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930" r:id="rId1"/>
    <p:sldMasterId id="2147485278" r:id="rId2"/>
  </p:sldMasterIdLst>
  <p:notesMasterIdLst>
    <p:notesMasterId r:id="rId22"/>
  </p:notesMasterIdLst>
  <p:handoutMasterIdLst>
    <p:handoutMasterId r:id="rId23"/>
  </p:handoutMasterIdLst>
  <p:sldIdLst>
    <p:sldId id="2591" r:id="rId3"/>
    <p:sldId id="3161" r:id="rId4"/>
    <p:sldId id="3144" r:id="rId5"/>
    <p:sldId id="3164" r:id="rId6"/>
    <p:sldId id="3147" r:id="rId7"/>
    <p:sldId id="3165" r:id="rId8"/>
    <p:sldId id="3151" r:id="rId9"/>
    <p:sldId id="3166" r:id="rId10"/>
    <p:sldId id="3150" r:id="rId11"/>
    <p:sldId id="3167" r:id="rId12"/>
    <p:sldId id="3162" r:id="rId13"/>
    <p:sldId id="3169" r:id="rId14"/>
    <p:sldId id="3168" r:id="rId15"/>
    <p:sldId id="3170" r:id="rId16"/>
    <p:sldId id="3163" r:id="rId17"/>
    <p:sldId id="3171" r:id="rId18"/>
    <p:sldId id="3173" r:id="rId19"/>
    <p:sldId id="3174" r:id="rId20"/>
    <p:sldId id="3172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E70EBCB-AF52-4BE4-A6A4-5D1E3DB29BEF}">
          <p14:sldIdLst>
            <p14:sldId id="2591"/>
            <p14:sldId id="3161"/>
          </p14:sldIdLst>
        </p14:section>
        <p14:section name="第一题" id="{44D70B85-F7E6-4970-8B8F-D0776E961BA4}">
          <p14:sldIdLst>
            <p14:sldId id="3144"/>
            <p14:sldId id="3164"/>
          </p14:sldIdLst>
        </p14:section>
        <p14:section name="第二题" id="{0DB4F674-6D58-4804-9B7F-5B3CCD75B69F}">
          <p14:sldIdLst>
            <p14:sldId id="3147"/>
            <p14:sldId id="3165"/>
          </p14:sldIdLst>
        </p14:section>
        <p14:section name="第三题" id="{A32804B9-3185-4D3F-A257-B823DAD448CF}">
          <p14:sldIdLst>
            <p14:sldId id="3151"/>
            <p14:sldId id="3166"/>
          </p14:sldIdLst>
        </p14:section>
        <p14:section name="第四题" id="{853CEAFE-8A2C-4A7D-AA9C-52E1B42DF2A5}">
          <p14:sldIdLst>
            <p14:sldId id="3150"/>
            <p14:sldId id="3167"/>
          </p14:sldIdLst>
        </p14:section>
        <p14:section name="第五题" id="{0152EF28-3D70-4DBC-815B-414E380141A3}">
          <p14:sldIdLst>
            <p14:sldId id="3162"/>
            <p14:sldId id="3169"/>
            <p14:sldId id="3168"/>
            <p14:sldId id="3170"/>
          </p14:sldIdLst>
        </p14:section>
        <p14:section name="第六题" id="{7274820A-B1E4-46A9-9A32-E0B8FC58EF40}">
          <p14:sldIdLst>
            <p14:sldId id="3163"/>
            <p14:sldId id="3171"/>
            <p14:sldId id="3173"/>
            <p14:sldId id="3174"/>
            <p14:sldId id="3172"/>
          </p14:sldIdLst>
        </p14:section>
      </p14:sectionLst>
    </p:ext>
    <p:ext uri="{EFAFB233-063F-42B5-8137-9DF3F51BA10A}">
      <p15:sldGuideLst xmlns:p15="http://schemas.microsoft.com/office/powerpoint/2012/main">
        <p15:guide id="1" pos="2857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8B2F0"/>
    <a:srgbClr val="FED4F6"/>
    <a:srgbClr val="0000FF"/>
    <a:srgbClr val="960684"/>
    <a:srgbClr val="CCECFF"/>
    <a:srgbClr val="BE0682"/>
    <a:srgbClr val="A20684"/>
    <a:srgbClr val="FDD5E9"/>
    <a:srgbClr val="1717B7"/>
    <a:srgbClr val="275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88828" autoAdjust="0"/>
  </p:normalViewPr>
  <p:slideViewPr>
    <p:cSldViewPr snapToGrid="0">
      <p:cViewPr varScale="1">
        <p:scale>
          <a:sx n="76" d="100"/>
          <a:sy n="76" d="100"/>
        </p:scale>
        <p:origin x="1800" y="67"/>
      </p:cViewPr>
      <p:guideLst>
        <p:guide pos="2857"/>
        <p:guide orient="horz" pos="2183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-1440"/>
    </p:cViewPr>
  </p:sorterViewPr>
  <p:notesViewPr>
    <p:cSldViewPr snapToGrid="0">
      <p:cViewPr varScale="1">
        <p:scale>
          <a:sx n="121" d="100"/>
          <a:sy n="121" d="100"/>
        </p:scale>
        <p:origin x="49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C4803FF-7A1D-4EE9-8F21-D3681F1474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9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19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8AA420E-8999-4B68-9F06-563144D81D6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33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  <p:sp>
        <p:nvSpPr>
          <p:cNvPr id="1434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093EB02-05DE-4FBA-B58C-F692575D24CC}" type="slidenum">
              <a:rPr lang="en-US" altLang="zh-CN" sz="1200"/>
              <a:pPr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A420E-8999-4B68-9F06-563144D81D63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47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A420E-8999-4B68-9F06-563144D81D63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64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2" y="0"/>
            <a:ext cx="2505075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 b="1" dirty="0">
              <a:solidFill>
                <a:schemeClr val="bg1"/>
              </a:solidFill>
              <a:latin typeface="黑体" pitchFamily="49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883025" y="2889250"/>
            <a:ext cx="2505075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 b="1" dirty="0">
              <a:solidFill>
                <a:schemeClr val="bg1"/>
              </a:solidFill>
              <a:latin typeface="黑体" pitchFamily="49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000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17145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0574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24003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27432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17145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0574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24003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27432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fld id="{A2549619-5BB4-4CE2-B062-4DE22A4762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66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393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24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17331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92"/>
            <a:ext cx="2286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92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5489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DAF70-E7C9-4E42-BBEB-55D73CDA69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5152197"/>
      </p:ext>
    </p:extLst>
  </p:cSld>
  <p:clrMapOvr>
    <a:masterClrMapping/>
  </p:clrMapOvr>
  <p:transition advTm="46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82717"/>
            <a:ext cx="8382000" cy="5762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695" y="1052513"/>
            <a:ext cx="8264107" cy="5472112"/>
          </a:xfrm>
          <a:ln>
            <a:noFill/>
          </a:ln>
        </p:spPr>
        <p:txBody>
          <a:bodyPr/>
          <a:lstStyle>
            <a:lvl1pPr>
              <a:defRPr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542925" indent="-141685">
              <a:buFont typeface="Wingdings" panose="05000000000000000000" pitchFamily="2" charset="2"/>
              <a:buChar char="p"/>
              <a:defRPr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35938" y="6611942"/>
            <a:ext cx="1008062" cy="217487"/>
          </a:xfrm>
        </p:spPr>
        <p:txBody>
          <a:bodyPr/>
          <a:lstStyle>
            <a:lvl1pPr>
              <a:defRPr/>
            </a:lvl1pPr>
          </a:lstStyle>
          <a:p>
            <a:fld id="{50611F1F-B0D0-4543-BE4D-C428D4BCA17B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" name="图片 7">
            <a:extLst>
              <a:ext uri="{FF2B5EF4-FFF2-40B4-BE49-F238E27FC236}">
                <a16:creationId xmlns:a16="http://schemas.microsoft.com/office/drawing/2014/main" id="{1D306142-49DF-4CCC-B893-34DD24766F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55" y="128818"/>
            <a:ext cx="1008062" cy="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0">
            <a:extLst>
              <a:ext uri="{FF2B5EF4-FFF2-40B4-BE49-F238E27FC236}">
                <a16:creationId xmlns:a16="http://schemas.microsoft.com/office/drawing/2014/main" id="{CC3C52BC-82FB-45A4-A34D-E87EBF0899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00321" y="703831"/>
            <a:ext cx="1136252" cy="173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525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XIAMEN UNIVERSITY</a:t>
            </a:r>
            <a:endParaRPr lang="zh-CN" altLang="en-US" sz="525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199782"/>
      </p:ext>
    </p:extLst>
  </p:cSld>
  <p:clrMapOvr>
    <a:masterClrMapping/>
  </p:clrMapOvr>
  <p:transition advTm="46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35938" y="6640517"/>
            <a:ext cx="1008062" cy="217487"/>
          </a:xfrm>
        </p:spPr>
        <p:txBody>
          <a:bodyPr/>
          <a:lstStyle>
            <a:lvl1pPr>
              <a:defRPr/>
            </a:lvl1pPr>
          </a:lstStyle>
          <a:p>
            <a:fld id="{7648B618-1D7A-4F9B-835C-2A7751C100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894353"/>
      </p:ext>
    </p:extLst>
  </p:cSld>
  <p:clrMapOvr>
    <a:masterClrMapping/>
  </p:clrMapOvr>
  <p:transition advTm="46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60354"/>
            <a:ext cx="8001000" cy="5762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3924300" cy="54721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00550" y="1052513"/>
            <a:ext cx="3924300" cy="54721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35938" y="6640517"/>
            <a:ext cx="1008062" cy="217487"/>
          </a:xfrm>
        </p:spPr>
        <p:txBody>
          <a:bodyPr/>
          <a:lstStyle>
            <a:lvl1pPr>
              <a:defRPr/>
            </a:lvl1pPr>
          </a:lstStyle>
          <a:p>
            <a:fld id="{1FD96561-1A22-412A-AE5C-CFD04665E827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1" name="图片 7">
            <a:extLst>
              <a:ext uri="{FF2B5EF4-FFF2-40B4-BE49-F238E27FC236}">
                <a16:creationId xmlns:a16="http://schemas.microsoft.com/office/drawing/2014/main" id="{9AC73B0A-BFAF-4A8D-B3B7-ECFC3FA54A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55" y="128818"/>
            <a:ext cx="1008062" cy="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0">
            <a:extLst>
              <a:ext uri="{FF2B5EF4-FFF2-40B4-BE49-F238E27FC236}">
                <a16:creationId xmlns:a16="http://schemas.microsoft.com/office/drawing/2014/main" id="{B915FF17-8D9D-4915-B206-56A8EDA0E1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00321" y="703831"/>
            <a:ext cx="1136252" cy="173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525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XIAMEN UNIVERSITY</a:t>
            </a:r>
            <a:endParaRPr lang="zh-CN" altLang="en-US" sz="525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087341"/>
      </p:ext>
    </p:extLst>
  </p:cSld>
  <p:clrMapOvr>
    <a:masterClrMapping/>
  </p:clrMapOvr>
  <p:transition advTm="46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35938" y="6640517"/>
            <a:ext cx="1008062" cy="217487"/>
          </a:xfrm>
        </p:spPr>
        <p:txBody>
          <a:bodyPr/>
          <a:lstStyle>
            <a:lvl1pPr>
              <a:defRPr/>
            </a:lvl1pPr>
          </a:lstStyle>
          <a:p>
            <a:fld id="{0CD24DFD-8591-4C9D-8C58-E25F0957899B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3" name="图片 7">
            <a:extLst>
              <a:ext uri="{FF2B5EF4-FFF2-40B4-BE49-F238E27FC236}">
                <a16:creationId xmlns:a16="http://schemas.microsoft.com/office/drawing/2014/main" id="{5215860C-0D00-4839-B54E-935AE7FF93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55" y="128818"/>
            <a:ext cx="1008062" cy="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0">
            <a:extLst>
              <a:ext uri="{FF2B5EF4-FFF2-40B4-BE49-F238E27FC236}">
                <a16:creationId xmlns:a16="http://schemas.microsoft.com/office/drawing/2014/main" id="{75DCDFFD-5863-48ED-96B6-8590C7E8F2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00321" y="703831"/>
            <a:ext cx="1136252" cy="173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525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XIAMEN UNIVERSITY</a:t>
            </a:r>
            <a:endParaRPr lang="zh-CN" altLang="en-US" sz="525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065359"/>
      </p:ext>
    </p:extLst>
  </p:cSld>
  <p:clrMapOvr>
    <a:masterClrMapping/>
  </p:clrMapOvr>
  <p:transition advTm="46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60354"/>
            <a:ext cx="8001000" cy="5762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35938" y="6640517"/>
            <a:ext cx="1008062" cy="217487"/>
          </a:xfrm>
        </p:spPr>
        <p:txBody>
          <a:bodyPr/>
          <a:lstStyle>
            <a:lvl1pPr>
              <a:defRPr/>
            </a:lvl1pPr>
          </a:lstStyle>
          <a:p>
            <a:fld id="{D294704E-8F2A-40AC-9EF1-756684C03F33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9" name="图片 7">
            <a:extLst>
              <a:ext uri="{FF2B5EF4-FFF2-40B4-BE49-F238E27FC236}">
                <a16:creationId xmlns:a16="http://schemas.microsoft.com/office/drawing/2014/main" id="{C783C140-3597-4552-BEB7-39EC3460DF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55" y="128818"/>
            <a:ext cx="1008062" cy="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8010D1E-97C7-463A-8C61-D0E64843CF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00321" y="703831"/>
            <a:ext cx="1136252" cy="173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525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XIAMEN UNIVERSITY</a:t>
            </a:r>
            <a:endParaRPr lang="zh-CN" altLang="en-US" sz="525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655712"/>
      </p:ext>
    </p:extLst>
  </p:cSld>
  <p:clrMapOvr>
    <a:masterClrMapping/>
  </p:clrMapOvr>
  <p:transition advTm="46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D2F46F-2ADE-4A01-A615-1AE21D8E2FE0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70B61E-D8F7-4739-A576-9143FEA4B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55" y="128818"/>
            <a:ext cx="1008062" cy="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10">
            <a:extLst>
              <a:ext uri="{FF2B5EF4-FFF2-40B4-BE49-F238E27FC236}">
                <a16:creationId xmlns:a16="http://schemas.microsoft.com/office/drawing/2014/main" id="{6A02338E-3AD2-4B80-8697-6BCE22C0A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00321" y="703831"/>
            <a:ext cx="1136252" cy="173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525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XIAMEN UNIVERSITY</a:t>
            </a:r>
            <a:endParaRPr lang="zh-CN" altLang="en-US" sz="525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991759"/>
      </p:ext>
    </p:extLst>
  </p:cSld>
  <p:clrMapOvr>
    <a:masterClrMapping/>
  </p:clrMapOvr>
  <p:transition advTm="46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4059239" y="4054479"/>
            <a:ext cx="4192587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42"/>
            <a:ext cx="7772400" cy="1470025"/>
          </a:xfrm>
        </p:spPr>
        <p:txBody>
          <a:bodyPr tIns="45720" anchor="ctr"/>
          <a:lstStyle>
            <a:lvl1pPr>
              <a:defRPr sz="3225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18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3916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09C243-AA33-4B2D-B1A6-A3D29449F3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173691"/>
      </p:ext>
    </p:extLst>
  </p:cSld>
  <p:clrMapOvr>
    <a:masterClrMapping/>
  </p:clrMapOvr>
  <p:transition advTm="46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814B08-037D-4A90-A61B-A0540D605A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737402"/>
      </p:ext>
    </p:extLst>
  </p:cSld>
  <p:clrMapOvr>
    <a:masterClrMapping/>
  </p:clrMapOvr>
  <p:transition advTm="46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60354"/>
            <a:ext cx="8001000" cy="5762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685A90-DFBF-42A9-BF2A-B3037C5488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540035"/>
      </p:ext>
    </p:extLst>
  </p:cSld>
  <p:clrMapOvr>
    <a:masterClrMapping/>
  </p:clrMapOvr>
  <p:transition advTm="46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2" y="260354"/>
            <a:ext cx="2062163" cy="62642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260354"/>
            <a:ext cx="6038850" cy="6264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DB52A-FA70-4980-BFAA-EE8712B468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103357"/>
      </p:ext>
    </p:extLst>
  </p:cSld>
  <p:clrMapOvr>
    <a:masterClrMapping/>
  </p:clrMapOvr>
  <p:transition advTm="46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9" y="188640"/>
            <a:ext cx="6840760" cy="476672"/>
          </a:xfrm>
          <a:prstGeom prst="rect">
            <a:avLst/>
          </a:prstGeom>
        </p:spPr>
        <p:txBody>
          <a:bodyPr anchor="ctr"/>
          <a:lstStyle>
            <a:lvl1pPr algn="l">
              <a:defRPr sz="15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8041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49229"/>
            <a:ext cx="8458200" cy="688975"/>
          </a:xfrm>
        </p:spPr>
        <p:txBody>
          <a:bodyPr/>
          <a:lstStyle>
            <a:lvl1pPr>
              <a:defRPr sz="2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1719"/>
            <a:ext cx="8229600" cy="5065712"/>
          </a:xfrm>
        </p:spPr>
        <p:txBody>
          <a:bodyPr/>
          <a:lstStyle>
            <a:lvl1pPr marL="336947" indent="-336947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45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2453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24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628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24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0268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24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105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54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665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268413"/>
            <a:ext cx="82296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53977" y="0"/>
            <a:ext cx="1897063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49229"/>
            <a:ext cx="8001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18E548E-E2BB-4FD4-8131-DEADD69DD77C}"/>
              </a:ext>
            </a:extLst>
          </p:cNvPr>
          <p:cNvSpPr/>
          <p:nvPr userDrawn="1"/>
        </p:nvSpPr>
        <p:spPr>
          <a:xfrm>
            <a:off x="422275" y="862013"/>
            <a:ext cx="832485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013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6" r:id="rId1"/>
    <p:sldLayoutId id="2147485317" r:id="rId2"/>
    <p:sldLayoutId id="2147485300" r:id="rId3"/>
    <p:sldLayoutId id="2147485301" r:id="rId4"/>
    <p:sldLayoutId id="2147485302" r:id="rId5"/>
    <p:sldLayoutId id="2147485303" r:id="rId6"/>
    <p:sldLayoutId id="2147485304" r:id="rId7"/>
    <p:sldLayoutId id="2147485305" r:id="rId8"/>
    <p:sldLayoutId id="2147485306" r:id="rId9"/>
    <p:sldLayoutId id="2147485307" r:id="rId10"/>
    <p:sldLayoutId id="2147485308" r:id="rId11"/>
    <p:sldLayoutId id="214748530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24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黑体" pitchFamily="49" charset="-122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黑体" pitchFamily="49" charset="-122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黑体" pitchFamily="49" charset="-122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黑体" pitchFamily="49" charset="-122"/>
          <a:ea typeface="黑体" pitchFamily="49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336947" indent="-336947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lang="zh-CN" altLang="en-US" sz="2100" dirty="0">
          <a:solidFill>
            <a:srgbClr val="133984"/>
          </a:solidFill>
          <a:latin typeface="+mn-lt"/>
          <a:ea typeface="+mn-ea"/>
          <a:cs typeface="+mn-cs"/>
        </a:defRPr>
      </a:lvl1pPr>
      <a:lvl2pPr marL="685800" indent="-21431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1800">
          <a:solidFill>
            <a:srgbClr val="133984"/>
          </a:solidFill>
          <a:latin typeface="+mn-lt"/>
          <a:ea typeface="+mn-ea"/>
        </a:defRPr>
      </a:lvl2pPr>
      <a:lvl3pPr marL="991791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charset="-122"/>
        </a:defRPr>
      </a:lvl3pPr>
      <a:lvl4pPr marL="1297781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charset="-122"/>
        </a:defRPr>
      </a:lvl4pPr>
      <a:lvl5pPr marL="1603772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charset="-122"/>
        </a:defRPr>
      </a:lvl5pPr>
      <a:lvl6pPr marL="1946672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charset="-122"/>
        </a:defRPr>
      </a:lvl6pPr>
      <a:lvl7pPr marL="2289572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charset="-122"/>
        </a:defRPr>
      </a:lvl7pPr>
      <a:lvl8pPr marL="2632472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charset="-122"/>
        </a:defRPr>
      </a:lvl8pPr>
      <a:lvl9pPr marL="2975372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2" y="260354"/>
            <a:ext cx="84232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2" y="1052513"/>
            <a:ext cx="8423275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5938" y="6621467"/>
            <a:ext cx="100806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</a:defRPr>
            </a:lvl1pPr>
          </a:lstStyle>
          <a:p>
            <a:fld id="{CF5A2957-612D-4015-B5F7-FF3DE4EB2D2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287191-52A0-4C43-9C58-0447166666EA}"/>
              </a:ext>
            </a:extLst>
          </p:cNvPr>
          <p:cNvSpPr/>
          <p:nvPr userDrawn="1"/>
        </p:nvSpPr>
        <p:spPr>
          <a:xfrm>
            <a:off x="422275" y="862013"/>
            <a:ext cx="832485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013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0" r:id="rId1"/>
    <p:sldLayoutId id="2147485318" r:id="rId2"/>
    <p:sldLayoutId id="2147485319" r:id="rId3"/>
    <p:sldLayoutId id="2147485320" r:id="rId4"/>
    <p:sldLayoutId id="2147485321" r:id="rId5"/>
    <p:sldLayoutId id="2147485322" r:id="rId6"/>
    <p:sldLayoutId id="2147485311" r:id="rId7"/>
    <p:sldLayoutId id="2147485312" r:id="rId8"/>
    <p:sldLayoutId id="2147485313" r:id="rId9"/>
    <p:sldLayoutId id="2147485314" r:id="rId10"/>
    <p:sldLayoutId id="2147485315" r:id="rId11"/>
    <p:sldLayoutId id="2147485323" r:id="rId12"/>
  </p:sldLayoutIdLst>
  <p:transition advTm="46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Verdana" pitchFamily="34" charset="0"/>
          <a:ea typeface="黑体" pitchFamily="49" charset="-122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Verdana" pitchFamily="34" charset="0"/>
          <a:ea typeface="黑体" pitchFamily="49" charset="-122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Verdana" pitchFamily="34" charset="0"/>
          <a:ea typeface="黑体" pitchFamily="49" charset="-122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Verdana" pitchFamily="34" charset="0"/>
          <a:ea typeface="黑体" pitchFamily="49" charset="-122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tabLst>
          <a:tab pos="603647" algn="l"/>
        </a:tabLst>
        <a:defRPr sz="225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141685" algn="l" rtl="0" eaLnBrk="0" fontAlgn="base" hangingPunct="0">
        <a:spcBef>
          <a:spcPct val="20000"/>
        </a:spcBef>
        <a:spcAft>
          <a:spcPct val="0"/>
        </a:spcAft>
        <a:buClr>
          <a:srgbClr val="33CC33"/>
        </a:buClr>
        <a:buFont typeface="Wingdings" panose="05000000000000000000" pitchFamily="2" charset="2"/>
        <a:buChar char="n"/>
        <a:tabLst>
          <a:tab pos="603647" algn="l"/>
        </a:tabLst>
        <a:defRPr sz="1950">
          <a:solidFill>
            <a:schemeClr val="tx1"/>
          </a:solidFill>
          <a:latin typeface="+mn-lt"/>
          <a:ea typeface="+mn-ea"/>
        </a:defRPr>
      </a:lvl2pPr>
      <a:lvl3pPr marL="1112044" indent="-2964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tabLst>
          <a:tab pos="603647" algn="l"/>
        </a:tabLst>
        <a:defRPr sz="1725">
          <a:solidFill>
            <a:schemeClr val="tx1"/>
          </a:solidFill>
          <a:latin typeface="+mn-lt"/>
          <a:ea typeface="+mn-ea"/>
        </a:defRPr>
      </a:lvl3pPr>
      <a:lvl4pPr marL="1537097" indent="-2905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4pPr>
      <a:lvl5pPr marL="197048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5pPr>
      <a:lvl6pPr marL="231338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6pPr>
      <a:lvl7pPr marL="265628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7pPr>
      <a:lvl8pPr marL="299918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8pPr>
      <a:lvl9pPr marL="334208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658844" y="1044152"/>
            <a:ext cx="5854892" cy="43219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>
              <a:defRPr/>
            </a:pPr>
            <a:endParaRPr sz="2700" dirty="0">
              <a:solidFill>
                <a:srgbClr val="274FA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标题 6"/>
          <p:cNvSpPr>
            <a:spLocks noGrp="1" noChangeArrowheads="1"/>
          </p:cNvSpPr>
          <p:nvPr>
            <p:ph type="ctrTitle"/>
          </p:nvPr>
        </p:nvSpPr>
        <p:spPr>
          <a:xfrm>
            <a:off x="945906" y="2326959"/>
            <a:ext cx="7280763" cy="1285875"/>
          </a:xfrm>
        </p:spPr>
        <p:txBody>
          <a:bodyPr/>
          <a:lstStyle/>
          <a:p>
            <a:r>
              <a:rPr kumimoji="1" lang="zh-CN" altLang="en-US" sz="36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第九次上机题目</a:t>
            </a:r>
            <a:r>
              <a:rPr kumimoji="1" lang="zh-CN" altLang="en-US" sz="3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sz="33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5A39D94-2217-4282-AA7F-1C1205073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7" y="4153887"/>
            <a:ext cx="2778189" cy="184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2265733" y="4000597"/>
            <a:ext cx="4641112" cy="809625"/>
          </a:xfrm>
        </p:spPr>
        <p:txBody>
          <a:bodyPr/>
          <a:lstStyle/>
          <a:p>
            <a:pPr>
              <a:spcBef>
                <a:spcPts val="450"/>
              </a:spcBef>
              <a:defRPr/>
            </a:pPr>
            <a:r>
              <a:rPr lang="zh-CN" altLang="en-US" b="1" dirty="0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讲解</a:t>
            </a:r>
            <a:r>
              <a:rPr lang="zh-CN" altLang="en-US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人：陈伟</a:t>
            </a:r>
            <a:r>
              <a:rPr lang="en-US" altLang="zh-CN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lang="en-US" altLang="zh-CN" b="1" dirty="0">
              <a:solidFill>
                <a:srgbClr val="1717B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spcBef>
                <a:spcPts val="450"/>
              </a:spcBef>
              <a:defRPr/>
            </a:pPr>
            <a:r>
              <a:rPr lang="zh-CN" altLang="en-US" b="1" dirty="0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   位：厦门大学信息学院</a:t>
            </a:r>
            <a:endParaRPr lang="en-US" altLang="zh-CN" b="1" dirty="0">
              <a:solidFill>
                <a:srgbClr val="1717B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spcBef>
                <a:spcPts val="450"/>
              </a:spcBef>
              <a:defRPr/>
            </a:pPr>
            <a:r>
              <a:rPr lang="en-US" altLang="zh-CN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2022</a:t>
            </a:r>
            <a:r>
              <a:rPr lang="zh-CN" altLang="en-US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年</a:t>
            </a:r>
            <a:r>
              <a:rPr lang="en-US" altLang="zh-CN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11</a:t>
            </a:r>
            <a:r>
              <a:rPr lang="zh-CN" altLang="en-US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月</a:t>
            </a:r>
            <a:r>
              <a:rPr lang="en-US" altLang="zh-CN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30</a:t>
            </a:r>
            <a:r>
              <a:rPr lang="zh-CN" altLang="en-US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日</a:t>
            </a:r>
            <a:endParaRPr b="1" dirty="0">
              <a:solidFill>
                <a:srgbClr val="1717B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67ACF-2FA7-FDC9-A620-A864D97B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1CAB86-E486-D5C0-D558-651FCDA60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对于输入是负数的情况，可以先将其转化为正数</a:t>
            </a:r>
            <a:endParaRPr lang="en-US" altLang="zh-CN"/>
          </a:p>
          <a:p>
            <a:r>
              <a:rPr lang="zh-CN" altLang="en-US"/>
              <a:t>利用取余运算和整除运算，依次取出数字的各个位。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81BA68-6662-938D-0E06-1E0CAD23D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4258D9-FBDE-CC3B-A7AB-81C012A9B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79" y="2301072"/>
            <a:ext cx="5327570" cy="411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16907"/>
      </p:ext>
    </p:extLst>
  </p:cSld>
  <p:clrMapOvr>
    <a:masterClrMapping/>
  </p:clrMapOvr>
  <p:transition advTm="46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3B907-D63E-6D7E-7FC7-D1818BBF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/>
              <a:t>1387 </a:t>
            </a:r>
            <a:r>
              <a:rPr lang="zh-CN" altLang="en-US"/>
              <a:t>进制转换进阶版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9F639-264F-AB28-2EDF-B1E894C26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95" y="1052513"/>
            <a:ext cx="8264107" cy="35094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Description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给若干个十进制，要求把每个数转成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2&lt;=M&lt;=16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）进制，用递归实现，和一般进制表示法相同，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代表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代表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代表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代表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代表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代表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Input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第一行输入一个整数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，表示需要转换的次数。</a:t>
            </a: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接下来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行每行两个十进制数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，表示要把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转成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进制。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(0&lt;n&lt;231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2&lt;=m&lt;=16)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Output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对每个数输出一行，表示转换结果。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474CCB-682F-EE64-D9DA-68D8BB640F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11</a:t>
            </a:fld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AFAF372-BAEF-79B1-D1B8-0AAA386DD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418043"/>
              </p:ext>
            </p:extLst>
          </p:nvPr>
        </p:nvGraphicFramePr>
        <p:xfrm>
          <a:off x="1135463" y="4692581"/>
          <a:ext cx="7097426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713">
                  <a:extLst>
                    <a:ext uri="{9D8B030D-6E8A-4147-A177-3AD203B41FA5}">
                      <a16:colId xmlns:a16="http://schemas.microsoft.com/office/drawing/2014/main" val="2565839796"/>
                    </a:ext>
                  </a:extLst>
                </a:gridCol>
                <a:gridCol w="3548713">
                  <a:extLst>
                    <a:ext uri="{9D8B030D-6E8A-4147-A177-3AD203B41FA5}">
                      <a16:colId xmlns:a16="http://schemas.microsoft.com/office/drawing/2014/main" val="342967985"/>
                    </a:ext>
                  </a:extLst>
                </a:gridCol>
              </a:tblGrid>
              <a:tr h="323075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输入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输出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39214699"/>
                  </a:ext>
                </a:extLst>
              </a:tr>
              <a:tr h="631519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157 2</a:t>
                      </a:r>
                    </a:p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157 8</a:t>
                      </a:r>
                    </a:p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157 16</a:t>
                      </a:r>
                      <a:endParaRPr lang="zh-CN" altLang="en-US" sz="18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10011101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235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9D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370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86511"/>
      </p:ext>
    </p:extLst>
  </p:cSld>
  <p:clrMapOvr>
    <a:masterClrMapping/>
  </p:clrMapOvr>
  <p:transition advTm="46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13BD9-16E7-4ACA-F00C-CCB5334E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B8914-A242-7FCD-6862-9AD920BA3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结合取余运算和整除运算来实现进制转换。以十进制</a:t>
            </a:r>
            <a:r>
              <a:rPr lang="en-US" altLang="zh-CN"/>
              <a:t>11</a:t>
            </a:r>
            <a:r>
              <a:rPr lang="zh-CN" altLang="en-US"/>
              <a:t>转二进制为例。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11 /</a:t>
            </a:r>
            <a:r>
              <a:rPr lang="zh-CN" altLang="en-US"/>
              <a:t> </a:t>
            </a:r>
            <a:r>
              <a:rPr lang="en-US" altLang="zh-CN"/>
              <a:t>2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5 </a:t>
            </a:r>
            <a:r>
              <a:rPr lang="zh-CN" altLang="en-US"/>
              <a:t>余 </a:t>
            </a:r>
            <a:r>
              <a:rPr lang="en-US" altLang="zh-CN"/>
              <a:t>1</a:t>
            </a:r>
          </a:p>
          <a:p>
            <a:pPr marL="0" indent="0">
              <a:buNone/>
            </a:pPr>
            <a:r>
              <a:rPr lang="en-US" altLang="zh-CN"/>
              <a:t>5 /</a:t>
            </a:r>
            <a:r>
              <a:rPr lang="zh-CN" altLang="en-US"/>
              <a:t> </a:t>
            </a:r>
            <a:r>
              <a:rPr lang="en-US" altLang="zh-CN"/>
              <a:t>2</a:t>
            </a:r>
            <a:r>
              <a:rPr lang="zh-CN" altLang="en-US"/>
              <a:t> </a:t>
            </a:r>
            <a:r>
              <a:rPr lang="en-US" altLang="zh-CN"/>
              <a:t>=</a:t>
            </a:r>
            <a:r>
              <a:rPr lang="zh-CN" altLang="en-US"/>
              <a:t> </a:t>
            </a:r>
            <a:r>
              <a:rPr lang="en-US" altLang="zh-CN"/>
              <a:t>2</a:t>
            </a:r>
            <a:r>
              <a:rPr lang="zh-CN" altLang="en-US"/>
              <a:t> 余 </a:t>
            </a:r>
            <a:r>
              <a:rPr lang="en-US" altLang="zh-CN"/>
              <a:t>1</a:t>
            </a:r>
          </a:p>
          <a:p>
            <a:pPr marL="0" indent="0">
              <a:buNone/>
            </a:pPr>
            <a:r>
              <a:rPr lang="en-US" altLang="zh-CN"/>
              <a:t>2 / 2 = 1 </a:t>
            </a:r>
            <a:r>
              <a:rPr lang="zh-CN" altLang="en-US"/>
              <a:t>余 </a:t>
            </a:r>
            <a:r>
              <a:rPr lang="en-US" altLang="zh-CN"/>
              <a:t>0</a:t>
            </a:r>
          </a:p>
          <a:p>
            <a:pPr marL="0" indent="0">
              <a:buNone/>
            </a:pPr>
            <a:r>
              <a:rPr lang="en-US" altLang="zh-CN"/>
              <a:t>1 / 2 = 0 </a:t>
            </a:r>
            <a:r>
              <a:rPr lang="zh-CN" altLang="en-US"/>
              <a:t>余</a:t>
            </a:r>
            <a:r>
              <a:rPr lang="en-US" altLang="zh-CN"/>
              <a:t> 1</a:t>
            </a:r>
          </a:p>
          <a:p>
            <a:pPr marL="0" indent="0">
              <a:buNone/>
            </a:pPr>
            <a:r>
              <a:rPr lang="zh-CN" altLang="en-US"/>
              <a:t>所以</a:t>
            </a:r>
            <a:r>
              <a:rPr lang="en-US" altLang="zh-CN"/>
              <a:t>11</a:t>
            </a:r>
            <a:r>
              <a:rPr lang="zh-CN" altLang="en-US"/>
              <a:t>的二进制表示是</a:t>
            </a:r>
            <a:r>
              <a:rPr lang="en-US" altLang="zh-CN"/>
              <a:t>1011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注意</a:t>
            </a:r>
            <a:r>
              <a:rPr lang="zh-CN" altLang="en-US">
                <a:solidFill>
                  <a:srgbClr val="FF0000"/>
                </a:solidFill>
              </a:rPr>
              <a:t>计算顺序和打印顺序相反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4CF6FA-E4D9-75F8-453D-872DDECF20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5887537"/>
      </p:ext>
    </p:extLst>
  </p:cSld>
  <p:clrMapOvr>
    <a:masterClrMapping/>
  </p:clrMapOvr>
  <p:transition advTm="46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1EF77-3531-8694-F841-CE9D0548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流程图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7DF5178-2FF5-77EA-F3A2-A0D2F87A3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899" y="4698016"/>
            <a:ext cx="4970196" cy="122046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D1FFFA-AEF5-1DD2-43E1-6098AB805B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E71C6F-A079-4E84-9BAF-A0EF95058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204" y="2438595"/>
            <a:ext cx="5694761" cy="219369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A456AAC-101D-EB97-E450-8DF1505053D4}"/>
              </a:ext>
            </a:extLst>
          </p:cNvPr>
          <p:cNvSpPr txBox="1"/>
          <p:nvPr/>
        </p:nvSpPr>
        <p:spPr>
          <a:xfrm>
            <a:off x="733530" y="1416818"/>
            <a:ext cx="914400" cy="9144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一种做法：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没有使用数组存储结果，不符合题目要求，仅供参考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0409060"/>
      </p:ext>
    </p:extLst>
  </p:cSld>
  <p:clrMapOvr>
    <a:masterClrMapping/>
  </p:clrMapOvr>
  <p:transition advTm="46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A3038-E039-E0E6-692E-B78839EC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另一种实现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7D6E4-F386-9D3F-32FF-A631AD78C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系统要求用字符串输出结果。</a:t>
            </a:r>
            <a:endParaRPr lang="en-US" altLang="zh-CN"/>
          </a:p>
          <a:p>
            <a:r>
              <a:rPr lang="zh-CN" altLang="en-US"/>
              <a:t>伪代码如下：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zh-CN" altLang="en-US"/>
              <a:t>函数</a:t>
            </a:r>
            <a:r>
              <a:rPr lang="en-US" altLang="zh-CN"/>
              <a:t>convert</a:t>
            </a:r>
            <a:r>
              <a:rPr lang="zh-CN" altLang="en-US"/>
              <a:t>输入</a:t>
            </a:r>
            <a:r>
              <a:rPr lang="en-US" altLang="zh-CN"/>
              <a:t>n</a:t>
            </a:r>
            <a:r>
              <a:rPr lang="zh-CN" altLang="en-US"/>
              <a:t>、</a:t>
            </a:r>
            <a:r>
              <a:rPr lang="en-US" altLang="zh-CN"/>
              <a:t>m</a:t>
            </a:r>
            <a:r>
              <a:rPr lang="zh-CN" altLang="en-US"/>
              <a:t>、</a:t>
            </a:r>
            <a:r>
              <a:rPr lang="en-US" altLang="zh-CN"/>
              <a:t>result</a:t>
            </a:r>
            <a:r>
              <a:rPr lang="zh-CN" altLang="en-US"/>
              <a:t>，其中</a:t>
            </a:r>
            <a:r>
              <a:rPr lang="en-US" altLang="zh-CN"/>
              <a:t>n</a:t>
            </a:r>
            <a:r>
              <a:rPr lang="zh-CN" altLang="en-US"/>
              <a:t>表示输入的数，</a:t>
            </a:r>
            <a:r>
              <a:rPr lang="en-US" altLang="zh-CN"/>
              <a:t>m</a:t>
            </a:r>
            <a:r>
              <a:rPr lang="zh-CN" altLang="en-US"/>
              <a:t>是目标进制，</a:t>
            </a:r>
            <a:r>
              <a:rPr lang="en-US" altLang="zh-CN"/>
              <a:t>result</a:t>
            </a:r>
            <a:r>
              <a:rPr lang="zh-CN" altLang="en-US"/>
              <a:t>是输出字符串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zh-CN" altLang="en-US"/>
              <a:t>如果</a:t>
            </a:r>
            <a:r>
              <a:rPr lang="en-US" altLang="zh-CN"/>
              <a:t>n==0</a:t>
            </a:r>
            <a:r>
              <a:rPr lang="zh-CN" altLang="en-US"/>
              <a:t>，复制</a:t>
            </a:r>
            <a:r>
              <a:rPr lang="en-US" altLang="zh-CN"/>
              <a:t>“0”</a:t>
            </a:r>
            <a:r>
              <a:rPr lang="zh-CN" altLang="en-US"/>
              <a:t>到</a:t>
            </a:r>
            <a:r>
              <a:rPr lang="en-US" altLang="zh-CN"/>
              <a:t>result</a:t>
            </a:r>
            <a:r>
              <a:rPr lang="zh-CN" altLang="en-US"/>
              <a:t>，结束函数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zh-CN" altLang="en-US"/>
              <a:t>调用</a:t>
            </a:r>
            <a:r>
              <a:rPr lang="en-US" altLang="zh-CN"/>
              <a:t>convert_inner(n, m, result)</a:t>
            </a:r>
          </a:p>
          <a:p>
            <a:pPr marL="457200" indent="-457200">
              <a:buAutoNum type="arabicPeriod"/>
            </a:pPr>
            <a:r>
              <a:rPr lang="zh-CN" altLang="en-US"/>
              <a:t>把</a:t>
            </a:r>
            <a:r>
              <a:rPr lang="en-US" altLang="zh-CN"/>
              <a:t>result</a:t>
            </a:r>
            <a:r>
              <a:rPr lang="zh-CN" altLang="en-US"/>
              <a:t>字符串倒转过来</a:t>
            </a:r>
            <a:endParaRPr lang="en-US" altLang="zh-CN"/>
          </a:p>
          <a:p>
            <a:pPr marL="457200" indent="-457200">
              <a:buAutoNum type="arabicPeriod"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函数</a:t>
            </a:r>
            <a:r>
              <a:rPr lang="en-US" altLang="zh-CN"/>
              <a:t>convert_inner</a:t>
            </a:r>
            <a:r>
              <a:rPr lang="zh-CN" altLang="en-US"/>
              <a:t>，输入同</a:t>
            </a:r>
            <a:r>
              <a:rPr lang="en-US" altLang="zh-CN"/>
              <a:t>convert</a:t>
            </a:r>
          </a:p>
          <a:p>
            <a:pPr marL="457200" indent="-457200">
              <a:buAutoNum type="arabicPeriod"/>
            </a:pPr>
            <a:r>
              <a:rPr lang="zh-CN" altLang="en-US"/>
              <a:t>如果</a:t>
            </a:r>
            <a:r>
              <a:rPr lang="en-US" altLang="zh-CN"/>
              <a:t>n==0</a:t>
            </a:r>
            <a:r>
              <a:rPr lang="zh-CN" altLang="en-US"/>
              <a:t>，</a:t>
            </a:r>
            <a:r>
              <a:rPr lang="en-US" altLang="zh-CN"/>
              <a:t>result[0] = 0</a:t>
            </a:r>
            <a:r>
              <a:rPr lang="zh-CN" altLang="en-US"/>
              <a:t>，结束函数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en-US" altLang="zh-CN"/>
              <a:t>result[0] = symbols[n % m] // </a:t>
            </a:r>
            <a:r>
              <a:rPr lang="zh-CN" altLang="en-US"/>
              <a:t>将余数映射为字符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en-US" altLang="zh-CN"/>
              <a:t>convert_inner(n / m, m, result + 1) </a:t>
            </a:r>
            <a:r>
              <a:rPr lang="zh-CN" altLang="en-US"/>
              <a:t> </a:t>
            </a:r>
            <a:r>
              <a:rPr lang="en-US" altLang="zh-CN"/>
              <a:t>//</a:t>
            </a:r>
            <a:r>
              <a:rPr lang="zh-CN" altLang="en-US"/>
              <a:t> 递归调用</a:t>
            </a:r>
            <a:endParaRPr lang="en-US" altLang="zh-CN"/>
          </a:p>
          <a:p>
            <a:pPr marL="457200" indent="-457200">
              <a:buAutoNum type="arabicPeriod"/>
            </a:pPr>
            <a:endParaRPr lang="en-US" altLang="zh-CN"/>
          </a:p>
          <a:p>
            <a:pPr marL="457200" indent="-457200">
              <a:buAutoNum type="arabicPeriod"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68807A-243B-746A-CF60-FF8F915DA0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9291759"/>
      </p:ext>
    </p:extLst>
  </p:cSld>
  <p:clrMapOvr>
    <a:masterClrMapping/>
  </p:clrMapOvr>
  <p:transition advTm="46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905E0-25D1-5C8D-1A91-654B7E85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/>
              <a:t>1388 </a:t>
            </a:r>
            <a:r>
              <a:rPr lang="zh-CN" altLang="en-US"/>
              <a:t>高精度乘法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596D0-34CA-ED62-7F39-F9EBA8C99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Description: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之前做过了一道关于高精度加法的，想必难不到大家，那么请大家现在尝试一下高精度乘法吧！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Input: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输入包括两行。</a:t>
            </a: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第一行一个整数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，第二行一个整数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。（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0&lt;A,B&lt;10100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Output: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输出一行，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的乘积。</a:t>
            </a:r>
            <a:endParaRPr lang="en-US" altLang="zh-CN" sz="1800" b="0" i="0" u="none" strike="noStrike" baseline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B91F64-B31C-AEB7-395A-30D27CFE00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15</a:t>
            </a:fld>
            <a:endParaRPr lang="en-US" altLang="zh-CN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7F0BE9C-F8EC-0B1A-7FF9-59864499F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43200"/>
              </p:ext>
            </p:extLst>
          </p:nvPr>
        </p:nvGraphicFramePr>
        <p:xfrm>
          <a:off x="1175654" y="4471517"/>
          <a:ext cx="5998869" cy="112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768">
                  <a:extLst>
                    <a:ext uri="{9D8B030D-6E8A-4147-A177-3AD203B41FA5}">
                      <a16:colId xmlns:a16="http://schemas.microsoft.com/office/drawing/2014/main" val="77703718"/>
                    </a:ext>
                  </a:extLst>
                </a:gridCol>
                <a:gridCol w="3346101">
                  <a:extLst>
                    <a:ext uri="{9D8B030D-6E8A-4147-A177-3AD203B41FA5}">
                      <a16:colId xmlns:a16="http://schemas.microsoft.com/office/drawing/2014/main" val="1201197361"/>
                    </a:ext>
                  </a:extLst>
                </a:gridCol>
              </a:tblGrid>
              <a:tr h="312616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输入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输出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11072685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111111111111</a:t>
                      </a:r>
                    </a:p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111111111111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12345679012320987654321</a:t>
                      </a:r>
                      <a:endParaRPr lang="zh-CN" altLang="en-US" sz="1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3834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664012"/>
      </p:ext>
    </p:extLst>
  </p:cSld>
  <p:clrMapOvr>
    <a:masterClrMapping/>
  </p:clrMapOvr>
  <p:transition advTm="46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79DDC-7FB4-BD24-7A0C-158F7DF7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04765-5BB4-D3BB-5251-525C43ED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95" y="1052513"/>
            <a:ext cx="8264107" cy="1781122"/>
          </a:xfrm>
        </p:spPr>
        <p:txBody>
          <a:bodyPr/>
          <a:lstStyle/>
          <a:p>
            <a:r>
              <a:rPr lang="en-US" altLang="zh-CN"/>
              <a:t>int</a:t>
            </a:r>
            <a:r>
              <a:rPr lang="zh-CN" altLang="en-US"/>
              <a:t>类型存储的数的大小有限，故而需要大数乘法</a:t>
            </a:r>
            <a:endParaRPr lang="en-US" altLang="zh-CN"/>
          </a:p>
          <a:p>
            <a:r>
              <a:rPr lang="zh-CN" altLang="en-US"/>
              <a:t>用一个数组</a:t>
            </a:r>
            <a:r>
              <a:rPr lang="en-US" altLang="zh-CN"/>
              <a:t>c</a:t>
            </a:r>
            <a:r>
              <a:rPr lang="zh-CN" altLang="en-US"/>
              <a:t>存储各个位上相乘的结果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7C519-2454-ECA7-B26A-130E841D9B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8264EC-1524-615E-8F22-EC7973352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3" y="2672877"/>
            <a:ext cx="8059267" cy="352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81183"/>
      </p:ext>
    </p:extLst>
  </p:cSld>
  <p:clrMapOvr>
    <a:masterClrMapping/>
  </p:clrMapOvr>
  <p:transition advTm="46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BA2BF-1BB3-6439-0C9D-CB2CD8AC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举例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4B0D4-DA13-9FCC-76AF-E3144DEEBC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4B0D38F-5C38-3213-B14E-0B74434AA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以</a:t>
            </a:r>
            <a:r>
              <a:rPr lang="en-US" altLang="zh-CN"/>
              <a:t>67</a:t>
            </a:r>
            <a:r>
              <a:rPr lang="zh-CN" altLang="en-US"/>
              <a:t>乘</a:t>
            </a:r>
            <a:r>
              <a:rPr lang="en-US" altLang="zh-CN"/>
              <a:t>89</a:t>
            </a:r>
            <a:r>
              <a:rPr lang="zh-CN" altLang="en-US"/>
              <a:t>为例</a:t>
            </a:r>
            <a:endParaRPr lang="en-US" altLang="zh-CN"/>
          </a:p>
          <a:p>
            <a:pPr lvl="1"/>
            <a:r>
              <a:rPr lang="zh-CN" altLang="en-US"/>
              <a:t>各个位相乘，得到矩阵</a:t>
            </a:r>
            <a:endParaRPr lang="en-US" altLang="zh-CN"/>
          </a:p>
          <a:p>
            <a:pPr lvl="1"/>
            <a:r>
              <a:rPr lang="zh-CN" altLang="en-US"/>
              <a:t>逐列相加，得到：</a:t>
            </a:r>
            <a:r>
              <a:rPr lang="en-US" altLang="zh-CN"/>
              <a:t>48</a:t>
            </a:r>
            <a:r>
              <a:rPr lang="zh-CN" altLang="en-US"/>
              <a:t>，</a:t>
            </a:r>
            <a:r>
              <a:rPr lang="en-US" altLang="zh-CN"/>
              <a:t>110</a:t>
            </a:r>
            <a:r>
              <a:rPr lang="zh-CN" altLang="en-US"/>
              <a:t>，</a:t>
            </a:r>
            <a:r>
              <a:rPr lang="en-US" altLang="zh-CN"/>
              <a:t>63</a:t>
            </a:r>
          </a:p>
          <a:p>
            <a:pPr lvl="1"/>
            <a:r>
              <a:rPr lang="zh-CN" altLang="en-US"/>
              <a:t>考虑进位</a:t>
            </a:r>
            <a:endParaRPr lang="en-US" altLang="zh-CN"/>
          </a:p>
          <a:p>
            <a:pPr marL="1158478" lvl="2" indent="-342900">
              <a:buFont typeface="+mj-lt"/>
              <a:buAutoNum type="arabicPeriod"/>
            </a:pPr>
            <a:r>
              <a:rPr lang="en-US" altLang="zh-CN"/>
              <a:t>48</a:t>
            </a:r>
            <a:r>
              <a:rPr lang="zh-CN" altLang="en-US"/>
              <a:t>，</a:t>
            </a:r>
            <a:r>
              <a:rPr lang="en-US" altLang="zh-CN"/>
              <a:t>110+6=116</a:t>
            </a:r>
            <a:r>
              <a:rPr lang="zh-CN" altLang="en-US"/>
              <a:t>，</a:t>
            </a:r>
            <a:r>
              <a:rPr lang="en-US" altLang="zh-CN"/>
              <a:t>3</a:t>
            </a:r>
          </a:p>
          <a:p>
            <a:pPr marL="1158478" lvl="2" indent="-342900">
              <a:buFont typeface="+mj-lt"/>
              <a:buAutoNum type="arabicPeriod"/>
            </a:pPr>
            <a:r>
              <a:rPr lang="en-US" altLang="zh-CN"/>
              <a:t>48+11=59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3</a:t>
            </a:r>
          </a:p>
          <a:p>
            <a:pPr marL="1158478" lvl="2" indent="-342900">
              <a:buFont typeface="+mj-lt"/>
              <a:buAutoNum type="arabicPeriod"/>
            </a:pP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9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3</a:t>
            </a:r>
          </a:p>
          <a:p>
            <a:pPr marL="313134" indent="-342900"/>
            <a:r>
              <a:rPr lang="zh-CN" altLang="en-US"/>
              <a:t>所以答案是</a:t>
            </a:r>
            <a:r>
              <a:rPr lang="en-US" altLang="zh-CN"/>
              <a:t>5963</a:t>
            </a:r>
          </a:p>
          <a:p>
            <a:pPr marL="313134" indent="-342900"/>
            <a:r>
              <a:rPr lang="zh-CN" altLang="en-US"/>
              <a:t>实现时注意：</a:t>
            </a:r>
            <a:endParaRPr lang="en-US" altLang="zh-CN"/>
          </a:p>
          <a:p>
            <a:pPr marL="703659" lvl="1" indent="-457200">
              <a:buFont typeface="+mj-lt"/>
              <a:buAutoNum type="arabicPeriod"/>
            </a:pPr>
            <a:r>
              <a:rPr lang="zh-CN" altLang="en-US"/>
              <a:t>无须使用矩阵，直接将每一位相乘的结果加到数组的对应位置。</a:t>
            </a:r>
            <a:endParaRPr lang="en-US" altLang="zh-CN"/>
          </a:p>
          <a:p>
            <a:pPr marL="703659" lvl="1" indent="-457200">
              <a:buFont typeface="+mj-lt"/>
              <a:buAutoNum type="arabicPeriod"/>
            </a:pPr>
            <a:r>
              <a:rPr lang="zh-CN" altLang="en-US"/>
              <a:t>你会发现最好从低位开始存储数字，即需要</a:t>
            </a:r>
            <a:r>
              <a:rPr lang="zh-CN" altLang="en-US">
                <a:solidFill>
                  <a:srgbClr val="FF0000"/>
                </a:solidFill>
              </a:rPr>
              <a:t>颠倒过来</a:t>
            </a:r>
            <a:endParaRPr lang="en-US" altLang="zh-CN">
              <a:solidFill>
                <a:srgbClr val="FF0000"/>
              </a:solidFill>
            </a:endParaRPr>
          </a:p>
          <a:p>
            <a:pPr marL="703659" lvl="1" indent="-457200">
              <a:buFont typeface="+mj-lt"/>
              <a:buAutoNum type="arabicPeriod"/>
            </a:pPr>
            <a:r>
              <a:rPr lang="zh-CN" altLang="en-US"/>
              <a:t>数组申请多长才够用？</a:t>
            </a:r>
            <a:endParaRPr lang="en-US" altLang="zh-CN"/>
          </a:p>
          <a:p>
            <a:pPr marL="703659" lvl="1" indent="-457200">
              <a:buFont typeface="+mj-lt"/>
              <a:buAutoNum type="arabicPeriod"/>
            </a:pPr>
            <a:r>
              <a:rPr lang="zh-CN" altLang="en-US"/>
              <a:t>打印结果时，特别考虑结果为</a:t>
            </a:r>
            <a:r>
              <a:rPr lang="en-US" altLang="zh-CN"/>
              <a:t>0</a:t>
            </a:r>
            <a:r>
              <a:rPr lang="zh-CN" altLang="en-US"/>
              <a:t>的情况。</a:t>
            </a:r>
            <a:endParaRPr lang="en-US" altLang="zh-CN"/>
          </a:p>
          <a:p>
            <a:pPr marL="1158478" lvl="2" indent="-342900">
              <a:buFont typeface="+mj-lt"/>
              <a:buAutoNum type="arabicPeriod"/>
            </a:pPr>
            <a:endParaRPr lang="en-US" altLang="zh-CN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A8E78F8B-7884-26A7-43CD-88F9A9B87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190787"/>
              </p:ext>
            </p:extLst>
          </p:nvPr>
        </p:nvGraphicFramePr>
        <p:xfrm>
          <a:off x="3744685" y="974690"/>
          <a:ext cx="263601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672">
                  <a:extLst>
                    <a:ext uri="{9D8B030D-6E8A-4147-A177-3AD203B41FA5}">
                      <a16:colId xmlns:a16="http://schemas.microsoft.com/office/drawing/2014/main" val="3193998413"/>
                    </a:ext>
                  </a:extLst>
                </a:gridCol>
                <a:gridCol w="878672">
                  <a:extLst>
                    <a:ext uri="{9D8B030D-6E8A-4147-A177-3AD203B41FA5}">
                      <a16:colId xmlns:a16="http://schemas.microsoft.com/office/drawing/2014/main" val="3497863079"/>
                    </a:ext>
                  </a:extLst>
                </a:gridCol>
                <a:gridCol w="878672">
                  <a:extLst>
                    <a:ext uri="{9D8B030D-6E8A-4147-A177-3AD203B41FA5}">
                      <a16:colId xmlns:a16="http://schemas.microsoft.com/office/drawing/2014/main" val="3234845537"/>
                    </a:ext>
                  </a:extLst>
                </a:gridCol>
              </a:tblGrid>
              <a:tr h="260587">
                <a:tc>
                  <a:txBody>
                    <a:bodyPr/>
                    <a:lstStyle/>
                    <a:p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6*9=54</a:t>
                      </a:r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7*9=63</a:t>
                      </a:r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6*8=48</a:t>
                      </a:r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7*8=56</a:t>
                      </a:r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38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847736"/>
      </p:ext>
    </p:extLst>
  </p:cSld>
  <p:clrMapOvr>
    <a:masterClrMapping/>
  </p:clrMapOvr>
  <p:transition advTm="46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0B1BB-A70D-3A81-BF0E-DEAD4E25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流程图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0C2F4D-A5A0-EDD2-F979-A426BCCA73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EF2B31-6DBF-6B32-AF85-8F8E829E8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1" y="1145944"/>
            <a:ext cx="7533872" cy="560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72847"/>
      </p:ext>
    </p:extLst>
  </p:cSld>
  <p:clrMapOvr>
    <a:masterClrMapping/>
  </p:clrMapOvr>
  <p:transition advTm="46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5BBD9-40D3-66AC-DF56-3E87F603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流程图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763BE9-B69D-BAFB-57CB-22EED1502A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19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DC98CB-C7B4-8EAD-04E0-EFAAAE547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130" y="1034980"/>
            <a:ext cx="4485797" cy="572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05339"/>
      </p:ext>
    </p:extLst>
  </p:cSld>
  <p:clrMapOvr>
    <a:masterClrMapping/>
  </p:clrMapOvr>
  <p:transition advTm="46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A06A5-A158-2433-E582-63CEA921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90B83-1EDA-24E4-0A1A-7F1CD38E1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本次上机的主题为</a:t>
            </a:r>
            <a:endParaRPr lang="en-US" altLang="zh-CN"/>
          </a:p>
          <a:p>
            <a:pPr lvl="1"/>
            <a:r>
              <a:rPr lang="zh-CN" altLang="en-US"/>
              <a:t>“函数”方面的练习</a:t>
            </a:r>
            <a:endParaRPr lang="en-US" altLang="zh-CN"/>
          </a:p>
          <a:p>
            <a:r>
              <a:rPr lang="zh-CN" altLang="en-US"/>
              <a:t>要点</a:t>
            </a:r>
            <a:endParaRPr lang="en-US" altLang="zh-CN"/>
          </a:p>
          <a:p>
            <a:pPr lvl="1"/>
            <a:r>
              <a:rPr lang="zh-CN" altLang="en-US"/>
              <a:t>第七章</a:t>
            </a:r>
            <a:endParaRPr lang="en-US" altLang="zh-CN"/>
          </a:p>
          <a:p>
            <a:pPr lvl="1"/>
            <a:r>
              <a:rPr lang="zh-CN" altLang="en-US"/>
              <a:t>本章开始，出现了“核心编程”模式的题目</a:t>
            </a:r>
            <a:endParaRPr lang="en-US" altLang="zh-CN"/>
          </a:p>
          <a:p>
            <a:pPr lvl="2"/>
            <a:r>
              <a:rPr lang="zh-CN" altLang="en-US"/>
              <a:t>无需处理输入输出，只需实现核心功能函数即可。</a:t>
            </a:r>
            <a:endParaRPr lang="en-US" altLang="zh-CN"/>
          </a:p>
          <a:p>
            <a:r>
              <a:rPr lang="zh-CN" altLang="en-US"/>
              <a:t>本周上机题目：</a:t>
            </a:r>
            <a:endParaRPr lang="en-US" altLang="zh-CN"/>
          </a:p>
          <a:p>
            <a:pPr lvl="1"/>
            <a:r>
              <a:rPr lang="zh-CN" altLang="en-US"/>
              <a:t>简单的统计（</a:t>
            </a:r>
            <a:r>
              <a:rPr lang="en-US" altLang="zh-CN"/>
              <a:t>1389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判断素数（</a:t>
            </a:r>
            <a:r>
              <a:rPr lang="en-US" altLang="zh-CN"/>
              <a:t>1488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石子消耗游戏（</a:t>
            </a:r>
            <a:r>
              <a:rPr lang="en-US" altLang="zh-CN"/>
              <a:t>1385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颠倒的数字（</a:t>
            </a:r>
            <a:r>
              <a:rPr lang="en-US" altLang="zh-CN"/>
              <a:t>1386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进制转换进阶版（</a:t>
            </a:r>
            <a:r>
              <a:rPr lang="en-US" altLang="zh-CN"/>
              <a:t>1387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高精度乘法（</a:t>
            </a:r>
            <a:r>
              <a:rPr lang="en-US" altLang="zh-CN"/>
              <a:t>1388</a:t>
            </a:r>
            <a:r>
              <a:rPr lang="zh-CN" altLang="en-US"/>
              <a:t>）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57CD2A-8266-B30C-7E8F-6BC0666BE6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109775"/>
      </p:ext>
    </p:extLst>
  </p:cSld>
  <p:clrMapOvr>
    <a:masterClrMapping/>
  </p:clrMapOvr>
  <p:transition advTm="46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451A8-C48F-789C-DFDD-DF1805BA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1389 </a:t>
            </a:r>
            <a:r>
              <a:rPr lang="zh-CN" altLang="en-US"/>
              <a:t>简单的统计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E3A6A-E7D2-26D2-0566-9329D3AD3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9146"/>
            <a:ext cx="8515350" cy="55427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Description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写一个函数，判断整型数组中值为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的数有多少个。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Input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第一行输入一个整数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n,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代表数组有元素的个数。（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n&lt;=10000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第二行输入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个数的数组。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数值在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[1,100])</a:t>
            </a: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第三行输入一个整数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，如题所述。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数值在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[1,100])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输出整型数组中值为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的个数。</a:t>
            </a:r>
            <a:endParaRPr lang="zh-CN" altLang="en-US" sz="1800" b="0"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7562F1-AD70-62DF-9BA8-A82E326DE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3</a:t>
            </a:fld>
            <a:endParaRPr lang="en-US" altLang="zh-CN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64FE042B-3499-BA97-EB8B-BE17AFBC1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66831"/>
              </p:ext>
            </p:extLst>
          </p:nvPr>
        </p:nvGraphicFramePr>
        <p:xfrm>
          <a:off x="1034980" y="4360985"/>
          <a:ext cx="7068701" cy="1640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846">
                  <a:extLst>
                    <a:ext uri="{9D8B030D-6E8A-4147-A177-3AD203B41FA5}">
                      <a16:colId xmlns:a16="http://schemas.microsoft.com/office/drawing/2014/main" val="1971222623"/>
                    </a:ext>
                  </a:extLst>
                </a:gridCol>
                <a:gridCol w="3731855">
                  <a:extLst>
                    <a:ext uri="{9D8B030D-6E8A-4147-A177-3AD203B41FA5}">
                      <a16:colId xmlns:a16="http://schemas.microsoft.com/office/drawing/2014/main" val="3191863467"/>
                    </a:ext>
                  </a:extLst>
                </a:gridCol>
              </a:tblGrid>
              <a:tr h="468791">
                <a:tc>
                  <a:txBody>
                    <a:bodyPr/>
                    <a:lstStyle/>
                    <a:p>
                      <a:r>
                        <a:rPr lang="zh-CN" altLang="en-US" sz="1800"/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72366"/>
                  </a:ext>
                </a:extLst>
              </a:tr>
              <a:tr h="1171978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1 3 5 3 5 7</a:t>
                      </a:r>
                    </a:p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2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5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12281"/>
      </p:ext>
    </p:extLst>
  </p:cSld>
  <p:clrMapOvr>
    <a:masterClrMapping/>
  </p:clrMapOvr>
  <p:transition advTm="46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01027-A2F7-2079-1431-110371CC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14BD4-649E-4AC0-8F0C-5FC4063EA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函数实现简单，只需遍历数组，并与</a:t>
            </a:r>
            <a:r>
              <a:rPr lang="en-US" altLang="zh-CN"/>
              <a:t>k</a:t>
            </a:r>
            <a:r>
              <a:rPr lang="zh-CN" altLang="en-US"/>
              <a:t>逐个比较即可。</a:t>
            </a:r>
            <a:endParaRPr lang="en-US" altLang="zh-CN"/>
          </a:p>
          <a:p>
            <a:r>
              <a:rPr lang="zh-CN" altLang="en-US"/>
              <a:t>只需实现核心功能函数，无需实现主函数</a:t>
            </a:r>
            <a:r>
              <a:rPr lang="en-US" altLang="zh-CN"/>
              <a:t>main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2797EF-5C4F-F121-088C-E0342C4304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55C4F7-1C2A-777B-5FD2-425A563E5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889" y="3160438"/>
            <a:ext cx="3508371" cy="26676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DAADD6-5088-B14B-7ACF-63743F288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109" y="3160438"/>
            <a:ext cx="3131832" cy="264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33175"/>
      </p:ext>
    </p:extLst>
  </p:cSld>
  <p:clrMapOvr>
    <a:masterClrMapping/>
  </p:clrMapOvr>
  <p:transition advTm="46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82651-20C4-A026-5A49-8B7420B4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1488 </a:t>
            </a:r>
            <a:r>
              <a:rPr lang="zh-CN" altLang="en-US"/>
              <a:t>判断素数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9D140-C2CD-2900-ED80-6157F7071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94" y="1151335"/>
            <a:ext cx="7540206" cy="41040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Description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写一个函数，判断一个数是不是素数。在主函数中输入多个整数，输出素数的个数。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Input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输入一个整数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n,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代表数组有元素的个数。（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n&lt;=10000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第二行输入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个数的数组。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数值在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[1,10000])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Output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输出整型数组中素数的个数。</a:t>
            </a:r>
            <a:endParaRPr lang="zh-CN" altLang="en-US" sz="1800" b="0"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E5E64E-CFEA-E98B-0D3C-56BE98CC2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5</a:t>
            </a:fld>
            <a:endParaRPr lang="en-US" altLang="zh-C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64B9273-2B11-D7C8-B7AE-33999A212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996049"/>
              </p:ext>
            </p:extLst>
          </p:nvPr>
        </p:nvGraphicFramePr>
        <p:xfrm>
          <a:off x="1979526" y="4107800"/>
          <a:ext cx="5194018" cy="1266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009">
                  <a:extLst>
                    <a:ext uri="{9D8B030D-6E8A-4147-A177-3AD203B41FA5}">
                      <a16:colId xmlns:a16="http://schemas.microsoft.com/office/drawing/2014/main" val="2565839796"/>
                    </a:ext>
                  </a:extLst>
                </a:gridCol>
                <a:gridCol w="2597009">
                  <a:extLst>
                    <a:ext uri="{9D8B030D-6E8A-4147-A177-3AD203B41FA5}">
                      <a16:colId xmlns:a16="http://schemas.microsoft.com/office/drawing/2014/main" val="342967985"/>
                    </a:ext>
                  </a:extLst>
                </a:gridCol>
              </a:tblGrid>
              <a:tr h="243877">
                <a:tc>
                  <a:txBody>
                    <a:bodyPr/>
                    <a:lstStyle/>
                    <a:p>
                      <a:r>
                        <a:rPr lang="zh-CN" altLang="en-US" sz="1800"/>
                        <a:t>输入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输出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39214699"/>
                  </a:ext>
                </a:extLst>
              </a:tr>
              <a:tr h="92370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800" b="0" i="0" u="none" strike="noStrike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6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800" b="0" i="0" u="none" strike="noStrike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4 33 53 3 5 100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800" b="0"/>
                        <a:t>3</a:t>
                      </a:r>
                      <a:endParaRPr lang="zh-CN" altLang="en-US" sz="18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370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287431"/>
      </p:ext>
    </p:extLst>
  </p:cSld>
  <p:clrMapOvr>
    <a:masterClrMapping/>
  </p:clrMapOvr>
  <p:transition advTm="46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717B4-F7D3-DEAD-BE42-C46C7CB9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B4E01A-F45C-93E6-285B-154AE1DFB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95" y="1052513"/>
            <a:ext cx="8264107" cy="2916586"/>
          </a:xfrm>
        </p:spPr>
        <p:txBody>
          <a:bodyPr/>
          <a:lstStyle/>
          <a:p>
            <a:r>
              <a:rPr lang="zh-CN" altLang="en-US"/>
              <a:t>素数：只能被</a:t>
            </a:r>
            <a:r>
              <a:rPr lang="en-US" altLang="zh-CN"/>
              <a:t>1</a:t>
            </a:r>
            <a:r>
              <a:rPr lang="zh-CN" altLang="en-US"/>
              <a:t>和自身整除的数</a:t>
            </a:r>
            <a:endParaRPr lang="en-US" altLang="zh-CN"/>
          </a:p>
          <a:p>
            <a:pPr lvl="1"/>
            <a:r>
              <a:rPr lang="en-US" altLang="zh-CN"/>
              <a:t>0</a:t>
            </a:r>
            <a:r>
              <a:rPr lang="zh-CN" altLang="en-US"/>
              <a:t>和</a:t>
            </a:r>
            <a:r>
              <a:rPr lang="en-US" altLang="zh-CN"/>
              <a:t>1</a:t>
            </a:r>
            <a:r>
              <a:rPr lang="zh-CN" altLang="en-US"/>
              <a:t>不是素数</a:t>
            </a:r>
            <a:endParaRPr lang="en-US" altLang="zh-CN"/>
          </a:p>
          <a:p>
            <a:r>
              <a:rPr lang="zh-CN" altLang="en-US"/>
              <a:t>暴力法：在</a:t>
            </a:r>
            <a:r>
              <a:rPr lang="en-US" altLang="zh-CN"/>
              <a:t>2</a:t>
            </a:r>
            <a:r>
              <a:rPr lang="zh-CN" altLang="en-US"/>
              <a:t>到</a:t>
            </a:r>
            <a:r>
              <a:rPr lang="en-US" altLang="zh-CN"/>
              <a:t>sqrt(n)</a:t>
            </a:r>
            <a:r>
              <a:rPr lang="zh-CN" altLang="en-US"/>
              <a:t>之间找不到</a:t>
            </a:r>
            <a:r>
              <a:rPr lang="en-US" altLang="zh-CN"/>
              <a:t>n</a:t>
            </a:r>
            <a:r>
              <a:rPr lang="zh-CN" altLang="en-US"/>
              <a:t>的因子，则</a:t>
            </a:r>
            <a:r>
              <a:rPr lang="en-US" altLang="zh-CN"/>
              <a:t>n</a:t>
            </a:r>
            <a:r>
              <a:rPr lang="zh-CN" altLang="en-US"/>
              <a:t>是素数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037B2-1B54-B45C-B52A-1DE0B6F831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05E87D-4A53-1E1C-6FA0-94E84105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8" y="2976848"/>
            <a:ext cx="3416440" cy="36299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70E063-E171-130C-C42E-CFAF32387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499" y="3953935"/>
            <a:ext cx="2974312" cy="261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96514"/>
      </p:ext>
    </p:extLst>
  </p:cSld>
  <p:clrMapOvr>
    <a:masterClrMapping/>
  </p:clrMapOvr>
  <p:transition advTm="46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D54D6-0A58-94CD-A503-896BDA65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/>
              <a:t>1385 </a:t>
            </a:r>
            <a:r>
              <a:rPr lang="zh-CN" altLang="en-US"/>
              <a:t>石子消耗游戏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64B922-B748-55B5-DCE9-A303611CD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94" y="1052513"/>
            <a:ext cx="8138501" cy="48760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Description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小明和小强在路上看到了一堆石子，数了数发现有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颗。无聊的他们决定玩一个游戏，由小明先取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颗石子，取完后换小强取，取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2K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颗，接着再换小明取，取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3K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颗，以此类推，他们轮流取，每次都比上一次多取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颗，问最后谁把石子取完（包括取的时候石子不够了），以及他们一共取了多少轮。请用函数嵌套来实现。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Input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输入只有一行，包括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个整数，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，如题目所述。（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0&lt;N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K&lt;231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Output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输出两行。</a:t>
            </a: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第一行若小明先取完，则输出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MING!”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，否则输出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QIANG!”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。（不包括引号）</a:t>
            </a: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第二行输出一个整数，代表取的轮次数。</a:t>
            </a:r>
            <a:endParaRPr lang="zh-CN" altLang="en-US" sz="18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73C919-A546-2567-0058-F3F852597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7</a:t>
            </a:fld>
            <a:endParaRPr lang="en-US" altLang="zh-CN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29ED110-EB8C-10B0-355A-D3A68828D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984640"/>
              </p:ext>
            </p:extLst>
          </p:nvPr>
        </p:nvGraphicFramePr>
        <p:xfrm>
          <a:off x="2984361" y="5392940"/>
          <a:ext cx="3125038" cy="100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519">
                  <a:extLst>
                    <a:ext uri="{9D8B030D-6E8A-4147-A177-3AD203B41FA5}">
                      <a16:colId xmlns:a16="http://schemas.microsoft.com/office/drawing/2014/main" val="77703718"/>
                    </a:ext>
                  </a:extLst>
                </a:gridCol>
                <a:gridCol w="1562519">
                  <a:extLst>
                    <a:ext uri="{9D8B030D-6E8A-4147-A177-3AD203B41FA5}">
                      <a16:colId xmlns:a16="http://schemas.microsoft.com/office/drawing/2014/main" val="1201197361"/>
                    </a:ext>
                  </a:extLst>
                </a:gridCol>
              </a:tblGrid>
              <a:tr h="266266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输入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输出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11072685"/>
                  </a:ext>
                </a:extLst>
              </a:tr>
              <a:tr h="660684">
                <a:tc>
                  <a:txBody>
                    <a:bodyPr/>
                    <a:lstStyle/>
                    <a:p>
                      <a:r>
                        <a:rPr lang="en-US" altLang="zh-CN" sz="1800"/>
                        <a:t>20 3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QIANG!</a:t>
                      </a:r>
                    </a:p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3834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755776"/>
      </p:ext>
    </p:extLst>
  </p:cSld>
  <p:clrMapOvr>
    <a:masterClrMapping/>
  </p:clrMapOvr>
  <p:transition advTm="46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6A1BF-560D-B9D6-E653-34859D87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8DCF29-7A93-AA9F-BD29-F5202163D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95" y="1052513"/>
            <a:ext cx="8264107" cy="756190"/>
          </a:xfrm>
        </p:spPr>
        <p:txBody>
          <a:bodyPr/>
          <a:lstStyle/>
          <a:p>
            <a:r>
              <a:rPr lang="zh-CN" altLang="en-US"/>
              <a:t>用函数模拟小明或小强的行为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zh-CN" altLang="en-US"/>
              <a:t>函数</a:t>
            </a:r>
            <a:r>
              <a:rPr lang="en-US" altLang="zh-CN"/>
              <a:t>MingPick</a:t>
            </a:r>
            <a:r>
              <a:rPr lang="zh-CN" altLang="en-US"/>
              <a:t>：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输入</a:t>
            </a:r>
            <a:r>
              <a:rPr lang="en-US" altLang="zh-CN"/>
              <a:t>left</a:t>
            </a:r>
            <a:r>
              <a:rPr lang="zh-CN" altLang="en-US"/>
              <a:t>、</a:t>
            </a:r>
            <a:r>
              <a:rPr lang="en-US" altLang="zh-CN"/>
              <a:t>k</a:t>
            </a:r>
            <a:r>
              <a:rPr lang="zh-CN" altLang="en-US"/>
              <a:t>、</a:t>
            </a:r>
            <a:r>
              <a:rPr lang="en-US" altLang="zh-CN"/>
              <a:t>turn</a:t>
            </a:r>
            <a:r>
              <a:rPr lang="zh-CN" altLang="en-US"/>
              <a:t>，其中</a:t>
            </a:r>
            <a:r>
              <a:rPr lang="en-US" altLang="zh-CN"/>
              <a:t>left</a:t>
            </a:r>
            <a:r>
              <a:rPr lang="zh-CN" altLang="en-US"/>
              <a:t>表示剩余的石子数量，</a:t>
            </a:r>
            <a:r>
              <a:rPr lang="en-US" altLang="zh-CN"/>
              <a:t>k</a:t>
            </a:r>
            <a:r>
              <a:rPr lang="zh-CN" altLang="en-US"/>
              <a:t>影响取石子的数量，</a:t>
            </a:r>
            <a:r>
              <a:rPr lang="en-US" altLang="zh-CN"/>
              <a:t>turn</a:t>
            </a:r>
            <a:r>
              <a:rPr lang="zh-CN" altLang="en-US"/>
              <a:t>表示游戏进行到第几轮。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zh-CN" altLang="en-US"/>
              <a:t>取石子：</a:t>
            </a:r>
            <a:r>
              <a:rPr lang="en-US" altLang="zh-CN"/>
              <a:t>left -= turn * k</a:t>
            </a:r>
          </a:p>
          <a:p>
            <a:pPr marL="457200" indent="-457200">
              <a:buAutoNum type="arabicPeriod"/>
            </a:pPr>
            <a:r>
              <a:rPr lang="zh-CN" altLang="en-US"/>
              <a:t>如果剩余石子数</a:t>
            </a:r>
            <a:r>
              <a:rPr lang="en-US" altLang="zh-CN"/>
              <a:t>left</a:t>
            </a:r>
            <a:r>
              <a:rPr lang="zh-CN" altLang="en-US"/>
              <a:t>不大于</a:t>
            </a:r>
            <a:r>
              <a:rPr lang="en-US" altLang="zh-CN"/>
              <a:t>0</a:t>
            </a:r>
            <a:r>
              <a:rPr lang="zh-CN" altLang="en-US"/>
              <a:t>：</a:t>
            </a:r>
            <a:endParaRPr lang="en-US" altLang="zh-CN"/>
          </a:p>
          <a:p>
            <a:pPr marL="733425" lvl="1" indent="-457200">
              <a:buAutoNum type="arabicPeriod"/>
            </a:pPr>
            <a:r>
              <a:rPr lang="zh-CN" altLang="en-US"/>
              <a:t>打印“</a:t>
            </a:r>
            <a:r>
              <a:rPr lang="en-US" altLang="zh-CN"/>
              <a:t>MING</a:t>
            </a:r>
            <a:r>
              <a:rPr lang="zh-CN" altLang="en-US"/>
              <a:t>！”，打印剩余石子数</a:t>
            </a:r>
            <a:endParaRPr lang="en-US" altLang="zh-CN"/>
          </a:p>
          <a:p>
            <a:pPr marL="733425" lvl="1" indent="-457200">
              <a:buAutoNum type="arabicPeriod"/>
            </a:pPr>
            <a:r>
              <a:rPr lang="zh-CN" altLang="en-US"/>
              <a:t>退出函数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zh-CN" altLang="en-US"/>
              <a:t>轮到小强了：调用</a:t>
            </a:r>
            <a:r>
              <a:rPr lang="en-US" altLang="zh-CN"/>
              <a:t>QiangPick(left,</a:t>
            </a:r>
            <a:r>
              <a:rPr lang="zh-CN" altLang="en-US"/>
              <a:t> </a:t>
            </a:r>
            <a:r>
              <a:rPr lang="en-US" altLang="zh-CN"/>
              <a:t>k,</a:t>
            </a:r>
            <a:r>
              <a:rPr lang="zh-CN" altLang="en-US"/>
              <a:t> </a:t>
            </a:r>
            <a:r>
              <a:rPr lang="en-US" altLang="zh-CN"/>
              <a:t>turn + 1)</a:t>
            </a:r>
          </a:p>
          <a:p>
            <a:pPr marL="457200" indent="-457200">
              <a:buAutoNum type="arabicPeriod"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类似的，实现</a:t>
            </a:r>
            <a:r>
              <a:rPr lang="en-US" altLang="zh-CN"/>
              <a:t>QiangPick</a:t>
            </a:r>
            <a:r>
              <a:rPr lang="zh-CN" altLang="en-US"/>
              <a:t>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37D542-9244-2503-9DF8-873586A25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971692"/>
      </p:ext>
    </p:extLst>
  </p:cSld>
  <p:clrMapOvr>
    <a:masterClrMapping/>
  </p:clrMapOvr>
  <p:transition advTm="46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82651-20C4-A026-5A49-8B7420B4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/>
              <a:t>1386 </a:t>
            </a:r>
            <a:r>
              <a:rPr lang="zh-CN" altLang="en-US"/>
              <a:t>颠倒的数字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9D140-C2CD-2900-ED80-6157F7071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68" y="1237059"/>
            <a:ext cx="8330781" cy="46779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Description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写一个函数，输出给定的十进制数的转置数，即将给定的数字的最后一位和第一位对调，倒数第二位和第二位对调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（负号不变），例如：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120-&gt;021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123-&gt;321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-135-&gt;-531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Input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第一行输入一个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，代表有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个数需要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转置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。（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n&lt;=100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接下来输入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行，每行一个整数，范围在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[-1000000,1000000]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Output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对于每一个数，输出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转置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后的结果。</a:t>
            </a:r>
            <a:endParaRPr lang="en-US" altLang="zh-CN" sz="1800"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E5E64E-CFEA-E98B-0D3C-56BE98CC2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9</a:t>
            </a:fld>
            <a:endParaRPr lang="en-US" altLang="zh-C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64B9273-2B11-D7C8-B7AE-33999A212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516419"/>
              </p:ext>
            </p:extLst>
          </p:nvPr>
        </p:nvGraphicFramePr>
        <p:xfrm>
          <a:off x="1576545" y="4661987"/>
          <a:ext cx="6074168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084">
                  <a:extLst>
                    <a:ext uri="{9D8B030D-6E8A-4147-A177-3AD203B41FA5}">
                      <a16:colId xmlns:a16="http://schemas.microsoft.com/office/drawing/2014/main" val="2565839796"/>
                    </a:ext>
                  </a:extLst>
                </a:gridCol>
                <a:gridCol w="3037084">
                  <a:extLst>
                    <a:ext uri="{9D8B030D-6E8A-4147-A177-3AD203B41FA5}">
                      <a16:colId xmlns:a16="http://schemas.microsoft.com/office/drawing/2014/main" val="342967985"/>
                    </a:ext>
                  </a:extLst>
                </a:gridCol>
              </a:tblGrid>
              <a:tr h="285927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输入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输出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39214699"/>
                  </a:ext>
                </a:extLst>
              </a:tr>
              <a:tr h="686491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-531</a:t>
                      </a:r>
                      <a:endParaRPr lang="zh-CN" altLang="en-US" sz="18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321</a:t>
                      </a:r>
                    </a:p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-135</a:t>
                      </a:r>
                      <a:endParaRPr lang="zh-CN" altLang="en-US" sz="2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370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323291"/>
      </p:ext>
    </p:extLst>
  </p:cSld>
  <p:clrMapOvr>
    <a:masterClrMapping/>
  </p:clrMapOvr>
  <p:transition advTm="4600"/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>
            <a:alpha val="97000"/>
          </a:srgbClr>
        </a:solidFill>
        <a:ln w="31750">
          <a:noFill/>
          <a:prstDash val="dash"/>
        </a:ln>
      </a:spPr>
      <a:bodyPr rtlCol="0" anchor="ctr"/>
      <a:lstStyle>
        <a:defPPr algn="ctr">
          <a:defRPr kumimoji="1" sz="1350" dirty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108000" tIns="0" rIns="108000" bIns="0" numCol="1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2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Verdana" pitchFamily="34" charset="0"/>
            <a:ea typeface="黑体" pitchFamily="49" charset="-122"/>
          </a:defRPr>
        </a:defPPr>
      </a:lstStyle>
    </a:lnDef>
    <a:txDef>
      <a:spPr>
        <a:solidFill>
          <a:schemeClr val="bg1"/>
        </a:solidFill>
      </a:spPr>
      <a:bodyPr wrap="square">
        <a:noAutofit/>
      </a:bodyPr>
      <a:lstStyle>
        <a:defPPr>
          <a:defRPr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1358</Words>
  <Application>Microsoft Office PowerPoint</Application>
  <PresentationFormat>全屏显示(4:3)</PresentationFormat>
  <Paragraphs>201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黑体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1_自定义设计方案</vt:lpstr>
      <vt:lpstr>1_Profile</vt:lpstr>
      <vt:lpstr>第九次上机题目讲解</vt:lpstr>
      <vt:lpstr>主题</vt:lpstr>
      <vt:lpstr>1389 简单的统计</vt:lpstr>
      <vt:lpstr>分析</vt:lpstr>
      <vt:lpstr>1488 判断素数</vt:lpstr>
      <vt:lpstr>分析 </vt:lpstr>
      <vt:lpstr>1385 石子消耗游戏</vt:lpstr>
      <vt:lpstr>分析</vt:lpstr>
      <vt:lpstr>1386 颠倒的数字</vt:lpstr>
      <vt:lpstr>分析</vt:lpstr>
      <vt:lpstr>1387 进制转换进阶版</vt:lpstr>
      <vt:lpstr>分析</vt:lpstr>
      <vt:lpstr>流程图</vt:lpstr>
      <vt:lpstr>另一种实现</vt:lpstr>
      <vt:lpstr>1388 高精度乘法</vt:lpstr>
      <vt:lpstr>分析</vt:lpstr>
      <vt:lpstr>举例</vt:lpstr>
      <vt:lpstr>流程图</vt:lpstr>
      <vt:lpstr>流程图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2020-11-10T03:01:36Z</dcterms:created>
  <dcterms:modified xsi:type="dcterms:W3CDTF">2022-11-29T16:35:56Z</dcterms:modified>
</cp:coreProperties>
</file>