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16"/>
  </p:notesMasterIdLst>
  <p:handoutMasterIdLst>
    <p:handoutMasterId r:id="rId17"/>
  </p:handoutMasterIdLst>
  <p:sldIdLst>
    <p:sldId id="2591" r:id="rId3"/>
    <p:sldId id="3161" r:id="rId4"/>
    <p:sldId id="3144" r:id="rId5"/>
    <p:sldId id="3162" r:id="rId6"/>
    <p:sldId id="3163" r:id="rId7"/>
    <p:sldId id="3147" r:id="rId8"/>
    <p:sldId id="3164" r:id="rId9"/>
    <p:sldId id="3150" r:id="rId10"/>
    <p:sldId id="3165" r:id="rId11"/>
    <p:sldId id="3166" r:id="rId12"/>
    <p:sldId id="3151" r:id="rId13"/>
    <p:sldId id="3167" r:id="rId14"/>
    <p:sldId id="3168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62"/>
            <p14:sldId id="3163"/>
          </p14:sldIdLst>
        </p14:section>
        <p14:section name="第二题" id="{0DB4F674-6D58-4804-9B7F-5B3CCD75B69F}">
          <p14:sldIdLst>
            <p14:sldId id="3147"/>
            <p14:sldId id="3164"/>
          </p14:sldIdLst>
        </p14:section>
        <p14:section name="第三题" id="{A32804B9-3185-4D3F-A257-B823DAD448CF}">
          <p14:sldIdLst>
            <p14:sldId id="3150"/>
            <p14:sldId id="3165"/>
            <p14:sldId id="3166"/>
          </p14:sldIdLst>
        </p14:section>
        <p14:section name="第四题" id="{853CEAFE-8A2C-4A7D-AA9C-52E1B42DF2A5}">
          <p14:sldIdLst>
            <p14:sldId id="3151"/>
            <p14:sldId id="3167"/>
            <p14:sldId id="3168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828" autoAdjust="0"/>
  </p:normalViewPr>
  <p:slideViewPr>
    <p:cSldViewPr snapToGrid="0">
      <p:cViewPr varScale="1">
        <p:scale>
          <a:sx n="76" d="100"/>
          <a:sy n="76" d="100"/>
        </p:scale>
        <p:origin x="1795" y="67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第五次上机题目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6BF5-6D54-F74E-E3CA-DB52E794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3193-32FB-FBD2-C346-B507A12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E4F010-4040-1182-1C66-7D306913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250" y="2388065"/>
            <a:ext cx="9348425" cy="316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6626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1366 Simple a + b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4B922-B748-55B5-DCE9-A303611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普通的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+ b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太没有意思了，小明决定玩点花样：如果加法没有进位，结果会是怎样？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输入两个正整数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b(0&lt;=a, b&lt;=10000000)</a:t>
            </a:r>
          </a:p>
          <a:p>
            <a:pPr marL="0" indent="0">
              <a:buNone/>
            </a:pP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zh-CN" altLang="en-US" sz="1800" b="0" i="0" u="none" strike="noStrike" baseline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输出没有进位情况下加法的结果。</a:t>
            </a:r>
          </a:p>
          <a:p>
            <a:pPr marL="0" indent="0">
              <a:buNone/>
            </a:pP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PS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：类似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125 +932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的情况，输出的数的首位不能为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125 + 932 =57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；类似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5555 + 5555</a:t>
            </a:r>
            <a:r>
              <a:rPr lang="zh-CN" altLang="en-US" sz="1800" b="0" i="0" u="none" strike="noStrike" baseline="0">
                <a:latin typeface="宋体" panose="02010600030101010101" pitchFamily="2" charset="-122"/>
                <a:ea typeface="宋体" panose="02010600030101010101" pitchFamily="2" charset="-122"/>
              </a:rPr>
              <a:t>的情况输出只有一个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ea typeface="宋体" panose="02010600030101010101" pitchFamily="2" charset="-122"/>
              </a:rPr>
              <a:t>0.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396352"/>
              </p:ext>
            </p:extLst>
          </p:nvPr>
        </p:nvGraphicFramePr>
        <p:xfrm>
          <a:off x="2793696" y="5086374"/>
          <a:ext cx="3829166" cy="854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83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914583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29327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51186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45 79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1E818-631A-4F6B-0B4E-91F017E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FF5CF-3B7D-0682-EA84-15B60A5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/>
              <a:t>这一题与上题类似，都需要按位遍历十进制数字</a:t>
            </a:r>
            <a:endParaRPr lang="en-US" altLang="zh-CN" sz="2800"/>
          </a:p>
          <a:p>
            <a:pPr lvl="1"/>
            <a:r>
              <a:rPr lang="zh-CN" altLang="en-US" sz="2400"/>
              <a:t>类似上一题，我们可以利用取余操作和整数除法遍历各个位上的数字；</a:t>
            </a:r>
            <a:endParaRPr lang="en-US" altLang="zh-CN" sz="2400"/>
          </a:p>
          <a:p>
            <a:pPr lvl="1"/>
            <a:r>
              <a:rPr lang="zh-CN" altLang="en-US" sz="2400"/>
              <a:t>由于不考虑进位，因此可以从前往后遍历，也可以从后往前遍历：</a:t>
            </a:r>
            <a:endParaRPr lang="en-US" altLang="zh-CN" sz="2400"/>
          </a:p>
          <a:p>
            <a:pPr lvl="2"/>
            <a:r>
              <a:rPr lang="zh-CN" altLang="en-US" sz="2000"/>
              <a:t>思路一</a:t>
            </a:r>
            <a:endParaRPr lang="en-US" altLang="zh-CN" sz="2000"/>
          </a:p>
          <a:p>
            <a:pPr lvl="3"/>
            <a:r>
              <a:rPr lang="zh-CN" altLang="en-US" sz="1800"/>
              <a:t>按个位、十位、百位</a:t>
            </a:r>
            <a:r>
              <a:rPr lang="en-US" altLang="zh-CN" sz="1800"/>
              <a:t>……</a:t>
            </a:r>
            <a:r>
              <a:rPr lang="zh-CN" altLang="en-US" sz="1800"/>
              <a:t>的顺序获得各个位上相加的结果；</a:t>
            </a:r>
            <a:endParaRPr lang="en-US" altLang="zh-CN" sz="1800"/>
          </a:p>
          <a:p>
            <a:pPr lvl="3"/>
            <a:r>
              <a:rPr lang="zh-CN" altLang="en-US" sz="1800"/>
              <a:t>打印的时候，先高位，后低位。顺序相反；</a:t>
            </a:r>
            <a:endParaRPr lang="en-US" altLang="zh-CN" sz="1800"/>
          </a:p>
          <a:p>
            <a:pPr lvl="2"/>
            <a:r>
              <a:rPr lang="zh-CN" altLang="en-US" sz="2000"/>
              <a:t>思路二</a:t>
            </a:r>
            <a:endParaRPr lang="en-US" altLang="zh-CN" sz="2000"/>
          </a:p>
          <a:p>
            <a:pPr lvl="3"/>
            <a:r>
              <a:rPr lang="zh-CN" altLang="en-US" sz="1800"/>
              <a:t>从最高位开始计算，直到个位；</a:t>
            </a:r>
            <a:endParaRPr lang="en-US" altLang="zh-CN" sz="1800"/>
          </a:p>
          <a:p>
            <a:pPr lvl="3"/>
            <a:r>
              <a:rPr lang="zh-CN" altLang="en-US" sz="1800"/>
              <a:t>注意最高位的相加结果是</a:t>
            </a:r>
            <a:r>
              <a:rPr lang="en-US" altLang="zh-CN" sz="1800"/>
              <a:t>10</a:t>
            </a:r>
            <a:r>
              <a:rPr lang="zh-CN" altLang="en-US" sz="1800"/>
              <a:t>的话，会产生“前导</a:t>
            </a:r>
            <a:r>
              <a:rPr lang="en-US" altLang="zh-CN" sz="1800"/>
              <a:t>0</a:t>
            </a:r>
            <a:r>
              <a:rPr lang="zh-CN" altLang="en-US" sz="1800"/>
              <a:t>”。前导</a:t>
            </a:r>
            <a:r>
              <a:rPr lang="en-US" altLang="zh-CN" sz="1800"/>
              <a:t>0</a:t>
            </a:r>
            <a:r>
              <a:rPr lang="zh-CN" altLang="en-US" sz="1800"/>
              <a:t>不能输出。</a:t>
            </a:r>
            <a:endParaRPr lang="en-US" altLang="zh-CN" sz="1800"/>
          </a:p>
          <a:p>
            <a:pPr lvl="2"/>
            <a:r>
              <a:rPr lang="zh-CN" altLang="en-US" sz="2025"/>
              <a:t>下页的流程图给出思路二</a:t>
            </a:r>
            <a:endParaRPr lang="en-US" altLang="zh-CN" sz="2025"/>
          </a:p>
          <a:p>
            <a:pPr lvl="1"/>
            <a:endParaRPr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1FE81-5CC3-F731-15B2-4BC897A44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49389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398E-51BB-7293-A8B1-E079516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7AB03-3CD1-41B1-73DB-D0D526810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325CAD-84C8-3B12-9C17-42FB1A0C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732" y="960699"/>
            <a:ext cx="5771525" cy="576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9395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“循环结构”方面的练习</a:t>
            </a:r>
            <a:endParaRPr lang="en-US" altLang="zh-CN"/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en-US" altLang="zh-CN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循环（第五章）</a:t>
            </a:r>
            <a:endParaRPr lang="en-US" altLang="zh-CN"/>
          </a:p>
          <a:p>
            <a:r>
              <a:rPr lang="zh-CN" altLang="en-US"/>
              <a:t>本次上机题目：</a:t>
            </a:r>
            <a:endParaRPr lang="en-US" altLang="zh-CN"/>
          </a:p>
          <a:p>
            <a:pPr lvl="1"/>
            <a:r>
              <a:rPr lang="zh-CN" altLang="en-US"/>
              <a:t>简单的数列求和（</a:t>
            </a:r>
            <a:r>
              <a:rPr lang="en-US" altLang="zh-CN"/>
              <a:t>1363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找闰年（</a:t>
            </a:r>
            <a:r>
              <a:rPr lang="en-US" altLang="zh-CN"/>
              <a:t>1364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小明的自娱自乐（</a:t>
            </a:r>
            <a:r>
              <a:rPr lang="en-US" altLang="zh-CN"/>
              <a:t>1365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en-US" altLang="zh-CN"/>
              <a:t>Simple a + b</a:t>
            </a:r>
            <a:r>
              <a:rPr lang="zh-CN" altLang="en-US"/>
              <a:t>（</a:t>
            </a:r>
            <a:r>
              <a:rPr lang="en-US" altLang="zh-CN"/>
              <a:t>1366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1363 </a:t>
            </a:r>
            <a:r>
              <a:rPr lang="zh-CN" altLang="en-US"/>
              <a:t>简单的数列求和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E3A6A-E7D2-26D2-0566-9329D3AD3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069146"/>
                <a:ext cx="8515350" cy="5542796"/>
              </a:xfrm>
            </p:spPr>
            <p:txBody>
              <a:bodyPr/>
              <a:lstStyle/>
              <a:p>
                <a:pPr marL="0" indent="0" algn="l">
                  <a:buNone/>
                </a:pPr>
                <a:r>
                  <a:rPr lang="en-US" altLang="zh-CN" sz="1800" b="1" i="0" u="none" strike="noStrike" baseline="0">
                    <a:latin typeface="Times New Roman" panose="02020603050405020304" pitchFamily="18" charset="0"/>
                  </a:rPr>
                  <a:t>Description:</a:t>
                </a:r>
              </a:p>
              <a:p>
                <a:pPr marL="0" indent="0" algn="l">
                  <a:buNone/>
                </a:pP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再来，有通项公式</a:t>
                </a:r>
                <a:r>
                  <a:rPr lang="en-US" altLang="zh-CN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                     </a:t>
                </a:r>
                <a:r>
                  <a:rPr lang="en-US" altLang="zh-CN" sz="1800" b="0">
                    <a:latin typeface="宋体" panose="02010600030101010101" pitchFamily="2" charset="-122"/>
                    <a:ea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≥1</m:t>
                        </m:r>
                      </m:e>
                    </m:d>
                    <m:r>
                      <a:rPr lang="zh-CN" altLang="en-US" sz="1800" b="0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求前</a:t>
                </a:r>
                <a:r>
                  <a:rPr lang="en-US" altLang="zh-CN" sz="1800" b="0" i="0" u="none" strike="noStrike" baseline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 </a:t>
                </a: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</a:p>
              <a:p>
                <a:pPr marL="0" indent="0" algn="l">
                  <a:buNone/>
                </a:pPr>
                <a:r>
                  <a:rPr lang="en-US" altLang="zh-CN" sz="1800" b="1" i="0" u="none" strike="noStrike" baseline="0">
                    <a:latin typeface="Times New Roman" panose="02020603050405020304" pitchFamily="18" charset="0"/>
                  </a:rPr>
                  <a:t>Input:</a:t>
                </a:r>
              </a:p>
              <a:p>
                <a:pPr marL="0" indent="0" algn="l">
                  <a:buNone/>
                </a:pP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输入</a:t>
                </a:r>
                <a:r>
                  <a:rPr lang="en-US" altLang="zh-CN" sz="1800" b="0" i="0" u="none" strike="noStrike" baseline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  <a:p>
                <a:pPr marL="0" indent="0" algn="l">
                  <a:buNone/>
                </a:pPr>
                <a:r>
                  <a:rPr lang="en-US" altLang="zh-CN" sz="1800" b="1" i="0" u="none" strike="noStrike" baseline="0">
                    <a:latin typeface="Times New Roman" panose="02020603050405020304" pitchFamily="18" charset="0"/>
                  </a:rPr>
                  <a:t>Output:</a:t>
                </a:r>
              </a:p>
              <a:p>
                <a:pPr marL="0" indent="0" algn="l">
                  <a:buNone/>
                </a:pP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输出前</a:t>
                </a:r>
                <a:r>
                  <a:rPr lang="en-US" altLang="zh-CN" sz="1800" b="0" i="0" u="none" strike="noStrike" baseline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n </a:t>
                </a: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u="none" strike="noStrike" baseline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800" b="0" i="0" u="none" strike="noStrike" baseline="0">
                    <a:latin typeface="Times New Roman" panose="02020603050405020304" pitchFamily="18" charset="0"/>
                  </a:rPr>
                  <a:t> (</a:t>
                </a: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保留</a:t>
                </a:r>
                <a:r>
                  <a:rPr lang="en-US" altLang="zh-CN" sz="1800" b="0" i="0" u="none" strike="noStrike" baseline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 </a:t>
                </a:r>
                <a:r>
                  <a:rPr lang="zh-CN" altLang="en-US" sz="1800" b="0" i="0" u="none" strike="noStrike" baseline="0">
                    <a:latin typeface="宋体" panose="02010600030101010101" pitchFamily="2" charset="-122"/>
                    <a:ea typeface="宋体" panose="02010600030101010101" pitchFamily="2" charset="-122"/>
                  </a:rPr>
                  <a:t>位小数</a:t>
                </a:r>
                <a:r>
                  <a:rPr lang="en-US" altLang="zh-CN" sz="1800" b="0" i="0" u="none" strike="noStrike" baseline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)</a:t>
                </a:r>
                <a:endParaRPr lang="zh-CN" altLang="en-US" sz="1800" b="0" i="0" u="none" strike="noStrike" baseline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7E3A6A-E7D2-26D2-0566-9329D3AD3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9146"/>
                <a:ext cx="8515350" cy="5542796"/>
              </a:xfrm>
              <a:blipFill>
                <a:blip r:embed="rId3"/>
                <a:stretch>
                  <a:fillRect l="-573" t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78828"/>
              </p:ext>
            </p:extLst>
          </p:nvPr>
        </p:nvGraphicFramePr>
        <p:xfrm>
          <a:off x="2621819" y="3956213"/>
          <a:ext cx="3611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04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1874876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7.5000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595EB106-7AE2-89F3-1EA0-BFDC97FF9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3909" y="1127867"/>
            <a:ext cx="3093695" cy="86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BE1B9-6020-E794-A4DB-BDC7B16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D9DAE-9D32-5B71-1848-AACED18D8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思路：</a:t>
                </a:r>
                <a:endParaRPr lang="en-US" altLang="zh-CN"/>
              </a:p>
              <a:p>
                <a:pPr lvl="1"/>
                <a:r>
                  <a:rPr lang="en-US" altLang="zh-CN"/>
                  <a:t>1. </a:t>
                </a:r>
                <a:r>
                  <a:rPr lang="zh-CN" altLang="en-US"/>
                  <a:t>模拟法：使用两层循环，内部循环求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，外部循环求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US" altLang="zh-CN"/>
              </a:p>
              <a:p>
                <a:pPr lvl="1"/>
                <a:r>
                  <a:rPr lang="en-US" altLang="zh-CN"/>
                  <a:t>2. </a:t>
                </a:r>
                <a:r>
                  <a:rPr lang="zh-CN" altLang="en-US"/>
                  <a:t>数学方法：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可以用等差数列的求和公式获得。获得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的通项公式后，可以再寻找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/>
                  <a:t>的公式。</a:t>
                </a:r>
                <a:endParaRPr lang="en-US" altLang="zh-CN"/>
              </a:p>
              <a:p>
                <a:pPr lvl="1"/>
                <a:endParaRPr lang="en-US" altLang="zh-CN"/>
              </a:p>
              <a:p>
                <a:pPr lvl="1"/>
                <a:endParaRPr lang="en-US" altLang="zh-CN"/>
              </a:p>
              <a:p>
                <a:pPr marL="0" indent="0">
                  <a:buNone/>
                </a:pPr>
                <a:r>
                  <a:rPr lang="zh-CN" altLang="en-US"/>
                  <a:t>因为本次的考察点在于循环的使用，所以建议大家先熟悉第一种思路。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2D9DAE-9D32-5B71-1848-AACED18D8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59" t="-1003" r="-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FA2AB-4822-E32F-CBBA-5FDBCC83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328514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33DB-C4DD-E6AF-8913-1A80B01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A3F9D-B993-9B61-BB43-DFEBA2D81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78D273-0C6B-A3C6-4EFD-8B70A42A4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248" y="1095034"/>
            <a:ext cx="4953964" cy="496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7060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1364 </a:t>
            </a:r>
            <a:r>
              <a:rPr lang="zh-CN" altLang="en-US"/>
              <a:t>找闰年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再来，小明回想到，自己不是曾经出了一题闰年的题来考自己的师傅吗？那我何不就改改，然后自己做？他想：要不我就输出给定的任意一个时间段之间的闰年吧！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输入两个整数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，代表两个年份。保证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m&lt;n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1000&lt;m&lt;n&lt;3000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[m,n]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之间的所有闰年，</a:t>
            </a:r>
            <a:r>
              <a:rPr lang="zh-CN" altLang="en-US" sz="1800" b="0" i="0" u="none" strike="noStrike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每行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1800" b="0" i="0" u="none" strike="noStrike" baseline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endParaRPr lang="en-US" altLang="zh-CN" sz="1800" b="0" i="0" u="none" strike="noStrike" baseline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626650"/>
              </p:ext>
            </p:extLst>
          </p:nvPr>
        </p:nvGraphicFramePr>
        <p:xfrm>
          <a:off x="2645004" y="4674577"/>
          <a:ext cx="4407960" cy="821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980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203980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488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4723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1998 2015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2000 2004 2008 2012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85B0-E60B-DCA6-9D83-456EE10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F365C-221D-A37F-B722-C76AF79D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2304145"/>
          </a:xfrm>
        </p:spPr>
        <p:txBody>
          <a:bodyPr/>
          <a:lstStyle/>
          <a:p>
            <a:r>
              <a:rPr lang="zh-CN" altLang="en-US"/>
              <a:t>思路</a:t>
            </a:r>
            <a:endParaRPr lang="en-US" altLang="zh-CN"/>
          </a:p>
          <a:p>
            <a:pPr marL="858440" lvl="1" indent="-457200">
              <a:buAutoNum type="arabicPeriod"/>
            </a:pPr>
            <a:r>
              <a:rPr lang="zh-CN" altLang="en-US"/>
              <a:t>闰年的判断方法我们已经介绍过：四年一闰，百年不闰、四百年在闰；</a:t>
            </a:r>
            <a:endParaRPr lang="en-US" altLang="zh-CN"/>
          </a:p>
          <a:p>
            <a:pPr marL="858440" lvl="1" indent="-457200">
              <a:buAutoNum type="arabicPeriod"/>
            </a:pPr>
            <a:r>
              <a:rPr lang="zh-CN" altLang="en-US"/>
              <a:t>注意一个细节，题目要求每一行最多输出</a:t>
            </a:r>
            <a:r>
              <a:rPr lang="en-US" altLang="zh-CN"/>
              <a:t>5</a:t>
            </a:r>
            <a:r>
              <a:rPr lang="zh-CN" altLang="en-US"/>
              <a:t>个年份。我们可以增加一个变量用于计数。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1B6EB-6529-9A7F-E9FD-F6A57DCED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E37EAF-19B5-BB98-3DBA-44F5C475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955" y="2999423"/>
            <a:ext cx="7644564" cy="363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1333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1365 </a:t>
            </a:r>
            <a:r>
              <a:rPr lang="zh-CN" altLang="en-US"/>
              <a:t>小明的自娱自乐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练习完前面四个题，小明有点累了，就上上网，找找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语言的资料。碰巧看到这样一道题：输入一个正整数，然后从个位开始一次输出每一位数字对应的英文字母。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例如：输入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1532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，输出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two three five one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第一行输入一个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，代表有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组测试数据，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T&lt;100</a:t>
            </a: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对于每一组测试数据，输入一个整数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18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0&lt;x&lt;100000000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对于每一组测试数据，输出对应结果，每个结果占一行</a:t>
            </a:r>
            <a:endParaRPr lang="en-US" altLang="zh-CN" sz="1800" b="0" i="0" u="none" strike="noStrike" baseline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111441"/>
              </p:ext>
            </p:extLst>
          </p:nvPr>
        </p:nvGraphicFramePr>
        <p:xfrm>
          <a:off x="1956121" y="4838146"/>
          <a:ext cx="5625298" cy="1556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2649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812649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90526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390526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1993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562431</a:t>
                      </a:r>
                      <a:endParaRPr lang="zh-CN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four two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three nine nine one</a:t>
                      </a:r>
                    </a:p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one three four two six five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C4BA-787B-C17E-F6FB-2FC15FD7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6AA3-6E7F-81C8-6F42-E0B03176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zh-CN" altLang="en-US"/>
              <a:t>首先，我们需要实现数字到单词的转换：</a:t>
            </a:r>
            <a:endParaRPr lang="en-US" altLang="zh-CN"/>
          </a:p>
          <a:p>
            <a:pPr marL="733425" lvl="1" indent="-457200"/>
            <a:r>
              <a:rPr lang="zh-CN" altLang="en-US"/>
              <a:t>可以使用</a:t>
            </a:r>
            <a:r>
              <a:rPr lang="en-US" altLang="zh-CN"/>
              <a:t>if else</a:t>
            </a:r>
            <a:r>
              <a:rPr lang="zh-CN" altLang="en-US"/>
              <a:t>语句、</a:t>
            </a:r>
            <a:r>
              <a:rPr lang="en-US" altLang="zh-CN"/>
              <a:t>switch case</a:t>
            </a:r>
            <a:r>
              <a:rPr lang="zh-CN" altLang="en-US"/>
              <a:t>语句实现；</a:t>
            </a:r>
            <a:endParaRPr lang="en-US" altLang="zh-CN"/>
          </a:p>
          <a:p>
            <a:pPr marL="733425" lvl="1" indent="-457200"/>
            <a:r>
              <a:rPr lang="zh-CN" altLang="en-US"/>
              <a:t>也可以用数组来映射数字到单词；</a:t>
            </a:r>
            <a:endParaRPr lang="en-US" altLang="zh-CN"/>
          </a:p>
          <a:p>
            <a:pPr marL="457200" indent="-457200">
              <a:buFont typeface="+mj-lt"/>
              <a:buAutoNum type="arabicPeriod"/>
            </a:pPr>
            <a:r>
              <a:rPr lang="zh-CN" altLang="en-US"/>
              <a:t>如何实现按位遍历十进制数？</a:t>
            </a:r>
            <a:endParaRPr lang="en-US" altLang="zh-CN"/>
          </a:p>
          <a:p>
            <a:pPr marL="733425" lvl="1" indent="-457200"/>
            <a:r>
              <a:rPr lang="zh-CN" altLang="en-US"/>
              <a:t>利用取余运算和整数除法；</a:t>
            </a:r>
            <a:endParaRPr lang="en-US" altLang="zh-CN"/>
          </a:p>
          <a:p>
            <a:pPr marL="1302544" lvl="2" indent="-457200">
              <a:buFont typeface="+mj-lt"/>
              <a:buAutoNum type="arabicPeriod"/>
            </a:pPr>
            <a:r>
              <a:rPr lang="zh-CN" altLang="en-US"/>
              <a:t>对</a:t>
            </a:r>
            <a:r>
              <a:rPr lang="en-US" altLang="zh-CN"/>
              <a:t>10</a:t>
            </a:r>
            <a:r>
              <a:rPr lang="zh-CN" altLang="en-US"/>
              <a:t>取余可以获得个位数；</a:t>
            </a:r>
            <a:endParaRPr lang="en-US" altLang="zh-CN"/>
          </a:p>
          <a:p>
            <a:pPr marL="1302544" lvl="2" indent="-457200">
              <a:buFont typeface="+mj-lt"/>
              <a:buAutoNum type="arabicPeriod"/>
            </a:pPr>
            <a:r>
              <a:rPr lang="zh-CN" altLang="en-US"/>
              <a:t>除</a:t>
            </a:r>
            <a:r>
              <a:rPr lang="en-US" altLang="zh-CN"/>
              <a:t>10</a:t>
            </a:r>
            <a:r>
              <a:rPr lang="zh-CN" altLang="en-US"/>
              <a:t>可以消去个位，将数字“右移”；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D1A77-A9E7-2332-013D-205A343D5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92065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795</Words>
  <Application>Microsoft Office PowerPoint</Application>
  <PresentationFormat>全屏显示(4:3)</PresentationFormat>
  <Paragraphs>116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Cambria Math</vt:lpstr>
      <vt:lpstr>Times New Roman</vt:lpstr>
      <vt:lpstr>Verdana</vt:lpstr>
      <vt:lpstr>Wingdings</vt:lpstr>
      <vt:lpstr>1_自定义设计方案</vt:lpstr>
      <vt:lpstr>1_Profile</vt:lpstr>
      <vt:lpstr>第五次上机题目讲解</vt:lpstr>
      <vt:lpstr>主题</vt:lpstr>
      <vt:lpstr>1363 简单的数列求和</vt:lpstr>
      <vt:lpstr>分析</vt:lpstr>
      <vt:lpstr>流程图</vt:lpstr>
      <vt:lpstr>1364 找闰年</vt:lpstr>
      <vt:lpstr>分析</vt:lpstr>
      <vt:lpstr>1365 小明的自娱自乐</vt:lpstr>
      <vt:lpstr>分析</vt:lpstr>
      <vt:lpstr>流程图</vt:lpstr>
      <vt:lpstr>1366 Simple a + b</vt:lpstr>
      <vt:lpstr>分析</vt:lpstr>
      <vt:lpstr>流程图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2022-11-01T16:19:06Z</dcterms:modified>
</cp:coreProperties>
</file>