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930" r:id="rId1"/>
    <p:sldMasterId id="2147485278" r:id="rId2"/>
  </p:sldMasterIdLst>
  <p:notesMasterIdLst>
    <p:notesMasterId r:id="rId18"/>
  </p:notesMasterIdLst>
  <p:handoutMasterIdLst>
    <p:handoutMasterId r:id="rId19"/>
  </p:handoutMasterIdLst>
  <p:sldIdLst>
    <p:sldId id="2591" r:id="rId3"/>
    <p:sldId id="3161" r:id="rId4"/>
    <p:sldId id="3144" r:id="rId5"/>
    <p:sldId id="3170" r:id="rId6"/>
    <p:sldId id="3147" r:id="rId7"/>
    <p:sldId id="3169" r:id="rId8"/>
    <p:sldId id="3151" r:id="rId9"/>
    <p:sldId id="3168" r:id="rId10"/>
    <p:sldId id="3150" r:id="rId11"/>
    <p:sldId id="3167" r:id="rId12"/>
    <p:sldId id="3166" r:id="rId13"/>
    <p:sldId id="3162" r:id="rId14"/>
    <p:sldId id="3165" r:id="rId15"/>
    <p:sldId id="3163" r:id="rId16"/>
    <p:sldId id="3164" r:id="rId1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E70EBCB-AF52-4BE4-A6A4-5D1E3DB29BEF}">
          <p14:sldIdLst>
            <p14:sldId id="2591"/>
            <p14:sldId id="3161"/>
          </p14:sldIdLst>
        </p14:section>
        <p14:section name="第一题" id="{44D70B85-F7E6-4970-8B8F-D0776E961BA4}">
          <p14:sldIdLst>
            <p14:sldId id="3144"/>
            <p14:sldId id="3170"/>
          </p14:sldIdLst>
        </p14:section>
        <p14:section name="第二题" id="{0DB4F674-6D58-4804-9B7F-5B3CCD75B69F}">
          <p14:sldIdLst>
            <p14:sldId id="3147"/>
            <p14:sldId id="3169"/>
          </p14:sldIdLst>
        </p14:section>
        <p14:section name="第三题" id="{A32804B9-3185-4D3F-A257-B823DAD448CF}">
          <p14:sldIdLst>
            <p14:sldId id="3151"/>
            <p14:sldId id="3168"/>
          </p14:sldIdLst>
        </p14:section>
        <p14:section name="第四题" id="{853CEAFE-8A2C-4A7D-AA9C-52E1B42DF2A5}">
          <p14:sldIdLst>
            <p14:sldId id="3150"/>
            <p14:sldId id="3167"/>
            <p14:sldId id="3166"/>
          </p14:sldIdLst>
        </p14:section>
        <p14:section name="第五题" id="{0152EF28-3D70-4DBC-815B-414E380141A3}">
          <p14:sldIdLst>
            <p14:sldId id="3162"/>
            <p14:sldId id="3165"/>
          </p14:sldIdLst>
        </p14:section>
        <p14:section name="第六题" id="{7274820A-B1E4-46A9-9A32-E0B8FC58EF40}">
          <p14:sldIdLst>
            <p14:sldId id="3163"/>
            <p14:sldId id="3164"/>
          </p14:sldIdLst>
        </p14:section>
      </p14:sectionLst>
    </p:ext>
    <p:ext uri="{EFAFB233-063F-42B5-8137-9DF3F51BA10A}">
      <p15:sldGuideLst xmlns:p15="http://schemas.microsoft.com/office/powerpoint/2012/main">
        <p15:guide id="1" pos="2857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8B2F0"/>
    <a:srgbClr val="FED4F6"/>
    <a:srgbClr val="0000FF"/>
    <a:srgbClr val="960684"/>
    <a:srgbClr val="CCECFF"/>
    <a:srgbClr val="BE0682"/>
    <a:srgbClr val="A20684"/>
    <a:srgbClr val="FDD5E9"/>
    <a:srgbClr val="1717B7"/>
    <a:srgbClr val="275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88828" autoAdjust="0"/>
  </p:normalViewPr>
  <p:slideViewPr>
    <p:cSldViewPr snapToGrid="0">
      <p:cViewPr varScale="1">
        <p:scale>
          <a:sx n="76" d="100"/>
          <a:sy n="76" d="100"/>
        </p:scale>
        <p:origin x="1800" y="67"/>
      </p:cViewPr>
      <p:guideLst>
        <p:guide pos="2857"/>
        <p:guide orient="horz" pos="2183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-1440"/>
    </p:cViewPr>
  </p:sorterViewPr>
  <p:notesViewPr>
    <p:cSldViewPr snapToGrid="0">
      <p:cViewPr varScale="1">
        <p:scale>
          <a:sx n="121" d="100"/>
          <a:sy n="121" d="100"/>
        </p:scale>
        <p:origin x="49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C4803FF-7A1D-4EE9-8F21-D3681F1474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9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8AA420E-8999-4B68-9F06-563144D81D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33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  <p:sp>
        <p:nvSpPr>
          <p:cNvPr id="1434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093EB02-05DE-4FBA-B58C-F692575D24CC}" type="slidenum">
              <a:rPr lang="en-US" altLang="zh-CN" sz="1200"/>
              <a:pPr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A420E-8999-4B68-9F06-563144D81D6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4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2" y="0"/>
            <a:ext cx="2505075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 b="1" dirty="0">
              <a:solidFill>
                <a:schemeClr val="bg1"/>
              </a:solidFill>
              <a:latin typeface="黑体" pitchFamily="49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883025" y="2889250"/>
            <a:ext cx="2505075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 b="1" dirty="0">
              <a:solidFill>
                <a:schemeClr val="bg1"/>
              </a:solidFill>
              <a:latin typeface="黑体" pitchFamily="49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000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17145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0574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24003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27432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17145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0574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24003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27432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A2549619-5BB4-4CE2-B062-4DE22A4762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66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393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24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17331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92"/>
            <a:ext cx="2286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92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548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DAF70-E7C9-4E42-BBEB-55D73CDA69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152197"/>
      </p:ext>
    </p:extLst>
  </p:cSld>
  <p:clrMapOvr>
    <a:masterClrMapping/>
  </p:clrMapOvr>
  <p:transition advTm="46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82717"/>
            <a:ext cx="8382000" cy="5762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695" y="1052513"/>
            <a:ext cx="8264107" cy="5472112"/>
          </a:xfrm>
          <a:ln>
            <a:noFill/>
          </a:ln>
        </p:spPr>
        <p:txBody>
          <a:bodyPr/>
          <a:lstStyle>
            <a:lvl1pPr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542925" indent="-141685">
              <a:buFont typeface="Wingdings" panose="05000000000000000000" pitchFamily="2" charset="2"/>
              <a:buChar char="p"/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11942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50611F1F-B0D0-4543-BE4D-C428D4BCA17B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" name="图片 7">
            <a:extLst>
              <a:ext uri="{FF2B5EF4-FFF2-40B4-BE49-F238E27FC236}">
                <a16:creationId xmlns:a16="http://schemas.microsoft.com/office/drawing/2014/main" id="{1D306142-49DF-4CCC-B893-34DD24766F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0">
            <a:extLst>
              <a:ext uri="{FF2B5EF4-FFF2-40B4-BE49-F238E27FC236}">
                <a16:creationId xmlns:a16="http://schemas.microsoft.com/office/drawing/2014/main" id="{CC3C52BC-82FB-45A4-A34D-E87EBF0899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199782"/>
      </p:ext>
    </p:extLst>
  </p:cSld>
  <p:clrMapOvr>
    <a:masterClrMapping/>
  </p:clrMapOvr>
  <p:transition advTm="46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40517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7648B618-1D7A-4F9B-835C-2A7751C100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894353"/>
      </p:ext>
    </p:extLst>
  </p:cSld>
  <p:clrMapOvr>
    <a:masterClrMapping/>
  </p:clrMapOvr>
  <p:transition advTm="46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60354"/>
            <a:ext cx="8001000" cy="5762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3924300" cy="54721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00550" y="1052513"/>
            <a:ext cx="3924300" cy="54721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40517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1FD96561-1A22-412A-AE5C-CFD04665E827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1" name="图片 7">
            <a:extLst>
              <a:ext uri="{FF2B5EF4-FFF2-40B4-BE49-F238E27FC236}">
                <a16:creationId xmlns:a16="http://schemas.microsoft.com/office/drawing/2014/main" id="{9AC73B0A-BFAF-4A8D-B3B7-ECFC3FA54A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0">
            <a:extLst>
              <a:ext uri="{FF2B5EF4-FFF2-40B4-BE49-F238E27FC236}">
                <a16:creationId xmlns:a16="http://schemas.microsoft.com/office/drawing/2014/main" id="{B915FF17-8D9D-4915-B206-56A8EDA0E1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087341"/>
      </p:ext>
    </p:extLst>
  </p:cSld>
  <p:clrMapOvr>
    <a:masterClrMapping/>
  </p:clrMapOvr>
  <p:transition advTm="46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40517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0CD24DFD-8591-4C9D-8C58-E25F0957899B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3" name="图片 7">
            <a:extLst>
              <a:ext uri="{FF2B5EF4-FFF2-40B4-BE49-F238E27FC236}">
                <a16:creationId xmlns:a16="http://schemas.microsoft.com/office/drawing/2014/main" id="{5215860C-0D00-4839-B54E-935AE7FF93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0">
            <a:extLst>
              <a:ext uri="{FF2B5EF4-FFF2-40B4-BE49-F238E27FC236}">
                <a16:creationId xmlns:a16="http://schemas.microsoft.com/office/drawing/2014/main" id="{75DCDFFD-5863-48ED-96B6-8590C7E8F2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065359"/>
      </p:ext>
    </p:extLst>
  </p:cSld>
  <p:clrMapOvr>
    <a:masterClrMapping/>
  </p:clrMapOvr>
  <p:transition advTm="46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60354"/>
            <a:ext cx="8001000" cy="5762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40517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D294704E-8F2A-40AC-9EF1-756684C03F33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" name="图片 7">
            <a:extLst>
              <a:ext uri="{FF2B5EF4-FFF2-40B4-BE49-F238E27FC236}">
                <a16:creationId xmlns:a16="http://schemas.microsoft.com/office/drawing/2014/main" id="{C783C140-3597-4552-BEB7-39EC3460DF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8010D1E-97C7-463A-8C61-D0E64843CF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655712"/>
      </p:ext>
    </p:extLst>
  </p:cSld>
  <p:clrMapOvr>
    <a:masterClrMapping/>
  </p:clrMapOvr>
  <p:transition advTm="46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D2F46F-2ADE-4A01-A615-1AE21D8E2FE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70B61E-D8F7-4739-A576-9143FEA4B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10">
            <a:extLst>
              <a:ext uri="{FF2B5EF4-FFF2-40B4-BE49-F238E27FC236}">
                <a16:creationId xmlns:a16="http://schemas.microsoft.com/office/drawing/2014/main" id="{6A02338E-3AD2-4B80-8697-6BCE22C0A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991759"/>
      </p:ext>
    </p:extLst>
  </p:cSld>
  <p:clrMapOvr>
    <a:masterClrMapping/>
  </p:clrMapOvr>
  <p:transition advTm="46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4059239" y="4054479"/>
            <a:ext cx="4192587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42"/>
            <a:ext cx="7772400" cy="1470025"/>
          </a:xfrm>
        </p:spPr>
        <p:txBody>
          <a:bodyPr tIns="45720" anchor="ctr"/>
          <a:lstStyle>
            <a:lvl1pPr>
              <a:defRPr sz="3225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18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3916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09C243-AA33-4B2D-B1A6-A3D29449F3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173691"/>
      </p:ext>
    </p:extLst>
  </p:cSld>
  <p:clrMapOvr>
    <a:masterClrMapping/>
  </p:clrMapOvr>
  <p:transition advTm="46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814B08-037D-4A90-A61B-A0540D605A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737402"/>
      </p:ext>
    </p:extLst>
  </p:cSld>
  <p:clrMapOvr>
    <a:masterClrMapping/>
  </p:clrMapOvr>
  <p:transition advTm="46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60354"/>
            <a:ext cx="8001000" cy="5762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85A90-DFBF-42A9-BF2A-B3037C5488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540035"/>
      </p:ext>
    </p:extLst>
  </p:cSld>
  <p:clrMapOvr>
    <a:masterClrMapping/>
  </p:clrMapOvr>
  <p:transition advTm="46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2" y="260354"/>
            <a:ext cx="2062163" cy="62642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4"/>
            <a:ext cx="6038850" cy="6264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DB52A-FA70-4980-BFAA-EE8712B468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103357"/>
      </p:ext>
    </p:extLst>
  </p:cSld>
  <p:clrMapOvr>
    <a:masterClrMapping/>
  </p:clrMapOvr>
  <p:transition advTm="46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9" y="188640"/>
            <a:ext cx="6840760" cy="476672"/>
          </a:xfrm>
          <a:prstGeom prst="rect">
            <a:avLst/>
          </a:prstGeom>
        </p:spPr>
        <p:txBody>
          <a:bodyPr anchor="ctr"/>
          <a:lstStyle>
            <a:lvl1pPr algn="l">
              <a:defRPr sz="15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8041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49229"/>
            <a:ext cx="8458200" cy="688975"/>
          </a:xfrm>
        </p:spPr>
        <p:txBody>
          <a:bodyPr/>
          <a:lstStyle>
            <a:lvl1pPr>
              <a:defRPr sz="2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1719"/>
            <a:ext cx="8229600" cy="5065712"/>
          </a:xfrm>
        </p:spPr>
        <p:txBody>
          <a:bodyPr/>
          <a:lstStyle>
            <a:lvl1pPr marL="336947" indent="-336947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45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453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24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628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24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0268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24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105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54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665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268413"/>
            <a:ext cx="82296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53977" y="0"/>
            <a:ext cx="1897063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49229"/>
            <a:ext cx="8001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8E548E-E2BB-4FD4-8131-DEADD69DD77C}"/>
              </a:ext>
            </a:extLst>
          </p:cNvPr>
          <p:cNvSpPr/>
          <p:nvPr userDrawn="1"/>
        </p:nvSpPr>
        <p:spPr>
          <a:xfrm>
            <a:off x="422275" y="862013"/>
            <a:ext cx="832485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013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6" r:id="rId1"/>
    <p:sldLayoutId id="2147485317" r:id="rId2"/>
    <p:sldLayoutId id="2147485300" r:id="rId3"/>
    <p:sldLayoutId id="2147485301" r:id="rId4"/>
    <p:sldLayoutId id="2147485302" r:id="rId5"/>
    <p:sldLayoutId id="2147485303" r:id="rId6"/>
    <p:sldLayoutId id="2147485304" r:id="rId7"/>
    <p:sldLayoutId id="2147485305" r:id="rId8"/>
    <p:sldLayoutId id="2147485306" r:id="rId9"/>
    <p:sldLayoutId id="2147485307" r:id="rId10"/>
    <p:sldLayoutId id="2147485308" r:id="rId11"/>
    <p:sldLayoutId id="214748530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24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黑体" pitchFamily="49" charset="-122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黑体" pitchFamily="49" charset="-122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黑体" pitchFamily="49" charset="-122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黑体" pitchFamily="49" charset="-122"/>
          <a:ea typeface="黑体" pitchFamily="49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336947" indent="-336947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lang="zh-CN" altLang="en-US" sz="2100" dirty="0">
          <a:solidFill>
            <a:srgbClr val="133984"/>
          </a:solidFill>
          <a:latin typeface="+mn-lt"/>
          <a:ea typeface="+mn-ea"/>
          <a:cs typeface="+mn-cs"/>
        </a:defRPr>
      </a:lvl1pPr>
      <a:lvl2pPr marL="685800" indent="-21431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1800">
          <a:solidFill>
            <a:srgbClr val="133984"/>
          </a:solidFill>
          <a:latin typeface="+mn-lt"/>
          <a:ea typeface="+mn-ea"/>
        </a:defRPr>
      </a:lvl2pPr>
      <a:lvl3pPr marL="991791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charset="-122"/>
        </a:defRPr>
      </a:lvl3pPr>
      <a:lvl4pPr marL="1297781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charset="-122"/>
        </a:defRPr>
      </a:lvl4pPr>
      <a:lvl5pPr marL="1603772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5pPr>
      <a:lvl6pPr marL="1946672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6pPr>
      <a:lvl7pPr marL="2289572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7pPr>
      <a:lvl8pPr marL="2632472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8pPr>
      <a:lvl9pPr marL="2975372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2" y="260354"/>
            <a:ext cx="84232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2" y="1052513"/>
            <a:ext cx="842327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5938" y="6621467"/>
            <a:ext cx="100806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</a:defRPr>
            </a:lvl1pPr>
          </a:lstStyle>
          <a:p>
            <a:fld id="{CF5A2957-612D-4015-B5F7-FF3DE4EB2D2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287191-52A0-4C43-9C58-0447166666EA}"/>
              </a:ext>
            </a:extLst>
          </p:cNvPr>
          <p:cNvSpPr/>
          <p:nvPr userDrawn="1"/>
        </p:nvSpPr>
        <p:spPr>
          <a:xfrm>
            <a:off x="422275" y="862013"/>
            <a:ext cx="832485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013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0" r:id="rId1"/>
    <p:sldLayoutId id="2147485318" r:id="rId2"/>
    <p:sldLayoutId id="2147485319" r:id="rId3"/>
    <p:sldLayoutId id="2147485320" r:id="rId4"/>
    <p:sldLayoutId id="2147485321" r:id="rId5"/>
    <p:sldLayoutId id="2147485322" r:id="rId6"/>
    <p:sldLayoutId id="2147485311" r:id="rId7"/>
    <p:sldLayoutId id="2147485312" r:id="rId8"/>
    <p:sldLayoutId id="2147485313" r:id="rId9"/>
    <p:sldLayoutId id="2147485314" r:id="rId10"/>
    <p:sldLayoutId id="2147485315" r:id="rId11"/>
    <p:sldLayoutId id="2147485323" r:id="rId12"/>
  </p:sldLayoutIdLst>
  <p:transition advTm="46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Verdana" pitchFamily="34" charset="0"/>
          <a:ea typeface="黑体" pitchFamily="49" charset="-122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Verdana" pitchFamily="34" charset="0"/>
          <a:ea typeface="黑体" pitchFamily="49" charset="-122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Verdana" pitchFamily="34" charset="0"/>
          <a:ea typeface="黑体" pitchFamily="49" charset="-122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Verdana" pitchFamily="34" charset="0"/>
          <a:ea typeface="黑体" pitchFamily="49" charset="-122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tabLst>
          <a:tab pos="603647" algn="l"/>
        </a:tabLst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41685" algn="l" rtl="0" eaLnBrk="0" fontAlgn="base" hangingPunct="0">
        <a:spcBef>
          <a:spcPct val="20000"/>
        </a:spcBef>
        <a:spcAft>
          <a:spcPct val="0"/>
        </a:spcAft>
        <a:buClr>
          <a:srgbClr val="33CC33"/>
        </a:buClr>
        <a:buFont typeface="Wingdings" panose="05000000000000000000" pitchFamily="2" charset="2"/>
        <a:buChar char="n"/>
        <a:tabLst>
          <a:tab pos="603647" algn="l"/>
        </a:tabLst>
        <a:defRPr sz="1950">
          <a:solidFill>
            <a:schemeClr val="tx1"/>
          </a:solidFill>
          <a:latin typeface="+mn-lt"/>
          <a:ea typeface="+mn-ea"/>
        </a:defRPr>
      </a:lvl2pPr>
      <a:lvl3pPr marL="1112044" indent="-2964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tabLst>
          <a:tab pos="603647" algn="l"/>
        </a:tabLst>
        <a:defRPr sz="1725">
          <a:solidFill>
            <a:schemeClr val="tx1"/>
          </a:solidFill>
          <a:latin typeface="+mn-lt"/>
          <a:ea typeface="+mn-ea"/>
        </a:defRPr>
      </a:lvl3pPr>
      <a:lvl4pPr marL="1537097" indent="-2905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4pPr>
      <a:lvl5pPr marL="19704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5pPr>
      <a:lvl6pPr marL="23133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6pPr>
      <a:lvl7pPr marL="26562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7pPr>
      <a:lvl8pPr marL="29991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8pPr>
      <a:lvl9pPr marL="33420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658844" y="1044152"/>
            <a:ext cx="5854892" cy="43219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>
              <a:defRPr/>
            </a:pPr>
            <a:endParaRPr sz="2700" dirty="0">
              <a:solidFill>
                <a:srgbClr val="274FA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标题 6"/>
          <p:cNvSpPr>
            <a:spLocks noGrp="1" noChangeArrowheads="1"/>
          </p:cNvSpPr>
          <p:nvPr>
            <p:ph type="ctrTitle"/>
          </p:nvPr>
        </p:nvSpPr>
        <p:spPr>
          <a:xfrm>
            <a:off x="945906" y="2326959"/>
            <a:ext cx="7280763" cy="1285875"/>
          </a:xfrm>
        </p:spPr>
        <p:txBody>
          <a:bodyPr/>
          <a:lstStyle/>
          <a:p>
            <a:r>
              <a:rPr kumimoji="1" lang="zh-CN" altLang="en-US" sz="36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第八次上机题目</a:t>
            </a:r>
            <a:r>
              <a:rPr kumimoji="1" lang="zh-CN" altLang="en-US" sz="3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sz="33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5A39D94-2217-4282-AA7F-1C1205073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7" y="4153887"/>
            <a:ext cx="2778189" cy="18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2265733" y="4000597"/>
            <a:ext cx="4641112" cy="809625"/>
          </a:xfrm>
        </p:spPr>
        <p:txBody>
          <a:bodyPr/>
          <a:lstStyle/>
          <a:p>
            <a:pPr>
              <a:spcBef>
                <a:spcPts val="450"/>
              </a:spcBef>
              <a:defRPr/>
            </a:pPr>
            <a:r>
              <a:rPr lang="zh-CN" altLang="en-US" b="1" dirty="0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讲解</a:t>
            </a:r>
            <a:r>
              <a:rPr lang="zh-CN" altLang="en-US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人：陈伟</a:t>
            </a:r>
            <a:r>
              <a:rPr lang="en-US" altLang="zh-CN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lang="en-US" altLang="zh-CN" b="1" dirty="0">
              <a:solidFill>
                <a:srgbClr val="1717B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spcBef>
                <a:spcPts val="450"/>
              </a:spcBef>
              <a:defRPr/>
            </a:pPr>
            <a:r>
              <a:rPr lang="zh-CN" altLang="en-US" b="1" dirty="0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   位：厦门大学信息学院</a:t>
            </a:r>
            <a:endParaRPr lang="en-US" altLang="zh-CN" b="1" dirty="0">
              <a:solidFill>
                <a:srgbClr val="1717B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spcBef>
                <a:spcPts val="450"/>
              </a:spcBef>
              <a:defRPr/>
            </a:pPr>
            <a:r>
              <a:rPr lang="en-US" altLang="zh-CN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2022</a:t>
            </a:r>
            <a:r>
              <a:rPr lang="zh-CN" altLang="en-US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年</a:t>
            </a:r>
            <a:r>
              <a:rPr lang="en-US" altLang="zh-CN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11</a:t>
            </a:r>
            <a:r>
              <a:rPr lang="zh-CN" altLang="en-US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月</a:t>
            </a:r>
            <a:r>
              <a:rPr lang="en-US" altLang="zh-CN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23</a:t>
            </a:r>
            <a:r>
              <a:rPr lang="zh-CN" altLang="en-US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日</a:t>
            </a:r>
            <a:endParaRPr b="1" dirty="0">
              <a:solidFill>
                <a:srgbClr val="1717B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4EDD2-E4FB-B7F5-2832-F55A9F34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239CB-ABF6-39D1-46C2-839464B3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/>
              <a:t>解题重点在于字符串的比较</a:t>
            </a:r>
            <a:endParaRPr lang="en-US" altLang="zh-CN" b="0"/>
          </a:p>
          <a:p>
            <a:r>
              <a:rPr lang="zh-CN" altLang="en-US" b="0"/>
              <a:t>方法一：设置两层循环来比较字符串，外层循环遍历被比较字符串，内层循环遍历待查找的模板</a:t>
            </a:r>
            <a:endParaRPr lang="en-US" altLang="zh-CN" b="0"/>
          </a:p>
          <a:p>
            <a:r>
              <a:rPr lang="zh-CN" altLang="en-US" b="0"/>
              <a:t>方法二：利用</a:t>
            </a:r>
            <a:r>
              <a:rPr lang="en-US" altLang="zh-CN" b="0"/>
              <a:t>string.h</a:t>
            </a:r>
            <a:r>
              <a:rPr lang="zh-CN" altLang="en-US" b="0"/>
              <a:t>提供的</a:t>
            </a:r>
            <a:r>
              <a:rPr lang="en-US" altLang="zh-CN" b="0"/>
              <a:t>strstr</a:t>
            </a:r>
            <a:r>
              <a:rPr lang="zh-CN" altLang="en-US" b="0"/>
              <a:t>或</a:t>
            </a:r>
            <a:r>
              <a:rPr lang="en-US" altLang="zh-CN" b="0"/>
              <a:t>strcmp</a:t>
            </a:r>
            <a:r>
              <a:rPr lang="zh-CN" altLang="en-US" b="0"/>
              <a:t>函数</a:t>
            </a:r>
            <a:endParaRPr lang="en-US" altLang="zh-CN" b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90CF63-1744-564F-5137-B8B0E1767D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724038"/>
      </p:ext>
    </p:extLst>
  </p:cSld>
  <p:clrMapOvr>
    <a:masterClrMapping/>
  </p:clrMapOvr>
  <p:transition advTm="46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54962-12FC-2F31-7A11-48731161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E0FB7-B00D-1C48-9B05-868E811367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AF445F-935D-8D1A-2BF0-D21B45DA3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6" y="1900906"/>
            <a:ext cx="4672483" cy="4479391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15B9D61F-494F-17C3-92B0-A51B1C1B6A80}"/>
              </a:ext>
            </a:extLst>
          </p:cNvPr>
          <p:cNvSpPr/>
          <p:nvPr/>
        </p:nvSpPr>
        <p:spPr>
          <a:xfrm>
            <a:off x="5255288" y="1848897"/>
            <a:ext cx="944546" cy="44212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A6F24D6-D166-D7E5-837A-CDC214B438FE}"/>
              </a:ext>
            </a:extLst>
          </p:cNvPr>
          <p:cNvCxnSpPr/>
          <p:nvPr/>
        </p:nvCxnSpPr>
        <p:spPr bwMode="auto">
          <a:xfrm flipH="1">
            <a:off x="6340510" y="1587640"/>
            <a:ext cx="964642" cy="251208"/>
          </a:xfrm>
          <a:prstGeom prst="straightConnector1">
            <a:avLst/>
          </a:prstGeom>
          <a:noFill/>
          <a:ln w="2540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DA3608-1889-EB8A-82A9-4D6766DA4D96}"/>
              </a:ext>
            </a:extLst>
          </p:cNvPr>
          <p:cNvSpPr txBox="1"/>
          <p:nvPr/>
        </p:nvSpPr>
        <p:spPr>
          <a:xfrm>
            <a:off x="7345345" y="1426866"/>
            <a:ext cx="914400" cy="9144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稍微设大一点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787932"/>
      </p:ext>
    </p:extLst>
  </p:cSld>
  <p:clrMapOvr>
    <a:masterClrMapping/>
  </p:clrMapOvr>
  <p:transition advTm="46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3B907-D63E-6D7E-7FC7-D1818BBF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1487 </a:t>
            </a:r>
            <a:r>
              <a:rPr lang="zh-CN" altLang="en-US"/>
              <a:t>单词个数统计</a:t>
            </a: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9F639-264F-AB28-2EDF-B1E894C2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做腻了数的题目，小明决定做做字符串处理的题目。这不，小明找到了这样一道题：输入一行字符，统计其中有多少个单词，单词之间用空格，逗号，或句号分隔开。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长度不超过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100000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的一行字符，由空格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逗号，句号和字母组成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包含的单词数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474CCB-682F-EE64-D9DA-68D8BB640F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12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AFAF372-BAEF-79B1-D1B8-0AAA386DD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472517"/>
              </p:ext>
            </p:extLst>
          </p:nvPr>
        </p:nvGraphicFramePr>
        <p:xfrm>
          <a:off x="1004835" y="4260502"/>
          <a:ext cx="7097426" cy="974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713">
                  <a:extLst>
                    <a:ext uri="{9D8B030D-6E8A-4147-A177-3AD203B41FA5}">
                      <a16:colId xmlns:a16="http://schemas.microsoft.com/office/drawing/2014/main" val="2565839796"/>
                    </a:ext>
                  </a:extLst>
                </a:gridCol>
                <a:gridCol w="3548713">
                  <a:extLst>
                    <a:ext uri="{9D8B030D-6E8A-4147-A177-3AD203B41FA5}">
                      <a16:colId xmlns:a16="http://schemas.microsoft.com/office/drawing/2014/main" val="342967985"/>
                    </a:ext>
                  </a:extLst>
                </a:gridCol>
              </a:tblGrid>
              <a:tr h="323075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输入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输出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39214699"/>
                  </a:ext>
                </a:extLst>
              </a:tr>
              <a:tr h="631519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Life is a journey, not a destination.</a:t>
                      </a:r>
                      <a:endParaRPr lang="zh-CN" altLang="en-US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370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86511"/>
      </p:ext>
    </p:extLst>
  </p:cSld>
  <p:clrMapOvr>
    <a:masterClrMapping/>
  </p:clrMapOvr>
  <p:transition advTm="46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A722D-E467-2E2C-9F07-5ED6470E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01780-D763-E37B-072F-F1E71307A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95" y="1052513"/>
            <a:ext cx="8264107" cy="2122766"/>
          </a:xfrm>
        </p:spPr>
        <p:txBody>
          <a:bodyPr/>
          <a:lstStyle/>
          <a:p>
            <a:r>
              <a:rPr lang="zh-CN" altLang="en-US" b="0"/>
              <a:t>逐字符遍历</a:t>
            </a:r>
            <a:endParaRPr lang="en-US" altLang="zh-CN" b="0"/>
          </a:p>
          <a:p>
            <a:pPr lvl="1"/>
            <a:r>
              <a:rPr lang="zh-CN" altLang="en-US" b="0"/>
              <a:t>如果前一个字符是“特殊字符”，而当前字符是字母，那么我们就发现了一个新单词的开头，计数加一</a:t>
            </a:r>
            <a:endParaRPr lang="en-US" altLang="zh-CN" b="0"/>
          </a:p>
          <a:p>
            <a:r>
              <a:rPr lang="zh-CN" altLang="en-US" b="0"/>
              <a:t>这里的特殊字符包括空格，逗号和句号三种情况。</a:t>
            </a:r>
            <a:endParaRPr lang="en-US" altLang="zh-CN" b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1D4B81-7B2E-10DD-2663-5BB218DC47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C4C3B7-CEC0-D226-12D6-BAED541F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74" y="2800479"/>
            <a:ext cx="5177448" cy="369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7497"/>
      </p:ext>
    </p:extLst>
  </p:cSld>
  <p:clrMapOvr>
    <a:masterClrMapping/>
  </p:clrMapOvr>
  <p:transition advTm="46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905E0-25D1-5C8D-1A91-654B7E85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1379 </a:t>
            </a:r>
            <a:r>
              <a:rPr lang="zh-CN" altLang="en-US"/>
              <a:t>合并队伍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596D0-34CA-ED62-7F39-F9EBA8C99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华虽然在数学上不及小明，编程上肯定不及小强。但是在体育方面却是无人能及的。小华可是在千军万马中千辛万苦地杀出一条血路，终于选上了一门体育课！第一次体育课，小华向老师毛遂自荐当体育委员，当然老师也爽快的答应了！在整理队伍的时候，小明发现女生站两排有点短了，于是想把两排女生合为一排。在合并之前，每一排女生都是从左至右按身高从高到低的顺序排好的。为了保持这个顺序，小华要怎么指导女生，才能保证在合并之后，女生仍然是按照从左至右按身高从高到低的顺序排列的？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第一行输入两个正整数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为第一排女生的人数，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为第二排女生人数。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0&lt;m,n&lt;10000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第二行输入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个正整数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ai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，非递减顺序，代表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个女生的身高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第三行输入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个正整数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，非递减顺序，代表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个女生的身高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输出合并后的身高，非递减顺序</a:t>
            </a:r>
            <a:endParaRPr lang="en-US" altLang="zh-CN" sz="1800" b="0" i="0" u="none" strike="noStrike" baseline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91F64-B31C-AEB7-395A-30D27CFE00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14</a:t>
            </a:fld>
            <a:endParaRPr lang="en-US" altLang="zh-CN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7F0BE9C-F8EC-0B1A-7FF9-59864499F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671070"/>
              </p:ext>
            </p:extLst>
          </p:nvPr>
        </p:nvGraphicFramePr>
        <p:xfrm>
          <a:off x="974687" y="5647174"/>
          <a:ext cx="7526217" cy="112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3444">
                  <a:extLst>
                    <a:ext uri="{9D8B030D-6E8A-4147-A177-3AD203B41FA5}">
                      <a16:colId xmlns:a16="http://schemas.microsoft.com/office/drawing/2014/main" val="77703718"/>
                    </a:ext>
                  </a:extLst>
                </a:gridCol>
                <a:gridCol w="4732773">
                  <a:extLst>
                    <a:ext uri="{9D8B030D-6E8A-4147-A177-3AD203B41FA5}">
                      <a16:colId xmlns:a16="http://schemas.microsoft.com/office/drawing/2014/main" val="1201197361"/>
                    </a:ext>
                  </a:extLst>
                </a:gridCol>
              </a:tblGrid>
              <a:tr h="312616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输入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输出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1072685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5 6</a:t>
                      </a:r>
                    </a:p>
                    <a:p>
                      <a:r>
                        <a:rPr lang="en-US" altLang="zh-CN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165 163 159 155 150</a:t>
                      </a:r>
                    </a:p>
                    <a:p>
                      <a:r>
                        <a:rPr lang="en-US" altLang="zh-CN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169 164 160 158 155 151</a:t>
                      </a:r>
                      <a:endParaRPr lang="en-US" altLang="zh-CN" sz="1600" b="0" i="0" u="none" strike="noStrike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169 165 164 163 160 159 158 155 155 151 150</a:t>
                      </a:r>
                      <a:endParaRPr lang="zh-CN" altLang="en-US" sz="16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383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664012"/>
      </p:ext>
    </p:extLst>
  </p:cSld>
  <p:clrMapOvr>
    <a:masterClrMapping/>
  </p:clrMapOvr>
  <p:transition advTm="46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BDB34-BFA2-0B16-3693-713F50D4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F31D61-121C-F35E-CA09-B6610907F1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2696" y="1052513"/>
                <a:ext cx="4591432" cy="5472112"/>
              </a:xfrm>
            </p:spPr>
            <p:txBody>
              <a:bodyPr/>
              <a:lstStyle/>
              <a:p>
                <a:r>
                  <a:rPr lang="zh-CN" altLang="en-US" sz="1800" b="0"/>
                  <a:t>排序法：直接合并两个数组，然后运用排序算法</a:t>
                </a:r>
                <a:endParaRPr lang="en-US" altLang="zh-CN" sz="1800" b="0"/>
              </a:p>
              <a:p>
                <a:pPr lvl="1"/>
                <a:r>
                  <a:rPr lang="zh-CN" altLang="en-US" sz="1800" b="0"/>
                  <a:t>时间复杂度（快速排序）：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/>
              </a:p>
              <a:p>
                <a:r>
                  <a:rPr lang="zh-CN" altLang="en-US" sz="1800" b="0"/>
                  <a:t>改进：输入的两个数组已经是有序的，利用这点可以减少计算量</a:t>
                </a:r>
                <a:endParaRPr lang="en-US" altLang="zh-CN" sz="1800" b="0"/>
              </a:p>
              <a:p>
                <a:pPr lvl="1"/>
                <a:r>
                  <a:rPr lang="zh-CN" altLang="en-US" sz="1800" b="0"/>
                  <a:t>依次从两个队列开头选取较大的那个元素，移入输出队列中，直到两个队列其中一个为空</a:t>
                </a:r>
                <a:endParaRPr lang="en-US" altLang="zh-CN" sz="1800" b="0"/>
              </a:p>
              <a:p>
                <a:pPr lvl="1"/>
                <a:r>
                  <a:rPr lang="zh-CN" altLang="en-US" sz="1800" b="0"/>
                  <a:t>将剩下那个非空队列中的元素移入输出队列</a:t>
                </a:r>
                <a:endParaRPr lang="en-US" altLang="zh-CN" sz="1800" b="0"/>
              </a:p>
              <a:p>
                <a:pPr lvl="1"/>
                <a:r>
                  <a:rPr lang="zh-CN" altLang="en-US" sz="1800" b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800" b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EF31D61-121C-F35E-CA09-B6610907F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696" y="1052513"/>
                <a:ext cx="4591432" cy="5472112"/>
              </a:xfrm>
              <a:blipFill>
                <a:blip r:embed="rId2"/>
                <a:stretch>
                  <a:fillRect l="-796" t="-669" r="-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76CF64-D916-99FD-C650-DB1ECD0DAA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15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0C835B-26DF-5E4A-3165-923213972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659" y="1391288"/>
            <a:ext cx="3701615" cy="479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67614"/>
      </p:ext>
    </p:extLst>
  </p:cSld>
  <p:clrMapOvr>
    <a:masterClrMapping/>
  </p:clrMapOvr>
  <p:transition advTm="46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A06A5-A158-2433-E582-63CEA921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90B83-1EDA-24E4-0A1A-7F1CD38E1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本次上机的主题为</a:t>
            </a:r>
            <a:endParaRPr lang="en-US" altLang="zh-CN"/>
          </a:p>
          <a:p>
            <a:pPr lvl="1"/>
            <a:r>
              <a:rPr lang="zh-CN" altLang="en-US"/>
              <a:t>“数组”方面的练习</a:t>
            </a:r>
            <a:endParaRPr lang="en-US" altLang="zh-CN"/>
          </a:p>
          <a:p>
            <a:r>
              <a:rPr lang="zh-CN" altLang="en-US"/>
              <a:t>要点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第六章</a:t>
            </a:r>
            <a:endParaRPr lang="en-US" altLang="zh-CN"/>
          </a:p>
          <a:p>
            <a:pPr lvl="1"/>
            <a:r>
              <a:rPr lang="en-US" altLang="zh-CN"/>
              <a:t>strcmp, strstr, strlen,strcpy</a:t>
            </a:r>
          </a:p>
          <a:p>
            <a:r>
              <a:rPr lang="zh-CN" altLang="en-US"/>
              <a:t>本周上机题目：</a:t>
            </a:r>
            <a:endParaRPr lang="en-US" altLang="zh-CN"/>
          </a:p>
          <a:p>
            <a:pPr lvl="1"/>
            <a:r>
              <a:rPr lang="zh-CN" altLang="en-US"/>
              <a:t>卡片游戏（</a:t>
            </a:r>
            <a:r>
              <a:rPr lang="en-US" altLang="zh-CN"/>
              <a:t>1384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回文号码（</a:t>
            </a:r>
            <a:r>
              <a:rPr lang="en-US" altLang="zh-CN"/>
              <a:t>1383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小明的生词本（</a:t>
            </a:r>
            <a:r>
              <a:rPr lang="en-US" altLang="zh-CN"/>
              <a:t>1382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不重叠子串数（</a:t>
            </a:r>
            <a:r>
              <a:rPr lang="en-US" altLang="zh-CN"/>
              <a:t>1381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单词个数统计（</a:t>
            </a:r>
            <a:r>
              <a:rPr lang="en-US" altLang="zh-CN"/>
              <a:t>1487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合并队伍（</a:t>
            </a:r>
            <a:r>
              <a:rPr lang="en-US" altLang="zh-CN"/>
              <a:t>1379</a:t>
            </a:r>
            <a:r>
              <a:rPr lang="zh-CN" altLang="en-US"/>
              <a:t>）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57CD2A-8266-B30C-7E8F-6BC0666BE6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109775"/>
      </p:ext>
    </p:extLst>
  </p:cSld>
  <p:clrMapOvr>
    <a:masterClrMapping/>
  </p:clrMapOvr>
  <p:transition advTm="46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451A8-C48F-789C-DFDD-DF1805B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1384 </a:t>
            </a:r>
            <a:r>
              <a:rPr lang="zh-CN" altLang="en-US"/>
              <a:t>卡片游戏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E3A6A-E7D2-26D2-0566-9329D3AD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9146"/>
            <a:ext cx="8515350" cy="55427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这一天，小明他们玩了一个游戏。每个人手中有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张卡片，每一张卡片上有一个整数，接着裁判给出一个整数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，然后每一个人需要选择两张卡片使得两张卡片上的数字之和为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如果可以出卡片，那么打出这两张卡片。如果不行，那么就该下家出卡片。谁先出完卡片谁就是赢家。现在轮到小明出卡片了，不过由于卡片较多且卡片上数据较大，小明尽可能要在最短时间内决定能不能出卡片，因为其他玩家已经在嚷嚷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快点啊，我等得花儿都谢了！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第一行输入两个整数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2&lt;=N&lt;=1000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0&lt;K&lt;=2,000,000,000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第二行输入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个整数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ai (0&lt;ai&lt;=1,000,000,000)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，代表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张卡片上的数。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为了简单起见，（因为两张卡片数字之和为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的组合可能有多种）如果可以出卡片，则输出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Yes”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；如果不能出卡片，则输出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No”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（无引号）</a:t>
            </a:r>
            <a:endParaRPr lang="zh-CN" altLang="en-US" sz="1800" b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562F1-AD70-62DF-9BA8-A82E326DE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3</a:t>
            </a:fld>
            <a:endParaRPr lang="en-US" altLang="zh-CN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64FE042B-3499-BA97-EB8B-BE17AFBC1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732420"/>
              </p:ext>
            </p:extLst>
          </p:nvPr>
        </p:nvGraphicFramePr>
        <p:xfrm>
          <a:off x="1055077" y="5234060"/>
          <a:ext cx="7068701" cy="1095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846">
                  <a:extLst>
                    <a:ext uri="{9D8B030D-6E8A-4147-A177-3AD203B41FA5}">
                      <a16:colId xmlns:a16="http://schemas.microsoft.com/office/drawing/2014/main" val="1971222623"/>
                    </a:ext>
                  </a:extLst>
                </a:gridCol>
                <a:gridCol w="3731855">
                  <a:extLst>
                    <a:ext uri="{9D8B030D-6E8A-4147-A177-3AD203B41FA5}">
                      <a16:colId xmlns:a16="http://schemas.microsoft.com/office/drawing/2014/main" val="3191863467"/>
                    </a:ext>
                  </a:extLst>
                </a:gridCol>
              </a:tblGrid>
              <a:tr h="165607">
                <a:tc>
                  <a:txBody>
                    <a:bodyPr/>
                    <a:lstStyle/>
                    <a:p>
                      <a:r>
                        <a:rPr lang="zh-CN" altLang="en-US" sz="180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72366"/>
                  </a:ext>
                </a:extLst>
              </a:tr>
              <a:tr h="729828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5 10</a:t>
                      </a:r>
                    </a:p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4 5 6 2 1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Yes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12281"/>
      </p:ext>
    </p:extLst>
  </p:cSld>
  <p:clrMapOvr>
    <a:masterClrMapping/>
  </p:clrMapOvr>
  <p:transition advTm="46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BD011-5ACF-D60E-549C-0F1067AC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C2D7D1-F1B9-63F7-148E-7FA3B8AD7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2696" y="1052513"/>
                <a:ext cx="4229692" cy="5472112"/>
              </a:xfrm>
            </p:spPr>
            <p:txBody>
              <a:bodyPr/>
              <a:lstStyle/>
              <a:p>
                <a:r>
                  <a:rPr lang="zh-CN" altLang="en-US" sz="1800" b="0"/>
                  <a:t>暴力法：遍历所有可能的两张牌的组合，如果发现和为</a:t>
                </a:r>
                <a:r>
                  <a:rPr lang="en-US" altLang="zh-CN" sz="1800" b="0"/>
                  <a:t>k</a:t>
                </a:r>
                <a:r>
                  <a:rPr lang="zh-CN" altLang="en-US" sz="1800" b="0"/>
                  <a:t>的，输出</a:t>
                </a:r>
                <a:r>
                  <a:rPr lang="en-US" altLang="zh-CN" sz="1800" b="0"/>
                  <a:t>Yes</a:t>
                </a:r>
                <a:r>
                  <a:rPr lang="zh-CN" altLang="en-US" sz="1800" b="0"/>
                  <a:t>。否则输出</a:t>
                </a:r>
                <a:r>
                  <a:rPr lang="en-US" altLang="zh-CN" sz="1800" b="0"/>
                  <a:t>No</a:t>
                </a:r>
              </a:p>
              <a:p>
                <a:r>
                  <a:rPr lang="zh-CN" altLang="en-US" sz="1800" b="0"/>
                  <a:t>进阶：双指针法</a:t>
                </a:r>
                <a:endParaRPr lang="en-US" altLang="zh-CN" sz="1800" b="0"/>
              </a:p>
              <a:p>
                <a:pPr lvl="1"/>
                <a:r>
                  <a:rPr lang="zh-CN" altLang="en-US" sz="1800" b="0"/>
                  <a:t>假如输入数组有序，那么可以利用双指针法来减少搜索。</a:t>
                </a:r>
                <a:endParaRPr lang="en-US" altLang="zh-CN" sz="1800" b="0"/>
              </a:p>
              <a:p>
                <a:pPr lvl="1"/>
                <a:r>
                  <a:rPr lang="zh-CN" altLang="en-US" sz="1800" b="0"/>
                  <a:t>双指针法：</a:t>
                </a:r>
                <a:endParaRPr lang="en-US" altLang="zh-CN" sz="1800" b="0"/>
              </a:p>
              <a:p>
                <a:pPr lvl="2"/>
                <a:r>
                  <a:rPr lang="zh-CN" altLang="en-US" sz="1800" b="0"/>
                  <a:t>数组由小到大排列</a:t>
                </a:r>
                <a:endParaRPr lang="en-US" altLang="zh-CN" sz="1800" b="0"/>
              </a:p>
              <a:p>
                <a:pPr lvl="2"/>
                <a:r>
                  <a:rPr lang="zh-CN" altLang="en-US" sz="1800" b="0"/>
                  <a:t>两个指针分别指向数组两端。</a:t>
                </a:r>
                <a:r>
                  <a:rPr lang="en-US" altLang="zh-CN" sz="1800" b="0"/>
                  <a:t> </a:t>
                </a:r>
                <a:r>
                  <a:rPr lang="zh-CN" altLang="en-US" sz="1800" b="0"/>
                  <a:t>如果两个数的和偏小，由于左值针指向的数是所有数中最小的，所以可以排除，于是左值针右移。否则，类似的，右指针左移。</a:t>
                </a:r>
                <a:endParaRPr lang="en-US" altLang="zh-CN" sz="1800" b="0"/>
              </a:p>
              <a:p>
                <a:pPr lvl="1"/>
                <a:r>
                  <a:rPr lang="zh-CN" altLang="en-US" sz="2025" b="0"/>
                  <a:t>流程图使用选择排序，时间复杂度达到</a:t>
                </a:r>
                <a14:m>
                  <m:oMath xmlns:m="http://schemas.openxmlformats.org/officeDocument/2006/math">
                    <m:r>
                      <a:rPr lang="en-US" altLang="zh-CN" sz="2025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25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25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25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25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25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25" b="0"/>
                  <a:t>. </a:t>
                </a:r>
                <a:r>
                  <a:rPr lang="zh-CN" altLang="en-US" sz="2025" b="0"/>
                  <a:t>为了比暴力法更快，有必要改成快排算法。</a:t>
                </a:r>
                <a:endParaRPr lang="en-US" altLang="zh-CN" sz="2025" b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C2D7D1-F1B9-63F7-148E-7FA3B8AD7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696" y="1052513"/>
                <a:ext cx="4229692" cy="5472112"/>
              </a:xfrm>
              <a:blipFill>
                <a:blip r:embed="rId2"/>
                <a:stretch>
                  <a:fillRect l="-865" t="-669" r="-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18B048-436D-8589-9DDC-707BC2266F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C34633-8205-A625-326C-E84EB03FA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900" y="251209"/>
            <a:ext cx="3067067" cy="652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034629"/>
      </p:ext>
    </p:extLst>
  </p:cSld>
  <p:clrMapOvr>
    <a:masterClrMapping/>
  </p:clrMapOvr>
  <p:transition advTm="46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2651-20C4-A026-5A49-8B7420B4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1383 </a:t>
            </a:r>
            <a:r>
              <a:rPr lang="zh-CN" altLang="en-US"/>
              <a:t>回文号码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9D140-C2CD-2900-ED80-6157F707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94" y="1151335"/>
            <a:ext cx="7540206" cy="41040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每一个新生，在录取通知书里面，都会包含两张电话卡，一张电信，一张移动。至于小明选了哪张卡，小编我不知道。不过在小强收小明为徒的那天，小强问小明的电话号码是多少，小明回答道：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18046164081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小强惊讶地说到：不错嘛，回文号码啊！这时小明才发现，原来自己的号码不管顺着念还是倒着念都是一样的！现在他想通过程序来判断他的通讯录里面有多少个回文号码！（测试数据不一定按电话号码的规则来出，保证是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位就行）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第一行输入一个整数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，代表电话号码总数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0&lt;N&lt;10000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接下来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行，每一行输入一个电话号码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个号码中的回文号码数量</a:t>
            </a:r>
            <a:endParaRPr lang="zh-CN" altLang="en-US" sz="1800" b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E5E64E-CFEA-E98B-0D3C-56BE98CC2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5</a:t>
            </a:fld>
            <a:endParaRPr lang="en-US" altLang="zh-C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64B9273-2B11-D7C8-B7AE-33999A212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04226"/>
              </p:ext>
            </p:extLst>
          </p:nvPr>
        </p:nvGraphicFramePr>
        <p:xfrm>
          <a:off x="3547069" y="4519781"/>
          <a:ext cx="5194018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009">
                  <a:extLst>
                    <a:ext uri="{9D8B030D-6E8A-4147-A177-3AD203B41FA5}">
                      <a16:colId xmlns:a16="http://schemas.microsoft.com/office/drawing/2014/main" val="2565839796"/>
                    </a:ext>
                  </a:extLst>
                </a:gridCol>
                <a:gridCol w="2597009">
                  <a:extLst>
                    <a:ext uri="{9D8B030D-6E8A-4147-A177-3AD203B41FA5}">
                      <a16:colId xmlns:a16="http://schemas.microsoft.com/office/drawing/2014/main" val="342967985"/>
                    </a:ext>
                  </a:extLst>
                </a:gridCol>
              </a:tblGrid>
              <a:tr h="264282">
                <a:tc>
                  <a:txBody>
                    <a:bodyPr/>
                    <a:lstStyle/>
                    <a:p>
                      <a:r>
                        <a:rPr lang="zh-CN" altLang="en-US" sz="1800"/>
                        <a:t>输入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输出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39214699"/>
                  </a:ext>
                </a:extLst>
              </a:tr>
              <a:tr h="129877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800" b="0" i="0" u="none" strike="noStrike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5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800" b="0" i="0" u="none" strike="noStrike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18016164081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800" b="0" i="0" u="none" strike="noStrike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18746164781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800" b="0" i="0" u="none" strike="noStrike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15059689555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800" b="0" i="0" u="none" strike="noStrike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18046164081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800" b="0" i="0" u="none" strike="noStrike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13255622543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800"/>
                        <a:t>2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370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287431"/>
      </p:ext>
    </p:extLst>
  </p:cSld>
  <p:clrMapOvr>
    <a:masterClrMapping/>
  </p:clrMapOvr>
  <p:transition advTm="46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9A109-D1E2-EE4B-B21D-E26C7E26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FFF05D4-B487-D793-6F9B-EE8970D54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548" y="2049864"/>
            <a:ext cx="5037588" cy="454268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E0D3AD-E84A-61E1-D2CE-64A82797F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2E594BD0-57A0-DD4D-7712-A773E6811BC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02598" y="1376624"/>
                <a:ext cx="8264107" cy="5178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667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603647" algn="l"/>
                  </a:tabLst>
                  <a:defRPr sz="2250" b="1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1pPr>
                <a:lvl2pPr marL="542925" indent="-14168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CC33"/>
                  </a:buClr>
                  <a:buFont typeface="Wingdings" panose="05000000000000000000" pitchFamily="2" charset="2"/>
                  <a:buChar char="p"/>
                  <a:tabLst>
                    <a:tab pos="603647" algn="l"/>
                  </a:tabLst>
                  <a:defRPr sz="1950" b="1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2pPr>
                <a:lvl3pPr marL="1112044" indent="-296466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tabLst>
                    <a:tab pos="603647" algn="l"/>
                  </a:tabLst>
                  <a:defRPr sz="1725" b="1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3pPr>
                <a:lvl4pPr marL="1537097" indent="-2905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n"/>
                  <a:tabLst>
                    <a:tab pos="603647" algn="l"/>
                  </a:tabLst>
                  <a:defRPr sz="15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4pPr>
                <a:lvl5pPr marL="1970485" indent="-298847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603647" algn="l"/>
                  </a:tabLst>
                  <a:defRPr sz="15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defRPr>
                </a:lvl5pPr>
                <a:lvl6pPr marL="2313385" indent="-298847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603647" algn="l"/>
                  </a:tabLst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656285" indent="-298847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603647" algn="l"/>
                  </a:tabLst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999185" indent="-298847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603647" algn="l"/>
                  </a:tabLst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342085" indent="-298847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tabLst>
                    <a:tab pos="603647" algn="l"/>
                  </a:tabLst>
                  <a:defRPr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1800" b="0" kern="0"/>
                  <a:t>回文串的判断方法：</a:t>
                </a:r>
                <a14:m>
                  <m:oMath xmlns:m="http://schemas.openxmlformats.org/officeDocument/2006/math"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kern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𝑙𝑒𝑛</m:t>
                        </m:r>
                        <m:d>
                          <m:dPr>
                            <m:ctrlPr>
                              <a:rPr lang="en-US" altLang="zh-CN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kern="0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</m:oMath>
                </a14:m>
                <a:endParaRPr lang="en-US" altLang="zh-CN" sz="1800" b="0" kern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2E594BD0-57A0-DD4D-7712-A773E6811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2598" y="1376624"/>
                <a:ext cx="8264107" cy="5178146"/>
              </a:xfrm>
              <a:prstGeom prst="rect">
                <a:avLst/>
              </a:prstGeom>
              <a:blipFill>
                <a:blip r:embed="rId3"/>
                <a:stretch>
                  <a:fillRect l="-442" t="-9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26550"/>
      </p:ext>
    </p:extLst>
  </p:cSld>
  <p:clrMapOvr>
    <a:masterClrMapping/>
  </p:clrMapOvr>
  <p:transition advTm="46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D54D6-0A58-94CD-A503-896BDA65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1382 </a:t>
            </a:r>
            <a:r>
              <a:rPr lang="zh-CN" altLang="en-US"/>
              <a:t>小明的生词本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4B922-B748-55B5-DCE9-A303611C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95" y="1052513"/>
            <a:ext cx="5736945" cy="54721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知道自己的单词量远远不及他人，于是他想编程给自己建一个生词本，每次遇到新的单词的时候就加入到自己的生词本中。不过由于有时记性不好，本来已经存在生词本中的单词又被小明当成生词加入到了生词本中，对于这种情况，并不需要再给这个单词在分配一块内存来存放数据，也就是说，保证生词本中的单词之间的相异性。再加入一系列单词后，小明想知道自己的生词本中有多少个单词。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第一行为一个正整数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&lt; N &lt;= 1000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代表小明加入的单词总数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接下来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行，每一行都是由小写字母组成的单词，单词长度不超过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输出生词本中的生词总数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zh-CN" altLang="en-US" sz="18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73C919-A546-2567-0058-F3F852597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7</a:t>
            </a:fld>
            <a:endParaRPr lang="en-US" altLang="zh-CN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29ED110-EB8C-10B0-355A-D3A68828D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350419"/>
              </p:ext>
            </p:extLst>
          </p:nvPr>
        </p:nvGraphicFramePr>
        <p:xfrm>
          <a:off x="6289999" y="1822647"/>
          <a:ext cx="2723372" cy="3573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86">
                  <a:extLst>
                    <a:ext uri="{9D8B030D-6E8A-4147-A177-3AD203B41FA5}">
                      <a16:colId xmlns:a16="http://schemas.microsoft.com/office/drawing/2014/main" val="77703718"/>
                    </a:ext>
                  </a:extLst>
                </a:gridCol>
                <a:gridCol w="1361686">
                  <a:extLst>
                    <a:ext uri="{9D8B030D-6E8A-4147-A177-3AD203B41FA5}">
                      <a16:colId xmlns:a16="http://schemas.microsoft.com/office/drawing/2014/main" val="1201197361"/>
                    </a:ext>
                  </a:extLst>
                </a:gridCol>
              </a:tblGrid>
              <a:tr h="38840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输入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输出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1072685"/>
                  </a:ext>
                </a:extLst>
              </a:tr>
              <a:tr h="3184914">
                <a:tc>
                  <a:txBody>
                    <a:bodyPr/>
                    <a:lstStyle/>
                    <a:p>
                      <a:r>
                        <a:rPr lang="en-US" altLang="zh-CN" sz="1800"/>
                        <a:t>9</a:t>
                      </a:r>
                    </a:p>
                    <a:p>
                      <a:r>
                        <a:rPr lang="en-US" altLang="zh-CN" sz="1800"/>
                        <a:t>the</a:t>
                      </a:r>
                    </a:p>
                    <a:p>
                      <a:r>
                        <a:rPr lang="en-US" altLang="zh-CN" sz="1800"/>
                        <a:t>quick</a:t>
                      </a:r>
                    </a:p>
                    <a:p>
                      <a:r>
                        <a:rPr lang="en-US" altLang="zh-CN" sz="1800"/>
                        <a:t>brown</a:t>
                      </a:r>
                    </a:p>
                    <a:p>
                      <a:r>
                        <a:rPr lang="en-US" altLang="zh-CN" sz="1800"/>
                        <a:t>fox</a:t>
                      </a:r>
                    </a:p>
                    <a:p>
                      <a:r>
                        <a:rPr lang="en-US" altLang="zh-CN" sz="1800"/>
                        <a:t>jumps</a:t>
                      </a:r>
                    </a:p>
                    <a:p>
                      <a:r>
                        <a:rPr lang="en-US" altLang="zh-CN" sz="1800"/>
                        <a:t>over</a:t>
                      </a:r>
                    </a:p>
                    <a:p>
                      <a:r>
                        <a:rPr lang="en-US" altLang="zh-CN" sz="1800"/>
                        <a:t>the</a:t>
                      </a:r>
                    </a:p>
                    <a:p>
                      <a:r>
                        <a:rPr lang="en-US" altLang="zh-CN" sz="1800"/>
                        <a:t>lazy</a:t>
                      </a:r>
                    </a:p>
                    <a:p>
                      <a:r>
                        <a:rPr lang="en-US" altLang="zh-CN" sz="1800"/>
                        <a:t>dog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383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755776"/>
      </p:ext>
    </p:extLst>
  </p:cSld>
  <p:clrMapOvr>
    <a:masterClrMapping/>
  </p:clrMapOvr>
  <p:transition advTm="46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68973-99D3-161A-B09B-BCEB14BD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48AC7-F1BA-D21E-C16E-7D67459B5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0"/>
              <a:t>考察二维数组的应用</a:t>
            </a:r>
            <a:endParaRPr lang="en-US" altLang="zh-CN" sz="1800" b="0"/>
          </a:p>
          <a:p>
            <a:pPr lvl="1"/>
            <a:r>
              <a:rPr lang="zh-CN" altLang="en-US" sz="1800" b="0"/>
              <a:t>字符串本身是一位数组。字典是字符串的集合，可以视为二维数组</a:t>
            </a:r>
            <a:endParaRPr lang="en-US" altLang="zh-CN" sz="1800" b="0"/>
          </a:p>
          <a:p>
            <a:r>
              <a:rPr lang="zh-CN" altLang="en-US" sz="1800" b="0"/>
              <a:t>考察字符串操作：利用</a:t>
            </a:r>
            <a:r>
              <a:rPr lang="en-US" altLang="zh-CN" sz="1800" b="0"/>
              <a:t>string.h</a:t>
            </a:r>
            <a:r>
              <a:rPr lang="zh-CN" altLang="en-US" sz="1800" b="0"/>
              <a:t>提供的</a:t>
            </a:r>
            <a:r>
              <a:rPr lang="en-US" altLang="zh-CN" sz="1800" b="0"/>
              <a:t>strcmp</a:t>
            </a:r>
            <a:r>
              <a:rPr lang="zh-CN" altLang="en-US" sz="1800" b="0"/>
              <a:t>函数来比较字符串，利用</a:t>
            </a:r>
            <a:r>
              <a:rPr lang="en-US" altLang="zh-CN" sz="1800" b="0"/>
              <a:t>strcpy</a:t>
            </a:r>
            <a:r>
              <a:rPr lang="zh-CN" altLang="en-US" sz="1800" b="0"/>
              <a:t>函数复制字符串。</a:t>
            </a:r>
            <a:endParaRPr lang="en-US" altLang="zh-CN" sz="1800" b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D76C0A-A199-2717-1E89-4E24B6E6A8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9F729D-3F3B-D048-EFC0-FFD1C6675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53" y="2418046"/>
            <a:ext cx="5817995" cy="43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41351"/>
      </p:ext>
    </p:extLst>
  </p:cSld>
  <p:clrMapOvr>
    <a:masterClrMapping/>
  </p:clrMapOvr>
  <p:transition advTm="46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2651-20C4-A026-5A49-8B7420B4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1381 </a:t>
            </a:r>
            <a:r>
              <a:rPr lang="zh-CN" altLang="en-US"/>
              <a:t>不重叠的子串数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9D140-C2CD-2900-ED80-6157F707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68" y="1237059"/>
            <a:ext cx="8330781" cy="46779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小明又找到一道难一点的题：给出两个字符串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，求出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中能找出几个不重叠的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串。比如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t="tobeornottobe"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s="to"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中有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个不重叠的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"to"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串。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第一行是一个正整数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n,n&lt;=10,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表示接下来有几个测试数据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接下来的每组数据有两个字符串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，都只包含字母，且长度不超过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100000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对每组数据输出对应的答案</a:t>
            </a:r>
            <a:endParaRPr lang="en-US" altLang="zh-CN" sz="180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E5E64E-CFEA-E98B-0D3C-56BE98CC2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9</a:t>
            </a:fld>
            <a:endParaRPr lang="en-US" altLang="zh-C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64B9273-2B11-D7C8-B7AE-33999A212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67380"/>
              </p:ext>
            </p:extLst>
          </p:nvPr>
        </p:nvGraphicFramePr>
        <p:xfrm>
          <a:off x="1556448" y="4189715"/>
          <a:ext cx="6074168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084">
                  <a:extLst>
                    <a:ext uri="{9D8B030D-6E8A-4147-A177-3AD203B41FA5}">
                      <a16:colId xmlns:a16="http://schemas.microsoft.com/office/drawing/2014/main" val="2565839796"/>
                    </a:ext>
                  </a:extLst>
                </a:gridCol>
                <a:gridCol w="3037084">
                  <a:extLst>
                    <a:ext uri="{9D8B030D-6E8A-4147-A177-3AD203B41FA5}">
                      <a16:colId xmlns:a16="http://schemas.microsoft.com/office/drawing/2014/main" val="342967985"/>
                    </a:ext>
                  </a:extLst>
                </a:gridCol>
              </a:tblGrid>
              <a:tr h="285927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输入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输出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39214699"/>
                  </a:ext>
                </a:extLst>
              </a:tr>
              <a:tr h="686491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vvvvvvvvvvu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vvvu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tobeornottobe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endParaRPr lang="zh-CN" altLang="en-US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370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323291"/>
      </p:ext>
    </p:extLst>
  </p:cSld>
  <p:clrMapOvr>
    <a:masterClrMapping/>
  </p:clrMapOvr>
  <p:transition advTm="4600"/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>
            <a:alpha val="97000"/>
          </a:srgbClr>
        </a:solidFill>
        <a:ln w="31750">
          <a:noFill/>
          <a:prstDash val="dash"/>
        </a:ln>
      </a:spPr>
      <a:bodyPr rtlCol="0" anchor="ctr"/>
      <a:lstStyle>
        <a:defPPr algn="ctr">
          <a:defRPr kumimoji="1" sz="1350" dirty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108000" tIns="0" rIns="108000" bIns="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2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Verdana" pitchFamily="34" charset="0"/>
            <a:ea typeface="黑体" pitchFamily="49" charset="-122"/>
          </a:defRPr>
        </a:defPPr>
      </a:lstStyle>
    </a:lnDef>
    <a:txDef>
      <a:spPr>
        <a:solidFill>
          <a:schemeClr val="bg1"/>
        </a:solidFill>
      </a:spPr>
      <a:bodyPr wrap="square">
        <a:noAutofit/>
      </a:bodyPr>
      <a:lstStyle>
        <a:defPPr>
          <a:defRPr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1596</Words>
  <Application>Microsoft Office PowerPoint</Application>
  <PresentationFormat>全屏显示(4:3)</PresentationFormat>
  <Paragraphs>158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黑体</vt:lpstr>
      <vt:lpstr>宋体</vt:lpstr>
      <vt:lpstr>微软雅黑</vt:lpstr>
      <vt:lpstr>Arial</vt:lpstr>
      <vt:lpstr>Calibri</vt:lpstr>
      <vt:lpstr>Cambria Math</vt:lpstr>
      <vt:lpstr>Times New Roman</vt:lpstr>
      <vt:lpstr>Verdana</vt:lpstr>
      <vt:lpstr>Wingdings</vt:lpstr>
      <vt:lpstr>1_自定义设计方案</vt:lpstr>
      <vt:lpstr>1_Profile</vt:lpstr>
      <vt:lpstr>第八次上机题目讲解</vt:lpstr>
      <vt:lpstr>主题</vt:lpstr>
      <vt:lpstr>1384 卡片游戏</vt:lpstr>
      <vt:lpstr>分析</vt:lpstr>
      <vt:lpstr>1383 回文号码</vt:lpstr>
      <vt:lpstr>分析</vt:lpstr>
      <vt:lpstr>1382 小明的生词本</vt:lpstr>
      <vt:lpstr>分析</vt:lpstr>
      <vt:lpstr>1381 不重叠的子串数</vt:lpstr>
      <vt:lpstr>分析</vt:lpstr>
      <vt:lpstr>流程图</vt:lpstr>
      <vt:lpstr>1487 单词个数统计 </vt:lpstr>
      <vt:lpstr>分析</vt:lpstr>
      <vt:lpstr>1379 合并队伍</vt:lpstr>
      <vt:lpstr>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2020-11-10T03:01:36Z</dcterms:created>
  <dcterms:modified xsi:type="dcterms:W3CDTF">2022-11-23T06:53:22Z</dcterms:modified>
</cp:coreProperties>
</file>