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930" r:id="rId1"/>
    <p:sldMasterId id="2147485278" r:id="rId2"/>
  </p:sldMasterIdLst>
  <p:notesMasterIdLst>
    <p:notesMasterId r:id="rId17"/>
  </p:notesMasterIdLst>
  <p:handoutMasterIdLst>
    <p:handoutMasterId r:id="rId18"/>
  </p:handoutMasterIdLst>
  <p:sldIdLst>
    <p:sldId id="2591" r:id="rId3"/>
    <p:sldId id="3161" r:id="rId4"/>
    <p:sldId id="3144" r:id="rId5"/>
    <p:sldId id="3162" r:id="rId6"/>
    <p:sldId id="3163" r:id="rId7"/>
    <p:sldId id="3147" r:id="rId8"/>
    <p:sldId id="3164" r:id="rId9"/>
    <p:sldId id="3151" r:id="rId10"/>
    <p:sldId id="3167" r:id="rId11"/>
    <p:sldId id="3168" r:id="rId12"/>
    <p:sldId id="3150" r:id="rId13"/>
    <p:sldId id="3165" r:id="rId14"/>
    <p:sldId id="3170" r:id="rId15"/>
    <p:sldId id="3166" r:id="rId1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E70EBCB-AF52-4BE4-A6A4-5D1E3DB29BEF}">
          <p14:sldIdLst>
            <p14:sldId id="2591"/>
            <p14:sldId id="3161"/>
          </p14:sldIdLst>
        </p14:section>
        <p14:section name="第一题" id="{44D70B85-F7E6-4970-8B8F-D0776E961BA4}">
          <p14:sldIdLst>
            <p14:sldId id="3144"/>
            <p14:sldId id="3162"/>
            <p14:sldId id="3163"/>
          </p14:sldIdLst>
        </p14:section>
        <p14:section name="第二题" id="{0DB4F674-6D58-4804-9B7F-5B3CCD75B69F}">
          <p14:sldIdLst>
            <p14:sldId id="3147"/>
            <p14:sldId id="3164"/>
          </p14:sldIdLst>
        </p14:section>
        <p14:section name="第三题" id="{A32804B9-3185-4D3F-A257-B823DAD448CF}">
          <p14:sldIdLst>
            <p14:sldId id="3151"/>
            <p14:sldId id="3167"/>
            <p14:sldId id="3168"/>
          </p14:sldIdLst>
        </p14:section>
        <p14:section name="第四题" id="{853CEAFE-8A2C-4A7D-AA9C-52E1B42DF2A5}">
          <p14:sldIdLst>
            <p14:sldId id="3150"/>
            <p14:sldId id="3165"/>
            <p14:sldId id="3170"/>
            <p14:sldId id="3166"/>
          </p14:sldIdLst>
        </p14:section>
      </p14:sectionLst>
    </p:ext>
    <p:ext uri="{EFAFB233-063F-42B5-8137-9DF3F51BA10A}">
      <p15:sldGuideLst xmlns:p15="http://schemas.microsoft.com/office/powerpoint/2012/main">
        <p15:guide id="1" pos="2857" userDrawn="1">
          <p15:clr>
            <a:srgbClr val="A4A3A4"/>
          </p15:clr>
        </p15:guide>
        <p15:guide id="2" orient="horz" pos="21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8B2F0"/>
    <a:srgbClr val="FED4F6"/>
    <a:srgbClr val="0000FF"/>
    <a:srgbClr val="960684"/>
    <a:srgbClr val="CCECFF"/>
    <a:srgbClr val="BE0682"/>
    <a:srgbClr val="A20684"/>
    <a:srgbClr val="FDD5E9"/>
    <a:srgbClr val="1717B7"/>
    <a:srgbClr val="2750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88828" autoAdjust="0"/>
  </p:normalViewPr>
  <p:slideViewPr>
    <p:cSldViewPr snapToGrid="0">
      <p:cViewPr varScale="1">
        <p:scale>
          <a:sx n="101" d="100"/>
          <a:sy n="101" d="100"/>
        </p:scale>
        <p:origin x="2106" y="114"/>
      </p:cViewPr>
      <p:guideLst>
        <p:guide pos="2857"/>
        <p:guide orient="horz" pos="2183"/>
      </p:guideLst>
    </p:cSldViewPr>
  </p:slideViewPr>
  <p:outlineViewPr>
    <p:cViewPr>
      <p:scale>
        <a:sx n="33" d="100"/>
        <a:sy n="33" d="100"/>
      </p:scale>
      <p:origin x="0" y="6792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75" d="100"/>
        <a:sy n="75" d="100"/>
      </p:scale>
      <p:origin x="0" y="-1440"/>
    </p:cViewPr>
  </p:sorterViewPr>
  <p:notesViewPr>
    <p:cSldViewPr snapToGrid="0">
      <p:cViewPr varScale="1">
        <p:scale>
          <a:sx n="121" d="100"/>
          <a:sy n="121" d="100"/>
        </p:scale>
        <p:origin x="4938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08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C4803FF-7A1D-4EE9-8F21-D3681F14740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9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19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Verdana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9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98AA420E-8999-4B68-9F06-563144D81D6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14339" name="备注占位符 2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</p:txBody>
      </p:sp>
      <p:sp>
        <p:nvSpPr>
          <p:cNvPr id="14340" name="灯片编号占位符 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B093EB02-05DE-4FBA-B58C-F692575D24CC}" type="slidenum">
              <a:rPr lang="en-US" altLang="zh-CN" sz="1200"/>
              <a:pPr/>
              <a:t>1</a:t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A420E-8999-4B68-9F06-563144D81D63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347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2" y="0"/>
            <a:ext cx="2505075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 b="1" dirty="0">
              <a:solidFill>
                <a:schemeClr val="bg1"/>
              </a:solidFill>
              <a:latin typeface="黑体" pitchFamily="49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3883025" y="2889250"/>
            <a:ext cx="2505075" cy="8763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800" b="1" dirty="0">
              <a:solidFill>
                <a:schemeClr val="bg1"/>
              </a:solidFill>
              <a:latin typeface="黑体" pitchFamily="49" charset="-122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000"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17145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0574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24003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27432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/>
                </a:solidFill>
                <a:latin typeface="Verdana" pitchFamily="34" charset="0"/>
                <a:ea typeface="宋体" pitchFamily="2" charset="-122"/>
                <a:cs typeface="+mn-cs"/>
              </a:defRPr>
            </a:lvl1pPr>
            <a:lvl2pPr marL="3429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6858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0287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17145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0574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24003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2743200" algn="l" defTabSz="685800" rtl="0" eaLnBrk="1" latinLnBrk="0" hangingPunct="1">
              <a:defRPr sz="1050"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5225"/>
            <a:ext cx="19812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fld id="{A2549619-5BB4-4CE2-B062-4DE22A47627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6667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3939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24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17331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179392"/>
            <a:ext cx="2286000" cy="6154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79392"/>
            <a:ext cx="6705600" cy="6154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65489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CDAF70-E7C9-4E42-BBEB-55D73CDA69E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5152197"/>
      </p:ext>
    </p:extLst>
  </p:cSld>
  <p:clrMapOvr>
    <a:masterClrMapping/>
  </p:clrMapOvr>
  <p:transition advTm="460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182717"/>
            <a:ext cx="8382000" cy="5762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>
                    <a:lumMod val="1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2695" y="1052513"/>
            <a:ext cx="8264107" cy="5472112"/>
          </a:xfrm>
          <a:ln>
            <a:noFill/>
          </a:ln>
        </p:spPr>
        <p:txBody>
          <a:bodyPr/>
          <a:lstStyle>
            <a:lvl1pPr>
              <a:defRPr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542925" indent="-141685">
              <a:buFont typeface="Wingdings" panose="05000000000000000000" pitchFamily="2" charset="2"/>
              <a:buChar char="p"/>
              <a:defRPr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2pPr>
            <a:lvl3pPr>
              <a:defRPr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3pPr>
            <a:lvl4pPr>
              <a:defRPr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4pPr>
            <a:lvl5pPr>
              <a:defRPr b="1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35938" y="6611942"/>
            <a:ext cx="1008062" cy="217487"/>
          </a:xfrm>
        </p:spPr>
        <p:txBody>
          <a:bodyPr/>
          <a:lstStyle>
            <a:lvl1pPr>
              <a:defRPr/>
            </a:lvl1pPr>
          </a:lstStyle>
          <a:p>
            <a:fld id="{50611F1F-B0D0-4543-BE4D-C428D4BCA17B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6" name="图片 7">
            <a:extLst>
              <a:ext uri="{FF2B5EF4-FFF2-40B4-BE49-F238E27FC236}">
                <a16:creationId xmlns:a16="http://schemas.microsoft.com/office/drawing/2014/main" id="{1D306142-49DF-4CCC-B893-34DD24766F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455" y="128818"/>
            <a:ext cx="1008062" cy="57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文本框 10">
            <a:extLst>
              <a:ext uri="{FF2B5EF4-FFF2-40B4-BE49-F238E27FC236}">
                <a16:creationId xmlns:a16="http://schemas.microsoft.com/office/drawing/2014/main" id="{CC3C52BC-82FB-45A4-A34D-E87EBF08999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00321" y="703831"/>
            <a:ext cx="1136252" cy="1731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525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XIAMEN UNIVERSITY</a:t>
            </a:r>
            <a:endParaRPr lang="zh-CN" altLang="en-US" sz="525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1199782"/>
      </p:ext>
    </p:extLst>
  </p:cSld>
  <p:clrMapOvr>
    <a:masterClrMapping/>
  </p:clrMapOvr>
  <p:transition advTm="460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35938" y="6640517"/>
            <a:ext cx="1008062" cy="217487"/>
          </a:xfrm>
        </p:spPr>
        <p:txBody>
          <a:bodyPr/>
          <a:lstStyle>
            <a:lvl1pPr>
              <a:defRPr/>
            </a:lvl1pPr>
          </a:lstStyle>
          <a:p>
            <a:fld id="{7648B618-1D7A-4F9B-835C-2A7751C100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2894353"/>
      </p:ext>
    </p:extLst>
  </p:cSld>
  <p:clrMapOvr>
    <a:masterClrMapping/>
  </p:clrMapOvr>
  <p:transition advTm="460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60354"/>
            <a:ext cx="8001000" cy="5762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3850" y="1052513"/>
            <a:ext cx="3924300" cy="54721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400550" y="1052513"/>
            <a:ext cx="3924300" cy="54721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35938" y="6640517"/>
            <a:ext cx="1008062" cy="217487"/>
          </a:xfrm>
        </p:spPr>
        <p:txBody>
          <a:bodyPr/>
          <a:lstStyle>
            <a:lvl1pPr>
              <a:defRPr/>
            </a:lvl1pPr>
          </a:lstStyle>
          <a:p>
            <a:fld id="{1FD96561-1A22-412A-AE5C-CFD04665E827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1" name="图片 7">
            <a:extLst>
              <a:ext uri="{FF2B5EF4-FFF2-40B4-BE49-F238E27FC236}">
                <a16:creationId xmlns:a16="http://schemas.microsoft.com/office/drawing/2014/main" id="{9AC73B0A-BFAF-4A8D-B3B7-ECFC3FA54A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455" y="128818"/>
            <a:ext cx="1008062" cy="57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0">
            <a:extLst>
              <a:ext uri="{FF2B5EF4-FFF2-40B4-BE49-F238E27FC236}">
                <a16:creationId xmlns:a16="http://schemas.microsoft.com/office/drawing/2014/main" id="{B915FF17-8D9D-4915-B206-56A8EDA0E1D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00321" y="703831"/>
            <a:ext cx="1136252" cy="1731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525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XIAMEN UNIVERSITY</a:t>
            </a:r>
            <a:endParaRPr lang="zh-CN" altLang="en-US" sz="525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2087341"/>
      </p:ext>
    </p:extLst>
  </p:cSld>
  <p:clrMapOvr>
    <a:masterClrMapping/>
  </p:clrMapOvr>
  <p:transition advTm="460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35938" y="6640517"/>
            <a:ext cx="1008062" cy="217487"/>
          </a:xfrm>
        </p:spPr>
        <p:txBody>
          <a:bodyPr/>
          <a:lstStyle>
            <a:lvl1pPr>
              <a:defRPr/>
            </a:lvl1pPr>
          </a:lstStyle>
          <a:p>
            <a:fld id="{0CD24DFD-8591-4C9D-8C58-E25F0957899B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3" name="图片 7">
            <a:extLst>
              <a:ext uri="{FF2B5EF4-FFF2-40B4-BE49-F238E27FC236}">
                <a16:creationId xmlns:a16="http://schemas.microsoft.com/office/drawing/2014/main" id="{5215860C-0D00-4839-B54E-935AE7FF93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455" y="128818"/>
            <a:ext cx="1008062" cy="57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文本框 10">
            <a:extLst>
              <a:ext uri="{FF2B5EF4-FFF2-40B4-BE49-F238E27FC236}">
                <a16:creationId xmlns:a16="http://schemas.microsoft.com/office/drawing/2014/main" id="{75DCDFFD-5863-48ED-96B6-8590C7E8F2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00321" y="703831"/>
            <a:ext cx="1136252" cy="1731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525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XIAMEN UNIVERSITY</a:t>
            </a:r>
            <a:endParaRPr lang="zh-CN" altLang="en-US" sz="525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9065359"/>
      </p:ext>
    </p:extLst>
  </p:cSld>
  <p:clrMapOvr>
    <a:masterClrMapping/>
  </p:clrMapOvr>
  <p:transition advTm="460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60354"/>
            <a:ext cx="8001000" cy="5762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135938" y="6640517"/>
            <a:ext cx="1008062" cy="217487"/>
          </a:xfrm>
        </p:spPr>
        <p:txBody>
          <a:bodyPr/>
          <a:lstStyle>
            <a:lvl1pPr>
              <a:defRPr/>
            </a:lvl1pPr>
          </a:lstStyle>
          <a:p>
            <a:fld id="{D294704E-8F2A-40AC-9EF1-756684C03F33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9" name="图片 7">
            <a:extLst>
              <a:ext uri="{FF2B5EF4-FFF2-40B4-BE49-F238E27FC236}">
                <a16:creationId xmlns:a16="http://schemas.microsoft.com/office/drawing/2014/main" id="{C783C140-3597-4552-BEB7-39EC3460DFF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455" y="128818"/>
            <a:ext cx="1008062" cy="57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8010D1E-97C7-463A-8C61-D0E64843CFF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00321" y="703831"/>
            <a:ext cx="1136252" cy="1731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525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XIAMEN UNIVERSITY</a:t>
            </a:r>
            <a:endParaRPr lang="zh-CN" altLang="en-US" sz="525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2655712"/>
      </p:ext>
    </p:extLst>
  </p:cSld>
  <p:clrMapOvr>
    <a:masterClrMapping/>
  </p:clrMapOvr>
  <p:transition advTm="460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D2F46F-2ADE-4A01-A615-1AE21D8E2FE0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1770B61E-D8F7-4739-A576-9143FEA4B2B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3455" y="128818"/>
            <a:ext cx="1008062" cy="57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文本框 10">
            <a:extLst>
              <a:ext uri="{FF2B5EF4-FFF2-40B4-BE49-F238E27FC236}">
                <a16:creationId xmlns:a16="http://schemas.microsoft.com/office/drawing/2014/main" id="{6A02338E-3AD2-4B80-8697-6BCE22C0A8E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00321" y="703831"/>
            <a:ext cx="1136252" cy="1731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sz="525" b="1" dirty="0">
                <a:solidFill>
                  <a:srgbClr val="274FA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XIAMEN UNIVERSITY</a:t>
            </a:r>
            <a:endParaRPr lang="zh-CN" altLang="en-US" sz="525" b="1" dirty="0">
              <a:solidFill>
                <a:srgbClr val="274FA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1991759"/>
      </p:ext>
    </p:extLst>
  </p:cSld>
  <p:clrMapOvr>
    <a:masterClrMapping/>
  </p:clrMapOvr>
  <p:transition advTm="46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 bwMode="auto">
          <a:xfrm>
            <a:off x="4059239" y="4054479"/>
            <a:ext cx="4192587" cy="7715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b="1" dirty="0">
              <a:solidFill>
                <a:schemeClr val="tx1"/>
              </a:solidFill>
            </a:endParaRPr>
          </a:p>
        </p:txBody>
      </p:sp>
      <p:sp>
        <p:nvSpPr>
          <p:cNvPr id="57353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798642"/>
            <a:ext cx="7772400" cy="1470025"/>
          </a:xfrm>
        </p:spPr>
        <p:txBody>
          <a:bodyPr tIns="45720" anchor="ctr"/>
          <a:lstStyle>
            <a:lvl1pPr>
              <a:defRPr sz="3225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7354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57638"/>
            <a:ext cx="6400800" cy="1079500"/>
          </a:xfrm>
        </p:spPr>
        <p:txBody>
          <a:bodyPr anchor="ctr" anchorCtr="1"/>
          <a:lstStyle>
            <a:lvl1pPr marL="0" indent="0" algn="ctr">
              <a:buFontTx/>
              <a:buNone/>
              <a:defRPr sz="1800">
                <a:solidFill>
                  <a:srgbClr val="16388A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0539160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  <a:prstGeom prst="rect">
            <a:avLst/>
          </a:prstGeo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09C243-AA33-4B2D-B1A6-A3D29449F3E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8173691"/>
      </p:ext>
    </p:extLst>
  </p:cSld>
  <p:clrMapOvr>
    <a:masterClrMapping/>
  </p:clrMapOvr>
  <p:transition advTm="460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814B08-037D-4A90-A61B-A0540D605A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0737402"/>
      </p:ext>
    </p:extLst>
  </p:cSld>
  <p:clrMapOvr>
    <a:masterClrMapping/>
  </p:clrMapOvr>
  <p:transition advTm="460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6263" y="260354"/>
            <a:ext cx="8001000" cy="5762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F685A90-DFBF-42A9-BF2A-B3037C5488D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2540035"/>
      </p:ext>
    </p:extLst>
  </p:cSld>
  <p:clrMapOvr>
    <a:masterClrMapping/>
  </p:clrMapOvr>
  <p:transition advTm="460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2" y="260354"/>
            <a:ext cx="2062163" cy="626427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23850" y="260354"/>
            <a:ext cx="6038850" cy="62642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9DB52A-FA70-4980-BFAA-EE8712B468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103357"/>
      </p:ext>
    </p:extLst>
  </p:cSld>
  <p:clrMapOvr>
    <a:masterClrMapping/>
  </p:clrMapOvr>
  <p:transition advTm="460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9" y="188640"/>
            <a:ext cx="6840760" cy="476672"/>
          </a:xfrm>
          <a:prstGeom prst="rect">
            <a:avLst/>
          </a:prstGeom>
        </p:spPr>
        <p:txBody>
          <a:bodyPr anchor="ctr"/>
          <a:lstStyle>
            <a:lvl1pPr algn="l">
              <a:defRPr sz="15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380418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149229"/>
            <a:ext cx="8458200" cy="688975"/>
          </a:xfrm>
        </p:spPr>
        <p:txBody>
          <a:bodyPr/>
          <a:lstStyle>
            <a:lvl1pPr>
              <a:defRPr sz="24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51719"/>
            <a:ext cx="8229600" cy="5065712"/>
          </a:xfrm>
        </p:spPr>
        <p:txBody>
          <a:bodyPr/>
          <a:lstStyle>
            <a:lvl1pPr marL="336947" indent="-336947">
              <a:buFontTx/>
              <a:buBlip>
                <a:blip r:embed="rId2"/>
              </a:buBlip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445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/>
          <a:lstStyle>
            <a:lvl1pPr algn="l">
              <a:defRPr sz="3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24530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24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31800" y="1268413"/>
            <a:ext cx="4038600" cy="50657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2800" y="1268413"/>
            <a:ext cx="4038600" cy="50657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4628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  <a:ln>
            <a:noFill/>
          </a:ln>
          <a:effectLst/>
        </p:spPr>
        <p:txBody>
          <a:bodyPr/>
          <a:lstStyle>
            <a:lvl1pPr>
              <a:defRPr lang="zh-CN" altLang="en-US" sz="24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0268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noFill/>
          <a:ln>
            <a:noFill/>
          </a:ln>
          <a:effectLst/>
        </p:spPr>
        <p:txBody>
          <a:bodyPr/>
          <a:lstStyle>
            <a:lvl1pPr>
              <a:defRPr lang="zh-CN" altLang="en-US" sz="2400">
                <a:solidFill>
                  <a:srgbClr val="C00000"/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51053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254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76656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0050" y="1268413"/>
            <a:ext cx="8229600" cy="50657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矩形 4"/>
          <p:cNvSpPr/>
          <p:nvPr userDrawn="1"/>
        </p:nvSpPr>
        <p:spPr bwMode="auto">
          <a:xfrm>
            <a:off x="53977" y="0"/>
            <a:ext cx="1897063" cy="8001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sz="600" b="1" dirty="0">
              <a:solidFill>
                <a:schemeClr val="tx1"/>
              </a:solidFill>
            </a:endParaRPr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49229"/>
            <a:ext cx="8001000" cy="688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5400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18E548E-E2BB-4FD4-8131-DEADD69DD77C}"/>
              </a:ext>
            </a:extLst>
          </p:cNvPr>
          <p:cNvSpPr/>
          <p:nvPr userDrawn="1"/>
        </p:nvSpPr>
        <p:spPr>
          <a:xfrm>
            <a:off x="422275" y="862013"/>
            <a:ext cx="832485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013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16" r:id="rId1"/>
    <p:sldLayoutId id="2147485317" r:id="rId2"/>
    <p:sldLayoutId id="2147485300" r:id="rId3"/>
    <p:sldLayoutId id="2147485301" r:id="rId4"/>
    <p:sldLayoutId id="2147485302" r:id="rId5"/>
    <p:sldLayoutId id="2147485303" r:id="rId6"/>
    <p:sldLayoutId id="2147485304" r:id="rId7"/>
    <p:sldLayoutId id="2147485305" r:id="rId8"/>
    <p:sldLayoutId id="2147485306" r:id="rId9"/>
    <p:sldLayoutId id="2147485307" r:id="rId10"/>
    <p:sldLayoutId id="2147485308" r:id="rId11"/>
    <p:sldLayoutId id="214748530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zh-CN" altLang="en-US" sz="2400" b="1">
          <a:solidFill>
            <a:srgbClr val="C000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ea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黑体" pitchFamily="49" charset="-122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黑体" pitchFamily="49" charset="-122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黑体" pitchFamily="49" charset="-122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C00000"/>
          </a:solidFill>
          <a:latin typeface="黑体" pitchFamily="49" charset="-122"/>
          <a:ea typeface="黑体" pitchFamily="49" charset="-122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133984"/>
          </a:solidFill>
          <a:latin typeface="Arial" charset="0"/>
          <a:ea typeface="华文新魏" pitchFamily="2" charset="-122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133984"/>
          </a:solidFill>
          <a:latin typeface="Arial" charset="0"/>
          <a:ea typeface="华文新魏" pitchFamily="2" charset="-122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133984"/>
          </a:solidFill>
          <a:latin typeface="Arial" charset="0"/>
          <a:ea typeface="华文新魏" pitchFamily="2" charset="-122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133984"/>
          </a:solidFill>
          <a:latin typeface="Arial" charset="0"/>
          <a:ea typeface="华文新魏" pitchFamily="2" charset="-122"/>
        </a:defRPr>
      </a:lvl9pPr>
    </p:titleStyle>
    <p:bodyStyle>
      <a:lvl1pPr marL="336947" indent="-336947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SzPct val="120000"/>
        <a:buBlip>
          <a:blip r:embed="rId15"/>
        </a:buBlip>
        <a:defRPr lang="zh-CN" altLang="en-US" sz="2100" dirty="0">
          <a:solidFill>
            <a:srgbClr val="133984"/>
          </a:solidFill>
          <a:latin typeface="+mn-lt"/>
          <a:ea typeface="+mn-ea"/>
          <a:cs typeface="+mn-cs"/>
        </a:defRPr>
      </a:lvl1pPr>
      <a:lvl2pPr marL="685800" indent="-214313" algn="l" rtl="0" eaLnBrk="0" fontAlgn="base" hangingPunct="0">
        <a:lnSpc>
          <a:spcPct val="110000"/>
        </a:lnSpc>
        <a:spcBef>
          <a:spcPct val="20000"/>
        </a:spcBef>
        <a:spcAft>
          <a:spcPct val="0"/>
        </a:spcAft>
        <a:buClr>
          <a:srgbClr val="000066"/>
        </a:buClr>
        <a:buChar char="•"/>
        <a:defRPr sz="1800">
          <a:solidFill>
            <a:srgbClr val="133984"/>
          </a:solidFill>
          <a:latin typeface="+mn-lt"/>
          <a:ea typeface="+mn-ea"/>
        </a:defRPr>
      </a:lvl2pPr>
      <a:lvl3pPr marL="991791" indent="-17145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宋体" charset="-122"/>
        </a:defRPr>
      </a:lvl3pPr>
      <a:lvl4pPr marL="1297781" indent="-171450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宋体" charset="-122"/>
        </a:defRPr>
      </a:lvl4pPr>
      <a:lvl5pPr marL="1603772" indent="-171450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charset="-122"/>
        </a:defRPr>
      </a:lvl5pPr>
      <a:lvl6pPr marL="1946672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charset="-122"/>
        </a:defRPr>
      </a:lvl6pPr>
      <a:lvl7pPr marL="2289572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charset="-122"/>
        </a:defRPr>
      </a:lvl7pPr>
      <a:lvl8pPr marL="2632472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charset="-122"/>
        </a:defRPr>
      </a:lvl8pPr>
      <a:lvl9pPr marL="2975372" indent="-171450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宋体" charset="-122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2" y="260354"/>
            <a:ext cx="84232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52" y="1052513"/>
            <a:ext cx="8423275" cy="547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33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5938" y="6621467"/>
            <a:ext cx="1008062" cy="217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000000"/>
                </a:solidFill>
              </a:defRPr>
            </a:lvl1pPr>
          </a:lstStyle>
          <a:p>
            <a:fld id="{CF5A2957-612D-4015-B5F7-FF3DE4EB2D2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287191-52A0-4C43-9C58-0447166666EA}"/>
              </a:ext>
            </a:extLst>
          </p:cNvPr>
          <p:cNvSpPr/>
          <p:nvPr userDrawn="1"/>
        </p:nvSpPr>
        <p:spPr>
          <a:xfrm>
            <a:off x="422275" y="862013"/>
            <a:ext cx="8324850" cy="74612"/>
          </a:xfrm>
          <a:prstGeom prst="rect">
            <a:avLst/>
          </a:prstGeom>
          <a:gradFill flip="none" rotWithShape="1">
            <a:gsLst>
              <a:gs pos="0">
                <a:srgbClr val="0000FF"/>
              </a:gs>
              <a:gs pos="0">
                <a:srgbClr val="0070C0"/>
              </a:gs>
              <a:gs pos="45000">
                <a:srgbClr val="0070C0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kumimoji="1" lang="zh-CN" altLang="en-US" sz="1013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10" r:id="rId1"/>
    <p:sldLayoutId id="2147485318" r:id="rId2"/>
    <p:sldLayoutId id="2147485319" r:id="rId3"/>
    <p:sldLayoutId id="2147485320" r:id="rId4"/>
    <p:sldLayoutId id="2147485321" r:id="rId5"/>
    <p:sldLayoutId id="2147485322" r:id="rId6"/>
    <p:sldLayoutId id="2147485311" r:id="rId7"/>
    <p:sldLayoutId id="2147485312" r:id="rId8"/>
    <p:sldLayoutId id="2147485313" r:id="rId9"/>
    <p:sldLayoutId id="2147485314" r:id="rId10"/>
    <p:sldLayoutId id="2147485315" r:id="rId11"/>
    <p:sldLayoutId id="2147485323" r:id="rId12"/>
  </p:sldLayoutIdLst>
  <p:transition advTm="4600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0000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Verdana" pitchFamily="34" charset="0"/>
          <a:ea typeface="黑体" pitchFamily="49" charset="-122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Verdana" pitchFamily="34" charset="0"/>
          <a:ea typeface="黑体" pitchFamily="49" charset="-122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Verdana" pitchFamily="34" charset="0"/>
          <a:ea typeface="黑体" pitchFamily="49" charset="-122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FF0000"/>
          </a:solidFill>
          <a:latin typeface="Verdana" pitchFamily="34" charset="0"/>
          <a:ea typeface="黑体" pitchFamily="49" charset="-122"/>
        </a:defRPr>
      </a:lvl9pPr>
    </p:titleStyle>
    <p:bodyStyle>
      <a:lvl1pPr marL="266700" indent="-2667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tabLst>
          <a:tab pos="603647" algn="l"/>
        </a:tabLst>
        <a:defRPr sz="2250">
          <a:solidFill>
            <a:schemeClr val="tx1"/>
          </a:solidFill>
          <a:latin typeface="+mn-lt"/>
          <a:ea typeface="+mn-ea"/>
          <a:cs typeface="+mn-cs"/>
        </a:defRPr>
      </a:lvl1pPr>
      <a:lvl2pPr marL="542925" indent="-141685" algn="l" rtl="0" eaLnBrk="0" fontAlgn="base" hangingPunct="0">
        <a:spcBef>
          <a:spcPct val="20000"/>
        </a:spcBef>
        <a:spcAft>
          <a:spcPct val="0"/>
        </a:spcAft>
        <a:buClr>
          <a:srgbClr val="33CC33"/>
        </a:buClr>
        <a:buFont typeface="Wingdings" panose="05000000000000000000" pitchFamily="2" charset="2"/>
        <a:buChar char="n"/>
        <a:tabLst>
          <a:tab pos="603647" algn="l"/>
        </a:tabLst>
        <a:defRPr sz="1950">
          <a:solidFill>
            <a:schemeClr val="tx1"/>
          </a:solidFill>
          <a:latin typeface="+mn-lt"/>
          <a:ea typeface="+mn-ea"/>
        </a:defRPr>
      </a:lvl2pPr>
      <a:lvl3pPr marL="1112044" indent="-296466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tabLst>
          <a:tab pos="603647" algn="l"/>
        </a:tabLst>
        <a:defRPr sz="1725">
          <a:solidFill>
            <a:schemeClr val="tx1"/>
          </a:solidFill>
          <a:latin typeface="+mn-lt"/>
          <a:ea typeface="+mn-ea"/>
        </a:defRPr>
      </a:lvl3pPr>
      <a:lvl4pPr marL="1537097" indent="-2905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tabLst>
          <a:tab pos="603647" algn="l"/>
        </a:tabLst>
        <a:defRPr sz="1500">
          <a:solidFill>
            <a:schemeClr val="tx1"/>
          </a:solidFill>
          <a:latin typeface="+mn-lt"/>
          <a:ea typeface="+mn-ea"/>
        </a:defRPr>
      </a:lvl4pPr>
      <a:lvl5pPr marL="197048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tabLst>
          <a:tab pos="603647" algn="l"/>
        </a:tabLst>
        <a:defRPr sz="1500">
          <a:solidFill>
            <a:schemeClr val="tx1"/>
          </a:solidFill>
          <a:latin typeface="+mn-lt"/>
          <a:ea typeface="+mn-ea"/>
        </a:defRPr>
      </a:lvl5pPr>
      <a:lvl6pPr marL="231338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603647" algn="l"/>
        </a:tabLst>
        <a:defRPr sz="1500">
          <a:solidFill>
            <a:schemeClr val="tx1"/>
          </a:solidFill>
          <a:latin typeface="+mn-lt"/>
          <a:ea typeface="+mn-ea"/>
        </a:defRPr>
      </a:lvl6pPr>
      <a:lvl7pPr marL="265628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603647" algn="l"/>
        </a:tabLst>
        <a:defRPr sz="1500">
          <a:solidFill>
            <a:schemeClr val="tx1"/>
          </a:solidFill>
          <a:latin typeface="+mn-lt"/>
          <a:ea typeface="+mn-ea"/>
        </a:defRPr>
      </a:lvl7pPr>
      <a:lvl8pPr marL="299918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603647" algn="l"/>
        </a:tabLst>
        <a:defRPr sz="1500">
          <a:solidFill>
            <a:schemeClr val="tx1"/>
          </a:solidFill>
          <a:latin typeface="+mn-lt"/>
          <a:ea typeface="+mn-ea"/>
        </a:defRPr>
      </a:lvl8pPr>
      <a:lvl9pPr marL="3342085" indent="-298847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tabLst>
          <a:tab pos="603647" algn="l"/>
        </a:tabLst>
        <a:defRPr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 bwMode="auto">
          <a:xfrm>
            <a:off x="1658844" y="1044152"/>
            <a:ext cx="5854892" cy="432197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 anchorCtr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lang="zh-CN" altLang="en-US" sz="43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133984"/>
                </a:solidFill>
                <a:latin typeface="Arial" charset="0"/>
                <a:ea typeface="华文新魏" pitchFamily="2" charset="-122"/>
              </a:defRPr>
            </a:lvl9pPr>
          </a:lstStyle>
          <a:p>
            <a:pPr>
              <a:defRPr/>
            </a:pPr>
            <a:endParaRPr sz="2700" dirty="0">
              <a:solidFill>
                <a:srgbClr val="274FA2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标题 6"/>
          <p:cNvSpPr>
            <a:spLocks noGrp="1" noChangeArrowheads="1"/>
          </p:cNvSpPr>
          <p:nvPr>
            <p:ph type="ctrTitle"/>
          </p:nvPr>
        </p:nvSpPr>
        <p:spPr>
          <a:xfrm>
            <a:off x="945906" y="2326959"/>
            <a:ext cx="7280763" cy="1285875"/>
          </a:xfrm>
        </p:spPr>
        <p:txBody>
          <a:bodyPr/>
          <a:lstStyle/>
          <a:p>
            <a:r>
              <a:rPr kumimoji="1" lang="zh-CN" altLang="en-US" sz="360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第六次上机题目</a:t>
            </a:r>
            <a:r>
              <a:rPr kumimoji="1" lang="zh-CN" altLang="en-US" sz="3600" dirty="0"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讲解</a:t>
            </a:r>
            <a:endParaRPr sz="3300" dirty="0"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5A39D94-2217-4282-AA7F-1C1205073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47" y="4153887"/>
            <a:ext cx="2778189" cy="184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副标题 7"/>
          <p:cNvSpPr>
            <a:spLocks noGrp="1"/>
          </p:cNvSpPr>
          <p:nvPr>
            <p:ph type="subTitle" idx="1"/>
          </p:nvPr>
        </p:nvSpPr>
        <p:spPr>
          <a:xfrm>
            <a:off x="2265733" y="4000597"/>
            <a:ext cx="4641112" cy="809625"/>
          </a:xfrm>
        </p:spPr>
        <p:txBody>
          <a:bodyPr/>
          <a:lstStyle/>
          <a:p>
            <a:pPr>
              <a:spcBef>
                <a:spcPts val="450"/>
              </a:spcBef>
              <a:defRPr/>
            </a:pPr>
            <a:r>
              <a:rPr lang="zh-CN" altLang="en-US" b="1" dirty="0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讲解</a:t>
            </a:r>
            <a:r>
              <a:rPr lang="zh-CN" altLang="en-US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人：陈伟</a:t>
            </a:r>
            <a:r>
              <a:rPr lang="en-US" altLang="zh-CN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</a:t>
            </a:r>
            <a:endParaRPr lang="en-US" altLang="zh-CN" b="1" dirty="0">
              <a:solidFill>
                <a:srgbClr val="1717B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spcBef>
                <a:spcPts val="450"/>
              </a:spcBef>
              <a:defRPr/>
            </a:pPr>
            <a:r>
              <a:rPr lang="zh-CN" altLang="en-US" b="1" dirty="0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   位：厦门大学信息学院</a:t>
            </a:r>
            <a:endParaRPr lang="en-US" altLang="zh-CN" b="1" dirty="0">
              <a:solidFill>
                <a:srgbClr val="1717B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>
              <a:spcBef>
                <a:spcPts val="450"/>
              </a:spcBef>
              <a:defRPr/>
            </a:pPr>
            <a:r>
              <a:rPr lang="en-US" altLang="zh-CN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2022</a:t>
            </a:r>
            <a:r>
              <a:rPr lang="zh-CN" altLang="en-US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年</a:t>
            </a:r>
            <a:r>
              <a:rPr lang="en-US" altLang="zh-CN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11</a:t>
            </a:r>
            <a:r>
              <a:rPr lang="zh-CN" altLang="en-US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月</a:t>
            </a:r>
            <a:r>
              <a:rPr lang="en-US" altLang="zh-CN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</a:t>
            </a:r>
            <a:r>
              <a:rPr lang="zh-CN" altLang="en-US" b="1">
                <a:solidFill>
                  <a:srgbClr val="1717B7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日</a:t>
            </a:r>
            <a:endParaRPr b="1" dirty="0">
              <a:solidFill>
                <a:srgbClr val="1717B7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59398E-51BB-7293-A8B1-E07951625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流程图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47AB03-3CD1-41B1-73DB-D0D526810B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10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03DA620-9F51-EA2C-78E3-5E99C0634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933" y="1228116"/>
            <a:ext cx="6315340" cy="553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109395"/>
      </p:ext>
    </p:extLst>
  </p:cSld>
  <p:clrMapOvr>
    <a:masterClrMapping/>
  </p:clrMapOvr>
  <p:transition advTm="46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82651-20C4-A026-5A49-8B7420B4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1368 </a:t>
            </a:r>
            <a:r>
              <a:rPr lang="zh-CN" altLang="en-US"/>
              <a:t>解铃还须系铃人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9D140-C2CD-2900-ED80-6157F7071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268" y="1237059"/>
            <a:ext cx="8330781" cy="4677965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Description: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>
                <a:latin typeface="+mn-ea"/>
                <a:ea typeface="+mn-ea"/>
              </a:rPr>
              <a:t>小明喜欢看谍战片，特别是喜欢看破译电报的桥段。现在他学了 </a:t>
            </a:r>
            <a:r>
              <a:rPr lang="en-US" altLang="zh-CN" sz="1800">
                <a:latin typeface="+mn-ea"/>
                <a:ea typeface="+mn-ea"/>
              </a:rPr>
              <a:t>C </a:t>
            </a:r>
            <a:r>
              <a:rPr lang="zh-CN" altLang="en-US" sz="1800">
                <a:latin typeface="+mn-ea"/>
                <a:ea typeface="+mn-ea"/>
              </a:rPr>
              <a:t>语言，他想借助电脑，将自己的一些文档进行加密。不过有一次在整理硬盘的时候，他不小心把源文档给删掉了。只留下了加密后的文档。当 然之间看加密的文档是看不出他写的是什么，不过小明还记得自己是怎么加密的，规律如下： </a:t>
            </a:r>
            <a:r>
              <a:rPr lang="en-US" altLang="zh-CN" sz="1800">
                <a:latin typeface="+mn-ea"/>
                <a:ea typeface="+mn-ea"/>
              </a:rPr>
              <a:t>A→Z, a→z B→Y, b→y C→X, c→x … Z→A</a:t>
            </a:r>
            <a:r>
              <a:rPr lang="zh-CN" altLang="en-US" sz="1800">
                <a:latin typeface="+mn-ea"/>
                <a:ea typeface="+mn-ea"/>
              </a:rPr>
              <a:t>，</a:t>
            </a:r>
            <a:r>
              <a:rPr lang="en-US" altLang="zh-CN" sz="1800">
                <a:latin typeface="+mn-ea"/>
                <a:ea typeface="+mn-ea"/>
              </a:rPr>
              <a:t>z→a </a:t>
            </a:r>
            <a:r>
              <a:rPr lang="zh-CN" altLang="en-US" sz="1800">
                <a:latin typeface="+mn-ea"/>
                <a:ea typeface="+mn-ea"/>
              </a:rPr>
              <a:t>即第 </a:t>
            </a:r>
            <a:r>
              <a:rPr lang="en-US" altLang="zh-CN" sz="1800">
                <a:latin typeface="+mn-ea"/>
                <a:ea typeface="+mn-ea"/>
              </a:rPr>
              <a:t>i </a:t>
            </a:r>
            <a:r>
              <a:rPr lang="zh-CN" altLang="en-US" sz="1800">
                <a:latin typeface="+mn-ea"/>
                <a:ea typeface="+mn-ea"/>
              </a:rPr>
              <a:t>个字母变成第（</a:t>
            </a:r>
            <a:r>
              <a:rPr lang="en-US" altLang="zh-CN" sz="1800">
                <a:latin typeface="+mn-ea"/>
                <a:ea typeface="+mn-ea"/>
              </a:rPr>
              <a:t>26-i+1</a:t>
            </a:r>
            <a:r>
              <a:rPr lang="zh-CN" altLang="en-US" sz="1800">
                <a:latin typeface="+mn-ea"/>
                <a:ea typeface="+mn-ea"/>
              </a:rPr>
              <a:t>）个字母。简单归纳该方法为对称转换加密。 按照上述规律转换，非字母字符不变。例如“</a:t>
            </a:r>
            <a:r>
              <a:rPr lang="en-US" altLang="zh-CN" sz="1800">
                <a:latin typeface="+mn-ea"/>
                <a:ea typeface="+mn-ea"/>
              </a:rPr>
              <a:t>China!”</a:t>
            </a:r>
            <a:r>
              <a:rPr lang="zh-CN" altLang="en-US" sz="1800">
                <a:latin typeface="+mn-ea"/>
                <a:ea typeface="+mn-ea"/>
              </a:rPr>
              <a:t>转换为“</a:t>
            </a:r>
            <a:r>
              <a:rPr lang="en-US" altLang="zh-CN" sz="1800">
                <a:latin typeface="+mn-ea"/>
                <a:ea typeface="+mn-ea"/>
              </a:rPr>
              <a:t>Xsrmz!” </a:t>
            </a:r>
            <a:r>
              <a:rPr lang="zh-CN" altLang="en-US" sz="1800">
                <a:latin typeface="+mn-ea"/>
                <a:ea typeface="+mn-ea"/>
              </a:rPr>
              <a:t>现在小明需要破译自己的文档，为了测试自己的程序的正确性，小明只破译一行字符！ </a:t>
            </a:r>
            <a:endParaRPr lang="en-US" altLang="zh-CN" sz="180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Input: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+mn-ea"/>
                <a:ea typeface="+mn-ea"/>
              </a:rPr>
              <a:t>输入一行加密后的字符串</a:t>
            </a:r>
            <a:endParaRPr lang="en-US" altLang="zh-CN" sz="180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Output: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>
                <a:latin typeface="+mn-ea"/>
                <a:ea typeface="+mn-ea"/>
              </a:rPr>
              <a:t>输出破译的字符串，注意请不要遗漏任何字符和输出多余的字符</a:t>
            </a:r>
            <a:endParaRPr lang="en-US" altLang="zh-CN" sz="1800">
              <a:latin typeface="+mn-ea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E5E64E-CFEA-E98B-0D3C-56BE98CC21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11</a:t>
            </a:fld>
            <a:endParaRPr lang="en-US" altLang="zh-CN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64B9273-2B11-D7C8-B7AE-33999A212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528857"/>
              </p:ext>
            </p:extLst>
          </p:nvPr>
        </p:nvGraphicFramePr>
        <p:xfrm>
          <a:off x="1657978" y="5468577"/>
          <a:ext cx="6074168" cy="1029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7084">
                  <a:extLst>
                    <a:ext uri="{9D8B030D-6E8A-4147-A177-3AD203B41FA5}">
                      <a16:colId xmlns:a16="http://schemas.microsoft.com/office/drawing/2014/main" val="2565839796"/>
                    </a:ext>
                  </a:extLst>
                </a:gridCol>
                <a:gridCol w="3037084">
                  <a:extLst>
                    <a:ext uri="{9D8B030D-6E8A-4147-A177-3AD203B41FA5}">
                      <a16:colId xmlns:a16="http://schemas.microsoft.com/office/drawing/2014/main" val="342967985"/>
                    </a:ext>
                  </a:extLst>
                </a:gridCol>
              </a:tblGrid>
              <a:tr h="285927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输入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输出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39214699"/>
                  </a:ext>
                </a:extLst>
              </a:tr>
              <a:tr h="686491">
                <a:tc>
                  <a:txBody>
                    <a:bodyPr/>
                    <a:lstStyle/>
                    <a:p>
                      <a:r>
                        <a:rPr lang="en-US" altLang="zh-CN" sz="1800"/>
                        <a:t>R droo erhrg Xsrmz mvcg dvvp. </a:t>
                      </a:r>
                      <a:endParaRPr lang="zh-CN" altLang="en-US" sz="180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/>
                        <a:t>I will visit China next week. 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3702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323291"/>
      </p:ext>
    </p:extLst>
  </p:cSld>
  <p:clrMapOvr>
    <a:masterClrMapping/>
  </p:clrMapOvr>
  <p:transition advTm="46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AAC4BA-787B-C17E-F6FB-2FC15FD7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B6AA3-6E7F-81C8-6F42-E0B031766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</a:t>
            </a:r>
            <a:r>
              <a:rPr lang="zh-CN" altLang="en-US"/>
              <a:t>语言中，字符使用整数表示的。详情可查阅</a:t>
            </a:r>
            <a:r>
              <a:rPr lang="en-US" altLang="zh-CN"/>
              <a:t>ASCII</a:t>
            </a:r>
            <a:r>
              <a:rPr lang="zh-CN" altLang="en-US"/>
              <a:t>码表；</a:t>
            </a:r>
            <a:endParaRPr lang="en-US" altLang="zh-CN"/>
          </a:p>
          <a:p>
            <a:r>
              <a:rPr lang="zh-CN" altLang="en-US"/>
              <a:t>我们需要找到一个方法计算出</a:t>
            </a:r>
            <a:r>
              <a:rPr lang="en-US" altLang="zh-CN"/>
              <a:t>A&lt;-&gt;Z, a&lt;-&gt;z</a:t>
            </a:r>
            <a:r>
              <a:rPr lang="zh-CN" altLang="en-US"/>
              <a:t>的映射关系式，由此直接就可以想到用</a:t>
            </a:r>
            <a:r>
              <a:rPr lang="en-US" altLang="zh-CN"/>
              <a:t>ASCII</a:t>
            </a:r>
            <a:r>
              <a:rPr lang="zh-CN" altLang="en-US"/>
              <a:t>值找到映射函数关系式</a:t>
            </a:r>
            <a:endParaRPr lang="en-US" altLang="zh-CN"/>
          </a:p>
          <a:p>
            <a:r>
              <a:rPr lang="zh-CN" altLang="en-US"/>
              <a:t>观察</a:t>
            </a:r>
            <a:r>
              <a:rPr lang="en-US" altLang="zh-CN"/>
              <a:t>ASCII</a:t>
            </a:r>
            <a:r>
              <a:rPr lang="zh-CN" altLang="en-US"/>
              <a:t>表得知</a:t>
            </a:r>
            <a:r>
              <a:rPr lang="en-US" altLang="zh-CN"/>
              <a:t>A=65</a:t>
            </a:r>
            <a:r>
              <a:rPr lang="zh-CN" altLang="en-US"/>
              <a:t>， </a:t>
            </a:r>
            <a:r>
              <a:rPr lang="en-US" altLang="zh-CN"/>
              <a:t>Z=90</a:t>
            </a:r>
            <a:r>
              <a:rPr lang="zh-CN" altLang="en-US"/>
              <a:t>，</a:t>
            </a:r>
            <a:r>
              <a:rPr lang="en-US" altLang="zh-CN"/>
              <a:t>A+Z=155</a:t>
            </a:r>
            <a:r>
              <a:rPr lang="zh-CN" altLang="en-US"/>
              <a:t>，由此可得知：</a:t>
            </a:r>
            <a:endParaRPr lang="en-US" altLang="zh-CN"/>
          </a:p>
          <a:p>
            <a:pPr marL="0" indent="0" algn="ctr">
              <a:buNone/>
            </a:pPr>
            <a:r>
              <a:rPr lang="zh-CN" altLang="en-US" b="1" i="1">
                <a:solidFill>
                  <a:srgbClr val="FF0000"/>
                </a:solidFill>
              </a:rPr>
              <a:t>加密字符</a:t>
            </a:r>
            <a:r>
              <a:rPr lang="en-US" altLang="zh-CN" b="1" i="1">
                <a:solidFill>
                  <a:srgbClr val="FF0000"/>
                </a:solidFill>
              </a:rPr>
              <a:t>=155-</a:t>
            </a:r>
            <a:r>
              <a:rPr lang="zh-CN" altLang="en-US" b="1" i="1">
                <a:solidFill>
                  <a:srgbClr val="FF0000"/>
                </a:solidFill>
              </a:rPr>
              <a:t>原始字符</a:t>
            </a:r>
            <a:endParaRPr lang="en-US" altLang="zh-CN" b="1" i="1">
              <a:solidFill>
                <a:srgbClr val="FF0000"/>
              </a:solidFill>
            </a:endParaRPr>
          </a:p>
          <a:p>
            <a:r>
              <a:rPr lang="zh-CN" altLang="en-US"/>
              <a:t>小写字符同理可得：</a:t>
            </a:r>
            <a:endParaRPr lang="en-US" altLang="zh-CN"/>
          </a:p>
          <a:p>
            <a:pPr marL="0" indent="0" algn="ctr">
              <a:buNone/>
            </a:pPr>
            <a:r>
              <a:rPr lang="zh-CN" altLang="en-US" b="1" i="1">
                <a:solidFill>
                  <a:srgbClr val="FF0000"/>
                </a:solidFill>
              </a:rPr>
              <a:t>加密字符</a:t>
            </a:r>
            <a:r>
              <a:rPr lang="en-US" altLang="zh-CN" b="1" i="1">
                <a:solidFill>
                  <a:srgbClr val="FF0000"/>
                </a:solidFill>
              </a:rPr>
              <a:t>=219-</a:t>
            </a:r>
            <a:r>
              <a:rPr lang="zh-CN" altLang="en-US" b="1" i="1">
                <a:solidFill>
                  <a:srgbClr val="FF0000"/>
                </a:solidFill>
              </a:rPr>
              <a:t>原始字符</a:t>
            </a:r>
            <a:endParaRPr lang="en-US" altLang="zh-CN" b="1" i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8D1A77-A9E7-2332-013D-205A343D50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892065"/>
      </p:ext>
    </p:extLst>
  </p:cSld>
  <p:clrMapOvr>
    <a:masterClrMapping/>
  </p:clrMapOvr>
  <p:transition advTm="46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02D30-44F6-3C59-7F79-75138A990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伪代码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906214-6DD6-1ADC-1F42-37FD369A8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Step1</a:t>
            </a:r>
            <a:r>
              <a:rPr lang="zh-CN" altLang="en-US"/>
              <a:t>：读取一个字符，保存在变量</a:t>
            </a:r>
            <a:r>
              <a:rPr lang="en-US" altLang="zh-CN"/>
              <a:t>var</a:t>
            </a:r>
            <a:r>
              <a:rPr lang="zh-CN" altLang="en-US"/>
              <a:t>里</a:t>
            </a:r>
            <a:endParaRPr lang="en-US" altLang="zh-CN"/>
          </a:p>
          <a:p>
            <a:r>
              <a:rPr lang="en-US" altLang="zh-CN"/>
              <a:t>Step2</a:t>
            </a:r>
            <a:r>
              <a:rPr lang="zh-CN" altLang="en-US"/>
              <a:t>：若该字符属于</a:t>
            </a:r>
            <a:r>
              <a:rPr lang="en-US" altLang="zh-CN"/>
              <a:t>a-z</a:t>
            </a:r>
            <a:r>
              <a:rPr lang="zh-CN" altLang="en-US"/>
              <a:t>，则输出</a:t>
            </a:r>
            <a:r>
              <a:rPr lang="en-US" altLang="zh-CN"/>
              <a:t>219-var</a:t>
            </a:r>
          </a:p>
          <a:p>
            <a:r>
              <a:rPr lang="en-US" altLang="zh-CN"/>
              <a:t>Step3</a:t>
            </a:r>
            <a:r>
              <a:rPr lang="zh-CN" altLang="en-US"/>
              <a:t>：若该字符属于</a:t>
            </a:r>
            <a:r>
              <a:rPr lang="en-US" altLang="zh-CN"/>
              <a:t>A-Z</a:t>
            </a:r>
            <a:r>
              <a:rPr lang="zh-CN" altLang="en-US"/>
              <a:t>，则输出</a:t>
            </a:r>
            <a:r>
              <a:rPr lang="en-US" altLang="zh-CN"/>
              <a:t>155-var</a:t>
            </a:r>
          </a:p>
          <a:p>
            <a:r>
              <a:rPr lang="en-US" altLang="zh-CN"/>
              <a:t>Step4</a:t>
            </a:r>
            <a:r>
              <a:rPr lang="zh-CN" altLang="en-US"/>
              <a:t>：若都不符合上述条件，则直接输出</a:t>
            </a:r>
            <a:endParaRPr lang="en-US" altLang="zh-CN"/>
          </a:p>
          <a:p>
            <a:r>
              <a:rPr lang="en-US" altLang="zh-CN"/>
              <a:t>Step5</a:t>
            </a:r>
            <a:r>
              <a:rPr lang="zh-CN" altLang="en-US"/>
              <a:t>：若</a:t>
            </a:r>
            <a:r>
              <a:rPr lang="en-US" altLang="zh-CN"/>
              <a:t>var</a:t>
            </a:r>
            <a:r>
              <a:rPr lang="zh-CN" altLang="en-US"/>
              <a:t>不是换行符，回到</a:t>
            </a:r>
            <a:r>
              <a:rPr lang="en-US" altLang="zh-CN"/>
              <a:t>Step1</a:t>
            </a:r>
          </a:p>
          <a:p>
            <a:endParaRPr lang="en-US" altLang="zh-CN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AC3AD8D-69B1-0F6A-B111-A7276C2D9B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127206"/>
      </p:ext>
    </p:extLst>
  </p:cSld>
  <p:clrMapOvr>
    <a:masterClrMapping/>
  </p:clrMapOvr>
  <p:transition advTm="46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26BF5-6D54-F74E-E3CA-DB52E7943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流程图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1E13193-32FB-FBD2-C346-B507A12259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14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4E69039-D882-A7E7-C211-4A7492CC6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944" y="1792880"/>
            <a:ext cx="7390476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426626"/>
      </p:ext>
    </p:extLst>
  </p:cSld>
  <p:clrMapOvr>
    <a:masterClrMapping/>
  </p:clrMapOvr>
  <p:transition advTm="46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A06A5-A158-2433-E582-63CEA921A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390B83-1EDA-24E4-0A1A-7F1CD38E1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本次上机的主题为</a:t>
            </a:r>
            <a:endParaRPr lang="en-US" altLang="zh-CN"/>
          </a:p>
          <a:p>
            <a:pPr lvl="1"/>
            <a:r>
              <a:rPr lang="zh-CN" altLang="en-US"/>
              <a:t>“循环结构”方面的练习</a:t>
            </a:r>
            <a:endParaRPr lang="en-US" altLang="zh-CN"/>
          </a:p>
          <a:p>
            <a:r>
              <a:rPr lang="zh-CN" altLang="en-US"/>
              <a:t>要点</a:t>
            </a:r>
            <a:endParaRPr lang="en-US" altLang="zh-CN"/>
          </a:p>
          <a:p>
            <a:pPr lvl="1"/>
            <a:r>
              <a:rPr lang="en-US" altLang="zh-CN"/>
              <a:t>for</a:t>
            </a:r>
            <a:r>
              <a:rPr lang="zh-CN" altLang="en-US"/>
              <a:t>、</a:t>
            </a:r>
            <a:r>
              <a:rPr lang="en-US" altLang="zh-CN"/>
              <a:t>while</a:t>
            </a:r>
            <a:r>
              <a:rPr lang="zh-CN" altLang="en-US"/>
              <a:t>循环（第五章）</a:t>
            </a:r>
            <a:endParaRPr lang="en-US" altLang="zh-CN"/>
          </a:p>
          <a:p>
            <a:r>
              <a:rPr lang="zh-CN" altLang="en-US"/>
              <a:t>本次上机题目：</a:t>
            </a:r>
            <a:endParaRPr lang="en-US" altLang="zh-CN"/>
          </a:p>
          <a:p>
            <a:pPr lvl="1"/>
            <a:r>
              <a:rPr lang="zh-CN" altLang="en-US"/>
              <a:t>归一法则（</a:t>
            </a:r>
            <a:r>
              <a:rPr lang="en-US" altLang="zh-CN"/>
              <a:t>1483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奇偶求和（</a:t>
            </a:r>
            <a:r>
              <a:rPr lang="en-US" altLang="zh-CN"/>
              <a:t>1372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谁是下一个十佳歌手（</a:t>
            </a:r>
            <a:r>
              <a:rPr lang="en-US" altLang="zh-CN"/>
              <a:t>1370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解铃还须系铃人（</a:t>
            </a:r>
            <a:r>
              <a:rPr lang="en-US" altLang="zh-CN"/>
              <a:t>1368</a:t>
            </a:r>
            <a:r>
              <a:rPr lang="zh-CN" altLang="en-US"/>
              <a:t>）</a:t>
            </a:r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57CD2A-8266-B30C-7E8F-6BC0666BE6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01109775"/>
      </p:ext>
    </p:extLst>
  </p:cSld>
  <p:clrMapOvr>
    <a:masterClrMapping/>
  </p:clrMapOvr>
  <p:transition advTm="46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D451A8-C48F-789C-DFDD-DF1805BAF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1483 </a:t>
            </a:r>
            <a:r>
              <a:rPr lang="zh-CN" altLang="en-US"/>
              <a:t>归一法则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7E3A6A-E7D2-26D2-0566-9329D3AD3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69146"/>
            <a:ext cx="8515350" cy="5542796"/>
          </a:xfrm>
        </p:spPr>
        <p:txBody>
          <a:bodyPr/>
          <a:lstStyle/>
          <a:p>
            <a:pPr marL="0" indent="0" algn="l">
              <a:buNone/>
            </a:pPr>
            <a:r>
              <a:rPr lang="en-US" altLang="zh-CN" sz="1800"/>
              <a:t>Description: </a:t>
            </a:r>
          </a:p>
          <a:p>
            <a:pPr marL="0" indent="0" algn="l">
              <a:buNone/>
            </a:pPr>
            <a:r>
              <a:rPr lang="zh-CN" altLang="en-US" sz="1800" b="0">
                <a:latin typeface="+mn-ea"/>
                <a:ea typeface="+mn-ea"/>
              </a:rPr>
              <a:t>一个偶然的机会，街边算命的老人跟小明打赌，只要小明给他一个正整数 </a:t>
            </a:r>
            <a:r>
              <a:rPr lang="en-US" altLang="zh-CN" sz="1800" b="0">
                <a:latin typeface="+mn-ea"/>
                <a:ea typeface="+mn-ea"/>
              </a:rPr>
              <a:t>n</a:t>
            </a:r>
            <a:r>
              <a:rPr lang="zh-CN" altLang="en-US" sz="1800" b="0">
                <a:latin typeface="+mn-ea"/>
                <a:ea typeface="+mn-ea"/>
              </a:rPr>
              <a:t>，他按照下面的规则，总是 能在有限的次数内把这个给定的正整数 </a:t>
            </a:r>
            <a:r>
              <a:rPr lang="en-US" altLang="zh-CN" sz="1800" b="0">
                <a:latin typeface="+mn-ea"/>
                <a:ea typeface="+mn-ea"/>
              </a:rPr>
              <a:t>n </a:t>
            </a:r>
            <a:r>
              <a:rPr lang="zh-CN" altLang="en-US" sz="1800" b="0">
                <a:latin typeface="+mn-ea"/>
                <a:ea typeface="+mn-ea"/>
              </a:rPr>
              <a:t>变成 </a:t>
            </a:r>
            <a:r>
              <a:rPr lang="en-US" altLang="zh-CN" sz="1800" b="0">
                <a:latin typeface="+mn-ea"/>
                <a:ea typeface="+mn-ea"/>
              </a:rPr>
              <a:t>1</a:t>
            </a:r>
            <a:r>
              <a:rPr lang="zh-CN" altLang="en-US" sz="1800" b="0">
                <a:latin typeface="+mn-ea"/>
                <a:ea typeface="+mn-ea"/>
              </a:rPr>
              <a:t>。规则很简单：如果 </a:t>
            </a:r>
            <a:r>
              <a:rPr lang="en-US" altLang="zh-CN" sz="1800" b="0">
                <a:latin typeface="+mn-ea"/>
                <a:ea typeface="+mn-ea"/>
              </a:rPr>
              <a:t>n </a:t>
            </a:r>
            <a:r>
              <a:rPr lang="zh-CN" altLang="en-US" sz="1800" b="0">
                <a:latin typeface="+mn-ea"/>
                <a:ea typeface="+mn-ea"/>
              </a:rPr>
              <a:t>是奇数，则将 </a:t>
            </a:r>
            <a:r>
              <a:rPr lang="en-US" altLang="zh-CN" sz="1800" b="0">
                <a:latin typeface="+mn-ea"/>
                <a:ea typeface="+mn-ea"/>
              </a:rPr>
              <a:t>n </a:t>
            </a:r>
            <a:r>
              <a:rPr lang="zh-CN" altLang="en-US" sz="1800" b="0">
                <a:latin typeface="+mn-ea"/>
                <a:ea typeface="+mn-ea"/>
              </a:rPr>
              <a:t>变为 </a:t>
            </a:r>
            <a:r>
              <a:rPr lang="en-US" altLang="zh-CN" sz="1800" b="0">
                <a:latin typeface="+mn-ea"/>
                <a:ea typeface="+mn-ea"/>
              </a:rPr>
              <a:t>3n+1</a:t>
            </a:r>
            <a:r>
              <a:rPr lang="zh-CN" altLang="en-US" sz="1800" b="0">
                <a:latin typeface="+mn-ea"/>
                <a:ea typeface="+mn-ea"/>
              </a:rPr>
              <a:t>，否则变 为 </a:t>
            </a:r>
            <a:r>
              <a:rPr lang="en-US" altLang="zh-CN" sz="1800" b="0">
                <a:latin typeface="+mn-ea"/>
                <a:ea typeface="+mn-ea"/>
              </a:rPr>
              <a:t>n </a:t>
            </a:r>
            <a:r>
              <a:rPr lang="zh-CN" altLang="en-US" sz="1800" b="0">
                <a:latin typeface="+mn-ea"/>
                <a:ea typeface="+mn-ea"/>
              </a:rPr>
              <a:t>的一半。小明一开始不相信，但是试了很多次，老人都做到了，例如 </a:t>
            </a:r>
            <a:r>
              <a:rPr lang="en-US" altLang="zh-CN" sz="1800" b="0">
                <a:latin typeface="+mn-ea"/>
                <a:ea typeface="+mn-ea"/>
              </a:rPr>
              <a:t>3 -&gt; 10 -&gt; 5 -&gt; 16 -&gt; 8 -&gt; 4 -&gt; 2 -&gt; 1</a:t>
            </a:r>
            <a:r>
              <a:rPr lang="zh-CN" altLang="en-US" sz="1800" b="0">
                <a:latin typeface="+mn-ea"/>
                <a:ea typeface="+mn-ea"/>
              </a:rPr>
              <a:t>。于是小明输了 </a:t>
            </a:r>
            <a:r>
              <a:rPr lang="en-US" altLang="zh-CN" sz="1800" b="0">
                <a:latin typeface="+mn-ea"/>
                <a:ea typeface="+mn-ea"/>
              </a:rPr>
              <a:t>10 </a:t>
            </a:r>
            <a:r>
              <a:rPr lang="zh-CN" altLang="en-US" sz="1800" b="0">
                <a:latin typeface="+mn-ea"/>
                <a:ea typeface="+mn-ea"/>
              </a:rPr>
              <a:t>块钱。现在小明学会了 </a:t>
            </a:r>
            <a:r>
              <a:rPr lang="en-US" altLang="zh-CN" sz="1800" b="0">
                <a:latin typeface="+mn-ea"/>
                <a:ea typeface="+mn-ea"/>
              </a:rPr>
              <a:t>C </a:t>
            </a:r>
            <a:r>
              <a:rPr lang="zh-CN" altLang="en-US" sz="1800" b="0">
                <a:latin typeface="+mn-ea"/>
                <a:ea typeface="+mn-ea"/>
              </a:rPr>
              <a:t>语言，他要让计算机帮他检验一下老人说的到底是不是真的。</a:t>
            </a:r>
            <a:endParaRPr lang="en-US" altLang="zh-CN" sz="1800" b="0">
              <a:latin typeface="+mn-ea"/>
              <a:ea typeface="+mn-ea"/>
            </a:endParaRPr>
          </a:p>
          <a:p>
            <a:pPr marL="0" indent="0" algn="l">
              <a:buNone/>
            </a:pPr>
            <a:r>
              <a:rPr lang="zh-CN" altLang="en-US" sz="1800"/>
              <a:t> </a:t>
            </a:r>
            <a:r>
              <a:rPr lang="en-US" altLang="zh-CN" sz="1800"/>
              <a:t>Input:</a:t>
            </a:r>
          </a:p>
          <a:p>
            <a:pPr marL="0" indent="0" algn="l">
              <a:buNone/>
            </a:pPr>
            <a:r>
              <a:rPr lang="zh-CN" altLang="en-US" sz="1800" b="0">
                <a:latin typeface="+mn-ea"/>
                <a:ea typeface="+mn-ea"/>
              </a:rPr>
              <a:t>输入 </a:t>
            </a:r>
            <a:r>
              <a:rPr lang="en-US" altLang="zh-CN" sz="1800" b="0">
                <a:latin typeface="+mn-ea"/>
                <a:ea typeface="+mn-ea"/>
              </a:rPr>
              <a:t>n</a:t>
            </a:r>
            <a:r>
              <a:rPr lang="zh-CN" altLang="en-US" sz="1800" b="0">
                <a:latin typeface="+mn-ea"/>
                <a:ea typeface="+mn-ea"/>
              </a:rPr>
              <a:t>，</a:t>
            </a:r>
            <a:r>
              <a:rPr lang="en-US" altLang="zh-CN" sz="1800" b="0">
                <a:latin typeface="+mn-ea"/>
                <a:ea typeface="+mn-ea"/>
              </a:rPr>
              <a:t>n&lt;=109 </a:t>
            </a:r>
          </a:p>
          <a:p>
            <a:pPr marL="0" indent="0" algn="l">
              <a:buNone/>
            </a:pPr>
            <a:r>
              <a:rPr lang="en-US" altLang="zh-CN" sz="1800"/>
              <a:t>Output: </a:t>
            </a:r>
          </a:p>
          <a:p>
            <a:pPr marL="0" indent="0" algn="l">
              <a:buNone/>
            </a:pPr>
            <a:r>
              <a:rPr lang="zh-CN" altLang="en-US" sz="1800" b="0">
                <a:latin typeface="+mn-ea"/>
                <a:ea typeface="+mn-ea"/>
              </a:rPr>
              <a:t>输出变换的次数</a:t>
            </a:r>
            <a:endParaRPr lang="zh-CN" altLang="en-US" sz="2400" b="0" i="0" u="none" strike="noStrike" baseline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7562F1-AD70-62DF-9BA8-A82E326DE1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3</a:t>
            </a:fld>
            <a:endParaRPr lang="en-US" altLang="zh-CN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64FE042B-3499-BA97-EB8B-BE17AFBC1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490328"/>
              </p:ext>
            </p:extLst>
          </p:nvPr>
        </p:nvGraphicFramePr>
        <p:xfrm>
          <a:off x="2752448" y="4810323"/>
          <a:ext cx="361188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004">
                  <a:extLst>
                    <a:ext uri="{9D8B030D-6E8A-4147-A177-3AD203B41FA5}">
                      <a16:colId xmlns:a16="http://schemas.microsoft.com/office/drawing/2014/main" val="1971222623"/>
                    </a:ext>
                  </a:extLst>
                </a:gridCol>
                <a:gridCol w="1874876">
                  <a:extLst>
                    <a:ext uri="{9D8B030D-6E8A-4147-A177-3AD203B41FA5}">
                      <a16:colId xmlns:a16="http://schemas.microsoft.com/office/drawing/2014/main" val="3191863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1800"/>
                        <a:t>输入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输出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172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58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612281"/>
      </p:ext>
    </p:extLst>
  </p:cSld>
  <p:clrMapOvr>
    <a:masterClrMapping/>
  </p:clrMapOvr>
  <p:transition advTm="46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BE1B9-6020-E794-A4DB-BDC7B1668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2D9DAE-9D32-5B71-1848-AACED18D8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sz="2400"/>
              <a:t>很明显需要设置循环不停计算</a:t>
            </a:r>
            <a:r>
              <a:rPr lang="en-US" altLang="zh-CN" sz="2400"/>
              <a:t>n</a:t>
            </a:r>
            <a:r>
              <a:rPr lang="zh-CN" altLang="en-US" sz="2400"/>
              <a:t>的值直到</a:t>
            </a:r>
            <a:r>
              <a:rPr lang="en-US" altLang="zh-CN" sz="2400"/>
              <a:t>n=1 </a:t>
            </a:r>
          </a:p>
          <a:p>
            <a:pPr marL="0" indent="0">
              <a:buNone/>
            </a:pPr>
            <a:endParaRPr lang="en-US" altLang="zh-CN" sz="2400"/>
          </a:p>
          <a:p>
            <a:r>
              <a:rPr lang="en-US" altLang="zh-CN" sz="2400"/>
              <a:t>Step1</a:t>
            </a:r>
            <a:r>
              <a:rPr lang="zh-CN" altLang="en-US" sz="2400"/>
              <a:t>：设置并初始化变量</a:t>
            </a:r>
            <a:r>
              <a:rPr lang="en-US" altLang="zh-CN" sz="2400"/>
              <a:t>counter = 0</a:t>
            </a:r>
          </a:p>
          <a:p>
            <a:r>
              <a:rPr lang="en-US" altLang="zh-CN" sz="2400"/>
              <a:t>Step2</a:t>
            </a:r>
            <a:r>
              <a:rPr lang="zh-CN" altLang="en-US" sz="2400"/>
              <a:t>：当</a:t>
            </a:r>
            <a:r>
              <a:rPr lang="en-US" altLang="zh-CN" sz="2400"/>
              <a:t>n</a:t>
            </a:r>
            <a:r>
              <a:rPr lang="zh-CN" altLang="en-US" sz="2400"/>
              <a:t>是奇数时，</a:t>
            </a:r>
            <a:r>
              <a:rPr lang="en-US" altLang="zh-CN" sz="2400"/>
              <a:t>n=3n+1 </a:t>
            </a:r>
            <a:r>
              <a:rPr lang="zh-CN" altLang="en-US" sz="2400"/>
              <a:t>或者当</a:t>
            </a:r>
            <a:r>
              <a:rPr lang="en-US" altLang="zh-CN" sz="2400"/>
              <a:t>n</a:t>
            </a:r>
            <a:r>
              <a:rPr lang="zh-CN" altLang="en-US" sz="2400"/>
              <a:t>是偶数时，</a:t>
            </a:r>
            <a:r>
              <a:rPr lang="en-US" altLang="zh-CN" sz="2400"/>
              <a:t>n=n/2</a:t>
            </a:r>
          </a:p>
          <a:p>
            <a:r>
              <a:rPr lang="en-US" altLang="zh-CN" sz="2400"/>
              <a:t>Step3</a:t>
            </a:r>
            <a:r>
              <a:rPr lang="zh-CN" altLang="en-US" sz="2400"/>
              <a:t>：让</a:t>
            </a:r>
            <a:r>
              <a:rPr lang="en-US" altLang="zh-CN" sz="2400"/>
              <a:t>counter+1</a:t>
            </a:r>
            <a:r>
              <a:rPr lang="zh-CN" altLang="en-US" sz="2400"/>
              <a:t>，保存</a:t>
            </a:r>
            <a:r>
              <a:rPr lang="en-US" altLang="zh-CN" sz="2400"/>
              <a:t>n</a:t>
            </a:r>
            <a:r>
              <a:rPr lang="zh-CN" altLang="en-US" sz="2400"/>
              <a:t>到</a:t>
            </a:r>
            <a:r>
              <a:rPr lang="en-US" altLang="zh-CN" sz="2400"/>
              <a:t>1</a:t>
            </a:r>
            <a:r>
              <a:rPr lang="zh-CN" altLang="en-US" sz="2400"/>
              <a:t>之前计算了多少次，即循环次数</a:t>
            </a:r>
            <a:endParaRPr lang="en-US" altLang="zh-CN" sz="2400"/>
          </a:p>
          <a:p>
            <a:r>
              <a:rPr lang="en-US" altLang="zh-CN" sz="2400"/>
              <a:t>Step4</a:t>
            </a:r>
            <a:r>
              <a:rPr lang="zh-CN" altLang="en-US" sz="2400"/>
              <a:t>：若</a:t>
            </a:r>
            <a:r>
              <a:rPr lang="en-US" altLang="zh-CN" sz="2400"/>
              <a:t>n</a:t>
            </a:r>
            <a:r>
              <a:rPr lang="zh-CN" altLang="en-US" sz="2400"/>
              <a:t>不等于</a:t>
            </a:r>
            <a:r>
              <a:rPr lang="en-US" altLang="zh-CN" sz="2400"/>
              <a:t>1</a:t>
            </a:r>
            <a:r>
              <a:rPr lang="zh-CN" altLang="en-US" sz="2400"/>
              <a:t>，则回到</a:t>
            </a:r>
            <a:r>
              <a:rPr lang="en-US" altLang="zh-CN" sz="2400"/>
              <a:t>Step2</a:t>
            </a:r>
          </a:p>
          <a:p>
            <a:r>
              <a:rPr lang="en-US" altLang="zh-CN" sz="2400"/>
              <a:t>Step5</a:t>
            </a:r>
            <a:r>
              <a:rPr lang="zh-CN" altLang="en-US" sz="2400"/>
              <a:t>：输出</a:t>
            </a:r>
            <a:r>
              <a:rPr lang="en-US" altLang="zh-CN" sz="2400"/>
              <a:t>counter</a:t>
            </a:r>
          </a:p>
          <a:p>
            <a:pPr marL="0" indent="0">
              <a:buNone/>
            </a:pPr>
            <a:endParaRPr lang="en-US" altLang="zh-CN" sz="2400" b="1" i="1" dirty="0">
              <a:solidFill>
                <a:srgbClr val="FF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FFA2AB-4822-E32F-CBBA-5FDBCC83A74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2328514"/>
      </p:ext>
    </p:extLst>
  </p:cSld>
  <p:clrMapOvr>
    <a:masterClrMapping/>
  </p:clrMapOvr>
  <p:transition advTm="46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733DB-C4DD-E6AF-8913-1A80B01B1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流程图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5A3F9D-B993-9B61-BB43-DFEBA2D813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5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3E68CB-A3DF-22E0-E3D3-EF5322516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131" y="1530492"/>
            <a:ext cx="5729740" cy="405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77060"/>
      </p:ext>
    </p:extLst>
  </p:cSld>
  <p:clrMapOvr>
    <a:masterClrMapping/>
  </p:clrMapOvr>
  <p:transition advTm="46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882651-20C4-A026-5A49-8B7420B4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1372 </a:t>
            </a:r>
            <a:r>
              <a:rPr lang="zh-CN" altLang="en-US"/>
              <a:t>奇偶求和运算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59D140-C2CD-2900-ED80-6157F7071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94" y="1151335"/>
            <a:ext cx="7540206" cy="4104084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1800">
                <a:ea typeface="+mn-ea"/>
              </a:rPr>
              <a:t>Description: </a:t>
            </a:r>
          </a:p>
          <a:p>
            <a:pPr marL="0" indent="0">
              <a:buNone/>
            </a:pPr>
            <a:r>
              <a:rPr lang="zh-CN" altLang="en-US" sz="1800">
                <a:latin typeface="+mn-ea"/>
                <a:ea typeface="+mn-ea"/>
              </a:rPr>
              <a:t>给一个长度为 </a:t>
            </a:r>
            <a:r>
              <a:rPr lang="en-US" altLang="zh-CN" sz="1800">
                <a:latin typeface="+mn-ea"/>
                <a:ea typeface="+mn-ea"/>
              </a:rPr>
              <a:t>n </a:t>
            </a:r>
            <a:r>
              <a:rPr lang="zh-CN" altLang="en-US" sz="1800">
                <a:latin typeface="+mn-ea"/>
                <a:ea typeface="+mn-ea"/>
              </a:rPr>
              <a:t>的整数数列，要求分别输出奇数项的和与偶数项的和。 </a:t>
            </a:r>
            <a:endParaRPr lang="en-US" altLang="zh-CN" sz="180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800">
                <a:ea typeface="+mn-ea"/>
              </a:rPr>
              <a:t>Input: </a:t>
            </a:r>
          </a:p>
          <a:p>
            <a:pPr marL="0" indent="0">
              <a:buNone/>
            </a:pPr>
            <a:r>
              <a:rPr lang="zh-CN" altLang="en-US" sz="1800">
                <a:latin typeface="+mn-ea"/>
                <a:ea typeface="+mn-ea"/>
              </a:rPr>
              <a:t>第一行一个整数 </a:t>
            </a:r>
            <a:r>
              <a:rPr lang="en-US" altLang="zh-CN" sz="1800">
                <a:latin typeface="+mn-ea"/>
                <a:ea typeface="+mn-ea"/>
              </a:rPr>
              <a:t>n,</a:t>
            </a:r>
            <a:r>
              <a:rPr lang="zh-CN" altLang="en-US" sz="1800">
                <a:latin typeface="+mn-ea"/>
                <a:ea typeface="+mn-ea"/>
              </a:rPr>
              <a:t>表示数列有 </a:t>
            </a:r>
            <a:r>
              <a:rPr lang="en-US" altLang="zh-CN" sz="1800">
                <a:latin typeface="+mn-ea"/>
                <a:ea typeface="+mn-ea"/>
              </a:rPr>
              <a:t>n </a:t>
            </a:r>
            <a:r>
              <a:rPr lang="zh-CN" altLang="en-US" sz="1800">
                <a:latin typeface="+mn-ea"/>
                <a:ea typeface="+mn-ea"/>
              </a:rPr>
              <a:t>个数。（</a:t>
            </a:r>
            <a:r>
              <a:rPr lang="en-US" altLang="zh-CN" sz="1800">
                <a:latin typeface="+mn-ea"/>
                <a:ea typeface="+mn-ea"/>
              </a:rPr>
              <a:t>n&lt;=1000</a:t>
            </a:r>
            <a:r>
              <a:rPr lang="zh-CN" altLang="en-US" sz="1800">
                <a:latin typeface="+mn-ea"/>
                <a:ea typeface="+mn-ea"/>
              </a:rPr>
              <a:t>） 第二行 </a:t>
            </a:r>
            <a:r>
              <a:rPr lang="en-US" altLang="zh-CN" sz="1800">
                <a:latin typeface="+mn-ea"/>
                <a:ea typeface="+mn-ea"/>
              </a:rPr>
              <a:t>n </a:t>
            </a:r>
            <a:r>
              <a:rPr lang="zh-CN" altLang="en-US" sz="1800">
                <a:latin typeface="+mn-ea"/>
                <a:ea typeface="+mn-ea"/>
              </a:rPr>
              <a:t>个整数，表示每个数的数值。（</a:t>
            </a:r>
            <a:r>
              <a:rPr lang="en-US" altLang="zh-CN" sz="1800">
                <a:latin typeface="+mn-ea"/>
                <a:ea typeface="+mn-ea"/>
              </a:rPr>
              <a:t>0&lt;</a:t>
            </a:r>
            <a:r>
              <a:rPr lang="zh-CN" altLang="en-US" sz="1800">
                <a:latin typeface="+mn-ea"/>
                <a:ea typeface="+mn-ea"/>
              </a:rPr>
              <a:t>任意整数）</a:t>
            </a:r>
            <a:endParaRPr lang="en-US" altLang="zh-CN" sz="1800">
              <a:latin typeface="+mn-ea"/>
              <a:ea typeface="+mn-ea"/>
            </a:endParaRPr>
          </a:p>
          <a:p>
            <a:pPr marL="0" indent="0">
              <a:buNone/>
            </a:pPr>
            <a:r>
              <a:rPr lang="en-US" altLang="zh-CN" sz="1800">
                <a:ea typeface="+mn-ea"/>
              </a:rPr>
              <a:t>Output</a:t>
            </a:r>
            <a:r>
              <a:rPr lang="zh-CN" altLang="en-US" sz="1800">
                <a:ea typeface="+mn-ea"/>
              </a:rPr>
              <a:t>：</a:t>
            </a:r>
            <a:endParaRPr lang="en-US" altLang="zh-CN" sz="1800">
              <a:ea typeface="+mn-ea"/>
            </a:endParaRPr>
          </a:p>
          <a:p>
            <a:pPr marL="0" indent="0">
              <a:buNone/>
            </a:pPr>
            <a:r>
              <a:rPr lang="zh-CN" altLang="en-US" sz="1800">
                <a:latin typeface="+mn-ea"/>
                <a:ea typeface="+mn-ea"/>
              </a:rPr>
              <a:t>输出两行，第一行为奇数项的和，第二行为偶数项的和。</a:t>
            </a:r>
            <a:endParaRPr lang="en-US" altLang="zh-CN" sz="1800">
              <a:latin typeface="+mn-ea"/>
              <a:ea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E5E64E-CFEA-E98B-0D3C-56BE98CC21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6</a:t>
            </a:fld>
            <a:endParaRPr lang="en-US" altLang="zh-CN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64B9273-2B11-D7C8-B7AE-33999A212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834439"/>
              </p:ext>
            </p:extLst>
          </p:nvPr>
        </p:nvGraphicFramePr>
        <p:xfrm>
          <a:off x="2373698" y="4674577"/>
          <a:ext cx="4407960" cy="966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3980">
                  <a:extLst>
                    <a:ext uri="{9D8B030D-6E8A-4147-A177-3AD203B41FA5}">
                      <a16:colId xmlns:a16="http://schemas.microsoft.com/office/drawing/2014/main" val="2565839796"/>
                    </a:ext>
                  </a:extLst>
                </a:gridCol>
                <a:gridCol w="2203980">
                  <a:extLst>
                    <a:ext uri="{9D8B030D-6E8A-4147-A177-3AD203B41FA5}">
                      <a16:colId xmlns:a16="http://schemas.microsoft.com/office/drawing/2014/main" val="342967985"/>
                    </a:ext>
                  </a:extLst>
                </a:gridCol>
              </a:tblGrid>
              <a:tr h="348877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输入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输出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439214699"/>
                  </a:ext>
                </a:extLst>
              </a:tr>
              <a:tr h="472391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800"/>
                        <a:t>5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800"/>
                        <a:t>1 3 2 2 8 </a:t>
                      </a:r>
                      <a:endParaRPr lang="en-US" altLang="zh-CN" sz="1800" b="0" i="0" u="none" strike="noStrike" baseline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zh-CN" sz="1800" b="0" i="0" u="none" strike="noStrike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11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zh-CN" sz="1800" b="0" i="0" u="none" strike="noStrike" baseline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5</a:t>
                      </a:r>
                      <a:endParaRPr lang="zh-CN" altLang="en-US" sz="1800" b="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73702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287431"/>
      </p:ext>
    </p:extLst>
  </p:cSld>
  <p:clrMapOvr>
    <a:masterClrMapping/>
  </p:clrMapOvr>
  <p:transition advTm="46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085B0-E60B-DCA6-9D83-456EE1080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FF365C-221D-A37F-B722-C76AF79DA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695" y="1052513"/>
            <a:ext cx="8264107" cy="2304145"/>
          </a:xfrm>
        </p:spPr>
        <p:txBody>
          <a:bodyPr/>
          <a:lstStyle/>
          <a:p>
            <a:r>
              <a:rPr lang="zh-CN" altLang="en-US"/>
              <a:t>奇偶的判断方法：</a:t>
            </a:r>
            <a:endParaRPr lang="en-US" altLang="zh-CN"/>
          </a:p>
          <a:p>
            <a:pPr lvl="1"/>
            <a:r>
              <a:rPr lang="zh-CN" altLang="en-US"/>
              <a:t>通过取余运算：</a:t>
            </a:r>
            <a:r>
              <a:rPr lang="en-US" altLang="zh-CN"/>
              <a:t>x % 2 == 0 </a:t>
            </a:r>
          </a:p>
          <a:p>
            <a:pPr lvl="1"/>
            <a:r>
              <a:rPr lang="zh-CN" altLang="en-US"/>
              <a:t>取二进制的最低位</a:t>
            </a:r>
            <a:r>
              <a:rPr lang="zh-CN" altLang="en-US">
                <a:sym typeface="Wingdings" panose="05000000000000000000" pitchFamily="2" charset="2"/>
              </a:rPr>
              <a:t>：</a:t>
            </a:r>
            <a:r>
              <a:rPr lang="en-US" altLang="zh-CN">
                <a:sym typeface="Wingdings" panose="05000000000000000000" pitchFamily="2" charset="2"/>
              </a:rPr>
              <a:t>(x &amp; 1) == 0</a:t>
            </a:r>
          </a:p>
          <a:p>
            <a:r>
              <a:rPr lang="zh-CN" altLang="en-US">
                <a:sym typeface="Wingdings" panose="05000000000000000000" pitchFamily="2" charset="2"/>
              </a:rPr>
              <a:t>使用两个变量存储结果，根据当前在奇数位或偶数位，相应的将数字累加到变量中去。</a:t>
            </a:r>
            <a:endParaRPr lang="en-US" altLang="zh-CN">
              <a:sym typeface="Wingdings" panose="05000000000000000000" pitchFamily="2" charset="2"/>
            </a:endParaRPr>
          </a:p>
          <a:p>
            <a:endParaRPr lang="en-US" altLang="zh-CN">
              <a:sym typeface="Wingdings" panose="05000000000000000000" pitchFamily="2" charset="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F1B6EB-6529-9A7F-E9FD-F6A57DCED6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562A999D-B226-DAA2-4FC9-854D0840A973}"/>
              </a:ext>
            </a:extLst>
          </p:cNvPr>
          <p:cNvSpPr/>
          <p:nvPr/>
        </p:nvSpPr>
        <p:spPr>
          <a:xfrm>
            <a:off x="3305174" y="1866900"/>
            <a:ext cx="866775" cy="304800"/>
          </a:xfrm>
          <a:prstGeom prst="round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71EB243F-0478-A9FE-5719-D6CB3C749829}"/>
              </a:ext>
            </a:extLst>
          </p:cNvPr>
          <p:cNvCxnSpPr/>
          <p:nvPr/>
        </p:nvCxnSpPr>
        <p:spPr bwMode="auto">
          <a:xfrm flipH="1">
            <a:off x="4286250" y="1714500"/>
            <a:ext cx="1133475" cy="142875"/>
          </a:xfrm>
          <a:prstGeom prst="straightConnector1">
            <a:avLst/>
          </a:prstGeom>
          <a:noFill/>
          <a:ln w="25400" cap="flat" cmpd="sng" algn="ctr">
            <a:solidFill>
              <a:srgbClr val="FF9900"/>
            </a:solidFill>
            <a:prstDash val="solid"/>
            <a:round/>
            <a:headEnd type="none" w="med" len="med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450898D2-02B2-23AE-D354-6D1A30C2F557}"/>
              </a:ext>
            </a:extLst>
          </p:cNvPr>
          <p:cNvSpPr txBox="1"/>
          <p:nvPr/>
        </p:nvSpPr>
        <p:spPr>
          <a:xfrm>
            <a:off x="5676900" y="1657350"/>
            <a:ext cx="914400" cy="54292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noAutofit/>
          </a:bodyPr>
          <a:lstStyle/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注意优先级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05C42D6-5457-0C8A-0DCA-770C632F0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234" y="3146492"/>
            <a:ext cx="4398367" cy="334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341333"/>
      </p:ext>
    </p:extLst>
  </p:cSld>
  <p:clrMapOvr>
    <a:masterClrMapping/>
  </p:clrMapOvr>
  <p:transition advTm="46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BD54D6-0A58-94CD-A503-896BDA652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1370 </a:t>
            </a:r>
            <a:r>
              <a:rPr lang="zh-CN" altLang="en-US"/>
              <a:t>谁是下一个十佳歌手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64B922-B748-55B5-DCE9-A303611CD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</a:rPr>
              <a:t>Description:</a:t>
            </a:r>
            <a:endParaRPr lang="en-US" altLang="zh-CN" sz="1800" b="0" i="0" u="none" strike="noStrike" baseline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一年一度的校园十佳歌手如期而至。和往届一样，每一位参与选手准备一首参赛曲目，选手唱完之后， 评委们会给出他们的分数。从这些分数中去掉一个最高分和一个最低分，然后计算平均分所得结果即为该 选手的最终得分。由于参赛选手众多，一个一个的手动计算太慢，于是主委会找到计算系求助，希望咱们系 能帮忙写一个计算得分的程序！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Input</a:t>
            </a:r>
            <a:r>
              <a:rPr lang="zh-CN" altLang="en-US" sz="1800" b="0" i="0" u="none" strike="noStrike" baseline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</a:p>
          <a:p>
            <a:pPr marL="0" indent="0">
              <a:buNone/>
            </a:pP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第一行输入一个 </a:t>
            </a: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T</a:t>
            </a: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，代表有 </a:t>
            </a: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T </a:t>
            </a: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组测试数据，</a:t>
            </a: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T&lt;=100 </a:t>
            </a: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对于每一组测试数据，输入有两行，第一行为一个正整数 </a:t>
            </a: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n</a:t>
            </a: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n&lt;=100</a:t>
            </a: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，代表有 </a:t>
            </a: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n </a:t>
            </a: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个裁判。第二行输入 </a:t>
            </a: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n </a:t>
            </a: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个正整数，代表 </a:t>
            </a: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n </a:t>
            </a: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个裁判打的分数。分数</a:t>
            </a: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&lt;=100.</a:t>
            </a:r>
          </a:p>
          <a:p>
            <a:pPr marL="0" indent="0">
              <a:buNone/>
            </a:pPr>
            <a:r>
              <a:rPr lang="en-US" altLang="zh-CN" sz="1800" b="1" i="0" u="none" strike="noStrike" baseline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Output:</a:t>
            </a:r>
            <a:endParaRPr lang="zh-CN" altLang="en-US" sz="1800" b="0" i="0" u="none" strike="noStrike" baseline="0"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对于每组数据，输出结果，保留 </a:t>
            </a:r>
            <a:r>
              <a:rPr lang="en-US" altLang="zh-CN" sz="1800" b="0">
                <a:solidFill>
                  <a:srgbClr val="000000"/>
                </a:solidFill>
                <a:ea typeface="宋体" panose="02010600030101010101" pitchFamily="2" charset="-122"/>
              </a:rPr>
              <a:t>2 </a:t>
            </a:r>
            <a:r>
              <a:rPr lang="zh-CN" altLang="en-US" sz="1800" b="0">
                <a:solidFill>
                  <a:srgbClr val="000000"/>
                </a:solidFill>
                <a:ea typeface="宋体" panose="02010600030101010101" pitchFamily="2" charset="-122"/>
              </a:rPr>
              <a:t>位小数 </a:t>
            </a:r>
            <a:endParaRPr lang="zh-CN" altLang="en-US" sz="1800" b="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73C919-A546-2567-0058-F3F8525975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8</a:t>
            </a:fld>
            <a:endParaRPr lang="en-US" altLang="zh-CN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29ED110-EB8C-10B0-355A-D3A68828D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273530"/>
              </p:ext>
            </p:extLst>
          </p:nvPr>
        </p:nvGraphicFramePr>
        <p:xfrm>
          <a:off x="2793696" y="5086374"/>
          <a:ext cx="3829166" cy="123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583">
                  <a:extLst>
                    <a:ext uri="{9D8B030D-6E8A-4147-A177-3AD203B41FA5}">
                      <a16:colId xmlns:a16="http://schemas.microsoft.com/office/drawing/2014/main" val="77703718"/>
                    </a:ext>
                  </a:extLst>
                </a:gridCol>
                <a:gridCol w="1914583">
                  <a:extLst>
                    <a:ext uri="{9D8B030D-6E8A-4147-A177-3AD203B41FA5}">
                      <a16:colId xmlns:a16="http://schemas.microsoft.com/office/drawing/2014/main" val="1201197361"/>
                    </a:ext>
                  </a:extLst>
                </a:gridCol>
              </a:tblGrid>
              <a:tr h="293271">
                <a:tc>
                  <a:txBody>
                    <a:bodyPr/>
                    <a:lstStyle/>
                    <a:p>
                      <a:r>
                        <a:rPr lang="zh-CN" altLang="en-US" sz="1800" dirty="0"/>
                        <a:t>输入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CN" altLang="en-US" sz="1800"/>
                        <a:t>输出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511072685"/>
                  </a:ext>
                </a:extLst>
              </a:tr>
              <a:tr h="511869"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  <a:p>
                      <a:r>
                        <a:rPr lang="en-US" altLang="zh-CN" sz="1800"/>
                        <a:t>5</a:t>
                      </a:r>
                    </a:p>
                    <a:p>
                      <a:r>
                        <a:rPr lang="en-US" altLang="zh-CN" sz="1800"/>
                        <a:t>88 94 87 83 90 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CN" sz="18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88.33</a:t>
                      </a:r>
                      <a:endParaRPr lang="zh-CN" altLang="en-US" sz="18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3873834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9755776"/>
      </p:ext>
    </p:extLst>
  </p:cSld>
  <p:clrMapOvr>
    <a:masterClrMapping/>
  </p:clrMapOvr>
  <p:transition advTm="46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31E818-631A-4F6B-0B4E-91F017E75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8FF5CF-3B7D-0682-EA84-15B60A5C3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3200"/>
              <a:t>需要</a:t>
            </a:r>
            <a:r>
              <a:rPr lang="en-US" altLang="zh-CN" sz="3200"/>
              <a:t>2</a:t>
            </a:r>
            <a:r>
              <a:rPr lang="zh-CN" altLang="en-US" sz="3200"/>
              <a:t>个循环控制输入，测试数据数量控制外层循环，裁判数量控制内层循环</a:t>
            </a:r>
            <a:endParaRPr lang="en-US" altLang="zh-CN" sz="3200"/>
          </a:p>
          <a:p>
            <a:r>
              <a:rPr lang="zh-CN" altLang="en-US" sz="3200"/>
              <a:t>同时要记录下裁判打分的最高分和最低分，在计算最终得分时要将其扣除，被扣除的裁判人数也不能算在内</a:t>
            </a:r>
            <a:endParaRPr lang="en-US" altLang="zh-CN" sz="3200"/>
          </a:p>
          <a:p>
            <a:r>
              <a:rPr lang="zh-CN" altLang="en-US" sz="3200"/>
              <a:t>输出要输出</a:t>
            </a:r>
            <a:r>
              <a:rPr lang="en-US" altLang="zh-CN" sz="3200"/>
              <a:t>2</a:t>
            </a:r>
            <a:r>
              <a:rPr lang="zh-CN" altLang="en-US" sz="3200"/>
              <a:t>位小数，因此保存分数的变量必须使用</a:t>
            </a:r>
            <a:r>
              <a:rPr lang="en-US" altLang="zh-CN" sz="3200"/>
              <a:t>float</a:t>
            </a:r>
            <a:r>
              <a:rPr lang="zh-CN" altLang="en-US" sz="3200"/>
              <a:t>或者</a:t>
            </a:r>
            <a:r>
              <a:rPr lang="en-US" altLang="zh-CN" sz="3200"/>
              <a:t>double</a:t>
            </a:r>
            <a:r>
              <a:rPr lang="zh-CN" altLang="en-US" sz="3200"/>
              <a:t>类型</a:t>
            </a:r>
            <a:endParaRPr lang="zh-CN" altLang="en-US" sz="32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81FE81-5CC3-F731-15B2-4BC897A441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611F1F-B0D0-4543-BE4D-C428D4BCA17B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2049389"/>
      </p:ext>
    </p:extLst>
  </p:cSld>
  <p:clrMapOvr>
    <a:masterClrMapping/>
  </p:clrMapOvr>
  <p:transition advTm="4600"/>
</p:sld>
</file>

<file path=ppt/theme/theme1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定义设计方案">
      <a:majorFont>
        <a:latin typeface="Arial"/>
        <a:ea typeface="华文新魏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/>
      <a:bodyPr anchor="ctr"/>
      <a:lstStyle>
        <a:defPPr algn="ctr">
          <a:defRPr sz="800" b="1" dirty="0">
            <a:solidFill>
              <a:schemeClr val="tx1"/>
            </a:solidFill>
          </a:defRPr>
        </a:defPPr>
      </a:lstStyle>
      <a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DDDDDD"/>
        </a:solidFill>
        <a:ln w="28575" cap="flat" cmpd="sng" algn="ctr">
          <a:solidFill>
            <a:srgbClr val="922706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Cambria-Calibri">
      <a:majorFont>
        <a:latin typeface="Cambria" panose="02040503050406030204"/>
        <a:ea typeface=""/>
        <a:cs typeface=""/>
        <a:font script="Jpan" typeface="ＭＳ Ｐゴシック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0F0">
            <a:alpha val="97000"/>
          </a:srgbClr>
        </a:solidFill>
        <a:ln w="31750">
          <a:noFill/>
          <a:prstDash val="dash"/>
        </a:ln>
      </a:spPr>
      <a:bodyPr rtlCol="0" anchor="ctr"/>
      <a:lstStyle>
        <a:defPPr algn="ctr">
          <a:defRPr kumimoji="1" sz="1350" dirty="0"/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rgbClr val="FF9900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108000" tIns="0" rIns="108000" bIns="0" numCol="1" anchor="ctr" anchorCtr="1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2200" b="1" i="0" u="none" strike="noStrike" cap="none" normalizeH="0" baseline="0" smtClean="0">
            <a:ln>
              <a:noFill/>
            </a:ln>
            <a:solidFill>
              <a:srgbClr val="003399"/>
            </a:solidFill>
            <a:effectLst/>
            <a:latin typeface="Verdana" pitchFamily="34" charset="0"/>
            <a:ea typeface="黑体" pitchFamily="49" charset="-122"/>
          </a:defRPr>
        </a:defPPr>
      </a:lstStyle>
    </a:lnDef>
    <a:txDef>
      <a:spPr>
        <a:solidFill>
          <a:schemeClr val="bg1"/>
        </a:solidFill>
      </a:spPr>
      <a:bodyPr wrap="square">
        <a:noAutofit/>
      </a:bodyPr>
      <a:lstStyle>
        <a:defPPr>
          <a:defRPr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1135</Words>
  <Application>Microsoft Office PowerPoint</Application>
  <PresentationFormat>全屏显示(4:3)</PresentationFormat>
  <Paragraphs>111</Paragraphs>
  <Slides>14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黑体</vt:lpstr>
      <vt:lpstr>宋体</vt:lpstr>
      <vt:lpstr>微软雅黑</vt:lpstr>
      <vt:lpstr>Arial</vt:lpstr>
      <vt:lpstr>Calibri</vt:lpstr>
      <vt:lpstr>Times New Roman</vt:lpstr>
      <vt:lpstr>Verdana</vt:lpstr>
      <vt:lpstr>Wingdings</vt:lpstr>
      <vt:lpstr>1_自定义设计方案</vt:lpstr>
      <vt:lpstr>1_Profile</vt:lpstr>
      <vt:lpstr>第六次上机题目讲解</vt:lpstr>
      <vt:lpstr>主题</vt:lpstr>
      <vt:lpstr>1483 归一法则</vt:lpstr>
      <vt:lpstr>分析</vt:lpstr>
      <vt:lpstr>流程图</vt:lpstr>
      <vt:lpstr>1372 奇偶求和运算</vt:lpstr>
      <vt:lpstr>分析</vt:lpstr>
      <vt:lpstr>1370 谁是下一个十佳歌手</vt:lpstr>
      <vt:lpstr>分析</vt:lpstr>
      <vt:lpstr>流程图</vt:lpstr>
      <vt:lpstr>1368 解铃还须系铃人</vt:lpstr>
      <vt:lpstr>分析</vt:lpstr>
      <vt:lpstr>伪代码</vt:lpstr>
      <vt:lpstr>流程图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2020-11-10T03:01:36Z</dcterms:created>
  <dcterms:modified xsi:type="dcterms:W3CDTF">2022-11-08T09:14:30Z</dcterms:modified>
</cp:coreProperties>
</file>