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930" r:id="rId1"/>
    <p:sldMasterId id="2147485278" r:id="rId2"/>
  </p:sldMasterIdLst>
  <p:notesMasterIdLst>
    <p:notesMasterId r:id="rId25"/>
  </p:notesMasterIdLst>
  <p:handoutMasterIdLst>
    <p:handoutMasterId r:id="rId26"/>
  </p:handoutMasterIdLst>
  <p:sldIdLst>
    <p:sldId id="2591" r:id="rId3"/>
    <p:sldId id="3161" r:id="rId4"/>
    <p:sldId id="3144" r:id="rId5"/>
    <p:sldId id="3165" r:id="rId6"/>
    <p:sldId id="3147" r:id="rId7"/>
    <p:sldId id="3166" r:id="rId8"/>
    <p:sldId id="3151" r:id="rId9"/>
    <p:sldId id="3167" r:id="rId10"/>
    <p:sldId id="3164" r:id="rId11"/>
    <p:sldId id="3168" r:id="rId12"/>
    <p:sldId id="3150" r:id="rId13"/>
    <p:sldId id="3169" r:id="rId14"/>
    <p:sldId id="3170" r:id="rId15"/>
    <p:sldId id="3171" r:id="rId16"/>
    <p:sldId id="3162" r:id="rId17"/>
    <p:sldId id="3172" r:id="rId18"/>
    <p:sldId id="3173" r:id="rId19"/>
    <p:sldId id="3174" r:id="rId20"/>
    <p:sldId id="3163" r:id="rId21"/>
    <p:sldId id="3176" r:id="rId22"/>
    <p:sldId id="3175" r:id="rId23"/>
    <p:sldId id="3177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E70EBCB-AF52-4BE4-A6A4-5D1E3DB29BEF}">
          <p14:sldIdLst>
            <p14:sldId id="2591"/>
            <p14:sldId id="3161"/>
          </p14:sldIdLst>
        </p14:section>
        <p14:section name="第一题" id="{44D70B85-F7E6-4970-8B8F-D0776E961BA4}">
          <p14:sldIdLst>
            <p14:sldId id="3144"/>
            <p14:sldId id="3165"/>
          </p14:sldIdLst>
        </p14:section>
        <p14:section name="第二题" id="{0DB4F674-6D58-4804-9B7F-5B3CCD75B69F}">
          <p14:sldIdLst>
            <p14:sldId id="3147"/>
            <p14:sldId id="3166"/>
          </p14:sldIdLst>
        </p14:section>
        <p14:section name="第三题" id="{A32804B9-3185-4D3F-A257-B823DAD448CF}">
          <p14:sldIdLst>
            <p14:sldId id="3151"/>
            <p14:sldId id="3167"/>
            <p14:sldId id="3164"/>
            <p14:sldId id="3168"/>
          </p14:sldIdLst>
        </p14:section>
        <p14:section name="第四题" id="{853CEAFE-8A2C-4A7D-AA9C-52E1B42DF2A5}">
          <p14:sldIdLst>
            <p14:sldId id="3150"/>
            <p14:sldId id="3169"/>
            <p14:sldId id="3170"/>
            <p14:sldId id="3171"/>
          </p14:sldIdLst>
        </p14:section>
        <p14:section name="第五题" id="{0152EF28-3D70-4DBC-815B-414E380141A3}">
          <p14:sldIdLst>
            <p14:sldId id="3162"/>
            <p14:sldId id="3172"/>
            <p14:sldId id="3173"/>
            <p14:sldId id="3174"/>
          </p14:sldIdLst>
        </p14:section>
        <p14:section name="第六题" id="{7274820A-B1E4-46A9-9A32-E0B8FC58EF40}">
          <p14:sldIdLst>
            <p14:sldId id="3163"/>
            <p14:sldId id="3176"/>
            <p14:sldId id="3175"/>
            <p14:sldId id="3177"/>
          </p14:sldIdLst>
        </p14:section>
      </p14:sectionLst>
    </p:ext>
    <p:ext uri="{EFAFB233-063F-42B5-8137-9DF3F51BA10A}">
      <p15:sldGuideLst xmlns:p15="http://schemas.microsoft.com/office/powerpoint/2012/main">
        <p15:guide id="1" pos="2857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8B2F0"/>
    <a:srgbClr val="FED4F6"/>
    <a:srgbClr val="0000FF"/>
    <a:srgbClr val="960684"/>
    <a:srgbClr val="CCECFF"/>
    <a:srgbClr val="BE0682"/>
    <a:srgbClr val="A20684"/>
    <a:srgbClr val="FDD5E9"/>
    <a:srgbClr val="1717B7"/>
    <a:srgbClr val="275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88828" autoAdjust="0"/>
  </p:normalViewPr>
  <p:slideViewPr>
    <p:cSldViewPr snapToGrid="0">
      <p:cViewPr varScale="1">
        <p:scale>
          <a:sx n="76" d="100"/>
          <a:sy n="76" d="100"/>
        </p:scale>
        <p:origin x="1800" y="67"/>
      </p:cViewPr>
      <p:guideLst>
        <p:guide pos="2857"/>
        <p:guide orient="horz" pos="2183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-1440"/>
    </p:cViewPr>
  </p:sorterViewPr>
  <p:notesViewPr>
    <p:cSldViewPr snapToGrid="0">
      <p:cViewPr varScale="1">
        <p:scale>
          <a:sx n="121" d="100"/>
          <a:sy n="121" d="100"/>
        </p:scale>
        <p:origin x="49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C4803FF-7A1D-4EE9-8F21-D3681F1474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9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8AA420E-8999-4B68-9F06-563144D81D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3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1434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093EB02-05DE-4FBA-B58C-F692575D24CC}" type="slidenum">
              <a:rPr lang="en-US" altLang="zh-CN" sz="1200"/>
              <a:pPr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A420E-8999-4B68-9F06-563144D81D6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4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" y="0"/>
            <a:ext cx="2505075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b="1" dirty="0">
              <a:solidFill>
                <a:schemeClr val="bg1"/>
              </a:solidFill>
              <a:latin typeface="黑体" pitchFamily="49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883025" y="2889250"/>
            <a:ext cx="2505075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b="1" dirty="0">
              <a:solidFill>
                <a:schemeClr val="bg1"/>
              </a:solidFill>
              <a:latin typeface="黑体" pitchFamily="49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0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17145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0574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24003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27432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17145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0574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24003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27432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A2549619-5BB4-4CE2-B062-4DE22A4762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66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393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17331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92"/>
            <a:ext cx="2286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92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548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DAF70-E7C9-4E42-BBEB-55D73CDA69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152197"/>
      </p:ext>
    </p:extLst>
  </p:cSld>
  <p:clrMapOvr>
    <a:masterClrMapping/>
  </p:clrMapOvr>
  <p:transition advTm="46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2717"/>
            <a:ext cx="8382000" cy="5762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695" y="1052513"/>
            <a:ext cx="8264107" cy="5472112"/>
          </a:xfrm>
          <a:ln>
            <a:noFill/>
          </a:ln>
        </p:spPr>
        <p:txBody>
          <a:bodyPr/>
          <a:lstStyle>
            <a:lvl1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542925" indent="-141685">
              <a:buFont typeface="Wingdings" panose="05000000000000000000" pitchFamily="2" charset="2"/>
              <a:buChar char="p"/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11942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50611F1F-B0D0-4543-BE4D-C428D4BCA17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1D306142-49DF-4CCC-B893-34DD24766F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0">
            <a:extLst>
              <a:ext uri="{FF2B5EF4-FFF2-40B4-BE49-F238E27FC236}">
                <a16:creationId xmlns:a16="http://schemas.microsoft.com/office/drawing/2014/main" id="{CC3C52BC-82FB-45A4-A34D-E87EBF0899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199782"/>
      </p:ext>
    </p:extLst>
  </p:cSld>
  <p:clrMapOvr>
    <a:masterClrMapping/>
  </p:clrMapOvr>
  <p:transition advTm="46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7648B618-1D7A-4F9B-835C-2A7751C100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894353"/>
      </p:ext>
    </p:extLst>
  </p:cSld>
  <p:clrMapOvr>
    <a:masterClrMapping/>
  </p:clrMapOvr>
  <p:transition advTm="46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60354"/>
            <a:ext cx="8001000" cy="5762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3924300" cy="54721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00550" y="1052513"/>
            <a:ext cx="3924300" cy="54721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1FD96561-1A22-412A-AE5C-CFD04665E82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1" name="图片 7">
            <a:extLst>
              <a:ext uri="{FF2B5EF4-FFF2-40B4-BE49-F238E27FC236}">
                <a16:creationId xmlns:a16="http://schemas.microsoft.com/office/drawing/2014/main" id="{9AC73B0A-BFAF-4A8D-B3B7-ECFC3FA54A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0">
            <a:extLst>
              <a:ext uri="{FF2B5EF4-FFF2-40B4-BE49-F238E27FC236}">
                <a16:creationId xmlns:a16="http://schemas.microsoft.com/office/drawing/2014/main" id="{B915FF17-8D9D-4915-B206-56A8EDA0E1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087341"/>
      </p:ext>
    </p:extLst>
  </p:cSld>
  <p:clrMapOvr>
    <a:masterClrMapping/>
  </p:clrMapOvr>
  <p:transition advTm="46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0CD24DFD-8591-4C9D-8C58-E25F0957899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3" name="图片 7">
            <a:extLst>
              <a:ext uri="{FF2B5EF4-FFF2-40B4-BE49-F238E27FC236}">
                <a16:creationId xmlns:a16="http://schemas.microsoft.com/office/drawing/2014/main" id="{5215860C-0D00-4839-B54E-935AE7FF93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0">
            <a:extLst>
              <a:ext uri="{FF2B5EF4-FFF2-40B4-BE49-F238E27FC236}">
                <a16:creationId xmlns:a16="http://schemas.microsoft.com/office/drawing/2014/main" id="{75DCDFFD-5863-48ED-96B6-8590C7E8F2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065359"/>
      </p:ext>
    </p:extLst>
  </p:cSld>
  <p:clrMapOvr>
    <a:masterClrMapping/>
  </p:clrMapOvr>
  <p:transition advTm="46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60354"/>
            <a:ext cx="8001000" cy="5762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D294704E-8F2A-40AC-9EF1-756684C03F3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" name="图片 7">
            <a:extLst>
              <a:ext uri="{FF2B5EF4-FFF2-40B4-BE49-F238E27FC236}">
                <a16:creationId xmlns:a16="http://schemas.microsoft.com/office/drawing/2014/main" id="{C783C140-3597-4552-BEB7-39EC3460DF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8010D1E-97C7-463A-8C61-D0E64843CF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655712"/>
      </p:ext>
    </p:extLst>
  </p:cSld>
  <p:clrMapOvr>
    <a:masterClrMapping/>
  </p:clrMapOvr>
  <p:transition advTm="46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D2F46F-2ADE-4A01-A615-1AE21D8E2FE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70B61E-D8F7-4739-A576-9143FEA4B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10">
            <a:extLst>
              <a:ext uri="{FF2B5EF4-FFF2-40B4-BE49-F238E27FC236}">
                <a16:creationId xmlns:a16="http://schemas.microsoft.com/office/drawing/2014/main" id="{6A02338E-3AD2-4B80-8697-6BCE22C0A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991759"/>
      </p:ext>
    </p:extLst>
  </p:cSld>
  <p:clrMapOvr>
    <a:masterClrMapping/>
  </p:clrMapOvr>
  <p:transition advTm="46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4059239" y="4054479"/>
            <a:ext cx="4192587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42"/>
            <a:ext cx="7772400" cy="1470025"/>
          </a:xfrm>
        </p:spPr>
        <p:txBody>
          <a:bodyPr tIns="45720" anchor="ctr"/>
          <a:lstStyle>
            <a:lvl1pPr>
              <a:defRPr sz="3225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18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3916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09C243-AA33-4B2D-B1A6-A3D29449F3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173691"/>
      </p:ext>
    </p:extLst>
  </p:cSld>
  <p:clrMapOvr>
    <a:masterClrMapping/>
  </p:clrMapOvr>
  <p:transition advTm="46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814B08-037D-4A90-A61B-A0540D605A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737402"/>
      </p:ext>
    </p:extLst>
  </p:cSld>
  <p:clrMapOvr>
    <a:masterClrMapping/>
  </p:clrMapOvr>
  <p:transition advTm="46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60354"/>
            <a:ext cx="8001000" cy="5762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85A90-DFBF-42A9-BF2A-B3037C548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540035"/>
      </p:ext>
    </p:extLst>
  </p:cSld>
  <p:clrMapOvr>
    <a:masterClrMapping/>
  </p:clrMapOvr>
  <p:transition advTm="46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2" y="260354"/>
            <a:ext cx="2062163" cy="62642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4"/>
            <a:ext cx="6038850" cy="6264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DB52A-FA70-4980-BFAA-EE8712B468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103357"/>
      </p:ext>
    </p:extLst>
  </p:cSld>
  <p:clrMapOvr>
    <a:masterClrMapping/>
  </p:clrMapOvr>
  <p:transition advTm="46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9" y="188640"/>
            <a:ext cx="6840760" cy="476672"/>
          </a:xfrm>
          <a:prstGeom prst="rect">
            <a:avLst/>
          </a:prstGeom>
        </p:spPr>
        <p:txBody>
          <a:bodyPr anchor="ctr"/>
          <a:lstStyle>
            <a:lvl1pPr algn="l">
              <a:defRPr sz="15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041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49229"/>
            <a:ext cx="8458200" cy="688975"/>
          </a:xfrm>
        </p:spPr>
        <p:txBody>
          <a:bodyPr/>
          <a:lstStyle>
            <a:lvl1pPr>
              <a:defRPr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1719"/>
            <a:ext cx="8229600" cy="5065712"/>
          </a:xfrm>
        </p:spPr>
        <p:txBody>
          <a:bodyPr/>
          <a:lstStyle>
            <a:lvl1pPr marL="336947" indent="-336947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45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453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628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268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105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54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665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53977" y="0"/>
            <a:ext cx="1897063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9229"/>
            <a:ext cx="8001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8E548E-E2BB-4FD4-8131-DEADD69DD77C}"/>
              </a:ext>
            </a:extLst>
          </p:cNvPr>
          <p:cNvSpPr/>
          <p:nvPr userDrawn="1"/>
        </p:nvSpPr>
        <p:spPr>
          <a:xfrm>
            <a:off x="422275" y="862013"/>
            <a:ext cx="832485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013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6" r:id="rId1"/>
    <p:sldLayoutId id="2147485317" r:id="rId2"/>
    <p:sldLayoutId id="2147485300" r:id="rId3"/>
    <p:sldLayoutId id="2147485301" r:id="rId4"/>
    <p:sldLayoutId id="2147485302" r:id="rId5"/>
    <p:sldLayoutId id="2147485303" r:id="rId6"/>
    <p:sldLayoutId id="2147485304" r:id="rId7"/>
    <p:sldLayoutId id="2147485305" r:id="rId8"/>
    <p:sldLayoutId id="2147485306" r:id="rId9"/>
    <p:sldLayoutId id="2147485307" r:id="rId10"/>
    <p:sldLayoutId id="2147485308" r:id="rId11"/>
    <p:sldLayoutId id="214748530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24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336947" indent="-336947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lang="zh-CN" altLang="en-US" sz="2100" dirty="0">
          <a:solidFill>
            <a:srgbClr val="133984"/>
          </a:solidFill>
          <a:latin typeface="+mn-lt"/>
          <a:ea typeface="+mn-ea"/>
          <a:cs typeface="+mn-cs"/>
        </a:defRPr>
      </a:lvl1pPr>
      <a:lvl2pPr marL="685800" indent="-21431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800">
          <a:solidFill>
            <a:srgbClr val="133984"/>
          </a:solidFill>
          <a:latin typeface="+mn-lt"/>
          <a:ea typeface="+mn-ea"/>
        </a:defRPr>
      </a:lvl2pPr>
      <a:lvl3pPr marL="991791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charset="-122"/>
        </a:defRPr>
      </a:lvl3pPr>
      <a:lvl4pPr marL="1297781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charset="-122"/>
        </a:defRPr>
      </a:lvl4pPr>
      <a:lvl5pPr marL="1603772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5pPr>
      <a:lvl6pPr marL="19466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6pPr>
      <a:lvl7pPr marL="22895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7pPr>
      <a:lvl8pPr marL="26324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8pPr>
      <a:lvl9pPr marL="29753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2" y="260354"/>
            <a:ext cx="84232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2" y="1052513"/>
            <a:ext cx="842327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5938" y="6621467"/>
            <a:ext cx="100806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</a:defRPr>
            </a:lvl1pPr>
          </a:lstStyle>
          <a:p>
            <a:fld id="{CF5A2957-612D-4015-B5F7-FF3DE4EB2D2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287191-52A0-4C43-9C58-0447166666EA}"/>
              </a:ext>
            </a:extLst>
          </p:cNvPr>
          <p:cNvSpPr/>
          <p:nvPr userDrawn="1"/>
        </p:nvSpPr>
        <p:spPr>
          <a:xfrm>
            <a:off x="422275" y="862013"/>
            <a:ext cx="832485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013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0" r:id="rId1"/>
    <p:sldLayoutId id="2147485318" r:id="rId2"/>
    <p:sldLayoutId id="2147485319" r:id="rId3"/>
    <p:sldLayoutId id="2147485320" r:id="rId4"/>
    <p:sldLayoutId id="2147485321" r:id="rId5"/>
    <p:sldLayoutId id="2147485322" r:id="rId6"/>
    <p:sldLayoutId id="2147485311" r:id="rId7"/>
    <p:sldLayoutId id="2147485312" r:id="rId8"/>
    <p:sldLayoutId id="2147485313" r:id="rId9"/>
    <p:sldLayoutId id="2147485314" r:id="rId10"/>
    <p:sldLayoutId id="2147485315" r:id="rId11"/>
    <p:sldLayoutId id="2147485323" r:id="rId12"/>
  </p:sldLayoutIdLst>
  <p:transition advTm="46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tabLst>
          <a:tab pos="603647" algn="l"/>
        </a:tabLst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41685" algn="l" rtl="0" eaLnBrk="0" fontAlgn="base" hangingPunct="0">
        <a:spcBef>
          <a:spcPct val="20000"/>
        </a:spcBef>
        <a:spcAft>
          <a:spcPct val="0"/>
        </a:spcAft>
        <a:buClr>
          <a:srgbClr val="33CC33"/>
        </a:buClr>
        <a:buFont typeface="Wingdings" panose="05000000000000000000" pitchFamily="2" charset="2"/>
        <a:buChar char="n"/>
        <a:tabLst>
          <a:tab pos="603647" algn="l"/>
        </a:tabLst>
        <a:defRPr sz="1950">
          <a:solidFill>
            <a:schemeClr val="tx1"/>
          </a:solidFill>
          <a:latin typeface="+mn-lt"/>
          <a:ea typeface="+mn-ea"/>
        </a:defRPr>
      </a:lvl2pPr>
      <a:lvl3pPr marL="1112044" indent="-2964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tabLst>
          <a:tab pos="603647" algn="l"/>
        </a:tabLst>
        <a:defRPr sz="1725">
          <a:solidFill>
            <a:schemeClr val="tx1"/>
          </a:solidFill>
          <a:latin typeface="+mn-lt"/>
          <a:ea typeface="+mn-ea"/>
        </a:defRPr>
      </a:lvl3pPr>
      <a:lvl4pPr marL="1537097" indent="-290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4pPr>
      <a:lvl5pPr marL="19704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5pPr>
      <a:lvl6pPr marL="23133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6pPr>
      <a:lvl7pPr marL="26562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7pPr>
      <a:lvl8pPr marL="29991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8pPr>
      <a:lvl9pPr marL="33420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658844" y="1044152"/>
            <a:ext cx="5854892" cy="43219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defRPr/>
            </a:pPr>
            <a:endParaRPr sz="2700" dirty="0">
              <a:solidFill>
                <a:srgbClr val="274FA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标题 6"/>
          <p:cNvSpPr>
            <a:spLocks noGrp="1" noChangeArrowheads="1"/>
          </p:cNvSpPr>
          <p:nvPr>
            <p:ph type="ctrTitle"/>
          </p:nvPr>
        </p:nvSpPr>
        <p:spPr>
          <a:xfrm>
            <a:off x="945906" y="2326959"/>
            <a:ext cx="7280763" cy="1285875"/>
          </a:xfrm>
        </p:spPr>
        <p:txBody>
          <a:bodyPr/>
          <a:lstStyle/>
          <a:p>
            <a:r>
              <a:rPr kumimoji="1" lang="zh-CN" altLang="en-US" sz="36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第十次上机题目</a:t>
            </a:r>
            <a:r>
              <a:rPr kumimoji="1" lang="zh-CN" altLang="en-US" sz="3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sz="33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5A39D94-2217-4282-AA7F-1C120507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7" y="4153887"/>
            <a:ext cx="2778189" cy="18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265733" y="4000597"/>
            <a:ext cx="4641112" cy="809625"/>
          </a:xfrm>
        </p:spPr>
        <p:txBody>
          <a:bodyPr/>
          <a:lstStyle/>
          <a:p>
            <a:pPr>
              <a:spcBef>
                <a:spcPts val="450"/>
              </a:spcBef>
              <a:defRPr/>
            </a:pPr>
            <a:r>
              <a:rPr lang="zh-CN" altLang="en-US" b="1" dirty="0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讲解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人：陈伟</a:t>
            </a: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lang="en-US" altLang="zh-CN" b="1" dirty="0">
              <a:solidFill>
                <a:srgbClr val="1717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spcBef>
                <a:spcPts val="450"/>
              </a:spcBef>
              <a:defRPr/>
            </a:pPr>
            <a:r>
              <a:rPr lang="zh-CN" altLang="en-US" b="1" dirty="0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   位：厦门大学信息学院</a:t>
            </a:r>
            <a:endParaRPr lang="en-US" altLang="zh-CN" b="1" dirty="0">
              <a:solidFill>
                <a:srgbClr val="1717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spcBef>
                <a:spcPts val="450"/>
              </a:spcBef>
              <a:defRPr/>
            </a:pP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2022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年</a:t>
            </a: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12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月</a:t>
            </a: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7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日</a:t>
            </a:r>
            <a:endParaRPr b="1" dirty="0">
              <a:solidFill>
                <a:srgbClr val="1717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9D5E1-0B2E-E9C6-D114-E5ED45C73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56202-EC22-B1E4-DFBB-44A60346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zh-CN" altLang="en-US" sz="1400" b="0" i="0">
                <a:effectLst/>
                <a:latin typeface="Söhne"/>
              </a:rPr>
              <a:t>函数</a:t>
            </a:r>
            <a:r>
              <a:rPr lang="en-US" altLang="zh-CN" sz="1400" b="0" i="0">
                <a:effectLst/>
                <a:latin typeface="Söhne"/>
              </a:rPr>
              <a:t>center(int* arr, int arr_size)</a:t>
            </a:r>
            <a:endParaRPr lang="en-US" altLang="zh-CN" sz="1800" b="0" i="0">
              <a:effectLst/>
              <a:latin typeface="+mn-ea"/>
              <a:ea typeface="+mn-ea"/>
            </a:endParaRPr>
          </a:p>
          <a:p>
            <a:pPr algn="l"/>
            <a:r>
              <a:rPr lang="zh-CN" altLang="en-US" sz="1800" b="0" i="0">
                <a:effectLst/>
                <a:latin typeface="+mn-ea"/>
                <a:ea typeface="+mn-ea"/>
              </a:rPr>
              <a:t>输入</a:t>
            </a:r>
            <a:r>
              <a:rPr lang="en-US" altLang="zh-CN" sz="1800" b="0" i="0">
                <a:effectLst/>
                <a:latin typeface="+mn-ea"/>
                <a:ea typeface="+mn-ea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b="0" i="0">
                <a:effectLst/>
                <a:latin typeface="+mn-ea"/>
                <a:ea typeface="+mn-ea"/>
              </a:rPr>
              <a:t>int* arr: </a:t>
            </a:r>
            <a:r>
              <a:rPr lang="zh-CN" altLang="en-US" sz="1800" b="0" i="0">
                <a:effectLst/>
                <a:latin typeface="+mn-ea"/>
                <a:ea typeface="+mn-ea"/>
              </a:rPr>
              <a:t>指向整型数组的指针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b="0" i="0">
                <a:effectLst/>
                <a:latin typeface="+mn-ea"/>
                <a:ea typeface="+mn-ea"/>
              </a:rPr>
              <a:t>int arr_size: </a:t>
            </a:r>
            <a:r>
              <a:rPr lang="zh-CN" altLang="en-US" sz="1800" b="0" i="0">
                <a:effectLst/>
                <a:latin typeface="+mn-ea"/>
                <a:ea typeface="+mn-ea"/>
              </a:rPr>
              <a:t>整型数组的大小</a:t>
            </a:r>
          </a:p>
          <a:p>
            <a:pPr algn="l"/>
            <a:r>
              <a:rPr lang="zh-CN" altLang="en-US" sz="1800" b="0" i="0">
                <a:effectLst/>
                <a:latin typeface="+mn-ea"/>
                <a:ea typeface="+mn-ea"/>
              </a:rPr>
              <a:t>输出</a:t>
            </a:r>
            <a:r>
              <a:rPr lang="en-US" altLang="zh-CN" sz="1800" b="0" i="0">
                <a:effectLst/>
                <a:latin typeface="+mn-ea"/>
                <a:ea typeface="+mn-ea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800" b="0" i="0">
                <a:effectLst/>
                <a:latin typeface="+mn-ea"/>
                <a:ea typeface="+mn-ea"/>
              </a:rPr>
              <a:t>int: </a:t>
            </a:r>
            <a:r>
              <a:rPr lang="zh-CN" altLang="en-US" sz="1800" b="0" i="0">
                <a:effectLst/>
                <a:latin typeface="+mn-ea"/>
                <a:ea typeface="+mn-ea"/>
              </a:rPr>
              <a:t>数组的“中心位置”</a:t>
            </a:r>
            <a:endParaRPr lang="en-US" altLang="zh-CN" sz="1800" b="0" i="0">
              <a:effectLst/>
              <a:latin typeface="+mn-ea"/>
              <a:ea typeface="+mn-ea"/>
            </a:endParaRPr>
          </a:p>
          <a:p>
            <a:pPr marL="0" indent="0" algn="l">
              <a:buNone/>
            </a:pPr>
            <a:endParaRPr lang="zh-CN" altLang="en-US" sz="1800" b="0" i="0">
              <a:effectLst/>
              <a:latin typeface="+mn-ea"/>
              <a:ea typeface="+mn-ea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1800" b="0" i="0">
                <a:effectLst/>
                <a:latin typeface="+mn-ea"/>
                <a:ea typeface="+mn-ea"/>
              </a:rPr>
              <a:t>创建一个指针数组，遍历之，并将每个元素向左移一位。</a:t>
            </a:r>
            <a:r>
              <a:rPr lang="zh-CN" altLang="en-US" sz="1800" b="0" i="0">
                <a:solidFill>
                  <a:schemeClr val="accent2"/>
                </a:solidFill>
                <a:effectLst/>
                <a:latin typeface="+mn-ea"/>
                <a:ea typeface="+mn-ea"/>
              </a:rPr>
              <a:t>（改为从</a:t>
            </a:r>
            <a:r>
              <a:rPr lang="en-US" altLang="zh-CN" sz="1800" b="0" i="0">
                <a:solidFill>
                  <a:schemeClr val="accent2"/>
                </a:solidFill>
                <a:effectLst/>
                <a:latin typeface="+mn-ea"/>
                <a:ea typeface="+mn-ea"/>
              </a:rPr>
              <a:t>0</a:t>
            </a:r>
            <a:r>
              <a:rPr lang="zh-CN" altLang="en-US" sz="1800" b="0" i="0">
                <a:solidFill>
                  <a:schemeClr val="accent2"/>
                </a:solidFill>
                <a:effectLst/>
                <a:latin typeface="+mn-ea"/>
                <a:ea typeface="+mn-ea"/>
              </a:rPr>
              <a:t>开始）</a:t>
            </a:r>
          </a:p>
          <a:p>
            <a:pPr algn="l">
              <a:buFont typeface="+mj-lt"/>
              <a:buAutoNum type="arabicPeriod"/>
            </a:pPr>
            <a:r>
              <a:rPr lang="zh-CN" altLang="en-US" sz="1800" b="0" i="0">
                <a:effectLst/>
                <a:latin typeface="+mn-ea"/>
                <a:ea typeface="+mn-ea"/>
              </a:rPr>
              <a:t>创建整型数组</a:t>
            </a:r>
            <a:r>
              <a:rPr lang="en-US" altLang="zh-CN" sz="1800" b="0" i="0">
                <a:effectLst/>
                <a:latin typeface="+mn-ea"/>
                <a:ea typeface="+mn-ea"/>
              </a:rPr>
              <a:t>s1</a:t>
            </a:r>
            <a:r>
              <a:rPr lang="zh-CN" altLang="en-US" sz="1800" b="0" i="0">
                <a:effectLst/>
                <a:latin typeface="+mn-ea"/>
                <a:ea typeface="+mn-ea"/>
              </a:rPr>
              <a:t>，并将第一个元素设为</a:t>
            </a:r>
            <a:r>
              <a:rPr lang="en-US" altLang="zh-CN" sz="1800" b="0" i="0">
                <a:effectLst/>
                <a:latin typeface="+mn-ea"/>
                <a:ea typeface="+mn-ea"/>
              </a:rPr>
              <a:t>0</a:t>
            </a:r>
            <a:r>
              <a:rPr lang="zh-CN" altLang="en-US" sz="1800" b="0" i="0">
                <a:effectLst/>
                <a:latin typeface="+mn-ea"/>
                <a:ea typeface="+mn-ea"/>
              </a:rPr>
              <a:t>。创建一个</a:t>
            </a:r>
            <a:r>
              <a:rPr lang="en-US" altLang="zh-CN" sz="1800" b="0" i="0">
                <a:effectLst/>
                <a:latin typeface="+mn-ea"/>
                <a:ea typeface="+mn-ea"/>
              </a:rPr>
              <a:t>sum</a:t>
            </a:r>
            <a:r>
              <a:rPr lang="zh-CN" altLang="en-US" sz="1800" b="0" i="0">
                <a:effectLst/>
                <a:latin typeface="+mn-ea"/>
                <a:ea typeface="+mn-ea"/>
              </a:rPr>
              <a:t>变量，并将其初始值设为</a:t>
            </a:r>
            <a:r>
              <a:rPr lang="en-US" altLang="zh-CN" sz="1800" b="0" i="0">
                <a:effectLst/>
                <a:latin typeface="+mn-ea"/>
                <a:ea typeface="+mn-ea"/>
              </a:rPr>
              <a:t>0</a:t>
            </a:r>
            <a:r>
              <a:rPr lang="zh-CN" altLang="en-US" sz="1800" b="0" i="0">
                <a:effectLst/>
                <a:latin typeface="+mn-ea"/>
                <a:ea typeface="+mn-ea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sz="1800" b="0" i="0">
                <a:effectLst/>
                <a:latin typeface="+mn-ea"/>
                <a:ea typeface="+mn-ea"/>
              </a:rPr>
              <a:t>从数组的第二个元素开始遍历，将当前元素与前一个元素的和赋值给</a:t>
            </a:r>
            <a:r>
              <a:rPr lang="en-US" altLang="zh-CN" sz="1800" b="0" i="0">
                <a:effectLst/>
                <a:latin typeface="+mn-ea"/>
                <a:ea typeface="+mn-ea"/>
              </a:rPr>
              <a:t>s1[i]</a:t>
            </a:r>
            <a:r>
              <a:rPr lang="zh-CN" altLang="en-US" sz="1800" b="0" i="0">
                <a:effectLst/>
                <a:latin typeface="+mn-ea"/>
                <a:ea typeface="+mn-ea"/>
              </a:rPr>
              <a:t>。累加当前元素的值到</a:t>
            </a:r>
            <a:r>
              <a:rPr lang="en-US" altLang="zh-CN" sz="1800" b="0" i="0">
                <a:effectLst/>
                <a:latin typeface="+mn-ea"/>
                <a:ea typeface="+mn-ea"/>
              </a:rPr>
              <a:t>sum</a:t>
            </a:r>
            <a:r>
              <a:rPr lang="zh-CN" altLang="en-US" sz="1800" b="0" i="0">
                <a:effectLst/>
                <a:latin typeface="+mn-ea"/>
                <a:ea typeface="+mn-ea"/>
              </a:rPr>
              <a:t>。</a:t>
            </a:r>
            <a:r>
              <a:rPr lang="zh-CN" altLang="en-US" sz="1800" b="0" i="0">
                <a:solidFill>
                  <a:schemeClr val="accent2"/>
                </a:solidFill>
                <a:effectLst/>
                <a:latin typeface="+mn-ea"/>
                <a:ea typeface="+mn-ea"/>
              </a:rPr>
              <a:t>（</a:t>
            </a:r>
            <a:r>
              <a:rPr lang="en-US" altLang="zh-CN" sz="1800" b="0" i="0">
                <a:solidFill>
                  <a:schemeClr val="accent2"/>
                </a:solidFill>
                <a:effectLst/>
                <a:latin typeface="+mn-ea"/>
                <a:ea typeface="+mn-ea"/>
              </a:rPr>
              <a:t>2-3</a:t>
            </a:r>
            <a:r>
              <a:rPr lang="zh-CN" altLang="en-US" sz="1800" b="0">
                <a:solidFill>
                  <a:schemeClr val="accent2"/>
                </a:solidFill>
                <a:latin typeface="+mn-ea"/>
                <a:ea typeface="+mn-ea"/>
              </a:rPr>
              <a:t>统计</a:t>
            </a:r>
            <a:r>
              <a:rPr lang="en-US" altLang="zh-CN" sz="1800" b="0">
                <a:solidFill>
                  <a:schemeClr val="accent2"/>
                </a:solidFill>
                <a:latin typeface="+mn-ea"/>
                <a:ea typeface="+mn-ea"/>
              </a:rPr>
              <a:t>s1</a:t>
            </a:r>
            <a:r>
              <a:rPr lang="zh-CN" altLang="en-US" sz="1800" b="0">
                <a:solidFill>
                  <a:schemeClr val="accent2"/>
                </a:solidFill>
                <a:latin typeface="+mn-ea"/>
                <a:ea typeface="+mn-ea"/>
              </a:rPr>
              <a:t>）</a:t>
            </a:r>
            <a:endParaRPr lang="zh-CN" altLang="en-US" sz="1800" b="0" i="0">
              <a:solidFill>
                <a:schemeClr val="accent2"/>
              </a:solidFill>
              <a:effectLst/>
              <a:latin typeface="+mn-ea"/>
              <a:ea typeface="+mn-ea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1800" b="0" i="0">
                <a:effectLst/>
                <a:latin typeface="+mn-ea"/>
                <a:ea typeface="+mn-ea"/>
              </a:rPr>
              <a:t>创建整型数组</a:t>
            </a:r>
            <a:r>
              <a:rPr lang="en-US" altLang="zh-CN" sz="1800" b="0" i="0">
                <a:effectLst/>
                <a:latin typeface="+mn-ea"/>
                <a:ea typeface="+mn-ea"/>
              </a:rPr>
              <a:t>delta</a:t>
            </a:r>
            <a:r>
              <a:rPr lang="zh-CN" altLang="en-US" sz="1800" b="0" i="0">
                <a:effectLst/>
                <a:latin typeface="+mn-ea"/>
                <a:ea typeface="+mn-ea"/>
              </a:rPr>
              <a:t>，遍历</a:t>
            </a:r>
            <a:r>
              <a:rPr lang="en-US" altLang="zh-CN" sz="1800" b="0" i="0">
                <a:effectLst/>
                <a:latin typeface="+mn-ea"/>
                <a:ea typeface="+mn-ea"/>
              </a:rPr>
              <a:t>s1</a:t>
            </a:r>
            <a:r>
              <a:rPr lang="zh-CN" altLang="en-US" sz="1800" b="0" i="0">
                <a:effectLst/>
                <a:latin typeface="+mn-ea"/>
                <a:ea typeface="+mn-ea"/>
              </a:rPr>
              <a:t>，并将</a:t>
            </a:r>
            <a:r>
              <a:rPr lang="en-US" altLang="zh-CN" sz="1800" b="0" i="0">
                <a:effectLst/>
                <a:latin typeface="+mn-ea"/>
                <a:ea typeface="+mn-ea"/>
              </a:rPr>
              <a:t>s1[i] * 2</a:t>
            </a:r>
            <a:r>
              <a:rPr lang="zh-CN" altLang="en-US" sz="1800" b="0" i="0">
                <a:effectLst/>
                <a:latin typeface="+mn-ea"/>
                <a:ea typeface="+mn-ea"/>
              </a:rPr>
              <a:t>与</a:t>
            </a:r>
            <a:r>
              <a:rPr lang="en-US" altLang="zh-CN" sz="1800" b="0" i="0">
                <a:effectLst/>
                <a:latin typeface="+mn-ea"/>
                <a:ea typeface="+mn-ea"/>
              </a:rPr>
              <a:t>sum</a:t>
            </a:r>
            <a:r>
              <a:rPr lang="zh-CN" altLang="en-US" sz="1800" b="0" i="0">
                <a:effectLst/>
                <a:latin typeface="+mn-ea"/>
                <a:ea typeface="+mn-ea"/>
              </a:rPr>
              <a:t>的差的绝对值赋值给</a:t>
            </a:r>
            <a:r>
              <a:rPr lang="en-US" altLang="zh-CN" sz="1800" b="0" i="0">
                <a:effectLst/>
                <a:latin typeface="+mn-ea"/>
                <a:ea typeface="+mn-ea"/>
              </a:rPr>
              <a:t>delta[i]</a:t>
            </a:r>
            <a:r>
              <a:rPr lang="zh-CN" altLang="en-US" sz="1800" b="0" i="0">
                <a:effectLst/>
                <a:latin typeface="+mn-ea"/>
                <a:ea typeface="+mn-ea"/>
              </a:rPr>
              <a:t>。</a:t>
            </a:r>
            <a:r>
              <a:rPr lang="zh-CN" altLang="en-US" sz="1800" b="0" i="0">
                <a:solidFill>
                  <a:schemeClr val="accent2"/>
                </a:solidFill>
                <a:effectLst/>
                <a:latin typeface="+mn-ea"/>
                <a:ea typeface="+mn-ea"/>
              </a:rPr>
              <a:t>（统计</a:t>
            </a:r>
            <a:r>
              <a:rPr lang="en-US" altLang="zh-CN" sz="1800" b="0" i="0">
                <a:solidFill>
                  <a:schemeClr val="accent2"/>
                </a:solidFill>
                <a:effectLst/>
                <a:latin typeface="+mn-ea"/>
                <a:ea typeface="+mn-ea"/>
              </a:rPr>
              <a:t>s1</a:t>
            </a:r>
            <a:r>
              <a:rPr lang="zh-CN" altLang="en-US" sz="1800" b="0" i="0">
                <a:solidFill>
                  <a:schemeClr val="accent2"/>
                </a:solidFill>
                <a:effectLst/>
                <a:latin typeface="+mn-ea"/>
                <a:ea typeface="+mn-ea"/>
              </a:rPr>
              <a:t>和</a:t>
            </a:r>
            <a:r>
              <a:rPr lang="en-US" altLang="zh-CN" sz="1800" b="0" i="0">
                <a:solidFill>
                  <a:schemeClr val="accent2"/>
                </a:solidFill>
                <a:effectLst/>
                <a:latin typeface="+mn-ea"/>
                <a:ea typeface="+mn-ea"/>
              </a:rPr>
              <a:t>s2</a:t>
            </a:r>
            <a:r>
              <a:rPr lang="zh-CN" altLang="en-US" sz="1800" b="0" i="0">
                <a:solidFill>
                  <a:schemeClr val="accent2"/>
                </a:solidFill>
                <a:effectLst/>
                <a:latin typeface="+mn-ea"/>
                <a:ea typeface="+mn-ea"/>
              </a:rPr>
              <a:t>的差值的绝对值）</a:t>
            </a:r>
          </a:p>
          <a:p>
            <a:pPr algn="l">
              <a:buFont typeface="+mj-lt"/>
              <a:buAutoNum type="arabicPeriod"/>
            </a:pPr>
            <a:r>
              <a:rPr lang="zh-CN" altLang="en-US" sz="1800" b="0" i="0">
                <a:effectLst/>
                <a:latin typeface="+mn-ea"/>
                <a:ea typeface="+mn-ea"/>
              </a:rPr>
              <a:t>创建一个整型变量</a:t>
            </a:r>
            <a:r>
              <a:rPr lang="en-US" altLang="zh-CN" sz="1800" b="0" i="0">
                <a:effectLst/>
                <a:latin typeface="+mn-ea"/>
                <a:ea typeface="+mn-ea"/>
              </a:rPr>
              <a:t>ret</a:t>
            </a:r>
            <a:r>
              <a:rPr lang="zh-CN" altLang="en-US" sz="1800" b="0" i="0">
                <a:effectLst/>
                <a:latin typeface="+mn-ea"/>
                <a:ea typeface="+mn-ea"/>
              </a:rPr>
              <a:t>，并将其初始值设为</a:t>
            </a:r>
            <a:r>
              <a:rPr lang="en-US" altLang="zh-CN" sz="1800" b="0" i="0">
                <a:effectLst/>
                <a:latin typeface="+mn-ea"/>
                <a:ea typeface="+mn-ea"/>
              </a:rPr>
              <a:t>1</a:t>
            </a:r>
            <a:r>
              <a:rPr lang="zh-CN" altLang="en-US" sz="1800" b="0" i="0">
                <a:effectLst/>
                <a:latin typeface="+mn-ea"/>
                <a:ea typeface="+mn-ea"/>
              </a:rPr>
              <a:t>。遍历</a:t>
            </a:r>
            <a:r>
              <a:rPr lang="en-US" altLang="zh-CN" sz="1800" b="0" i="0">
                <a:effectLst/>
                <a:latin typeface="+mn-ea"/>
                <a:ea typeface="+mn-ea"/>
              </a:rPr>
              <a:t>delta</a:t>
            </a:r>
            <a:r>
              <a:rPr lang="zh-CN" altLang="en-US" sz="1800" b="0" i="0">
                <a:effectLst/>
                <a:latin typeface="+mn-ea"/>
                <a:ea typeface="+mn-ea"/>
              </a:rPr>
              <a:t>，若当前元素比下一个元素小，则返回</a:t>
            </a:r>
            <a:r>
              <a:rPr lang="en-US" altLang="zh-CN" sz="1800" b="0" i="0">
                <a:effectLst/>
                <a:latin typeface="+mn-ea"/>
                <a:ea typeface="+mn-ea"/>
              </a:rPr>
              <a:t>ret</a:t>
            </a:r>
            <a:r>
              <a:rPr lang="zh-CN" altLang="en-US" sz="1800" b="0" i="0">
                <a:effectLst/>
                <a:latin typeface="+mn-ea"/>
                <a:ea typeface="+mn-ea"/>
              </a:rPr>
              <a:t>。若当前元素比下一个元素大，则将</a:t>
            </a:r>
            <a:r>
              <a:rPr lang="en-US" altLang="zh-CN" sz="1800" b="0" i="0">
                <a:effectLst/>
                <a:latin typeface="+mn-ea"/>
                <a:ea typeface="+mn-ea"/>
              </a:rPr>
              <a:t>ret</a:t>
            </a:r>
            <a:r>
              <a:rPr lang="zh-CN" altLang="en-US" sz="1800" b="0" i="0">
                <a:effectLst/>
                <a:latin typeface="+mn-ea"/>
                <a:ea typeface="+mn-ea"/>
              </a:rPr>
              <a:t>赋值为</a:t>
            </a:r>
            <a:r>
              <a:rPr lang="en-US" altLang="zh-CN" sz="1800" b="0" i="0">
                <a:effectLst/>
                <a:latin typeface="+mn-ea"/>
                <a:ea typeface="+mn-ea"/>
              </a:rPr>
              <a:t>i + 1</a:t>
            </a:r>
            <a:r>
              <a:rPr lang="zh-CN" altLang="en-US" sz="1800" b="0" i="0">
                <a:effectLst/>
                <a:latin typeface="+mn-ea"/>
                <a:ea typeface="+mn-ea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sz="1800" b="0" i="0">
                <a:effectLst/>
                <a:latin typeface="+mn-ea"/>
                <a:ea typeface="+mn-ea"/>
              </a:rPr>
              <a:t>返回</a:t>
            </a:r>
            <a:r>
              <a:rPr lang="en-US" altLang="zh-CN" sz="1800" b="0" i="0">
                <a:effectLst/>
                <a:latin typeface="+mn-ea"/>
                <a:ea typeface="+mn-ea"/>
              </a:rPr>
              <a:t>arr_size</a:t>
            </a:r>
            <a:r>
              <a:rPr lang="zh-CN" altLang="en-US" sz="1800" b="0" i="0">
                <a:effectLst/>
                <a:latin typeface="+mn-ea"/>
                <a:ea typeface="+mn-ea"/>
              </a:rPr>
              <a:t>。</a:t>
            </a:r>
            <a:r>
              <a:rPr lang="zh-CN" altLang="en-US" sz="1800" b="0" i="0">
                <a:solidFill>
                  <a:schemeClr val="accent2"/>
                </a:solidFill>
                <a:effectLst/>
                <a:latin typeface="+mn-ea"/>
                <a:ea typeface="+mn-ea"/>
              </a:rPr>
              <a:t> （</a:t>
            </a:r>
            <a:r>
              <a:rPr lang="en-US" altLang="zh-CN" sz="1800" b="0" i="0">
                <a:solidFill>
                  <a:schemeClr val="accent2"/>
                </a:solidFill>
                <a:effectLst/>
                <a:latin typeface="+mn-ea"/>
                <a:ea typeface="+mn-ea"/>
              </a:rPr>
              <a:t>5-6</a:t>
            </a:r>
            <a:r>
              <a:rPr lang="zh-CN" altLang="en-US" sz="1800" b="0">
                <a:solidFill>
                  <a:schemeClr val="accent2"/>
                </a:solidFill>
                <a:latin typeface="+mn-ea"/>
                <a:ea typeface="+mn-ea"/>
              </a:rPr>
              <a:t>找到</a:t>
            </a:r>
            <a:r>
              <a:rPr lang="en-US" altLang="zh-CN" sz="1800" b="0">
                <a:solidFill>
                  <a:schemeClr val="accent2"/>
                </a:solidFill>
                <a:latin typeface="+mn-ea"/>
                <a:ea typeface="+mn-ea"/>
              </a:rPr>
              <a:t>delta</a:t>
            </a:r>
            <a:r>
              <a:rPr lang="zh-CN" altLang="en-US" sz="1800" b="0">
                <a:solidFill>
                  <a:schemeClr val="accent2"/>
                </a:solidFill>
                <a:latin typeface="+mn-ea"/>
                <a:ea typeface="+mn-ea"/>
              </a:rPr>
              <a:t>数组的最小值点并返回</a:t>
            </a:r>
            <a:r>
              <a:rPr lang="zh-CN" altLang="en-US" sz="1800" b="0" i="0">
                <a:solidFill>
                  <a:schemeClr val="accent2"/>
                </a:solidFill>
                <a:effectLst/>
                <a:latin typeface="+mn-ea"/>
                <a:ea typeface="+mn-ea"/>
              </a:rPr>
              <a:t>）</a:t>
            </a:r>
            <a:endParaRPr lang="zh-CN" altLang="en-US" sz="1800" b="0" i="0">
              <a:effectLst/>
              <a:latin typeface="+mn-ea"/>
              <a:ea typeface="+mn-ea"/>
            </a:endParaRPr>
          </a:p>
          <a:p>
            <a:pPr marL="0" indent="0">
              <a:buNone/>
            </a:pPr>
            <a:endParaRPr lang="zh-CN" altLang="en-US" sz="180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C212E5-DB85-C518-E1F6-8364B3F4DA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9015"/>
      </p:ext>
    </p:extLst>
  </p:cSld>
  <p:clrMapOvr>
    <a:masterClrMapping/>
  </p:clrMapOvr>
  <p:transition advTm="46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651-20C4-A026-5A49-8B7420B4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/>
              <a:t>1393 </a:t>
            </a:r>
            <a:r>
              <a:rPr lang="zh-CN" altLang="en-US"/>
              <a:t>哥德巴赫猜想的验证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9D140-C2CD-2900-ED80-6157F70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68" y="1237059"/>
            <a:ext cx="8330781" cy="46779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著名的哥德巴赫猜想是这样的：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任何一个大于二的偶数都可以分解成两个素数之和。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任何一个大于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的奇数都可以分解成三个素数之和。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现在请你写两个函数验证一下这个著名的猜想。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一行是一个正整数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，表示要验证的数的个数。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接下来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行每行一个整数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，代表要验证的数，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5&lt;=N&lt;=10000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，当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为偶数时，用验证哥德巴赫猜想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，当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为奇数时，验证哥德巴赫猜想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对每个验证，输出相应的表达式，要求加数构成的序列的字典序最小，即确保第一位最小，再确保第二位最小（再确保第三位最小）。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N=13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13=3+3+7=7+3+3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则应输出</a:t>
            </a:r>
          </a:p>
          <a:p>
            <a:pPr marL="0" indent="0">
              <a:buNone/>
            </a:pP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13=3+3+7</a:t>
            </a:r>
            <a:endParaRPr lang="en-US" altLang="zh-CN" sz="180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5E64E-CFEA-E98B-0D3C-56BE98CC2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11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64B9273-2B11-D7C8-B7AE-33999A21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34831"/>
              </p:ext>
            </p:extLst>
          </p:nvPr>
        </p:nvGraphicFramePr>
        <p:xfrm>
          <a:off x="1700370" y="5385887"/>
          <a:ext cx="6074168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084">
                  <a:extLst>
                    <a:ext uri="{9D8B030D-6E8A-4147-A177-3AD203B41FA5}">
                      <a16:colId xmlns:a16="http://schemas.microsoft.com/office/drawing/2014/main" val="2565839796"/>
                    </a:ext>
                  </a:extLst>
                </a:gridCol>
                <a:gridCol w="3037084">
                  <a:extLst>
                    <a:ext uri="{9D8B030D-6E8A-4147-A177-3AD203B41FA5}">
                      <a16:colId xmlns:a16="http://schemas.microsoft.com/office/drawing/2014/main" val="342967985"/>
                    </a:ext>
                  </a:extLst>
                </a:gridCol>
              </a:tblGrid>
              <a:tr h="285927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9214699"/>
                  </a:ext>
                </a:extLst>
              </a:tr>
              <a:tr h="686491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CN" altLang="en-US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8=3+5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13=3+3+7</a:t>
                      </a:r>
                      <a:endParaRPr lang="zh-CN" altLang="en-US" sz="2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370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323291"/>
      </p:ext>
    </p:extLst>
  </p:cSld>
  <p:clrMapOvr>
    <a:masterClrMapping/>
  </p:clrMapOvr>
  <p:transition advTm="46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E9DE1-9AF0-C328-DE2A-5987A034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偶数的情况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C68802-1EF2-9798-FB4E-930426A142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12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B61D841-C0AA-F672-C9DF-232F62DDE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60" y="2053548"/>
            <a:ext cx="8247495" cy="387100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82C24D9-8DB1-B6CB-D808-91EB359F9EDC}"/>
              </a:ext>
            </a:extLst>
          </p:cNvPr>
          <p:cNvSpPr/>
          <p:nvPr/>
        </p:nvSpPr>
        <p:spPr>
          <a:xfrm>
            <a:off x="1504950" y="3000375"/>
            <a:ext cx="628650" cy="52387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注: 弯曲线形 7">
                <a:extLst>
                  <a:ext uri="{FF2B5EF4-FFF2-40B4-BE49-F238E27FC236}">
                    <a16:creationId xmlns:a16="http://schemas.microsoft.com/office/drawing/2014/main" id="{F57A2DA4-A498-18E0-8C59-1692C151313B}"/>
                  </a:ext>
                </a:extLst>
              </p:cNvPr>
              <p:cNvSpPr/>
              <p:nvPr/>
            </p:nvSpPr>
            <p:spPr>
              <a:xfrm>
                <a:off x="2924174" y="1066801"/>
                <a:ext cx="3209926" cy="828674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229471"/>
                  <a:gd name="adj6" fmla="val -23901"/>
                </a:avLst>
              </a:prstGeom>
              <a:noFill/>
              <a:ln w="3175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∵</m:t>
                      </m:r>
                      <m:r>
                        <a:rPr kumimoji="1" lang="en-US" altLang="zh-CN" sz="18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8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zh-CN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8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zh-CN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180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kumimoji="1" lang="en-US" altLang="zh-CN" sz="18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zh-CN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80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kumimoji="1" lang="zh-CN" altLang="en-US" sz="1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80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en-US" altLang="zh-CN" sz="1800" i="1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kumimoji="1" lang="en-US" altLang="zh-CN" sz="18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18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1800" i="1" smtClean="0"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kumimoji="1" lang="en-US" altLang="zh-CN" sz="1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1800" i="1" smtClean="0">
                          <a:latin typeface="Cambria Math" panose="02040503050406030204" pitchFamily="18" charset="0"/>
                        </a:rPr>
                        <m:t>/ 2</m:t>
                      </m:r>
                    </m:oMath>
                  </m:oMathPara>
                </a14:m>
                <a:endParaRPr kumimoji="1" lang="zh-CN" altLang="en-US" sz="1800" dirty="0"/>
              </a:p>
            </p:txBody>
          </p:sp>
        </mc:Choice>
        <mc:Fallback xmlns="">
          <p:sp>
            <p:nvSpPr>
              <p:cNvPr id="8" name="标注: 弯曲线形 7">
                <a:extLst>
                  <a:ext uri="{FF2B5EF4-FFF2-40B4-BE49-F238E27FC236}">
                    <a16:creationId xmlns:a16="http://schemas.microsoft.com/office/drawing/2014/main" id="{F57A2DA4-A498-18E0-8C59-1692C15131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174" y="1066801"/>
                <a:ext cx="3209926" cy="828674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229471"/>
                  <a:gd name="adj6" fmla="val -23901"/>
                </a:avLst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808324"/>
      </p:ext>
    </p:extLst>
  </p:cSld>
  <p:clrMapOvr>
    <a:masterClrMapping/>
  </p:clrMapOvr>
  <p:transition advTm="46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BCCBC-BD10-04A5-9457-50760FC8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奇数的情况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A383A-A06C-0D3C-D9A0-400E1DA145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7E34471-BC10-0065-6EF1-19E902F3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359401"/>
            <a:ext cx="8267700" cy="41284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标注: 弯曲线形 6">
                <a:extLst>
                  <a:ext uri="{FF2B5EF4-FFF2-40B4-BE49-F238E27FC236}">
                    <a16:creationId xmlns:a16="http://schemas.microsoft.com/office/drawing/2014/main" id="{703B73FF-D79D-3C5B-EF81-E93F87C42A45}"/>
                  </a:ext>
                </a:extLst>
              </p:cNvPr>
              <p:cNvSpPr/>
              <p:nvPr/>
            </p:nvSpPr>
            <p:spPr>
              <a:xfrm>
                <a:off x="2505072" y="1628774"/>
                <a:ext cx="2838453" cy="590551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236368"/>
                  <a:gd name="adj6" fmla="val -40590"/>
                </a:avLst>
              </a:prstGeom>
              <a:noFill/>
              <a:ln w="3175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zh-CN" altLang="en-US" sz="1800" i="1" smtClean="0">
                        <a:latin typeface="Cambria Math" panose="02040503050406030204" pitchFamily="18" charset="0"/>
                      </a:rPr>
                      <m:t>类似</m:t>
                    </m:r>
                  </m:oMath>
                </a14:m>
                <a:r>
                  <a:rPr kumimoji="1" lang="zh-CN" altLang="en-US" sz="1800"/>
                  <a:t>的，可知</a:t>
                </a:r>
                <a14:m>
                  <m:oMath xmlns:m="http://schemas.openxmlformats.org/officeDocument/2006/math">
                    <m:r>
                      <a:rPr kumimoji="1" lang="en-US" altLang="zh-CN" sz="18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1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sz="18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1800" i="1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kumimoji="1" lang="en-US" altLang="zh-CN" sz="18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1800" i="1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endParaRPr kumimoji="1" lang="zh-CN" altLang="en-US" sz="1800" dirty="0"/>
              </a:p>
            </p:txBody>
          </p:sp>
        </mc:Choice>
        <mc:Fallback xmlns="">
          <p:sp>
            <p:nvSpPr>
              <p:cNvPr id="7" name="标注: 弯曲线形 6">
                <a:extLst>
                  <a:ext uri="{FF2B5EF4-FFF2-40B4-BE49-F238E27FC236}">
                    <a16:creationId xmlns:a16="http://schemas.microsoft.com/office/drawing/2014/main" id="{703B73FF-D79D-3C5B-EF81-E93F87C42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72" y="1628774"/>
                <a:ext cx="2838453" cy="590551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236368"/>
                  <a:gd name="adj6" fmla="val -40590"/>
                </a:avLst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68501"/>
      </p:ext>
    </p:extLst>
  </p:cSld>
  <p:clrMapOvr>
    <a:masterClrMapping/>
  </p:clrMapOvr>
  <p:transition advTm="46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031B5-2D76-2940-81C3-9084668F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素数判断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B1D00-F920-E0BE-8D9B-2814C18689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315ADC-8EB9-9269-8795-3C0B250C8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11" y="1658160"/>
            <a:ext cx="6234314" cy="432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118292"/>
      </p:ext>
    </p:extLst>
  </p:cSld>
  <p:clrMapOvr>
    <a:masterClrMapping/>
  </p:clrMapOvr>
  <p:transition advTm="46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3B907-D63E-6D7E-7FC7-D1818BBF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/>
              <a:t>1394 </a:t>
            </a:r>
            <a:r>
              <a:rPr lang="zh-CN" altLang="en-US"/>
              <a:t>抛硬币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9F639-264F-AB28-2EDF-B1E894C26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20" y="1052513"/>
            <a:ext cx="8464130" cy="58054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如果我连续抛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次硬币，那么不连续出现正面的可能情况有多少种（即任何相邻两次都不全是正面）？</a:t>
            </a:r>
            <a:endParaRPr lang="en-US" altLang="zh-CN" sz="1800" b="0" i="0" u="none" strike="noStrike" baseline="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输入只有一行一个整数</a:t>
            </a:r>
          </a:p>
          <a:p>
            <a:pPr marL="0" indent="0">
              <a:buNone/>
            </a:pPr>
            <a:r>
              <a:rPr lang="en-US" altLang="zh-CN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N 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，表示抛 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N 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次硬币。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(N&lt;=15)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  <a:endParaRPr lang="en-US" altLang="zh-CN" sz="1800" b="1" i="0" u="none" strike="noStrike" baseline="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输出只有一行，表示不连续出现正面的可能情况的种数。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474CCB-682F-EE64-D9DA-68D8BB640F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15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73996A1-A789-9432-C4B2-A116CB7E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04316"/>
              </p:ext>
            </p:extLst>
          </p:nvPr>
        </p:nvGraphicFramePr>
        <p:xfrm>
          <a:off x="2097488" y="3778181"/>
          <a:ext cx="4303312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656">
                  <a:extLst>
                    <a:ext uri="{9D8B030D-6E8A-4147-A177-3AD203B41FA5}">
                      <a16:colId xmlns:a16="http://schemas.microsoft.com/office/drawing/2014/main" val="2565839796"/>
                    </a:ext>
                  </a:extLst>
                </a:gridCol>
                <a:gridCol w="2151656">
                  <a:extLst>
                    <a:ext uri="{9D8B030D-6E8A-4147-A177-3AD203B41FA5}">
                      <a16:colId xmlns:a16="http://schemas.microsoft.com/office/drawing/2014/main" val="342967985"/>
                    </a:ext>
                  </a:extLst>
                </a:gridCol>
              </a:tblGrid>
              <a:tr h="225717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9214699"/>
                  </a:ext>
                </a:extLst>
              </a:tr>
              <a:tr h="415702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b="0" i="0" u="none" strike="noStrike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0001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0010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0100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0101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1001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1010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370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86511"/>
      </p:ext>
    </p:extLst>
  </p:cSld>
  <p:clrMapOvr>
    <a:masterClrMapping/>
  </p:clrMapOvr>
  <p:transition advTm="46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468E3-0886-8E06-39B5-B0D71AC90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780268-D908-D3A6-132A-DE9A0476E5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sz="1800" b="0">
                    <a:latin typeface="+mn-ea"/>
                    <a:ea typeface="+mn-ea"/>
                  </a:rPr>
                  <a:t>n</a:t>
                </a:r>
                <a:r>
                  <a:rPr kumimoji="1" lang="zh-CN" altLang="en-US" sz="1800" b="0">
                    <a:latin typeface="+mn-ea"/>
                    <a:ea typeface="+mn-ea"/>
                  </a:rPr>
                  <a:t>表示总的硬币数，</a:t>
                </a:r>
                <a:r>
                  <a:rPr kumimoji="1" lang="en-US" altLang="zh-CN" sz="1800" b="0">
                    <a:latin typeface="+mn-ea"/>
                    <a:ea typeface="+mn-ea"/>
                  </a:rPr>
                  <a:t>k</a:t>
                </a:r>
                <a:r>
                  <a:rPr kumimoji="1" lang="zh-CN" altLang="en-US" sz="1800" b="0">
                    <a:latin typeface="+mn-ea"/>
                    <a:ea typeface="+mn-ea"/>
                  </a:rPr>
                  <a:t>表示当前搜索进行到的位置</a:t>
                </a:r>
                <a:endParaRPr kumimoji="1" lang="en-US" altLang="zh-CN" sz="1800" b="0">
                  <a:latin typeface="+mn-ea"/>
                  <a:ea typeface="+mn-ea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800" b="0" i="0" smtClean="0">
                        <a:latin typeface="Cambria Math" panose="02040503050406030204" pitchFamily="18" charset="0"/>
                        <a:ea typeface="+mn-ea"/>
                      </a:rPr>
                      <m:t>a</m:t>
                    </m:r>
                    <m:r>
                      <a:rPr kumimoji="1" lang="en-US" altLang="zh-CN" sz="1800" b="0" i="0" smtClean="0">
                        <a:latin typeface="Cambria Math" panose="02040503050406030204" pitchFamily="18" charset="0"/>
                        <a:ea typeface="+mn-ea"/>
                      </a:rPr>
                      <m:t>[</m:t>
                    </m:r>
                    <m:r>
                      <m:rPr>
                        <m:sty m:val="p"/>
                      </m:rPr>
                      <a:rPr kumimoji="1" lang="en-US" altLang="zh-CN" sz="1800" b="0" i="0" smtClean="0">
                        <a:latin typeface="Cambria Math" panose="02040503050406030204" pitchFamily="18" charset="0"/>
                        <a:ea typeface="+mn-ea"/>
                      </a:rPr>
                      <m:t>k</m:t>
                    </m:r>
                    <m:r>
                      <a:rPr kumimoji="1" lang="en-US" altLang="zh-CN" sz="1800" b="0" i="0" smtClean="0">
                        <a:latin typeface="Cambria Math" panose="02040503050406030204" pitchFamily="18" charset="0"/>
                        <a:ea typeface="+mn-ea"/>
                      </a:rPr>
                      <m:t>]</m:t>
                    </m:r>
                    <m:r>
                      <a:rPr kumimoji="1" lang="zh-CN" altLang="en-US" sz="1800" b="0" i="0" smtClean="0">
                        <a:latin typeface="Cambria Math" panose="02040503050406030204" pitchFamily="18" charset="0"/>
                        <a:ea typeface="+mn-ea"/>
                      </a:rPr>
                      <m:t>表示</m:t>
                    </m:r>
                  </m:oMath>
                </a14:m>
                <a:r>
                  <a:rPr kumimoji="1" lang="zh-CN" altLang="en-US" sz="1800" b="0">
                    <a:latin typeface="+mn-ea"/>
                    <a:ea typeface="+mn-ea"/>
                  </a:rPr>
                  <a:t>硬币</a:t>
                </a:r>
                <a:r>
                  <a:rPr kumimoji="1" lang="en-US" altLang="zh-CN" sz="1800" b="0">
                    <a:latin typeface="+mn-ea"/>
                    <a:ea typeface="+mn-ea"/>
                  </a:rPr>
                  <a:t>k</a:t>
                </a:r>
                <a:r>
                  <a:rPr kumimoji="1" lang="zh-CN" altLang="en-US" sz="1800" b="0">
                    <a:latin typeface="+mn-ea"/>
                    <a:ea typeface="+mn-ea"/>
                  </a:rPr>
                  <a:t>处于正面或反面</a:t>
                </a:r>
                <a:endParaRPr kumimoji="1" lang="zh-CN" altLang="en-US" sz="1800" b="0" dirty="0">
                  <a:latin typeface="+mn-ea"/>
                  <a:ea typeface="+mn-ea"/>
                </a:endParaRP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780268-D908-D3A6-132A-DE9A0476E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2" t="-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9E73A5-70B4-B286-7DF6-B540EBBB0C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16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950A3DF-5631-F25B-4718-11ED24E9C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42" y="2433636"/>
            <a:ext cx="8718595" cy="2805113"/>
          </a:xfrm>
          <a:prstGeom prst="rect">
            <a:avLst/>
          </a:prstGeom>
        </p:spPr>
      </p:pic>
      <p:sp>
        <p:nvSpPr>
          <p:cNvPr id="9" name="标注: 弯曲线形 8">
            <a:extLst>
              <a:ext uri="{FF2B5EF4-FFF2-40B4-BE49-F238E27FC236}">
                <a16:creationId xmlns:a16="http://schemas.microsoft.com/office/drawing/2014/main" id="{7D39233A-3A0A-2592-3386-6365A016B65C}"/>
              </a:ext>
            </a:extLst>
          </p:cNvPr>
          <p:cNvSpPr/>
          <p:nvPr/>
        </p:nvSpPr>
        <p:spPr>
          <a:xfrm>
            <a:off x="4571997" y="5848349"/>
            <a:ext cx="2838453" cy="5905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3309"/>
              <a:gd name="adj6" fmla="val -77503"/>
            </a:avLst>
          </a:prstGeom>
          <a:noFill/>
          <a:ln w="31750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800"/>
              <a:t>cnt</a:t>
            </a:r>
            <a:r>
              <a:rPr kumimoji="1" lang="zh-CN" altLang="en-US" sz="1800"/>
              <a:t>是全局变量。记得在调用</a:t>
            </a:r>
            <a:r>
              <a:rPr kumimoji="1" lang="en-US" altLang="zh-CN" sz="1800"/>
              <a:t>dfs</a:t>
            </a:r>
            <a:r>
              <a:rPr kumimoji="1" lang="zh-CN" altLang="en-US" sz="1800"/>
              <a:t>前重置为</a:t>
            </a:r>
            <a:r>
              <a:rPr kumimoji="1" lang="en-US" altLang="zh-CN" sz="1800"/>
              <a:t>0</a:t>
            </a:r>
            <a:endParaRPr kumimoji="1" lang="zh-CN" altLang="en-US" sz="18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E777F19-6638-FDD6-A8D9-3B6D7790A493}"/>
              </a:ext>
            </a:extLst>
          </p:cNvPr>
          <p:cNvSpPr/>
          <p:nvPr/>
        </p:nvSpPr>
        <p:spPr>
          <a:xfrm>
            <a:off x="1933575" y="3933825"/>
            <a:ext cx="981075" cy="23812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5079EF8C-6F29-1459-141A-44EEAF88B41E}"/>
              </a:ext>
            </a:extLst>
          </p:cNvPr>
          <p:cNvSpPr/>
          <p:nvPr/>
        </p:nvSpPr>
        <p:spPr>
          <a:xfrm>
            <a:off x="523872" y="5734049"/>
            <a:ext cx="2838453" cy="5905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4922"/>
              <a:gd name="adj6" fmla="val 48336"/>
            </a:avLst>
          </a:prstGeom>
          <a:noFill/>
          <a:ln w="31750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800"/>
              <a:t>这里插入一行来打印硬币的状态。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55238986"/>
      </p:ext>
    </p:extLst>
  </p:cSld>
  <p:clrMapOvr>
    <a:masterClrMapping/>
  </p:clrMapOvr>
  <p:transition advTm="46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AB657-829B-A9E3-B2C8-0B632B1C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E6309A-BB96-86B3-91F9-045E76B9F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5" y="1052513"/>
            <a:ext cx="8264107" cy="1490662"/>
          </a:xfrm>
        </p:spPr>
        <p:txBody>
          <a:bodyPr/>
          <a:lstStyle/>
          <a:p>
            <a:r>
              <a:rPr lang="zh-CN" altLang="en-US"/>
              <a:t>如前所述，记得在调用</a:t>
            </a:r>
            <a:r>
              <a:rPr lang="en-US" altLang="zh-CN"/>
              <a:t>dfs</a:t>
            </a:r>
            <a:r>
              <a:rPr lang="zh-CN" altLang="en-US"/>
              <a:t>前，将</a:t>
            </a:r>
            <a:r>
              <a:rPr lang="en-US" altLang="zh-CN"/>
              <a:t>cnt</a:t>
            </a:r>
            <a:r>
              <a:rPr lang="zh-CN" altLang="en-US"/>
              <a:t>重置为</a:t>
            </a:r>
            <a:r>
              <a:rPr lang="en-US" altLang="zh-CN"/>
              <a:t>0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FD0C77-506F-ACA0-8E7A-326F65DBC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17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BFFE68-FC0B-8D8F-5CCA-CC73F7AC1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95" y="2760831"/>
            <a:ext cx="6019757" cy="242076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027D439-D32A-BE9E-981F-F19ADCED21F0}"/>
              </a:ext>
            </a:extLst>
          </p:cNvPr>
          <p:cNvSpPr/>
          <p:nvPr/>
        </p:nvSpPr>
        <p:spPr>
          <a:xfrm>
            <a:off x="1866900" y="4010025"/>
            <a:ext cx="5619750" cy="36195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149725967"/>
      </p:ext>
    </p:extLst>
  </p:cSld>
  <p:clrMapOvr>
    <a:masterClrMapping/>
  </p:clrMapOvr>
  <p:transition advTm="46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21709-7E2C-FB0B-9724-8D31837C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其它思路（位运算）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E1E77-034C-2478-BF6C-AAA12A083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因此可以用一个二进制数表示各硬币状态，而非数组</a:t>
            </a:r>
            <a:endParaRPr lang="en-US" altLang="zh-CN"/>
          </a:p>
          <a:p>
            <a:r>
              <a:rPr lang="zh-CN" altLang="en-US"/>
              <a:t>取出数字</a:t>
            </a:r>
            <a:r>
              <a:rPr lang="en-US" altLang="zh-CN"/>
              <a:t>i</a:t>
            </a:r>
            <a:r>
              <a:rPr lang="zh-CN" altLang="en-US"/>
              <a:t>的二进制上的第</a:t>
            </a:r>
            <a:r>
              <a:rPr lang="en-US" altLang="zh-CN"/>
              <a:t>j</a:t>
            </a:r>
            <a:r>
              <a:rPr lang="zh-CN" altLang="en-US"/>
              <a:t>位：</a:t>
            </a:r>
            <a:r>
              <a:rPr lang="pt-BR" altLang="zh-CN"/>
              <a:t>1 &amp; (i &gt;&gt; </a:t>
            </a:r>
            <a:r>
              <a:rPr lang="en-US" altLang="zh-CN"/>
              <a:t>j</a:t>
            </a:r>
            <a:r>
              <a:rPr lang="pt-BR" altLang="zh-CN"/>
              <a:t>)</a:t>
            </a:r>
          </a:p>
          <a:p>
            <a:r>
              <a:rPr lang="zh-CN" altLang="en-US"/>
              <a:t>状态有限，因此也可以暴力地使用</a:t>
            </a:r>
            <a:r>
              <a:rPr lang="en-US" altLang="zh-CN"/>
              <a:t>for</a:t>
            </a:r>
            <a:r>
              <a:rPr lang="zh-CN" altLang="en-US"/>
              <a:t>循环遍历所有这样的二进制数，其中</a:t>
            </a:r>
            <a:r>
              <a:rPr lang="en-US" altLang="zh-CN"/>
              <a:t>n</a:t>
            </a:r>
            <a:r>
              <a:rPr lang="zh-CN" altLang="en-US"/>
              <a:t>是硬币的总数：</a:t>
            </a:r>
            <a:endParaRPr lang="en-US" altLang="zh-CN"/>
          </a:p>
          <a:p>
            <a:pPr lvl="1"/>
            <a:r>
              <a:rPr lang="en-US" altLang="zh-CN"/>
              <a:t> for (int i = 0; i &lt; (1 &lt;&lt; n); ++i) {...}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2E8216-A950-CCBB-229E-9AF0AB745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标注: 弯曲线形 4">
                <a:extLst>
                  <a:ext uri="{FF2B5EF4-FFF2-40B4-BE49-F238E27FC236}">
                    <a16:creationId xmlns:a16="http://schemas.microsoft.com/office/drawing/2014/main" id="{44ACC307-4B92-AB96-EE60-A296404D0E33}"/>
                  </a:ext>
                </a:extLst>
              </p:cNvPr>
              <p:cNvSpPr/>
              <p:nvPr/>
            </p:nvSpPr>
            <p:spPr>
              <a:xfrm>
                <a:off x="4505322" y="5248274"/>
                <a:ext cx="1066803" cy="590551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379760"/>
                  <a:gd name="adj6" fmla="val -105775"/>
                </a:avLst>
              </a:prstGeom>
              <a:noFill/>
              <a:ln w="3175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800"/>
                  <a:t>等于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kumimoji="1" lang="zh-CN" altLang="en-US" sz="1800" dirty="0"/>
              </a:p>
            </p:txBody>
          </p:sp>
        </mc:Choice>
        <mc:Fallback xmlns="">
          <p:sp>
            <p:nvSpPr>
              <p:cNvPr id="5" name="标注: 弯曲线形 4">
                <a:extLst>
                  <a:ext uri="{FF2B5EF4-FFF2-40B4-BE49-F238E27FC236}">
                    <a16:creationId xmlns:a16="http://schemas.microsoft.com/office/drawing/2014/main" id="{44ACC307-4B92-AB96-EE60-A296404D0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322" y="5248274"/>
                <a:ext cx="1066803" cy="590551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-379760"/>
                  <a:gd name="adj6" fmla="val -105775"/>
                </a:avLst>
              </a:prstGeom>
              <a:blipFill>
                <a:blip r:embed="rId2"/>
                <a:stretch>
                  <a:fillRect/>
                </a:stretch>
              </a:blipFill>
              <a:ln w="31750">
                <a:solidFill>
                  <a:srgbClr val="FF0000"/>
                </a:solidFill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4A621D2B-E686-1D92-A118-9E0EC77286D6}"/>
              </a:ext>
            </a:extLst>
          </p:cNvPr>
          <p:cNvSpPr/>
          <p:nvPr/>
        </p:nvSpPr>
        <p:spPr>
          <a:xfrm>
            <a:off x="2895600" y="2695575"/>
            <a:ext cx="933450" cy="30480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858957784"/>
      </p:ext>
    </p:extLst>
  </p:cSld>
  <p:clrMapOvr>
    <a:masterClrMapping/>
  </p:clrMapOvr>
  <p:transition advTm="46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905E0-25D1-5C8D-1A91-654B7E85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/>
              <a:t>1395 </a:t>
            </a:r>
            <a:r>
              <a:rPr lang="zh-CN" altLang="en-US"/>
              <a:t>组合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596D0-34CA-ED62-7F39-F9EBA8C99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个数，要你从中选取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个出来，请输出每一种的选取情况（根据序列字典序输出，即两个序列比大小，第一位小的小，若相等第二位小的小，若相等第三位小的小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输入一行，包括两个整数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N,M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。（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2&lt;M&lt;N&lt;10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输出若干行，每行表示一个组合方式，按字典序输出。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Sample Input</a:t>
            </a:r>
            <a:endParaRPr lang="en-US" altLang="zh-CN" sz="1800" b="0" i="0" u="none" strike="noStrike" baseline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B91F64-B31C-AEB7-395A-30D27CFE00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19</a:t>
            </a:fld>
            <a:endParaRPr lang="en-US" altLang="zh-CN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A7F0BE9C-F8EC-0B1A-7FF9-59864499F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50632"/>
              </p:ext>
            </p:extLst>
          </p:nvPr>
        </p:nvGraphicFramePr>
        <p:xfrm>
          <a:off x="1175654" y="4471517"/>
          <a:ext cx="5998869" cy="147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768">
                  <a:extLst>
                    <a:ext uri="{9D8B030D-6E8A-4147-A177-3AD203B41FA5}">
                      <a16:colId xmlns:a16="http://schemas.microsoft.com/office/drawing/2014/main" val="77703718"/>
                    </a:ext>
                  </a:extLst>
                </a:gridCol>
                <a:gridCol w="3346101">
                  <a:extLst>
                    <a:ext uri="{9D8B030D-6E8A-4147-A177-3AD203B41FA5}">
                      <a16:colId xmlns:a16="http://schemas.microsoft.com/office/drawing/2014/main" val="1201197361"/>
                    </a:ext>
                  </a:extLst>
                </a:gridCol>
              </a:tblGrid>
              <a:tr h="312616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6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1072685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4 3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1 2 3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1 2 4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1 3 4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2 3 4</a:t>
                      </a:r>
                      <a:endParaRPr lang="zh-CN" altLang="en-US" sz="28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383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664012"/>
      </p:ext>
    </p:extLst>
  </p:cSld>
  <p:clrMapOvr>
    <a:masterClrMapping/>
  </p:clrMapOvr>
  <p:transition advTm="46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A06A5-A158-2433-E582-63CEA921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90B83-1EDA-24E4-0A1A-7F1CD38E1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本次上机的主题为</a:t>
            </a:r>
            <a:endParaRPr lang="en-US" altLang="zh-CN"/>
          </a:p>
          <a:p>
            <a:pPr lvl="1"/>
            <a:r>
              <a:rPr lang="zh-CN" altLang="en-US"/>
              <a:t>“函数”方面的练习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递归</a:t>
            </a:r>
            <a:endParaRPr lang="en-US" altLang="zh-CN"/>
          </a:p>
          <a:p>
            <a:r>
              <a:rPr lang="zh-CN" altLang="en-US"/>
              <a:t>本周上机题目：</a:t>
            </a:r>
            <a:endParaRPr lang="en-US" altLang="zh-CN"/>
          </a:p>
          <a:p>
            <a:pPr lvl="1"/>
            <a:r>
              <a:rPr lang="zh-CN" altLang="en-US"/>
              <a:t>伪</a:t>
            </a:r>
            <a:r>
              <a:rPr lang="en-US" altLang="zh-CN"/>
              <a:t>ackermann</a:t>
            </a:r>
            <a:r>
              <a:rPr lang="zh-CN" altLang="en-US"/>
              <a:t>函数（</a:t>
            </a:r>
            <a:r>
              <a:rPr lang="en-US" altLang="zh-CN"/>
              <a:t>1390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简单的几何问题（</a:t>
            </a:r>
            <a:r>
              <a:rPr lang="en-US" altLang="zh-CN"/>
              <a:t>1391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数组的平衡（</a:t>
            </a:r>
            <a:r>
              <a:rPr lang="en-US" altLang="zh-CN"/>
              <a:t>1392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哥德巴赫猜想的验证（</a:t>
            </a:r>
            <a:r>
              <a:rPr lang="en-US" altLang="zh-CN"/>
              <a:t>1393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抛硬币（</a:t>
            </a:r>
            <a:r>
              <a:rPr lang="en-US" altLang="zh-CN"/>
              <a:t>1394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组合（</a:t>
            </a:r>
            <a:r>
              <a:rPr lang="en-US" altLang="zh-CN"/>
              <a:t>1395</a:t>
            </a:r>
            <a:r>
              <a:rPr lang="zh-CN" altLang="en-US"/>
              <a:t>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57CD2A-8266-B30C-7E8F-6BC0666BE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109775"/>
      </p:ext>
    </p:extLst>
  </p:cSld>
  <p:clrMapOvr>
    <a:masterClrMapping/>
  </p:clrMapOvr>
  <p:transition advTm="46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22B85-9486-74D7-C4F0-73EEAFAA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73ADB-EB7D-4D17-8923-DA08FDA86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/>
                  <a:t>对于问题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r>
                  <a:rPr lang="zh-CN" altLang="en-US"/>
                  <a:t>：</a:t>
                </a:r>
                <a:endParaRPr lang="en-US" altLang="zh-CN"/>
              </a:p>
              <a:p>
                <a:r>
                  <a:rPr lang="zh-CN" altLang="en-US"/>
                  <a:t>对于任意选取情况，其表示是递增的</a:t>
                </a:r>
                <a:endParaRPr lang="en-US" altLang="zh-CN"/>
              </a:p>
              <a:p>
                <a:pPr lvl="1"/>
                <a:r>
                  <a:rPr lang="en-US" altLang="zh-CN"/>
                  <a:t> </a:t>
                </a:r>
                <a:r>
                  <a:rPr lang="zh-CN" altLang="en-US"/>
                  <a:t>对于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b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：</a:t>
                </a:r>
                <a:r>
                  <a:rPr lang="en-US" altLang="zh-CN"/>
                  <a:t>123</a:t>
                </a:r>
                <a:r>
                  <a:rPr lang="zh-CN" altLang="en-US"/>
                  <a:t>、</a:t>
                </a:r>
                <a:r>
                  <a:rPr lang="en-US" altLang="zh-CN"/>
                  <a:t>124</a:t>
                </a:r>
                <a:r>
                  <a:rPr lang="zh-CN" altLang="en-US"/>
                  <a:t>、</a:t>
                </a:r>
                <a:r>
                  <a:rPr lang="en-US" altLang="zh-CN"/>
                  <a:t>134……</a:t>
                </a:r>
              </a:p>
              <a:p>
                <a:r>
                  <a:rPr lang="zh-CN" altLang="en-US"/>
                  <a:t>先选取前</a:t>
                </a:r>
                <a:r>
                  <a:rPr lang="en-US" altLang="zh-CN"/>
                  <a:t>k-1</a:t>
                </a:r>
                <a:r>
                  <a:rPr lang="zh-CN" altLang="en-US"/>
                  <a:t>个数，则第</a:t>
                </a:r>
                <a:r>
                  <a:rPr lang="en-US" altLang="zh-CN"/>
                  <a:t>k</a:t>
                </a:r>
                <a:r>
                  <a:rPr lang="zh-CN" altLang="en-US"/>
                  <a:t>个数可能的选择范围是</a:t>
                </a:r>
                <a:r>
                  <a:rPr lang="en-US" altLang="zh-CN"/>
                  <a:t>a[k-1] &lt; a[k] &lt;= n – (m – k)</a:t>
                </a:r>
              </a:p>
              <a:p>
                <a:pPr lvl="1"/>
                <a:r>
                  <a:rPr lang="en-US" altLang="zh-CN"/>
                  <a:t>a[k-1] &lt; a[k]: </a:t>
                </a:r>
                <a:r>
                  <a:rPr lang="zh-CN" altLang="en-US"/>
                  <a:t>要比前一个数大</a:t>
                </a:r>
                <a:endParaRPr lang="en-US" altLang="zh-CN"/>
              </a:p>
              <a:p>
                <a:pPr lvl="1"/>
                <a:r>
                  <a:rPr lang="en-US" altLang="zh-CN"/>
                  <a:t>a[k] &lt;= n – (m - k)</a:t>
                </a:r>
                <a:r>
                  <a:rPr lang="zh-CN" altLang="en-US"/>
                  <a:t>：后续还有若干个依次递增的数，这决定了</a:t>
                </a:r>
                <a:r>
                  <a:rPr lang="en-US" altLang="zh-CN"/>
                  <a:t>a[k]</a:t>
                </a:r>
                <a:r>
                  <a:rPr lang="zh-CN" altLang="en-US"/>
                  <a:t>的上限</a:t>
                </a:r>
                <a:endParaRPr lang="en-US" altLang="zh-CN"/>
              </a:p>
              <a:p>
                <a:pPr lvl="2"/>
                <a:r>
                  <a:rPr lang="en-US" altLang="zh-CN"/>
                  <a:t>a[k]</a:t>
                </a:r>
                <a:r>
                  <a:rPr lang="zh-CN" altLang="en-US"/>
                  <a:t>最大的情况，</a:t>
                </a:r>
                <a:r>
                  <a:rPr lang="en-US" altLang="zh-CN"/>
                  <a:t>a[k], a[k+1], a[m] = n-(m-k), n-(m-k)+1, ..., n</a:t>
                </a:r>
              </a:p>
              <a:p>
                <a:r>
                  <a:rPr lang="zh-CN" altLang="en-US"/>
                  <a:t>以上分析中，</a:t>
                </a:r>
                <a:r>
                  <a:rPr lang="zh-CN" altLang="en-US">
                    <a:solidFill>
                      <a:schemeClr val="accent2"/>
                    </a:solidFill>
                  </a:rPr>
                  <a:t>数组下标从</a:t>
                </a:r>
                <a:r>
                  <a:rPr lang="en-US" altLang="zh-CN">
                    <a:solidFill>
                      <a:schemeClr val="accent2"/>
                    </a:solidFill>
                  </a:rPr>
                  <a:t>1</a:t>
                </a:r>
                <a:r>
                  <a:rPr lang="zh-CN" altLang="en-US">
                    <a:solidFill>
                      <a:schemeClr val="accent2"/>
                    </a:solidFill>
                  </a:rPr>
                  <a:t>开始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73ADB-EB7D-4D17-8923-DA08FDA86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9" t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A6BAAA-C0F3-CB3A-369D-8B962F2720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1036279"/>
      </p:ext>
    </p:extLst>
  </p:cSld>
  <p:clrMapOvr>
    <a:masterClrMapping/>
  </p:clrMapOvr>
  <p:transition advTm="46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C224E-8714-18A8-3602-6B8FC5E8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方法一：递归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42B197EB-3F76-7DB0-F5AC-2F2F78C2A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8090" y="4014788"/>
            <a:ext cx="7375860" cy="250700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3E512B-2E99-88C9-50F3-E75A0DD492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37A2EB-A343-719B-8E85-5A74B906C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551" y="1818869"/>
            <a:ext cx="7431004" cy="194350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A276056-0ECE-299D-77FB-01AE672FAA27}"/>
              </a:ext>
            </a:extLst>
          </p:cNvPr>
          <p:cNvSpPr/>
          <p:nvPr/>
        </p:nvSpPr>
        <p:spPr>
          <a:xfrm>
            <a:off x="1409700" y="2724150"/>
            <a:ext cx="933450" cy="514350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F94E4BC3-FA63-CBD7-084F-FA4E0D852486}"/>
              </a:ext>
            </a:extLst>
          </p:cNvPr>
          <p:cNvSpPr/>
          <p:nvPr/>
        </p:nvSpPr>
        <p:spPr>
          <a:xfrm flipH="1">
            <a:off x="85724" y="2419349"/>
            <a:ext cx="895350" cy="59055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4433"/>
              <a:gd name="adj6" fmla="val -47204"/>
            </a:avLst>
          </a:prstGeom>
          <a:noFill/>
          <a:ln w="31750">
            <a:solidFill>
              <a:srgbClr val="FF000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800"/>
              <a:t>数组从</a:t>
            </a:r>
            <a:r>
              <a:rPr kumimoji="1" lang="en-US" altLang="zh-CN" sz="1800"/>
              <a:t>1</a:t>
            </a:r>
            <a:r>
              <a:rPr kumimoji="1" lang="zh-CN" altLang="en-US" sz="1800"/>
              <a:t>开始</a:t>
            </a:r>
            <a:endParaRPr kumimoji="1" lang="zh-CN" altLang="en-US" sz="1800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F600EFC-ABA6-4062-BC25-00BCB6E27E58}"/>
              </a:ext>
            </a:extLst>
          </p:cNvPr>
          <p:cNvCxnSpPr>
            <a:cxnSpLocks/>
          </p:cNvCxnSpPr>
          <p:nvPr/>
        </p:nvCxnSpPr>
        <p:spPr bwMode="auto">
          <a:xfrm flipV="1">
            <a:off x="1409700" y="2762250"/>
            <a:ext cx="942975" cy="48577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393566"/>
      </p:ext>
    </p:extLst>
  </p:cSld>
  <p:clrMapOvr>
    <a:masterClrMapping/>
  </p:clrMapOvr>
  <p:transition advTm="46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02675-39CD-B25E-17A2-047C37C3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方法二：非递归的方法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01D9B-2F9F-C321-0F75-E6535567C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052512"/>
            <a:ext cx="8534400" cy="5500687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sz="1800" b="0" i="0">
                <a:effectLst/>
                <a:latin typeface="Söhne"/>
              </a:rPr>
              <a:t>类比进位操作的一种非递归方法。</a:t>
            </a:r>
            <a:endParaRPr lang="en-US" altLang="zh-CN" sz="1800" b="0" i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altLang="zh-CN" sz="1800" b="0" i="0">
                <a:effectLst/>
                <a:latin typeface="Söhne"/>
              </a:rPr>
              <a:t>123-&gt;124-&gt;(</a:t>
            </a:r>
            <a:r>
              <a:rPr lang="en-US" altLang="zh-CN" sz="1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125-&gt;</a:t>
            </a:r>
            <a:r>
              <a:rPr lang="en-US" altLang="zh-CN" sz="1800" b="0" i="0">
                <a:effectLst/>
                <a:latin typeface="Söhne"/>
              </a:rPr>
              <a:t>134)-&gt;(</a:t>
            </a:r>
            <a:r>
              <a:rPr lang="en-US" altLang="zh-CN" sz="1800" b="0" i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Söhne"/>
              </a:rPr>
              <a:t>135-&gt;144-&gt;</a:t>
            </a:r>
            <a:r>
              <a:rPr lang="en-US" altLang="zh-CN" sz="1800" b="0" i="0">
                <a:effectLst/>
                <a:latin typeface="Söhne"/>
              </a:rPr>
              <a:t>234)</a:t>
            </a:r>
          </a:p>
          <a:p>
            <a:pPr marL="0" indent="0" algn="l">
              <a:buNone/>
            </a:pPr>
            <a:r>
              <a:rPr lang="zh-CN" altLang="en-US" sz="1800" b="0" i="0">
                <a:effectLst/>
                <a:latin typeface="Söhne"/>
              </a:rPr>
              <a:t>进位：尝试最低位加</a:t>
            </a:r>
            <a:r>
              <a:rPr lang="en-US" altLang="zh-CN" sz="1800" b="0" i="0">
                <a:effectLst/>
                <a:latin typeface="Söhne"/>
              </a:rPr>
              <a:t>1</a:t>
            </a:r>
            <a:r>
              <a:rPr lang="zh-CN" altLang="en-US" sz="1800" b="0" i="0">
                <a:effectLst/>
                <a:latin typeface="Söhne"/>
              </a:rPr>
              <a:t>。如果发现不满足要求，就重置低位，在高位上加</a:t>
            </a:r>
            <a:r>
              <a:rPr lang="en-US" altLang="zh-CN" sz="1800" b="0" i="0">
                <a:effectLst/>
                <a:latin typeface="Söhne"/>
              </a:rPr>
              <a:t>1</a:t>
            </a:r>
            <a:r>
              <a:rPr lang="zh-CN" altLang="en-US" sz="1800" b="0" i="0">
                <a:effectLst/>
                <a:latin typeface="Söhne"/>
              </a:rPr>
              <a:t>。</a:t>
            </a:r>
            <a:endParaRPr lang="en-US" altLang="zh-CN" sz="1800" b="0" i="0">
              <a:effectLst/>
              <a:latin typeface="Söhne"/>
            </a:endParaRPr>
          </a:p>
          <a:p>
            <a:pPr marL="0" indent="0" algn="l">
              <a:buNone/>
            </a:pPr>
            <a:r>
              <a:rPr lang="zh-CN" altLang="en-US" sz="1800" b="0">
                <a:latin typeface="Söhne"/>
              </a:rPr>
              <a:t>重置：不是重置为</a:t>
            </a:r>
            <a:r>
              <a:rPr lang="en-US" altLang="zh-CN" sz="1800" b="0">
                <a:latin typeface="Söhne"/>
              </a:rPr>
              <a:t>0</a:t>
            </a:r>
            <a:r>
              <a:rPr lang="zh-CN" altLang="en-US" sz="1800" b="0">
                <a:latin typeface="Söhne"/>
              </a:rPr>
              <a:t>，而是重置为递增的序列。</a:t>
            </a:r>
            <a:endParaRPr lang="en-US" altLang="zh-CN" sz="1800" b="0" i="0">
              <a:effectLst/>
              <a:latin typeface="Söhne"/>
            </a:endParaRPr>
          </a:p>
          <a:p>
            <a:pPr algn="l"/>
            <a:r>
              <a:rPr lang="zh-CN" altLang="en-US" sz="1800" b="0" i="0">
                <a:effectLst/>
                <a:latin typeface="Söhne"/>
              </a:rPr>
              <a:t>伪代码：</a:t>
            </a:r>
          </a:p>
          <a:p>
            <a:pPr algn="l">
              <a:buFont typeface="+mj-lt"/>
              <a:buAutoNum type="arabicPeriod"/>
            </a:pPr>
            <a:r>
              <a:rPr lang="zh-CN" altLang="en-US" sz="1800" b="0" i="0">
                <a:effectLst/>
                <a:latin typeface="Söhne"/>
              </a:rPr>
              <a:t>定义一个整型数组 </a:t>
            </a:r>
            <a:r>
              <a:rPr lang="en-US" altLang="zh-CN" sz="1800" b="0" i="0">
                <a:effectLst/>
                <a:latin typeface="Söhne"/>
              </a:rPr>
              <a:t>selections</a:t>
            </a:r>
            <a:r>
              <a:rPr lang="zh-CN" altLang="en-US" sz="1800" b="0" i="0">
                <a:effectLst/>
                <a:latin typeface="Söhne"/>
              </a:rPr>
              <a:t>，数组长度为</a:t>
            </a:r>
            <a:r>
              <a:rPr lang="en-US" altLang="zh-CN" sz="1800" b="0" i="0">
                <a:effectLst/>
                <a:latin typeface="Söhne"/>
              </a:rPr>
              <a:t>12</a:t>
            </a:r>
            <a:r>
              <a:rPr lang="zh-CN" altLang="en-US" sz="1800" b="0" i="0">
                <a:effectLst/>
                <a:latin typeface="Söhne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sz="1800" b="0" i="0">
                <a:effectLst/>
                <a:latin typeface="Söhne"/>
              </a:rPr>
              <a:t>将数组中前</a:t>
            </a:r>
            <a:r>
              <a:rPr lang="en-US" altLang="zh-CN" sz="1800" b="0" i="0">
                <a:effectLst/>
                <a:latin typeface="Söhne"/>
              </a:rPr>
              <a:t>m</a:t>
            </a:r>
            <a:r>
              <a:rPr lang="zh-CN" altLang="en-US" sz="1800" b="0" i="0">
                <a:effectLst/>
                <a:latin typeface="Söhne"/>
              </a:rPr>
              <a:t>个元素赋值为</a:t>
            </a:r>
            <a:r>
              <a:rPr lang="en-US" altLang="zh-CN" sz="1800" b="0" i="0">
                <a:effectLst/>
                <a:latin typeface="Söhne"/>
              </a:rPr>
              <a:t>0</a:t>
            </a:r>
            <a:r>
              <a:rPr lang="zh-CN" altLang="en-US" sz="1800" b="0" i="0">
                <a:effectLst/>
                <a:latin typeface="Söhne"/>
              </a:rPr>
              <a:t>到</a:t>
            </a:r>
            <a:r>
              <a:rPr lang="en-US" altLang="zh-CN" sz="1800" b="0" i="0">
                <a:effectLst/>
                <a:latin typeface="Söhne"/>
              </a:rPr>
              <a:t>m-1</a:t>
            </a:r>
            <a:r>
              <a:rPr lang="zh-CN" altLang="en-US" sz="1800" b="0" i="0">
                <a:effectLst/>
                <a:latin typeface="Söhne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sz="1800" b="0" i="0">
                <a:effectLst/>
                <a:latin typeface="Söhne"/>
              </a:rPr>
              <a:t>将第</a:t>
            </a:r>
            <a:r>
              <a:rPr lang="en-US" altLang="zh-CN" sz="1800" b="0" i="0">
                <a:effectLst/>
                <a:latin typeface="Söhne"/>
              </a:rPr>
              <a:t>m+1</a:t>
            </a:r>
            <a:r>
              <a:rPr lang="zh-CN" altLang="en-US" sz="1800" b="0" i="0">
                <a:effectLst/>
                <a:latin typeface="Söhne"/>
              </a:rPr>
              <a:t>个元素赋值为</a:t>
            </a:r>
            <a:r>
              <a:rPr lang="en-US" altLang="zh-CN" sz="1800" b="0" i="0">
                <a:effectLst/>
                <a:latin typeface="Söhne"/>
              </a:rPr>
              <a:t>n</a:t>
            </a:r>
            <a:r>
              <a:rPr lang="zh-CN" altLang="en-US" sz="1800" b="0" i="0">
                <a:effectLst/>
                <a:latin typeface="Söhne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sz="1800" b="0" i="0">
                <a:effectLst/>
                <a:latin typeface="Söhne"/>
              </a:rPr>
              <a:t>如果数组第</a:t>
            </a:r>
            <a:r>
              <a:rPr lang="en-US" altLang="zh-CN" sz="1800" b="0" i="0">
                <a:effectLst/>
                <a:latin typeface="Söhne"/>
              </a:rPr>
              <a:t>1</a:t>
            </a:r>
            <a:r>
              <a:rPr lang="zh-CN" altLang="en-US" sz="1800" b="0" i="0">
                <a:effectLst/>
                <a:latin typeface="Söhne"/>
              </a:rPr>
              <a:t>个元素小于等于</a:t>
            </a:r>
            <a:r>
              <a:rPr lang="en-US" altLang="zh-CN" sz="1800" b="0" i="0">
                <a:effectLst/>
                <a:latin typeface="Söhne"/>
              </a:rPr>
              <a:t>n-m</a:t>
            </a:r>
            <a:r>
              <a:rPr lang="zh-CN" altLang="en-US" sz="1800" b="0" i="0">
                <a:effectLst/>
                <a:latin typeface="Söhne"/>
              </a:rPr>
              <a:t>，执行步骤</a:t>
            </a:r>
            <a:r>
              <a:rPr lang="en-US" altLang="zh-CN" sz="1800" b="0" i="0">
                <a:effectLst/>
                <a:latin typeface="Söhne"/>
              </a:rPr>
              <a:t>5-9</a:t>
            </a:r>
            <a:r>
              <a:rPr lang="zh-CN" altLang="en-US" sz="1800" b="0" i="0">
                <a:effectLst/>
                <a:latin typeface="Söhne"/>
              </a:rPr>
              <a:t>。</a:t>
            </a:r>
            <a:r>
              <a:rPr lang="zh-CN" altLang="en-US" sz="1800" b="0" i="0">
                <a:solidFill>
                  <a:srgbClr val="FF0000"/>
                </a:solidFill>
                <a:effectLst/>
                <a:latin typeface="Söhne"/>
              </a:rPr>
              <a:t>（循环的遍历所有可能）</a:t>
            </a:r>
          </a:p>
          <a:p>
            <a:pPr algn="l">
              <a:buFont typeface="+mj-lt"/>
              <a:buAutoNum type="arabicPeriod"/>
            </a:pPr>
            <a:r>
              <a:rPr lang="zh-CN" altLang="en-US" sz="1800" b="0" i="0">
                <a:effectLst/>
                <a:latin typeface="Söhne"/>
              </a:rPr>
              <a:t>调用</a:t>
            </a:r>
            <a:r>
              <a:rPr lang="en-US" altLang="zh-CN" sz="1800" b="0" i="0">
                <a:effectLst/>
                <a:latin typeface="Söhne"/>
              </a:rPr>
              <a:t>print_ret</a:t>
            </a:r>
            <a:r>
              <a:rPr lang="zh-CN" altLang="en-US" sz="1800" b="0" i="0">
                <a:effectLst/>
                <a:latin typeface="Söhne"/>
              </a:rPr>
              <a:t>函数，将数组和</a:t>
            </a:r>
            <a:r>
              <a:rPr lang="en-US" altLang="zh-CN" sz="1800" b="0" i="0">
                <a:effectLst/>
                <a:latin typeface="Söhne"/>
              </a:rPr>
              <a:t>m</a:t>
            </a:r>
            <a:r>
              <a:rPr lang="zh-CN" altLang="en-US" sz="1800" b="0" i="0">
                <a:effectLst/>
                <a:latin typeface="Söhne"/>
              </a:rPr>
              <a:t>作为参数传入。</a:t>
            </a:r>
            <a:r>
              <a:rPr lang="zh-CN" altLang="en-US" sz="1800" b="0" i="0">
                <a:solidFill>
                  <a:srgbClr val="FF0000"/>
                </a:solidFill>
                <a:effectLst/>
                <a:latin typeface="Söhne"/>
              </a:rPr>
              <a:t>（打印每一种可能）</a:t>
            </a:r>
          </a:p>
          <a:p>
            <a:pPr algn="l">
              <a:buFont typeface="+mj-lt"/>
              <a:buAutoNum type="arabicPeriod"/>
            </a:pPr>
            <a:r>
              <a:rPr lang="zh-CN" altLang="en-US" sz="1800" b="0" i="0">
                <a:effectLst/>
                <a:latin typeface="Söhne"/>
              </a:rPr>
              <a:t>将数组第</a:t>
            </a:r>
            <a:r>
              <a:rPr lang="en-US" altLang="zh-CN" sz="1800" b="0" i="0">
                <a:effectLst/>
                <a:latin typeface="Söhne"/>
              </a:rPr>
              <a:t>m</a:t>
            </a:r>
            <a:r>
              <a:rPr lang="zh-CN" altLang="en-US" sz="1800" b="0" i="0">
                <a:effectLst/>
                <a:latin typeface="Söhne"/>
              </a:rPr>
              <a:t>个元素加</a:t>
            </a:r>
            <a:r>
              <a:rPr lang="en-US" altLang="zh-CN" sz="1800" b="0" i="0">
                <a:effectLst/>
                <a:latin typeface="Söhne"/>
              </a:rPr>
              <a:t>1</a:t>
            </a:r>
            <a:r>
              <a:rPr lang="zh-CN" altLang="en-US" sz="1800" b="0" i="0">
                <a:effectLst/>
                <a:latin typeface="Söhne"/>
              </a:rPr>
              <a:t>。</a:t>
            </a:r>
            <a:r>
              <a:rPr lang="zh-CN" altLang="en-US" sz="1800" b="0" i="0">
                <a:solidFill>
                  <a:srgbClr val="FF0000"/>
                </a:solidFill>
                <a:effectLst/>
                <a:latin typeface="Söhne"/>
              </a:rPr>
              <a:t>（加一）</a:t>
            </a:r>
          </a:p>
          <a:p>
            <a:pPr algn="l">
              <a:buFont typeface="+mj-lt"/>
              <a:buAutoNum type="arabicPeriod"/>
            </a:pPr>
            <a:r>
              <a:rPr lang="zh-CN" altLang="en-US" sz="1800" b="0" i="0">
                <a:effectLst/>
                <a:latin typeface="Söhne"/>
              </a:rPr>
              <a:t>定义一个变量</a:t>
            </a:r>
            <a:r>
              <a:rPr lang="en-US" altLang="zh-CN" sz="1800" b="0" i="0">
                <a:effectLst/>
                <a:latin typeface="Söhne"/>
              </a:rPr>
              <a:t>i</a:t>
            </a:r>
            <a:r>
              <a:rPr lang="zh-CN" altLang="en-US" sz="1800" b="0" i="0">
                <a:effectLst/>
                <a:latin typeface="Söhne"/>
              </a:rPr>
              <a:t>。</a:t>
            </a:r>
            <a:r>
              <a:rPr lang="zh-CN" altLang="en-US" sz="1800" b="0" i="0">
                <a:solidFill>
                  <a:srgbClr val="FF0000"/>
                </a:solidFill>
                <a:effectLst/>
                <a:latin typeface="Söhne"/>
              </a:rPr>
              <a:t> （</a:t>
            </a:r>
            <a:r>
              <a:rPr lang="en-US" altLang="zh-CN" sz="1800" b="0" i="0">
                <a:solidFill>
                  <a:srgbClr val="FF0000"/>
                </a:solidFill>
                <a:effectLst/>
                <a:latin typeface="Söhne"/>
              </a:rPr>
              <a:t>7-9</a:t>
            </a:r>
            <a:r>
              <a:rPr lang="zh-CN" altLang="en-US" sz="1800" b="0" i="0">
                <a:solidFill>
                  <a:srgbClr val="FF0000"/>
                </a:solidFill>
                <a:effectLst/>
                <a:latin typeface="Söhne"/>
              </a:rPr>
              <a:t>类似于进位操作）</a:t>
            </a:r>
            <a:endParaRPr lang="zh-CN" altLang="en-US" sz="1800" b="0" i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1800" b="0" i="0">
                <a:effectLst/>
                <a:latin typeface="Söhne"/>
              </a:rPr>
              <a:t>将</a:t>
            </a:r>
            <a:r>
              <a:rPr lang="en-US" altLang="zh-CN" sz="1800" b="0" i="0">
                <a:effectLst/>
                <a:latin typeface="Söhne"/>
              </a:rPr>
              <a:t>i</a:t>
            </a:r>
            <a:r>
              <a:rPr lang="zh-CN" altLang="en-US" sz="1800" b="0" i="0">
                <a:effectLst/>
                <a:latin typeface="Söhne"/>
              </a:rPr>
              <a:t>赋值为</a:t>
            </a:r>
            <a:r>
              <a:rPr lang="en-US" altLang="zh-CN" sz="1800" b="0" i="0">
                <a:effectLst/>
                <a:latin typeface="Söhne"/>
              </a:rPr>
              <a:t>m-1</a:t>
            </a:r>
            <a:r>
              <a:rPr lang="zh-CN" altLang="en-US" sz="1800" b="0" i="0">
                <a:effectLst/>
                <a:latin typeface="Söhne"/>
              </a:rPr>
              <a:t>，如果数组第</a:t>
            </a:r>
            <a:r>
              <a:rPr lang="en-US" altLang="zh-CN" sz="1800" b="0" i="0">
                <a:effectLst/>
                <a:latin typeface="Söhne"/>
              </a:rPr>
              <a:t>i</a:t>
            </a:r>
            <a:r>
              <a:rPr lang="zh-CN" altLang="en-US" sz="1800" b="0" i="0">
                <a:effectLst/>
                <a:latin typeface="Söhne"/>
              </a:rPr>
              <a:t>个元素大于等于数组第</a:t>
            </a:r>
            <a:r>
              <a:rPr lang="en-US" altLang="zh-CN" sz="1800" b="0" i="0">
                <a:effectLst/>
                <a:latin typeface="Söhne"/>
              </a:rPr>
              <a:t>i+1</a:t>
            </a:r>
            <a:r>
              <a:rPr lang="zh-CN" altLang="en-US" sz="1800" b="0" i="0">
                <a:effectLst/>
                <a:latin typeface="Söhne"/>
              </a:rPr>
              <a:t>个元素，将数组第</a:t>
            </a:r>
            <a:r>
              <a:rPr lang="en-US" altLang="zh-CN" sz="1800" b="0" i="0">
                <a:effectLst/>
                <a:latin typeface="Söhne"/>
              </a:rPr>
              <a:t>i-1</a:t>
            </a:r>
            <a:r>
              <a:rPr lang="zh-CN" altLang="en-US" sz="1800" b="0" i="0">
                <a:effectLst/>
                <a:latin typeface="Söhne"/>
              </a:rPr>
              <a:t>个元素加</a:t>
            </a:r>
            <a:r>
              <a:rPr lang="en-US" altLang="zh-CN" sz="1800" b="0" i="0">
                <a:effectLst/>
                <a:latin typeface="Söhne"/>
              </a:rPr>
              <a:t>1</a:t>
            </a:r>
            <a:r>
              <a:rPr lang="zh-CN" altLang="en-US" sz="1800" b="0" i="0">
                <a:effectLst/>
                <a:latin typeface="Söhne"/>
              </a:rPr>
              <a:t>，将数组第</a:t>
            </a:r>
            <a:r>
              <a:rPr lang="en-US" altLang="zh-CN" sz="1800" b="0" i="0">
                <a:effectLst/>
                <a:latin typeface="Söhne"/>
              </a:rPr>
              <a:t>i</a:t>
            </a:r>
            <a:r>
              <a:rPr lang="zh-CN" altLang="en-US" sz="1800" b="0" i="0">
                <a:effectLst/>
                <a:latin typeface="Söhne"/>
              </a:rPr>
              <a:t>个元素赋值为数组第</a:t>
            </a:r>
            <a:r>
              <a:rPr lang="en-US" altLang="zh-CN" sz="1800" b="0" i="0">
                <a:effectLst/>
                <a:latin typeface="Söhne"/>
              </a:rPr>
              <a:t>i+1</a:t>
            </a:r>
            <a:r>
              <a:rPr lang="zh-CN" altLang="en-US" sz="1800" b="0" i="0">
                <a:effectLst/>
                <a:latin typeface="Söhne"/>
              </a:rPr>
              <a:t>个元素减</a:t>
            </a:r>
            <a:r>
              <a:rPr lang="en-US" altLang="zh-CN" sz="1800" b="0" i="0">
                <a:effectLst/>
                <a:latin typeface="Söhne"/>
              </a:rPr>
              <a:t>1</a:t>
            </a:r>
            <a:r>
              <a:rPr lang="zh-CN" altLang="en-US" sz="1800" b="0" i="0">
                <a:effectLst/>
                <a:latin typeface="Söhne"/>
              </a:rPr>
              <a:t>，</a:t>
            </a:r>
            <a:r>
              <a:rPr lang="en-US" altLang="zh-CN" sz="1800" b="0" i="0">
                <a:effectLst/>
                <a:latin typeface="Söhne"/>
              </a:rPr>
              <a:t>i</a:t>
            </a:r>
            <a:r>
              <a:rPr lang="zh-CN" altLang="en-US" sz="1800" b="0" i="0">
                <a:effectLst/>
                <a:latin typeface="Söhne"/>
              </a:rPr>
              <a:t>减</a:t>
            </a:r>
            <a:r>
              <a:rPr lang="en-US" altLang="zh-CN" sz="1800" b="0" i="0">
                <a:effectLst/>
                <a:latin typeface="Söhne"/>
              </a:rPr>
              <a:t>1</a:t>
            </a:r>
            <a:r>
              <a:rPr lang="zh-CN" altLang="en-US" sz="1800" b="0" i="0">
                <a:effectLst/>
                <a:latin typeface="Söhne"/>
              </a:rPr>
              <a:t>，执行步骤</a:t>
            </a:r>
            <a:r>
              <a:rPr lang="en-US" altLang="zh-CN" sz="1800" b="0" i="0">
                <a:effectLst/>
                <a:latin typeface="Söhne"/>
              </a:rPr>
              <a:t>8</a:t>
            </a:r>
            <a:r>
              <a:rPr lang="zh-CN" altLang="en-US" sz="1800" b="0" i="0">
                <a:effectLst/>
                <a:latin typeface="Söhne"/>
              </a:rPr>
              <a:t>。否则，执行步骤</a:t>
            </a:r>
            <a:r>
              <a:rPr lang="en-US" altLang="zh-CN" sz="1800" b="0" i="0">
                <a:effectLst/>
                <a:latin typeface="Söhne"/>
              </a:rPr>
              <a:t>9</a:t>
            </a:r>
            <a:r>
              <a:rPr lang="zh-CN" altLang="en-US" sz="1800" b="0" i="0">
                <a:effectLst/>
                <a:latin typeface="Söhne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CN" altLang="en-US" sz="1800" b="0" i="0">
                <a:effectLst/>
                <a:latin typeface="Söhne"/>
              </a:rPr>
              <a:t>将</a:t>
            </a:r>
            <a:r>
              <a:rPr lang="en-US" altLang="zh-CN" sz="1800" b="0" i="0">
                <a:effectLst/>
                <a:latin typeface="Söhne"/>
              </a:rPr>
              <a:t>i</a:t>
            </a:r>
            <a:r>
              <a:rPr lang="zh-CN" altLang="en-US" sz="1800" b="0" i="0">
                <a:effectLst/>
                <a:latin typeface="Söhne"/>
              </a:rPr>
              <a:t>加</a:t>
            </a:r>
            <a:r>
              <a:rPr lang="en-US" altLang="zh-CN" sz="1800" b="0" i="0">
                <a:effectLst/>
                <a:latin typeface="Söhne"/>
              </a:rPr>
              <a:t>1</a:t>
            </a:r>
            <a:r>
              <a:rPr lang="zh-CN" altLang="en-US" sz="1800" b="0" i="0">
                <a:effectLst/>
                <a:latin typeface="Söhne"/>
              </a:rPr>
              <a:t>，如果</a:t>
            </a:r>
            <a:r>
              <a:rPr lang="en-US" altLang="zh-CN" sz="1800" b="0" i="0">
                <a:effectLst/>
                <a:latin typeface="Söhne"/>
              </a:rPr>
              <a:t>i</a:t>
            </a:r>
            <a:r>
              <a:rPr lang="zh-CN" altLang="en-US" sz="1800" b="0" i="0">
                <a:effectLst/>
                <a:latin typeface="Söhne"/>
              </a:rPr>
              <a:t>小于</a:t>
            </a:r>
            <a:r>
              <a:rPr lang="en-US" altLang="zh-CN" sz="1800" b="0" i="0">
                <a:effectLst/>
                <a:latin typeface="Söhne"/>
              </a:rPr>
              <a:t>m</a:t>
            </a:r>
            <a:r>
              <a:rPr lang="zh-CN" altLang="en-US" sz="1800" b="0" i="0">
                <a:effectLst/>
                <a:latin typeface="Söhne"/>
              </a:rPr>
              <a:t>，将数组第</a:t>
            </a:r>
            <a:r>
              <a:rPr lang="en-US" altLang="zh-CN" sz="1800" b="0" i="0">
                <a:effectLst/>
                <a:latin typeface="Söhne"/>
              </a:rPr>
              <a:t>i</a:t>
            </a:r>
            <a:r>
              <a:rPr lang="zh-CN" altLang="en-US" sz="1800" b="0" i="0">
                <a:effectLst/>
                <a:latin typeface="Söhne"/>
              </a:rPr>
              <a:t>个元素赋值为数组第</a:t>
            </a:r>
            <a:r>
              <a:rPr lang="en-US" altLang="zh-CN" sz="1800" b="0" i="0">
                <a:effectLst/>
                <a:latin typeface="Söhne"/>
              </a:rPr>
              <a:t>i-1</a:t>
            </a:r>
            <a:r>
              <a:rPr lang="zh-CN" altLang="en-US" sz="1800" b="0" i="0">
                <a:effectLst/>
                <a:latin typeface="Söhne"/>
              </a:rPr>
              <a:t>个元素加</a:t>
            </a:r>
            <a:r>
              <a:rPr lang="en-US" altLang="zh-CN" sz="1800" b="0" i="0">
                <a:effectLst/>
                <a:latin typeface="Söhne"/>
              </a:rPr>
              <a:t>1</a:t>
            </a:r>
            <a:r>
              <a:rPr lang="zh-CN" altLang="en-US" sz="1800" b="0" i="0">
                <a:effectLst/>
                <a:latin typeface="Söhne"/>
              </a:rPr>
              <a:t>，执行步骤</a:t>
            </a:r>
            <a:r>
              <a:rPr lang="en-US" altLang="zh-CN" sz="1800" b="0" i="0">
                <a:effectLst/>
                <a:latin typeface="Söhne"/>
              </a:rPr>
              <a:t>9</a:t>
            </a:r>
            <a:r>
              <a:rPr lang="zh-CN" altLang="en-US" sz="1800" b="0" i="0">
                <a:effectLst/>
                <a:latin typeface="Söhne"/>
              </a:rPr>
              <a:t>。</a:t>
            </a:r>
          </a:p>
          <a:p>
            <a:pPr algn="l"/>
            <a:r>
              <a:rPr lang="zh-CN" altLang="en-US" sz="1800" b="0" i="0">
                <a:effectLst/>
                <a:latin typeface="Söhne"/>
              </a:rPr>
              <a:t>函数输入：两个整型变量</a:t>
            </a:r>
            <a:r>
              <a:rPr lang="en-US" altLang="zh-CN" sz="1800" b="0" i="0">
                <a:effectLst/>
                <a:latin typeface="Söhne"/>
              </a:rPr>
              <a:t>n</a:t>
            </a:r>
            <a:r>
              <a:rPr lang="zh-CN" altLang="en-US" sz="1800" b="0" i="0">
                <a:effectLst/>
                <a:latin typeface="Söhne"/>
              </a:rPr>
              <a:t>和</a:t>
            </a:r>
            <a:r>
              <a:rPr lang="en-US" altLang="zh-CN" sz="1800" b="0" i="0">
                <a:effectLst/>
                <a:latin typeface="Söhne"/>
              </a:rPr>
              <a:t>m</a:t>
            </a:r>
            <a:r>
              <a:rPr lang="zh-CN" altLang="en-US" sz="1800" b="0" i="0">
                <a:effectLst/>
                <a:latin typeface="Söhne"/>
              </a:rPr>
              <a:t>。 输出：无返回值。调用</a:t>
            </a:r>
            <a:r>
              <a:rPr lang="en-US" altLang="zh-CN" sz="1800" b="0" i="0">
                <a:effectLst/>
                <a:latin typeface="Söhne"/>
              </a:rPr>
              <a:t>print_ret</a:t>
            </a:r>
            <a:r>
              <a:rPr lang="zh-CN" altLang="en-US" sz="1800" b="0" i="0">
                <a:effectLst/>
                <a:latin typeface="Söhne"/>
              </a:rPr>
              <a:t>函数输出结果。</a:t>
            </a:r>
          </a:p>
          <a:p>
            <a:pPr marL="0" indent="0">
              <a:buNone/>
            </a:pPr>
            <a:endParaRPr lang="zh-CN" altLang="en-US" sz="18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E26043-F66A-1B1E-DBE5-B6A469EC76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593484"/>
      </p:ext>
    </p:extLst>
  </p:cSld>
  <p:clrMapOvr>
    <a:masterClrMapping/>
  </p:clrMapOvr>
  <p:transition advTm="46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451A8-C48F-789C-DFDD-DF1805B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1390 </a:t>
            </a:r>
            <a:r>
              <a:rPr lang="zh-CN" altLang="en-US"/>
              <a:t>伪</a:t>
            </a:r>
            <a:r>
              <a:rPr lang="en-US" altLang="zh-CN"/>
              <a:t>ackermann</a:t>
            </a:r>
            <a:r>
              <a:rPr lang="zh-CN" altLang="en-US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E3A6A-E7D2-26D2-0566-9329D3AD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9146"/>
            <a:ext cx="8515350" cy="55427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小明在看数学书的时候看到了一个叫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ackerman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的数学函数，感觉非常神奇，于是他写了几个小数据算了一下，发现怎么也算不出来。无奈的他小小的修改了一下函数，发现变的简单许多。可是他现在想要得到的结果有很多，你能帮他吗？该函数如下：</a:t>
            </a:r>
            <a:endParaRPr lang="en-US" altLang="zh-CN" sz="1800" b="0" i="0" u="none" strike="noStrike" baseline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输入第一行一个整数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，表示小明询问你的次数。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(T&lt;=100)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接下来的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行每行两个整数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M,N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。（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0&lt;=M,N&lt;=1000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对每个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M,N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输出相应的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A(M,N)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的值，每个值输出一行。</a:t>
            </a:r>
            <a:endParaRPr lang="zh-CN" altLang="en-US" sz="1800" b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562F1-AD70-62DF-9BA8-A82E326DE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4FE042B-3499-BA97-EB8B-BE17AFBC1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716079"/>
              </p:ext>
            </p:extLst>
          </p:nvPr>
        </p:nvGraphicFramePr>
        <p:xfrm>
          <a:off x="6248400" y="4886325"/>
          <a:ext cx="2683955" cy="1846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986">
                  <a:extLst>
                    <a:ext uri="{9D8B030D-6E8A-4147-A177-3AD203B41FA5}">
                      <a16:colId xmlns:a16="http://schemas.microsoft.com/office/drawing/2014/main" val="1971222623"/>
                    </a:ext>
                  </a:extLst>
                </a:gridCol>
                <a:gridCol w="1416969">
                  <a:extLst>
                    <a:ext uri="{9D8B030D-6E8A-4147-A177-3AD203B41FA5}">
                      <a16:colId xmlns:a16="http://schemas.microsoft.com/office/drawing/2014/main" val="3191863467"/>
                    </a:ext>
                  </a:extLst>
                </a:gridCol>
              </a:tblGrid>
              <a:tr h="434576">
                <a:tc>
                  <a:txBody>
                    <a:bodyPr/>
                    <a:lstStyle/>
                    <a:p>
                      <a:r>
                        <a:rPr lang="zh-CN" altLang="en-US" sz="180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72366"/>
                  </a:ext>
                </a:extLst>
              </a:tr>
              <a:tr h="1412373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1 1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22 15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1</a:t>
                      </a:r>
                    </a:p>
                    <a:p>
                      <a:r>
                        <a:rPr lang="en-US" altLang="zh-CN" sz="1800"/>
                        <a:t>125</a:t>
                      </a:r>
                    </a:p>
                    <a:p>
                      <a:r>
                        <a:rPr lang="en-US" altLang="zh-CN" sz="1800"/>
                        <a:t>232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8554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FB0E8659-CFBB-0649-F2AA-D06FE57CC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774" y="2649928"/>
            <a:ext cx="4676775" cy="157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2281"/>
      </p:ext>
    </p:extLst>
  </p:cSld>
  <p:clrMapOvr>
    <a:masterClrMapping/>
  </p:clrMapOvr>
  <p:transition advTm="46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7229F-42C1-6987-9B71-EE60B5EA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A1370-3ACA-901E-A1CD-F20B2D45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5" y="1052513"/>
            <a:ext cx="8264107" cy="3624262"/>
          </a:xfrm>
        </p:spPr>
        <p:txBody>
          <a:bodyPr/>
          <a:lstStyle/>
          <a:p>
            <a:r>
              <a:rPr lang="zh-CN" altLang="en-US"/>
              <a:t>忠实地表达公式意思即可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E028B8-A5B8-35C4-D053-D520C7C8A7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F710B8-D1DC-52FC-889E-9424AC92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4" y="2090296"/>
            <a:ext cx="8585245" cy="17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94950"/>
      </p:ext>
    </p:extLst>
  </p:cSld>
  <p:clrMapOvr>
    <a:masterClrMapping/>
  </p:clrMapOvr>
  <p:transition advTm="46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651-20C4-A026-5A49-8B7420B4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1391</a:t>
            </a:r>
            <a:r>
              <a:rPr lang="zh-CN" altLang="en-US"/>
              <a:t>简单的几何问题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9D140-C2CD-2900-ED80-6157F70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4" y="1151335"/>
            <a:ext cx="7540206" cy="41040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</a:t>
            </a:r>
          </a:p>
          <a:p>
            <a:pPr marL="0" indent="0">
              <a:buNone/>
            </a:pP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写一个函数，给定半径</a:t>
            </a:r>
            <a:r>
              <a:rPr lang="en-US" altLang="zh-CN" sz="1800" b="0">
                <a:solidFill>
                  <a:srgbClr val="000000"/>
                </a:solidFill>
                <a:latin typeface="+mn-ea"/>
                <a:ea typeface="+mn-ea"/>
              </a:rPr>
              <a:t>r</a:t>
            </a: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，输出对应圆的周长，圆的面积，球的表面积，以及球的体积，四舍五入保留</a:t>
            </a:r>
          </a:p>
          <a:p>
            <a:pPr marL="0" indent="0">
              <a:buNone/>
            </a:pP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两位小数。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</a:p>
          <a:p>
            <a:pPr marL="0" indent="0">
              <a:buNone/>
            </a:pP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输入只包含一行，一个实数</a:t>
            </a:r>
            <a:r>
              <a:rPr lang="en-US" altLang="zh-CN" sz="1800" b="0">
                <a:solidFill>
                  <a:srgbClr val="000000"/>
                </a:solidFill>
                <a:latin typeface="+mn-ea"/>
                <a:ea typeface="+mn-ea"/>
              </a:rPr>
              <a:t>r</a:t>
            </a: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，代表半径，注意过程中所有变量应使用</a:t>
            </a:r>
            <a:r>
              <a:rPr lang="en-US" altLang="zh-CN" sz="1800" b="0">
                <a:solidFill>
                  <a:srgbClr val="000000"/>
                </a:solidFill>
                <a:latin typeface="+mn-ea"/>
                <a:ea typeface="+mn-ea"/>
              </a:rPr>
              <a:t>double </a:t>
            </a: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类型。</a:t>
            </a:r>
            <a:r>
              <a:rPr lang="en-US" altLang="zh-CN" sz="1800" b="0">
                <a:solidFill>
                  <a:srgbClr val="000000"/>
                </a:solidFill>
                <a:latin typeface="+mn-ea"/>
                <a:ea typeface="+mn-ea"/>
              </a:rPr>
              <a:t>(0&lt;r&lt;100)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输出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4 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行，每行分别代表对应圆的周长，圆的面积，球的表面积，以及球的体积，保留两位小数。（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π 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取</a:t>
            </a:r>
          </a:p>
          <a:p>
            <a:pPr marL="0" indent="0">
              <a:buNone/>
            </a:pPr>
            <a:r>
              <a:rPr lang="en-US" altLang="zh-CN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3.14159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endParaRPr lang="zh-CN" altLang="en-US" sz="1800" b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5E64E-CFEA-E98B-0D3C-56BE98CC2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5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64B9273-2B11-D7C8-B7AE-33999A21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49427"/>
              </p:ext>
            </p:extLst>
          </p:nvPr>
        </p:nvGraphicFramePr>
        <p:xfrm>
          <a:off x="1731876" y="4879325"/>
          <a:ext cx="5194018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009">
                  <a:extLst>
                    <a:ext uri="{9D8B030D-6E8A-4147-A177-3AD203B41FA5}">
                      <a16:colId xmlns:a16="http://schemas.microsoft.com/office/drawing/2014/main" val="2565839796"/>
                    </a:ext>
                  </a:extLst>
                </a:gridCol>
                <a:gridCol w="2597009">
                  <a:extLst>
                    <a:ext uri="{9D8B030D-6E8A-4147-A177-3AD203B41FA5}">
                      <a16:colId xmlns:a16="http://schemas.microsoft.com/office/drawing/2014/main" val="342967985"/>
                    </a:ext>
                  </a:extLst>
                </a:gridCol>
              </a:tblGrid>
              <a:tr h="243877">
                <a:tc>
                  <a:txBody>
                    <a:bodyPr/>
                    <a:lstStyle/>
                    <a:p>
                      <a:r>
                        <a:rPr lang="zh-CN" altLang="en-US" sz="1800"/>
                        <a:t>输入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9214699"/>
                  </a:ext>
                </a:extLst>
              </a:tr>
              <a:tr h="92370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800" b="0" i="0" u="none" strike="noStrike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1.1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800" b="0"/>
                        <a:t>6.91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b="0"/>
                        <a:t>3.80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b="0"/>
                        <a:t>15.21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b="0"/>
                        <a:t>5.58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370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287431"/>
      </p:ext>
    </p:extLst>
  </p:cSld>
  <p:clrMapOvr>
    <a:masterClrMapping/>
  </p:clrMapOvr>
  <p:transition advTm="46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E1754-A5ED-AB88-48A4-D169FA30B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4B2834-838A-C9B2-00CA-93DC51E32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忠实表达公式意思即可</a:t>
                </a:r>
                <a:endParaRPr lang="en-US" altLang="zh-CN"/>
              </a:p>
              <a:p>
                <a:r>
                  <a:rPr lang="zh-CN" altLang="en-US"/>
                  <a:t>公式：</a:t>
                </a:r>
                <a:endParaRPr lang="en-US" altLang="zh-CN"/>
              </a:p>
              <a:p>
                <a:pPr lvl="1"/>
                <a:r>
                  <a:rPr lang="zh-CN" altLang="en-US"/>
                  <a:t> 圆周长：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US" altLang="zh-CN" b="1"/>
              </a:p>
              <a:p>
                <a:pPr lvl="1"/>
                <a:r>
                  <a:rPr lang="zh-CN" altLang="en-US"/>
                  <a:t> 圆面积：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𝝅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/>
              </a:p>
              <a:p>
                <a:pPr lvl="1"/>
                <a:r>
                  <a:rPr lang="zh-CN" altLang="en-US"/>
                  <a:t> 球表面积：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𝝅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 </a:t>
                </a:r>
                <a:r>
                  <a:rPr lang="zh-CN" altLang="en-US"/>
                  <a:t>球体积：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𝝅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altLang="zh-CN"/>
              </a:p>
              <a:p>
                <a:r>
                  <a:rPr lang="zh-CN" altLang="en-US"/>
                  <a:t>注意使用</a:t>
                </a:r>
                <a:r>
                  <a:rPr lang="en-US" altLang="zh-CN"/>
                  <a:t>double</a:t>
                </a:r>
                <a:r>
                  <a:rPr lang="zh-CN" altLang="en-US"/>
                  <a:t>类型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4B2834-838A-C9B2-00CA-93DC51E32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1" t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889395-0D90-3A9F-CCE7-7F5A1837E2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6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96818E-025A-A626-89AE-220E1C218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188" y="4111354"/>
            <a:ext cx="5848500" cy="236564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3AA10C7-F832-1FC6-83E2-DDB942E11B54}"/>
              </a:ext>
            </a:extLst>
          </p:cNvPr>
          <p:cNvSpPr/>
          <p:nvPr/>
        </p:nvSpPr>
        <p:spPr>
          <a:xfrm>
            <a:off x="3343275" y="5981700"/>
            <a:ext cx="590550" cy="390525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338773918"/>
      </p:ext>
    </p:extLst>
  </p:cSld>
  <p:clrMapOvr>
    <a:masterClrMapping/>
  </p:clrMapOvr>
  <p:transition advTm="46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D54D6-0A58-94CD-A503-896BDA65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CN"/>
              <a:t>1392 </a:t>
            </a:r>
            <a:r>
              <a:rPr lang="zh-CN" altLang="en-US"/>
              <a:t>数组的平衡</a:t>
            </a:r>
            <a:endParaRPr lang="en-US" alt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4B922-B748-55B5-DCE9-A303611CD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4" y="1052513"/>
            <a:ext cx="8138501" cy="48760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</a:t>
            </a:r>
          </a:p>
          <a:p>
            <a:pPr marL="0" indent="0">
              <a:buNone/>
            </a:pP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写一个函数，计算一个整形数组</a:t>
            </a:r>
            <a:r>
              <a:rPr lang="en-US" altLang="zh-CN" sz="1800" b="0">
                <a:solidFill>
                  <a:srgbClr val="000000"/>
                </a:solidFill>
                <a:latin typeface="+mn-ea"/>
                <a:ea typeface="+mn-ea"/>
              </a:rPr>
              <a:t>A </a:t>
            </a: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的中心分割点。假设某个分割点的下标为</a:t>
            </a:r>
            <a:r>
              <a:rPr lang="en-US" altLang="zh-CN" sz="1800" b="0">
                <a:solidFill>
                  <a:srgbClr val="000000"/>
                </a:solidFill>
                <a:latin typeface="+mn-ea"/>
                <a:ea typeface="+mn-ea"/>
              </a:rPr>
              <a:t>k</a:t>
            </a: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，那么</a:t>
            </a:r>
            <a:r>
              <a:rPr lang="en-US" altLang="zh-CN" sz="1800" b="0">
                <a:solidFill>
                  <a:srgbClr val="000000"/>
                </a:solidFill>
                <a:latin typeface="+mn-ea"/>
                <a:ea typeface="+mn-ea"/>
              </a:rPr>
              <a:t>S1 = A[1] + A[2]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000000"/>
                </a:solidFill>
                <a:latin typeface="+mn-ea"/>
                <a:ea typeface="+mn-ea"/>
              </a:rPr>
              <a:t>+ … + A[k]</a:t>
            </a: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1800" b="0">
                <a:solidFill>
                  <a:srgbClr val="000000"/>
                </a:solidFill>
                <a:latin typeface="+mn-ea"/>
                <a:ea typeface="+mn-ea"/>
              </a:rPr>
              <a:t>S2 = A[k+1] + A[k+2] + … + A[n]</a:t>
            </a: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，让</a:t>
            </a:r>
            <a:r>
              <a:rPr lang="en-US" altLang="zh-CN" sz="1800" b="0">
                <a:solidFill>
                  <a:srgbClr val="000000"/>
                </a:solidFill>
                <a:latin typeface="+mn-ea"/>
                <a:ea typeface="+mn-ea"/>
              </a:rPr>
              <a:t>S1 </a:t>
            </a: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sz="1800" b="0">
                <a:solidFill>
                  <a:srgbClr val="000000"/>
                </a:solidFill>
                <a:latin typeface="+mn-ea"/>
                <a:ea typeface="+mn-ea"/>
              </a:rPr>
              <a:t>S2 </a:t>
            </a: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差距最小的下标</a:t>
            </a:r>
            <a:r>
              <a:rPr lang="en-US" altLang="zh-CN" sz="1800" b="0">
                <a:solidFill>
                  <a:srgbClr val="000000"/>
                </a:solidFill>
                <a:latin typeface="+mn-ea"/>
                <a:ea typeface="+mn-ea"/>
              </a:rPr>
              <a:t>K </a:t>
            </a: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即为数组</a:t>
            </a:r>
            <a:r>
              <a:rPr lang="en-US" altLang="zh-CN" sz="1800" b="0">
                <a:solidFill>
                  <a:srgbClr val="000000"/>
                </a:solidFill>
                <a:latin typeface="+mn-ea"/>
                <a:ea typeface="+mn-ea"/>
              </a:rPr>
              <a:t>A </a:t>
            </a: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的中心分割点，若有多个中心分割点，选择值小的。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Input</a:t>
            </a:r>
          </a:p>
          <a:p>
            <a:pPr marL="0" indent="0">
              <a:buNone/>
            </a:pP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第一行输入一个整数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代表数组元素个数。（</a:t>
            </a:r>
            <a:r>
              <a:rPr lang="en-US" altLang="zh-CN" sz="1800" b="0">
                <a:solidFill>
                  <a:srgbClr val="000000"/>
                </a:solidFill>
                <a:latin typeface="+mn-ea"/>
                <a:ea typeface="+mn-ea"/>
              </a:rPr>
              <a:t>n&lt;=10000</a:t>
            </a: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endParaRPr lang="en-US" altLang="zh-CN" sz="1800" b="0">
              <a:solidFill>
                <a:srgbClr val="000000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第二行输入</a:t>
            </a:r>
          </a:p>
          <a:p>
            <a:pPr marL="0" indent="0">
              <a:buNone/>
            </a:pPr>
            <a:r>
              <a:rPr lang="en-US" altLang="zh-CN" sz="1800" b="0">
                <a:solidFill>
                  <a:srgbClr val="000000"/>
                </a:solidFill>
                <a:latin typeface="+mn-ea"/>
                <a:ea typeface="+mn-ea"/>
              </a:rPr>
              <a:t>n</a:t>
            </a: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个整数，每个数的范围</a:t>
            </a:r>
            <a:r>
              <a:rPr lang="en-US" altLang="zh-CN" sz="1800" b="0">
                <a:solidFill>
                  <a:srgbClr val="000000"/>
                </a:solidFill>
                <a:latin typeface="+mn-ea"/>
                <a:ea typeface="+mn-ea"/>
              </a:rPr>
              <a:t>[0, 1000]</a:t>
            </a: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</a:rPr>
              <a:t>Output</a:t>
            </a:r>
          </a:p>
          <a:p>
            <a:pPr marL="0" indent="0">
              <a:buNone/>
            </a:pPr>
            <a:r>
              <a:rPr lang="zh-CN" altLang="en-US" sz="1800" b="0">
                <a:solidFill>
                  <a:srgbClr val="000000"/>
                </a:solidFill>
                <a:latin typeface="+mn-ea"/>
                <a:ea typeface="+mn-ea"/>
              </a:rPr>
              <a:t>输出题目中所述的中心分割点的值，若有多个中心分割点，选择值小的。</a:t>
            </a:r>
            <a:endParaRPr lang="zh-CN" altLang="en-US" sz="18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3C919-A546-2567-0058-F3F852597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7</a:t>
            </a:fld>
            <a:endParaRPr lang="en-US" altLang="zh-CN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29ED110-EB8C-10B0-355A-D3A68828D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87519"/>
              </p:ext>
            </p:extLst>
          </p:nvPr>
        </p:nvGraphicFramePr>
        <p:xfrm>
          <a:off x="2984361" y="5392940"/>
          <a:ext cx="3125038" cy="100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519">
                  <a:extLst>
                    <a:ext uri="{9D8B030D-6E8A-4147-A177-3AD203B41FA5}">
                      <a16:colId xmlns:a16="http://schemas.microsoft.com/office/drawing/2014/main" val="77703718"/>
                    </a:ext>
                  </a:extLst>
                </a:gridCol>
                <a:gridCol w="1562519">
                  <a:extLst>
                    <a:ext uri="{9D8B030D-6E8A-4147-A177-3AD203B41FA5}">
                      <a16:colId xmlns:a16="http://schemas.microsoft.com/office/drawing/2014/main" val="1201197361"/>
                    </a:ext>
                  </a:extLst>
                </a:gridCol>
              </a:tblGrid>
              <a:tr h="266266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1072685"/>
                  </a:ext>
                </a:extLst>
              </a:tr>
              <a:tr h="660684">
                <a:tc>
                  <a:txBody>
                    <a:bodyPr/>
                    <a:lstStyle/>
                    <a:p>
                      <a:r>
                        <a:rPr lang="en-US" altLang="zh-CN" sz="1800"/>
                        <a:t>5</a:t>
                      </a:r>
                    </a:p>
                    <a:p>
                      <a:r>
                        <a:rPr lang="en-US" altLang="zh-CN" sz="1800"/>
                        <a:t>1 1 1 2 3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2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383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755776"/>
      </p:ext>
    </p:extLst>
  </p:cSld>
  <p:clrMapOvr>
    <a:masterClrMapping/>
  </p:clrMapOvr>
  <p:transition advTm="46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D03F8-0600-64BE-D689-187BDC0F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A5F19-E791-FA1E-A7A1-AF48B9FBD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需要注意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本题数组从</a:t>
            </a:r>
            <a:r>
              <a:rPr lang="en-US" altLang="zh-CN"/>
              <a:t>1</a:t>
            </a:r>
            <a:r>
              <a:rPr lang="zh-CN" altLang="en-US"/>
              <a:t>开始</a:t>
            </a:r>
            <a:endParaRPr lang="en-US" altLang="zh-CN"/>
          </a:p>
          <a:p>
            <a:pPr lvl="1"/>
            <a:r>
              <a:rPr lang="en-US" altLang="zh-CN"/>
              <a:t> </a:t>
            </a:r>
            <a:r>
              <a:rPr lang="zh-CN" altLang="en-US"/>
              <a:t>分隔点可能的取值包括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3……n</a:t>
            </a:r>
            <a:r>
              <a:rPr lang="zh-CN" altLang="en-US"/>
              <a:t>，但不取</a:t>
            </a:r>
            <a:r>
              <a:rPr lang="en-US" altLang="zh-CN"/>
              <a:t>0. </a:t>
            </a:r>
            <a:r>
              <a:rPr lang="zh-CN" altLang="en-US"/>
              <a:t>以输入数组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  <a:r>
              <a:rPr lang="zh-CN" altLang="en-US"/>
              <a:t>为例，可能的分隔有</a:t>
            </a:r>
            <a:endParaRPr lang="en-US" altLang="zh-CN"/>
          </a:p>
          <a:p>
            <a:pPr lvl="2"/>
            <a:r>
              <a:rPr lang="en-US" altLang="zh-CN"/>
              <a:t>1</a:t>
            </a:r>
            <a:r>
              <a:rPr lang="zh-CN" altLang="en-US"/>
              <a:t>；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</a:p>
          <a:p>
            <a:pPr lvl="2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；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</a:p>
          <a:p>
            <a:pPr lvl="2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；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3</a:t>
            </a:r>
          </a:p>
          <a:p>
            <a:pPr lvl="2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；</a:t>
            </a:r>
            <a:r>
              <a:rPr lang="en-US" altLang="zh-CN"/>
              <a:t>3</a:t>
            </a:r>
          </a:p>
          <a:p>
            <a:pPr lvl="2"/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3</a:t>
            </a:r>
          </a:p>
          <a:p>
            <a:pPr marL="0" indent="0">
              <a:buNone/>
            </a:pPr>
            <a:endParaRPr lang="en-US" altLang="zh-CN"/>
          </a:p>
          <a:p>
            <a:pPr lvl="2"/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55307B-CE93-7520-6FD4-D6D6A008CF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0211474"/>
      </p:ext>
    </p:extLst>
  </p:cSld>
  <p:clrMapOvr>
    <a:masterClrMapping/>
  </p:clrMapOvr>
  <p:transition advTm="46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68E81-7BA1-5407-6534-16D70B56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94118A-1328-752F-3A2F-B83D6A6A18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D494F5-CA83-7E21-D503-78754E93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79548"/>
            <a:ext cx="7734300" cy="522211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1D1DA3-6F11-C2CD-391E-E8EA1E958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75" y="1390650"/>
            <a:ext cx="2209802" cy="457200"/>
          </a:xfrm>
        </p:spPr>
        <p:txBody>
          <a:bodyPr/>
          <a:lstStyle/>
          <a:p>
            <a:r>
              <a:rPr lang="zh-CN" altLang="en-US"/>
              <a:t>仅供参考</a:t>
            </a:r>
          </a:p>
        </p:txBody>
      </p:sp>
    </p:spTree>
    <p:extLst>
      <p:ext uri="{BB962C8B-B14F-4D97-AF65-F5344CB8AC3E}">
        <p14:creationId xmlns:p14="http://schemas.microsoft.com/office/powerpoint/2010/main" val="1970818270"/>
      </p:ext>
    </p:extLst>
  </p:cSld>
  <p:clrMapOvr>
    <a:masterClrMapping/>
  </p:clrMapOvr>
  <p:transition advTm="4600"/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>
            <a:alpha val="97000"/>
          </a:srgbClr>
        </a:solidFill>
        <a:ln w="31750">
          <a:noFill/>
          <a:prstDash val="dash"/>
        </a:ln>
      </a:spPr>
      <a:bodyPr rtlCol="0" anchor="ctr"/>
      <a:lstStyle>
        <a:defPPr algn="ctr">
          <a:defRPr kumimoji="1" sz="1350" dirty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108000" tIns="0" rIns="108000" bIns="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2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Verdana" pitchFamily="34" charset="0"/>
            <a:ea typeface="黑体" pitchFamily="49" charset="-122"/>
          </a:defRPr>
        </a:defPPr>
      </a:lstStyle>
    </a:lnDef>
    <a:txDef>
      <a:spPr>
        <a:solidFill>
          <a:schemeClr val="bg1"/>
        </a:solidFill>
      </a:spPr>
      <a:bodyPr wrap="square">
        <a:noAutofit/>
      </a:bodyPr>
      <a:lstStyle>
        <a:defPPr>
          <a:defRPr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1930</Words>
  <Application>Microsoft Office PowerPoint</Application>
  <PresentationFormat>全屏显示(4:3)</PresentationFormat>
  <Paragraphs>227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Söhne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Verdana</vt:lpstr>
      <vt:lpstr>Wingdings</vt:lpstr>
      <vt:lpstr>1_自定义设计方案</vt:lpstr>
      <vt:lpstr>1_Profile</vt:lpstr>
      <vt:lpstr>第十次上机题目讲解</vt:lpstr>
      <vt:lpstr>主题</vt:lpstr>
      <vt:lpstr>1390 伪ackermann函数</vt:lpstr>
      <vt:lpstr>流程图</vt:lpstr>
      <vt:lpstr>1391简单的几何问题</vt:lpstr>
      <vt:lpstr>流程图</vt:lpstr>
      <vt:lpstr>1392 数组的平衡</vt:lpstr>
      <vt:lpstr>分析</vt:lpstr>
      <vt:lpstr>流程图</vt:lpstr>
      <vt:lpstr>伪代码</vt:lpstr>
      <vt:lpstr>1393 哥德巴赫猜想的验证</vt:lpstr>
      <vt:lpstr>偶数的情况</vt:lpstr>
      <vt:lpstr>奇数的情况</vt:lpstr>
      <vt:lpstr>素数判断</vt:lpstr>
      <vt:lpstr>1394 抛硬币</vt:lpstr>
      <vt:lpstr>分析</vt:lpstr>
      <vt:lpstr>分析</vt:lpstr>
      <vt:lpstr>其它思路（位运算）</vt:lpstr>
      <vt:lpstr>1395 组合</vt:lpstr>
      <vt:lpstr>分析</vt:lpstr>
      <vt:lpstr>方法一：递归</vt:lpstr>
      <vt:lpstr>方法二：非递归的方法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2020-11-10T03:01:36Z</dcterms:created>
  <dcterms:modified xsi:type="dcterms:W3CDTF">2022-12-07T05:07:31Z</dcterms:modified>
</cp:coreProperties>
</file>