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930" r:id="rId1"/>
    <p:sldMasterId id="2147485278" r:id="rId2"/>
  </p:sldMasterIdLst>
  <p:notesMasterIdLst>
    <p:notesMasterId r:id="rId19"/>
  </p:notesMasterIdLst>
  <p:handoutMasterIdLst>
    <p:handoutMasterId r:id="rId20"/>
  </p:handoutMasterIdLst>
  <p:sldIdLst>
    <p:sldId id="2591" r:id="rId3"/>
    <p:sldId id="3161" r:id="rId4"/>
    <p:sldId id="3144" r:id="rId5"/>
    <p:sldId id="3163" r:id="rId6"/>
    <p:sldId id="3180" r:id="rId7"/>
    <p:sldId id="3147" r:id="rId8"/>
    <p:sldId id="3164" r:id="rId9"/>
    <p:sldId id="3181" r:id="rId10"/>
    <p:sldId id="3150" r:id="rId11"/>
    <p:sldId id="3182" r:id="rId12"/>
    <p:sldId id="3165" r:id="rId13"/>
    <p:sldId id="3178" r:id="rId14"/>
    <p:sldId id="3183" r:id="rId15"/>
    <p:sldId id="3151" r:id="rId16"/>
    <p:sldId id="3179" r:id="rId17"/>
    <p:sldId id="3184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E70EBCB-AF52-4BE4-A6A4-5D1E3DB29BEF}">
          <p14:sldIdLst>
            <p14:sldId id="2591"/>
            <p14:sldId id="3161"/>
          </p14:sldIdLst>
        </p14:section>
        <p14:section name="第一题" id="{44D70B85-F7E6-4970-8B8F-D0776E961BA4}">
          <p14:sldIdLst>
            <p14:sldId id="3144"/>
            <p14:sldId id="3163"/>
            <p14:sldId id="3180"/>
          </p14:sldIdLst>
        </p14:section>
        <p14:section name="第二题" id="{0DB4F674-6D58-4804-9B7F-5B3CCD75B69F}">
          <p14:sldIdLst>
            <p14:sldId id="3147"/>
            <p14:sldId id="3164"/>
            <p14:sldId id="3181"/>
          </p14:sldIdLst>
        </p14:section>
        <p14:section name="第三题" id="{A32804B9-3185-4D3F-A257-B823DAD448CF}">
          <p14:sldIdLst>
            <p14:sldId id="3150"/>
            <p14:sldId id="3182"/>
            <p14:sldId id="3165"/>
            <p14:sldId id="3178"/>
            <p14:sldId id="3183"/>
          </p14:sldIdLst>
        </p14:section>
        <p14:section name="第四题" id="{853CEAFE-8A2C-4A7D-AA9C-52E1B42DF2A5}">
          <p14:sldIdLst>
            <p14:sldId id="3151"/>
            <p14:sldId id="3179"/>
            <p14:sldId id="3184"/>
          </p14:sldIdLst>
        </p14:section>
      </p14:sectionLst>
    </p:ext>
    <p:ext uri="{EFAFB233-063F-42B5-8137-9DF3F51BA10A}">
      <p15:sldGuideLst xmlns:p15="http://schemas.microsoft.com/office/powerpoint/2012/main">
        <p15:guide id="1" pos="2857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8B2F0"/>
    <a:srgbClr val="FED4F6"/>
    <a:srgbClr val="0000FF"/>
    <a:srgbClr val="960684"/>
    <a:srgbClr val="CCECFF"/>
    <a:srgbClr val="BE0682"/>
    <a:srgbClr val="A20684"/>
    <a:srgbClr val="FDD5E9"/>
    <a:srgbClr val="1717B7"/>
    <a:srgbClr val="275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8828" autoAdjust="0"/>
  </p:normalViewPr>
  <p:slideViewPr>
    <p:cSldViewPr snapToGrid="0">
      <p:cViewPr varScale="1">
        <p:scale>
          <a:sx n="76" d="100"/>
          <a:sy n="76" d="100"/>
        </p:scale>
        <p:origin x="1795" y="67"/>
      </p:cViewPr>
      <p:guideLst>
        <p:guide pos="2857"/>
        <p:guide orient="horz" pos="2183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-1440"/>
    </p:cViewPr>
  </p:sorterViewPr>
  <p:notesViewPr>
    <p:cSldViewPr snapToGrid="0">
      <p:cViewPr varScale="1">
        <p:scale>
          <a:sx n="121" d="100"/>
          <a:sy n="121" d="100"/>
        </p:scale>
        <p:origin x="49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C4803FF-7A1D-4EE9-8F21-D3681F1474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9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8AA420E-8999-4B68-9F06-563144D81D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33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1434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093EB02-05DE-4FBA-B58C-F692575D24CC}" type="slidenum">
              <a:rPr lang="en-US" altLang="zh-CN" sz="1200"/>
              <a:pPr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A420E-8999-4B68-9F06-563144D81D6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4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" y="0"/>
            <a:ext cx="2505075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 b="1" dirty="0">
              <a:solidFill>
                <a:schemeClr val="bg1"/>
              </a:solidFill>
              <a:latin typeface="黑体" pitchFamily="49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883025" y="2889250"/>
            <a:ext cx="2505075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 b="1" dirty="0">
              <a:solidFill>
                <a:schemeClr val="bg1"/>
              </a:solidFill>
              <a:latin typeface="黑体" pitchFamily="49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000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17145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0574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24003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27432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17145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0574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24003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27432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A2549619-5BB4-4CE2-B062-4DE22A4762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66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393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17331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92"/>
            <a:ext cx="2286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92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548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DAF70-E7C9-4E42-BBEB-55D73CDA69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152197"/>
      </p:ext>
    </p:extLst>
  </p:cSld>
  <p:clrMapOvr>
    <a:masterClrMapping/>
  </p:clrMapOvr>
  <p:transition advTm="46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82717"/>
            <a:ext cx="8382000" cy="5762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695" y="1052513"/>
            <a:ext cx="8264107" cy="5472112"/>
          </a:xfrm>
          <a:ln>
            <a:noFill/>
          </a:ln>
        </p:spPr>
        <p:txBody>
          <a:bodyPr/>
          <a:lstStyle>
            <a:lvl1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542925" indent="-141685">
              <a:buFont typeface="Wingdings" panose="05000000000000000000" pitchFamily="2" charset="2"/>
              <a:buChar char="p"/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11942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50611F1F-B0D0-4543-BE4D-C428D4BCA17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" name="图片 7">
            <a:extLst>
              <a:ext uri="{FF2B5EF4-FFF2-40B4-BE49-F238E27FC236}">
                <a16:creationId xmlns:a16="http://schemas.microsoft.com/office/drawing/2014/main" id="{1D306142-49DF-4CCC-B893-34DD24766F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0">
            <a:extLst>
              <a:ext uri="{FF2B5EF4-FFF2-40B4-BE49-F238E27FC236}">
                <a16:creationId xmlns:a16="http://schemas.microsoft.com/office/drawing/2014/main" id="{CC3C52BC-82FB-45A4-A34D-E87EBF0899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199782"/>
      </p:ext>
    </p:extLst>
  </p:cSld>
  <p:clrMapOvr>
    <a:masterClrMapping/>
  </p:clrMapOvr>
  <p:transition advTm="46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7648B618-1D7A-4F9B-835C-2A7751C100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894353"/>
      </p:ext>
    </p:extLst>
  </p:cSld>
  <p:clrMapOvr>
    <a:masterClrMapping/>
  </p:clrMapOvr>
  <p:transition advTm="46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60354"/>
            <a:ext cx="8001000" cy="5762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3924300" cy="54721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00550" y="1052513"/>
            <a:ext cx="3924300" cy="54721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1FD96561-1A22-412A-AE5C-CFD04665E827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1" name="图片 7">
            <a:extLst>
              <a:ext uri="{FF2B5EF4-FFF2-40B4-BE49-F238E27FC236}">
                <a16:creationId xmlns:a16="http://schemas.microsoft.com/office/drawing/2014/main" id="{9AC73B0A-BFAF-4A8D-B3B7-ECFC3FA54A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0">
            <a:extLst>
              <a:ext uri="{FF2B5EF4-FFF2-40B4-BE49-F238E27FC236}">
                <a16:creationId xmlns:a16="http://schemas.microsoft.com/office/drawing/2014/main" id="{B915FF17-8D9D-4915-B206-56A8EDA0E1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087341"/>
      </p:ext>
    </p:extLst>
  </p:cSld>
  <p:clrMapOvr>
    <a:masterClrMapping/>
  </p:clrMapOvr>
  <p:transition advTm="46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0CD24DFD-8591-4C9D-8C58-E25F0957899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3" name="图片 7">
            <a:extLst>
              <a:ext uri="{FF2B5EF4-FFF2-40B4-BE49-F238E27FC236}">
                <a16:creationId xmlns:a16="http://schemas.microsoft.com/office/drawing/2014/main" id="{5215860C-0D00-4839-B54E-935AE7FF93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0">
            <a:extLst>
              <a:ext uri="{FF2B5EF4-FFF2-40B4-BE49-F238E27FC236}">
                <a16:creationId xmlns:a16="http://schemas.microsoft.com/office/drawing/2014/main" id="{75DCDFFD-5863-48ED-96B6-8590C7E8F2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065359"/>
      </p:ext>
    </p:extLst>
  </p:cSld>
  <p:clrMapOvr>
    <a:masterClrMapping/>
  </p:clrMapOvr>
  <p:transition advTm="46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60354"/>
            <a:ext cx="8001000" cy="5762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D294704E-8F2A-40AC-9EF1-756684C03F3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" name="图片 7">
            <a:extLst>
              <a:ext uri="{FF2B5EF4-FFF2-40B4-BE49-F238E27FC236}">
                <a16:creationId xmlns:a16="http://schemas.microsoft.com/office/drawing/2014/main" id="{C783C140-3597-4552-BEB7-39EC3460DF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8010D1E-97C7-463A-8C61-D0E64843CF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655712"/>
      </p:ext>
    </p:extLst>
  </p:cSld>
  <p:clrMapOvr>
    <a:masterClrMapping/>
  </p:clrMapOvr>
  <p:transition advTm="46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D2F46F-2ADE-4A01-A615-1AE21D8E2FE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70B61E-D8F7-4739-A576-9143FEA4B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10">
            <a:extLst>
              <a:ext uri="{FF2B5EF4-FFF2-40B4-BE49-F238E27FC236}">
                <a16:creationId xmlns:a16="http://schemas.microsoft.com/office/drawing/2014/main" id="{6A02338E-3AD2-4B80-8697-6BCE22C0A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991759"/>
      </p:ext>
    </p:extLst>
  </p:cSld>
  <p:clrMapOvr>
    <a:masterClrMapping/>
  </p:clrMapOvr>
  <p:transition advTm="46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4059239" y="4054479"/>
            <a:ext cx="4192587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42"/>
            <a:ext cx="7772400" cy="1470025"/>
          </a:xfrm>
        </p:spPr>
        <p:txBody>
          <a:bodyPr tIns="45720" anchor="ctr"/>
          <a:lstStyle>
            <a:lvl1pPr>
              <a:defRPr sz="3225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18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3916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09C243-AA33-4B2D-B1A6-A3D29449F3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173691"/>
      </p:ext>
    </p:extLst>
  </p:cSld>
  <p:clrMapOvr>
    <a:masterClrMapping/>
  </p:clrMapOvr>
  <p:transition advTm="46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814B08-037D-4A90-A61B-A0540D605A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737402"/>
      </p:ext>
    </p:extLst>
  </p:cSld>
  <p:clrMapOvr>
    <a:masterClrMapping/>
  </p:clrMapOvr>
  <p:transition advTm="46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60354"/>
            <a:ext cx="8001000" cy="5762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85A90-DFBF-42A9-BF2A-B3037C5488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540035"/>
      </p:ext>
    </p:extLst>
  </p:cSld>
  <p:clrMapOvr>
    <a:masterClrMapping/>
  </p:clrMapOvr>
  <p:transition advTm="46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2" y="260354"/>
            <a:ext cx="2062163" cy="62642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4"/>
            <a:ext cx="6038850" cy="6264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DB52A-FA70-4980-BFAA-EE8712B468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103357"/>
      </p:ext>
    </p:extLst>
  </p:cSld>
  <p:clrMapOvr>
    <a:masterClrMapping/>
  </p:clrMapOvr>
  <p:transition advTm="46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9" y="188640"/>
            <a:ext cx="6840760" cy="476672"/>
          </a:xfrm>
          <a:prstGeom prst="rect">
            <a:avLst/>
          </a:prstGeom>
        </p:spPr>
        <p:txBody>
          <a:bodyPr anchor="ctr"/>
          <a:lstStyle>
            <a:lvl1pPr algn="l">
              <a:defRPr sz="15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8041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49229"/>
            <a:ext cx="8458200" cy="688975"/>
          </a:xfrm>
        </p:spPr>
        <p:txBody>
          <a:bodyPr/>
          <a:lstStyle>
            <a:lvl1pPr>
              <a:defRPr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1719"/>
            <a:ext cx="8229600" cy="5065712"/>
          </a:xfrm>
        </p:spPr>
        <p:txBody>
          <a:bodyPr/>
          <a:lstStyle>
            <a:lvl1pPr marL="336947" indent="-336947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45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453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628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0268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105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54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665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53977" y="0"/>
            <a:ext cx="1897063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9229"/>
            <a:ext cx="8001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8E548E-E2BB-4FD4-8131-DEADD69DD77C}"/>
              </a:ext>
            </a:extLst>
          </p:cNvPr>
          <p:cNvSpPr/>
          <p:nvPr userDrawn="1"/>
        </p:nvSpPr>
        <p:spPr>
          <a:xfrm>
            <a:off x="422275" y="862013"/>
            <a:ext cx="832485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013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6" r:id="rId1"/>
    <p:sldLayoutId id="2147485317" r:id="rId2"/>
    <p:sldLayoutId id="2147485300" r:id="rId3"/>
    <p:sldLayoutId id="2147485301" r:id="rId4"/>
    <p:sldLayoutId id="2147485302" r:id="rId5"/>
    <p:sldLayoutId id="2147485303" r:id="rId6"/>
    <p:sldLayoutId id="2147485304" r:id="rId7"/>
    <p:sldLayoutId id="2147485305" r:id="rId8"/>
    <p:sldLayoutId id="2147485306" r:id="rId9"/>
    <p:sldLayoutId id="2147485307" r:id="rId10"/>
    <p:sldLayoutId id="2147485308" r:id="rId11"/>
    <p:sldLayoutId id="214748530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24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336947" indent="-336947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lang="zh-CN" altLang="en-US" sz="2100" dirty="0">
          <a:solidFill>
            <a:srgbClr val="133984"/>
          </a:solidFill>
          <a:latin typeface="+mn-lt"/>
          <a:ea typeface="+mn-ea"/>
          <a:cs typeface="+mn-cs"/>
        </a:defRPr>
      </a:lvl1pPr>
      <a:lvl2pPr marL="685800" indent="-21431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800">
          <a:solidFill>
            <a:srgbClr val="133984"/>
          </a:solidFill>
          <a:latin typeface="+mn-lt"/>
          <a:ea typeface="+mn-ea"/>
        </a:defRPr>
      </a:lvl2pPr>
      <a:lvl3pPr marL="991791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charset="-122"/>
        </a:defRPr>
      </a:lvl3pPr>
      <a:lvl4pPr marL="1297781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charset="-122"/>
        </a:defRPr>
      </a:lvl4pPr>
      <a:lvl5pPr marL="1603772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5pPr>
      <a:lvl6pPr marL="19466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6pPr>
      <a:lvl7pPr marL="22895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7pPr>
      <a:lvl8pPr marL="26324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8pPr>
      <a:lvl9pPr marL="29753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2" y="260354"/>
            <a:ext cx="84232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2" y="1052513"/>
            <a:ext cx="842327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5938" y="6621467"/>
            <a:ext cx="100806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</a:defRPr>
            </a:lvl1pPr>
          </a:lstStyle>
          <a:p>
            <a:fld id="{CF5A2957-612D-4015-B5F7-FF3DE4EB2D2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287191-52A0-4C43-9C58-0447166666EA}"/>
              </a:ext>
            </a:extLst>
          </p:cNvPr>
          <p:cNvSpPr/>
          <p:nvPr userDrawn="1"/>
        </p:nvSpPr>
        <p:spPr>
          <a:xfrm>
            <a:off x="422275" y="862013"/>
            <a:ext cx="832485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013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0" r:id="rId1"/>
    <p:sldLayoutId id="2147485318" r:id="rId2"/>
    <p:sldLayoutId id="2147485319" r:id="rId3"/>
    <p:sldLayoutId id="2147485320" r:id="rId4"/>
    <p:sldLayoutId id="2147485321" r:id="rId5"/>
    <p:sldLayoutId id="2147485322" r:id="rId6"/>
    <p:sldLayoutId id="2147485311" r:id="rId7"/>
    <p:sldLayoutId id="2147485312" r:id="rId8"/>
    <p:sldLayoutId id="2147485313" r:id="rId9"/>
    <p:sldLayoutId id="2147485314" r:id="rId10"/>
    <p:sldLayoutId id="2147485315" r:id="rId11"/>
    <p:sldLayoutId id="2147485323" r:id="rId12"/>
  </p:sldLayoutIdLst>
  <p:transition advTm="46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tabLst>
          <a:tab pos="603647" algn="l"/>
        </a:tabLst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41685" algn="l" rtl="0" eaLnBrk="0" fontAlgn="base" hangingPunct="0">
        <a:spcBef>
          <a:spcPct val="20000"/>
        </a:spcBef>
        <a:spcAft>
          <a:spcPct val="0"/>
        </a:spcAft>
        <a:buClr>
          <a:srgbClr val="33CC33"/>
        </a:buClr>
        <a:buFont typeface="Wingdings" panose="05000000000000000000" pitchFamily="2" charset="2"/>
        <a:buChar char="n"/>
        <a:tabLst>
          <a:tab pos="603647" algn="l"/>
        </a:tabLst>
        <a:defRPr sz="1950">
          <a:solidFill>
            <a:schemeClr val="tx1"/>
          </a:solidFill>
          <a:latin typeface="+mn-lt"/>
          <a:ea typeface="+mn-ea"/>
        </a:defRPr>
      </a:lvl2pPr>
      <a:lvl3pPr marL="1112044" indent="-2964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tabLst>
          <a:tab pos="603647" algn="l"/>
        </a:tabLst>
        <a:defRPr sz="1725">
          <a:solidFill>
            <a:schemeClr val="tx1"/>
          </a:solidFill>
          <a:latin typeface="+mn-lt"/>
          <a:ea typeface="+mn-ea"/>
        </a:defRPr>
      </a:lvl3pPr>
      <a:lvl4pPr marL="1537097" indent="-2905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4pPr>
      <a:lvl5pPr marL="19704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5pPr>
      <a:lvl6pPr marL="23133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6pPr>
      <a:lvl7pPr marL="26562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7pPr>
      <a:lvl8pPr marL="29991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8pPr>
      <a:lvl9pPr marL="33420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658844" y="1044152"/>
            <a:ext cx="5854892" cy="43219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>
              <a:defRPr/>
            </a:pPr>
            <a:endParaRPr sz="2700" dirty="0">
              <a:solidFill>
                <a:srgbClr val="274FA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标题 6"/>
          <p:cNvSpPr>
            <a:spLocks noGrp="1" noChangeArrowheads="1"/>
          </p:cNvSpPr>
          <p:nvPr>
            <p:ph type="ctrTitle"/>
          </p:nvPr>
        </p:nvSpPr>
        <p:spPr>
          <a:xfrm>
            <a:off x="945906" y="2326959"/>
            <a:ext cx="7280763" cy="1285875"/>
          </a:xfrm>
        </p:spPr>
        <p:txBody>
          <a:bodyPr/>
          <a:lstStyle/>
          <a:p>
            <a:r>
              <a:rPr kumimoji="1" lang="zh-CN" altLang="en-US" sz="36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第四次上机题目</a:t>
            </a:r>
            <a:r>
              <a:rPr kumimoji="1" lang="zh-CN" altLang="en-US" sz="3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sz="33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5A39D94-2217-4282-AA7F-1C1205073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7" y="4153887"/>
            <a:ext cx="2778189" cy="18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2265733" y="4000597"/>
            <a:ext cx="4641112" cy="809625"/>
          </a:xfrm>
        </p:spPr>
        <p:txBody>
          <a:bodyPr/>
          <a:lstStyle/>
          <a:p>
            <a:pPr>
              <a:spcBef>
                <a:spcPts val="450"/>
              </a:spcBef>
              <a:defRPr/>
            </a:pPr>
            <a:r>
              <a:rPr lang="zh-CN" altLang="en-US" b="1" dirty="0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讲解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人：陈伟</a:t>
            </a: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lang="en-US" altLang="zh-CN" b="1" dirty="0">
              <a:solidFill>
                <a:srgbClr val="1717B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spcBef>
                <a:spcPts val="450"/>
              </a:spcBef>
              <a:defRPr/>
            </a:pPr>
            <a:r>
              <a:rPr lang="zh-CN" altLang="en-US" b="1" dirty="0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   位：厦门大学信息学院</a:t>
            </a:r>
            <a:endParaRPr lang="en-US" altLang="zh-CN" b="1" dirty="0">
              <a:solidFill>
                <a:srgbClr val="1717B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spcBef>
                <a:spcPts val="450"/>
              </a:spcBef>
              <a:defRPr/>
            </a:pP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2022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年</a:t>
            </a: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10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月</a:t>
            </a: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19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日</a:t>
            </a:r>
            <a:endParaRPr b="1" dirty="0">
              <a:solidFill>
                <a:srgbClr val="1717B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3B48D-5E94-E836-3A39-151BB1F0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8C958-530C-8F34-7AEF-7FF1C6C3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化简分数，需要求最大公约数。</a:t>
            </a:r>
            <a:endParaRPr lang="en-US" altLang="zh-CN"/>
          </a:p>
          <a:p>
            <a:pPr lvl="1"/>
            <a:r>
              <a:rPr lang="zh-CN" altLang="en-US"/>
              <a:t>求最大公约数的两种方法：</a:t>
            </a:r>
            <a:endParaRPr lang="en-US" altLang="zh-CN"/>
          </a:p>
          <a:p>
            <a:pPr lvl="2"/>
            <a:r>
              <a:rPr lang="zh-CN" altLang="en-US"/>
              <a:t>暴力法</a:t>
            </a:r>
            <a:endParaRPr lang="en-US" altLang="zh-CN"/>
          </a:p>
          <a:p>
            <a:pPr lvl="2"/>
            <a:r>
              <a:rPr lang="zh-CN" altLang="en-US"/>
              <a:t>辗转相除法</a:t>
            </a:r>
            <a:endParaRPr lang="en-US" altLang="zh-CN"/>
          </a:p>
          <a:p>
            <a:pPr lvl="2"/>
            <a:endParaRPr lang="en-US" altLang="zh-CN"/>
          </a:p>
          <a:p>
            <a:pPr marL="0" indent="0">
              <a:buNone/>
            </a:pPr>
            <a:r>
              <a:rPr lang="zh-CN" altLang="en-US"/>
              <a:t>暴力法：输入整数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，从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的较小值开始向下遍历，找到第一个能整除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的数。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495FB7-FB40-8022-2367-04A24BCE71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931842"/>
      </p:ext>
    </p:extLst>
  </p:cSld>
  <p:clrMapOvr>
    <a:masterClrMapping/>
  </p:clrMapOvr>
  <p:transition advTm="46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9D825-94CC-8E37-11DA-E1737143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847F0-1A5A-2FB7-AC36-E0458E7B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69" y="1052513"/>
            <a:ext cx="8721305" cy="5472112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提示：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可以利用“辗转相除法”求最大公约数：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以求</a:t>
            </a:r>
            <a:r>
              <a:rPr lang="en-US" altLang="zh-CN"/>
              <a:t>30</a:t>
            </a:r>
            <a:r>
              <a:rPr lang="zh-CN" altLang="en-US"/>
              <a:t>和</a:t>
            </a:r>
            <a:r>
              <a:rPr lang="en-US" altLang="zh-CN"/>
              <a:t>50</a:t>
            </a:r>
            <a:r>
              <a:rPr lang="zh-CN" altLang="en-US"/>
              <a:t>的最大公约数为例：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50</a:t>
            </a:r>
            <a:r>
              <a:rPr lang="zh-CN" altLang="en-US"/>
              <a:t>除</a:t>
            </a:r>
            <a:r>
              <a:rPr lang="en-US" altLang="zh-CN"/>
              <a:t>30</a:t>
            </a:r>
            <a:r>
              <a:rPr lang="zh-CN" altLang="en-US"/>
              <a:t>余</a:t>
            </a:r>
            <a:r>
              <a:rPr lang="en-US" altLang="zh-CN"/>
              <a:t>20 </a:t>
            </a:r>
          </a:p>
          <a:p>
            <a:pPr marL="0" indent="0">
              <a:buNone/>
            </a:pPr>
            <a:r>
              <a:rPr lang="en-US" altLang="zh-CN"/>
              <a:t>        30</a:t>
            </a:r>
            <a:r>
              <a:rPr lang="zh-CN" altLang="en-US"/>
              <a:t>除</a:t>
            </a:r>
            <a:r>
              <a:rPr lang="en-US" altLang="zh-CN"/>
              <a:t>20</a:t>
            </a:r>
            <a:r>
              <a:rPr lang="zh-CN" altLang="en-US"/>
              <a:t>余</a:t>
            </a:r>
            <a:r>
              <a:rPr lang="en-US" altLang="zh-CN"/>
              <a:t>10 </a:t>
            </a:r>
          </a:p>
          <a:p>
            <a:pPr marL="0" indent="0">
              <a:buNone/>
            </a:pPr>
            <a:r>
              <a:rPr lang="en-US" altLang="zh-CN"/>
              <a:t>		   20</a:t>
            </a:r>
            <a:r>
              <a:rPr lang="zh-CN" altLang="en-US"/>
              <a:t>除</a:t>
            </a:r>
            <a:r>
              <a:rPr lang="en-US" altLang="zh-CN"/>
              <a:t>10</a:t>
            </a:r>
            <a:r>
              <a:rPr lang="zh-CN" altLang="en-US"/>
              <a:t>余</a:t>
            </a:r>
            <a:r>
              <a:rPr lang="en-US" altLang="zh-CN"/>
              <a:t>0</a:t>
            </a:r>
            <a:r>
              <a:rPr lang="zh-CN" altLang="en-US"/>
              <a:t>，因此最大公约数为</a:t>
            </a:r>
            <a:r>
              <a:rPr lang="en-US" altLang="zh-CN"/>
              <a:t>10.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或以</a:t>
            </a:r>
            <a:r>
              <a:rPr lang="en-US" altLang="zh-CN"/>
              <a:t>24</a:t>
            </a:r>
            <a:r>
              <a:rPr lang="zh-CN" altLang="en-US"/>
              <a:t>，</a:t>
            </a:r>
            <a:r>
              <a:rPr lang="en-US" altLang="zh-CN"/>
              <a:t>36</a:t>
            </a:r>
            <a:r>
              <a:rPr lang="zh-CN" altLang="en-US"/>
              <a:t>的最大公约数为例：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36</a:t>
            </a:r>
            <a:r>
              <a:rPr lang="zh-CN" altLang="en-US"/>
              <a:t>除</a:t>
            </a:r>
            <a:r>
              <a:rPr lang="en-US" altLang="zh-CN"/>
              <a:t>24</a:t>
            </a:r>
            <a:r>
              <a:rPr lang="zh-CN" altLang="en-US"/>
              <a:t>余</a:t>
            </a:r>
            <a:r>
              <a:rPr lang="en-US" altLang="zh-CN"/>
              <a:t>12 </a:t>
            </a:r>
          </a:p>
          <a:p>
            <a:pPr marL="0" indent="0">
              <a:buNone/>
            </a:pPr>
            <a:r>
              <a:rPr lang="en-US" altLang="zh-CN"/>
              <a:t>	24</a:t>
            </a:r>
            <a:r>
              <a:rPr lang="zh-CN" altLang="en-US"/>
              <a:t>除</a:t>
            </a:r>
            <a:r>
              <a:rPr lang="en-US" altLang="zh-CN"/>
              <a:t>12</a:t>
            </a:r>
            <a:r>
              <a:rPr lang="zh-CN" altLang="en-US"/>
              <a:t>余</a:t>
            </a:r>
            <a:r>
              <a:rPr lang="en-US" altLang="zh-CN"/>
              <a:t>0</a:t>
            </a:r>
            <a:r>
              <a:rPr lang="zh-CN" altLang="en-US"/>
              <a:t>，因此最大公约数为</a:t>
            </a:r>
            <a:r>
              <a:rPr lang="en-US" altLang="zh-CN"/>
              <a:t>12.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总之，交替的求两数相除的余数，直到两数能整除，较小的那个数就是最大公约数。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C3E090-0F09-D04B-29C5-BD2208339F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877687"/>
      </p:ext>
    </p:extLst>
  </p:cSld>
  <p:clrMapOvr>
    <a:masterClrMapping/>
  </p:clrMapOvr>
  <p:transition advTm="46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2824D-0F9E-31BB-5D42-2C5FC072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8832B-971B-A529-0753-5463F7032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95" y="1052513"/>
            <a:ext cx="8264107" cy="1318898"/>
          </a:xfrm>
        </p:spPr>
        <p:txBody>
          <a:bodyPr/>
          <a:lstStyle/>
          <a:p>
            <a:r>
              <a:rPr lang="zh-CN" altLang="en-US"/>
              <a:t>为什么辗转相除法能求最大公约数？</a:t>
            </a:r>
            <a:endParaRPr lang="en-US" altLang="zh-CN"/>
          </a:p>
          <a:p>
            <a:pPr lvl="1"/>
            <a:r>
              <a:rPr lang="zh-CN" altLang="en-US"/>
              <a:t>若</a:t>
            </a:r>
            <a:r>
              <a:rPr lang="en-US" altLang="zh-CN"/>
              <a:t>a</a:t>
            </a:r>
            <a:r>
              <a:rPr lang="zh-CN" altLang="en-US"/>
              <a:t>除</a:t>
            </a:r>
            <a:r>
              <a:rPr lang="en-US" altLang="zh-CN"/>
              <a:t>b</a:t>
            </a:r>
            <a:r>
              <a:rPr lang="zh-CN" altLang="en-US"/>
              <a:t>余</a:t>
            </a:r>
            <a:r>
              <a:rPr lang="en-US" altLang="zh-CN"/>
              <a:t>c</a:t>
            </a:r>
            <a:r>
              <a:rPr lang="zh-CN" altLang="en-US"/>
              <a:t>，则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的最大公约数也是</a:t>
            </a:r>
            <a:r>
              <a:rPr lang="en-US" altLang="zh-CN"/>
              <a:t>b</a:t>
            </a:r>
            <a:r>
              <a:rPr lang="zh-CN" altLang="en-US"/>
              <a:t>与</a:t>
            </a:r>
            <a:r>
              <a:rPr lang="en-US" altLang="zh-CN"/>
              <a:t>c</a:t>
            </a:r>
            <a:r>
              <a:rPr lang="zh-CN" altLang="en-US"/>
              <a:t>的最大公约数。</a:t>
            </a:r>
            <a:endParaRPr lang="en-US" altLang="zh-CN"/>
          </a:p>
          <a:p>
            <a:pPr lvl="1"/>
            <a:r>
              <a:rPr lang="zh-CN" altLang="en-US"/>
              <a:t>在辗转相除的过程中，数字一定越来越小，直到出现</a:t>
            </a:r>
            <a:r>
              <a:rPr lang="en-US" altLang="zh-CN"/>
              <a:t>0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D5B860-6538-EE5E-E11D-D9D5529FE2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823346"/>
      </p:ext>
    </p:extLst>
  </p:cSld>
  <p:clrMapOvr>
    <a:masterClrMapping/>
  </p:clrMapOvr>
  <p:transition advTm="46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A1426-C7D6-C926-7B82-92F28803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269E2-7B77-3AA9-4425-E0F904A3A1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37E12D-06B6-EE0D-6A6C-D4EE7434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85" y="1772085"/>
            <a:ext cx="7118621" cy="485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59324"/>
      </p:ext>
    </p:extLst>
  </p:cSld>
  <p:clrMapOvr>
    <a:masterClrMapping/>
  </p:clrMapOvr>
  <p:transition advTm="46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D54D6-0A58-94CD-A503-896BDA65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1362 </a:t>
            </a:r>
            <a:r>
              <a:rPr lang="zh-CN" altLang="en-US"/>
              <a:t>再做分段函数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64B922-B748-55B5-DCE9-A303611CD6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1800" b="1" i="0" u="none" strike="noStrike" baseline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Description:</a:t>
                </a:r>
                <a:endParaRPr lang="en-US" altLang="zh-CN" sz="1800" b="0" i="0" u="none" strike="noStrike" baseline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b="0" i="0" u="none" strike="noStrike" baseline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这次小明给自己找了一个分段函数的题：</a:t>
                </a:r>
                <a:r>
                  <a:rPr lang="en-US" altLang="zh-CN" sz="1800" b="0" i="0" u="none" strike="noStrike" baseline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altLang="zh-CN" sz="1800" b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                                                </a:t>
                </a:r>
              </a:p>
              <a:p>
                <a:pPr marL="0" indent="0">
                  <a:buNone/>
                </a:pPr>
                <a:endParaRPr lang="en-US" altLang="zh-CN" sz="1800" b="0" i="0" u="none" strike="noStrike" baseline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1800" b="0" i="0" u="none" strike="noStrike" baseline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en-US" altLang="zh-CN" sz="1800" b="0" i="0" u="none" strike="noStrike" baseline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sz="1800" b="0" i="0" u="none" strike="noStrike" baseline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是整数 </a:t>
                </a:r>
              </a:p>
              <a:p>
                <a:pPr marL="0" indent="0">
                  <a:buNone/>
                </a:pPr>
                <a:r>
                  <a:rPr lang="en-US" altLang="zh-CN" sz="1800" b="1" i="0" u="none" strike="noStrike" baseline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Input:</a:t>
                </a:r>
                <a:endParaRPr lang="en-US" altLang="zh-CN" sz="1800" b="0" i="0" u="none" strike="noStrike" baseline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1800" b="0" i="0" u="none" strike="noStrike" baseline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第一行输入一个</a:t>
                </a:r>
                <a:r>
                  <a:rPr lang="en-US" altLang="zh-CN" sz="1800" b="0" i="0" u="none" strike="noStrike" baseline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zh-CN" altLang="en-US" sz="1800" b="0" i="0" u="none" strike="noStrike" baseline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 sz="1800" b="0" i="0" u="none" strike="noStrike" baseline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n&lt;100</a:t>
                </a:r>
                <a:r>
                  <a:rPr lang="zh-CN" altLang="en-US" sz="1800" b="0" i="0" u="none" strike="noStrike" baseline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，代表有</a:t>
                </a:r>
                <a:r>
                  <a:rPr lang="en-US" altLang="zh-CN" sz="1800" b="0" i="0" u="none" strike="noStrike" baseline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zh-CN" altLang="en-US" sz="1800" b="0" i="0" u="none" strike="noStrike" baseline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个测试数据，接下来的</a:t>
                </a:r>
                <a:r>
                  <a:rPr lang="en-US" altLang="zh-CN" sz="1800" b="0" i="0" u="none" strike="noStrike" baseline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zh-CN" altLang="en-US" sz="1800" b="0" i="0" u="none" strike="noStrike" baseline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行，每行输入变量</a:t>
                </a:r>
                <a:r>
                  <a:rPr lang="en-US" altLang="zh-CN" sz="1800" b="0" i="0" u="none" strike="noStrike" baseline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zh-CN" altLang="en-US" sz="1800" b="0" i="0" u="none" strike="noStrike" baseline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的值</a:t>
                </a:r>
              </a:p>
              <a:p>
                <a:pPr marL="0" indent="0">
                  <a:buNone/>
                </a:pPr>
                <a:r>
                  <a:rPr lang="en-US" altLang="zh-CN" sz="1800" b="1" i="0" u="none" strike="noStrike" baseline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Output:</a:t>
                </a:r>
                <a:endParaRPr lang="en-US" altLang="zh-CN" sz="1800" b="0" i="0" u="none" strike="noStrike" baseline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1800" b="0" i="0" u="none" strike="noStrike" baseline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输入对应变量</a:t>
                </a:r>
                <a:r>
                  <a:rPr lang="en-US" altLang="zh-CN" sz="1800" b="0" i="0" u="none" strike="noStrike" baseline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zh-CN" altLang="en-US" sz="1800" b="0" i="0" u="none" strike="noStrike" baseline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的函数值</a:t>
                </a:r>
                <a:r>
                  <a:rPr lang="en-US" altLang="zh-CN" sz="1800" b="0" i="0" u="none" strike="noStrike" baseline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f(x)</a:t>
                </a:r>
                <a:r>
                  <a:rPr lang="zh-CN" altLang="en-US" sz="1800" b="0" i="0" u="none" strike="noStrike" baseline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，每个结果一行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64B922-B748-55B5-DCE9-A303611CD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0" t="-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3C919-A546-2567-0058-F3F852597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14</a:t>
            </a:fld>
            <a:endParaRPr lang="en-US" altLang="zh-CN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29ED110-EB8C-10B0-355A-D3A68828D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51072"/>
              </p:ext>
            </p:extLst>
          </p:nvPr>
        </p:nvGraphicFramePr>
        <p:xfrm>
          <a:off x="2944167" y="4843305"/>
          <a:ext cx="3829166" cy="1454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583">
                  <a:extLst>
                    <a:ext uri="{9D8B030D-6E8A-4147-A177-3AD203B41FA5}">
                      <a16:colId xmlns:a16="http://schemas.microsoft.com/office/drawing/2014/main" val="77703718"/>
                    </a:ext>
                  </a:extLst>
                </a:gridCol>
                <a:gridCol w="1914583">
                  <a:extLst>
                    <a:ext uri="{9D8B030D-6E8A-4147-A177-3AD203B41FA5}">
                      <a16:colId xmlns:a16="http://schemas.microsoft.com/office/drawing/2014/main" val="1201197361"/>
                    </a:ext>
                  </a:extLst>
                </a:gridCol>
              </a:tblGrid>
              <a:tr h="484946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输入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1072685"/>
                  </a:ext>
                </a:extLst>
              </a:tr>
              <a:tr h="969891">
                <a:tc>
                  <a:txBody>
                    <a:bodyPr/>
                    <a:lstStyle/>
                    <a:p>
                      <a:r>
                        <a:rPr lang="en-US" altLang="zh-CN" sz="135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altLang="zh-CN" sz="135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-1500</a:t>
                      </a:r>
                    </a:p>
                    <a:p>
                      <a:r>
                        <a:rPr lang="en-US" altLang="zh-CN" sz="135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2500</a:t>
                      </a:r>
                    </a:p>
                    <a:p>
                      <a:r>
                        <a:rPr lang="en-US" altLang="zh-CN" sz="135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-7500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3834024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70F52C43-0F23-C721-E874-933390485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953" y="1831625"/>
            <a:ext cx="22479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55776"/>
      </p:ext>
    </p:extLst>
  </p:cSld>
  <p:clrMapOvr>
    <a:masterClrMapping/>
  </p:clrMapOvr>
  <p:transition advTm="46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ED157-9EE1-8467-53B5-B12E4026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D5E539-A143-1D82-0FE5-5EBBFD134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2695" y="2512087"/>
                <a:ext cx="8264107" cy="40125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先分析原分段函数。当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/>
                  <a:t>时，必定有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/>
                  <a:t>，因此上式简化为</a:t>
                </a:r>
                <a:endParaRPr lang="en-US" altLang="zh-CN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𝟏𝟎𝟎𝟎𝟎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𝟏𝟎𝟎𝟎𝟎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显然，只要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就等于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(−5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−10000)</m:t>
                    </m:r>
                  </m:oMath>
                </a14:m>
                <a:r>
                  <a:rPr lang="zh-CN" altLang="en-US"/>
                  <a:t>，这一步可以通过循环实现；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当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/>
                  <a:t>时，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)=5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−10000</m:t>
                    </m:r>
                  </m:oMath>
                </a14:m>
                <a:r>
                  <a:rPr lang="zh-CN" altLang="en-US"/>
                  <a:t>，其计算不需要使用循环。</a:t>
                </a: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D5E539-A143-1D82-0FE5-5EBBFD134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695" y="2512087"/>
                <a:ext cx="8264107" cy="4012537"/>
              </a:xfrm>
              <a:blipFill>
                <a:blip r:embed="rId2"/>
                <a:stretch>
                  <a:fillRect l="-959" t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081569-B44F-D3B8-8380-7CAA423BC7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634821-767B-DD6B-79F7-A214FBAA8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014" y="1477108"/>
            <a:ext cx="2894903" cy="9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2756"/>
      </p:ext>
    </p:extLst>
  </p:cSld>
  <p:clrMapOvr>
    <a:masterClrMapping/>
  </p:clrMapOvr>
  <p:transition advTm="46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3ACBD-0211-1ED0-6E3F-00FE5D1D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3F978-6869-3A5A-035A-810572E873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06586D-1F64-63A7-FCCB-7311691FF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7"/>
          <a:stretch/>
        </p:blipFill>
        <p:spPr>
          <a:xfrm>
            <a:off x="2680787" y="2482957"/>
            <a:ext cx="3900883" cy="318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82991"/>
      </p:ext>
    </p:extLst>
  </p:cSld>
  <p:clrMapOvr>
    <a:masterClrMapping/>
  </p:clrMapOvr>
  <p:transition advTm="46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A06A5-A158-2433-E582-63CEA921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90B83-1EDA-24E4-0A1A-7F1CD38E1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本次上机的主题为</a:t>
            </a:r>
            <a:endParaRPr lang="en-US" altLang="zh-CN"/>
          </a:p>
          <a:p>
            <a:pPr lvl="1"/>
            <a:r>
              <a:rPr lang="zh-CN" altLang="en-US"/>
              <a:t>继续加强“选择结构”方面的练习</a:t>
            </a:r>
            <a:endParaRPr lang="en-US" altLang="zh-CN"/>
          </a:p>
          <a:p>
            <a:pPr lvl="1"/>
            <a:r>
              <a:rPr lang="zh-CN" altLang="en-US"/>
              <a:t>开始使用“循环结构”</a:t>
            </a:r>
            <a:endParaRPr lang="en-US" altLang="zh-CN"/>
          </a:p>
          <a:p>
            <a:r>
              <a:rPr lang="zh-CN" altLang="en-US"/>
              <a:t>要点</a:t>
            </a:r>
            <a:endParaRPr lang="en-US" altLang="zh-CN"/>
          </a:p>
          <a:p>
            <a:pPr lvl="1"/>
            <a:r>
              <a:rPr lang="en-US" altLang="zh-CN"/>
              <a:t>if</a:t>
            </a:r>
            <a:r>
              <a:rPr lang="zh-CN" altLang="en-US"/>
              <a:t>语句、</a:t>
            </a:r>
            <a:r>
              <a:rPr lang="en-US" altLang="zh-CN"/>
              <a:t>switch</a:t>
            </a:r>
            <a:r>
              <a:rPr lang="zh-CN" altLang="en-US"/>
              <a:t>语句（第四章）</a:t>
            </a:r>
            <a:endParaRPr lang="en-US" altLang="zh-CN"/>
          </a:p>
          <a:p>
            <a:pPr lvl="1"/>
            <a:r>
              <a:rPr lang="en-US" altLang="zh-CN"/>
              <a:t>for</a:t>
            </a:r>
            <a:r>
              <a:rPr lang="zh-CN" altLang="en-US"/>
              <a:t>、</a:t>
            </a:r>
            <a:r>
              <a:rPr lang="en-US" altLang="zh-CN"/>
              <a:t>while</a:t>
            </a:r>
            <a:r>
              <a:rPr lang="zh-CN" altLang="en-US"/>
              <a:t>循环（第五章）</a:t>
            </a:r>
            <a:endParaRPr lang="en-US" altLang="zh-CN"/>
          </a:p>
          <a:p>
            <a:r>
              <a:rPr lang="zh-CN" altLang="en-US"/>
              <a:t>本次上机题目：</a:t>
            </a:r>
            <a:endParaRPr lang="en-US" altLang="zh-CN"/>
          </a:p>
          <a:p>
            <a:pPr lvl="1"/>
            <a:r>
              <a:rPr lang="zh-CN" altLang="en-US"/>
              <a:t>四则运算器（</a:t>
            </a:r>
            <a:r>
              <a:rPr lang="en-US" altLang="zh-CN"/>
              <a:t>1359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算日期（</a:t>
            </a:r>
            <a:r>
              <a:rPr lang="en-US" altLang="zh-CN"/>
              <a:t>1360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分数约简（</a:t>
            </a:r>
            <a:r>
              <a:rPr lang="en-US" altLang="zh-CN"/>
              <a:t>1361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再做分段函数（</a:t>
            </a:r>
            <a:r>
              <a:rPr lang="en-US" altLang="zh-CN"/>
              <a:t>1362</a:t>
            </a:r>
            <a:r>
              <a:rPr lang="zh-CN" altLang="en-US"/>
              <a:t>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57CD2A-8266-B30C-7E8F-6BC0666BE6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109775"/>
      </p:ext>
    </p:extLst>
  </p:cSld>
  <p:clrMapOvr>
    <a:masterClrMapping/>
  </p:clrMapOvr>
  <p:transition advTm="46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451A8-C48F-789C-DFDD-DF1805B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1359 </a:t>
            </a:r>
            <a:r>
              <a:rPr lang="zh-CN" altLang="en-US"/>
              <a:t>四则运算器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E3A6A-E7D2-26D2-0566-9329D3AD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9146"/>
            <a:ext cx="8515350" cy="55427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三题下来，小明败得彻彻底底的，看着小强写的那些代码，自己瞬间压力山大了。不过，小明就是小明，灵光忽地乍现：自己何不拜小强为师，这样以后的编程不就有师傅做靠山，那不就变得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easy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啦？小明说到做到，当即就拜小强为师。小强秉着助人为乐的原则，也就收下了小明这个徒弟。不过呢，拜师得有考验才行了，这不，就换小强考考小明啦！不过，小强也不打算怎么为难小强！既然小明数学不错，那就让他去做</a:t>
            </a:r>
            <a:r>
              <a:rPr lang="zh-CN" altLang="en-US" sz="1800" b="0" i="0" u="none" strike="noStrike" baseline="0">
                <a:latin typeface="Calibri" panose="020F0502020204030204" pitchFamily="34" charset="0"/>
                <a:ea typeface="宋体" panose="02010600030101010101" pitchFamily="2" charset="-122"/>
              </a:rPr>
              <a:t>做简单的数学方面的题吧。给出一个计算式，求结果。</a:t>
            </a:r>
            <a:r>
              <a:rPr lang="en-US" altLang="zh-CN" sz="1800" b="0" i="0" u="none" strike="noStrike" baseline="0">
                <a:latin typeface="Times New Roman" panose="02020603050405020304" pitchFamily="18" charset="0"/>
                <a:ea typeface="宋体" panose="02010600030101010101" pitchFamily="2" charset="-122"/>
              </a:rPr>
              <a:t>ps</a:t>
            </a:r>
            <a:r>
              <a:rPr lang="zh-CN" altLang="en-US" sz="1800" b="0" i="0" u="none" strike="noStrike" baseline="0">
                <a:latin typeface="宋体" panose="02010600030101010101" pitchFamily="2" charset="-122"/>
                <a:ea typeface="宋体" panose="02010600030101010101" pitchFamily="2" charset="-122"/>
              </a:rPr>
              <a:t>：计算式只包含</a:t>
            </a:r>
            <a:r>
              <a:rPr lang="zh-CN" altLang="en-US" sz="1800" b="0" i="0" u="none" strike="noStrike" baseline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800" b="0" i="0" u="none" strike="noStrike" baseline="0">
                <a:latin typeface="Times New Roman" panose="02020603050405020304" pitchFamily="18" charset="0"/>
                <a:ea typeface="宋体" panose="02010600030101010101" pitchFamily="2" charset="-122"/>
              </a:rPr>
              <a:t>+”</a:t>
            </a:r>
            <a:r>
              <a:rPr lang="zh-CN" altLang="en-US" sz="1800" b="0" i="0" u="none" strike="noStrike" baseline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800" b="0" i="0" u="none" strike="noStrike" baseline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800" b="0" i="0" u="none" strike="noStrike" baseline="0">
                <a:latin typeface="Times New Roman" panose="02020603050405020304" pitchFamily="18" charset="0"/>
                <a:ea typeface="宋体" panose="02010600030101010101" pitchFamily="2" charset="-122"/>
              </a:rPr>
              <a:t>-”</a:t>
            </a:r>
            <a:r>
              <a:rPr lang="zh-CN" altLang="en-US" sz="1800" b="0" i="0" u="none" strike="noStrike" baseline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800" b="0" i="0" u="none" strike="noStrike" baseline="0">
                <a:latin typeface="Times New Roman" panose="02020603050405020304" pitchFamily="18" charset="0"/>
                <a:ea typeface="宋体" panose="02010600030101010101" pitchFamily="2" charset="-122"/>
              </a:rPr>
              <a:t>“*”</a:t>
            </a:r>
            <a:r>
              <a:rPr lang="zh-CN" altLang="en-US" sz="1800" b="0" i="0" u="none" strike="noStrike" baseline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800" b="0" i="0" u="none" strike="noStrike" baseline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800" b="0" i="0" u="none" strike="noStrike" baseline="0">
                <a:latin typeface="Times New Roman" panose="02020603050405020304" pitchFamily="18" charset="0"/>
                <a:ea typeface="宋体" panose="02010600030101010101" pitchFamily="2" charset="-122"/>
              </a:rPr>
              <a:t>/”</a:t>
            </a:r>
            <a:r>
              <a:rPr lang="zh-CN" altLang="en-US" sz="1800" b="0" i="0" u="none" strike="noStrike" baseline="0">
                <a:latin typeface="宋体" panose="02010600030101010101" pitchFamily="2" charset="-122"/>
                <a:ea typeface="宋体" panose="02010600030101010101" pitchFamily="2" charset="-122"/>
              </a:rPr>
              <a:t>其中一种运算</a:t>
            </a:r>
            <a:endParaRPr lang="en-US" altLang="zh-CN" sz="1800" b="0" i="0" u="none" strike="noStrike" baseline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输入一个计算式，格式为：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# b = 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为运算符。注意，运算符与数之间有一个空格！</a:t>
            </a:r>
            <a:endParaRPr lang="en-US" altLang="zh-CN" sz="1800" b="0" i="0" u="none" strike="noStrike" baseline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输出计算式的结果，保留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位小数。当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，即计算除法时，要判断除数是否为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，若除数为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，输出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（输出无引号）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562F1-AD70-62DF-9BA8-A82E326DE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3</a:t>
            </a:fld>
            <a:endParaRPr lang="en-US" altLang="zh-CN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64FE042B-3499-BA97-EB8B-BE17AFBC1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644633"/>
              </p:ext>
            </p:extLst>
          </p:nvPr>
        </p:nvGraphicFramePr>
        <p:xfrm>
          <a:off x="2714416" y="5541945"/>
          <a:ext cx="3611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004">
                  <a:extLst>
                    <a:ext uri="{9D8B030D-6E8A-4147-A177-3AD203B41FA5}">
                      <a16:colId xmlns:a16="http://schemas.microsoft.com/office/drawing/2014/main" val="1971222623"/>
                    </a:ext>
                  </a:extLst>
                </a:gridCol>
                <a:gridCol w="1874876">
                  <a:extLst>
                    <a:ext uri="{9D8B030D-6E8A-4147-A177-3AD203B41FA5}">
                      <a16:colId xmlns:a16="http://schemas.microsoft.com/office/drawing/2014/main" val="3191863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7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35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+ 23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38.0000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12281"/>
      </p:ext>
    </p:extLst>
  </p:cSld>
  <p:clrMapOvr>
    <a:masterClrMapping/>
  </p:clrMapOvr>
  <p:transition advTm="46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616DB-D151-6B53-D90B-491B9C7B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B12E6-5067-A9B5-F164-8BB3EE4ACC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4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138C1253-35E8-FF3A-BAF7-B8D3BD7591B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70345" y="1052513"/>
                <a:ext cx="8264107" cy="2152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603647" algn="l"/>
                  </a:tabLst>
                  <a:defRPr sz="2250" b="1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  <a:lvl2pPr marL="542925" indent="-14168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CC33"/>
                  </a:buClr>
                  <a:buFont typeface="Wingdings" panose="05000000000000000000" pitchFamily="2" charset="2"/>
                  <a:buChar char="p"/>
                  <a:tabLst>
                    <a:tab pos="603647" algn="l"/>
                  </a:tabLst>
                  <a:defRPr sz="1950" b="1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2pPr>
                <a:lvl3pPr marL="1112044" indent="-29646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603647" algn="l"/>
                  </a:tabLst>
                  <a:defRPr sz="1725" b="1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3pPr>
                <a:lvl4pPr marL="1537097" indent="-2905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603647" algn="l"/>
                  </a:tabLst>
                  <a:defRPr sz="15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4pPr>
                <a:lvl5pPr marL="1970485" indent="-298847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603647" algn="l"/>
                  </a:tabLst>
                  <a:defRPr sz="15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5pPr>
                <a:lvl6pPr marL="2313385" indent="-298847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603647" algn="l"/>
                  </a:tabLst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56285" indent="-298847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603647" algn="l"/>
                  </a:tabLst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99185" indent="-298847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603647" algn="l"/>
                  </a:tabLst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42085" indent="-298847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603647" algn="l"/>
                  </a:tabLst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zh-CN" altLang="en-US" kern="0"/>
                  <a:t>提示：</a:t>
                </a:r>
                <a:endParaRPr lang="en-US" altLang="zh-CN" kern="0"/>
              </a:p>
              <a:p>
                <a:pPr marL="457200" indent="-457200">
                  <a:buFont typeface="Wingdings" panose="05000000000000000000" pitchFamily="2" charset="2"/>
                  <a:buAutoNum type="arabicPeriod"/>
                </a:pPr>
                <a:r>
                  <a:rPr lang="zh-CN" altLang="en-US" kern="0"/>
                  <a:t>本题应采用</a:t>
                </a:r>
                <a:r>
                  <a:rPr lang="en-US" altLang="zh-CN" kern="0"/>
                  <a:t>double</a:t>
                </a:r>
                <a:r>
                  <a:rPr lang="zh-CN" altLang="en-US" kern="0"/>
                  <a:t>数据类型。运算符可以用</a:t>
                </a:r>
                <a:r>
                  <a:rPr lang="en-US" altLang="zh-CN" kern="0"/>
                  <a:t>char</a:t>
                </a:r>
                <a:r>
                  <a:rPr lang="zh-CN" altLang="en-US" kern="0"/>
                  <a:t>类型存储。</a:t>
                </a:r>
                <a:endParaRPr lang="en-US" altLang="zh-CN" kern="0"/>
              </a:p>
              <a:p>
                <a:pPr marL="457200" indent="-457200">
                  <a:buFont typeface="Wingdings" panose="05000000000000000000" pitchFamily="2" charset="2"/>
                  <a:buAutoNum type="arabicPeriod"/>
                </a:pPr>
                <a:r>
                  <a:rPr lang="zh-CN" altLang="en-US" kern="0"/>
                  <a:t>判断除零的情况时，不可以简单地使用</a:t>
                </a:r>
                <a:r>
                  <a:rPr lang="en-US" altLang="zh-CN" kern="0"/>
                  <a:t>(x==0)</a:t>
                </a:r>
                <a:r>
                  <a:rPr lang="zh-CN" altLang="en-US" kern="0"/>
                  <a:t>，而是应该设置一个非法区间</a:t>
                </a:r>
                <a14:m>
                  <m:oMath xmlns:m="http://schemas.openxmlformats.org/officeDocument/2006/math">
                    <m:r>
                      <a:rPr lang="en-US" altLang="zh-CN" b="1" i="1" kern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kern="0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kern="0" smtClean="0"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altLang="zh-CN" b="1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kern="0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altLang="zh-CN" b="1" i="1" kern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zh-CN" altLang="en-US" kern="0"/>
                  <a:t>一般，</a:t>
                </a:r>
                <a14:m>
                  <m:oMath xmlns:m="http://schemas.openxmlformats.org/officeDocument/2006/math">
                    <m:r>
                      <a:rPr lang="en-US" altLang="zh-CN" b="1" i="1" kern="0" smtClean="0">
                        <a:latin typeface="Cambria Math" panose="02040503050406030204" pitchFamily="18" charset="0"/>
                      </a:rPr>
                      <m:t>𝝐</m:t>
                    </m:r>
                    <m:r>
                      <a:rPr lang="zh-CN" altLang="en-US" i="1" kern="0">
                        <a:latin typeface="Cambria Math" panose="02040503050406030204" pitchFamily="18" charset="0"/>
                      </a:rPr>
                      <m:t>可</m:t>
                    </m:r>
                  </m:oMath>
                </a14:m>
                <a:r>
                  <a:rPr lang="zh-CN" altLang="en-US" kern="0"/>
                  <a:t>取</a:t>
                </a:r>
                <a:r>
                  <a:rPr lang="en-US" altLang="zh-CN" kern="0"/>
                  <a:t>1e-6, 1e-10, 1e-20</a:t>
                </a:r>
                <a:r>
                  <a:rPr lang="zh-CN" altLang="en-US" kern="0"/>
                  <a:t>等较小的数。这是因为，如下图所示，当分母较小的时候，计算结果就会不精确。</a:t>
                </a:r>
                <a:endParaRPr lang="en-US" altLang="zh-CN" kern="0"/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138C1253-35E8-FF3A-BAF7-B8D3BD759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345" y="1052513"/>
                <a:ext cx="8264107" cy="2152911"/>
              </a:xfrm>
              <a:prstGeom prst="rect">
                <a:avLst/>
              </a:prstGeom>
              <a:blipFill>
                <a:blip r:embed="rId2"/>
                <a:stretch>
                  <a:fillRect l="-1032" t="-2550" b="-11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991E22BD-82D3-26F2-9880-E474C67E5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961"/>
          <a:stretch/>
        </p:blipFill>
        <p:spPr>
          <a:xfrm>
            <a:off x="1659652" y="4011282"/>
            <a:ext cx="2831961" cy="18097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52C757-B550-48CA-C65F-D0153527B4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76" r="2613"/>
          <a:stretch/>
        </p:blipFill>
        <p:spPr>
          <a:xfrm>
            <a:off x="4994030" y="3922521"/>
            <a:ext cx="2431701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84618"/>
      </p:ext>
    </p:extLst>
  </p:cSld>
  <p:clrMapOvr>
    <a:masterClrMapping/>
  </p:clrMapOvr>
  <p:transition advTm="46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0B39F-9167-9923-1E1D-2F6F414F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81D88A-F464-1144-824A-CFEA73841E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3ACD50-4A8B-61E1-E696-63B77A05C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46" y="3667648"/>
            <a:ext cx="8641846" cy="17620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A211BF6-93F3-3448-6A1D-734AA222DEEA}"/>
              </a:ext>
            </a:extLst>
          </p:cNvPr>
          <p:cNvSpPr/>
          <p:nvPr/>
        </p:nvSpPr>
        <p:spPr>
          <a:xfrm>
            <a:off x="6169688" y="4511710"/>
            <a:ext cx="653143" cy="341644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1002827-6763-E447-8C47-0C43882038C0}"/>
              </a:ext>
            </a:extLst>
          </p:cNvPr>
          <p:cNvCxnSpPr/>
          <p:nvPr/>
        </p:nvCxnSpPr>
        <p:spPr bwMode="auto">
          <a:xfrm flipH="1" flipV="1">
            <a:off x="6430945" y="2512088"/>
            <a:ext cx="281354" cy="1989573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54255A1-F2A3-CF63-9FFD-F93C7B397F2A}"/>
              </a:ext>
            </a:extLst>
          </p:cNvPr>
          <p:cNvSpPr txBox="1"/>
          <p:nvPr/>
        </p:nvSpPr>
        <p:spPr>
          <a:xfrm>
            <a:off x="4602147" y="1879043"/>
            <a:ext cx="2471894" cy="3416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1e-6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不行，试试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1e-20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0214854"/>
      </p:ext>
    </p:extLst>
  </p:cSld>
  <p:clrMapOvr>
    <a:masterClrMapping/>
  </p:clrMapOvr>
  <p:transition advTm="46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2651-20C4-A026-5A49-8B7420B4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1360 </a:t>
            </a:r>
            <a:r>
              <a:rPr lang="zh-CN" altLang="en-US"/>
              <a:t>算日期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9D140-C2CD-2900-ED80-6157F70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94" y="1151335"/>
            <a:ext cx="7540206" cy="41040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从收了小明这个徒弟之后，小强的生活就没平静过，小明发扬勤奋好问的精神，总是缠着小强问这问那的。这天，小强在去食堂的路上不小心看见小明迎面走来，正打算避开他的时候，不过小明也正好看见小强像他走去，就喊着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师傅师傅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，小强这下没得躲了。小明问了小强非常意外的问题：师傅，今天几号啊。小强随口答道：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号。不过就在这时，小强却想到了一个可以打发小明的方法，他对小明说：小明啊，你不是想让我给你出出题做嘛，我正好想到一个，今天是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XXXX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日，你给我算算今天是今年的第多少天吧！小明还想问问怎么做来着，只见小强已经开溜了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输入一个日期，格式为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yyyy/mm/dd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输出一个整数，表示该日期在当年中为第几天</a:t>
            </a:r>
            <a:endParaRPr lang="zh-CN" altLang="en-US" sz="1800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E5E64E-CFEA-E98B-0D3C-56BE98CC2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6</a:t>
            </a:fld>
            <a:endParaRPr lang="en-US" altLang="zh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64B9273-2B11-D7C8-B7AE-33999A21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431857"/>
              </p:ext>
            </p:extLst>
          </p:nvPr>
        </p:nvGraphicFramePr>
        <p:xfrm>
          <a:off x="1892649" y="5484805"/>
          <a:ext cx="4407960" cy="8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980">
                  <a:extLst>
                    <a:ext uri="{9D8B030D-6E8A-4147-A177-3AD203B41FA5}">
                      <a16:colId xmlns:a16="http://schemas.microsoft.com/office/drawing/2014/main" val="2565839796"/>
                    </a:ext>
                  </a:extLst>
                </a:gridCol>
                <a:gridCol w="2203980">
                  <a:extLst>
                    <a:ext uri="{9D8B030D-6E8A-4147-A177-3AD203B41FA5}">
                      <a16:colId xmlns:a16="http://schemas.microsoft.com/office/drawing/2014/main" val="342967985"/>
                    </a:ext>
                  </a:extLst>
                </a:gridCol>
              </a:tblGrid>
              <a:tr h="348877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输入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39214699"/>
                  </a:ext>
                </a:extLst>
              </a:tr>
              <a:tr h="472391">
                <a:tc>
                  <a:txBody>
                    <a:bodyPr/>
                    <a:lstStyle/>
                    <a:p>
                      <a:r>
                        <a:rPr lang="en-US" altLang="zh-CN" sz="1800"/>
                        <a:t>2000/03/01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61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370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287431"/>
      </p:ext>
    </p:extLst>
  </p:cSld>
  <p:clrMapOvr>
    <a:masterClrMapping/>
  </p:clrMapOvr>
  <p:transition advTm="46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A49C2-5271-870E-BD8E-6922F523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52E49-012F-1A48-CF52-EDFF2FF16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95" y="1052513"/>
            <a:ext cx="8264107" cy="329842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提示：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zh-CN" altLang="en-US"/>
              <a:t>本题主要考察闰年的计算。</a:t>
            </a:r>
            <a:endParaRPr lang="en-US" altLang="zh-CN"/>
          </a:p>
          <a:p>
            <a:pPr marL="733425" lvl="1" indent="-457200">
              <a:buFont typeface="Wingdings" panose="05000000000000000000" pitchFamily="2" charset="2"/>
              <a:buAutoNum type="arabicPeriod"/>
            </a:pPr>
            <a:r>
              <a:rPr lang="zh-CN" altLang="en-US"/>
              <a:t>闰年的规则为：四年一闰，百年不闰，四百年再闰</a:t>
            </a:r>
            <a:endParaRPr lang="en-US" altLang="zh-CN"/>
          </a:p>
          <a:p>
            <a:pPr marL="733425" lvl="1" indent="-457200">
              <a:buAutoNum type="arabicPeriod"/>
            </a:pPr>
            <a:r>
              <a:rPr lang="zh-CN" altLang="en-US"/>
              <a:t>闰年的</a:t>
            </a:r>
            <a:r>
              <a:rPr lang="en-US" altLang="zh-CN"/>
              <a:t>2</a:t>
            </a:r>
            <a:r>
              <a:rPr lang="zh-CN" altLang="en-US"/>
              <a:t>月有</a:t>
            </a:r>
            <a:r>
              <a:rPr lang="en-US" altLang="zh-CN"/>
              <a:t>29</a:t>
            </a:r>
            <a:r>
              <a:rPr lang="zh-CN" altLang="en-US"/>
              <a:t>天，否则只有</a:t>
            </a:r>
            <a:r>
              <a:rPr lang="en-US" altLang="zh-CN"/>
              <a:t>28</a:t>
            </a:r>
            <a:r>
              <a:rPr lang="zh-CN" altLang="en-US"/>
              <a:t>天。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zh-CN" altLang="en-US"/>
              <a:t>常识：</a:t>
            </a:r>
            <a:endParaRPr lang="en-US" altLang="zh-CN"/>
          </a:p>
          <a:p>
            <a:pPr marL="733425" lvl="1" indent="-457200">
              <a:buAutoNum type="arabicPeriod"/>
            </a:pPr>
            <a:r>
              <a:rPr lang="zh-CN" altLang="en-US"/>
              <a:t>大月：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10</a:t>
            </a:r>
            <a:r>
              <a:rPr lang="zh-CN" altLang="en-US"/>
              <a:t>、</a:t>
            </a:r>
            <a:r>
              <a:rPr lang="en-US" altLang="zh-CN"/>
              <a:t>12</a:t>
            </a:r>
          </a:p>
          <a:p>
            <a:pPr marL="733425" lvl="1" indent="-457200">
              <a:buAutoNum type="arabicPeriod"/>
            </a:pPr>
            <a:r>
              <a:rPr lang="zh-CN" altLang="en-US"/>
              <a:t>小月：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9</a:t>
            </a:r>
            <a:r>
              <a:rPr lang="zh-CN" altLang="en-US"/>
              <a:t>、</a:t>
            </a:r>
            <a:r>
              <a:rPr lang="en-US" altLang="zh-CN"/>
              <a:t>11</a:t>
            </a:r>
          </a:p>
          <a:p>
            <a:pPr marL="733425" lvl="1" indent="-457200">
              <a:buAutoNum type="arabicPeriod"/>
            </a:pPr>
            <a:r>
              <a:rPr lang="zh-CN" altLang="en-US"/>
              <a:t>大月</a:t>
            </a:r>
            <a:r>
              <a:rPr lang="en-US" altLang="zh-CN"/>
              <a:t>31</a:t>
            </a:r>
            <a:r>
              <a:rPr lang="zh-CN" altLang="en-US"/>
              <a:t>天，小月</a:t>
            </a:r>
            <a:r>
              <a:rPr lang="en-US" altLang="zh-CN"/>
              <a:t>30</a:t>
            </a:r>
            <a:r>
              <a:rPr lang="zh-CN" altLang="en-US"/>
              <a:t>天</a:t>
            </a:r>
            <a:endParaRPr lang="en-US" altLang="zh-CN"/>
          </a:p>
          <a:p>
            <a:pPr marL="276225" lvl="1" indent="0">
              <a:buNone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50459-AE24-7BCC-D399-7BCDF7572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0428733"/>
      </p:ext>
    </p:extLst>
  </p:cSld>
  <p:clrMapOvr>
    <a:masterClrMapping/>
  </p:clrMapOvr>
  <p:transition advTm="46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C3FC9-4856-E535-A0B7-AEDCC9CB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E9E4A8-D65B-CF12-6654-32371AFAB2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441D74-C838-5D56-2141-B24B3EAA6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4" y="2563411"/>
            <a:ext cx="9144000" cy="25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57829"/>
      </p:ext>
    </p:extLst>
  </p:cSld>
  <p:clrMapOvr>
    <a:masterClrMapping/>
  </p:clrMapOvr>
  <p:transition advTm="46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2651-20C4-A026-5A49-8B7420B4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1361 </a:t>
            </a:r>
            <a:r>
              <a:rPr lang="zh-CN" altLang="en-US"/>
              <a:t>分数约简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9D140-C2CD-2900-ED80-6157F70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68" y="1237059"/>
            <a:ext cx="8330781" cy="46779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从小明拜小强为师后，自知和师傅之间有着无法逾越的差距！不过他并不气馁，他决定通过的努力一点一点缩短与师傅之间的距离！这不才刚学完循环结构，他就迫不及待的想练习了。于是他自己去找了一些题来练手！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这第一个题很简单，就是给出一个分数，把它化为最简分式。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第一行输入一个整数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T&lt;=100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，代表有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个测试数据。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接下来的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行，每行输入两个非负整数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是分母，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是分子。每一行为一个测试数据。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0&lt;m,n&lt;100000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Output: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输出最简分式，格式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a/b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。若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b=1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，只输出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；若分子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n=0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，则输出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Error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（输出无引号）每个测试数据占一行。</a:t>
            </a:r>
            <a:endParaRPr lang="en-US" altLang="zh-CN" sz="1800" b="0" i="0" u="none" strike="noStrike" baseline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E5E64E-CFEA-E98B-0D3C-56BE98CC2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9</a:t>
            </a:fld>
            <a:endParaRPr lang="en-US" altLang="zh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64B9273-2B11-D7C8-B7AE-33999A21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464356"/>
              </p:ext>
            </p:extLst>
          </p:nvPr>
        </p:nvGraphicFramePr>
        <p:xfrm>
          <a:off x="2751702" y="5196961"/>
          <a:ext cx="2853268" cy="1282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634">
                  <a:extLst>
                    <a:ext uri="{9D8B030D-6E8A-4147-A177-3AD203B41FA5}">
                      <a16:colId xmlns:a16="http://schemas.microsoft.com/office/drawing/2014/main" val="2565839796"/>
                    </a:ext>
                  </a:extLst>
                </a:gridCol>
                <a:gridCol w="1426634">
                  <a:extLst>
                    <a:ext uri="{9D8B030D-6E8A-4147-A177-3AD203B41FA5}">
                      <a16:colId xmlns:a16="http://schemas.microsoft.com/office/drawing/2014/main" val="342967985"/>
                    </a:ext>
                  </a:extLst>
                </a:gridCol>
              </a:tblGrid>
              <a:tr h="390526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输入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39214699"/>
                  </a:ext>
                </a:extLst>
              </a:tr>
              <a:tr h="390526">
                <a:tc>
                  <a:txBody>
                    <a:bodyPr/>
                    <a:lstStyle/>
                    <a:p>
                      <a:r>
                        <a:rPr lang="en-US" altLang="zh-CN" sz="135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altLang="zh-CN" sz="135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12 16</a:t>
                      </a:r>
                    </a:p>
                    <a:p>
                      <a:r>
                        <a:rPr lang="en-US" altLang="zh-CN" sz="135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15 3</a:t>
                      </a:r>
                    </a:p>
                    <a:p>
                      <a:r>
                        <a:rPr lang="en-US" altLang="zh-CN" sz="135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20 0</a:t>
                      </a:r>
                      <a:endParaRPr lang="zh-CN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35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3/4</a:t>
                      </a:r>
                    </a:p>
                    <a:p>
                      <a:r>
                        <a:rPr lang="en-US" altLang="zh-CN" sz="135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r>
                        <a:rPr lang="en-US" altLang="zh-CN" sz="135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Error!</a:t>
                      </a:r>
                      <a:endParaRPr lang="zh-CN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370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323291"/>
      </p:ext>
    </p:extLst>
  </p:cSld>
  <p:clrMapOvr>
    <a:masterClrMapping/>
  </p:clrMapOvr>
  <p:transition advTm="4600"/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>
            <a:alpha val="97000"/>
          </a:srgbClr>
        </a:solidFill>
        <a:ln w="31750">
          <a:noFill/>
          <a:prstDash val="dash"/>
        </a:ln>
      </a:spPr>
      <a:bodyPr rtlCol="0" anchor="ctr"/>
      <a:lstStyle>
        <a:defPPr algn="ctr">
          <a:defRPr kumimoji="1" sz="1350" dirty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108000" tIns="0" rIns="108000" bIns="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2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Verdana" pitchFamily="34" charset="0"/>
            <a:ea typeface="黑体" pitchFamily="49" charset="-122"/>
          </a:defRPr>
        </a:defPPr>
      </a:lstStyle>
    </a:lnDef>
    <a:txDef>
      <a:spPr>
        <a:solidFill>
          <a:schemeClr val="bg1"/>
        </a:solidFill>
      </a:spPr>
      <a:bodyPr wrap="square">
        <a:noAutofit/>
      </a:bodyPr>
      <a:lstStyle>
        <a:defPPr>
          <a:defRPr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1304</Words>
  <Application>Microsoft Office PowerPoint</Application>
  <PresentationFormat>全屏显示(4:3)</PresentationFormat>
  <Paragraphs>138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黑体</vt:lpstr>
      <vt:lpstr>宋体</vt:lpstr>
      <vt:lpstr>微软雅黑</vt:lpstr>
      <vt:lpstr>Arial</vt:lpstr>
      <vt:lpstr>Calibri</vt:lpstr>
      <vt:lpstr>Cambria Math</vt:lpstr>
      <vt:lpstr>Times New Roman</vt:lpstr>
      <vt:lpstr>Verdana</vt:lpstr>
      <vt:lpstr>Wingdings</vt:lpstr>
      <vt:lpstr>1_自定义设计方案</vt:lpstr>
      <vt:lpstr>1_Profile</vt:lpstr>
      <vt:lpstr>第四次上机题目讲解</vt:lpstr>
      <vt:lpstr>主题</vt:lpstr>
      <vt:lpstr>1359 四则运算器</vt:lpstr>
      <vt:lpstr>分析</vt:lpstr>
      <vt:lpstr>流程图</vt:lpstr>
      <vt:lpstr>1360 算日期</vt:lpstr>
      <vt:lpstr>分析</vt:lpstr>
      <vt:lpstr>流程图</vt:lpstr>
      <vt:lpstr>1361 分数约简</vt:lpstr>
      <vt:lpstr>分析</vt:lpstr>
      <vt:lpstr>分析</vt:lpstr>
      <vt:lpstr>分析</vt:lpstr>
      <vt:lpstr>流程图</vt:lpstr>
      <vt:lpstr>1362 再做分段函数</vt:lpstr>
      <vt:lpstr>分析</vt:lpstr>
      <vt:lpstr>流程图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2020-11-10T03:01:36Z</dcterms:created>
  <dcterms:modified xsi:type="dcterms:W3CDTF">2022-10-25T14:03:13Z</dcterms:modified>
</cp:coreProperties>
</file>