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rels" ContentType="application/vnd.openxmlformats-package.relationships+xml"/>
  <Default Extension="xml" ContentType="application/xml"/>
  <Default Extension="vml" ContentType="application/vnd.openxmlformats-officedocument.vmlDrawing"/>
  <Default Extension="gif" ContentType="image/gif"/>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5" r:id="rId1"/>
  </p:sldMasterIdLst>
  <p:notesMasterIdLst>
    <p:notesMasterId r:id="rId236"/>
  </p:notesMasterIdLst>
  <p:sldIdLst>
    <p:sldId id="327" r:id="rId2"/>
    <p:sldId id="328" r:id="rId3"/>
    <p:sldId id="329" r:id="rId4"/>
    <p:sldId id="330" r:id="rId5"/>
    <p:sldId id="331" r:id="rId6"/>
    <p:sldId id="332" r:id="rId7"/>
    <p:sldId id="333" r:id="rId8"/>
    <p:sldId id="334" r:id="rId9"/>
    <p:sldId id="335" r:id="rId10"/>
    <p:sldId id="336" r:id="rId11"/>
    <p:sldId id="337" r:id="rId12"/>
    <p:sldId id="338" r:id="rId13"/>
    <p:sldId id="339" r:id="rId14"/>
    <p:sldId id="340" r:id="rId15"/>
    <p:sldId id="341" r:id="rId16"/>
    <p:sldId id="342" r:id="rId17"/>
    <p:sldId id="343" r:id="rId18"/>
    <p:sldId id="344" r:id="rId19"/>
    <p:sldId id="345" r:id="rId20"/>
    <p:sldId id="346" r:id="rId21"/>
    <p:sldId id="347" r:id="rId22"/>
    <p:sldId id="348" r:id="rId23"/>
    <p:sldId id="538" r:id="rId24"/>
    <p:sldId id="539" r:id="rId25"/>
    <p:sldId id="540" r:id="rId26"/>
    <p:sldId id="541" r:id="rId27"/>
    <p:sldId id="349" r:id="rId28"/>
    <p:sldId id="350" r:id="rId29"/>
    <p:sldId id="351" r:id="rId30"/>
    <p:sldId id="352" r:id="rId31"/>
    <p:sldId id="353" r:id="rId32"/>
    <p:sldId id="354" r:id="rId33"/>
    <p:sldId id="355" r:id="rId34"/>
    <p:sldId id="356" r:id="rId35"/>
    <p:sldId id="357" r:id="rId36"/>
    <p:sldId id="358" r:id="rId37"/>
    <p:sldId id="359" r:id="rId38"/>
    <p:sldId id="360" r:id="rId39"/>
    <p:sldId id="361" r:id="rId40"/>
    <p:sldId id="362" r:id="rId41"/>
    <p:sldId id="363" r:id="rId42"/>
    <p:sldId id="364" r:id="rId43"/>
    <p:sldId id="365" r:id="rId44"/>
    <p:sldId id="366" r:id="rId45"/>
    <p:sldId id="367" r:id="rId46"/>
    <p:sldId id="368" r:id="rId47"/>
    <p:sldId id="369" r:id="rId48"/>
    <p:sldId id="370" r:id="rId49"/>
    <p:sldId id="371" r:id="rId50"/>
    <p:sldId id="372" r:id="rId51"/>
    <p:sldId id="373" r:id="rId52"/>
    <p:sldId id="374" r:id="rId53"/>
    <p:sldId id="375" r:id="rId54"/>
    <p:sldId id="376" r:id="rId55"/>
    <p:sldId id="549" r:id="rId56"/>
    <p:sldId id="550" r:id="rId57"/>
    <p:sldId id="551" r:id="rId58"/>
    <p:sldId id="552" r:id="rId59"/>
    <p:sldId id="378" r:id="rId60"/>
    <p:sldId id="379" r:id="rId61"/>
    <p:sldId id="380" r:id="rId62"/>
    <p:sldId id="381" r:id="rId63"/>
    <p:sldId id="382" r:id="rId64"/>
    <p:sldId id="383" r:id="rId65"/>
    <p:sldId id="384" r:id="rId66"/>
    <p:sldId id="385" r:id="rId67"/>
    <p:sldId id="386" r:id="rId68"/>
    <p:sldId id="387" r:id="rId69"/>
    <p:sldId id="388" r:id="rId70"/>
    <p:sldId id="389" r:id="rId71"/>
    <p:sldId id="390" r:id="rId72"/>
    <p:sldId id="391" r:id="rId73"/>
    <p:sldId id="392" r:id="rId74"/>
    <p:sldId id="609" r:id="rId75"/>
    <p:sldId id="610" r:id="rId76"/>
    <p:sldId id="393" r:id="rId77"/>
    <p:sldId id="394" r:id="rId78"/>
    <p:sldId id="395" r:id="rId79"/>
    <p:sldId id="396" r:id="rId80"/>
    <p:sldId id="397" r:id="rId81"/>
    <p:sldId id="398" r:id="rId82"/>
    <p:sldId id="399" r:id="rId83"/>
    <p:sldId id="400" r:id="rId84"/>
    <p:sldId id="401" r:id="rId85"/>
    <p:sldId id="402" r:id="rId86"/>
    <p:sldId id="403" r:id="rId87"/>
    <p:sldId id="404" r:id="rId88"/>
    <p:sldId id="405" r:id="rId89"/>
    <p:sldId id="406" r:id="rId90"/>
    <p:sldId id="555" r:id="rId91"/>
    <p:sldId id="556" r:id="rId92"/>
    <p:sldId id="557" r:id="rId93"/>
    <p:sldId id="558" r:id="rId94"/>
    <p:sldId id="559" r:id="rId95"/>
    <p:sldId id="560" r:id="rId96"/>
    <p:sldId id="561" r:id="rId97"/>
    <p:sldId id="562" r:id="rId98"/>
    <p:sldId id="563" r:id="rId99"/>
    <p:sldId id="564" r:id="rId100"/>
    <p:sldId id="565" r:id="rId101"/>
    <p:sldId id="566" r:id="rId102"/>
    <p:sldId id="567" r:id="rId103"/>
    <p:sldId id="568" r:id="rId104"/>
    <p:sldId id="569" r:id="rId105"/>
    <p:sldId id="570" r:id="rId106"/>
    <p:sldId id="571" r:id="rId107"/>
    <p:sldId id="572" r:id="rId108"/>
    <p:sldId id="573" r:id="rId109"/>
    <p:sldId id="574" r:id="rId110"/>
    <p:sldId id="575" r:id="rId111"/>
    <p:sldId id="576" r:id="rId112"/>
    <p:sldId id="577" r:id="rId113"/>
    <p:sldId id="578" r:id="rId114"/>
    <p:sldId id="579" r:id="rId115"/>
    <p:sldId id="580" r:id="rId116"/>
    <p:sldId id="581" r:id="rId117"/>
    <p:sldId id="582" r:id="rId118"/>
    <p:sldId id="583" r:id="rId119"/>
    <p:sldId id="584" r:id="rId120"/>
    <p:sldId id="585" r:id="rId121"/>
    <p:sldId id="586" r:id="rId122"/>
    <p:sldId id="587" r:id="rId123"/>
    <p:sldId id="588" r:id="rId124"/>
    <p:sldId id="589" r:id="rId125"/>
    <p:sldId id="590" r:id="rId126"/>
    <p:sldId id="591" r:id="rId127"/>
    <p:sldId id="592" r:id="rId128"/>
    <p:sldId id="593" r:id="rId129"/>
    <p:sldId id="594" r:id="rId130"/>
    <p:sldId id="595" r:id="rId131"/>
    <p:sldId id="596" r:id="rId132"/>
    <p:sldId id="597" r:id="rId133"/>
    <p:sldId id="598" r:id="rId134"/>
    <p:sldId id="599" r:id="rId135"/>
    <p:sldId id="600" r:id="rId136"/>
    <p:sldId id="601" r:id="rId137"/>
    <p:sldId id="602" r:id="rId138"/>
    <p:sldId id="603" r:id="rId139"/>
    <p:sldId id="604" r:id="rId140"/>
    <p:sldId id="447" r:id="rId141"/>
    <p:sldId id="448" r:id="rId142"/>
    <p:sldId id="449" r:id="rId143"/>
    <p:sldId id="450" r:id="rId144"/>
    <p:sldId id="451" r:id="rId145"/>
    <p:sldId id="452" r:id="rId146"/>
    <p:sldId id="453" r:id="rId147"/>
    <p:sldId id="454" r:id="rId148"/>
    <p:sldId id="455" r:id="rId149"/>
    <p:sldId id="456" r:id="rId150"/>
    <p:sldId id="457" r:id="rId151"/>
    <p:sldId id="458" r:id="rId152"/>
    <p:sldId id="459" r:id="rId153"/>
    <p:sldId id="460" r:id="rId154"/>
    <p:sldId id="461" r:id="rId155"/>
    <p:sldId id="462" r:id="rId156"/>
    <p:sldId id="463" r:id="rId157"/>
    <p:sldId id="464" r:id="rId158"/>
    <p:sldId id="465" r:id="rId159"/>
    <p:sldId id="466" r:id="rId160"/>
    <p:sldId id="467" r:id="rId161"/>
    <p:sldId id="468" r:id="rId162"/>
    <p:sldId id="469" r:id="rId163"/>
    <p:sldId id="470" r:id="rId164"/>
    <p:sldId id="471" r:id="rId165"/>
    <p:sldId id="472" r:id="rId166"/>
    <p:sldId id="473" r:id="rId167"/>
    <p:sldId id="474" r:id="rId168"/>
    <p:sldId id="475" r:id="rId169"/>
    <p:sldId id="476" r:id="rId170"/>
    <p:sldId id="477" r:id="rId171"/>
    <p:sldId id="478" r:id="rId172"/>
    <p:sldId id="479" r:id="rId173"/>
    <p:sldId id="480" r:id="rId174"/>
    <p:sldId id="481" r:id="rId175"/>
    <p:sldId id="482" r:id="rId176"/>
    <p:sldId id="483" r:id="rId177"/>
    <p:sldId id="484" r:id="rId178"/>
    <p:sldId id="485" r:id="rId179"/>
    <p:sldId id="486" r:id="rId180"/>
    <p:sldId id="487" r:id="rId181"/>
    <p:sldId id="488" r:id="rId182"/>
    <p:sldId id="489" r:id="rId183"/>
    <p:sldId id="490" r:id="rId184"/>
    <p:sldId id="491" r:id="rId185"/>
    <p:sldId id="492" r:id="rId186"/>
    <p:sldId id="493" r:id="rId187"/>
    <p:sldId id="494" r:id="rId188"/>
    <p:sldId id="495" r:id="rId189"/>
    <p:sldId id="496" r:id="rId190"/>
    <p:sldId id="497" r:id="rId191"/>
    <p:sldId id="498" r:id="rId192"/>
    <p:sldId id="499" r:id="rId193"/>
    <p:sldId id="500" r:id="rId194"/>
    <p:sldId id="501" r:id="rId195"/>
    <p:sldId id="502" r:id="rId196"/>
    <p:sldId id="503" r:id="rId197"/>
    <p:sldId id="504" r:id="rId198"/>
    <p:sldId id="505" r:id="rId199"/>
    <p:sldId id="506" r:id="rId200"/>
    <p:sldId id="507" r:id="rId201"/>
    <p:sldId id="508" r:id="rId202"/>
    <p:sldId id="509" r:id="rId203"/>
    <p:sldId id="510" r:id="rId204"/>
    <p:sldId id="511" r:id="rId205"/>
    <p:sldId id="512" r:id="rId206"/>
    <p:sldId id="513" r:id="rId207"/>
    <p:sldId id="514" r:id="rId208"/>
    <p:sldId id="515" r:id="rId209"/>
    <p:sldId id="516" r:id="rId210"/>
    <p:sldId id="517" r:id="rId211"/>
    <p:sldId id="518" r:id="rId212"/>
    <p:sldId id="519" r:id="rId213"/>
    <p:sldId id="520" r:id="rId214"/>
    <p:sldId id="521" r:id="rId215"/>
    <p:sldId id="522" r:id="rId216"/>
    <p:sldId id="523" r:id="rId217"/>
    <p:sldId id="524" r:id="rId218"/>
    <p:sldId id="525" r:id="rId219"/>
    <p:sldId id="526" r:id="rId220"/>
    <p:sldId id="527" r:id="rId221"/>
    <p:sldId id="528" r:id="rId222"/>
    <p:sldId id="605" r:id="rId223"/>
    <p:sldId id="606" r:id="rId224"/>
    <p:sldId id="607" r:id="rId225"/>
    <p:sldId id="608" r:id="rId226"/>
    <p:sldId id="529" r:id="rId227"/>
    <p:sldId id="530" r:id="rId228"/>
    <p:sldId id="531" r:id="rId229"/>
    <p:sldId id="532" r:id="rId230"/>
    <p:sldId id="533" r:id="rId231"/>
    <p:sldId id="534" r:id="rId232"/>
    <p:sldId id="535" r:id="rId233"/>
    <p:sldId id="536" r:id="rId234"/>
    <p:sldId id="537" r:id="rId235"/>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699"/>
    <a:srgbClr val="006600"/>
    <a:srgbClr val="660033"/>
    <a:srgbClr val="993366"/>
    <a:srgbClr val="A50021"/>
    <a:srgbClr val="990033"/>
    <a:srgbClr val="FF0000"/>
    <a:srgbClr val="FF99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691" autoAdjust="0"/>
    <p:restoredTop sz="94660"/>
  </p:normalViewPr>
  <p:slideViewPr>
    <p:cSldViewPr>
      <p:cViewPr varScale="1">
        <p:scale>
          <a:sx n="108" d="100"/>
          <a:sy n="108" d="100"/>
        </p:scale>
        <p:origin x="1644" y="90"/>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205" Type="http://schemas.openxmlformats.org/officeDocument/2006/relationships/slide" Target="slides/slide204.xml"/><Relationship Id="rId226" Type="http://schemas.openxmlformats.org/officeDocument/2006/relationships/slide" Target="slides/slide22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slide" Target="slides/slide159.xml"/><Relationship Id="rId181" Type="http://schemas.openxmlformats.org/officeDocument/2006/relationships/slide" Target="slides/slide180.xml"/><Relationship Id="rId216" Type="http://schemas.openxmlformats.org/officeDocument/2006/relationships/slide" Target="slides/slide215.xml"/><Relationship Id="rId237" Type="http://schemas.openxmlformats.org/officeDocument/2006/relationships/presProps" Target="presProp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5" Type="http://schemas.openxmlformats.org/officeDocument/2006/relationships/slide" Target="slides/slide84.xml"/><Relationship Id="rId150" Type="http://schemas.openxmlformats.org/officeDocument/2006/relationships/slide" Target="slides/slide149.xml"/><Relationship Id="rId171" Type="http://schemas.openxmlformats.org/officeDocument/2006/relationships/slide" Target="slides/slide170.xml"/><Relationship Id="rId192" Type="http://schemas.openxmlformats.org/officeDocument/2006/relationships/slide" Target="slides/slide191.xml"/><Relationship Id="rId206" Type="http://schemas.openxmlformats.org/officeDocument/2006/relationships/slide" Target="slides/slide205.xml"/><Relationship Id="rId227" Type="http://schemas.openxmlformats.org/officeDocument/2006/relationships/slide" Target="slides/slide226.xml"/><Relationship Id="rId12" Type="http://schemas.openxmlformats.org/officeDocument/2006/relationships/slide" Target="slides/slide11.xml"/><Relationship Id="rId33" Type="http://schemas.openxmlformats.org/officeDocument/2006/relationships/slide" Target="slides/slide32.xml"/><Relationship Id="rId108" Type="http://schemas.openxmlformats.org/officeDocument/2006/relationships/slide" Target="slides/slide107.xml"/><Relationship Id="rId129" Type="http://schemas.openxmlformats.org/officeDocument/2006/relationships/slide" Target="slides/slide128.xml"/><Relationship Id="rId54" Type="http://schemas.openxmlformats.org/officeDocument/2006/relationships/slide" Target="slides/slide53.xml"/><Relationship Id="rId75" Type="http://schemas.openxmlformats.org/officeDocument/2006/relationships/slide" Target="slides/slide74.xml"/><Relationship Id="rId96" Type="http://schemas.openxmlformats.org/officeDocument/2006/relationships/slide" Target="slides/slide95.xml"/><Relationship Id="rId140" Type="http://schemas.openxmlformats.org/officeDocument/2006/relationships/slide" Target="slides/slide139.xml"/><Relationship Id="rId161" Type="http://schemas.openxmlformats.org/officeDocument/2006/relationships/slide" Target="slides/slide160.xml"/><Relationship Id="rId182" Type="http://schemas.openxmlformats.org/officeDocument/2006/relationships/slide" Target="slides/slide181.xml"/><Relationship Id="rId217" Type="http://schemas.openxmlformats.org/officeDocument/2006/relationships/slide" Target="slides/slide216.xml"/><Relationship Id="rId6" Type="http://schemas.openxmlformats.org/officeDocument/2006/relationships/slide" Target="slides/slide5.xml"/><Relationship Id="rId238" Type="http://schemas.openxmlformats.org/officeDocument/2006/relationships/viewProps" Target="viewProps.xml"/><Relationship Id="rId23" Type="http://schemas.openxmlformats.org/officeDocument/2006/relationships/slide" Target="slides/slide22.xml"/><Relationship Id="rId119" Type="http://schemas.openxmlformats.org/officeDocument/2006/relationships/slide" Target="slides/slide118.xml"/><Relationship Id="rId44" Type="http://schemas.openxmlformats.org/officeDocument/2006/relationships/slide" Target="slides/slide43.xml"/><Relationship Id="rId65" Type="http://schemas.openxmlformats.org/officeDocument/2006/relationships/slide" Target="slides/slide64.xml"/><Relationship Id="rId86" Type="http://schemas.openxmlformats.org/officeDocument/2006/relationships/slide" Target="slides/slide85.xml"/><Relationship Id="rId130" Type="http://schemas.openxmlformats.org/officeDocument/2006/relationships/slide" Target="slides/slide129.xml"/><Relationship Id="rId151" Type="http://schemas.openxmlformats.org/officeDocument/2006/relationships/slide" Target="slides/slide150.xml"/><Relationship Id="rId172" Type="http://schemas.openxmlformats.org/officeDocument/2006/relationships/slide" Target="slides/slide171.xml"/><Relationship Id="rId193" Type="http://schemas.openxmlformats.org/officeDocument/2006/relationships/slide" Target="slides/slide192.xml"/><Relationship Id="rId207" Type="http://schemas.openxmlformats.org/officeDocument/2006/relationships/slide" Target="slides/slide206.xml"/><Relationship Id="rId228" Type="http://schemas.openxmlformats.org/officeDocument/2006/relationships/slide" Target="slides/slide227.xml"/><Relationship Id="rId13" Type="http://schemas.openxmlformats.org/officeDocument/2006/relationships/slide" Target="slides/slide12.xml"/><Relationship Id="rId109" Type="http://schemas.openxmlformats.org/officeDocument/2006/relationships/slide" Target="slides/slide108.xml"/><Relationship Id="rId34" Type="http://schemas.openxmlformats.org/officeDocument/2006/relationships/slide" Target="slides/slide33.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20" Type="http://schemas.openxmlformats.org/officeDocument/2006/relationships/slide" Target="slides/slide119.xml"/><Relationship Id="rId141" Type="http://schemas.openxmlformats.org/officeDocument/2006/relationships/slide" Target="slides/slide140.xml"/><Relationship Id="rId7" Type="http://schemas.openxmlformats.org/officeDocument/2006/relationships/slide" Target="slides/slide6.xml"/><Relationship Id="rId162" Type="http://schemas.openxmlformats.org/officeDocument/2006/relationships/slide" Target="slides/slide161.xml"/><Relationship Id="rId183" Type="http://schemas.openxmlformats.org/officeDocument/2006/relationships/slide" Target="slides/slide182.xml"/><Relationship Id="rId218" Type="http://schemas.openxmlformats.org/officeDocument/2006/relationships/slide" Target="slides/slide217.xml"/><Relationship Id="rId239" Type="http://schemas.openxmlformats.org/officeDocument/2006/relationships/theme" Target="theme/theme1.xml"/><Relationship Id="rId24" Type="http://schemas.openxmlformats.org/officeDocument/2006/relationships/slide" Target="slides/slide23.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31" Type="http://schemas.openxmlformats.org/officeDocument/2006/relationships/slide" Target="slides/slide130.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208" Type="http://schemas.openxmlformats.org/officeDocument/2006/relationships/slide" Target="slides/slide207.xml"/><Relationship Id="rId229" Type="http://schemas.openxmlformats.org/officeDocument/2006/relationships/slide" Target="slides/slide228.xml"/><Relationship Id="rId240" Type="http://schemas.openxmlformats.org/officeDocument/2006/relationships/tableStyles" Target="tableStyles.xml"/><Relationship Id="rId14" Type="http://schemas.openxmlformats.org/officeDocument/2006/relationships/slide" Target="slides/slide13.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8" Type="http://schemas.openxmlformats.org/officeDocument/2006/relationships/slide" Target="slides/slide7.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219" Type="http://schemas.openxmlformats.org/officeDocument/2006/relationships/slide" Target="slides/slide218.xml"/><Relationship Id="rId230" Type="http://schemas.openxmlformats.org/officeDocument/2006/relationships/slide" Target="slides/slide229.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95" Type="http://schemas.openxmlformats.org/officeDocument/2006/relationships/slide" Target="slides/slide194.xml"/><Relationship Id="rId209" Type="http://schemas.openxmlformats.org/officeDocument/2006/relationships/slide" Target="slides/slide208.xml"/><Relationship Id="rId190" Type="http://schemas.openxmlformats.org/officeDocument/2006/relationships/slide" Target="slides/slide189.xml"/><Relationship Id="rId204" Type="http://schemas.openxmlformats.org/officeDocument/2006/relationships/slide" Target="slides/slide203.xml"/><Relationship Id="rId220" Type="http://schemas.openxmlformats.org/officeDocument/2006/relationships/slide" Target="slides/slide219.xml"/><Relationship Id="rId225" Type="http://schemas.openxmlformats.org/officeDocument/2006/relationships/slide" Target="slides/slide224.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10" Type="http://schemas.openxmlformats.org/officeDocument/2006/relationships/slide" Target="slides/slide209.xml"/><Relationship Id="rId215" Type="http://schemas.openxmlformats.org/officeDocument/2006/relationships/slide" Target="slides/slide214.xml"/><Relationship Id="rId236" Type="http://schemas.openxmlformats.org/officeDocument/2006/relationships/notesMaster" Target="notesMasters/notesMaster1.xml"/><Relationship Id="rId26" Type="http://schemas.openxmlformats.org/officeDocument/2006/relationships/slide" Target="slides/slide25.xml"/><Relationship Id="rId231" Type="http://schemas.openxmlformats.org/officeDocument/2006/relationships/slide" Target="slides/slide230.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 Id="rId196" Type="http://schemas.openxmlformats.org/officeDocument/2006/relationships/slide" Target="slides/slide195.xml"/><Relationship Id="rId200" Type="http://schemas.openxmlformats.org/officeDocument/2006/relationships/slide" Target="slides/slide199.xml"/><Relationship Id="rId16" Type="http://schemas.openxmlformats.org/officeDocument/2006/relationships/slide" Target="slides/slide15.xml"/><Relationship Id="rId221" Type="http://schemas.openxmlformats.org/officeDocument/2006/relationships/slide" Target="slides/slide220.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165" Type="http://schemas.openxmlformats.org/officeDocument/2006/relationships/slide" Target="slides/slide164.xml"/><Relationship Id="rId186" Type="http://schemas.openxmlformats.org/officeDocument/2006/relationships/slide" Target="slides/slide185.xml"/><Relationship Id="rId211" Type="http://schemas.openxmlformats.org/officeDocument/2006/relationships/slide" Target="slides/slide210.xml"/><Relationship Id="rId232" Type="http://schemas.openxmlformats.org/officeDocument/2006/relationships/slide" Target="slides/slide231.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 Id="rId80" Type="http://schemas.openxmlformats.org/officeDocument/2006/relationships/slide" Target="slides/slide79.xml"/><Relationship Id="rId155" Type="http://schemas.openxmlformats.org/officeDocument/2006/relationships/slide" Target="slides/slide154.xml"/><Relationship Id="rId176" Type="http://schemas.openxmlformats.org/officeDocument/2006/relationships/slide" Target="slides/slide175.xml"/><Relationship Id="rId197" Type="http://schemas.openxmlformats.org/officeDocument/2006/relationships/slide" Target="slides/slide196.xml"/><Relationship Id="rId201" Type="http://schemas.openxmlformats.org/officeDocument/2006/relationships/slide" Target="slides/slide200.xml"/><Relationship Id="rId222" Type="http://schemas.openxmlformats.org/officeDocument/2006/relationships/slide" Target="slides/slide221.xml"/><Relationship Id="rId17" Type="http://schemas.openxmlformats.org/officeDocument/2006/relationships/slide" Target="slides/slide16.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24" Type="http://schemas.openxmlformats.org/officeDocument/2006/relationships/slide" Target="slides/slide123.xml"/><Relationship Id="rId70" Type="http://schemas.openxmlformats.org/officeDocument/2006/relationships/slide" Target="slides/slide69.xml"/><Relationship Id="rId91" Type="http://schemas.openxmlformats.org/officeDocument/2006/relationships/slide" Target="slides/slide90.xml"/><Relationship Id="rId145" Type="http://schemas.openxmlformats.org/officeDocument/2006/relationships/slide" Target="slides/slide144.xml"/><Relationship Id="rId166" Type="http://schemas.openxmlformats.org/officeDocument/2006/relationships/slide" Target="slides/slide165.xml"/><Relationship Id="rId187" Type="http://schemas.openxmlformats.org/officeDocument/2006/relationships/slide" Target="slides/slide186.xml"/><Relationship Id="rId1" Type="http://schemas.openxmlformats.org/officeDocument/2006/relationships/slideMaster" Target="slideMasters/slideMaster1.xml"/><Relationship Id="rId212" Type="http://schemas.openxmlformats.org/officeDocument/2006/relationships/slide" Target="slides/slide211.xml"/><Relationship Id="rId233" Type="http://schemas.openxmlformats.org/officeDocument/2006/relationships/slide" Target="slides/slide23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60" Type="http://schemas.openxmlformats.org/officeDocument/2006/relationships/slide" Target="slides/slide59.xml"/><Relationship Id="rId81" Type="http://schemas.openxmlformats.org/officeDocument/2006/relationships/slide" Target="slides/slide80.xml"/><Relationship Id="rId135" Type="http://schemas.openxmlformats.org/officeDocument/2006/relationships/slide" Target="slides/slide134.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slide" Target="slides/slide197.xml"/><Relationship Id="rId202" Type="http://schemas.openxmlformats.org/officeDocument/2006/relationships/slide" Target="slides/slide201.xml"/><Relationship Id="rId223" Type="http://schemas.openxmlformats.org/officeDocument/2006/relationships/slide" Target="slides/slide222.xml"/><Relationship Id="rId18" Type="http://schemas.openxmlformats.org/officeDocument/2006/relationships/slide" Target="slides/slide17.xml"/><Relationship Id="rId39" Type="http://schemas.openxmlformats.org/officeDocument/2006/relationships/slide" Target="slides/slide38.xml"/><Relationship Id="rId50" Type="http://schemas.openxmlformats.org/officeDocument/2006/relationships/slide" Target="slides/slide49.xml"/><Relationship Id="rId104" Type="http://schemas.openxmlformats.org/officeDocument/2006/relationships/slide" Target="slides/slide103.xml"/><Relationship Id="rId125" Type="http://schemas.openxmlformats.org/officeDocument/2006/relationships/slide" Target="slides/slide124.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1" Type="http://schemas.openxmlformats.org/officeDocument/2006/relationships/slide" Target="slides/slide70.xml"/><Relationship Id="rId92" Type="http://schemas.openxmlformats.org/officeDocument/2006/relationships/slide" Target="slides/slide91.xml"/><Relationship Id="rId213" Type="http://schemas.openxmlformats.org/officeDocument/2006/relationships/slide" Target="slides/slide212.xml"/><Relationship Id="rId234" Type="http://schemas.openxmlformats.org/officeDocument/2006/relationships/slide" Target="slides/slide233.xml"/><Relationship Id="rId2" Type="http://schemas.openxmlformats.org/officeDocument/2006/relationships/slide" Target="slides/slide1.xml"/><Relationship Id="rId29" Type="http://schemas.openxmlformats.org/officeDocument/2006/relationships/slide" Target="slides/slide28.xml"/><Relationship Id="rId40" Type="http://schemas.openxmlformats.org/officeDocument/2006/relationships/slide" Target="slides/slide39.xml"/><Relationship Id="rId115" Type="http://schemas.openxmlformats.org/officeDocument/2006/relationships/slide" Target="slides/slide114.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99" Type="http://schemas.openxmlformats.org/officeDocument/2006/relationships/slide" Target="slides/slide198.xml"/><Relationship Id="rId203" Type="http://schemas.openxmlformats.org/officeDocument/2006/relationships/slide" Target="slides/slide202.xml"/><Relationship Id="rId19" Type="http://schemas.openxmlformats.org/officeDocument/2006/relationships/slide" Target="slides/slide18.xml"/><Relationship Id="rId224" Type="http://schemas.openxmlformats.org/officeDocument/2006/relationships/slide" Target="slides/slide223.xml"/><Relationship Id="rId30" Type="http://schemas.openxmlformats.org/officeDocument/2006/relationships/slide" Target="slides/slide2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189" Type="http://schemas.openxmlformats.org/officeDocument/2006/relationships/slide" Target="slides/slide188.xml"/><Relationship Id="rId3" Type="http://schemas.openxmlformats.org/officeDocument/2006/relationships/slide" Target="slides/slide2.xml"/><Relationship Id="rId214" Type="http://schemas.openxmlformats.org/officeDocument/2006/relationships/slide" Target="slides/slide213.xml"/><Relationship Id="rId235" Type="http://schemas.openxmlformats.org/officeDocument/2006/relationships/slide" Target="slides/slide234.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179" Type="http://schemas.openxmlformats.org/officeDocument/2006/relationships/slide" Target="slides/slide178.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2.w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4.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eaLnBrk="1" hangingPunct="1">
              <a:defRPr sz="1200"/>
            </a:lvl1pPr>
          </a:lstStyle>
          <a:p>
            <a:pPr>
              <a:defRPr/>
            </a:pPr>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eaLnBrk="1" hangingPunct="1">
              <a:defRPr sz="1200"/>
            </a:lvl1pPr>
          </a:lstStyle>
          <a:p>
            <a:pPr>
              <a:defRPr/>
            </a:pPr>
            <a:fld id="{8D656DD0-CB6A-4532-92C0-005DCC5FFF93}" type="datetimeFigureOut">
              <a:rPr lang="zh-CN" altLang="en-US"/>
              <a:pPr>
                <a:defRPr/>
              </a:pPr>
              <a:t>2016/11/10</a:t>
            </a:fld>
            <a:endParaRPr lang="zh-CN" altLang="en-US"/>
          </a:p>
        </p:txBody>
      </p:sp>
      <p:sp>
        <p:nvSpPr>
          <p:cNvPr id="4" name="幻灯片图像占位符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pPr lvl="0"/>
            <a:endParaRPr lang="zh-CN" altLang="en-US" noProof="0" smtClean="0"/>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noProof="0" smtClean="0"/>
              <a:t>单击此处编辑母版文本样式</a:t>
            </a:r>
          </a:p>
          <a:p>
            <a:pPr lvl="1"/>
            <a:r>
              <a:rPr lang="zh-CN" altLang="en-US" noProof="0" smtClean="0"/>
              <a:t>第二级</a:t>
            </a:r>
          </a:p>
          <a:p>
            <a:pPr lvl="2"/>
            <a:r>
              <a:rPr lang="zh-CN" altLang="en-US" noProof="0" smtClean="0"/>
              <a:t>第三级</a:t>
            </a:r>
          </a:p>
          <a:p>
            <a:pPr lvl="3"/>
            <a:r>
              <a:rPr lang="zh-CN" altLang="en-US" noProof="0" smtClean="0"/>
              <a:t>第四级</a:t>
            </a:r>
          </a:p>
          <a:p>
            <a:pPr lvl="4"/>
            <a:r>
              <a:rPr lang="zh-CN" altLang="en-US" noProof="0" smtClean="0"/>
              <a:t>第五级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eaLnBrk="1" hangingPunct="1">
              <a:defRPr sz="1200"/>
            </a:lvl1pPr>
          </a:lstStyle>
          <a:p>
            <a:pPr>
              <a:defRPr/>
            </a:pPr>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eaLnBrk="1" hangingPunct="1">
              <a:defRPr sz="1200"/>
            </a:lvl1pPr>
          </a:lstStyle>
          <a:p>
            <a:pPr>
              <a:defRPr/>
            </a:pPr>
            <a:fld id="{35725B24-85D2-4116-87C5-976EFAEAE1DB}" type="slidenum">
              <a:rPr lang="zh-CN" altLang="en-US"/>
              <a:pPr>
                <a:defRPr/>
              </a:pPr>
              <a:t>‹#›</a:t>
            </a:fld>
            <a:endParaRPr lang="zh-CN"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mn-ea"/>
        <a:cs typeface="+mn-cs"/>
      </a:defRPr>
    </a:lvl1pPr>
    <a:lvl2pPr marL="457200" algn="l" rtl="0" eaLnBrk="0" fontAlgn="base" hangingPunct="0">
      <a:spcBef>
        <a:spcPct val="30000"/>
      </a:spcBef>
      <a:spcAft>
        <a:spcPct val="0"/>
      </a:spcAft>
      <a:defRPr sz="1200" kern="1200">
        <a:solidFill>
          <a:schemeClr val="tx1"/>
        </a:solidFill>
        <a:latin typeface="+mn-lt"/>
        <a:ea typeface="+mn-ea"/>
        <a:cs typeface="+mn-cs"/>
      </a:defRPr>
    </a:lvl2pPr>
    <a:lvl3pPr marL="914400" algn="l" rtl="0" eaLnBrk="0" fontAlgn="base" hangingPunct="0">
      <a:spcBef>
        <a:spcPct val="30000"/>
      </a:spcBef>
      <a:spcAft>
        <a:spcPct val="0"/>
      </a:spcAft>
      <a:defRPr sz="1200" kern="1200">
        <a:solidFill>
          <a:schemeClr val="tx1"/>
        </a:solidFill>
        <a:latin typeface="+mn-lt"/>
        <a:ea typeface="+mn-ea"/>
        <a:cs typeface="+mn-cs"/>
      </a:defRPr>
    </a:lvl3pPr>
    <a:lvl4pPr marL="1371600" algn="l" rtl="0" eaLnBrk="0" fontAlgn="base" hangingPunct="0">
      <a:spcBef>
        <a:spcPct val="30000"/>
      </a:spcBef>
      <a:spcAft>
        <a:spcPct val="0"/>
      </a:spcAft>
      <a:defRPr sz="1200" kern="1200">
        <a:solidFill>
          <a:schemeClr val="tx1"/>
        </a:solidFill>
        <a:latin typeface="+mn-lt"/>
        <a:ea typeface="+mn-ea"/>
        <a:cs typeface="+mn-cs"/>
      </a:defRPr>
    </a:lvl4pPr>
    <a:lvl5pPr marL="1828800" algn="l" rtl="0" eaLnBrk="0" fontAlgn="base" hangingPunct="0">
      <a:spcBef>
        <a:spcPct val="30000"/>
      </a:spcBef>
      <a:spcAft>
        <a:spcPct val="0"/>
      </a:spcAft>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幻灯片图像占位符 1"/>
          <p:cNvSpPr>
            <a:spLocks noGrp="1" noRot="1" noChangeAspect="1" noTextEdit="1"/>
          </p:cNvSpPr>
          <p:nvPr>
            <p:ph type="sldImg"/>
          </p:nvPr>
        </p:nvSpPr>
        <p:spPr bwMode="auto">
          <a:noFill/>
          <a:ln>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8131" name="备注占位符 2"/>
          <p:cNvSpPr>
            <a:spLocks noGrp="1"/>
          </p:cNvSpPr>
          <p:nvPr>
            <p:ph type="body" idx="1"/>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t" anchorCtr="0" compatLnSpc="1">
            <a:prstTxWarp prst="textNoShape">
              <a:avLst/>
            </a:prstTxWarp>
          </a:bodyPr>
          <a:lstStyle/>
          <a:p>
            <a:pPr eaLnBrk="1" hangingPunct="1">
              <a:spcBef>
                <a:spcPct val="0"/>
              </a:spcBef>
            </a:pPr>
            <a:endParaRPr lang="zh-CN" altLang="en-US" smtClean="0"/>
          </a:p>
        </p:txBody>
      </p:sp>
      <p:sp>
        <p:nvSpPr>
          <p:cNvPr id="48132" name="灯片编号占位符 3"/>
          <p:cNvSpPr>
            <a:spLocks noGrp="1"/>
          </p:cNvSpPr>
          <p:nvPr>
            <p:ph type="sldNum" sz="quarter" idx="5"/>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numCol="1" anchorCtr="0" compatLnSpc="1">
            <a:prstTxWarp prst="textNoShape">
              <a:avLst/>
            </a:prstTxWarp>
          </a:bodyPr>
          <a:lstStyle>
            <a:lvl1pPr>
              <a:defRPr>
                <a:solidFill>
                  <a:schemeClr val="tx1"/>
                </a:solidFill>
                <a:latin typeface="Arial" panose="020B0604020202020204" pitchFamily="34" charset="0"/>
                <a:ea typeface="宋体" panose="02010600030101010101" pitchFamily="2" charset="-122"/>
              </a:defRPr>
            </a:lvl1pPr>
            <a:lvl2pPr marL="742950" indent="-285750">
              <a:defRPr>
                <a:solidFill>
                  <a:schemeClr val="tx1"/>
                </a:solidFill>
                <a:latin typeface="Arial" panose="020B0604020202020204" pitchFamily="34" charset="0"/>
                <a:ea typeface="宋体" panose="02010600030101010101" pitchFamily="2" charset="-122"/>
              </a:defRPr>
            </a:lvl2pPr>
            <a:lvl3pPr marL="1143000" indent="-228600">
              <a:defRPr>
                <a:solidFill>
                  <a:schemeClr val="tx1"/>
                </a:solidFill>
                <a:latin typeface="Arial" panose="020B0604020202020204" pitchFamily="34" charset="0"/>
                <a:ea typeface="宋体" panose="02010600030101010101" pitchFamily="2" charset="-122"/>
              </a:defRPr>
            </a:lvl3pPr>
            <a:lvl4pPr marL="1600200" indent="-228600">
              <a:defRPr>
                <a:solidFill>
                  <a:schemeClr val="tx1"/>
                </a:solidFill>
                <a:latin typeface="Arial" panose="020B0604020202020204" pitchFamily="34" charset="0"/>
                <a:ea typeface="宋体" panose="02010600030101010101" pitchFamily="2" charset="-122"/>
              </a:defRPr>
            </a:lvl4pPr>
            <a:lvl5pPr marL="2057400" indent="-22860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fld id="{EEB2CC54-F8DA-4B77-9449-327A83528FBE}" type="slidenum">
              <a:rPr lang="zh-CN" altLang="en-US" smtClean="0"/>
              <a:pPr/>
              <a:t>38</a:t>
            </a:fld>
            <a:endParaRPr lang="zh-CN" altLang="en-US" smtClean="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幻灯片图像占位符 1"/>
          <p:cNvSpPr>
            <a:spLocks noGrp="1" noRot="1" noChangeAspect="1" noTextEdit="1"/>
          </p:cNvSpPr>
          <p:nvPr>
            <p:ph type="sldImg"/>
          </p:nvPr>
        </p:nvSpPr>
        <p:spPr>
          <a:ln/>
        </p:spPr>
      </p:sp>
      <p:sp>
        <p:nvSpPr>
          <p:cNvPr id="34819" name="备注占位符 2"/>
          <p:cNvSpPr>
            <a:spLocks noGrp="1"/>
          </p:cNvSpPr>
          <p:nvPr>
            <p:ph type="body" idx="1"/>
          </p:nvPr>
        </p:nvSpPr>
        <p:spPr>
          <a:noFill/>
        </p:spPr>
        <p:txBody>
          <a:bodyPr/>
          <a:lstStyle/>
          <a:p>
            <a:pPr eaLnBrk="1" hangingPunct="1"/>
            <a:endParaRPr lang="zh-CN" altLang="en-US" smtClean="0"/>
          </a:p>
        </p:txBody>
      </p:sp>
      <p:sp>
        <p:nvSpPr>
          <p:cNvPr id="34820" name="灯片编号占位符 3"/>
          <p:cNvSpPr>
            <a:spLocks noGrp="1"/>
          </p:cNvSpPr>
          <p:nvPr>
            <p:ph type="sldNum" sz="quarter" idx="5"/>
          </p:nvPr>
        </p:nvSpPr>
        <p:spPr>
          <a:noFill/>
        </p:spPr>
        <p:txBody>
          <a:bodyPr/>
          <a:lstStyle>
            <a:lvl1pPr eaLnBrk="0" hangingPunct="0">
              <a:spcBef>
                <a:spcPct val="30000"/>
              </a:spcBef>
              <a:defRPr sz="1200">
                <a:solidFill>
                  <a:schemeClr val="tx1"/>
                </a:solidFill>
                <a:latin typeface="Arial" panose="020B0604020202020204" pitchFamily="34" charset="0"/>
                <a:ea typeface="宋体" panose="02010600030101010101" pitchFamily="2" charset="-122"/>
              </a:defRPr>
            </a:lvl1pPr>
            <a:lvl2pPr marL="742950" indent="-285750" eaLnBrk="0" hangingPunct="0">
              <a:spcBef>
                <a:spcPct val="30000"/>
              </a:spcBef>
              <a:defRPr sz="1200">
                <a:solidFill>
                  <a:schemeClr val="tx1"/>
                </a:solidFill>
                <a:latin typeface="Arial" panose="020B0604020202020204" pitchFamily="34" charset="0"/>
                <a:ea typeface="宋体" panose="02010600030101010101" pitchFamily="2" charset="-122"/>
              </a:defRPr>
            </a:lvl2pPr>
            <a:lvl3pPr marL="11430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3pPr>
            <a:lvl4pPr marL="16002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4pPr>
            <a:lvl5pPr marL="2057400" indent="-228600" eaLnBrk="0" hangingPunct="0">
              <a:spcBef>
                <a:spcPct val="30000"/>
              </a:spcBef>
              <a:defRPr sz="1200">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宋体" panose="02010600030101010101" pitchFamily="2" charset="-122"/>
              </a:defRPr>
            </a:lvl9pPr>
          </a:lstStyle>
          <a:p>
            <a:pPr eaLnBrk="1" hangingPunct="1">
              <a:spcBef>
                <a:spcPct val="0"/>
              </a:spcBef>
            </a:pPr>
            <a:fld id="{923FE564-CF16-4A81-91D0-B8D116667F83}" type="slidenum">
              <a:rPr lang="en-US" altLang="zh-CN">
                <a:solidFill>
                  <a:srgbClr val="000000"/>
                </a:solidFill>
              </a:rPr>
              <a:pPr eaLnBrk="1" hangingPunct="1">
                <a:spcBef>
                  <a:spcPct val="0"/>
                </a:spcBef>
              </a:pPr>
              <a:t>75</a:t>
            </a:fld>
            <a:endParaRPr lang="en-US" altLang="zh-CN">
              <a:solidFill>
                <a:srgbClr val="000000"/>
              </a:solidFill>
            </a:endParaRPr>
          </a:p>
        </p:txBody>
      </p:sp>
    </p:spTree>
    <p:extLst>
      <p:ext uri="{BB962C8B-B14F-4D97-AF65-F5344CB8AC3E}">
        <p14:creationId xmlns:p14="http://schemas.microsoft.com/office/powerpoint/2010/main" val="230481586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4" name="Text Box 7"/>
          <p:cNvSpPr txBox="1">
            <a:spLocks noChangeArrowheads="1"/>
          </p:cNvSpPr>
          <p:nvPr/>
        </p:nvSpPr>
        <p:spPr bwMode="auto">
          <a:xfrm>
            <a:off x="88900" y="100013"/>
            <a:ext cx="4941888"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b="1" dirty="0" smtClean="0">
                <a:solidFill>
                  <a:schemeClr val="hlink"/>
                </a:solidFill>
                <a:ea typeface="华文行楷" pitchFamily="2" charset="-122"/>
              </a:rPr>
              <a:t>C</a:t>
            </a:r>
            <a:r>
              <a:rPr lang="zh-CN" altLang="en-US" b="1" dirty="0" smtClean="0">
                <a:solidFill>
                  <a:schemeClr val="hlink"/>
                </a:solidFill>
                <a:ea typeface="华文行楷" pitchFamily="2" charset="-122"/>
              </a:rPr>
              <a:t>语言程序设计 </a:t>
            </a:r>
            <a:r>
              <a:rPr lang="en-US" altLang="zh-CN" b="1" dirty="0" smtClean="0">
                <a:solidFill>
                  <a:schemeClr val="hlink"/>
                </a:solidFill>
                <a:ea typeface="华文行楷" pitchFamily="2" charset="-122"/>
              </a:rPr>
              <a:t>· </a:t>
            </a:r>
            <a:r>
              <a:rPr lang="zh-CN" altLang="en-US" b="1" dirty="0" smtClean="0">
                <a:solidFill>
                  <a:schemeClr val="hlink"/>
                </a:solidFill>
                <a:ea typeface="华文行楷" pitchFamily="2" charset="-122"/>
              </a:rPr>
              <a:t>厦门大学信息科学与技术学院</a:t>
            </a:r>
          </a:p>
        </p:txBody>
      </p:sp>
      <p:sp>
        <p:nvSpPr>
          <p:cNvPr id="90114" name="Rectangle 2"/>
          <p:cNvSpPr>
            <a:spLocks noGrp="1" noChangeArrowheads="1"/>
          </p:cNvSpPr>
          <p:nvPr>
            <p:ph type="ctrTitle"/>
          </p:nvPr>
        </p:nvSpPr>
        <p:spPr>
          <a:xfrm>
            <a:off x="685800" y="2130425"/>
            <a:ext cx="7772400" cy="1470025"/>
          </a:xfrm>
        </p:spPr>
        <p:txBody>
          <a:bodyPr/>
          <a:lstStyle>
            <a:lvl1pPr>
              <a:defRPr/>
            </a:lvl1pPr>
          </a:lstStyle>
          <a:p>
            <a:pPr lvl="0"/>
            <a:r>
              <a:rPr lang="zh-CN" altLang="en-US" noProof="0" smtClean="0"/>
              <a:t>单击此处编辑母版标题样式</a:t>
            </a:r>
          </a:p>
        </p:txBody>
      </p:sp>
      <p:sp>
        <p:nvSpPr>
          <p:cNvPr id="90115" name="Rectangle 3"/>
          <p:cNvSpPr>
            <a:spLocks noGrp="1" noChangeArrowheads="1"/>
          </p:cNvSpPr>
          <p:nvPr>
            <p:ph type="subTitle" idx="1"/>
          </p:nvPr>
        </p:nvSpPr>
        <p:spPr>
          <a:xfrm>
            <a:off x="1371600" y="3886200"/>
            <a:ext cx="6400800" cy="1752600"/>
          </a:xfrm>
        </p:spPr>
        <p:txBody>
          <a:bodyPr/>
          <a:lstStyle>
            <a:lvl1pPr marL="0" indent="0" algn="ctr">
              <a:buFontTx/>
              <a:buNone/>
              <a:defRPr/>
            </a:lvl1pPr>
          </a:lstStyle>
          <a:p>
            <a:pPr lvl="0"/>
            <a:r>
              <a:rPr lang="zh-CN" altLang="en-US" noProof="0" smtClean="0"/>
              <a:t>单击此处编辑母版副标题样式</a:t>
            </a:r>
          </a:p>
        </p:txBody>
      </p:sp>
      <p:sp>
        <p:nvSpPr>
          <p:cNvPr id="5" name="Rectangle 4"/>
          <p:cNvSpPr>
            <a:spLocks noGrp="1" noChangeArrowheads="1"/>
          </p:cNvSpPr>
          <p:nvPr>
            <p:ph type="dt" sz="half" idx="10"/>
          </p:nvPr>
        </p:nvSpPr>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p:txBody>
          <a:bodyPr/>
          <a:lstStyle>
            <a:lvl1pPr>
              <a:defRPr/>
            </a:lvl1pPr>
          </a:lstStyle>
          <a:p>
            <a:pPr>
              <a:defRPr/>
            </a:pPr>
            <a:fld id="{84CE1616-2D43-440C-8146-5E713177DBDA}" type="slidenum">
              <a:rPr lang="en-US" altLang="zh-CN"/>
              <a:pPr>
                <a:defRPr/>
              </a:pPr>
              <a:t>‹#›</a:t>
            </a:fld>
            <a:endParaRPr lang="en-US" altLang="zh-CN"/>
          </a:p>
        </p:txBody>
      </p:sp>
    </p:spTree>
    <p:extLst>
      <p:ext uri="{BB962C8B-B14F-4D97-AF65-F5344CB8AC3E}">
        <p14:creationId xmlns:p14="http://schemas.microsoft.com/office/powerpoint/2010/main" val="8586235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9A0E9698-842A-4CDB-9D6C-31DA8EAD89BF}" type="slidenum">
              <a:rPr lang="en-US" altLang="zh-CN"/>
              <a:pPr>
                <a:defRPr/>
              </a:pPr>
              <a:t>‹#›</a:t>
            </a:fld>
            <a:endParaRPr lang="en-US" altLang="zh-CN"/>
          </a:p>
        </p:txBody>
      </p:sp>
    </p:spTree>
    <p:extLst>
      <p:ext uri="{BB962C8B-B14F-4D97-AF65-F5344CB8AC3E}">
        <p14:creationId xmlns:p14="http://schemas.microsoft.com/office/powerpoint/2010/main" val="31577741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CB995D81-69B9-48C6-9836-F690279C3F01}" type="slidenum">
              <a:rPr lang="en-US" altLang="zh-CN"/>
              <a:pPr>
                <a:defRPr/>
              </a:pPr>
              <a:t>‹#›</a:t>
            </a:fld>
            <a:endParaRPr lang="en-US" altLang="zh-CN"/>
          </a:p>
        </p:txBody>
      </p:sp>
    </p:spTree>
    <p:extLst>
      <p:ext uri="{BB962C8B-B14F-4D97-AF65-F5344CB8AC3E}">
        <p14:creationId xmlns:p14="http://schemas.microsoft.com/office/powerpoint/2010/main" val="371625443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FB3B319D-E3B2-444E-9D52-E8A628F97ABE}" type="slidenum">
              <a:rPr lang="en-US" altLang="zh-CN"/>
              <a:pPr>
                <a:defRPr/>
              </a:pPr>
              <a:t>‹#›</a:t>
            </a:fld>
            <a:endParaRPr lang="en-US" altLang="zh-CN"/>
          </a:p>
        </p:txBody>
      </p:sp>
    </p:spTree>
    <p:extLst>
      <p:ext uri="{BB962C8B-B14F-4D97-AF65-F5344CB8AC3E}">
        <p14:creationId xmlns:p14="http://schemas.microsoft.com/office/powerpoint/2010/main" val="60611151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6" name="Rectangle 6"/>
          <p:cNvSpPr>
            <a:spLocks noGrp="1" noChangeArrowheads="1"/>
          </p:cNvSpPr>
          <p:nvPr>
            <p:ph type="sldNum" sz="quarter" idx="12"/>
          </p:nvPr>
        </p:nvSpPr>
        <p:spPr>
          <a:ln/>
        </p:spPr>
        <p:txBody>
          <a:bodyPr/>
          <a:lstStyle>
            <a:lvl1pPr>
              <a:defRPr/>
            </a:lvl1pPr>
          </a:lstStyle>
          <a:p>
            <a:pPr>
              <a:defRPr/>
            </a:pPr>
            <a:fld id="{E59EBCE9-7CC3-4B65-A61A-95D0BDE30985}" type="slidenum">
              <a:rPr lang="en-US" altLang="zh-CN"/>
              <a:pPr>
                <a:defRPr/>
              </a:pPr>
              <a:t>‹#›</a:t>
            </a:fld>
            <a:endParaRPr lang="en-US" altLang="zh-CN"/>
          </a:p>
        </p:txBody>
      </p:sp>
    </p:spTree>
    <p:extLst>
      <p:ext uri="{BB962C8B-B14F-4D97-AF65-F5344CB8AC3E}">
        <p14:creationId xmlns:p14="http://schemas.microsoft.com/office/powerpoint/2010/main" val="81348383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9B521BE9-761F-4E09-8801-4008007ECEEB}" type="slidenum">
              <a:rPr lang="en-US" altLang="zh-CN"/>
              <a:pPr>
                <a:defRPr/>
              </a:pPr>
              <a:t>‹#›</a:t>
            </a:fld>
            <a:endParaRPr lang="en-US" altLang="zh-CN"/>
          </a:p>
        </p:txBody>
      </p:sp>
    </p:spTree>
    <p:extLst>
      <p:ext uri="{BB962C8B-B14F-4D97-AF65-F5344CB8AC3E}">
        <p14:creationId xmlns:p14="http://schemas.microsoft.com/office/powerpoint/2010/main" val="32992484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9" name="Rectangle 6"/>
          <p:cNvSpPr>
            <a:spLocks noGrp="1" noChangeArrowheads="1"/>
          </p:cNvSpPr>
          <p:nvPr>
            <p:ph type="sldNum" sz="quarter" idx="12"/>
          </p:nvPr>
        </p:nvSpPr>
        <p:spPr>
          <a:ln/>
        </p:spPr>
        <p:txBody>
          <a:bodyPr/>
          <a:lstStyle>
            <a:lvl1pPr>
              <a:defRPr/>
            </a:lvl1pPr>
          </a:lstStyle>
          <a:p>
            <a:pPr>
              <a:defRPr/>
            </a:pPr>
            <a:fld id="{E0209D73-9722-49A0-AAC8-72078B39401A}" type="slidenum">
              <a:rPr lang="en-US" altLang="zh-CN"/>
              <a:pPr>
                <a:defRPr/>
              </a:pPr>
              <a:t>‹#›</a:t>
            </a:fld>
            <a:endParaRPr lang="en-US" altLang="zh-CN"/>
          </a:p>
        </p:txBody>
      </p:sp>
    </p:spTree>
    <p:extLst>
      <p:ext uri="{BB962C8B-B14F-4D97-AF65-F5344CB8AC3E}">
        <p14:creationId xmlns:p14="http://schemas.microsoft.com/office/powerpoint/2010/main" val="16567395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5" name="Rectangle 6"/>
          <p:cNvSpPr>
            <a:spLocks noGrp="1" noChangeArrowheads="1"/>
          </p:cNvSpPr>
          <p:nvPr>
            <p:ph type="sldNum" sz="quarter" idx="12"/>
          </p:nvPr>
        </p:nvSpPr>
        <p:spPr>
          <a:ln/>
        </p:spPr>
        <p:txBody>
          <a:bodyPr/>
          <a:lstStyle>
            <a:lvl1pPr>
              <a:defRPr/>
            </a:lvl1pPr>
          </a:lstStyle>
          <a:p>
            <a:pPr>
              <a:defRPr/>
            </a:pPr>
            <a:fld id="{16BB04A4-9F4D-40A6-A1CA-C7F8F2EF910C}" type="slidenum">
              <a:rPr lang="en-US" altLang="zh-CN"/>
              <a:pPr>
                <a:defRPr/>
              </a:pPr>
              <a:t>‹#›</a:t>
            </a:fld>
            <a:endParaRPr lang="en-US" altLang="zh-CN"/>
          </a:p>
        </p:txBody>
      </p:sp>
    </p:spTree>
    <p:extLst>
      <p:ext uri="{BB962C8B-B14F-4D97-AF65-F5344CB8AC3E}">
        <p14:creationId xmlns:p14="http://schemas.microsoft.com/office/powerpoint/2010/main" val="212733505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4" name="Rectangle 6"/>
          <p:cNvSpPr>
            <a:spLocks noGrp="1" noChangeArrowheads="1"/>
          </p:cNvSpPr>
          <p:nvPr>
            <p:ph type="sldNum" sz="quarter" idx="12"/>
          </p:nvPr>
        </p:nvSpPr>
        <p:spPr>
          <a:ln/>
        </p:spPr>
        <p:txBody>
          <a:bodyPr/>
          <a:lstStyle>
            <a:lvl1pPr>
              <a:defRPr/>
            </a:lvl1pPr>
          </a:lstStyle>
          <a:p>
            <a:pPr>
              <a:defRPr/>
            </a:pPr>
            <a:fld id="{0AC53873-C1E3-40D6-8A73-47339913627C}" type="slidenum">
              <a:rPr lang="en-US" altLang="zh-CN"/>
              <a:pPr>
                <a:defRPr/>
              </a:pPr>
              <a:t>‹#›</a:t>
            </a:fld>
            <a:endParaRPr lang="en-US" altLang="zh-CN"/>
          </a:p>
        </p:txBody>
      </p:sp>
    </p:spTree>
    <p:extLst>
      <p:ext uri="{BB962C8B-B14F-4D97-AF65-F5344CB8AC3E}">
        <p14:creationId xmlns:p14="http://schemas.microsoft.com/office/powerpoint/2010/main" val="64327225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AE64972-35C2-459C-B00B-671B59C3BC8A}" type="slidenum">
              <a:rPr lang="en-US" altLang="zh-CN"/>
              <a:pPr>
                <a:defRPr/>
              </a:pPr>
              <a:t>‹#›</a:t>
            </a:fld>
            <a:endParaRPr lang="en-US" altLang="zh-CN"/>
          </a:p>
        </p:txBody>
      </p:sp>
    </p:spTree>
    <p:extLst>
      <p:ext uri="{BB962C8B-B14F-4D97-AF65-F5344CB8AC3E}">
        <p14:creationId xmlns:p14="http://schemas.microsoft.com/office/powerpoint/2010/main" val="3711213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smtClean="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zh-CN"/>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zh-CN"/>
          </a:p>
        </p:txBody>
      </p:sp>
      <p:sp>
        <p:nvSpPr>
          <p:cNvPr id="7" name="Rectangle 6"/>
          <p:cNvSpPr>
            <a:spLocks noGrp="1" noChangeArrowheads="1"/>
          </p:cNvSpPr>
          <p:nvPr>
            <p:ph type="sldNum" sz="quarter" idx="12"/>
          </p:nvPr>
        </p:nvSpPr>
        <p:spPr>
          <a:ln/>
        </p:spPr>
        <p:txBody>
          <a:bodyPr/>
          <a:lstStyle>
            <a:lvl1pPr>
              <a:defRPr/>
            </a:lvl1pPr>
          </a:lstStyle>
          <a:p>
            <a:pPr>
              <a:defRPr/>
            </a:pPr>
            <a:fld id="{D09CF69C-308B-4249-B276-1332D39394A6}" type="slidenum">
              <a:rPr lang="en-US" altLang="zh-CN"/>
              <a:pPr>
                <a:defRPr/>
              </a:pPr>
              <a:t>‹#›</a:t>
            </a:fld>
            <a:endParaRPr lang="en-US" altLang="zh-CN"/>
          </a:p>
        </p:txBody>
      </p:sp>
    </p:spTree>
    <p:extLst>
      <p:ext uri="{BB962C8B-B14F-4D97-AF65-F5344CB8AC3E}">
        <p14:creationId xmlns:p14="http://schemas.microsoft.com/office/powerpoint/2010/main" val="386749921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8909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latin typeface="Arial" charset="0"/>
              </a:defRPr>
            </a:lvl1pPr>
          </a:lstStyle>
          <a:p>
            <a:pPr>
              <a:defRPr/>
            </a:pPr>
            <a:endParaRPr lang="en-US" altLang="zh-CN"/>
          </a:p>
        </p:txBody>
      </p:sp>
      <p:sp>
        <p:nvSpPr>
          <p:cNvPr id="8909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latin typeface="Arial" charset="0"/>
              </a:defRPr>
            </a:lvl1pPr>
          </a:lstStyle>
          <a:p>
            <a:pPr>
              <a:defRPr/>
            </a:pPr>
            <a:endParaRPr lang="en-US" altLang="zh-CN"/>
          </a:p>
        </p:txBody>
      </p:sp>
      <p:sp>
        <p:nvSpPr>
          <p:cNvPr id="8909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E3669EF9-79CD-4266-8787-C44B19615459}" type="slidenum">
              <a:rPr lang="en-US" altLang="zh-CN"/>
              <a:pPr>
                <a:defRPr/>
              </a:pPr>
              <a:t>‹#›</a:t>
            </a:fld>
            <a:endParaRPr lang="en-US" altLang="zh-CN"/>
          </a:p>
        </p:txBody>
      </p:sp>
      <p:sp>
        <p:nvSpPr>
          <p:cNvPr id="1031" name="Text Box 7"/>
          <p:cNvSpPr txBox="1">
            <a:spLocks noChangeArrowheads="1"/>
          </p:cNvSpPr>
          <p:nvPr/>
        </p:nvSpPr>
        <p:spPr bwMode="auto">
          <a:xfrm>
            <a:off x="88900" y="109538"/>
            <a:ext cx="1736725" cy="369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en-US" altLang="zh-CN" b="1" dirty="0" smtClean="0">
                <a:solidFill>
                  <a:schemeClr val="hlink"/>
                </a:solidFill>
                <a:ea typeface="华文行楷" pitchFamily="2" charset="-122"/>
              </a:rPr>
              <a:t>C</a:t>
            </a:r>
            <a:r>
              <a:rPr lang="zh-CN" altLang="en-US" b="1" dirty="0" smtClean="0">
                <a:solidFill>
                  <a:schemeClr val="hlink"/>
                </a:solidFill>
                <a:ea typeface="华文行楷" pitchFamily="2" charset="-122"/>
              </a:rPr>
              <a:t>语言程序设计</a:t>
            </a:r>
          </a:p>
        </p:txBody>
      </p:sp>
      <p:sp>
        <p:nvSpPr>
          <p:cNvPr id="1032" name="Text Box 8"/>
          <p:cNvSpPr txBox="1">
            <a:spLocks noChangeArrowheads="1"/>
          </p:cNvSpPr>
          <p:nvPr/>
        </p:nvSpPr>
        <p:spPr bwMode="auto">
          <a:xfrm>
            <a:off x="8574088" y="3573463"/>
            <a:ext cx="461962" cy="33004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eaVert"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b="1" dirty="0" smtClean="0">
                <a:solidFill>
                  <a:schemeClr val="hlink"/>
                </a:solidFill>
                <a:ea typeface="华文行楷" pitchFamily="2" charset="-122"/>
              </a:rPr>
              <a:t>厦门大学信息科学与技术学院</a:t>
            </a:r>
          </a:p>
        </p:txBody>
      </p:sp>
    </p:spTree>
  </p:cSld>
  <p:clrMap bg1="lt1" tx1="dk1" bg2="lt2" tx2="dk2" accent1="accent1" accent2="accent2" accent3="accent3" accent4="accent4" accent5="accent5" accent6="accent6" hlink="hlink" folHlink="folHlink"/>
  <p:sldLayoutIdLst>
    <p:sldLayoutId id="2147483738" r:id="rId1"/>
    <p:sldLayoutId id="2147483728" r:id="rId2"/>
    <p:sldLayoutId id="2147483729" r:id="rId3"/>
    <p:sldLayoutId id="2147483730" r:id="rId4"/>
    <p:sldLayoutId id="2147483731" r:id="rId5"/>
    <p:sldLayoutId id="2147483732" r:id="rId6"/>
    <p:sldLayoutId id="2147483733" r:id="rId7"/>
    <p:sldLayoutId id="2147483734" r:id="rId8"/>
    <p:sldLayoutId id="2147483735" r:id="rId9"/>
    <p:sldLayoutId id="2147483736" r:id="rId10"/>
    <p:sldLayoutId id="2147483737" r:id="rId11"/>
  </p:sldLayoutIdLst>
  <p:txStyles>
    <p:titleStyle>
      <a:lvl1pPr algn="ctr" rtl="0" eaLnBrk="0" fontAlgn="base" hangingPunct="0">
        <a:spcBef>
          <a:spcPct val="0"/>
        </a:spcBef>
        <a:spcAft>
          <a:spcPct val="0"/>
        </a:spcAft>
        <a:defRPr sz="4400" b="1">
          <a:solidFill>
            <a:schemeClr val="tx2"/>
          </a:solidFill>
          <a:latin typeface="+mn-lt"/>
          <a:ea typeface="楷体" pitchFamily="49" charset="-122"/>
          <a:cs typeface="+mj-cs"/>
        </a:defRPr>
      </a:lvl1pPr>
      <a:lvl2pPr algn="ctr" rtl="0" eaLnBrk="0" fontAlgn="base" hangingPunct="0">
        <a:spcBef>
          <a:spcPct val="0"/>
        </a:spcBef>
        <a:spcAft>
          <a:spcPct val="0"/>
        </a:spcAft>
        <a:defRPr sz="4400" b="1">
          <a:solidFill>
            <a:schemeClr val="tx2"/>
          </a:solidFill>
          <a:latin typeface="Arial" charset="0"/>
          <a:ea typeface="楷体" pitchFamily="49" charset="-122"/>
        </a:defRPr>
      </a:lvl2pPr>
      <a:lvl3pPr algn="ctr" rtl="0" eaLnBrk="0" fontAlgn="base" hangingPunct="0">
        <a:spcBef>
          <a:spcPct val="0"/>
        </a:spcBef>
        <a:spcAft>
          <a:spcPct val="0"/>
        </a:spcAft>
        <a:defRPr sz="4400" b="1">
          <a:solidFill>
            <a:schemeClr val="tx2"/>
          </a:solidFill>
          <a:latin typeface="Arial" charset="0"/>
          <a:ea typeface="楷体" pitchFamily="49" charset="-122"/>
        </a:defRPr>
      </a:lvl3pPr>
      <a:lvl4pPr algn="ctr" rtl="0" eaLnBrk="0" fontAlgn="base" hangingPunct="0">
        <a:spcBef>
          <a:spcPct val="0"/>
        </a:spcBef>
        <a:spcAft>
          <a:spcPct val="0"/>
        </a:spcAft>
        <a:defRPr sz="4400" b="1">
          <a:solidFill>
            <a:schemeClr val="tx2"/>
          </a:solidFill>
          <a:latin typeface="Arial" charset="0"/>
          <a:ea typeface="楷体" pitchFamily="49" charset="-122"/>
        </a:defRPr>
      </a:lvl4pPr>
      <a:lvl5pPr algn="ctr" rtl="0" eaLnBrk="0" fontAlgn="base" hangingPunct="0">
        <a:spcBef>
          <a:spcPct val="0"/>
        </a:spcBef>
        <a:spcAft>
          <a:spcPct val="0"/>
        </a:spcAft>
        <a:defRPr sz="4400" b="1">
          <a:solidFill>
            <a:schemeClr val="tx2"/>
          </a:solidFill>
          <a:latin typeface="Arial" charset="0"/>
          <a:ea typeface="楷体" pitchFamily="49" charset="-122"/>
        </a:defRPr>
      </a:lvl5pPr>
      <a:lvl6pPr marL="457200" algn="ctr" rtl="0" fontAlgn="base">
        <a:spcBef>
          <a:spcPct val="0"/>
        </a:spcBef>
        <a:spcAft>
          <a:spcPct val="0"/>
        </a:spcAft>
        <a:defRPr sz="4400" b="1">
          <a:solidFill>
            <a:schemeClr val="tx2"/>
          </a:solidFill>
          <a:latin typeface="Arial" charset="0"/>
          <a:ea typeface="楷体_GB2312" pitchFamily="49" charset="-122"/>
        </a:defRPr>
      </a:lvl6pPr>
      <a:lvl7pPr marL="914400" algn="ctr" rtl="0" fontAlgn="base">
        <a:spcBef>
          <a:spcPct val="0"/>
        </a:spcBef>
        <a:spcAft>
          <a:spcPct val="0"/>
        </a:spcAft>
        <a:defRPr sz="4400" b="1">
          <a:solidFill>
            <a:schemeClr val="tx2"/>
          </a:solidFill>
          <a:latin typeface="Arial" charset="0"/>
          <a:ea typeface="楷体_GB2312" pitchFamily="49" charset="-122"/>
        </a:defRPr>
      </a:lvl7pPr>
      <a:lvl8pPr marL="1371600" algn="ctr" rtl="0" fontAlgn="base">
        <a:spcBef>
          <a:spcPct val="0"/>
        </a:spcBef>
        <a:spcAft>
          <a:spcPct val="0"/>
        </a:spcAft>
        <a:defRPr sz="4400" b="1">
          <a:solidFill>
            <a:schemeClr val="tx2"/>
          </a:solidFill>
          <a:latin typeface="Arial" charset="0"/>
          <a:ea typeface="楷体_GB2312" pitchFamily="49" charset="-122"/>
        </a:defRPr>
      </a:lvl8pPr>
      <a:lvl9pPr marL="1828800" algn="ctr" rtl="0" fontAlgn="base">
        <a:spcBef>
          <a:spcPct val="0"/>
        </a:spcBef>
        <a:spcAft>
          <a:spcPct val="0"/>
        </a:spcAft>
        <a:defRPr sz="4400" b="1">
          <a:solidFill>
            <a:schemeClr val="tx2"/>
          </a:solidFill>
          <a:latin typeface="Arial" charset="0"/>
          <a:ea typeface="楷体_GB2312" pitchFamily="49" charset="-122"/>
        </a:defRPr>
      </a:lvl9pPr>
    </p:titleStyle>
    <p:bodyStyle>
      <a:lvl1pPr marL="342900" indent="-342900" algn="l" rtl="0" eaLnBrk="0" fontAlgn="base" hangingPunct="0">
        <a:spcBef>
          <a:spcPct val="20000"/>
        </a:spcBef>
        <a:spcAft>
          <a:spcPct val="0"/>
        </a:spcAft>
        <a:buChar char="•"/>
        <a:defRPr sz="3200" b="1">
          <a:solidFill>
            <a:schemeClr val="tx1"/>
          </a:solidFill>
          <a:latin typeface="+mn-lt"/>
          <a:ea typeface="楷体" pitchFamily="49" charset="-122"/>
          <a:cs typeface="+mn-cs"/>
        </a:defRPr>
      </a:lvl1pPr>
      <a:lvl2pPr marL="742950" indent="-285750" algn="l" rtl="0" eaLnBrk="0" fontAlgn="base" hangingPunct="0">
        <a:spcBef>
          <a:spcPct val="20000"/>
        </a:spcBef>
        <a:spcAft>
          <a:spcPct val="0"/>
        </a:spcAft>
        <a:buChar char="–"/>
        <a:defRPr sz="2800" b="1">
          <a:solidFill>
            <a:schemeClr val="tx1"/>
          </a:solidFill>
          <a:latin typeface="+mn-lt"/>
          <a:ea typeface="楷体" pitchFamily="49" charset="-122"/>
        </a:defRPr>
      </a:lvl2pPr>
      <a:lvl3pPr marL="1143000" indent="-228600" algn="l" rtl="0" eaLnBrk="0" fontAlgn="base" hangingPunct="0">
        <a:spcBef>
          <a:spcPct val="20000"/>
        </a:spcBef>
        <a:spcAft>
          <a:spcPct val="0"/>
        </a:spcAft>
        <a:buChar char="•"/>
        <a:defRPr sz="2400" b="1">
          <a:solidFill>
            <a:schemeClr val="tx1"/>
          </a:solidFill>
          <a:latin typeface="+mn-lt"/>
          <a:ea typeface="楷体" pitchFamily="49" charset="-122"/>
        </a:defRPr>
      </a:lvl3pPr>
      <a:lvl4pPr marL="1600200" indent="-228600" algn="l" rtl="0" eaLnBrk="0" fontAlgn="base" hangingPunct="0">
        <a:spcBef>
          <a:spcPct val="20000"/>
        </a:spcBef>
        <a:spcAft>
          <a:spcPct val="0"/>
        </a:spcAft>
        <a:buChar char="–"/>
        <a:defRPr sz="2000" b="1">
          <a:solidFill>
            <a:schemeClr val="tx1"/>
          </a:solidFill>
          <a:latin typeface="+mn-lt"/>
          <a:ea typeface="楷体" pitchFamily="49" charset="-122"/>
        </a:defRPr>
      </a:lvl4pPr>
      <a:lvl5pPr marL="2057400" indent="-228600" algn="l" rtl="0" eaLnBrk="0" fontAlgn="base" hangingPunct="0">
        <a:spcBef>
          <a:spcPct val="20000"/>
        </a:spcBef>
        <a:spcAft>
          <a:spcPct val="0"/>
        </a:spcAft>
        <a:buChar char="»"/>
        <a:defRPr sz="2000" b="1">
          <a:solidFill>
            <a:schemeClr val="tx1"/>
          </a:solidFill>
          <a:latin typeface="+mn-lt"/>
          <a:ea typeface="楷体" pitchFamily="49" charset="-122"/>
        </a:defRPr>
      </a:lvl5pPr>
      <a:lvl6pPr marL="2514600" indent="-228600" algn="l" rtl="0" fontAlgn="base">
        <a:spcBef>
          <a:spcPct val="20000"/>
        </a:spcBef>
        <a:spcAft>
          <a:spcPct val="0"/>
        </a:spcAft>
        <a:buChar char="»"/>
        <a:defRPr sz="2000" b="1">
          <a:solidFill>
            <a:schemeClr val="tx1"/>
          </a:solidFill>
          <a:latin typeface="+mn-lt"/>
          <a:ea typeface="+mn-ea"/>
        </a:defRPr>
      </a:lvl6pPr>
      <a:lvl7pPr marL="2971800" indent="-228600" algn="l" rtl="0" fontAlgn="base">
        <a:spcBef>
          <a:spcPct val="20000"/>
        </a:spcBef>
        <a:spcAft>
          <a:spcPct val="0"/>
        </a:spcAft>
        <a:buChar char="»"/>
        <a:defRPr sz="2000" b="1">
          <a:solidFill>
            <a:schemeClr val="tx1"/>
          </a:solidFill>
          <a:latin typeface="+mn-lt"/>
          <a:ea typeface="+mn-ea"/>
        </a:defRPr>
      </a:lvl7pPr>
      <a:lvl8pPr marL="3429000" indent="-228600" algn="l" rtl="0" fontAlgn="base">
        <a:spcBef>
          <a:spcPct val="20000"/>
        </a:spcBef>
        <a:spcAft>
          <a:spcPct val="0"/>
        </a:spcAft>
        <a:buChar char="»"/>
        <a:defRPr sz="2000" b="1">
          <a:solidFill>
            <a:schemeClr val="tx1"/>
          </a:solidFill>
          <a:latin typeface="+mn-lt"/>
          <a:ea typeface="+mn-ea"/>
        </a:defRPr>
      </a:lvl8pPr>
      <a:lvl9pPr marL="3886200" indent="-228600" algn="l" rtl="0" fontAlgn="base">
        <a:spcBef>
          <a:spcPct val="20000"/>
        </a:spcBef>
        <a:spcAft>
          <a:spcPct val="0"/>
        </a:spcAft>
        <a:buChar char="»"/>
        <a:defRPr sz="20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 Target="slide140.xml"/><Relationship Id="rId3" Type="http://schemas.openxmlformats.org/officeDocument/2006/relationships/slide" Target="slide19.xml"/><Relationship Id="rId7" Type="http://schemas.openxmlformats.org/officeDocument/2006/relationships/slide" Target="slide76.xml"/><Relationship Id="rId12" Type="http://schemas.openxmlformats.org/officeDocument/2006/relationships/slide" Target="slide227.xml"/><Relationship Id="rId2" Type="http://schemas.openxmlformats.org/officeDocument/2006/relationships/slide" Target="slide2.xml"/><Relationship Id="rId1" Type="http://schemas.openxmlformats.org/officeDocument/2006/relationships/slideLayout" Target="../slideLayouts/slideLayout2.xml"/><Relationship Id="rId6" Type="http://schemas.openxmlformats.org/officeDocument/2006/relationships/slide" Target="slide59.xml"/><Relationship Id="rId11" Type="http://schemas.openxmlformats.org/officeDocument/2006/relationships/slide" Target="slide226.xml"/><Relationship Id="rId5" Type="http://schemas.openxmlformats.org/officeDocument/2006/relationships/slide" Target="slide49.xml"/><Relationship Id="rId10" Type="http://schemas.openxmlformats.org/officeDocument/2006/relationships/slide" Target="slide177.xml"/><Relationship Id="rId4" Type="http://schemas.openxmlformats.org/officeDocument/2006/relationships/slide" Target="slide31.xml"/><Relationship Id="rId9" Type="http://schemas.openxmlformats.org/officeDocument/2006/relationships/slide" Target="slide16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32.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slide" Target="slide1.xml"/><Relationship Id="rId4" Type="http://schemas.openxmlformats.org/officeDocument/2006/relationships/image" Target="../media/image21.png"/></Relationships>
</file>

<file path=ppt/slides/_rels/slide133.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34.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5.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136.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13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38.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2.xml"/></Relationships>
</file>

<file path=ppt/slides/_rels/slide13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40.xml.rels><?xml version="1.0" encoding="UTF-8" standalone="yes"?>
<Relationships xmlns="http://schemas.openxmlformats.org/package/2006/relationships"><Relationship Id="rId3" Type="http://schemas.openxmlformats.org/officeDocument/2006/relationships/slide" Target="slide145.xml"/><Relationship Id="rId2" Type="http://schemas.openxmlformats.org/officeDocument/2006/relationships/slide" Target="slide141.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slide" Target="slide1.xml"/><Relationship Id="rId4" Type="http://schemas.openxmlformats.org/officeDocument/2006/relationships/slide" Target="slide158.xml"/></Relationships>
</file>

<file path=ppt/slides/_rels/slide1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40.xml"/><Relationship Id="rId1" Type="http://schemas.openxmlformats.org/officeDocument/2006/relationships/slideLayout" Target="../slideLayouts/slideLayout2.xml"/></Relationships>
</file>

<file path=ppt/slides/_rels/slide1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40.xml"/><Relationship Id="rId1" Type="http://schemas.openxmlformats.org/officeDocument/2006/relationships/slideLayout" Target="../slideLayouts/slideLayout2.xml"/></Relationships>
</file>

<file path=ppt/slides/_rels/slide143.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40.xml"/><Relationship Id="rId4" Type="http://schemas.openxmlformats.org/officeDocument/2006/relationships/image" Target="../media/image31.png"/></Relationships>
</file>

<file path=ppt/slides/_rels/slide144.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image" Target="../media/image32.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40.xml"/><Relationship Id="rId4" Type="http://schemas.openxmlformats.org/officeDocument/2006/relationships/image" Target="../media/image34.png"/></Relationships>
</file>

<file path=ppt/slides/_rels/slide1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40.xml"/><Relationship Id="rId1" Type="http://schemas.openxmlformats.org/officeDocument/2006/relationships/slideLayout" Target="../slideLayouts/slideLayout2.xml"/></Relationships>
</file>

<file path=ppt/slides/_rels/slide1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40.xml"/><Relationship Id="rId1" Type="http://schemas.openxmlformats.org/officeDocument/2006/relationships/slideLayout" Target="../slideLayouts/slideLayout2.xml"/></Relationships>
</file>

<file path=ppt/slides/_rels/slide1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40.xml"/><Relationship Id="rId1" Type="http://schemas.openxmlformats.org/officeDocument/2006/relationships/slideLayout" Target="../slideLayouts/slideLayout2.xml"/></Relationships>
</file>

<file path=ppt/slides/_rels/slide148.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image" Target="../media/image35.png"/><Relationship Id="rId1" Type="http://schemas.openxmlformats.org/officeDocument/2006/relationships/slideLayout" Target="../slideLayouts/slideLayout2.xml"/><Relationship Id="rId6" Type="http://schemas.openxmlformats.org/officeDocument/2006/relationships/image" Target="../media/image3.png"/><Relationship Id="rId5" Type="http://schemas.openxmlformats.org/officeDocument/2006/relationships/slide" Target="slide140.xml"/><Relationship Id="rId4" Type="http://schemas.openxmlformats.org/officeDocument/2006/relationships/image" Target="../media/image37.png"/></Relationships>
</file>

<file path=ppt/slides/_rels/slide14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4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5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40.xml"/><Relationship Id="rId1" Type="http://schemas.openxmlformats.org/officeDocument/2006/relationships/slideLayout" Target="../slideLayouts/slideLayout2.xml"/></Relationships>
</file>

<file path=ppt/slides/_rels/slide15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40.xml"/><Relationship Id="rId1" Type="http://schemas.openxmlformats.org/officeDocument/2006/relationships/slideLayout" Target="../slideLayouts/slideLayout2.xml"/></Relationships>
</file>

<file path=ppt/slides/_rels/slide15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40.xml"/><Relationship Id="rId1" Type="http://schemas.openxmlformats.org/officeDocument/2006/relationships/slideLayout" Target="../slideLayouts/slideLayout2.xml"/></Relationships>
</file>

<file path=ppt/slides/_rels/slide153.xml.rels><?xml version="1.0" encoding="UTF-8" standalone="yes"?>
<Relationships xmlns="http://schemas.openxmlformats.org/package/2006/relationships"><Relationship Id="rId3" Type="http://schemas.openxmlformats.org/officeDocument/2006/relationships/slide" Target="slide140.xml"/><Relationship Id="rId2" Type="http://schemas.openxmlformats.org/officeDocument/2006/relationships/image" Target="../media/image38.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40.xml"/><Relationship Id="rId1" Type="http://schemas.openxmlformats.org/officeDocument/2006/relationships/slideLayout" Target="../slideLayouts/slideLayout2.xml"/></Relationships>
</file>

<file path=ppt/slides/_rels/slide15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40.xml"/><Relationship Id="rId1" Type="http://schemas.openxmlformats.org/officeDocument/2006/relationships/slideLayout" Target="../slideLayouts/slideLayout2.xml"/></Relationships>
</file>

<file path=ppt/slides/_rels/slide15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40.xml"/><Relationship Id="rId1" Type="http://schemas.openxmlformats.org/officeDocument/2006/relationships/slideLayout" Target="../slideLayouts/slideLayout2.xml"/></Relationships>
</file>

<file path=ppt/slides/_rels/slide157.xml.rels><?xml version="1.0" encoding="UTF-8" standalone="yes"?>
<Relationships xmlns="http://schemas.openxmlformats.org/package/2006/relationships"><Relationship Id="rId3" Type="http://schemas.openxmlformats.org/officeDocument/2006/relationships/slide" Target="slide140.xml"/><Relationship Id="rId2" Type="http://schemas.openxmlformats.org/officeDocument/2006/relationships/image" Target="../media/image39.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40.xml"/><Relationship Id="rId1" Type="http://schemas.openxmlformats.org/officeDocument/2006/relationships/slideLayout" Target="../slideLayouts/slideLayout2.xml"/></Relationships>
</file>

<file path=ppt/slides/_rels/slide15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40.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6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40.xml"/><Relationship Id="rId1" Type="http://schemas.openxmlformats.org/officeDocument/2006/relationships/slideLayout" Target="../slideLayouts/slideLayout2.xml"/></Relationships>
</file>

<file path=ppt/slides/_rels/slide161.xml.rels><?xml version="1.0" encoding="UTF-8" standalone="yes"?>
<Relationships xmlns="http://schemas.openxmlformats.org/package/2006/relationships"><Relationship Id="rId3" Type="http://schemas.openxmlformats.org/officeDocument/2006/relationships/slide" Target="slide167.xml"/><Relationship Id="rId2" Type="http://schemas.openxmlformats.org/officeDocument/2006/relationships/slide" Target="slide162.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xml"/></Relationships>
</file>

<file path=ppt/slides/_rels/slide16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1.xml"/><Relationship Id="rId1" Type="http://schemas.openxmlformats.org/officeDocument/2006/relationships/slideLayout" Target="../slideLayouts/slideLayout2.xml"/></Relationships>
</file>

<file path=ppt/slides/_rels/slide16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1.xml"/><Relationship Id="rId1" Type="http://schemas.openxmlformats.org/officeDocument/2006/relationships/slideLayout" Target="../slideLayouts/slideLayout2.xml"/></Relationships>
</file>

<file path=ppt/slides/_rels/slide16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1.xml"/><Relationship Id="rId1" Type="http://schemas.openxmlformats.org/officeDocument/2006/relationships/slideLayout" Target="../slideLayouts/slideLayout2.xml"/></Relationships>
</file>

<file path=ppt/slides/_rels/slide16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1.xml"/><Relationship Id="rId1" Type="http://schemas.openxmlformats.org/officeDocument/2006/relationships/slideLayout" Target="../slideLayouts/slideLayout2.xml"/></Relationships>
</file>

<file path=ppt/slides/_rels/slide16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1.xml"/><Relationship Id="rId1" Type="http://schemas.openxmlformats.org/officeDocument/2006/relationships/slideLayout" Target="../slideLayouts/slideLayout2.xml"/></Relationships>
</file>

<file path=ppt/slides/_rels/slide16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1.xml"/><Relationship Id="rId1" Type="http://schemas.openxmlformats.org/officeDocument/2006/relationships/slideLayout" Target="../slideLayouts/slideLayout2.xml"/></Relationships>
</file>

<file path=ppt/slides/_rels/slide16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1.xml"/><Relationship Id="rId1" Type="http://schemas.openxmlformats.org/officeDocument/2006/relationships/slideLayout" Target="../slideLayouts/slideLayout2.xml"/></Relationships>
</file>

<file path=ppt/slides/_rels/slide16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7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1.xml"/><Relationship Id="rId1" Type="http://schemas.openxmlformats.org/officeDocument/2006/relationships/slideLayout" Target="../slideLayouts/slideLayout2.xml"/></Relationships>
</file>

<file path=ppt/slides/_rels/slide17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1.xml"/><Relationship Id="rId1" Type="http://schemas.openxmlformats.org/officeDocument/2006/relationships/slideLayout" Target="../slideLayouts/slideLayout2.xml"/></Relationships>
</file>

<file path=ppt/slides/_rels/slide172.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image" Target="../media/image41.png"/><Relationship Id="rId7" Type="http://schemas.openxmlformats.org/officeDocument/2006/relationships/slide" Target="slide161.xml"/><Relationship Id="rId2" Type="http://schemas.openxmlformats.org/officeDocument/2006/relationships/image" Target="../media/image40.png"/><Relationship Id="rId1" Type="http://schemas.openxmlformats.org/officeDocument/2006/relationships/slideLayout" Target="../slideLayouts/slideLayout2.xml"/><Relationship Id="rId6" Type="http://schemas.openxmlformats.org/officeDocument/2006/relationships/image" Target="../media/image44.png"/><Relationship Id="rId5" Type="http://schemas.openxmlformats.org/officeDocument/2006/relationships/image" Target="../media/image43.png"/><Relationship Id="rId4" Type="http://schemas.openxmlformats.org/officeDocument/2006/relationships/image" Target="../media/image42.png"/></Relationships>
</file>

<file path=ppt/slides/_rels/slide17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1.xml"/><Relationship Id="rId1" Type="http://schemas.openxmlformats.org/officeDocument/2006/relationships/slideLayout" Target="../slideLayouts/slideLayout2.xml"/></Relationships>
</file>

<file path=ppt/slides/_rels/slide17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1.xml"/><Relationship Id="rId1" Type="http://schemas.openxmlformats.org/officeDocument/2006/relationships/slideLayout" Target="../slideLayouts/slideLayout2.xml"/></Relationships>
</file>

<file path=ppt/slides/_rels/slide17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61.xml"/><Relationship Id="rId1" Type="http://schemas.openxmlformats.org/officeDocument/2006/relationships/slideLayout" Target="../slideLayouts/slideLayout2.xml"/></Relationships>
</file>

<file path=ppt/slides/_rels/slide176.xml.rels><?xml version="1.0" encoding="UTF-8" standalone="yes"?>
<Relationships xmlns="http://schemas.openxmlformats.org/package/2006/relationships"><Relationship Id="rId3" Type="http://schemas.openxmlformats.org/officeDocument/2006/relationships/slide" Target="slide161.xml"/><Relationship Id="rId2" Type="http://schemas.openxmlformats.org/officeDocument/2006/relationships/image" Target="../media/image45.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77.xml.rels><?xml version="1.0" encoding="UTF-8" standalone="yes"?>
<Relationships xmlns="http://schemas.openxmlformats.org/package/2006/relationships"><Relationship Id="rId3" Type="http://schemas.openxmlformats.org/officeDocument/2006/relationships/slide" Target="slide181.xml"/><Relationship Id="rId7" Type="http://schemas.openxmlformats.org/officeDocument/2006/relationships/image" Target="../media/image1.png"/><Relationship Id="rId2" Type="http://schemas.openxmlformats.org/officeDocument/2006/relationships/slide" Target="slide96.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213.xml"/><Relationship Id="rId4" Type="http://schemas.openxmlformats.org/officeDocument/2006/relationships/slide" Target="slide201.xml"/></Relationships>
</file>

<file path=ppt/slides/_rels/slide17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17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18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18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18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18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18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18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18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18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18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18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slide" Target="slide27.xml"/><Relationship Id="rId2" Type="http://schemas.openxmlformats.org/officeDocument/2006/relationships/slide" Target="slide20.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xml"/></Relationships>
</file>

<file path=ppt/slides/_rels/slide19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19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19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19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194.xml.rels><?xml version="1.0" encoding="UTF-8" standalone="yes"?>
<Relationships xmlns="http://schemas.openxmlformats.org/package/2006/relationships"><Relationship Id="rId3" Type="http://schemas.openxmlformats.org/officeDocument/2006/relationships/slide" Target="slide177.xml"/><Relationship Id="rId2" Type="http://schemas.openxmlformats.org/officeDocument/2006/relationships/image" Target="../media/image46.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9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19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19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19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199.xml.rels><?xml version="1.0" encoding="UTF-8" standalone="yes"?>
<Relationships xmlns="http://schemas.openxmlformats.org/package/2006/relationships"><Relationship Id="rId3" Type="http://schemas.openxmlformats.org/officeDocument/2006/relationships/slide" Target="slide177.xml"/><Relationship Id="rId2" Type="http://schemas.openxmlformats.org/officeDocument/2006/relationships/image" Target="../media/image47.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0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20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20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20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204.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image" Target="../media/image48.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177.xml"/></Relationships>
</file>

<file path=ppt/slides/_rels/slide20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20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20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208.xml.rels><?xml version="1.0" encoding="UTF-8" standalone="yes"?>
<Relationships xmlns="http://schemas.openxmlformats.org/package/2006/relationships"><Relationship Id="rId3" Type="http://schemas.openxmlformats.org/officeDocument/2006/relationships/slide" Target="slide177.xml"/><Relationship Id="rId2" Type="http://schemas.openxmlformats.org/officeDocument/2006/relationships/image" Target="../media/image50.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0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1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21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2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21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21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21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21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21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2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21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2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22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77.xml"/><Relationship Id="rId1" Type="http://schemas.openxmlformats.org/officeDocument/2006/relationships/slideLayout" Target="../slideLayouts/slideLayout2.xml"/></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227.xml.rels><?xml version="1.0" encoding="UTF-8" standalone="yes"?>
<Relationships xmlns="http://schemas.openxmlformats.org/package/2006/relationships"><Relationship Id="rId3" Type="http://schemas.openxmlformats.org/officeDocument/2006/relationships/slide" Target="slide230.xml"/><Relationship Id="rId2" Type="http://schemas.openxmlformats.org/officeDocument/2006/relationships/slide" Target="slide228.xm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xml"/></Relationships>
</file>

<file path=ppt/slides/_rels/slide2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27.xml"/><Relationship Id="rId1" Type="http://schemas.openxmlformats.org/officeDocument/2006/relationships/slideLayout" Target="../slideLayouts/slideLayout2.xml"/></Relationships>
</file>

<file path=ppt/slides/_rels/slide2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2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27.xml"/><Relationship Id="rId1" Type="http://schemas.openxmlformats.org/officeDocument/2006/relationships/slideLayout" Target="../slideLayouts/slideLayout2.xml"/></Relationships>
</file>

<file path=ppt/slides/_rels/slide2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27.xml"/><Relationship Id="rId1" Type="http://schemas.openxmlformats.org/officeDocument/2006/relationships/slideLayout" Target="../slideLayouts/slideLayout2.xml"/></Relationships>
</file>

<file path=ppt/slides/_rels/slide2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27.xml"/><Relationship Id="rId1" Type="http://schemas.openxmlformats.org/officeDocument/2006/relationships/slideLayout" Target="../slideLayouts/slideLayout2.xml"/></Relationships>
</file>

<file path=ppt/slides/_rels/slide2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27.xml"/><Relationship Id="rId1" Type="http://schemas.openxmlformats.org/officeDocument/2006/relationships/slideLayout" Target="../slideLayouts/slideLayout2.xml"/></Relationships>
</file>

<file path=ppt/slides/_rels/slide2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227.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slide" Target="slide36.xml"/><Relationship Id="rId7" Type="http://schemas.openxmlformats.org/officeDocument/2006/relationships/image" Target="../media/image1.png"/><Relationship Id="rId2" Type="http://schemas.openxmlformats.org/officeDocument/2006/relationships/slide" Target="slide32.xml"/><Relationship Id="rId1" Type="http://schemas.openxmlformats.org/officeDocument/2006/relationships/slideLayout" Target="../slideLayouts/slideLayout2.xml"/><Relationship Id="rId6" Type="http://schemas.openxmlformats.org/officeDocument/2006/relationships/slide" Target="slide1.xml"/><Relationship Id="rId5" Type="http://schemas.openxmlformats.org/officeDocument/2006/relationships/slide" Target="slide44.xml"/><Relationship Id="rId4" Type="http://schemas.openxmlformats.org/officeDocument/2006/relationships/slide" Target="slide4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slide" Target="slide31.xm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31.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 Target="slide31.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slide" Target="slide31.xml"/></Relationships>
</file>

<file path=ppt/slides/_rels/slide4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slide" Target="slide1.xml"/></Relationships>
</file>

<file path=ppt/slides/_rels/slide74.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1.png"/><Relationship Id="rId5" Type="http://schemas.openxmlformats.org/officeDocument/2006/relationships/slide" Target="slide1.xml"/><Relationship Id="rId4" Type="http://schemas.openxmlformats.org/officeDocument/2006/relationships/image" Target="../media/image12.wmf"/></Relationships>
</file>

<file path=ppt/slides/_rels/slide8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xml"/><Relationship Id="rId1" Type="http://schemas.openxmlformats.org/officeDocument/2006/relationships/vmlDrawing" Target="../drawings/vmlDrawing2.vml"/><Relationship Id="rId6" Type="http://schemas.openxmlformats.org/officeDocument/2006/relationships/image" Target="../media/image1.png"/><Relationship Id="rId5" Type="http://schemas.openxmlformats.org/officeDocument/2006/relationships/slide" Target="slide1.xml"/><Relationship Id="rId4" Type="http://schemas.openxmlformats.org/officeDocument/2006/relationships/image" Target="../media/image14.wmf"/></Relationships>
</file>

<file path=ppt/slides/_rels/slide8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slide" Target="slide1.xml"/><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8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2.xml.rels><?xml version="1.0" encoding="UTF-8" standalone="yes"?>
<Relationships xmlns="http://schemas.openxmlformats.org/package/2006/relationships"><Relationship Id="rId2" Type="http://schemas.openxmlformats.org/officeDocument/2006/relationships/image" Target="../media/image17.gif"/><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18.gif"/><Relationship Id="rId1" Type="http://schemas.openxmlformats.org/officeDocument/2006/relationships/slideLayout" Target="../slideLayouts/slideLayout2.xml"/></Relationships>
</file>

<file path=ppt/slides/_rels/slide9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 Target="slide1.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428625"/>
            <a:ext cx="8858250" cy="1217613"/>
          </a:xfrm>
        </p:spPr>
        <p:txBody>
          <a:bodyPr/>
          <a:lstStyle/>
          <a:p>
            <a:pPr eaLnBrk="1" hangingPunct="1">
              <a:defRPr/>
            </a:pPr>
            <a:r>
              <a:rPr lang="zh-CN" altLang="zh-CN" dirty="0" smtClean="0">
                <a:solidFill>
                  <a:srgbClr val="800000"/>
                </a:solidFill>
                <a:effectLst>
                  <a:outerShdw blurRad="38100" dist="38100" dir="2700000" algn="tl">
                    <a:srgbClr val="000000"/>
                  </a:outerShdw>
                </a:effectLst>
                <a:ea typeface="黑体" pitchFamily="2" charset="-122"/>
              </a:rPr>
              <a:t>第</a:t>
            </a:r>
            <a:r>
              <a:rPr lang="en-US" altLang="zh-CN" dirty="0" smtClean="0">
                <a:solidFill>
                  <a:srgbClr val="800000"/>
                </a:solidFill>
                <a:effectLst>
                  <a:outerShdw blurRad="38100" dist="38100" dir="2700000" algn="tl">
                    <a:srgbClr val="000000"/>
                  </a:outerShdw>
                </a:effectLst>
                <a:ea typeface="黑体" pitchFamily="2" charset="-122"/>
              </a:rPr>
              <a:t>7</a:t>
            </a:r>
            <a:r>
              <a:rPr lang="zh-CN" altLang="zh-CN" dirty="0" smtClean="0">
                <a:solidFill>
                  <a:srgbClr val="800000"/>
                </a:solidFill>
                <a:effectLst>
                  <a:outerShdw blurRad="38100" dist="38100" dir="2700000" algn="tl">
                    <a:srgbClr val="000000"/>
                  </a:outerShdw>
                </a:effectLst>
                <a:ea typeface="黑体" pitchFamily="2" charset="-122"/>
              </a:rPr>
              <a:t>章 用函数实现模块化程序设计</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4099" name="Rectangle 3"/>
          <p:cNvSpPr>
            <a:spLocks noGrp="1" noChangeArrowheads="1"/>
          </p:cNvSpPr>
          <p:nvPr>
            <p:ph type="body" idx="1"/>
          </p:nvPr>
        </p:nvSpPr>
        <p:spPr>
          <a:xfrm>
            <a:off x="428625" y="1643063"/>
            <a:ext cx="8501063" cy="4786312"/>
          </a:xfrm>
        </p:spPr>
        <p:txBody>
          <a:bodyPr/>
          <a:lstStyle/>
          <a:p>
            <a:pPr eaLnBrk="1" hangingPunct="1">
              <a:lnSpc>
                <a:spcPts val="3000"/>
              </a:lnSpc>
              <a:spcBef>
                <a:spcPct val="50000"/>
              </a:spcBef>
              <a:buFont typeface="Wingdings" panose="05000000000000000000" pitchFamily="2" charset="2"/>
              <a:buNone/>
            </a:pPr>
            <a:r>
              <a:rPr lang="en-US" altLang="zh-CN" sz="2800" smtClean="0">
                <a:hlinkClick r:id="rId2" action="ppaction://hlinksldjump"/>
              </a:rPr>
              <a:t>7.1</a:t>
            </a:r>
            <a:r>
              <a:rPr lang="zh-CN" altLang="zh-CN" sz="2800" smtClean="0">
                <a:hlinkClick r:id="rId2" action="ppaction://hlinksldjump"/>
              </a:rPr>
              <a:t>为什么要用函数</a:t>
            </a:r>
            <a:r>
              <a:rPr lang="en-US" altLang="zh-CN" sz="2800" smtClean="0"/>
              <a:t>          </a:t>
            </a:r>
            <a:r>
              <a:rPr lang="en-US" altLang="zh-CN" sz="2800" smtClean="0">
                <a:hlinkClick r:id="rId3" action="ppaction://hlinksldjump"/>
              </a:rPr>
              <a:t>7.2</a:t>
            </a:r>
            <a:r>
              <a:rPr lang="zh-CN" altLang="zh-CN" sz="2800" smtClean="0">
                <a:hlinkClick r:id="rId3" action="ppaction://hlinksldjump"/>
              </a:rPr>
              <a:t>怎样定义函数</a:t>
            </a:r>
            <a:endParaRPr lang="en-US" altLang="zh-CN" sz="2800" smtClean="0"/>
          </a:p>
          <a:p>
            <a:pPr eaLnBrk="1" hangingPunct="1">
              <a:lnSpc>
                <a:spcPts val="3000"/>
              </a:lnSpc>
              <a:spcBef>
                <a:spcPct val="50000"/>
              </a:spcBef>
              <a:buFont typeface="Wingdings" panose="05000000000000000000" pitchFamily="2" charset="2"/>
              <a:buNone/>
            </a:pPr>
            <a:r>
              <a:rPr lang="en-US" altLang="zh-CN" sz="2800" smtClean="0">
                <a:hlinkClick r:id="rId4" action="ppaction://hlinksldjump"/>
              </a:rPr>
              <a:t>7.3</a:t>
            </a:r>
            <a:r>
              <a:rPr lang="zh-CN" altLang="zh-CN" sz="2800" smtClean="0">
                <a:hlinkClick r:id="rId4" action="ppaction://hlinksldjump"/>
              </a:rPr>
              <a:t>调用函数</a:t>
            </a:r>
            <a:endParaRPr lang="en-US" altLang="zh-CN" sz="2800" smtClean="0"/>
          </a:p>
          <a:p>
            <a:pPr eaLnBrk="1" hangingPunct="1">
              <a:lnSpc>
                <a:spcPts val="3000"/>
              </a:lnSpc>
              <a:spcBef>
                <a:spcPct val="50000"/>
              </a:spcBef>
              <a:buFont typeface="Wingdings" panose="05000000000000000000" pitchFamily="2" charset="2"/>
              <a:buNone/>
            </a:pPr>
            <a:r>
              <a:rPr lang="en-US" altLang="zh-CN" sz="2800" smtClean="0">
                <a:hlinkClick r:id="rId5" action="ppaction://hlinksldjump"/>
              </a:rPr>
              <a:t>7.4</a:t>
            </a:r>
            <a:r>
              <a:rPr lang="zh-CN" altLang="zh-CN" sz="2800" smtClean="0">
                <a:hlinkClick r:id="rId5" action="ppaction://hlinksldjump"/>
              </a:rPr>
              <a:t>对被调用函数的声明和函数原型</a:t>
            </a:r>
            <a:endParaRPr lang="en-US" altLang="zh-CN" sz="2800" smtClean="0"/>
          </a:p>
          <a:p>
            <a:pPr eaLnBrk="1" hangingPunct="1">
              <a:lnSpc>
                <a:spcPts val="3000"/>
              </a:lnSpc>
              <a:spcBef>
                <a:spcPct val="50000"/>
              </a:spcBef>
              <a:buFont typeface="Wingdings" panose="05000000000000000000" pitchFamily="2" charset="2"/>
              <a:buNone/>
            </a:pPr>
            <a:r>
              <a:rPr lang="en-US" altLang="zh-CN" sz="2800" smtClean="0">
                <a:hlinkClick r:id="rId6" action="ppaction://hlinksldjump"/>
              </a:rPr>
              <a:t>7.5</a:t>
            </a:r>
            <a:r>
              <a:rPr lang="zh-CN" altLang="zh-CN" sz="2800" smtClean="0">
                <a:hlinkClick r:id="rId6" action="ppaction://hlinksldjump"/>
              </a:rPr>
              <a:t>函数的嵌套调用</a:t>
            </a:r>
            <a:r>
              <a:rPr lang="en-US" altLang="zh-CN" sz="2800" smtClean="0"/>
              <a:t>          </a:t>
            </a:r>
            <a:r>
              <a:rPr lang="en-US" altLang="zh-CN" sz="2800" smtClean="0">
                <a:hlinkClick r:id="rId7" action="ppaction://hlinksldjump"/>
              </a:rPr>
              <a:t>7.6</a:t>
            </a:r>
            <a:r>
              <a:rPr lang="zh-CN" altLang="zh-CN" sz="2800" smtClean="0">
                <a:hlinkClick r:id="rId7" action="ppaction://hlinksldjump"/>
              </a:rPr>
              <a:t>函数的递归调用</a:t>
            </a:r>
            <a:endParaRPr lang="en-US" altLang="zh-CN" sz="2800" smtClean="0"/>
          </a:p>
          <a:p>
            <a:pPr eaLnBrk="1" hangingPunct="1">
              <a:lnSpc>
                <a:spcPts val="3000"/>
              </a:lnSpc>
              <a:spcBef>
                <a:spcPct val="50000"/>
              </a:spcBef>
              <a:buFont typeface="Wingdings" panose="05000000000000000000" pitchFamily="2" charset="2"/>
              <a:buNone/>
            </a:pPr>
            <a:r>
              <a:rPr lang="en-US" altLang="zh-CN" sz="2800" smtClean="0">
                <a:hlinkClick r:id="rId8" action="ppaction://hlinksldjump"/>
              </a:rPr>
              <a:t>7.7</a:t>
            </a:r>
            <a:r>
              <a:rPr lang="zh-CN" altLang="zh-CN" sz="2800" smtClean="0">
                <a:hlinkClick r:id="rId8" action="ppaction://hlinksldjump"/>
              </a:rPr>
              <a:t>数组作为函数参数</a:t>
            </a:r>
            <a:r>
              <a:rPr lang="en-US" altLang="zh-CN" sz="2800" smtClean="0"/>
              <a:t>       </a:t>
            </a:r>
            <a:r>
              <a:rPr lang="en-US" altLang="zh-CN" sz="2800" smtClean="0">
                <a:hlinkClick r:id="rId9" action="ppaction://hlinksldjump"/>
              </a:rPr>
              <a:t>7.8</a:t>
            </a:r>
            <a:r>
              <a:rPr lang="zh-CN" altLang="zh-CN" sz="2800" smtClean="0">
                <a:hlinkClick r:id="rId9" action="ppaction://hlinksldjump"/>
              </a:rPr>
              <a:t>局部变量和全局变量</a:t>
            </a:r>
            <a:endParaRPr lang="en-US" altLang="zh-CN" sz="2800" smtClean="0"/>
          </a:p>
          <a:p>
            <a:pPr eaLnBrk="1" hangingPunct="1">
              <a:lnSpc>
                <a:spcPts val="3000"/>
              </a:lnSpc>
              <a:spcBef>
                <a:spcPct val="50000"/>
              </a:spcBef>
              <a:buFont typeface="Wingdings" panose="05000000000000000000" pitchFamily="2" charset="2"/>
              <a:buNone/>
            </a:pPr>
            <a:r>
              <a:rPr lang="en-US" altLang="zh-CN" sz="2800" smtClean="0">
                <a:hlinkClick r:id="rId10" action="ppaction://hlinksldjump"/>
              </a:rPr>
              <a:t>7.9</a:t>
            </a:r>
            <a:r>
              <a:rPr lang="zh-CN" altLang="zh-CN" sz="2800" smtClean="0">
                <a:hlinkClick r:id="rId10" action="ppaction://hlinksldjump"/>
              </a:rPr>
              <a:t>变量的存储方式和生存期</a:t>
            </a:r>
            <a:endParaRPr lang="en-US" altLang="zh-CN" sz="2800" smtClean="0"/>
          </a:p>
          <a:p>
            <a:pPr eaLnBrk="1" hangingPunct="1">
              <a:lnSpc>
                <a:spcPts val="3000"/>
              </a:lnSpc>
              <a:spcBef>
                <a:spcPct val="50000"/>
              </a:spcBef>
              <a:buFont typeface="Wingdings" panose="05000000000000000000" pitchFamily="2" charset="2"/>
              <a:buNone/>
            </a:pPr>
            <a:r>
              <a:rPr lang="en-US" altLang="zh-CN" sz="2800" smtClean="0">
                <a:hlinkClick r:id="rId11" action="ppaction://hlinksldjump"/>
              </a:rPr>
              <a:t>7.10 </a:t>
            </a:r>
            <a:r>
              <a:rPr lang="zh-CN" altLang="zh-CN" sz="2800" smtClean="0">
                <a:hlinkClick r:id="rId11" action="ppaction://hlinksldjump"/>
              </a:rPr>
              <a:t>关于变量的声明和定义</a:t>
            </a:r>
            <a:endParaRPr lang="en-US" altLang="zh-CN" sz="2800" smtClean="0"/>
          </a:p>
          <a:p>
            <a:pPr eaLnBrk="1" hangingPunct="1">
              <a:lnSpc>
                <a:spcPts val="3000"/>
              </a:lnSpc>
              <a:spcBef>
                <a:spcPct val="50000"/>
              </a:spcBef>
              <a:buFont typeface="Wingdings" panose="05000000000000000000" pitchFamily="2" charset="2"/>
              <a:buNone/>
            </a:pPr>
            <a:r>
              <a:rPr lang="en-US" altLang="zh-CN" sz="2800" smtClean="0">
                <a:hlinkClick r:id="rId12" action="ppaction://hlinksldjump"/>
              </a:rPr>
              <a:t>7.11 </a:t>
            </a:r>
            <a:r>
              <a:rPr lang="zh-CN" altLang="zh-CN" sz="2800" smtClean="0">
                <a:hlinkClick r:id="rId12" action="ppaction://hlinksldjump"/>
              </a:rPr>
              <a:t>内部函数和外部函数</a:t>
            </a:r>
            <a:endParaRPr lang="en-US" altLang="zh-CN" sz="2800" smtClean="0"/>
          </a:p>
          <a:p>
            <a:pPr eaLnBrk="1" hangingPunct="1">
              <a:spcBef>
                <a:spcPct val="50000"/>
              </a:spcBef>
              <a:buFont typeface="Wingdings" panose="05000000000000000000" pitchFamily="2" charset="2"/>
              <a:buNone/>
            </a:pPr>
            <a:endParaRPr lang="en-US" altLang="zh-CN" sz="2800" smtClean="0"/>
          </a:p>
        </p:txBody>
      </p:sp>
    </p:spTree>
  </p:cSld>
  <p:clrMapOvr>
    <a:masterClrMapping/>
  </p:clrMapOvr>
  <p:transition spd="med">
    <p:blinds/>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428625" y="285750"/>
            <a:ext cx="8215313" cy="4214813"/>
          </a:xfrm>
        </p:spPr>
        <p:txBody>
          <a:bodyPr/>
          <a:lstStyle/>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void </a:t>
            </a:r>
            <a:r>
              <a:rPr lang="en-US" altLang="zh-CN" sz="2800" smtClean="0">
                <a:solidFill>
                  <a:srgbClr val="00B050"/>
                </a:solidFill>
              </a:rPr>
              <a:t>print_star</a:t>
            </a:r>
            <a:r>
              <a:rPr lang="en-US" altLang="zh-CN" sz="2800" smtClean="0"/>
              <a:t>();          </a:t>
            </a:r>
            <a:endParaRPr lang="zh-CN" altLang="zh-CN" sz="2800" smtClean="0"/>
          </a:p>
          <a:p>
            <a:pPr>
              <a:buFont typeface="Wingdings" panose="05000000000000000000" pitchFamily="2" charset="2"/>
              <a:buNone/>
            </a:pPr>
            <a:r>
              <a:rPr lang="en-US" altLang="zh-CN" sz="2800" smtClean="0"/>
              <a:t>   void </a:t>
            </a:r>
            <a:r>
              <a:rPr lang="en-US" altLang="zh-CN" sz="2800" smtClean="0">
                <a:solidFill>
                  <a:srgbClr val="9D138D"/>
                </a:solidFill>
              </a:rPr>
              <a:t>print_message</a:t>
            </a:r>
            <a:r>
              <a:rPr lang="en-US" altLang="zh-CN" sz="2800" smtClean="0"/>
              <a:t>();  </a:t>
            </a:r>
            <a:endParaRPr lang="zh-CN" altLang="zh-CN" sz="2800" smtClean="0"/>
          </a:p>
          <a:p>
            <a:pPr>
              <a:buFont typeface="Wingdings" panose="05000000000000000000" pitchFamily="2" charset="2"/>
              <a:buNone/>
            </a:pPr>
            <a:r>
              <a:rPr lang="en-US" altLang="zh-CN" sz="2800" smtClean="0"/>
              <a:t>   </a:t>
            </a:r>
            <a:r>
              <a:rPr lang="en-US" altLang="zh-CN" sz="2800" smtClean="0">
                <a:solidFill>
                  <a:srgbClr val="00B050"/>
                </a:solidFill>
              </a:rPr>
              <a:t>print_star</a:t>
            </a:r>
            <a:r>
              <a:rPr lang="en-US" altLang="zh-CN" sz="2800" smtClean="0"/>
              <a:t>();   </a:t>
            </a:r>
            <a:r>
              <a:rPr lang="en-US" altLang="zh-CN" sz="2800" smtClean="0">
                <a:solidFill>
                  <a:srgbClr val="9D138D"/>
                </a:solidFill>
              </a:rPr>
              <a:t>print_message</a:t>
            </a:r>
            <a:r>
              <a:rPr lang="en-US" altLang="zh-CN" sz="2800" smtClean="0"/>
              <a:t>();   </a:t>
            </a:r>
            <a:endParaRPr lang="zh-CN" altLang="zh-CN" sz="2800" smtClean="0"/>
          </a:p>
          <a:p>
            <a:pPr>
              <a:buFont typeface="Wingdings" panose="05000000000000000000" pitchFamily="2" charset="2"/>
              <a:buNone/>
            </a:pPr>
            <a:r>
              <a:rPr lang="en-US" altLang="zh-CN" sz="2800" smtClean="0"/>
              <a:t>   </a:t>
            </a:r>
            <a:r>
              <a:rPr lang="en-US" altLang="zh-CN" sz="2800" smtClean="0">
                <a:solidFill>
                  <a:srgbClr val="00B050"/>
                </a:solidFill>
              </a:rPr>
              <a:t>print_star</a:t>
            </a:r>
            <a:r>
              <a:rPr lang="en-US" altLang="zh-CN" sz="2800" smtClean="0"/>
              <a:t>();           </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zh-CN" sz="2800" smtClean="0"/>
          </a:p>
        </p:txBody>
      </p:sp>
      <p:sp>
        <p:nvSpPr>
          <p:cNvPr id="5" name="Rectangle 3"/>
          <p:cNvSpPr txBox="1">
            <a:spLocks noChangeArrowheads="1"/>
          </p:cNvSpPr>
          <p:nvPr/>
        </p:nvSpPr>
        <p:spPr bwMode="auto">
          <a:xfrm>
            <a:off x="428625" y="4357688"/>
            <a:ext cx="8215313" cy="1357312"/>
          </a:xfrm>
          <a:prstGeom prst="rect">
            <a:avLst/>
          </a:prstGeom>
          <a:noFill/>
          <a:ln w="9525">
            <a:noFill/>
            <a:miter lim="800000"/>
            <a:headEnd/>
            <a:tailEnd/>
          </a:ln>
        </p:spPr>
        <p:txBody>
          <a:bodyPr/>
          <a:lstStyle/>
          <a:p>
            <a:pPr marL="342900" indent="-342900">
              <a:spcBef>
                <a:spcPct val="20000"/>
              </a:spcBef>
              <a:defRPr/>
            </a:pPr>
            <a:r>
              <a:rPr lang="en-US" altLang="zh-CN" sz="2800" b="1" kern="0" dirty="0">
                <a:solidFill>
                  <a:srgbClr val="00B050"/>
                </a:solidFill>
                <a:latin typeface="+mn-lt"/>
                <a:ea typeface="+mn-ea"/>
              </a:rPr>
              <a:t>void </a:t>
            </a:r>
            <a:r>
              <a:rPr lang="en-US" altLang="zh-CN" sz="2800" b="1" kern="0" dirty="0" err="1">
                <a:solidFill>
                  <a:srgbClr val="00B050"/>
                </a:solidFill>
                <a:latin typeface="+mn-lt"/>
                <a:ea typeface="+mn-ea"/>
              </a:rPr>
              <a:t>print_star</a:t>
            </a:r>
            <a:r>
              <a:rPr lang="en-US" altLang="zh-CN" sz="2800" b="1" kern="0" dirty="0">
                <a:solidFill>
                  <a:srgbClr val="00B050"/>
                </a:solidFill>
                <a:latin typeface="+mn-lt"/>
                <a:ea typeface="+mn-ea"/>
              </a:rPr>
              <a:t>()</a:t>
            </a:r>
            <a:endParaRPr lang="zh-CN" altLang="zh-CN" sz="2800" b="1" kern="0" dirty="0">
              <a:solidFill>
                <a:srgbClr val="00B050"/>
              </a:solidFill>
              <a:latin typeface="+mn-lt"/>
              <a:ea typeface="+mn-ea"/>
            </a:endParaRPr>
          </a:p>
          <a:p>
            <a:pPr marL="342900" indent="-342900">
              <a:spcBef>
                <a:spcPct val="20000"/>
              </a:spcBef>
              <a:defRPr/>
            </a:pPr>
            <a:r>
              <a:rPr lang="en-US" altLang="zh-CN" sz="2800" b="1" kern="0" dirty="0">
                <a:solidFill>
                  <a:srgbClr val="00B050"/>
                </a:solidFill>
                <a:latin typeface="+mn-lt"/>
                <a:ea typeface="+mn-ea"/>
              </a:rPr>
              <a:t>{  </a:t>
            </a:r>
            <a:r>
              <a:rPr lang="en-US" altLang="zh-CN" sz="2800" b="1" kern="0" dirty="0" err="1">
                <a:solidFill>
                  <a:srgbClr val="00B050"/>
                </a:solidFill>
                <a:latin typeface="+mn-lt"/>
                <a:ea typeface="+mn-ea"/>
              </a:rPr>
              <a:t>printf</a:t>
            </a:r>
            <a:r>
              <a:rPr lang="en-US" altLang="zh-CN" sz="2800" b="1" kern="0" dirty="0">
                <a:solidFill>
                  <a:srgbClr val="00B050"/>
                </a:solidFill>
                <a:latin typeface="+mn-lt"/>
                <a:ea typeface="+mn-ea"/>
              </a:rPr>
              <a:t>(“******************\n”); }</a:t>
            </a:r>
            <a:endParaRPr lang="zh-CN" altLang="zh-CN" sz="2800" b="1" kern="0" dirty="0">
              <a:solidFill>
                <a:srgbClr val="00B050"/>
              </a:solidFill>
              <a:latin typeface="+mn-lt"/>
              <a:ea typeface="+mn-ea"/>
            </a:endParaRPr>
          </a:p>
        </p:txBody>
      </p:sp>
      <p:sp>
        <p:nvSpPr>
          <p:cNvPr id="6" name="Rectangle 3"/>
          <p:cNvSpPr txBox="1">
            <a:spLocks noChangeArrowheads="1"/>
          </p:cNvSpPr>
          <p:nvPr/>
        </p:nvSpPr>
        <p:spPr bwMode="auto">
          <a:xfrm>
            <a:off x="428625" y="5500688"/>
            <a:ext cx="7429500" cy="1071562"/>
          </a:xfrm>
          <a:prstGeom prst="rect">
            <a:avLst/>
          </a:prstGeom>
          <a:noFill/>
          <a:ln w="9525">
            <a:noFill/>
            <a:miter lim="800000"/>
            <a:headEnd/>
            <a:tailEnd/>
          </a:ln>
        </p:spPr>
        <p:txBody>
          <a:bodyPr/>
          <a:lstStyle/>
          <a:p>
            <a:pPr eaLnBrk="1" hangingPunct="1">
              <a:defRPr/>
            </a:pPr>
            <a:r>
              <a:rPr lang="en-US" altLang="zh-CN" sz="2800" b="1" kern="0" dirty="0">
                <a:solidFill>
                  <a:srgbClr val="9D138D"/>
                </a:solidFill>
                <a:latin typeface="+mn-lt"/>
                <a:ea typeface="+mn-ea"/>
              </a:rPr>
              <a:t>void </a:t>
            </a:r>
            <a:r>
              <a:rPr lang="en-US" altLang="zh-CN" sz="2800" b="1" kern="0" dirty="0" err="1">
                <a:solidFill>
                  <a:srgbClr val="9D138D"/>
                </a:solidFill>
                <a:latin typeface="+mn-lt"/>
                <a:ea typeface="+mn-ea"/>
              </a:rPr>
              <a:t>print_message</a:t>
            </a:r>
            <a:r>
              <a:rPr lang="en-US" altLang="zh-CN" sz="2800" b="1" kern="0" dirty="0">
                <a:solidFill>
                  <a:srgbClr val="9D138D"/>
                </a:solidFill>
                <a:latin typeface="+mn-lt"/>
                <a:ea typeface="+mn-ea"/>
              </a:rPr>
              <a:t>() </a:t>
            </a:r>
            <a:endParaRPr lang="zh-CN" altLang="zh-CN" sz="2800" b="1" kern="0" dirty="0">
              <a:solidFill>
                <a:srgbClr val="9D138D"/>
              </a:solidFill>
              <a:latin typeface="+mn-lt"/>
              <a:ea typeface="+mn-ea"/>
            </a:endParaRPr>
          </a:p>
          <a:p>
            <a:pPr eaLnBrk="1" hangingPunct="1">
              <a:defRPr/>
            </a:pPr>
            <a:r>
              <a:rPr lang="en-US" altLang="zh-CN" sz="2800" b="1" kern="0" dirty="0">
                <a:solidFill>
                  <a:srgbClr val="9D138D"/>
                </a:solidFill>
                <a:latin typeface="+mn-lt"/>
                <a:ea typeface="+mn-ea"/>
              </a:rPr>
              <a:t>{  </a:t>
            </a:r>
            <a:r>
              <a:rPr lang="en-US" altLang="zh-CN" sz="2800" b="1" kern="0" dirty="0" err="1">
                <a:solidFill>
                  <a:srgbClr val="9D138D"/>
                </a:solidFill>
                <a:latin typeface="+mn-lt"/>
                <a:ea typeface="+mn-ea"/>
              </a:rPr>
              <a:t>printf</a:t>
            </a:r>
            <a:r>
              <a:rPr lang="en-US" altLang="zh-CN" sz="2800" b="1" kern="0" dirty="0">
                <a:solidFill>
                  <a:srgbClr val="9D138D"/>
                </a:solidFill>
                <a:latin typeface="+mn-lt"/>
                <a:ea typeface="+mn-ea"/>
              </a:rPr>
              <a:t>(“  How do you do!\n”);  }</a:t>
            </a:r>
            <a:endParaRPr lang="zh-CN" altLang="zh-CN" sz="2800" b="1" kern="0" dirty="0" err="1">
              <a:solidFill>
                <a:srgbClr val="9D138D"/>
              </a:solidFill>
              <a:latin typeface="+mn-lt"/>
              <a:ea typeface="+mn-ea"/>
            </a:endParaRPr>
          </a:p>
        </p:txBody>
      </p:sp>
      <p:sp>
        <p:nvSpPr>
          <p:cNvPr id="7" name="圆角矩形标注 6"/>
          <p:cNvSpPr>
            <a:spLocks noChangeArrowheads="1"/>
          </p:cNvSpPr>
          <p:nvPr/>
        </p:nvSpPr>
        <p:spPr bwMode="auto">
          <a:xfrm>
            <a:off x="3929063" y="3500438"/>
            <a:ext cx="2286000" cy="571500"/>
          </a:xfrm>
          <a:prstGeom prst="wedgeRoundRectCallout">
            <a:avLst>
              <a:gd name="adj1" fmla="val -44407"/>
              <a:gd name="adj2" fmla="val 124750"/>
              <a:gd name="adj3" fmla="val 16667"/>
            </a:avLst>
          </a:prstGeom>
          <a:solidFill>
            <a:srgbClr val="FFFFCC"/>
          </a:solidFill>
          <a:ln w="9525"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zh-CN" sz="2800">
                <a:solidFill>
                  <a:srgbClr val="FF0000"/>
                </a:solidFill>
                <a:ea typeface="宋体" panose="02010600030101010101" pitchFamily="2" charset="-122"/>
              </a:rPr>
              <a:t>输出</a:t>
            </a:r>
            <a:r>
              <a:rPr kumimoji="1" lang="en-US" altLang="zh-CN" sz="2800">
                <a:solidFill>
                  <a:srgbClr val="FF0000"/>
                </a:solidFill>
                <a:ea typeface="宋体" panose="02010600030101010101" pitchFamily="2" charset="-122"/>
              </a:rPr>
              <a:t>16</a:t>
            </a:r>
            <a:r>
              <a:rPr kumimoji="1" lang="zh-CN" altLang="en-US" sz="2800">
                <a:solidFill>
                  <a:srgbClr val="FF0000"/>
                </a:solidFill>
                <a:ea typeface="宋体" panose="02010600030101010101" pitchFamily="2" charset="-122"/>
              </a:rPr>
              <a:t>个</a:t>
            </a:r>
            <a:r>
              <a:rPr kumimoji="1" lang="en-US" altLang="zh-CN" sz="2800">
                <a:solidFill>
                  <a:srgbClr val="FF0000"/>
                </a:solidFill>
                <a:ea typeface="宋体" panose="02010600030101010101" pitchFamily="2" charset="-122"/>
              </a:rPr>
              <a:t>*</a:t>
            </a:r>
            <a:endParaRPr kumimoji="1" lang="zh-CN" altLang="en-US" sz="2800">
              <a:solidFill>
                <a:srgbClr val="FF0000"/>
              </a:solidFill>
              <a:ea typeface="宋体" panose="02010600030101010101" pitchFamily="2" charset="-122"/>
            </a:endParaRPr>
          </a:p>
        </p:txBody>
      </p:sp>
      <p:sp>
        <p:nvSpPr>
          <p:cNvPr id="8" name="圆角矩形标注 7"/>
          <p:cNvSpPr>
            <a:spLocks noChangeArrowheads="1"/>
          </p:cNvSpPr>
          <p:nvPr/>
        </p:nvSpPr>
        <p:spPr bwMode="auto">
          <a:xfrm>
            <a:off x="5072063" y="5214938"/>
            <a:ext cx="2571750" cy="500062"/>
          </a:xfrm>
          <a:prstGeom prst="wedgeRoundRectCallout">
            <a:avLst>
              <a:gd name="adj1" fmla="val -53662"/>
              <a:gd name="adj2" fmla="val 97194"/>
              <a:gd name="adj3" fmla="val 16667"/>
            </a:avLst>
          </a:prstGeom>
          <a:solidFill>
            <a:srgbClr val="FFFFCC"/>
          </a:solidFill>
          <a:ln w="9525"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zh-CN" sz="2800">
                <a:solidFill>
                  <a:srgbClr val="FF0000"/>
                </a:solidFill>
                <a:ea typeface="宋体" panose="02010600030101010101" pitchFamily="2" charset="-122"/>
              </a:rPr>
              <a:t>输出一行文字</a:t>
            </a:r>
            <a:endParaRPr kumimoji="1" lang="zh-CN" altLang="en-US" sz="2800">
              <a:solidFill>
                <a:srgbClr val="FF0000"/>
              </a:solidFill>
              <a:ea typeface="宋体" panose="02010600030101010101" pitchFamily="2" charset="-122"/>
            </a:endParaRPr>
          </a:p>
        </p:txBody>
      </p:sp>
      <p:pic>
        <p:nvPicPr>
          <p:cNvPr id="13319" name="图片 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3426"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grpSp>
        <p:nvGrpSpPr>
          <p:cNvPr id="103427" name="组合 35"/>
          <p:cNvGrpSpPr>
            <a:grpSpLocks/>
          </p:cNvGrpSpPr>
          <p:nvPr/>
        </p:nvGrpSpPr>
        <p:grpSpPr bwMode="auto">
          <a:xfrm>
            <a:off x="3663950" y="2878138"/>
            <a:ext cx="1835150" cy="2668587"/>
            <a:chOff x="3664630" y="2234649"/>
            <a:chExt cx="1833930" cy="2669497"/>
          </a:xfrm>
        </p:grpSpPr>
        <p:sp>
          <p:nvSpPr>
            <p:cNvPr id="103440" name="流程图: 过程 12"/>
            <p:cNvSpPr>
              <a:spLocks noChangeArrowheads="1"/>
            </p:cNvSpPr>
            <p:nvPr/>
          </p:nvSpPr>
          <p:spPr bwMode="auto">
            <a:xfrm>
              <a:off x="3664630" y="4427893"/>
              <a:ext cx="1833930"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3441" name="流程图: 过程 13"/>
            <p:cNvSpPr>
              <a:spLocks noChangeArrowheads="1"/>
            </p:cNvSpPr>
            <p:nvPr/>
          </p:nvSpPr>
          <p:spPr bwMode="auto">
            <a:xfrm>
              <a:off x="3857620" y="3175869"/>
              <a:ext cx="1467144" cy="1248306"/>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3600">
                  <a:solidFill>
                    <a:srgbClr val="FF0000"/>
                  </a:solidFill>
                  <a:latin typeface="黑体" panose="02010609060101010101" pitchFamily="49" charset="-122"/>
                  <a:ea typeface="黑体" panose="02010609060101010101" pitchFamily="49" charset="-122"/>
                </a:rPr>
                <a:t>……</a:t>
              </a:r>
              <a:endParaRPr kumimoji="1" lang="zh-CN" altLang="en-US" sz="3600">
                <a:solidFill>
                  <a:srgbClr val="FF0000"/>
                </a:solidFill>
                <a:latin typeface="黑体" panose="02010609060101010101" pitchFamily="49" charset="-122"/>
                <a:ea typeface="黑体" panose="02010609060101010101" pitchFamily="49" charset="-122"/>
              </a:endParaRPr>
            </a:p>
          </p:txBody>
        </p:sp>
        <p:sp>
          <p:nvSpPr>
            <p:cNvPr id="103442" name="流程图: 过程 14"/>
            <p:cNvSpPr>
              <a:spLocks noChangeArrowheads="1"/>
            </p:cNvSpPr>
            <p:nvPr/>
          </p:nvSpPr>
          <p:spPr bwMode="auto">
            <a:xfrm>
              <a:off x="4031417" y="2710902"/>
              <a:ext cx="1100359"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3443" name="流程图: 过程 15"/>
            <p:cNvSpPr>
              <a:spLocks noChangeArrowheads="1"/>
            </p:cNvSpPr>
            <p:nvPr/>
          </p:nvSpPr>
          <p:spPr bwMode="auto">
            <a:xfrm>
              <a:off x="4214810" y="2234649"/>
              <a:ext cx="733573"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grp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03429"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03431"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7" name="流程图: 过程 16"/>
          <p:cNvSpPr>
            <a:spLocks noChangeArrowheads="1"/>
          </p:cNvSpPr>
          <p:nvPr/>
        </p:nvSpPr>
        <p:spPr bwMode="auto">
          <a:xfrm>
            <a:off x="6443663" y="5070475"/>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37" name="内容占位符 2"/>
          <p:cNvSpPr txBox="1">
            <a:spLocks/>
          </p:cNvSpPr>
          <p:nvPr/>
        </p:nvSpPr>
        <p:spPr bwMode="auto">
          <a:xfrm>
            <a:off x="214313" y="1643063"/>
            <a:ext cx="3000375"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2800" b="1" kern="0" dirty="0">
                <a:latin typeface="+mn-lt"/>
                <a:ea typeface="+mn-ea"/>
              </a:rPr>
              <a:t>将</a:t>
            </a:r>
            <a:r>
              <a:rPr lang="en-US" altLang="zh-CN" sz="2800" b="1" kern="0" dirty="0">
                <a:latin typeface="+mn-lt"/>
                <a:ea typeface="+mn-ea"/>
              </a:rPr>
              <a:t>1</a:t>
            </a:r>
            <a:r>
              <a:rPr lang="zh-CN" altLang="en-US" sz="2800" b="1" kern="0" dirty="0">
                <a:latin typeface="+mn-lt"/>
                <a:ea typeface="+mn-ea"/>
              </a:rPr>
              <a:t>个从</a:t>
            </a:r>
            <a:r>
              <a:rPr lang="en-US" altLang="zh-CN" sz="2800" b="1" kern="0" dirty="0">
                <a:latin typeface="+mn-lt"/>
                <a:ea typeface="+mn-ea"/>
              </a:rPr>
              <a:t>A</a:t>
            </a:r>
            <a:r>
              <a:rPr lang="zh-CN" altLang="en-US" sz="2800" b="1" kern="0" dirty="0">
                <a:latin typeface="+mn-lt"/>
                <a:ea typeface="+mn-ea"/>
              </a:rPr>
              <a:t>到</a:t>
            </a:r>
            <a:r>
              <a:rPr lang="en-US" altLang="zh-CN" sz="2800" b="1" kern="0" dirty="0">
                <a:latin typeface="+mn-lt"/>
                <a:ea typeface="+mn-ea"/>
              </a:rPr>
              <a:t>C</a:t>
            </a:r>
            <a:endParaRPr lang="zh-CN" altLang="en-US" sz="2800" b="1" kern="0" dirty="0">
              <a:latin typeface="+mn-lt"/>
              <a:ea typeface="+mn-ea"/>
            </a:endParaRPr>
          </a:p>
        </p:txBody>
      </p:sp>
      <p:cxnSp>
        <p:nvCxnSpPr>
          <p:cNvPr id="103435" name="直接连接符 43"/>
          <p:cNvCxnSpPr>
            <a:cxnSpLocks noChangeShapeType="1"/>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3436"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3437"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8"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第</a:t>
            </a:r>
            <a:r>
              <a:rPr lang="en-US" altLang="zh-CN" sz="3200" b="1" kern="0" dirty="0">
                <a:solidFill>
                  <a:srgbClr val="0000CC"/>
                </a:solidFill>
                <a:latin typeface="+mn-lt"/>
                <a:ea typeface="+mn-ea"/>
              </a:rPr>
              <a:t>1</a:t>
            </a:r>
            <a:r>
              <a:rPr lang="zh-CN" altLang="en-US" sz="3200" b="1" kern="0" dirty="0">
                <a:solidFill>
                  <a:srgbClr val="0000CC"/>
                </a:solidFill>
                <a:latin typeface="+mn-lt"/>
                <a:ea typeface="+mn-ea"/>
              </a:rPr>
              <a:t>个和尚的做法</a:t>
            </a:r>
          </a:p>
        </p:txBody>
      </p:sp>
      <p:pic>
        <p:nvPicPr>
          <p:cNvPr id="103439"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963142804"/>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4450"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grpSp>
        <p:nvGrpSpPr>
          <p:cNvPr id="104451" name="组合 35"/>
          <p:cNvGrpSpPr>
            <a:grpSpLocks/>
          </p:cNvGrpSpPr>
          <p:nvPr/>
        </p:nvGrpSpPr>
        <p:grpSpPr bwMode="auto">
          <a:xfrm>
            <a:off x="3663950" y="2878138"/>
            <a:ext cx="1835150" cy="2668587"/>
            <a:chOff x="3664630" y="2234649"/>
            <a:chExt cx="1833930" cy="2669497"/>
          </a:xfrm>
        </p:grpSpPr>
        <p:sp>
          <p:nvSpPr>
            <p:cNvPr id="104464" name="流程图: 过程 12"/>
            <p:cNvSpPr>
              <a:spLocks noChangeArrowheads="1"/>
            </p:cNvSpPr>
            <p:nvPr/>
          </p:nvSpPr>
          <p:spPr bwMode="auto">
            <a:xfrm>
              <a:off x="3664630" y="4427893"/>
              <a:ext cx="1833930"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4465" name="流程图: 过程 13"/>
            <p:cNvSpPr>
              <a:spLocks noChangeArrowheads="1"/>
            </p:cNvSpPr>
            <p:nvPr/>
          </p:nvSpPr>
          <p:spPr bwMode="auto">
            <a:xfrm>
              <a:off x="3857620" y="3175869"/>
              <a:ext cx="1467144" cy="1248306"/>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3600">
                  <a:solidFill>
                    <a:srgbClr val="FF0000"/>
                  </a:solidFill>
                  <a:latin typeface="黑体" panose="02010609060101010101" pitchFamily="49" charset="-122"/>
                  <a:ea typeface="黑体" panose="02010609060101010101" pitchFamily="49" charset="-122"/>
                </a:rPr>
                <a:t>……</a:t>
              </a:r>
              <a:endParaRPr kumimoji="1" lang="zh-CN" altLang="en-US" sz="3600">
                <a:solidFill>
                  <a:srgbClr val="FF0000"/>
                </a:solidFill>
                <a:latin typeface="黑体" panose="02010609060101010101" pitchFamily="49" charset="-122"/>
                <a:ea typeface="黑体" panose="02010609060101010101" pitchFamily="49" charset="-122"/>
              </a:endParaRPr>
            </a:p>
          </p:txBody>
        </p:sp>
        <p:sp>
          <p:nvSpPr>
            <p:cNvPr id="104466" name="流程图: 过程 14"/>
            <p:cNvSpPr>
              <a:spLocks noChangeArrowheads="1"/>
            </p:cNvSpPr>
            <p:nvPr/>
          </p:nvSpPr>
          <p:spPr bwMode="auto">
            <a:xfrm>
              <a:off x="4031417" y="2710902"/>
              <a:ext cx="1100359"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4467" name="流程图: 过程 15"/>
            <p:cNvSpPr>
              <a:spLocks noChangeArrowheads="1"/>
            </p:cNvSpPr>
            <p:nvPr/>
          </p:nvSpPr>
          <p:spPr bwMode="auto">
            <a:xfrm>
              <a:off x="4214810" y="2234649"/>
              <a:ext cx="733573"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grp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04453"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04455"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04457" name="流程图: 过程 16"/>
          <p:cNvSpPr>
            <a:spLocks noChangeArrowheads="1"/>
          </p:cNvSpPr>
          <p:nvPr/>
        </p:nvSpPr>
        <p:spPr bwMode="auto">
          <a:xfrm>
            <a:off x="6443663" y="5070475"/>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37" name="内容占位符 2"/>
          <p:cNvSpPr txBox="1">
            <a:spLocks/>
          </p:cNvSpPr>
          <p:nvPr/>
        </p:nvSpPr>
        <p:spPr bwMode="auto">
          <a:xfrm>
            <a:off x="3071813" y="1500188"/>
            <a:ext cx="3000375"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2800" b="1" kern="0" dirty="0">
                <a:latin typeface="+mn-lt"/>
                <a:ea typeface="+mn-ea"/>
              </a:rPr>
              <a:t>将</a:t>
            </a:r>
            <a:r>
              <a:rPr lang="en-US" altLang="zh-CN" sz="2800" b="1" kern="0" dirty="0">
                <a:latin typeface="+mn-lt"/>
                <a:ea typeface="+mn-ea"/>
              </a:rPr>
              <a:t>63</a:t>
            </a:r>
            <a:r>
              <a:rPr lang="zh-CN" altLang="en-US" sz="2800" b="1" kern="0" dirty="0">
                <a:latin typeface="+mn-lt"/>
                <a:ea typeface="+mn-ea"/>
              </a:rPr>
              <a:t>个从</a:t>
            </a:r>
            <a:r>
              <a:rPr lang="en-US" altLang="zh-CN" sz="2800" b="1" kern="0" dirty="0">
                <a:latin typeface="+mn-lt"/>
                <a:ea typeface="+mn-ea"/>
              </a:rPr>
              <a:t>B</a:t>
            </a:r>
            <a:r>
              <a:rPr lang="zh-CN" altLang="en-US" sz="2800" b="1" kern="0" dirty="0">
                <a:latin typeface="+mn-lt"/>
                <a:ea typeface="+mn-ea"/>
              </a:rPr>
              <a:t>到</a:t>
            </a:r>
            <a:r>
              <a:rPr lang="en-US" altLang="zh-CN" sz="2800" b="1" kern="0" dirty="0">
                <a:latin typeface="+mn-lt"/>
                <a:ea typeface="+mn-ea"/>
              </a:rPr>
              <a:t>C</a:t>
            </a:r>
            <a:endParaRPr lang="zh-CN" altLang="en-US" sz="2800" b="1" kern="0" dirty="0">
              <a:latin typeface="+mn-lt"/>
              <a:ea typeface="+mn-ea"/>
            </a:endParaRPr>
          </a:p>
        </p:txBody>
      </p:sp>
      <p:cxnSp>
        <p:nvCxnSpPr>
          <p:cNvPr id="104459" name="直接连接符 43"/>
          <p:cNvCxnSpPr>
            <a:cxnSpLocks noChangeShapeType="1"/>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4460"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4461"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8"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第</a:t>
            </a:r>
            <a:r>
              <a:rPr lang="en-US" altLang="zh-CN" sz="3200" b="1" kern="0" dirty="0">
                <a:solidFill>
                  <a:srgbClr val="0000CC"/>
                </a:solidFill>
                <a:latin typeface="+mn-lt"/>
                <a:ea typeface="+mn-ea"/>
              </a:rPr>
              <a:t>1</a:t>
            </a:r>
            <a:r>
              <a:rPr lang="zh-CN" altLang="en-US" sz="3200" b="1" kern="0" dirty="0">
                <a:solidFill>
                  <a:srgbClr val="0000CC"/>
                </a:solidFill>
                <a:latin typeface="+mn-lt"/>
                <a:ea typeface="+mn-ea"/>
              </a:rPr>
              <a:t>个和尚的做法</a:t>
            </a:r>
          </a:p>
        </p:txBody>
      </p:sp>
      <p:pic>
        <p:nvPicPr>
          <p:cNvPr id="104463"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5191823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5474"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grpSp>
        <p:nvGrpSpPr>
          <p:cNvPr id="2" name="组合 35"/>
          <p:cNvGrpSpPr>
            <a:grpSpLocks/>
          </p:cNvGrpSpPr>
          <p:nvPr/>
        </p:nvGrpSpPr>
        <p:grpSpPr bwMode="auto">
          <a:xfrm>
            <a:off x="6572250" y="2401888"/>
            <a:ext cx="1833563" cy="2670175"/>
            <a:chOff x="3664630" y="2234649"/>
            <a:chExt cx="1833930" cy="2669497"/>
          </a:xfrm>
        </p:grpSpPr>
        <p:sp>
          <p:nvSpPr>
            <p:cNvPr id="105488" name="流程图: 过程 12"/>
            <p:cNvSpPr>
              <a:spLocks noChangeArrowheads="1"/>
            </p:cNvSpPr>
            <p:nvPr/>
          </p:nvSpPr>
          <p:spPr bwMode="auto">
            <a:xfrm>
              <a:off x="3664630" y="4427893"/>
              <a:ext cx="1833930"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5489" name="流程图: 过程 13"/>
            <p:cNvSpPr>
              <a:spLocks noChangeArrowheads="1"/>
            </p:cNvSpPr>
            <p:nvPr/>
          </p:nvSpPr>
          <p:spPr bwMode="auto">
            <a:xfrm>
              <a:off x="3857620" y="3175869"/>
              <a:ext cx="1467144" cy="1248306"/>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3600">
                  <a:solidFill>
                    <a:srgbClr val="FF0000"/>
                  </a:solidFill>
                  <a:latin typeface="黑体" panose="02010609060101010101" pitchFamily="49" charset="-122"/>
                  <a:ea typeface="黑体" panose="02010609060101010101" pitchFamily="49" charset="-122"/>
                </a:rPr>
                <a:t>……</a:t>
              </a:r>
              <a:endParaRPr kumimoji="1" lang="zh-CN" altLang="en-US" sz="3600">
                <a:solidFill>
                  <a:srgbClr val="FF0000"/>
                </a:solidFill>
                <a:latin typeface="黑体" panose="02010609060101010101" pitchFamily="49" charset="-122"/>
                <a:ea typeface="黑体" panose="02010609060101010101" pitchFamily="49" charset="-122"/>
              </a:endParaRPr>
            </a:p>
          </p:txBody>
        </p:sp>
        <p:sp>
          <p:nvSpPr>
            <p:cNvPr id="105490" name="流程图: 过程 14"/>
            <p:cNvSpPr>
              <a:spLocks noChangeArrowheads="1"/>
            </p:cNvSpPr>
            <p:nvPr/>
          </p:nvSpPr>
          <p:spPr bwMode="auto">
            <a:xfrm>
              <a:off x="4031417" y="2710902"/>
              <a:ext cx="1100359"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5491" name="流程图: 过程 15"/>
            <p:cNvSpPr>
              <a:spLocks noChangeArrowheads="1"/>
            </p:cNvSpPr>
            <p:nvPr/>
          </p:nvSpPr>
          <p:spPr bwMode="auto">
            <a:xfrm>
              <a:off x="4214810" y="2234649"/>
              <a:ext cx="733573"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grp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05477"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05479"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05481" name="流程图: 过程 16"/>
          <p:cNvSpPr>
            <a:spLocks noChangeArrowheads="1"/>
          </p:cNvSpPr>
          <p:nvPr/>
        </p:nvSpPr>
        <p:spPr bwMode="auto">
          <a:xfrm>
            <a:off x="6443663" y="5070475"/>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37" name="内容占位符 2"/>
          <p:cNvSpPr txBox="1">
            <a:spLocks/>
          </p:cNvSpPr>
          <p:nvPr/>
        </p:nvSpPr>
        <p:spPr bwMode="auto">
          <a:xfrm>
            <a:off x="3071813" y="1500188"/>
            <a:ext cx="3000375"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2800" b="1" kern="0" dirty="0">
                <a:latin typeface="+mn-lt"/>
                <a:ea typeface="+mn-ea"/>
              </a:rPr>
              <a:t>将</a:t>
            </a:r>
            <a:r>
              <a:rPr lang="en-US" altLang="zh-CN" sz="2800" b="1" kern="0" dirty="0">
                <a:latin typeface="+mn-lt"/>
                <a:ea typeface="+mn-ea"/>
              </a:rPr>
              <a:t>63</a:t>
            </a:r>
            <a:r>
              <a:rPr lang="zh-CN" altLang="en-US" sz="2800" b="1" kern="0" dirty="0">
                <a:latin typeface="+mn-lt"/>
                <a:ea typeface="+mn-ea"/>
              </a:rPr>
              <a:t>个从</a:t>
            </a:r>
            <a:r>
              <a:rPr lang="en-US" altLang="zh-CN" sz="2800" b="1" kern="0" dirty="0">
                <a:latin typeface="+mn-lt"/>
                <a:ea typeface="+mn-ea"/>
              </a:rPr>
              <a:t>B</a:t>
            </a:r>
            <a:r>
              <a:rPr lang="zh-CN" altLang="en-US" sz="2800" b="1" kern="0" dirty="0">
                <a:latin typeface="+mn-lt"/>
                <a:ea typeface="+mn-ea"/>
              </a:rPr>
              <a:t>到</a:t>
            </a:r>
            <a:r>
              <a:rPr lang="en-US" altLang="zh-CN" sz="2800" b="1" kern="0" dirty="0">
                <a:latin typeface="+mn-lt"/>
                <a:ea typeface="+mn-ea"/>
              </a:rPr>
              <a:t>C</a:t>
            </a:r>
            <a:endParaRPr lang="zh-CN" altLang="en-US" sz="2800" b="1" kern="0" dirty="0">
              <a:latin typeface="+mn-lt"/>
              <a:ea typeface="+mn-ea"/>
            </a:endParaRPr>
          </a:p>
        </p:txBody>
      </p:sp>
      <p:cxnSp>
        <p:nvCxnSpPr>
          <p:cNvPr id="105483" name="直接连接符 43"/>
          <p:cNvCxnSpPr>
            <a:cxnSpLocks noChangeShapeType="1"/>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5484"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5485"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8"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第</a:t>
            </a:r>
            <a:r>
              <a:rPr lang="en-US" altLang="zh-CN" sz="3200" b="1" kern="0" dirty="0">
                <a:solidFill>
                  <a:srgbClr val="0000CC"/>
                </a:solidFill>
                <a:latin typeface="+mn-lt"/>
                <a:ea typeface="+mn-ea"/>
              </a:rPr>
              <a:t>1</a:t>
            </a:r>
            <a:r>
              <a:rPr lang="zh-CN" altLang="en-US" sz="3200" b="1" kern="0" dirty="0">
                <a:solidFill>
                  <a:srgbClr val="0000CC"/>
                </a:solidFill>
                <a:latin typeface="+mn-lt"/>
                <a:ea typeface="+mn-ea"/>
              </a:rPr>
              <a:t>个和尚的做法</a:t>
            </a:r>
          </a:p>
        </p:txBody>
      </p:sp>
      <p:pic>
        <p:nvPicPr>
          <p:cNvPr id="105487"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115713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6498"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06500"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06502"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06504" name="流程图: 过程 16"/>
          <p:cNvSpPr>
            <a:spLocks noChangeArrowheads="1"/>
          </p:cNvSpPr>
          <p:nvPr/>
        </p:nvSpPr>
        <p:spPr bwMode="auto">
          <a:xfrm>
            <a:off x="571500" y="5072063"/>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6505" name="流程图: 过程 31"/>
          <p:cNvSpPr>
            <a:spLocks noChangeArrowheads="1"/>
          </p:cNvSpPr>
          <p:nvPr/>
        </p:nvSpPr>
        <p:spPr bwMode="auto">
          <a:xfrm>
            <a:off x="714375" y="4595813"/>
            <a:ext cx="1833563"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6506" name="流程图: 过程 32"/>
          <p:cNvSpPr>
            <a:spLocks noChangeArrowheads="1"/>
          </p:cNvSpPr>
          <p:nvPr/>
        </p:nvSpPr>
        <p:spPr bwMode="auto">
          <a:xfrm>
            <a:off x="908050" y="3343275"/>
            <a:ext cx="1466850" cy="1249363"/>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3600">
                <a:solidFill>
                  <a:srgbClr val="FF0000"/>
                </a:solidFill>
                <a:latin typeface="黑体" panose="02010609060101010101" pitchFamily="49" charset="-122"/>
                <a:ea typeface="黑体" panose="02010609060101010101" pitchFamily="49" charset="-122"/>
              </a:rPr>
              <a:t>……</a:t>
            </a:r>
            <a:endParaRPr kumimoji="1" lang="zh-CN" altLang="en-US" sz="3600">
              <a:solidFill>
                <a:srgbClr val="FF0000"/>
              </a:solidFill>
              <a:latin typeface="黑体" panose="02010609060101010101" pitchFamily="49" charset="-122"/>
              <a:ea typeface="黑体" panose="02010609060101010101" pitchFamily="49" charset="-122"/>
            </a:endParaRPr>
          </a:p>
        </p:txBody>
      </p:sp>
      <p:sp>
        <p:nvSpPr>
          <p:cNvPr id="106507" name="流程图: 过程 33"/>
          <p:cNvSpPr>
            <a:spLocks noChangeArrowheads="1"/>
          </p:cNvSpPr>
          <p:nvPr/>
        </p:nvSpPr>
        <p:spPr bwMode="auto">
          <a:xfrm>
            <a:off x="1081088" y="2867025"/>
            <a:ext cx="1100137" cy="476250"/>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6508" name="流程图: 过程 34"/>
          <p:cNvSpPr>
            <a:spLocks noChangeArrowheads="1"/>
          </p:cNvSpPr>
          <p:nvPr/>
        </p:nvSpPr>
        <p:spPr bwMode="auto">
          <a:xfrm>
            <a:off x="1265238" y="2390775"/>
            <a:ext cx="733425" cy="476250"/>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37" name="内容占位符 2"/>
          <p:cNvSpPr txBox="1">
            <a:spLocks/>
          </p:cNvSpPr>
          <p:nvPr/>
        </p:nvSpPr>
        <p:spPr bwMode="auto">
          <a:xfrm>
            <a:off x="214313" y="1643063"/>
            <a:ext cx="3000375"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2800" b="1" kern="0" dirty="0">
                <a:latin typeface="+mn-lt"/>
                <a:ea typeface="+mn-ea"/>
              </a:rPr>
              <a:t>将</a:t>
            </a:r>
            <a:r>
              <a:rPr lang="en-US" altLang="zh-CN" sz="2800" b="1" kern="0" dirty="0">
                <a:latin typeface="+mn-lt"/>
                <a:ea typeface="+mn-ea"/>
              </a:rPr>
              <a:t>62</a:t>
            </a:r>
            <a:r>
              <a:rPr lang="zh-CN" altLang="en-US" sz="2800" b="1" kern="0" dirty="0">
                <a:latin typeface="+mn-lt"/>
                <a:ea typeface="+mn-ea"/>
              </a:rPr>
              <a:t>个从</a:t>
            </a:r>
            <a:r>
              <a:rPr lang="en-US" altLang="zh-CN" sz="2800" b="1" kern="0" dirty="0">
                <a:latin typeface="+mn-lt"/>
                <a:ea typeface="+mn-ea"/>
              </a:rPr>
              <a:t>A</a:t>
            </a:r>
            <a:r>
              <a:rPr lang="zh-CN" altLang="en-US" sz="2800" b="1" kern="0" dirty="0">
                <a:latin typeface="+mn-lt"/>
                <a:ea typeface="+mn-ea"/>
              </a:rPr>
              <a:t>到</a:t>
            </a:r>
            <a:r>
              <a:rPr lang="en-US" altLang="zh-CN" sz="2800" b="1" kern="0" dirty="0">
                <a:latin typeface="+mn-lt"/>
                <a:ea typeface="+mn-ea"/>
              </a:rPr>
              <a:t>C</a:t>
            </a:r>
            <a:endParaRPr lang="zh-CN" altLang="en-US" sz="2800" b="1" kern="0" dirty="0">
              <a:latin typeface="+mn-lt"/>
              <a:ea typeface="+mn-ea"/>
            </a:endParaRPr>
          </a:p>
        </p:txBody>
      </p:sp>
      <p:cxnSp>
        <p:nvCxnSpPr>
          <p:cNvPr id="106510" name="直接连接符 43"/>
          <p:cNvCxnSpPr>
            <a:cxnSpLocks noChangeShapeType="1"/>
            <a:stCxn id="106504" idx="2"/>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6511"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6512"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第</a:t>
            </a:r>
            <a:r>
              <a:rPr lang="en-US" altLang="zh-CN" sz="3200" b="1" kern="0" dirty="0">
                <a:solidFill>
                  <a:srgbClr val="FF0000"/>
                </a:solidFill>
                <a:latin typeface="+mn-lt"/>
                <a:ea typeface="+mn-ea"/>
              </a:rPr>
              <a:t>2</a:t>
            </a:r>
            <a:r>
              <a:rPr lang="zh-CN" altLang="en-US" sz="3200" b="1" kern="0" dirty="0">
                <a:solidFill>
                  <a:srgbClr val="0000CC"/>
                </a:solidFill>
                <a:latin typeface="+mn-lt"/>
                <a:ea typeface="+mn-ea"/>
              </a:rPr>
              <a:t>个和尚的做法</a:t>
            </a:r>
          </a:p>
        </p:txBody>
      </p:sp>
      <p:pic>
        <p:nvPicPr>
          <p:cNvPr id="106514" name="图片 17"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7062990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7522"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07524"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07526"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07528" name="流程图: 过程 16"/>
          <p:cNvSpPr>
            <a:spLocks noChangeArrowheads="1"/>
          </p:cNvSpPr>
          <p:nvPr/>
        </p:nvSpPr>
        <p:spPr bwMode="auto">
          <a:xfrm>
            <a:off x="571500" y="5072063"/>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7529" name="流程图: 过程 31"/>
          <p:cNvSpPr>
            <a:spLocks noChangeArrowheads="1"/>
          </p:cNvSpPr>
          <p:nvPr/>
        </p:nvSpPr>
        <p:spPr bwMode="auto">
          <a:xfrm>
            <a:off x="714375" y="4595813"/>
            <a:ext cx="1833563"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grpSp>
        <p:nvGrpSpPr>
          <p:cNvPr id="2" name="组合 17"/>
          <p:cNvGrpSpPr>
            <a:grpSpLocks/>
          </p:cNvGrpSpPr>
          <p:nvPr/>
        </p:nvGrpSpPr>
        <p:grpSpPr bwMode="auto">
          <a:xfrm>
            <a:off x="6786563" y="3348038"/>
            <a:ext cx="1466850" cy="2203450"/>
            <a:chOff x="907338" y="2390050"/>
            <a:chExt cx="1467144" cy="2202052"/>
          </a:xfrm>
        </p:grpSpPr>
        <p:sp>
          <p:nvSpPr>
            <p:cNvPr id="107537" name="流程图: 过程 32"/>
            <p:cNvSpPr>
              <a:spLocks noChangeArrowheads="1"/>
            </p:cNvSpPr>
            <p:nvPr/>
          </p:nvSpPr>
          <p:spPr bwMode="auto">
            <a:xfrm>
              <a:off x="907338" y="3343796"/>
              <a:ext cx="1467144" cy="1248306"/>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3600">
                  <a:solidFill>
                    <a:srgbClr val="FF0000"/>
                  </a:solidFill>
                  <a:latin typeface="黑体" panose="02010609060101010101" pitchFamily="49" charset="-122"/>
                  <a:ea typeface="黑体" panose="02010609060101010101" pitchFamily="49" charset="-122"/>
                </a:rPr>
                <a:t>……</a:t>
              </a:r>
              <a:endParaRPr kumimoji="1" lang="zh-CN" altLang="en-US" sz="3600">
                <a:solidFill>
                  <a:srgbClr val="FF0000"/>
                </a:solidFill>
                <a:latin typeface="黑体" panose="02010609060101010101" pitchFamily="49" charset="-122"/>
                <a:ea typeface="黑体" panose="02010609060101010101" pitchFamily="49" charset="-122"/>
              </a:endParaRPr>
            </a:p>
          </p:txBody>
        </p:sp>
        <p:sp>
          <p:nvSpPr>
            <p:cNvPr id="107538" name="流程图: 过程 33"/>
            <p:cNvSpPr>
              <a:spLocks noChangeArrowheads="1"/>
            </p:cNvSpPr>
            <p:nvPr/>
          </p:nvSpPr>
          <p:spPr bwMode="auto">
            <a:xfrm>
              <a:off x="1081135" y="2866303"/>
              <a:ext cx="1100359" cy="476253"/>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7539" name="流程图: 过程 34"/>
            <p:cNvSpPr>
              <a:spLocks noChangeArrowheads="1"/>
            </p:cNvSpPr>
            <p:nvPr/>
          </p:nvSpPr>
          <p:spPr bwMode="auto">
            <a:xfrm>
              <a:off x="1264528" y="2390050"/>
              <a:ext cx="733573" cy="476253"/>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grpSp>
      <p:sp>
        <p:nvSpPr>
          <p:cNvPr id="37" name="内容占位符 2"/>
          <p:cNvSpPr txBox="1">
            <a:spLocks/>
          </p:cNvSpPr>
          <p:nvPr/>
        </p:nvSpPr>
        <p:spPr bwMode="auto">
          <a:xfrm>
            <a:off x="214313" y="1643063"/>
            <a:ext cx="3000375"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2800" b="1" kern="0" dirty="0">
                <a:latin typeface="+mn-lt"/>
                <a:ea typeface="+mn-ea"/>
              </a:rPr>
              <a:t>将</a:t>
            </a:r>
            <a:r>
              <a:rPr lang="en-US" altLang="zh-CN" sz="2800" b="1" kern="0" dirty="0">
                <a:latin typeface="+mn-lt"/>
                <a:ea typeface="+mn-ea"/>
              </a:rPr>
              <a:t>62</a:t>
            </a:r>
            <a:r>
              <a:rPr lang="zh-CN" altLang="en-US" sz="2800" b="1" kern="0" dirty="0">
                <a:latin typeface="+mn-lt"/>
                <a:ea typeface="+mn-ea"/>
              </a:rPr>
              <a:t>个从</a:t>
            </a:r>
            <a:r>
              <a:rPr lang="en-US" altLang="zh-CN" sz="2800" b="1" kern="0" dirty="0">
                <a:latin typeface="+mn-lt"/>
                <a:ea typeface="+mn-ea"/>
              </a:rPr>
              <a:t>A</a:t>
            </a:r>
            <a:r>
              <a:rPr lang="zh-CN" altLang="en-US" sz="2800" b="1" kern="0" dirty="0">
                <a:latin typeface="+mn-lt"/>
                <a:ea typeface="+mn-ea"/>
              </a:rPr>
              <a:t>到</a:t>
            </a:r>
            <a:r>
              <a:rPr lang="en-US" altLang="zh-CN" sz="2800" b="1" kern="0" dirty="0">
                <a:latin typeface="+mn-lt"/>
                <a:ea typeface="+mn-ea"/>
              </a:rPr>
              <a:t>C</a:t>
            </a:r>
            <a:endParaRPr lang="zh-CN" altLang="en-US" sz="2800" b="1" kern="0" dirty="0">
              <a:latin typeface="+mn-lt"/>
              <a:ea typeface="+mn-ea"/>
            </a:endParaRPr>
          </a:p>
        </p:txBody>
      </p:sp>
      <p:cxnSp>
        <p:nvCxnSpPr>
          <p:cNvPr id="107532" name="直接连接符 43"/>
          <p:cNvCxnSpPr>
            <a:cxnSpLocks noChangeShapeType="1"/>
            <a:stCxn id="107528" idx="2"/>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7533"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7534"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第</a:t>
            </a:r>
            <a:r>
              <a:rPr lang="en-US" altLang="zh-CN" sz="3200" b="1" kern="0" dirty="0">
                <a:solidFill>
                  <a:srgbClr val="FF0000"/>
                </a:solidFill>
                <a:latin typeface="+mn-lt"/>
                <a:ea typeface="+mn-ea"/>
              </a:rPr>
              <a:t>2</a:t>
            </a:r>
            <a:r>
              <a:rPr lang="zh-CN" altLang="en-US" sz="3200" b="1" kern="0" dirty="0">
                <a:solidFill>
                  <a:srgbClr val="0000CC"/>
                </a:solidFill>
                <a:latin typeface="+mn-lt"/>
                <a:ea typeface="+mn-ea"/>
              </a:rPr>
              <a:t>个和尚的做法</a:t>
            </a:r>
          </a:p>
        </p:txBody>
      </p:sp>
      <p:pic>
        <p:nvPicPr>
          <p:cNvPr id="107536"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24374347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8546"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08548"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08550"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08552" name="流程图: 过程 16"/>
          <p:cNvSpPr>
            <a:spLocks noChangeArrowheads="1"/>
          </p:cNvSpPr>
          <p:nvPr/>
        </p:nvSpPr>
        <p:spPr bwMode="auto">
          <a:xfrm>
            <a:off x="571500" y="5072063"/>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8553" name="流程图: 过程 31"/>
          <p:cNvSpPr>
            <a:spLocks noChangeArrowheads="1"/>
          </p:cNvSpPr>
          <p:nvPr/>
        </p:nvSpPr>
        <p:spPr bwMode="auto">
          <a:xfrm>
            <a:off x="714375" y="4595813"/>
            <a:ext cx="1833563"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grpSp>
        <p:nvGrpSpPr>
          <p:cNvPr id="108554" name="组合 17"/>
          <p:cNvGrpSpPr>
            <a:grpSpLocks/>
          </p:cNvGrpSpPr>
          <p:nvPr/>
        </p:nvGrpSpPr>
        <p:grpSpPr bwMode="auto">
          <a:xfrm>
            <a:off x="6786563" y="3348038"/>
            <a:ext cx="1466850" cy="2203450"/>
            <a:chOff x="907338" y="2390050"/>
            <a:chExt cx="1467144" cy="2202052"/>
          </a:xfrm>
        </p:grpSpPr>
        <p:sp>
          <p:nvSpPr>
            <p:cNvPr id="108561" name="流程图: 过程 32"/>
            <p:cNvSpPr>
              <a:spLocks noChangeArrowheads="1"/>
            </p:cNvSpPr>
            <p:nvPr/>
          </p:nvSpPr>
          <p:spPr bwMode="auto">
            <a:xfrm>
              <a:off x="907338" y="3343796"/>
              <a:ext cx="1467144" cy="1248306"/>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3600">
                  <a:solidFill>
                    <a:srgbClr val="FF0000"/>
                  </a:solidFill>
                  <a:latin typeface="黑体" panose="02010609060101010101" pitchFamily="49" charset="-122"/>
                  <a:ea typeface="黑体" panose="02010609060101010101" pitchFamily="49" charset="-122"/>
                </a:rPr>
                <a:t>……</a:t>
              </a:r>
              <a:endParaRPr kumimoji="1" lang="zh-CN" altLang="en-US" sz="3600">
                <a:solidFill>
                  <a:srgbClr val="FF0000"/>
                </a:solidFill>
                <a:latin typeface="黑体" panose="02010609060101010101" pitchFamily="49" charset="-122"/>
                <a:ea typeface="黑体" panose="02010609060101010101" pitchFamily="49" charset="-122"/>
              </a:endParaRPr>
            </a:p>
          </p:txBody>
        </p:sp>
        <p:sp>
          <p:nvSpPr>
            <p:cNvPr id="108562" name="流程图: 过程 33"/>
            <p:cNvSpPr>
              <a:spLocks noChangeArrowheads="1"/>
            </p:cNvSpPr>
            <p:nvPr/>
          </p:nvSpPr>
          <p:spPr bwMode="auto">
            <a:xfrm>
              <a:off x="1081135" y="2866303"/>
              <a:ext cx="1100359" cy="476253"/>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8563" name="流程图: 过程 34"/>
            <p:cNvSpPr>
              <a:spLocks noChangeArrowheads="1"/>
            </p:cNvSpPr>
            <p:nvPr/>
          </p:nvSpPr>
          <p:spPr bwMode="auto">
            <a:xfrm>
              <a:off x="1264528" y="2390050"/>
              <a:ext cx="733573" cy="476253"/>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grpSp>
      <p:sp>
        <p:nvSpPr>
          <p:cNvPr id="37" name="内容占位符 2"/>
          <p:cNvSpPr txBox="1">
            <a:spLocks/>
          </p:cNvSpPr>
          <p:nvPr/>
        </p:nvSpPr>
        <p:spPr bwMode="auto">
          <a:xfrm>
            <a:off x="214313" y="1643063"/>
            <a:ext cx="3000375"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2800" b="1" kern="0" dirty="0">
                <a:latin typeface="+mn-lt"/>
                <a:ea typeface="+mn-ea"/>
              </a:rPr>
              <a:t>将</a:t>
            </a:r>
            <a:r>
              <a:rPr lang="en-US" altLang="zh-CN" sz="2800" b="1" kern="0" dirty="0">
                <a:latin typeface="+mn-lt"/>
                <a:ea typeface="+mn-ea"/>
              </a:rPr>
              <a:t>1</a:t>
            </a:r>
            <a:r>
              <a:rPr lang="zh-CN" altLang="en-US" sz="2800" b="1" kern="0" dirty="0">
                <a:latin typeface="+mn-lt"/>
                <a:ea typeface="+mn-ea"/>
              </a:rPr>
              <a:t>个从</a:t>
            </a:r>
            <a:r>
              <a:rPr lang="en-US" altLang="zh-CN" sz="2800" b="1" kern="0" dirty="0">
                <a:latin typeface="+mn-lt"/>
                <a:ea typeface="+mn-ea"/>
              </a:rPr>
              <a:t>A</a:t>
            </a:r>
            <a:r>
              <a:rPr lang="zh-CN" altLang="en-US" sz="2800" b="1" kern="0" dirty="0">
                <a:latin typeface="+mn-lt"/>
                <a:ea typeface="+mn-ea"/>
              </a:rPr>
              <a:t>到</a:t>
            </a:r>
            <a:r>
              <a:rPr lang="en-US" altLang="zh-CN" sz="2800" b="1" kern="0" dirty="0">
                <a:latin typeface="+mn-lt"/>
                <a:ea typeface="+mn-ea"/>
              </a:rPr>
              <a:t>B</a:t>
            </a:r>
            <a:endParaRPr lang="zh-CN" altLang="en-US" sz="2800" b="1" kern="0" dirty="0">
              <a:latin typeface="+mn-lt"/>
              <a:ea typeface="+mn-ea"/>
            </a:endParaRPr>
          </a:p>
        </p:txBody>
      </p:sp>
      <p:cxnSp>
        <p:nvCxnSpPr>
          <p:cNvPr id="108556" name="直接连接符 43"/>
          <p:cNvCxnSpPr>
            <a:cxnSpLocks noChangeShapeType="1"/>
            <a:stCxn id="108552" idx="2"/>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8557"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8558"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第</a:t>
            </a:r>
            <a:r>
              <a:rPr lang="en-US" altLang="zh-CN" sz="3200" b="1" kern="0" dirty="0">
                <a:solidFill>
                  <a:srgbClr val="FF0000"/>
                </a:solidFill>
                <a:latin typeface="+mn-lt"/>
                <a:ea typeface="+mn-ea"/>
              </a:rPr>
              <a:t>2</a:t>
            </a:r>
            <a:r>
              <a:rPr lang="zh-CN" altLang="en-US" sz="3200" b="1" kern="0" dirty="0">
                <a:solidFill>
                  <a:srgbClr val="0000CC"/>
                </a:solidFill>
                <a:latin typeface="+mn-lt"/>
                <a:ea typeface="+mn-ea"/>
              </a:rPr>
              <a:t>个和尚的做法</a:t>
            </a:r>
          </a:p>
        </p:txBody>
      </p:sp>
      <p:pic>
        <p:nvPicPr>
          <p:cNvPr id="108560"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5561274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9570"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09572"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09574"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09576" name="流程图: 过程 16"/>
          <p:cNvSpPr>
            <a:spLocks noChangeArrowheads="1"/>
          </p:cNvSpPr>
          <p:nvPr/>
        </p:nvSpPr>
        <p:spPr bwMode="auto">
          <a:xfrm>
            <a:off x="571500" y="5072063"/>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32" name="流程图: 过程 31"/>
          <p:cNvSpPr>
            <a:spLocks noChangeArrowheads="1"/>
          </p:cNvSpPr>
          <p:nvPr/>
        </p:nvSpPr>
        <p:spPr bwMode="auto">
          <a:xfrm>
            <a:off x="3668713" y="5072063"/>
            <a:ext cx="1833562"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grpSp>
        <p:nvGrpSpPr>
          <p:cNvPr id="109578" name="组合 17"/>
          <p:cNvGrpSpPr>
            <a:grpSpLocks/>
          </p:cNvGrpSpPr>
          <p:nvPr/>
        </p:nvGrpSpPr>
        <p:grpSpPr bwMode="auto">
          <a:xfrm>
            <a:off x="6786563" y="3348038"/>
            <a:ext cx="1466850" cy="2203450"/>
            <a:chOff x="907338" y="2390050"/>
            <a:chExt cx="1467144" cy="2202052"/>
          </a:xfrm>
        </p:grpSpPr>
        <p:sp>
          <p:nvSpPr>
            <p:cNvPr id="109585" name="流程图: 过程 32"/>
            <p:cNvSpPr>
              <a:spLocks noChangeArrowheads="1"/>
            </p:cNvSpPr>
            <p:nvPr/>
          </p:nvSpPr>
          <p:spPr bwMode="auto">
            <a:xfrm>
              <a:off x="907338" y="3343796"/>
              <a:ext cx="1467144" cy="1248306"/>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3600">
                  <a:solidFill>
                    <a:srgbClr val="FF0000"/>
                  </a:solidFill>
                  <a:latin typeface="黑体" panose="02010609060101010101" pitchFamily="49" charset="-122"/>
                  <a:ea typeface="黑体" panose="02010609060101010101" pitchFamily="49" charset="-122"/>
                </a:rPr>
                <a:t>……</a:t>
              </a:r>
              <a:endParaRPr kumimoji="1" lang="zh-CN" altLang="en-US" sz="3600">
                <a:solidFill>
                  <a:srgbClr val="FF0000"/>
                </a:solidFill>
                <a:latin typeface="黑体" panose="02010609060101010101" pitchFamily="49" charset="-122"/>
                <a:ea typeface="黑体" panose="02010609060101010101" pitchFamily="49" charset="-122"/>
              </a:endParaRPr>
            </a:p>
          </p:txBody>
        </p:sp>
        <p:sp>
          <p:nvSpPr>
            <p:cNvPr id="109586" name="流程图: 过程 33"/>
            <p:cNvSpPr>
              <a:spLocks noChangeArrowheads="1"/>
            </p:cNvSpPr>
            <p:nvPr/>
          </p:nvSpPr>
          <p:spPr bwMode="auto">
            <a:xfrm>
              <a:off x="1081135" y="2866303"/>
              <a:ext cx="1100359" cy="476253"/>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9587" name="流程图: 过程 34"/>
            <p:cNvSpPr>
              <a:spLocks noChangeArrowheads="1"/>
            </p:cNvSpPr>
            <p:nvPr/>
          </p:nvSpPr>
          <p:spPr bwMode="auto">
            <a:xfrm>
              <a:off x="1264528" y="2390050"/>
              <a:ext cx="733573" cy="476253"/>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grpSp>
      <p:sp>
        <p:nvSpPr>
          <p:cNvPr id="37" name="内容占位符 2"/>
          <p:cNvSpPr txBox="1">
            <a:spLocks/>
          </p:cNvSpPr>
          <p:nvPr/>
        </p:nvSpPr>
        <p:spPr bwMode="auto">
          <a:xfrm>
            <a:off x="214313" y="1643063"/>
            <a:ext cx="3000375"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2800" b="1" kern="0" dirty="0">
                <a:latin typeface="+mn-lt"/>
                <a:ea typeface="+mn-ea"/>
              </a:rPr>
              <a:t>将</a:t>
            </a:r>
            <a:r>
              <a:rPr lang="en-US" altLang="zh-CN" sz="2800" b="1" kern="0" dirty="0">
                <a:latin typeface="+mn-lt"/>
                <a:ea typeface="+mn-ea"/>
              </a:rPr>
              <a:t>1</a:t>
            </a:r>
            <a:r>
              <a:rPr lang="zh-CN" altLang="en-US" sz="2800" b="1" kern="0" dirty="0">
                <a:latin typeface="+mn-lt"/>
                <a:ea typeface="+mn-ea"/>
              </a:rPr>
              <a:t>个从</a:t>
            </a:r>
            <a:r>
              <a:rPr lang="en-US" altLang="zh-CN" sz="2800" b="1" kern="0" dirty="0">
                <a:latin typeface="+mn-lt"/>
                <a:ea typeface="+mn-ea"/>
              </a:rPr>
              <a:t>A</a:t>
            </a:r>
            <a:r>
              <a:rPr lang="zh-CN" altLang="en-US" sz="2800" b="1" kern="0" dirty="0">
                <a:latin typeface="+mn-lt"/>
                <a:ea typeface="+mn-ea"/>
              </a:rPr>
              <a:t>到</a:t>
            </a:r>
            <a:r>
              <a:rPr lang="en-US" altLang="zh-CN" sz="2800" b="1" kern="0" dirty="0">
                <a:latin typeface="+mn-lt"/>
                <a:ea typeface="+mn-ea"/>
              </a:rPr>
              <a:t>B</a:t>
            </a:r>
            <a:endParaRPr lang="zh-CN" altLang="en-US" sz="2800" b="1" kern="0" dirty="0">
              <a:latin typeface="+mn-lt"/>
              <a:ea typeface="+mn-ea"/>
            </a:endParaRPr>
          </a:p>
        </p:txBody>
      </p:sp>
      <p:cxnSp>
        <p:nvCxnSpPr>
          <p:cNvPr id="109580" name="直接连接符 43"/>
          <p:cNvCxnSpPr>
            <a:cxnSpLocks noChangeShapeType="1"/>
            <a:stCxn id="109576" idx="2"/>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9581"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9582"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第</a:t>
            </a:r>
            <a:r>
              <a:rPr lang="en-US" altLang="zh-CN" sz="3200" b="1" kern="0" dirty="0">
                <a:solidFill>
                  <a:srgbClr val="FF0000"/>
                </a:solidFill>
                <a:latin typeface="+mn-lt"/>
                <a:ea typeface="+mn-ea"/>
              </a:rPr>
              <a:t>2</a:t>
            </a:r>
            <a:r>
              <a:rPr lang="zh-CN" altLang="en-US" sz="3200" b="1" kern="0" dirty="0">
                <a:solidFill>
                  <a:srgbClr val="0000CC"/>
                </a:solidFill>
                <a:latin typeface="+mn-lt"/>
                <a:ea typeface="+mn-ea"/>
              </a:rPr>
              <a:t>个和尚的做法</a:t>
            </a:r>
          </a:p>
        </p:txBody>
      </p:sp>
      <p:pic>
        <p:nvPicPr>
          <p:cNvPr id="109584"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3436849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0594"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10596"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10598"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10600" name="流程图: 过程 16"/>
          <p:cNvSpPr>
            <a:spLocks noChangeArrowheads="1"/>
          </p:cNvSpPr>
          <p:nvPr/>
        </p:nvSpPr>
        <p:spPr bwMode="auto">
          <a:xfrm>
            <a:off x="571500" y="5072063"/>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10601" name="流程图: 过程 31"/>
          <p:cNvSpPr>
            <a:spLocks noChangeArrowheads="1"/>
          </p:cNvSpPr>
          <p:nvPr/>
        </p:nvSpPr>
        <p:spPr bwMode="auto">
          <a:xfrm>
            <a:off x="3668713" y="5072063"/>
            <a:ext cx="1833562"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grpSp>
        <p:nvGrpSpPr>
          <p:cNvPr id="110602" name="组合 17"/>
          <p:cNvGrpSpPr>
            <a:grpSpLocks/>
          </p:cNvGrpSpPr>
          <p:nvPr/>
        </p:nvGrpSpPr>
        <p:grpSpPr bwMode="auto">
          <a:xfrm>
            <a:off x="6786563" y="3348038"/>
            <a:ext cx="1466850" cy="2203450"/>
            <a:chOff x="907338" y="2390050"/>
            <a:chExt cx="1467144" cy="2202052"/>
          </a:xfrm>
        </p:grpSpPr>
        <p:sp>
          <p:nvSpPr>
            <p:cNvPr id="110609" name="流程图: 过程 32"/>
            <p:cNvSpPr>
              <a:spLocks noChangeArrowheads="1"/>
            </p:cNvSpPr>
            <p:nvPr/>
          </p:nvSpPr>
          <p:spPr bwMode="auto">
            <a:xfrm>
              <a:off x="907338" y="3343796"/>
              <a:ext cx="1467144" cy="1248306"/>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3600">
                  <a:solidFill>
                    <a:srgbClr val="FF0000"/>
                  </a:solidFill>
                  <a:latin typeface="黑体" panose="02010609060101010101" pitchFamily="49" charset="-122"/>
                  <a:ea typeface="黑体" panose="02010609060101010101" pitchFamily="49" charset="-122"/>
                </a:rPr>
                <a:t>……</a:t>
              </a:r>
              <a:endParaRPr kumimoji="1" lang="zh-CN" altLang="en-US" sz="3600">
                <a:solidFill>
                  <a:srgbClr val="FF0000"/>
                </a:solidFill>
                <a:latin typeface="黑体" panose="02010609060101010101" pitchFamily="49" charset="-122"/>
                <a:ea typeface="黑体" panose="02010609060101010101" pitchFamily="49" charset="-122"/>
              </a:endParaRPr>
            </a:p>
          </p:txBody>
        </p:sp>
        <p:sp>
          <p:nvSpPr>
            <p:cNvPr id="110610" name="流程图: 过程 33"/>
            <p:cNvSpPr>
              <a:spLocks noChangeArrowheads="1"/>
            </p:cNvSpPr>
            <p:nvPr/>
          </p:nvSpPr>
          <p:spPr bwMode="auto">
            <a:xfrm>
              <a:off x="1081135" y="2866303"/>
              <a:ext cx="1100359" cy="476253"/>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10611" name="流程图: 过程 34"/>
            <p:cNvSpPr>
              <a:spLocks noChangeArrowheads="1"/>
            </p:cNvSpPr>
            <p:nvPr/>
          </p:nvSpPr>
          <p:spPr bwMode="auto">
            <a:xfrm>
              <a:off x="1264528" y="2390050"/>
              <a:ext cx="733573" cy="476253"/>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grpSp>
      <p:sp>
        <p:nvSpPr>
          <p:cNvPr id="37" name="内容占位符 2"/>
          <p:cNvSpPr txBox="1">
            <a:spLocks/>
          </p:cNvSpPr>
          <p:nvPr/>
        </p:nvSpPr>
        <p:spPr bwMode="auto">
          <a:xfrm>
            <a:off x="5929313" y="1500188"/>
            <a:ext cx="3000375"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2800" b="1" kern="0" dirty="0">
                <a:latin typeface="+mn-lt"/>
                <a:ea typeface="+mn-ea"/>
              </a:rPr>
              <a:t>将</a:t>
            </a:r>
            <a:r>
              <a:rPr lang="en-US" altLang="zh-CN" sz="2800" b="1" kern="0" dirty="0">
                <a:latin typeface="+mn-lt"/>
                <a:ea typeface="+mn-ea"/>
              </a:rPr>
              <a:t>62</a:t>
            </a:r>
            <a:r>
              <a:rPr lang="zh-CN" altLang="en-US" sz="2800" b="1" kern="0" dirty="0">
                <a:latin typeface="+mn-lt"/>
                <a:ea typeface="+mn-ea"/>
              </a:rPr>
              <a:t>个从</a:t>
            </a:r>
            <a:r>
              <a:rPr lang="en-US" altLang="zh-CN" sz="2800" b="1" kern="0" dirty="0">
                <a:latin typeface="+mn-lt"/>
                <a:ea typeface="+mn-ea"/>
              </a:rPr>
              <a:t>C</a:t>
            </a:r>
            <a:r>
              <a:rPr lang="zh-CN" altLang="en-US" sz="2800" b="1" kern="0" dirty="0">
                <a:latin typeface="+mn-lt"/>
                <a:ea typeface="+mn-ea"/>
              </a:rPr>
              <a:t>到</a:t>
            </a:r>
            <a:r>
              <a:rPr lang="en-US" altLang="zh-CN" sz="2800" b="1" kern="0" dirty="0">
                <a:latin typeface="+mn-lt"/>
                <a:ea typeface="+mn-ea"/>
              </a:rPr>
              <a:t>B</a:t>
            </a:r>
            <a:endParaRPr lang="zh-CN" altLang="en-US" sz="2800" b="1" kern="0" dirty="0">
              <a:latin typeface="+mn-lt"/>
              <a:ea typeface="+mn-ea"/>
            </a:endParaRPr>
          </a:p>
        </p:txBody>
      </p:sp>
      <p:cxnSp>
        <p:nvCxnSpPr>
          <p:cNvPr id="110604" name="直接连接符 43"/>
          <p:cNvCxnSpPr>
            <a:cxnSpLocks noChangeShapeType="1"/>
            <a:stCxn id="110600" idx="2"/>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0605"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0606"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第</a:t>
            </a:r>
            <a:r>
              <a:rPr lang="en-US" altLang="zh-CN" sz="3200" b="1" kern="0" dirty="0">
                <a:solidFill>
                  <a:srgbClr val="FF0000"/>
                </a:solidFill>
                <a:latin typeface="+mn-lt"/>
                <a:ea typeface="+mn-ea"/>
              </a:rPr>
              <a:t>2</a:t>
            </a:r>
            <a:r>
              <a:rPr lang="zh-CN" altLang="en-US" sz="3200" b="1" kern="0" dirty="0">
                <a:solidFill>
                  <a:srgbClr val="0000CC"/>
                </a:solidFill>
                <a:latin typeface="+mn-lt"/>
                <a:ea typeface="+mn-ea"/>
              </a:rPr>
              <a:t>个和尚的做法</a:t>
            </a:r>
          </a:p>
        </p:txBody>
      </p:sp>
      <p:pic>
        <p:nvPicPr>
          <p:cNvPr id="110608"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5029808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1618"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11620"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11622"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11624" name="流程图: 过程 16"/>
          <p:cNvSpPr>
            <a:spLocks noChangeArrowheads="1"/>
          </p:cNvSpPr>
          <p:nvPr/>
        </p:nvSpPr>
        <p:spPr bwMode="auto">
          <a:xfrm>
            <a:off x="571500" y="5072063"/>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11625" name="流程图: 过程 31"/>
          <p:cNvSpPr>
            <a:spLocks noChangeArrowheads="1"/>
          </p:cNvSpPr>
          <p:nvPr/>
        </p:nvSpPr>
        <p:spPr bwMode="auto">
          <a:xfrm>
            <a:off x="3668713" y="5072063"/>
            <a:ext cx="1833562"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grpSp>
        <p:nvGrpSpPr>
          <p:cNvPr id="2" name="组合 17"/>
          <p:cNvGrpSpPr>
            <a:grpSpLocks/>
          </p:cNvGrpSpPr>
          <p:nvPr/>
        </p:nvGrpSpPr>
        <p:grpSpPr bwMode="auto">
          <a:xfrm>
            <a:off x="3857625" y="2857500"/>
            <a:ext cx="1466850" cy="2201863"/>
            <a:chOff x="907338" y="2390050"/>
            <a:chExt cx="1467144" cy="2202052"/>
          </a:xfrm>
        </p:grpSpPr>
        <p:sp>
          <p:nvSpPr>
            <p:cNvPr id="111633" name="流程图: 过程 32"/>
            <p:cNvSpPr>
              <a:spLocks noChangeArrowheads="1"/>
            </p:cNvSpPr>
            <p:nvPr/>
          </p:nvSpPr>
          <p:spPr bwMode="auto">
            <a:xfrm>
              <a:off x="907338" y="3343796"/>
              <a:ext cx="1467144" cy="1248306"/>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3600">
                  <a:solidFill>
                    <a:srgbClr val="FF0000"/>
                  </a:solidFill>
                  <a:latin typeface="黑体" panose="02010609060101010101" pitchFamily="49" charset="-122"/>
                  <a:ea typeface="黑体" panose="02010609060101010101" pitchFamily="49" charset="-122"/>
                </a:rPr>
                <a:t>……</a:t>
              </a:r>
              <a:endParaRPr kumimoji="1" lang="zh-CN" altLang="en-US" sz="3600">
                <a:solidFill>
                  <a:srgbClr val="FF0000"/>
                </a:solidFill>
                <a:latin typeface="黑体" panose="02010609060101010101" pitchFamily="49" charset="-122"/>
                <a:ea typeface="黑体" panose="02010609060101010101" pitchFamily="49" charset="-122"/>
              </a:endParaRPr>
            </a:p>
          </p:txBody>
        </p:sp>
        <p:sp>
          <p:nvSpPr>
            <p:cNvPr id="111634" name="流程图: 过程 33"/>
            <p:cNvSpPr>
              <a:spLocks noChangeArrowheads="1"/>
            </p:cNvSpPr>
            <p:nvPr/>
          </p:nvSpPr>
          <p:spPr bwMode="auto">
            <a:xfrm>
              <a:off x="1081135" y="2866303"/>
              <a:ext cx="1100359" cy="476253"/>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11635" name="流程图: 过程 34"/>
            <p:cNvSpPr>
              <a:spLocks noChangeArrowheads="1"/>
            </p:cNvSpPr>
            <p:nvPr/>
          </p:nvSpPr>
          <p:spPr bwMode="auto">
            <a:xfrm>
              <a:off x="1264528" y="2390050"/>
              <a:ext cx="733573" cy="476253"/>
            </a:xfrm>
            <a:prstGeom prst="flowChartProcess">
              <a:avLst/>
            </a:prstGeom>
            <a:noFill/>
            <a:ln w="38100" algn="ctr">
              <a:solidFill>
                <a:srgbClr val="00B05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grpSp>
      <p:sp>
        <p:nvSpPr>
          <p:cNvPr id="37" name="内容占位符 2"/>
          <p:cNvSpPr txBox="1">
            <a:spLocks/>
          </p:cNvSpPr>
          <p:nvPr/>
        </p:nvSpPr>
        <p:spPr bwMode="auto">
          <a:xfrm>
            <a:off x="5929313" y="1500188"/>
            <a:ext cx="3000375"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2800" b="1" kern="0" dirty="0">
                <a:latin typeface="+mn-lt"/>
                <a:ea typeface="+mn-ea"/>
              </a:rPr>
              <a:t>将</a:t>
            </a:r>
            <a:r>
              <a:rPr lang="en-US" altLang="zh-CN" sz="2800" b="1" kern="0" dirty="0">
                <a:latin typeface="+mn-lt"/>
                <a:ea typeface="+mn-ea"/>
              </a:rPr>
              <a:t>62</a:t>
            </a:r>
            <a:r>
              <a:rPr lang="zh-CN" altLang="en-US" sz="2800" b="1" kern="0" dirty="0">
                <a:latin typeface="+mn-lt"/>
                <a:ea typeface="+mn-ea"/>
              </a:rPr>
              <a:t>个从</a:t>
            </a:r>
            <a:r>
              <a:rPr lang="en-US" altLang="zh-CN" sz="2800" b="1" kern="0" dirty="0">
                <a:latin typeface="+mn-lt"/>
                <a:ea typeface="+mn-ea"/>
              </a:rPr>
              <a:t>C</a:t>
            </a:r>
            <a:r>
              <a:rPr lang="zh-CN" altLang="en-US" sz="2800" b="1" kern="0" dirty="0">
                <a:latin typeface="+mn-lt"/>
                <a:ea typeface="+mn-ea"/>
              </a:rPr>
              <a:t>到</a:t>
            </a:r>
            <a:r>
              <a:rPr lang="en-US" altLang="zh-CN" sz="2800" b="1" kern="0" dirty="0">
                <a:latin typeface="+mn-lt"/>
                <a:ea typeface="+mn-ea"/>
              </a:rPr>
              <a:t>B</a:t>
            </a:r>
            <a:endParaRPr lang="zh-CN" altLang="en-US" sz="2800" b="1" kern="0" dirty="0">
              <a:latin typeface="+mn-lt"/>
              <a:ea typeface="+mn-ea"/>
            </a:endParaRPr>
          </a:p>
        </p:txBody>
      </p:sp>
      <p:cxnSp>
        <p:nvCxnSpPr>
          <p:cNvPr id="111628" name="直接连接符 43"/>
          <p:cNvCxnSpPr>
            <a:cxnSpLocks noChangeShapeType="1"/>
            <a:stCxn id="111624" idx="2"/>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1629"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1630"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第</a:t>
            </a:r>
            <a:r>
              <a:rPr lang="en-US" altLang="zh-CN" sz="3200" b="1" kern="0" dirty="0">
                <a:solidFill>
                  <a:srgbClr val="FF0000"/>
                </a:solidFill>
                <a:latin typeface="+mn-lt"/>
                <a:ea typeface="+mn-ea"/>
              </a:rPr>
              <a:t>2</a:t>
            </a:r>
            <a:r>
              <a:rPr lang="zh-CN" altLang="en-US" sz="3200" b="1" kern="0" dirty="0">
                <a:solidFill>
                  <a:srgbClr val="0000CC"/>
                </a:solidFill>
                <a:latin typeface="+mn-lt"/>
                <a:ea typeface="+mn-ea"/>
              </a:rPr>
              <a:t>个和尚的做法</a:t>
            </a:r>
          </a:p>
        </p:txBody>
      </p:sp>
      <p:pic>
        <p:nvPicPr>
          <p:cNvPr id="111632"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52461388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 name="内容占位符 2"/>
          <p:cNvSpPr txBox="1">
            <a:spLocks/>
          </p:cNvSpPr>
          <p:nvPr/>
        </p:nvSpPr>
        <p:spPr bwMode="auto">
          <a:xfrm>
            <a:off x="2214563" y="714375"/>
            <a:ext cx="4500562" cy="4429125"/>
          </a:xfrm>
          <a:prstGeom prst="rect">
            <a:avLst/>
          </a:prstGeom>
          <a:noFill/>
          <a:ln w="9525">
            <a:noFill/>
            <a:miter lim="800000"/>
            <a:headEnd/>
            <a:tailEnd/>
          </a:ln>
        </p:spPr>
        <p:txBody>
          <a:bodyPr tIns="216000"/>
          <a:lstStyle/>
          <a:p>
            <a:pPr marL="342900" indent="-342900" algn="ctr">
              <a:spcBef>
                <a:spcPct val="20000"/>
              </a:spcBef>
              <a:buFont typeface="Wingdings" pitchFamily="2" charset="2"/>
              <a:buNone/>
              <a:defRPr/>
            </a:pPr>
            <a:r>
              <a:rPr lang="zh-CN" altLang="en-US" sz="3200" b="1" kern="0" dirty="0">
                <a:solidFill>
                  <a:srgbClr val="0000CC"/>
                </a:solidFill>
                <a:latin typeface="+mn-lt"/>
                <a:ea typeface="+mn-ea"/>
              </a:rPr>
              <a:t>第</a:t>
            </a:r>
            <a:r>
              <a:rPr lang="en-US" altLang="zh-CN" sz="3200" b="1" kern="0" dirty="0">
                <a:solidFill>
                  <a:srgbClr val="FF0000"/>
                </a:solidFill>
                <a:latin typeface="+mn-lt"/>
                <a:ea typeface="+mn-ea"/>
              </a:rPr>
              <a:t>3</a:t>
            </a:r>
            <a:r>
              <a:rPr lang="zh-CN" altLang="en-US" sz="3200" b="1" kern="0" dirty="0">
                <a:solidFill>
                  <a:srgbClr val="0000CC"/>
                </a:solidFill>
                <a:latin typeface="+mn-lt"/>
                <a:ea typeface="+mn-ea"/>
              </a:rPr>
              <a:t>个和尚的做法</a:t>
            </a:r>
            <a:endParaRPr lang="en-US" altLang="zh-CN" sz="3200" b="1" kern="0" dirty="0">
              <a:solidFill>
                <a:srgbClr val="0000CC"/>
              </a:solidFill>
              <a:latin typeface="+mn-lt"/>
              <a:ea typeface="+mn-ea"/>
            </a:endParaRPr>
          </a:p>
          <a:p>
            <a:pPr marL="342900" indent="-342900" algn="ctr">
              <a:spcBef>
                <a:spcPct val="20000"/>
              </a:spcBef>
              <a:defRPr/>
            </a:pPr>
            <a:r>
              <a:rPr lang="zh-CN" altLang="en-US" sz="3200" b="1" kern="0" dirty="0">
                <a:solidFill>
                  <a:srgbClr val="0000CC"/>
                </a:solidFill>
                <a:latin typeface="Arial" charset="0"/>
              </a:rPr>
              <a:t>第</a:t>
            </a:r>
            <a:r>
              <a:rPr lang="en-US" altLang="zh-CN" sz="3200" b="1" kern="0" dirty="0">
                <a:solidFill>
                  <a:srgbClr val="FF0000"/>
                </a:solidFill>
                <a:latin typeface="Arial" charset="0"/>
              </a:rPr>
              <a:t>4</a:t>
            </a:r>
            <a:r>
              <a:rPr lang="zh-CN" altLang="en-US" sz="3200" b="1" kern="0" dirty="0">
                <a:solidFill>
                  <a:srgbClr val="0000CC"/>
                </a:solidFill>
                <a:latin typeface="Arial" charset="0"/>
              </a:rPr>
              <a:t>个和尚的做法</a:t>
            </a:r>
          </a:p>
          <a:p>
            <a:pPr marL="342900" indent="-342900" algn="ctr">
              <a:spcBef>
                <a:spcPct val="20000"/>
              </a:spcBef>
              <a:defRPr/>
            </a:pPr>
            <a:r>
              <a:rPr lang="zh-CN" altLang="en-US" sz="3200" b="1" kern="0" dirty="0">
                <a:solidFill>
                  <a:srgbClr val="0000CC"/>
                </a:solidFill>
                <a:latin typeface="Arial" charset="0"/>
              </a:rPr>
              <a:t>第</a:t>
            </a:r>
            <a:r>
              <a:rPr lang="en-US" altLang="zh-CN" sz="3200" b="1" kern="0" dirty="0">
                <a:solidFill>
                  <a:srgbClr val="FF0000"/>
                </a:solidFill>
                <a:latin typeface="Arial" charset="0"/>
              </a:rPr>
              <a:t>5</a:t>
            </a:r>
            <a:r>
              <a:rPr lang="zh-CN" altLang="en-US" sz="3200" b="1" kern="0" dirty="0">
                <a:solidFill>
                  <a:srgbClr val="0000CC"/>
                </a:solidFill>
                <a:latin typeface="Arial" charset="0"/>
              </a:rPr>
              <a:t>个和尚的做法</a:t>
            </a:r>
          </a:p>
          <a:p>
            <a:pPr marL="342900" indent="-342900" algn="ctr">
              <a:spcBef>
                <a:spcPct val="20000"/>
              </a:spcBef>
              <a:defRPr/>
            </a:pPr>
            <a:r>
              <a:rPr lang="zh-CN" altLang="en-US" sz="3200" b="1" kern="0" dirty="0">
                <a:solidFill>
                  <a:srgbClr val="0000CC"/>
                </a:solidFill>
                <a:latin typeface="Arial" charset="0"/>
              </a:rPr>
              <a:t>第</a:t>
            </a:r>
            <a:r>
              <a:rPr lang="en-US" altLang="zh-CN" sz="3200" b="1" kern="0" dirty="0">
                <a:solidFill>
                  <a:srgbClr val="FF0000"/>
                </a:solidFill>
                <a:latin typeface="Arial" charset="0"/>
              </a:rPr>
              <a:t>6</a:t>
            </a:r>
            <a:r>
              <a:rPr lang="zh-CN" altLang="en-US" sz="3200" b="1" kern="0" dirty="0">
                <a:solidFill>
                  <a:srgbClr val="0000CC"/>
                </a:solidFill>
                <a:latin typeface="Arial" charset="0"/>
              </a:rPr>
              <a:t>个和尚的做法</a:t>
            </a:r>
          </a:p>
          <a:p>
            <a:pPr marL="342900" indent="-342900" algn="ctr">
              <a:spcBef>
                <a:spcPct val="20000"/>
              </a:spcBef>
              <a:defRPr/>
            </a:pPr>
            <a:r>
              <a:rPr lang="zh-CN" altLang="en-US" sz="3200" b="1" kern="0" dirty="0">
                <a:solidFill>
                  <a:srgbClr val="0000CC"/>
                </a:solidFill>
                <a:latin typeface="Arial" charset="0"/>
              </a:rPr>
              <a:t>第</a:t>
            </a:r>
            <a:r>
              <a:rPr lang="en-US" altLang="zh-CN" sz="3200" b="1" kern="0" dirty="0">
                <a:solidFill>
                  <a:srgbClr val="FF0000"/>
                </a:solidFill>
                <a:latin typeface="Arial" charset="0"/>
              </a:rPr>
              <a:t>7</a:t>
            </a:r>
            <a:r>
              <a:rPr lang="zh-CN" altLang="en-US" sz="3200" b="1" kern="0" dirty="0">
                <a:solidFill>
                  <a:srgbClr val="0000CC"/>
                </a:solidFill>
                <a:latin typeface="Arial" charset="0"/>
              </a:rPr>
              <a:t>个和尚的做法</a:t>
            </a:r>
          </a:p>
          <a:p>
            <a:pPr marL="342900" indent="-342900" algn="ctr">
              <a:spcBef>
                <a:spcPct val="20000"/>
              </a:spcBef>
              <a:buFont typeface="Wingdings" pitchFamily="2" charset="2"/>
              <a:buNone/>
              <a:defRPr/>
            </a:pPr>
            <a:r>
              <a:rPr lang="en-US" altLang="zh-CN" sz="3200" b="1" kern="0" dirty="0">
                <a:solidFill>
                  <a:srgbClr val="FF0000"/>
                </a:solidFill>
                <a:latin typeface="+mn-lt"/>
                <a:ea typeface="+mn-ea"/>
              </a:rPr>
              <a:t>……</a:t>
            </a:r>
          </a:p>
          <a:p>
            <a:pPr marL="342900" indent="-342900" algn="ctr">
              <a:spcBef>
                <a:spcPct val="20000"/>
              </a:spcBef>
              <a:defRPr/>
            </a:pPr>
            <a:r>
              <a:rPr lang="zh-CN" altLang="en-US" sz="3200" b="1" kern="0" dirty="0">
                <a:solidFill>
                  <a:srgbClr val="0000CC"/>
                </a:solidFill>
                <a:latin typeface="Arial" charset="0"/>
              </a:rPr>
              <a:t>第</a:t>
            </a:r>
            <a:r>
              <a:rPr lang="en-US" altLang="zh-CN" sz="3200" b="1" kern="0" dirty="0">
                <a:solidFill>
                  <a:srgbClr val="FF0000"/>
                </a:solidFill>
                <a:latin typeface="Arial" charset="0"/>
              </a:rPr>
              <a:t>63</a:t>
            </a:r>
            <a:r>
              <a:rPr lang="zh-CN" altLang="en-US" sz="3200" b="1" kern="0" dirty="0">
                <a:solidFill>
                  <a:srgbClr val="0000CC"/>
                </a:solidFill>
                <a:latin typeface="Arial" charset="0"/>
              </a:rPr>
              <a:t>个和尚的做法</a:t>
            </a:r>
          </a:p>
          <a:p>
            <a:pPr marL="342900" indent="-342900" algn="ctr">
              <a:spcBef>
                <a:spcPct val="20000"/>
              </a:spcBef>
              <a:buFont typeface="Wingdings" pitchFamily="2" charset="2"/>
              <a:buNone/>
              <a:defRPr/>
            </a:pPr>
            <a:endParaRPr lang="zh-CN" altLang="en-US" sz="3200" b="1" kern="0" dirty="0">
              <a:solidFill>
                <a:srgbClr val="FF0000"/>
              </a:solidFill>
              <a:latin typeface="+mn-lt"/>
              <a:ea typeface="+mn-ea"/>
            </a:endParaRPr>
          </a:p>
        </p:txBody>
      </p:sp>
      <p:sp>
        <p:nvSpPr>
          <p:cNvPr id="19" name="内容占位符 2"/>
          <p:cNvSpPr txBox="1">
            <a:spLocks/>
          </p:cNvSpPr>
          <p:nvPr/>
        </p:nvSpPr>
        <p:spPr bwMode="auto">
          <a:xfrm>
            <a:off x="714375" y="5429250"/>
            <a:ext cx="7715250"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B050"/>
                </a:solidFill>
                <a:latin typeface="+mn-lt"/>
                <a:ea typeface="+mn-ea"/>
              </a:rPr>
              <a:t>第</a:t>
            </a:r>
            <a:r>
              <a:rPr lang="en-US" altLang="zh-CN" sz="3200" b="1" kern="0" dirty="0">
                <a:solidFill>
                  <a:srgbClr val="00B050"/>
                </a:solidFill>
                <a:latin typeface="+mn-lt"/>
                <a:ea typeface="+mn-ea"/>
              </a:rPr>
              <a:t>64</a:t>
            </a:r>
            <a:r>
              <a:rPr lang="zh-CN" altLang="en-US" sz="3200" b="1" kern="0" dirty="0">
                <a:solidFill>
                  <a:srgbClr val="00B050"/>
                </a:solidFill>
                <a:latin typeface="+mn-lt"/>
                <a:ea typeface="+mn-ea"/>
              </a:rPr>
              <a:t>个和尚仅做：将</a:t>
            </a:r>
            <a:r>
              <a:rPr lang="en-US" altLang="zh-CN" sz="3200" b="1" kern="0" dirty="0">
                <a:solidFill>
                  <a:srgbClr val="00B050"/>
                </a:solidFill>
                <a:latin typeface="+mn-lt"/>
                <a:ea typeface="+mn-ea"/>
              </a:rPr>
              <a:t>1</a:t>
            </a:r>
            <a:r>
              <a:rPr lang="zh-CN" altLang="en-US" sz="3200" b="1" kern="0" dirty="0">
                <a:solidFill>
                  <a:srgbClr val="00B050"/>
                </a:solidFill>
                <a:latin typeface="+mn-lt"/>
                <a:ea typeface="+mn-ea"/>
              </a:rPr>
              <a:t>个从</a:t>
            </a:r>
            <a:r>
              <a:rPr lang="en-US" altLang="zh-CN" sz="3200" b="1" kern="0" dirty="0">
                <a:solidFill>
                  <a:srgbClr val="00B050"/>
                </a:solidFill>
                <a:latin typeface="+mn-lt"/>
                <a:ea typeface="+mn-ea"/>
              </a:rPr>
              <a:t>A</a:t>
            </a:r>
            <a:r>
              <a:rPr lang="zh-CN" altLang="en-US" sz="3200" b="1" kern="0" dirty="0">
                <a:solidFill>
                  <a:srgbClr val="00B050"/>
                </a:solidFill>
                <a:latin typeface="+mn-lt"/>
                <a:ea typeface="+mn-ea"/>
              </a:rPr>
              <a:t>移到</a:t>
            </a:r>
            <a:r>
              <a:rPr lang="en-US" altLang="zh-CN" sz="3200" b="1" kern="0" dirty="0">
                <a:solidFill>
                  <a:srgbClr val="00B050"/>
                </a:solidFill>
                <a:latin typeface="+mn-lt"/>
                <a:ea typeface="+mn-ea"/>
              </a:rPr>
              <a:t>C</a:t>
            </a:r>
            <a:endParaRPr lang="zh-CN" altLang="en-US" sz="3200" b="1" kern="0" dirty="0">
              <a:solidFill>
                <a:srgbClr val="00B050"/>
              </a:solidFill>
              <a:latin typeface="+mn-lt"/>
              <a:ea typeface="+mn-ea"/>
            </a:endParaRPr>
          </a:p>
        </p:txBody>
      </p:sp>
      <p:pic>
        <p:nvPicPr>
          <p:cNvPr id="112644"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2490199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49">
                                            <p:txEl>
                                              <p:pRg st="0" end="0"/>
                                            </p:txEl>
                                          </p:spTgt>
                                        </p:tgtEl>
                                        <p:attrNameLst>
                                          <p:attrName>style.visibility</p:attrName>
                                        </p:attrNameLst>
                                      </p:cBhvr>
                                      <p:to>
                                        <p:strVal val="visible"/>
                                      </p:to>
                                    </p:set>
                                    <p:animEffect transition="in" filter="blinds(horizontal)">
                                      <p:cBhvr>
                                        <p:cTn id="7" dur="500"/>
                                        <p:tgtEl>
                                          <p:spTgt spid="49">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9">
                                            <p:txEl>
                                              <p:pRg st="1" end="1"/>
                                            </p:txEl>
                                          </p:spTgt>
                                        </p:tgtEl>
                                        <p:attrNameLst>
                                          <p:attrName>style.visibility</p:attrName>
                                        </p:attrNameLst>
                                      </p:cBhvr>
                                      <p:to>
                                        <p:strVal val="visible"/>
                                      </p:to>
                                    </p:set>
                                    <p:animEffect transition="in" filter="blinds(horizontal)">
                                      <p:cBhvr>
                                        <p:cTn id="12" dur="500"/>
                                        <p:tgtEl>
                                          <p:spTgt spid="49">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9">
                                            <p:txEl>
                                              <p:pRg st="2" end="2"/>
                                            </p:txEl>
                                          </p:spTgt>
                                        </p:tgtEl>
                                        <p:attrNameLst>
                                          <p:attrName>style.visibility</p:attrName>
                                        </p:attrNameLst>
                                      </p:cBhvr>
                                      <p:to>
                                        <p:strVal val="visible"/>
                                      </p:to>
                                    </p:set>
                                    <p:animEffect transition="in" filter="blinds(horizontal)">
                                      <p:cBhvr>
                                        <p:cTn id="17" dur="500"/>
                                        <p:tgtEl>
                                          <p:spTgt spid="49">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49">
                                            <p:txEl>
                                              <p:pRg st="3" end="3"/>
                                            </p:txEl>
                                          </p:spTgt>
                                        </p:tgtEl>
                                        <p:attrNameLst>
                                          <p:attrName>style.visibility</p:attrName>
                                        </p:attrNameLst>
                                      </p:cBhvr>
                                      <p:to>
                                        <p:strVal val="visible"/>
                                      </p:to>
                                    </p:set>
                                    <p:animEffect transition="in" filter="blinds(horizontal)">
                                      <p:cBhvr>
                                        <p:cTn id="22" dur="500"/>
                                        <p:tgtEl>
                                          <p:spTgt spid="49">
                                            <p:txEl>
                                              <p:pRg st="3" end="3"/>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49">
                                            <p:txEl>
                                              <p:pRg st="4" end="4"/>
                                            </p:txEl>
                                          </p:spTgt>
                                        </p:tgtEl>
                                        <p:attrNameLst>
                                          <p:attrName>style.visibility</p:attrName>
                                        </p:attrNameLst>
                                      </p:cBhvr>
                                      <p:to>
                                        <p:strVal val="visible"/>
                                      </p:to>
                                    </p:set>
                                    <p:animEffect transition="in" filter="blinds(horizontal)">
                                      <p:cBhvr>
                                        <p:cTn id="27" dur="500"/>
                                        <p:tgtEl>
                                          <p:spTgt spid="49">
                                            <p:txEl>
                                              <p:pRg st="4" end="4"/>
                                            </p:txEl>
                                          </p:spTgt>
                                        </p:tgtEl>
                                      </p:cBhvr>
                                    </p:animEffect>
                                  </p:childTnLst>
                                </p:cTn>
                              </p:par>
                            </p:childTnLst>
                          </p:cTn>
                        </p:par>
                        <p:par>
                          <p:cTn id="28" fill="hold" nodeType="afterGroup">
                            <p:stCondLst>
                              <p:cond delay="500"/>
                            </p:stCondLst>
                            <p:childTnLst>
                              <p:par>
                                <p:cTn id="29" presetID="3" presetClass="entr" presetSubtype="10" fill="hold" nodeType="afterEffect">
                                  <p:stCondLst>
                                    <p:cond delay="0"/>
                                  </p:stCondLst>
                                  <p:childTnLst>
                                    <p:set>
                                      <p:cBhvr>
                                        <p:cTn id="30" dur="1" fill="hold">
                                          <p:stCondLst>
                                            <p:cond delay="0"/>
                                          </p:stCondLst>
                                        </p:cTn>
                                        <p:tgtEl>
                                          <p:spTgt spid="49">
                                            <p:txEl>
                                              <p:pRg st="5" end="5"/>
                                            </p:txEl>
                                          </p:spTgt>
                                        </p:tgtEl>
                                        <p:attrNameLst>
                                          <p:attrName>style.visibility</p:attrName>
                                        </p:attrNameLst>
                                      </p:cBhvr>
                                      <p:to>
                                        <p:strVal val="visible"/>
                                      </p:to>
                                    </p:set>
                                    <p:animEffect transition="in" filter="blinds(horizontal)">
                                      <p:cBhvr>
                                        <p:cTn id="31" dur="500"/>
                                        <p:tgtEl>
                                          <p:spTgt spid="49">
                                            <p:txEl>
                                              <p:pRg st="5" end="5"/>
                                            </p:txEl>
                                          </p:spTgt>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nodeType="clickEffect">
                                  <p:stCondLst>
                                    <p:cond delay="0"/>
                                  </p:stCondLst>
                                  <p:childTnLst>
                                    <p:set>
                                      <p:cBhvr>
                                        <p:cTn id="35" dur="1" fill="hold">
                                          <p:stCondLst>
                                            <p:cond delay="0"/>
                                          </p:stCondLst>
                                        </p:cTn>
                                        <p:tgtEl>
                                          <p:spTgt spid="49">
                                            <p:txEl>
                                              <p:pRg st="6" end="6"/>
                                            </p:txEl>
                                          </p:spTgt>
                                        </p:tgtEl>
                                        <p:attrNameLst>
                                          <p:attrName>style.visibility</p:attrName>
                                        </p:attrNameLst>
                                      </p:cBhvr>
                                      <p:to>
                                        <p:strVal val="visible"/>
                                      </p:to>
                                    </p:set>
                                    <p:animEffect transition="in" filter="blinds(horizontal)">
                                      <p:cBhvr>
                                        <p:cTn id="36" dur="500"/>
                                        <p:tgtEl>
                                          <p:spTgt spid="49">
                                            <p:txEl>
                                              <p:pRg st="6" end="6"/>
                                            </p:txEl>
                                          </p:spTgt>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5" presetClass="entr" presetSubtype="0" fill="hold" grpId="0" nodeType="clickEffect">
                                  <p:stCondLst>
                                    <p:cond delay="0"/>
                                  </p:stCondLst>
                                  <p:childTnLst>
                                    <p:set>
                                      <p:cBhvr>
                                        <p:cTn id="40" dur="1" fill="hold">
                                          <p:stCondLst>
                                            <p:cond delay="0"/>
                                          </p:stCondLst>
                                        </p:cTn>
                                        <p:tgtEl>
                                          <p:spTgt spid="19"/>
                                        </p:tgtEl>
                                        <p:attrNameLst>
                                          <p:attrName>style.visibility</p:attrName>
                                        </p:attrNameLst>
                                      </p:cBhvr>
                                      <p:to>
                                        <p:strVal val="visible"/>
                                      </p:to>
                                    </p:set>
                                    <p:anim calcmode="lin" valueType="num">
                                      <p:cBhvr>
                                        <p:cTn id="41" dur="1000" fill="hold"/>
                                        <p:tgtEl>
                                          <p:spTgt spid="19"/>
                                        </p:tgtEl>
                                        <p:attrNameLst>
                                          <p:attrName>ppt_w</p:attrName>
                                        </p:attrNameLst>
                                      </p:cBhvr>
                                      <p:tavLst>
                                        <p:tav tm="0">
                                          <p:val>
                                            <p:fltVal val="0"/>
                                          </p:val>
                                        </p:tav>
                                        <p:tav tm="100000">
                                          <p:val>
                                            <p:strVal val="#ppt_w"/>
                                          </p:val>
                                        </p:tav>
                                      </p:tavLst>
                                    </p:anim>
                                    <p:anim calcmode="lin" valueType="num">
                                      <p:cBhvr>
                                        <p:cTn id="42" dur="1000" fill="hold"/>
                                        <p:tgtEl>
                                          <p:spTgt spid="19"/>
                                        </p:tgtEl>
                                        <p:attrNameLst>
                                          <p:attrName>ppt_h</p:attrName>
                                        </p:attrNameLst>
                                      </p:cBhvr>
                                      <p:tavLst>
                                        <p:tav tm="0">
                                          <p:val>
                                            <p:fltVal val="0"/>
                                          </p:val>
                                        </p:tav>
                                        <p:tav tm="100000">
                                          <p:val>
                                            <p:strVal val="#ppt_h"/>
                                          </p:val>
                                        </p:tav>
                                      </p:tavLst>
                                    </p:anim>
                                    <p:anim calcmode="lin" valueType="num">
                                      <p:cBhvr>
                                        <p:cTn id="43" dur="1000" fill="hold"/>
                                        <p:tgtEl>
                                          <p:spTgt spid="19"/>
                                        </p:tgtEl>
                                        <p:attrNameLst>
                                          <p:attrName>ppt_x</p:attrName>
                                        </p:attrNameLst>
                                      </p:cBhvr>
                                      <p:tavLst>
                                        <p:tav tm="0" fmla="#ppt_x+(cos(-2*pi*(1-$))*-#ppt_x-sin(-2*pi*(1-$))*(1-#ppt_y))*(1-$)">
                                          <p:val>
                                            <p:fltVal val="0"/>
                                          </p:val>
                                        </p:tav>
                                        <p:tav tm="100000">
                                          <p:val>
                                            <p:fltVal val="1"/>
                                          </p:val>
                                        </p:tav>
                                      </p:tavLst>
                                    </p:anim>
                                    <p:anim calcmode="lin" valueType="num">
                                      <p:cBhvr>
                                        <p:cTn id="44" dur="1000" fill="hold"/>
                                        <p:tgtEl>
                                          <p:spTgt spid="19"/>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p:bldLst>
  </p:timing>
</p:sld>
</file>

<file path=ppt/slides/slide1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3"/>
          <p:cNvSpPr>
            <a:spLocks noGrp="1" noChangeArrowheads="1"/>
          </p:cNvSpPr>
          <p:nvPr>
            <p:ph type="body" idx="1"/>
          </p:nvPr>
        </p:nvSpPr>
        <p:spPr>
          <a:xfrm>
            <a:off x="428625" y="285750"/>
            <a:ext cx="8215313" cy="4214813"/>
          </a:xfrm>
        </p:spPr>
        <p:txBody>
          <a:bodyPr/>
          <a:lstStyle/>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void </a:t>
            </a:r>
            <a:r>
              <a:rPr lang="en-US" altLang="zh-CN" sz="2800" smtClean="0">
                <a:solidFill>
                  <a:srgbClr val="00B050"/>
                </a:solidFill>
              </a:rPr>
              <a:t>print_star</a:t>
            </a:r>
            <a:r>
              <a:rPr lang="en-US" altLang="zh-CN" sz="2800" smtClean="0"/>
              <a:t>();          </a:t>
            </a:r>
            <a:endParaRPr lang="zh-CN" altLang="zh-CN" sz="2800" smtClean="0"/>
          </a:p>
          <a:p>
            <a:pPr>
              <a:buFont typeface="Wingdings" panose="05000000000000000000" pitchFamily="2" charset="2"/>
              <a:buNone/>
            </a:pPr>
            <a:r>
              <a:rPr lang="en-US" altLang="zh-CN" sz="2800" smtClean="0"/>
              <a:t>   void </a:t>
            </a:r>
            <a:r>
              <a:rPr lang="en-US" altLang="zh-CN" sz="2800" smtClean="0">
                <a:solidFill>
                  <a:srgbClr val="9D138D"/>
                </a:solidFill>
              </a:rPr>
              <a:t>print_message</a:t>
            </a:r>
            <a:r>
              <a:rPr lang="en-US" altLang="zh-CN" sz="2800" smtClean="0"/>
              <a:t>();  </a:t>
            </a:r>
            <a:endParaRPr lang="zh-CN" altLang="zh-CN" sz="2800" smtClean="0"/>
          </a:p>
          <a:p>
            <a:pPr>
              <a:buFont typeface="Wingdings" panose="05000000000000000000" pitchFamily="2" charset="2"/>
              <a:buNone/>
            </a:pPr>
            <a:r>
              <a:rPr lang="en-US" altLang="zh-CN" sz="2800" smtClean="0"/>
              <a:t>   </a:t>
            </a:r>
            <a:r>
              <a:rPr lang="en-US" altLang="zh-CN" sz="2800" smtClean="0">
                <a:solidFill>
                  <a:srgbClr val="00B050"/>
                </a:solidFill>
              </a:rPr>
              <a:t>print_star</a:t>
            </a:r>
            <a:r>
              <a:rPr lang="en-US" altLang="zh-CN" sz="2800" smtClean="0"/>
              <a:t>();   </a:t>
            </a:r>
            <a:r>
              <a:rPr lang="en-US" altLang="zh-CN" sz="2800" smtClean="0">
                <a:solidFill>
                  <a:srgbClr val="9D138D"/>
                </a:solidFill>
              </a:rPr>
              <a:t>print_message</a:t>
            </a:r>
            <a:r>
              <a:rPr lang="en-US" altLang="zh-CN" sz="2800" smtClean="0"/>
              <a:t>();   </a:t>
            </a:r>
            <a:endParaRPr lang="zh-CN" altLang="zh-CN" sz="2800" smtClean="0"/>
          </a:p>
          <a:p>
            <a:pPr>
              <a:buFont typeface="Wingdings" panose="05000000000000000000" pitchFamily="2" charset="2"/>
              <a:buNone/>
            </a:pPr>
            <a:r>
              <a:rPr lang="en-US" altLang="zh-CN" sz="2800" smtClean="0"/>
              <a:t>   </a:t>
            </a:r>
            <a:r>
              <a:rPr lang="en-US" altLang="zh-CN" sz="2800" smtClean="0">
                <a:solidFill>
                  <a:srgbClr val="00B050"/>
                </a:solidFill>
              </a:rPr>
              <a:t>print_star</a:t>
            </a:r>
            <a:r>
              <a:rPr lang="en-US" altLang="zh-CN" sz="2800" smtClean="0"/>
              <a:t>();           </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zh-CN" sz="2800" smtClean="0"/>
          </a:p>
        </p:txBody>
      </p:sp>
      <p:sp>
        <p:nvSpPr>
          <p:cNvPr id="5" name="Rectangle 3"/>
          <p:cNvSpPr txBox="1">
            <a:spLocks noChangeArrowheads="1"/>
          </p:cNvSpPr>
          <p:nvPr/>
        </p:nvSpPr>
        <p:spPr bwMode="auto">
          <a:xfrm>
            <a:off x="428625" y="4357688"/>
            <a:ext cx="8215313" cy="1357312"/>
          </a:xfrm>
          <a:prstGeom prst="rect">
            <a:avLst/>
          </a:prstGeom>
          <a:noFill/>
          <a:ln w="9525">
            <a:noFill/>
            <a:miter lim="800000"/>
            <a:headEnd/>
            <a:tailEnd/>
          </a:ln>
        </p:spPr>
        <p:txBody>
          <a:bodyPr/>
          <a:lstStyle/>
          <a:p>
            <a:pPr marL="342900" indent="-342900">
              <a:spcBef>
                <a:spcPct val="20000"/>
              </a:spcBef>
              <a:defRPr/>
            </a:pPr>
            <a:r>
              <a:rPr lang="en-US" altLang="zh-CN" sz="2800" b="1" kern="0" dirty="0">
                <a:solidFill>
                  <a:srgbClr val="00B050"/>
                </a:solidFill>
                <a:latin typeface="+mn-lt"/>
                <a:ea typeface="+mn-ea"/>
              </a:rPr>
              <a:t>void </a:t>
            </a:r>
            <a:r>
              <a:rPr lang="en-US" altLang="zh-CN" sz="2800" b="1" kern="0" dirty="0" err="1">
                <a:solidFill>
                  <a:srgbClr val="00B050"/>
                </a:solidFill>
                <a:latin typeface="+mn-lt"/>
                <a:ea typeface="+mn-ea"/>
              </a:rPr>
              <a:t>print_star</a:t>
            </a:r>
            <a:r>
              <a:rPr lang="en-US" altLang="zh-CN" sz="2800" b="1" kern="0" dirty="0">
                <a:solidFill>
                  <a:srgbClr val="00B050"/>
                </a:solidFill>
                <a:latin typeface="+mn-lt"/>
                <a:ea typeface="+mn-ea"/>
              </a:rPr>
              <a:t>()</a:t>
            </a:r>
            <a:endParaRPr lang="zh-CN" altLang="zh-CN" sz="2800" b="1" kern="0" dirty="0">
              <a:solidFill>
                <a:srgbClr val="00B050"/>
              </a:solidFill>
              <a:latin typeface="+mn-lt"/>
              <a:ea typeface="+mn-ea"/>
            </a:endParaRPr>
          </a:p>
          <a:p>
            <a:pPr marL="342900" indent="-342900">
              <a:spcBef>
                <a:spcPct val="20000"/>
              </a:spcBef>
              <a:defRPr/>
            </a:pPr>
            <a:r>
              <a:rPr lang="en-US" altLang="zh-CN" sz="2800" b="1" kern="0" dirty="0">
                <a:solidFill>
                  <a:srgbClr val="00B050"/>
                </a:solidFill>
                <a:latin typeface="+mn-lt"/>
                <a:ea typeface="+mn-ea"/>
              </a:rPr>
              <a:t>{  </a:t>
            </a:r>
            <a:r>
              <a:rPr lang="en-US" altLang="zh-CN" sz="2800" b="1" kern="0" dirty="0" err="1">
                <a:solidFill>
                  <a:srgbClr val="00B050"/>
                </a:solidFill>
                <a:latin typeface="+mn-lt"/>
                <a:ea typeface="+mn-ea"/>
              </a:rPr>
              <a:t>printf</a:t>
            </a:r>
            <a:r>
              <a:rPr lang="en-US" altLang="zh-CN" sz="2800" b="1" kern="0" dirty="0">
                <a:solidFill>
                  <a:srgbClr val="00B050"/>
                </a:solidFill>
                <a:latin typeface="+mn-lt"/>
                <a:ea typeface="+mn-ea"/>
              </a:rPr>
              <a:t>(“******************\n”); }</a:t>
            </a:r>
            <a:endParaRPr lang="zh-CN" altLang="zh-CN" sz="2800" b="1" kern="0" dirty="0">
              <a:solidFill>
                <a:srgbClr val="00B050"/>
              </a:solidFill>
              <a:latin typeface="+mn-lt"/>
              <a:ea typeface="+mn-ea"/>
            </a:endParaRPr>
          </a:p>
        </p:txBody>
      </p:sp>
      <p:sp>
        <p:nvSpPr>
          <p:cNvPr id="6" name="Rectangle 3"/>
          <p:cNvSpPr txBox="1">
            <a:spLocks noChangeArrowheads="1"/>
          </p:cNvSpPr>
          <p:nvPr/>
        </p:nvSpPr>
        <p:spPr bwMode="auto">
          <a:xfrm>
            <a:off x="428625" y="5500688"/>
            <a:ext cx="7429500" cy="1071562"/>
          </a:xfrm>
          <a:prstGeom prst="rect">
            <a:avLst/>
          </a:prstGeom>
          <a:noFill/>
          <a:ln w="9525">
            <a:noFill/>
            <a:miter lim="800000"/>
            <a:headEnd/>
            <a:tailEnd/>
          </a:ln>
        </p:spPr>
        <p:txBody>
          <a:bodyPr/>
          <a:lstStyle/>
          <a:p>
            <a:pPr eaLnBrk="1" hangingPunct="1">
              <a:defRPr/>
            </a:pPr>
            <a:r>
              <a:rPr lang="en-US" altLang="zh-CN" sz="2800" b="1" kern="0" dirty="0">
                <a:solidFill>
                  <a:srgbClr val="9D138D"/>
                </a:solidFill>
                <a:latin typeface="+mn-lt"/>
                <a:ea typeface="+mn-ea"/>
              </a:rPr>
              <a:t>void </a:t>
            </a:r>
            <a:r>
              <a:rPr lang="en-US" altLang="zh-CN" sz="2800" b="1" kern="0" dirty="0" err="1">
                <a:solidFill>
                  <a:srgbClr val="9D138D"/>
                </a:solidFill>
                <a:latin typeface="+mn-lt"/>
                <a:ea typeface="+mn-ea"/>
              </a:rPr>
              <a:t>print_message</a:t>
            </a:r>
            <a:r>
              <a:rPr lang="en-US" altLang="zh-CN" sz="2800" b="1" kern="0" dirty="0">
                <a:solidFill>
                  <a:srgbClr val="9D138D"/>
                </a:solidFill>
                <a:latin typeface="+mn-lt"/>
                <a:ea typeface="+mn-ea"/>
              </a:rPr>
              <a:t>() </a:t>
            </a:r>
            <a:endParaRPr lang="zh-CN" altLang="zh-CN" sz="2800" b="1" kern="0" dirty="0">
              <a:solidFill>
                <a:srgbClr val="9D138D"/>
              </a:solidFill>
              <a:latin typeface="+mn-lt"/>
              <a:ea typeface="+mn-ea"/>
            </a:endParaRPr>
          </a:p>
          <a:p>
            <a:pPr eaLnBrk="1" hangingPunct="1">
              <a:defRPr/>
            </a:pPr>
            <a:r>
              <a:rPr lang="en-US" altLang="zh-CN" sz="2800" b="1" kern="0" dirty="0">
                <a:solidFill>
                  <a:srgbClr val="9D138D"/>
                </a:solidFill>
                <a:latin typeface="+mn-lt"/>
                <a:ea typeface="+mn-ea"/>
              </a:rPr>
              <a:t>{  </a:t>
            </a:r>
            <a:r>
              <a:rPr lang="en-US" altLang="zh-CN" sz="2800" b="1" kern="0" dirty="0" err="1">
                <a:solidFill>
                  <a:srgbClr val="9D138D"/>
                </a:solidFill>
                <a:latin typeface="+mn-lt"/>
                <a:ea typeface="+mn-ea"/>
              </a:rPr>
              <a:t>printf</a:t>
            </a:r>
            <a:r>
              <a:rPr lang="en-US" altLang="zh-CN" sz="2800" b="1" kern="0" dirty="0">
                <a:solidFill>
                  <a:srgbClr val="9D138D"/>
                </a:solidFill>
                <a:latin typeface="+mn-lt"/>
                <a:ea typeface="+mn-ea"/>
              </a:rPr>
              <a:t>(“  How do you do!\n”);  }</a:t>
            </a:r>
            <a:endParaRPr lang="zh-CN" altLang="zh-CN" sz="2800" b="1" kern="0" dirty="0" err="1">
              <a:solidFill>
                <a:srgbClr val="9D138D"/>
              </a:solidFill>
              <a:latin typeface="+mn-lt"/>
              <a:ea typeface="+mn-ea"/>
            </a:endParaRPr>
          </a:p>
        </p:txBody>
      </p:sp>
      <p:sp>
        <p:nvSpPr>
          <p:cNvPr id="9" name="矩形 8"/>
          <p:cNvSpPr>
            <a:spLocks noChangeArrowheads="1"/>
          </p:cNvSpPr>
          <p:nvPr/>
        </p:nvSpPr>
        <p:spPr bwMode="auto">
          <a:xfrm>
            <a:off x="714375" y="1357313"/>
            <a:ext cx="5000625" cy="10001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 name="圆角矩形标注 9"/>
          <p:cNvSpPr>
            <a:spLocks noChangeArrowheads="1"/>
          </p:cNvSpPr>
          <p:nvPr/>
        </p:nvSpPr>
        <p:spPr bwMode="auto">
          <a:xfrm>
            <a:off x="5786438" y="571500"/>
            <a:ext cx="2071687" cy="571500"/>
          </a:xfrm>
          <a:prstGeom prst="wedgeRoundRectCallout">
            <a:avLst>
              <a:gd name="adj1" fmla="val -44407"/>
              <a:gd name="adj2" fmla="val 124750"/>
              <a:gd name="adj3" fmla="val 16667"/>
            </a:avLst>
          </a:prstGeom>
          <a:solidFill>
            <a:srgbClr val="FFFFCC"/>
          </a:solidFill>
          <a:ln w="9525"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FF0000"/>
                </a:solidFill>
                <a:ea typeface="宋体" panose="02010600030101010101" pitchFamily="2" charset="-122"/>
              </a:rPr>
              <a:t>声明函数</a:t>
            </a:r>
          </a:p>
        </p:txBody>
      </p:sp>
      <p:sp>
        <p:nvSpPr>
          <p:cNvPr id="11" name="矩形 10"/>
          <p:cNvSpPr>
            <a:spLocks noChangeArrowheads="1"/>
          </p:cNvSpPr>
          <p:nvPr/>
        </p:nvSpPr>
        <p:spPr bwMode="auto">
          <a:xfrm>
            <a:off x="285750" y="4357688"/>
            <a:ext cx="8286750" cy="22860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2" name="圆角矩形标注 11"/>
          <p:cNvSpPr>
            <a:spLocks noChangeArrowheads="1"/>
          </p:cNvSpPr>
          <p:nvPr/>
        </p:nvSpPr>
        <p:spPr bwMode="auto">
          <a:xfrm>
            <a:off x="5143500" y="3214688"/>
            <a:ext cx="2071688" cy="571500"/>
          </a:xfrm>
          <a:prstGeom prst="wedgeRoundRectCallout">
            <a:avLst>
              <a:gd name="adj1" fmla="val -44407"/>
              <a:gd name="adj2" fmla="val 124750"/>
              <a:gd name="adj3" fmla="val 16667"/>
            </a:avLst>
          </a:prstGeom>
          <a:solidFill>
            <a:srgbClr val="FFFFCC"/>
          </a:solidFill>
          <a:ln w="9525"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FF0000"/>
                </a:solidFill>
                <a:ea typeface="宋体" panose="02010600030101010101" pitchFamily="2" charset="-122"/>
              </a:rPr>
              <a:t>定义函数</a:t>
            </a:r>
          </a:p>
        </p:txBody>
      </p:sp>
      <p:pic>
        <p:nvPicPr>
          <p:cNvPr id="14345" name="图片 1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10"/>
                                        </p:tgtEl>
                                        <p:attrNameLst>
                                          <p:attrName>style.visibility</p:attrName>
                                        </p:attrNameLst>
                                      </p:cBhvr>
                                      <p:to>
                                        <p:strVal val="visible"/>
                                      </p:to>
                                    </p:set>
                                    <p:animEffect transition="in" filter="blinds(horizontal)">
                                      <p:cBhvr>
                                        <p:cTn id="11" dur="500"/>
                                        <p:tgtEl>
                                          <p:spTgt spid="10"/>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par>
                          <p:cTn id="17" fill="hold" nodeType="afterGroup">
                            <p:stCondLst>
                              <p:cond delay="500"/>
                            </p:stCondLst>
                            <p:childTnLst>
                              <p:par>
                                <p:cTn id="18" presetID="3" presetClass="entr" presetSubtype="10" fill="hold" grpId="0" nodeType="afterEffect">
                                  <p:stCondLst>
                                    <p:cond delay="0"/>
                                  </p:stCondLst>
                                  <p:childTnLst>
                                    <p:set>
                                      <p:cBhvr>
                                        <p:cTn id="19" dur="1" fill="hold">
                                          <p:stCondLst>
                                            <p:cond delay="0"/>
                                          </p:stCondLst>
                                        </p:cTn>
                                        <p:tgtEl>
                                          <p:spTgt spid="12"/>
                                        </p:tgtEl>
                                        <p:attrNameLst>
                                          <p:attrName>style.visibility</p:attrName>
                                        </p:attrNameLst>
                                      </p:cBhvr>
                                      <p:to>
                                        <p:strVal val="visible"/>
                                      </p:to>
                                    </p:set>
                                    <p:animEffect transition="in" filter="blinds(horizontal)">
                                      <p:cBhvr>
                                        <p:cTn id="20"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P spid="12" grpId="0" animBg="1"/>
    </p:bld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3666"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13668"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13670"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13672" name="流程图: 过程 16"/>
          <p:cNvSpPr>
            <a:spLocks noChangeArrowheads="1"/>
          </p:cNvSpPr>
          <p:nvPr/>
        </p:nvSpPr>
        <p:spPr bwMode="auto">
          <a:xfrm>
            <a:off x="571500" y="4248150"/>
            <a:ext cx="2200275" cy="476250"/>
          </a:xfrm>
          <a:prstGeom prst="flowChartProcess">
            <a:avLst/>
          </a:prstGeom>
          <a:solidFill>
            <a:srgbClr val="FFFF00"/>
          </a:solidFill>
          <a:ln w="38100" algn="ctr">
            <a:solidFill>
              <a:srgbClr val="FFFF0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13673" name="流程图: 过程 31"/>
          <p:cNvSpPr>
            <a:spLocks noChangeArrowheads="1"/>
          </p:cNvSpPr>
          <p:nvPr/>
        </p:nvSpPr>
        <p:spPr bwMode="auto">
          <a:xfrm>
            <a:off x="714375" y="3722688"/>
            <a:ext cx="1833563" cy="476250"/>
          </a:xfrm>
          <a:prstGeom prst="flowChartProcess">
            <a:avLst/>
          </a:prstGeom>
          <a:solidFill>
            <a:srgbClr val="9D138D"/>
          </a:solidFill>
          <a:ln w="38100" algn="ctr">
            <a:solidFill>
              <a:srgbClr val="9D138D"/>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13674" name="流程图: 过程 33"/>
          <p:cNvSpPr>
            <a:spLocks noChangeArrowheads="1"/>
          </p:cNvSpPr>
          <p:nvPr/>
        </p:nvSpPr>
        <p:spPr bwMode="auto">
          <a:xfrm>
            <a:off x="1071563" y="3206750"/>
            <a:ext cx="1100137" cy="476250"/>
          </a:xfrm>
          <a:prstGeom prst="flowChartProcess">
            <a:avLst/>
          </a:prstGeom>
          <a:solidFill>
            <a:srgbClr val="00B050"/>
          </a:solidFill>
          <a:ln w="38100" algn="ctr">
            <a:solidFill>
              <a:srgbClr val="00B05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cxnSp>
        <p:nvCxnSpPr>
          <p:cNvPr id="113675"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3676"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3677"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3</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C</a:t>
            </a:r>
            <a:r>
              <a:rPr lang="zh-CN" altLang="en-US" sz="3200" b="1" kern="0" dirty="0">
                <a:solidFill>
                  <a:srgbClr val="0000CC"/>
                </a:solidFill>
                <a:latin typeface="+mn-lt"/>
                <a:ea typeface="+mn-ea"/>
              </a:rPr>
              <a:t>的全过程</a:t>
            </a:r>
          </a:p>
        </p:txBody>
      </p:sp>
      <p:sp>
        <p:nvSpPr>
          <p:cNvPr id="23"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2</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A</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B</a:t>
            </a:r>
            <a:endParaRPr lang="zh-CN" altLang="en-US" sz="3200" b="1" kern="0" dirty="0">
              <a:solidFill>
                <a:srgbClr val="C00000"/>
              </a:solidFill>
              <a:latin typeface="+mn-lt"/>
              <a:ea typeface="+mn-ea"/>
            </a:endParaRPr>
          </a:p>
        </p:txBody>
      </p:sp>
      <p:pic>
        <p:nvPicPr>
          <p:cNvPr id="113680"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485673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4690"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14692"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14694"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14696" name="流程图: 过程 16"/>
          <p:cNvSpPr>
            <a:spLocks noChangeArrowheads="1"/>
          </p:cNvSpPr>
          <p:nvPr/>
        </p:nvSpPr>
        <p:spPr bwMode="auto">
          <a:xfrm>
            <a:off x="571500" y="4248150"/>
            <a:ext cx="2200275" cy="476250"/>
          </a:xfrm>
          <a:prstGeom prst="flowChartProcess">
            <a:avLst/>
          </a:prstGeom>
          <a:solidFill>
            <a:srgbClr val="FFFF00"/>
          </a:solidFill>
          <a:ln w="38100" algn="ctr">
            <a:solidFill>
              <a:srgbClr val="FFFF0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grpSp>
        <p:nvGrpSpPr>
          <p:cNvPr id="2" name="组合 17"/>
          <p:cNvGrpSpPr>
            <a:grpSpLocks/>
          </p:cNvGrpSpPr>
          <p:nvPr/>
        </p:nvGrpSpPr>
        <p:grpSpPr bwMode="auto">
          <a:xfrm>
            <a:off x="3667125" y="3732213"/>
            <a:ext cx="1833563" cy="992187"/>
            <a:chOff x="3666764" y="3732369"/>
            <a:chExt cx="1833930" cy="991323"/>
          </a:xfrm>
        </p:grpSpPr>
        <p:sp>
          <p:nvSpPr>
            <p:cNvPr id="114704" name="流程图: 过程 31"/>
            <p:cNvSpPr>
              <a:spLocks noChangeArrowheads="1"/>
            </p:cNvSpPr>
            <p:nvPr/>
          </p:nvSpPr>
          <p:spPr bwMode="auto">
            <a:xfrm>
              <a:off x="3666764" y="4247439"/>
              <a:ext cx="1833930" cy="476253"/>
            </a:xfrm>
            <a:prstGeom prst="flowChartProcess">
              <a:avLst/>
            </a:prstGeom>
            <a:solidFill>
              <a:srgbClr val="9D138D"/>
            </a:solidFill>
            <a:ln w="38100" algn="ctr">
              <a:solidFill>
                <a:srgbClr val="9D138D"/>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14705" name="流程图: 过程 33"/>
            <p:cNvSpPr>
              <a:spLocks noChangeArrowheads="1"/>
            </p:cNvSpPr>
            <p:nvPr/>
          </p:nvSpPr>
          <p:spPr bwMode="auto">
            <a:xfrm>
              <a:off x="4023954" y="3732369"/>
              <a:ext cx="1100359" cy="476253"/>
            </a:xfrm>
            <a:prstGeom prst="flowChartProcess">
              <a:avLst/>
            </a:prstGeom>
            <a:solidFill>
              <a:srgbClr val="00B050"/>
            </a:solidFill>
            <a:ln w="38100" algn="ctr">
              <a:solidFill>
                <a:srgbClr val="00B05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grpSp>
      <p:cxnSp>
        <p:nvCxnSpPr>
          <p:cNvPr id="114698"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4699"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4700"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5"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3</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C</a:t>
            </a:r>
            <a:r>
              <a:rPr lang="zh-CN" altLang="en-US" sz="3200" b="1" kern="0" dirty="0">
                <a:solidFill>
                  <a:srgbClr val="0000CC"/>
                </a:solidFill>
                <a:latin typeface="+mn-lt"/>
                <a:ea typeface="+mn-ea"/>
              </a:rPr>
              <a:t>的全过程</a:t>
            </a:r>
          </a:p>
        </p:txBody>
      </p:sp>
      <p:sp>
        <p:nvSpPr>
          <p:cNvPr id="16"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2</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A</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B</a:t>
            </a:r>
            <a:endParaRPr lang="zh-CN" altLang="en-US" sz="3200" b="1" kern="0" dirty="0">
              <a:solidFill>
                <a:srgbClr val="C00000"/>
              </a:solidFill>
              <a:latin typeface="+mn-lt"/>
              <a:ea typeface="+mn-ea"/>
            </a:endParaRPr>
          </a:p>
        </p:txBody>
      </p:sp>
      <p:pic>
        <p:nvPicPr>
          <p:cNvPr id="114703" name="图片 1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89408013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流程图: 过程 17"/>
          <p:cNvSpPr>
            <a:spLocks noChangeArrowheads="1"/>
          </p:cNvSpPr>
          <p:nvPr/>
        </p:nvSpPr>
        <p:spPr bwMode="auto">
          <a:xfrm>
            <a:off x="571500" y="4248150"/>
            <a:ext cx="2200275" cy="476250"/>
          </a:xfrm>
          <a:prstGeom prst="flowChartProcess">
            <a:avLst/>
          </a:prstGeom>
          <a:solidFill>
            <a:srgbClr val="FFFF00"/>
          </a:solidFill>
          <a:ln w="38100" algn="ctr">
            <a:solidFill>
              <a:srgbClr val="FFFF0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cxnSp>
        <p:nvCxnSpPr>
          <p:cNvPr id="115715"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15717"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15719"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15721" name="流程图: 过程 31"/>
          <p:cNvSpPr>
            <a:spLocks noChangeArrowheads="1"/>
          </p:cNvSpPr>
          <p:nvPr/>
        </p:nvSpPr>
        <p:spPr bwMode="auto">
          <a:xfrm>
            <a:off x="3667125" y="4248150"/>
            <a:ext cx="1833563" cy="476250"/>
          </a:xfrm>
          <a:prstGeom prst="flowChartProcess">
            <a:avLst/>
          </a:prstGeom>
          <a:solidFill>
            <a:srgbClr val="9D138D"/>
          </a:solidFill>
          <a:ln w="38100" algn="ctr">
            <a:solidFill>
              <a:srgbClr val="9D138D"/>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15722" name="流程图: 过程 33"/>
          <p:cNvSpPr>
            <a:spLocks noChangeArrowheads="1"/>
          </p:cNvSpPr>
          <p:nvPr/>
        </p:nvSpPr>
        <p:spPr bwMode="auto">
          <a:xfrm>
            <a:off x="4024313" y="3732213"/>
            <a:ext cx="1100137" cy="476250"/>
          </a:xfrm>
          <a:prstGeom prst="flowChartProcess">
            <a:avLst/>
          </a:prstGeom>
          <a:solidFill>
            <a:srgbClr val="00B050"/>
          </a:solidFill>
          <a:ln w="38100" algn="ctr">
            <a:solidFill>
              <a:srgbClr val="00B05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cxnSp>
        <p:nvCxnSpPr>
          <p:cNvPr id="115723"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5724"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5725"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5"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3</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C</a:t>
            </a:r>
            <a:r>
              <a:rPr lang="zh-CN" altLang="en-US" sz="3200" b="1" kern="0" dirty="0">
                <a:solidFill>
                  <a:srgbClr val="0000CC"/>
                </a:solidFill>
                <a:latin typeface="+mn-lt"/>
                <a:ea typeface="+mn-ea"/>
              </a:rPr>
              <a:t>的全过程</a:t>
            </a:r>
          </a:p>
        </p:txBody>
      </p:sp>
      <p:sp>
        <p:nvSpPr>
          <p:cNvPr id="16"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1</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A</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C</a:t>
            </a:r>
            <a:endParaRPr lang="zh-CN" altLang="en-US" sz="3200" b="1" kern="0" dirty="0">
              <a:solidFill>
                <a:srgbClr val="C00000"/>
              </a:solidFill>
              <a:latin typeface="+mn-lt"/>
              <a:ea typeface="+mn-ea"/>
            </a:endParaRPr>
          </a:p>
        </p:txBody>
      </p:sp>
      <p:pic>
        <p:nvPicPr>
          <p:cNvPr id="115728" name="图片 1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324930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6738"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16740"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16742"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7" name="流程图: 过程 16"/>
          <p:cNvSpPr>
            <a:spLocks noChangeArrowheads="1"/>
          </p:cNvSpPr>
          <p:nvPr/>
        </p:nvSpPr>
        <p:spPr bwMode="auto">
          <a:xfrm>
            <a:off x="6443663" y="4248150"/>
            <a:ext cx="2200275" cy="476250"/>
          </a:xfrm>
          <a:prstGeom prst="flowChartProcess">
            <a:avLst/>
          </a:prstGeom>
          <a:solidFill>
            <a:srgbClr val="FFFF00"/>
          </a:solidFill>
          <a:ln w="38100" algn="ctr">
            <a:solidFill>
              <a:srgbClr val="FFFF0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16745" name="流程图: 过程 31"/>
          <p:cNvSpPr>
            <a:spLocks noChangeArrowheads="1"/>
          </p:cNvSpPr>
          <p:nvPr/>
        </p:nvSpPr>
        <p:spPr bwMode="auto">
          <a:xfrm>
            <a:off x="3667125" y="4248150"/>
            <a:ext cx="1833563" cy="476250"/>
          </a:xfrm>
          <a:prstGeom prst="flowChartProcess">
            <a:avLst/>
          </a:prstGeom>
          <a:solidFill>
            <a:srgbClr val="9D138D"/>
          </a:solidFill>
          <a:ln w="38100" algn="ctr">
            <a:solidFill>
              <a:srgbClr val="9D138D"/>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16746" name="流程图: 过程 33"/>
          <p:cNvSpPr>
            <a:spLocks noChangeArrowheads="1"/>
          </p:cNvSpPr>
          <p:nvPr/>
        </p:nvSpPr>
        <p:spPr bwMode="auto">
          <a:xfrm>
            <a:off x="4024313" y="3732213"/>
            <a:ext cx="1100137" cy="476250"/>
          </a:xfrm>
          <a:prstGeom prst="flowChartProcess">
            <a:avLst/>
          </a:prstGeom>
          <a:solidFill>
            <a:srgbClr val="00B050"/>
          </a:solidFill>
          <a:ln w="38100" algn="ctr">
            <a:solidFill>
              <a:srgbClr val="00B05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cxnSp>
        <p:nvCxnSpPr>
          <p:cNvPr id="116747"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6748"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6749"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5"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3</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C</a:t>
            </a:r>
            <a:r>
              <a:rPr lang="zh-CN" altLang="en-US" sz="3200" b="1" kern="0" dirty="0">
                <a:solidFill>
                  <a:srgbClr val="0000CC"/>
                </a:solidFill>
                <a:latin typeface="+mn-lt"/>
                <a:ea typeface="+mn-ea"/>
              </a:rPr>
              <a:t>的全过程</a:t>
            </a:r>
          </a:p>
        </p:txBody>
      </p:sp>
      <p:sp>
        <p:nvSpPr>
          <p:cNvPr id="16"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1</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A</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C</a:t>
            </a:r>
            <a:endParaRPr lang="zh-CN" altLang="en-US" sz="3200" b="1" kern="0" dirty="0">
              <a:solidFill>
                <a:srgbClr val="C00000"/>
              </a:solidFill>
              <a:latin typeface="+mn-lt"/>
              <a:ea typeface="+mn-ea"/>
            </a:endParaRPr>
          </a:p>
        </p:txBody>
      </p:sp>
      <p:pic>
        <p:nvPicPr>
          <p:cNvPr id="116752" name="图片 17"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200701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7"/>
                                        </p:tgtEl>
                                        <p:attrNameLst>
                                          <p:attrName>style.visibility</p:attrName>
                                        </p:attrNameLst>
                                      </p:cBhvr>
                                      <p:to>
                                        <p:strVal val="visible"/>
                                      </p:to>
                                    </p:set>
                                    <p:animEffect transition="in" filter="blinds(horizontal)">
                                      <p:cBhvr>
                                        <p:cTn id="7"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animBg="1"/>
    </p:bld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762" name="流程图: 过程 17"/>
          <p:cNvSpPr>
            <a:spLocks noChangeArrowheads="1"/>
          </p:cNvSpPr>
          <p:nvPr/>
        </p:nvSpPr>
        <p:spPr bwMode="auto">
          <a:xfrm>
            <a:off x="3667125" y="4248150"/>
            <a:ext cx="1833563" cy="476250"/>
          </a:xfrm>
          <a:prstGeom prst="flowChartProcess">
            <a:avLst/>
          </a:prstGeom>
          <a:solidFill>
            <a:srgbClr val="9D138D"/>
          </a:solidFill>
          <a:ln w="38100" algn="ctr">
            <a:solidFill>
              <a:srgbClr val="9D138D"/>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17763" name="流程图: 过程 18"/>
          <p:cNvSpPr>
            <a:spLocks noChangeArrowheads="1"/>
          </p:cNvSpPr>
          <p:nvPr/>
        </p:nvSpPr>
        <p:spPr bwMode="auto">
          <a:xfrm>
            <a:off x="4024313" y="3732213"/>
            <a:ext cx="1100137" cy="476250"/>
          </a:xfrm>
          <a:prstGeom prst="flowChartProcess">
            <a:avLst/>
          </a:prstGeom>
          <a:solidFill>
            <a:srgbClr val="00B050"/>
          </a:solidFill>
          <a:ln w="38100" algn="ctr">
            <a:solidFill>
              <a:srgbClr val="00B05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cxnSp>
        <p:nvCxnSpPr>
          <p:cNvPr id="117764"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17766"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17768"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17770" name="流程图: 过程 16"/>
          <p:cNvSpPr>
            <a:spLocks noChangeArrowheads="1"/>
          </p:cNvSpPr>
          <p:nvPr/>
        </p:nvSpPr>
        <p:spPr bwMode="auto">
          <a:xfrm>
            <a:off x="6443663" y="4248150"/>
            <a:ext cx="2200275" cy="476250"/>
          </a:xfrm>
          <a:prstGeom prst="flowChartProcess">
            <a:avLst/>
          </a:prstGeom>
          <a:solidFill>
            <a:srgbClr val="FFFF00"/>
          </a:solidFill>
          <a:ln w="38100" algn="ctr">
            <a:solidFill>
              <a:srgbClr val="FFFF0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cxnSp>
        <p:nvCxnSpPr>
          <p:cNvPr id="117771"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7772"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7773"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5"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3</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C</a:t>
            </a:r>
            <a:r>
              <a:rPr lang="zh-CN" altLang="en-US" sz="3200" b="1" kern="0" dirty="0">
                <a:solidFill>
                  <a:srgbClr val="0000CC"/>
                </a:solidFill>
                <a:latin typeface="+mn-lt"/>
                <a:ea typeface="+mn-ea"/>
              </a:rPr>
              <a:t>的全过程</a:t>
            </a:r>
          </a:p>
        </p:txBody>
      </p:sp>
      <p:sp>
        <p:nvSpPr>
          <p:cNvPr id="16"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2</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B</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C</a:t>
            </a:r>
            <a:endParaRPr lang="zh-CN" altLang="en-US" sz="3200" b="1" kern="0" dirty="0">
              <a:solidFill>
                <a:srgbClr val="C00000"/>
              </a:solidFill>
              <a:latin typeface="+mn-lt"/>
              <a:ea typeface="+mn-ea"/>
            </a:endParaRPr>
          </a:p>
        </p:txBody>
      </p:sp>
      <p:pic>
        <p:nvPicPr>
          <p:cNvPr id="117776" name="图片 1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6677503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blinds(horizontal)">
                                      <p:cBhvr>
                                        <p:cTn id="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8786"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18788"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18790"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18792" name="流程图: 过程 16"/>
          <p:cNvSpPr>
            <a:spLocks noChangeArrowheads="1"/>
          </p:cNvSpPr>
          <p:nvPr/>
        </p:nvSpPr>
        <p:spPr bwMode="auto">
          <a:xfrm>
            <a:off x="6443663" y="4248150"/>
            <a:ext cx="2200275" cy="476250"/>
          </a:xfrm>
          <a:prstGeom prst="flowChartProcess">
            <a:avLst/>
          </a:prstGeom>
          <a:solidFill>
            <a:srgbClr val="FFFF00"/>
          </a:solidFill>
          <a:ln w="38100" algn="ctr">
            <a:solidFill>
              <a:srgbClr val="FFFF0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grpSp>
        <p:nvGrpSpPr>
          <p:cNvPr id="2" name="组合 18"/>
          <p:cNvGrpSpPr>
            <a:grpSpLocks/>
          </p:cNvGrpSpPr>
          <p:nvPr/>
        </p:nvGrpSpPr>
        <p:grpSpPr bwMode="auto">
          <a:xfrm>
            <a:off x="6596063" y="3214688"/>
            <a:ext cx="1833562" cy="990600"/>
            <a:chOff x="6595722" y="3214686"/>
            <a:chExt cx="1833930" cy="991323"/>
          </a:xfrm>
        </p:grpSpPr>
        <p:sp>
          <p:nvSpPr>
            <p:cNvPr id="118800" name="流程图: 过程 31"/>
            <p:cNvSpPr>
              <a:spLocks noChangeArrowheads="1"/>
            </p:cNvSpPr>
            <p:nvPr/>
          </p:nvSpPr>
          <p:spPr bwMode="auto">
            <a:xfrm>
              <a:off x="6595722" y="3729756"/>
              <a:ext cx="1833930" cy="476253"/>
            </a:xfrm>
            <a:prstGeom prst="flowChartProcess">
              <a:avLst/>
            </a:prstGeom>
            <a:solidFill>
              <a:srgbClr val="9D138D"/>
            </a:solidFill>
            <a:ln w="38100" algn="ctr">
              <a:solidFill>
                <a:srgbClr val="9D138D"/>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18801" name="流程图: 过程 33"/>
            <p:cNvSpPr>
              <a:spLocks noChangeArrowheads="1"/>
            </p:cNvSpPr>
            <p:nvPr/>
          </p:nvSpPr>
          <p:spPr bwMode="auto">
            <a:xfrm>
              <a:off x="6952912" y="3214686"/>
              <a:ext cx="1100359" cy="476253"/>
            </a:xfrm>
            <a:prstGeom prst="flowChartProcess">
              <a:avLst/>
            </a:prstGeom>
            <a:solidFill>
              <a:srgbClr val="00B050"/>
            </a:solidFill>
            <a:ln w="38100" algn="ctr">
              <a:solidFill>
                <a:srgbClr val="00B05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grpSp>
      <p:cxnSp>
        <p:nvCxnSpPr>
          <p:cNvPr id="118794"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8795"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8796"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5"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3</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C</a:t>
            </a:r>
            <a:r>
              <a:rPr lang="zh-CN" altLang="en-US" sz="3200" b="1" kern="0" dirty="0">
                <a:solidFill>
                  <a:srgbClr val="0000CC"/>
                </a:solidFill>
                <a:latin typeface="+mn-lt"/>
                <a:ea typeface="+mn-ea"/>
              </a:rPr>
              <a:t>的全过程</a:t>
            </a:r>
          </a:p>
        </p:txBody>
      </p:sp>
      <p:sp>
        <p:nvSpPr>
          <p:cNvPr id="18"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2</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B</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C</a:t>
            </a:r>
            <a:endParaRPr lang="zh-CN" altLang="en-US" sz="3200" b="1" kern="0" dirty="0">
              <a:solidFill>
                <a:srgbClr val="C00000"/>
              </a:solidFill>
              <a:latin typeface="+mn-lt"/>
              <a:ea typeface="+mn-ea"/>
            </a:endParaRPr>
          </a:p>
        </p:txBody>
      </p:sp>
      <p:pic>
        <p:nvPicPr>
          <p:cNvPr id="118799" name="图片 1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22035406"/>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19810"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19812"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19814"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19816" name="流程图: 过程 16"/>
          <p:cNvSpPr>
            <a:spLocks noChangeArrowheads="1"/>
          </p:cNvSpPr>
          <p:nvPr/>
        </p:nvSpPr>
        <p:spPr bwMode="auto">
          <a:xfrm>
            <a:off x="571500" y="4248150"/>
            <a:ext cx="2200275" cy="476250"/>
          </a:xfrm>
          <a:prstGeom prst="flowChartProcess">
            <a:avLst/>
          </a:prstGeom>
          <a:solidFill>
            <a:srgbClr val="FFFF00"/>
          </a:solidFill>
          <a:ln w="38100" algn="ctr">
            <a:solidFill>
              <a:srgbClr val="FFFF0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19817" name="流程图: 过程 31"/>
          <p:cNvSpPr>
            <a:spLocks noChangeArrowheads="1"/>
          </p:cNvSpPr>
          <p:nvPr/>
        </p:nvSpPr>
        <p:spPr bwMode="auto">
          <a:xfrm>
            <a:off x="714375" y="3722688"/>
            <a:ext cx="1833563" cy="476250"/>
          </a:xfrm>
          <a:prstGeom prst="flowChartProcess">
            <a:avLst/>
          </a:prstGeom>
          <a:solidFill>
            <a:srgbClr val="9D138D"/>
          </a:solidFill>
          <a:ln w="38100" algn="ctr">
            <a:solidFill>
              <a:srgbClr val="9D138D"/>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19818" name="流程图: 过程 33"/>
          <p:cNvSpPr>
            <a:spLocks noChangeArrowheads="1"/>
          </p:cNvSpPr>
          <p:nvPr/>
        </p:nvSpPr>
        <p:spPr bwMode="auto">
          <a:xfrm>
            <a:off x="1071563" y="3206750"/>
            <a:ext cx="1100137" cy="476250"/>
          </a:xfrm>
          <a:prstGeom prst="flowChartProcess">
            <a:avLst/>
          </a:prstGeom>
          <a:solidFill>
            <a:srgbClr val="00B050"/>
          </a:solidFill>
          <a:ln w="38100" algn="ctr">
            <a:solidFill>
              <a:srgbClr val="00B05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cxnSp>
        <p:nvCxnSpPr>
          <p:cNvPr id="119819"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9820"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19821"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2</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B</a:t>
            </a:r>
            <a:r>
              <a:rPr lang="zh-CN" altLang="en-US" sz="3200" b="1" kern="0" dirty="0">
                <a:solidFill>
                  <a:srgbClr val="0000CC"/>
                </a:solidFill>
                <a:latin typeface="+mn-lt"/>
                <a:ea typeface="+mn-ea"/>
              </a:rPr>
              <a:t>的过程</a:t>
            </a:r>
          </a:p>
        </p:txBody>
      </p:sp>
      <p:sp>
        <p:nvSpPr>
          <p:cNvPr id="23"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1</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A</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C</a:t>
            </a:r>
            <a:endParaRPr lang="zh-CN" altLang="en-US" sz="3200" b="1" kern="0" dirty="0">
              <a:solidFill>
                <a:srgbClr val="C00000"/>
              </a:solidFill>
              <a:latin typeface="+mn-lt"/>
              <a:ea typeface="+mn-ea"/>
            </a:endParaRPr>
          </a:p>
        </p:txBody>
      </p:sp>
      <p:pic>
        <p:nvPicPr>
          <p:cNvPr id="119824"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798332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0834"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20836"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20838"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20840" name="流程图: 过程 16"/>
          <p:cNvSpPr>
            <a:spLocks noChangeArrowheads="1"/>
          </p:cNvSpPr>
          <p:nvPr/>
        </p:nvSpPr>
        <p:spPr bwMode="auto">
          <a:xfrm>
            <a:off x="571500" y="4248150"/>
            <a:ext cx="2200275" cy="476250"/>
          </a:xfrm>
          <a:prstGeom prst="flowChartProcess">
            <a:avLst/>
          </a:prstGeom>
          <a:solidFill>
            <a:srgbClr val="FFFF00"/>
          </a:solidFill>
          <a:ln w="38100" algn="ctr">
            <a:solidFill>
              <a:srgbClr val="FFFF0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20841" name="流程图: 过程 31"/>
          <p:cNvSpPr>
            <a:spLocks noChangeArrowheads="1"/>
          </p:cNvSpPr>
          <p:nvPr/>
        </p:nvSpPr>
        <p:spPr bwMode="auto">
          <a:xfrm>
            <a:off x="714375" y="3722688"/>
            <a:ext cx="1833563" cy="476250"/>
          </a:xfrm>
          <a:prstGeom prst="flowChartProcess">
            <a:avLst/>
          </a:prstGeom>
          <a:solidFill>
            <a:srgbClr val="9D138D"/>
          </a:solidFill>
          <a:ln w="38100" algn="ctr">
            <a:solidFill>
              <a:srgbClr val="9D138D"/>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34" name="流程图: 过程 33"/>
          <p:cNvSpPr>
            <a:spLocks noChangeArrowheads="1"/>
          </p:cNvSpPr>
          <p:nvPr/>
        </p:nvSpPr>
        <p:spPr bwMode="auto">
          <a:xfrm>
            <a:off x="6972300" y="4248150"/>
            <a:ext cx="1100138" cy="476250"/>
          </a:xfrm>
          <a:prstGeom prst="flowChartProcess">
            <a:avLst/>
          </a:prstGeom>
          <a:solidFill>
            <a:srgbClr val="00B050"/>
          </a:solidFill>
          <a:ln w="38100" algn="ctr">
            <a:solidFill>
              <a:srgbClr val="00B05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cxnSp>
        <p:nvCxnSpPr>
          <p:cNvPr id="120843"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0844"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0845"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2</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B</a:t>
            </a:r>
            <a:r>
              <a:rPr lang="zh-CN" altLang="en-US" sz="3200" b="1" kern="0" dirty="0">
                <a:solidFill>
                  <a:srgbClr val="0000CC"/>
                </a:solidFill>
                <a:latin typeface="+mn-lt"/>
                <a:ea typeface="+mn-ea"/>
              </a:rPr>
              <a:t>的过程</a:t>
            </a:r>
          </a:p>
        </p:txBody>
      </p:sp>
      <p:sp>
        <p:nvSpPr>
          <p:cNvPr id="23"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1</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A</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C</a:t>
            </a:r>
            <a:endParaRPr lang="zh-CN" altLang="en-US" sz="3200" b="1" kern="0" dirty="0">
              <a:solidFill>
                <a:srgbClr val="C00000"/>
              </a:solidFill>
              <a:latin typeface="+mn-lt"/>
              <a:ea typeface="+mn-ea"/>
            </a:endParaRPr>
          </a:p>
        </p:txBody>
      </p:sp>
      <p:pic>
        <p:nvPicPr>
          <p:cNvPr id="120848"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8352613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1858"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21860"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21862"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21864" name="流程图: 过程 16"/>
          <p:cNvSpPr>
            <a:spLocks noChangeArrowheads="1"/>
          </p:cNvSpPr>
          <p:nvPr/>
        </p:nvSpPr>
        <p:spPr bwMode="auto">
          <a:xfrm>
            <a:off x="571500" y="4248150"/>
            <a:ext cx="2200275" cy="476250"/>
          </a:xfrm>
          <a:prstGeom prst="flowChartProcess">
            <a:avLst/>
          </a:prstGeom>
          <a:solidFill>
            <a:srgbClr val="FFFF00"/>
          </a:solidFill>
          <a:ln w="38100" algn="ctr">
            <a:solidFill>
              <a:srgbClr val="FFFF0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21865" name="流程图: 过程 31"/>
          <p:cNvSpPr>
            <a:spLocks noChangeArrowheads="1"/>
          </p:cNvSpPr>
          <p:nvPr/>
        </p:nvSpPr>
        <p:spPr bwMode="auto">
          <a:xfrm>
            <a:off x="714375" y="3722688"/>
            <a:ext cx="1833563" cy="476250"/>
          </a:xfrm>
          <a:prstGeom prst="flowChartProcess">
            <a:avLst/>
          </a:prstGeom>
          <a:solidFill>
            <a:srgbClr val="9D138D"/>
          </a:solidFill>
          <a:ln w="38100" algn="ctr">
            <a:solidFill>
              <a:srgbClr val="9D138D"/>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21866" name="流程图: 过程 33"/>
          <p:cNvSpPr>
            <a:spLocks noChangeArrowheads="1"/>
          </p:cNvSpPr>
          <p:nvPr/>
        </p:nvSpPr>
        <p:spPr bwMode="auto">
          <a:xfrm>
            <a:off x="6972300" y="4248150"/>
            <a:ext cx="1100138" cy="476250"/>
          </a:xfrm>
          <a:prstGeom prst="flowChartProcess">
            <a:avLst/>
          </a:prstGeom>
          <a:solidFill>
            <a:srgbClr val="00B050"/>
          </a:solidFill>
          <a:ln w="38100" algn="ctr">
            <a:solidFill>
              <a:srgbClr val="00B05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cxnSp>
        <p:nvCxnSpPr>
          <p:cNvPr id="121867"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1868"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1869"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2</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B</a:t>
            </a:r>
            <a:r>
              <a:rPr lang="zh-CN" altLang="en-US" sz="3200" b="1" kern="0" dirty="0">
                <a:solidFill>
                  <a:srgbClr val="0000CC"/>
                </a:solidFill>
                <a:latin typeface="+mn-lt"/>
                <a:ea typeface="+mn-ea"/>
              </a:rPr>
              <a:t>的过程</a:t>
            </a:r>
          </a:p>
        </p:txBody>
      </p:sp>
      <p:sp>
        <p:nvSpPr>
          <p:cNvPr id="23"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1</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A</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B</a:t>
            </a:r>
            <a:endParaRPr lang="zh-CN" altLang="en-US" sz="3200" b="1" kern="0" dirty="0">
              <a:solidFill>
                <a:srgbClr val="C00000"/>
              </a:solidFill>
              <a:latin typeface="+mn-lt"/>
              <a:ea typeface="+mn-ea"/>
            </a:endParaRPr>
          </a:p>
        </p:txBody>
      </p:sp>
      <p:pic>
        <p:nvPicPr>
          <p:cNvPr id="121872"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864877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2882"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22884"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22886"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22888" name="流程图: 过程 16"/>
          <p:cNvSpPr>
            <a:spLocks noChangeArrowheads="1"/>
          </p:cNvSpPr>
          <p:nvPr/>
        </p:nvSpPr>
        <p:spPr bwMode="auto">
          <a:xfrm>
            <a:off x="571500" y="4248150"/>
            <a:ext cx="2200275" cy="476250"/>
          </a:xfrm>
          <a:prstGeom prst="flowChartProcess">
            <a:avLst/>
          </a:prstGeom>
          <a:solidFill>
            <a:srgbClr val="FFFF00"/>
          </a:solidFill>
          <a:ln w="38100" algn="ctr">
            <a:solidFill>
              <a:srgbClr val="FFFF0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32" name="流程图: 过程 31"/>
          <p:cNvSpPr>
            <a:spLocks noChangeArrowheads="1"/>
          </p:cNvSpPr>
          <p:nvPr/>
        </p:nvSpPr>
        <p:spPr bwMode="auto">
          <a:xfrm>
            <a:off x="3681413" y="4240213"/>
            <a:ext cx="1833562" cy="476250"/>
          </a:xfrm>
          <a:prstGeom prst="flowChartProcess">
            <a:avLst/>
          </a:prstGeom>
          <a:solidFill>
            <a:srgbClr val="9D138D"/>
          </a:solidFill>
          <a:ln w="38100" algn="ctr">
            <a:solidFill>
              <a:srgbClr val="9D138D"/>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22890" name="流程图: 过程 33"/>
          <p:cNvSpPr>
            <a:spLocks noChangeArrowheads="1"/>
          </p:cNvSpPr>
          <p:nvPr/>
        </p:nvSpPr>
        <p:spPr bwMode="auto">
          <a:xfrm>
            <a:off x="6972300" y="4248150"/>
            <a:ext cx="1100138" cy="476250"/>
          </a:xfrm>
          <a:prstGeom prst="flowChartProcess">
            <a:avLst/>
          </a:prstGeom>
          <a:solidFill>
            <a:srgbClr val="00B050"/>
          </a:solidFill>
          <a:ln w="38100" algn="ctr">
            <a:solidFill>
              <a:srgbClr val="00B05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cxnSp>
        <p:nvCxnSpPr>
          <p:cNvPr id="122891"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2892"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2893"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2</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B</a:t>
            </a:r>
            <a:r>
              <a:rPr lang="zh-CN" altLang="en-US" sz="3200" b="1" kern="0" dirty="0">
                <a:solidFill>
                  <a:srgbClr val="0000CC"/>
                </a:solidFill>
                <a:latin typeface="+mn-lt"/>
                <a:ea typeface="+mn-ea"/>
              </a:rPr>
              <a:t>的过程</a:t>
            </a:r>
          </a:p>
        </p:txBody>
      </p:sp>
      <p:sp>
        <p:nvSpPr>
          <p:cNvPr id="23"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1</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A</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B</a:t>
            </a:r>
            <a:endParaRPr lang="zh-CN" altLang="en-US" sz="3200" b="1" kern="0" dirty="0">
              <a:solidFill>
                <a:srgbClr val="C00000"/>
              </a:solidFill>
              <a:latin typeface="+mn-lt"/>
              <a:ea typeface="+mn-ea"/>
            </a:endParaRPr>
          </a:p>
        </p:txBody>
      </p:sp>
      <p:pic>
        <p:nvPicPr>
          <p:cNvPr id="122896"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13732790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2"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5362" name="Rectangle 3"/>
          <p:cNvSpPr>
            <a:spLocks noGrp="1" noChangeArrowheads="1"/>
          </p:cNvSpPr>
          <p:nvPr>
            <p:ph type="body" idx="1"/>
          </p:nvPr>
        </p:nvSpPr>
        <p:spPr>
          <a:xfrm>
            <a:off x="428625" y="285750"/>
            <a:ext cx="8215313" cy="4214813"/>
          </a:xfrm>
        </p:spPr>
        <p:txBody>
          <a:bodyPr/>
          <a:lstStyle/>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void </a:t>
            </a:r>
            <a:r>
              <a:rPr lang="en-US" altLang="zh-CN" sz="2800" smtClean="0">
                <a:solidFill>
                  <a:srgbClr val="00B050"/>
                </a:solidFill>
              </a:rPr>
              <a:t>print_star</a:t>
            </a:r>
            <a:r>
              <a:rPr lang="en-US" altLang="zh-CN" sz="2800" smtClean="0"/>
              <a:t>();          </a:t>
            </a:r>
            <a:endParaRPr lang="zh-CN" altLang="zh-CN" sz="2800" smtClean="0"/>
          </a:p>
          <a:p>
            <a:pPr>
              <a:buFont typeface="Wingdings" panose="05000000000000000000" pitchFamily="2" charset="2"/>
              <a:buNone/>
            </a:pPr>
            <a:r>
              <a:rPr lang="en-US" altLang="zh-CN" sz="2800" smtClean="0"/>
              <a:t>   void </a:t>
            </a:r>
            <a:r>
              <a:rPr lang="en-US" altLang="zh-CN" sz="2800" smtClean="0">
                <a:solidFill>
                  <a:srgbClr val="9D138D"/>
                </a:solidFill>
              </a:rPr>
              <a:t>print_message</a:t>
            </a:r>
            <a:r>
              <a:rPr lang="en-US" altLang="zh-CN" sz="2800" smtClean="0"/>
              <a:t>();  </a:t>
            </a:r>
            <a:endParaRPr lang="zh-CN" altLang="zh-CN" sz="2800" smtClean="0"/>
          </a:p>
          <a:p>
            <a:pPr>
              <a:buFont typeface="Wingdings" panose="05000000000000000000" pitchFamily="2" charset="2"/>
              <a:buNone/>
            </a:pPr>
            <a:r>
              <a:rPr lang="en-US" altLang="zh-CN" sz="2800" smtClean="0"/>
              <a:t>   </a:t>
            </a:r>
            <a:r>
              <a:rPr lang="en-US" altLang="zh-CN" sz="2800" smtClean="0">
                <a:solidFill>
                  <a:srgbClr val="00B050"/>
                </a:solidFill>
              </a:rPr>
              <a:t>print_star</a:t>
            </a:r>
            <a:r>
              <a:rPr lang="en-US" altLang="zh-CN" sz="2800" smtClean="0"/>
              <a:t>();   </a:t>
            </a:r>
            <a:r>
              <a:rPr lang="en-US" altLang="zh-CN" sz="2800" smtClean="0">
                <a:solidFill>
                  <a:srgbClr val="9D138D"/>
                </a:solidFill>
              </a:rPr>
              <a:t>print_message</a:t>
            </a:r>
            <a:r>
              <a:rPr lang="en-US" altLang="zh-CN" sz="2800" smtClean="0"/>
              <a:t>();   </a:t>
            </a:r>
            <a:endParaRPr lang="zh-CN" altLang="zh-CN" sz="2800" smtClean="0"/>
          </a:p>
          <a:p>
            <a:pPr>
              <a:buFont typeface="Wingdings" panose="05000000000000000000" pitchFamily="2" charset="2"/>
              <a:buNone/>
            </a:pPr>
            <a:r>
              <a:rPr lang="en-US" altLang="zh-CN" sz="2800" smtClean="0"/>
              <a:t>   </a:t>
            </a:r>
            <a:r>
              <a:rPr lang="en-US" altLang="zh-CN" sz="2800" smtClean="0">
                <a:solidFill>
                  <a:srgbClr val="00B050"/>
                </a:solidFill>
              </a:rPr>
              <a:t>print_star</a:t>
            </a:r>
            <a:r>
              <a:rPr lang="en-US" altLang="zh-CN" sz="2800" smtClean="0"/>
              <a:t>();           </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zh-CN" sz="2800" smtClean="0"/>
          </a:p>
        </p:txBody>
      </p:sp>
      <p:sp>
        <p:nvSpPr>
          <p:cNvPr id="5" name="Rectangle 3"/>
          <p:cNvSpPr txBox="1">
            <a:spLocks noChangeArrowheads="1"/>
          </p:cNvSpPr>
          <p:nvPr/>
        </p:nvSpPr>
        <p:spPr bwMode="auto">
          <a:xfrm>
            <a:off x="428625" y="4357688"/>
            <a:ext cx="8215313" cy="1357312"/>
          </a:xfrm>
          <a:prstGeom prst="rect">
            <a:avLst/>
          </a:prstGeom>
          <a:noFill/>
          <a:ln w="9525">
            <a:noFill/>
            <a:miter lim="800000"/>
            <a:headEnd/>
            <a:tailEnd/>
          </a:ln>
        </p:spPr>
        <p:txBody>
          <a:bodyPr/>
          <a:lstStyle/>
          <a:p>
            <a:pPr marL="342900" indent="-342900">
              <a:spcBef>
                <a:spcPct val="20000"/>
              </a:spcBef>
              <a:defRPr/>
            </a:pPr>
            <a:r>
              <a:rPr lang="en-US" altLang="zh-CN" sz="2800" b="1" kern="0" dirty="0">
                <a:solidFill>
                  <a:srgbClr val="00B050"/>
                </a:solidFill>
                <a:latin typeface="+mn-lt"/>
                <a:ea typeface="+mn-ea"/>
              </a:rPr>
              <a:t>void </a:t>
            </a:r>
            <a:r>
              <a:rPr lang="en-US" altLang="zh-CN" sz="2800" b="1" kern="0" dirty="0" err="1">
                <a:solidFill>
                  <a:srgbClr val="00B050"/>
                </a:solidFill>
                <a:latin typeface="+mn-lt"/>
                <a:ea typeface="+mn-ea"/>
              </a:rPr>
              <a:t>print_star</a:t>
            </a:r>
            <a:r>
              <a:rPr lang="en-US" altLang="zh-CN" sz="2800" b="1" kern="0" dirty="0">
                <a:solidFill>
                  <a:srgbClr val="00B050"/>
                </a:solidFill>
                <a:latin typeface="+mn-lt"/>
                <a:ea typeface="+mn-ea"/>
              </a:rPr>
              <a:t>()</a:t>
            </a:r>
            <a:endParaRPr lang="zh-CN" altLang="zh-CN" sz="2800" b="1" kern="0" dirty="0">
              <a:solidFill>
                <a:srgbClr val="00B050"/>
              </a:solidFill>
              <a:latin typeface="+mn-lt"/>
              <a:ea typeface="+mn-ea"/>
            </a:endParaRPr>
          </a:p>
          <a:p>
            <a:pPr marL="342900" indent="-342900">
              <a:spcBef>
                <a:spcPct val="20000"/>
              </a:spcBef>
              <a:defRPr/>
            </a:pPr>
            <a:r>
              <a:rPr lang="en-US" altLang="zh-CN" sz="2800" b="1" kern="0" dirty="0">
                <a:solidFill>
                  <a:srgbClr val="00B050"/>
                </a:solidFill>
                <a:latin typeface="+mn-lt"/>
                <a:ea typeface="+mn-ea"/>
              </a:rPr>
              <a:t>{  </a:t>
            </a:r>
            <a:r>
              <a:rPr lang="en-US" altLang="zh-CN" sz="2800" b="1" kern="0" dirty="0" err="1">
                <a:solidFill>
                  <a:srgbClr val="00B050"/>
                </a:solidFill>
                <a:latin typeface="+mn-lt"/>
                <a:ea typeface="+mn-ea"/>
              </a:rPr>
              <a:t>printf</a:t>
            </a:r>
            <a:r>
              <a:rPr lang="en-US" altLang="zh-CN" sz="2800" b="1" kern="0" dirty="0">
                <a:solidFill>
                  <a:srgbClr val="00B050"/>
                </a:solidFill>
                <a:latin typeface="+mn-lt"/>
                <a:ea typeface="+mn-ea"/>
              </a:rPr>
              <a:t>(“******************\n”); }</a:t>
            </a:r>
            <a:endParaRPr lang="zh-CN" altLang="zh-CN" sz="2800" b="1" kern="0" dirty="0">
              <a:solidFill>
                <a:srgbClr val="00B050"/>
              </a:solidFill>
              <a:latin typeface="+mn-lt"/>
              <a:ea typeface="+mn-ea"/>
            </a:endParaRPr>
          </a:p>
        </p:txBody>
      </p:sp>
      <p:sp>
        <p:nvSpPr>
          <p:cNvPr id="6" name="Rectangle 3"/>
          <p:cNvSpPr txBox="1">
            <a:spLocks noChangeArrowheads="1"/>
          </p:cNvSpPr>
          <p:nvPr/>
        </p:nvSpPr>
        <p:spPr bwMode="auto">
          <a:xfrm>
            <a:off x="428625" y="5500688"/>
            <a:ext cx="7429500" cy="1071562"/>
          </a:xfrm>
          <a:prstGeom prst="rect">
            <a:avLst/>
          </a:prstGeom>
          <a:noFill/>
          <a:ln w="9525">
            <a:noFill/>
            <a:miter lim="800000"/>
            <a:headEnd/>
            <a:tailEnd/>
          </a:ln>
        </p:spPr>
        <p:txBody>
          <a:bodyPr/>
          <a:lstStyle/>
          <a:p>
            <a:pPr eaLnBrk="1" hangingPunct="1">
              <a:defRPr/>
            </a:pPr>
            <a:r>
              <a:rPr lang="en-US" altLang="zh-CN" sz="2800" b="1" kern="0" dirty="0">
                <a:solidFill>
                  <a:srgbClr val="9D138D"/>
                </a:solidFill>
                <a:latin typeface="+mn-lt"/>
                <a:ea typeface="+mn-ea"/>
              </a:rPr>
              <a:t>void </a:t>
            </a:r>
            <a:r>
              <a:rPr lang="en-US" altLang="zh-CN" sz="2800" b="1" kern="0" dirty="0" err="1">
                <a:solidFill>
                  <a:srgbClr val="9D138D"/>
                </a:solidFill>
                <a:latin typeface="+mn-lt"/>
                <a:ea typeface="+mn-ea"/>
              </a:rPr>
              <a:t>print_message</a:t>
            </a:r>
            <a:r>
              <a:rPr lang="en-US" altLang="zh-CN" sz="2800" b="1" kern="0" dirty="0">
                <a:solidFill>
                  <a:srgbClr val="9D138D"/>
                </a:solidFill>
                <a:latin typeface="+mn-lt"/>
                <a:ea typeface="+mn-ea"/>
              </a:rPr>
              <a:t>() </a:t>
            </a:r>
            <a:endParaRPr lang="zh-CN" altLang="zh-CN" sz="2800" b="1" kern="0" dirty="0">
              <a:solidFill>
                <a:srgbClr val="9D138D"/>
              </a:solidFill>
              <a:latin typeface="+mn-lt"/>
              <a:ea typeface="+mn-ea"/>
            </a:endParaRPr>
          </a:p>
          <a:p>
            <a:pPr eaLnBrk="1" hangingPunct="1">
              <a:defRPr/>
            </a:pPr>
            <a:r>
              <a:rPr lang="en-US" altLang="zh-CN" sz="2800" b="1" kern="0" dirty="0">
                <a:solidFill>
                  <a:srgbClr val="9D138D"/>
                </a:solidFill>
                <a:latin typeface="+mn-lt"/>
                <a:ea typeface="+mn-ea"/>
              </a:rPr>
              <a:t>{  </a:t>
            </a:r>
            <a:r>
              <a:rPr lang="en-US" altLang="zh-CN" sz="2800" b="1" kern="0" dirty="0" err="1">
                <a:solidFill>
                  <a:srgbClr val="9D138D"/>
                </a:solidFill>
                <a:latin typeface="+mn-lt"/>
                <a:ea typeface="+mn-ea"/>
              </a:rPr>
              <a:t>printf</a:t>
            </a:r>
            <a:r>
              <a:rPr lang="en-US" altLang="zh-CN" sz="2800" b="1" kern="0" dirty="0">
                <a:solidFill>
                  <a:srgbClr val="9D138D"/>
                </a:solidFill>
                <a:latin typeface="+mn-lt"/>
                <a:ea typeface="+mn-ea"/>
              </a:rPr>
              <a:t>(“  How do you do!\n”);  }</a:t>
            </a:r>
            <a:endParaRPr lang="zh-CN" altLang="zh-CN" sz="2800" b="1" kern="0" dirty="0" err="1">
              <a:solidFill>
                <a:srgbClr val="9D138D"/>
              </a:solidFill>
              <a:latin typeface="+mn-lt"/>
              <a:ea typeface="+mn-ea"/>
            </a:endParaRPr>
          </a:p>
        </p:txBody>
      </p:sp>
      <p:pic>
        <p:nvPicPr>
          <p:cNvPr id="1105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26000" y="428625"/>
            <a:ext cx="414655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366" name="图片 6"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10594"/>
                                        </p:tgtEl>
                                        <p:attrNameLst>
                                          <p:attrName>style.visibility</p:attrName>
                                        </p:attrNameLst>
                                      </p:cBhvr>
                                      <p:to>
                                        <p:strVal val="visible"/>
                                      </p:to>
                                    </p:set>
                                    <p:animEffect transition="in" filter="blinds(horizontal)">
                                      <p:cBhvr>
                                        <p:cTn id="7" dur="500"/>
                                        <p:tgtEl>
                                          <p:spTgt spid="11059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3906"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23908"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23910"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23912" name="流程图: 过程 16"/>
          <p:cNvSpPr>
            <a:spLocks noChangeArrowheads="1"/>
          </p:cNvSpPr>
          <p:nvPr/>
        </p:nvSpPr>
        <p:spPr bwMode="auto">
          <a:xfrm>
            <a:off x="571500" y="4248150"/>
            <a:ext cx="2200275" cy="476250"/>
          </a:xfrm>
          <a:prstGeom prst="flowChartProcess">
            <a:avLst/>
          </a:prstGeom>
          <a:solidFill>
            <a:srgbClr val="FFFF00"/>
          </a:solidFill>
          <a:ln w="38100" algn="ctr">
            <a:solidFill>
              <a:srgbClr val="FFFF0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23913" name="流程图: 过程 31"/>
          <p:cNvSpPr>
            <a:spLocks noChangeArrowheads="1"/>
          </p:cNvSpPr>
          <p:nvPr/>
        </p:nvSpPr>
        <p:spPr bwMode="auto">
          <a:xfrm>
            <a:off x="3681413" y="4240213"/>
            <a:ext cx="1833562" cy="476250"/>
          </a:xfrm>
          <a:prstGeom prst="flowChartProcess">
            <a:avLst/>
          </a:prstGeom>
          <a:solidFill>
            <a:srgbClr val="9D138D"/>
          </a:solidFill>
          <a:ln w="38100" algn="ctr">
            <a:solidFill>
              <a:srgbClr val="9D138D"/>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23914" name="流程图: 过程 33"/>
          <p:cNvSpPr>
            <a:spLocks noChangeArrowheads="1"/>
          </p:cNvSpPr>
          <p:nvPr/>
        </p:nvSpPr>
        <p:spPr bwMode="auto">
          <a:xfrm>
            <a:off x="6972300" y="4248150"/>
            <a:ext cx="1100138" cy="476250"/>
          </a:xfrm>
          <a:prstGeom prst="flowChartProcess">
            <a:avLst/>
          </a:prstGeom>
          <a:solidFill>
            <a:srgbClr val="00B050"/>
          </a:solidFill>
          <a:ln w="38100" algn="ctr">
            <a:solidFill>
              <a:srgbClr val="00B05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cxnSp>
        <p:nvCxnSpPr>
          <p:cNvPr id="123915"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3916"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3917"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2</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B</a:t>
            </a:r>
            <a:r>
              <a:rPr lang="zh-CN" altLang="en-US" sz="3200" b="1" kern="0" dirty="0">
                <a:solidFill>
                  <a:srgbClr val="0000CC"/>
                </a:solidFill>
                <a:latin typeface="+mn-lt"/>
                <a:ea typeface="+mn-ea"/>
              </a:rPr>
              <a:t>的过程</a:t>
            </a:r>
          </a:p>
        </p:txBody>
      </p:sp>
      <p:sp>
        <p:nvSpPr>
          <p:cNvPr id="23"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1</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C</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B</a:t>
            </a:r>
            <a:endParaRPr lang="zh-CN" altLang="en-US" sz="3200" b="1" kern="0" dirty="0">
              <a:solidFill>
                <a:srgbClr val="C00000"/>
              </a:solidFill>
              <a:latin typeface="+mn-lt"/>
              <a:ea typeface="+mn-ea"/>
            </a:endParaRPr>
          </a:p>
        </p:txBody>
      </p:sp>
      <p:pic>
        <p:nvPicPr>
          <p:cNvPr id="123920"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24374635"/>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3"/>
                                        </p:tgtEl>
                                        <p:attrNameLst>
                                          <p:attrName>style.visibility</p:attrName>
                                        </p:attrNameLst>
                                      </p:cBhvr>
                                      <p:to>
                                        <p:strVal val="visible"/>
                                      </p:to>
                                    </p:set>
                                    <p:animEffect transition="in" filter="blinds(horizontal)">
                                      <p:cBhvr>
                                        <p:cTn id="7"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24930"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24932"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24934"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24936" name="流程图: 过程 16"/>
          <p:cNvSpPr>
            <a:spLocks noChangeArrowheads="1"/>
          </p:cNvSpPr>
          <p:nvPr/>
        </p:nvSpPr>
        <p:spPr bwMode="auto">
          <a:xfrm>
            <a:off x="571500" y="4248150"/>
            <a:ext cx="2200275" cy="476250"/>
          </a:xfrm>
          <a:prstGeom prst="flowChartProcess">
            <a:avLst/>
          </a:prstGeom>
          <a:solidFill>
            <a:srgbClr val="FFFF00"/>
          </a:solidFill>
          <a:ln w="38100" algn="ctr">
            <a:solidFill>
              <a:srgbClr val="FFFF0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24937" name="流程图: 过程 31"/>
          <p:cNvSpPr>
            <a:spLocks noChangeArrowheads="1"/>
          </p:cNvSpPr>
          <p:nvPr/>
        </p:nvSpPr>
        <p:spPr bwMode="auto">
          <a:xfrm>
            <a:off x="3681413" y="4240213"/>
            <a:ext cx="1833562" cy="476250"/>
          </a:xfrm>
          <a:prstGeom prst="flowChartProcess">
            <a:avLst/>
          </a:prstGeom>
          <a:solidFill>
            <a:srgbClr val="9D138D"/>
          </a:solidFill>
          <a:ln w="38100" algn="ctr">
            <a:solidFill>
              <a:srgbClr val="9D138D"/>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34" name="流程图: 过程 33"/>
          <p:cNvSpPr>
            <a:spLocks noChangeArrowheads="1"/>
          </p:cNvSpPr>
          <p:nvPr/>
        </p:nvSpPr>
        <p:spPr bwMode="auto">
          <a:xfrm>
            <a:off x="4046538" y="3727450"/>
            <a:ext cx="1100137" cy="476250"/>
          </a:xfrm>
          <a:prstGeom prst="flowChartProcess">
            <a:avLst/>
          </a:prstGeom>
          <a:solidFill>
            <a:srgbClr val="00B050"/>
          </a:solidFill>
          <a:ln w="38100" algn="ctr">
            <a:solidFill>
              <a:srgbClr val="00B05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cxnSp>
        <p:nvCxnSpPr>
          <p:cNvPr id="124939"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4940"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4941"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2</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A</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B</a:t>
            </a:r>
            <a:r>
              <a:rPr lang="zh-CN" altLang="en-US" sz="3200" b="1" kern="0" dirty="0">
                <a:solidFill>
                  <a:srgbClr val="0000CC"/>
                </a:solidFill>
                <a:latin typeface="+mn-lt"/>
                <a:ea typeface="+mn-ea"/>
              </a:rPr>
              <a:t>的过程</a:t>
            </a:r>
          </a:p>
        </p:txBody>
      </p:sp>
      <p:sp>
        <p:nvSpPr>
          <p:cNvPr id="23" name="内容占位符 2"/>
          <p:cNvSpPr txBox="1">
            <a:spLocks/>
          </p:cNvSpPr>
          <p:nvPr/>
        </p:nvSpPr>
        <p:spPr bwMode="auto">
          <a:xfrm>
            <a:off x="2500313" y="1428750"/>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C00000"/>
                </a:solidFill>
                <a:latin typeface="+mn-lt"/>
                <a:ea typeface="+mn-ea"/>
              </a:rPr>
              <a:t>将</a:t>
            </a:r>
            <a:r>
              <a:rPr lang="en-US" altLang="zh-CN" sz="3200" b="1" kern="0" dirty="0">
                <a:solidFill>
                  <a:srgbClr val="C00000"/>
                </a:solidFill>
                <a:latin typeface="+mn-lt"/>
                <a:ea typeface="+mn-ea"/>
              </a:rPr>
              <a:t>1</a:t>
            </a:r>
            <a:r>
              <a:rPr lang="zh-CN" altLang="en-US" sz="3200" b="1" kern="0" dirty="0">
                <a:solidFill>
                  <a:srgbClr val="C00000"/>
                </a:solidFill>
                <a:latin typeface="+mn-lt"/>
                <a:ea typeface="+mn-ea"/>
              </a:rPr>
              <a:t>个盘子从</a:t>
            </a:r>
            <a:r>
              <a:rPr lang="en-US" altLang="zh-CN" sz="3200" b="1" kern="0" dirty="0">
                <a:solidFill>
                  <a:srgbClr val="C00000"/>
                </a:solidFill>
                <a:latin typeface="+mn-lt"/>
                <a:ea typeface="+mn-ea"/>
              </a:rPr>
              <a:t>C</a:t>
            </a:r>
            <a:r>
              <a:rPr lang="zh-CN" altLang="en-US" sz="3200" b="1" kern="0" dirty="0">
                <a:solidFill>
                  <a:srgbClr val="C00000"/>
                </a:solidFill>
                <a:latin typeface="+mn-lt"/>
                <a:ea typeface="+mn-ea"/>
              </a:rPr>
              <a:t>移到</a:t>
            </a:r>
            <a:r>
              <a:rPr lang="en-US" altLang="zh-CN" sz="3200" b="1" kern="0" dirty="0">
                <a:solidFill>
                  <a:srgbClr val="C00000"/>
                </a:solidFill>
                <a:latin typeface="+mn-lt"/>
                <a:ea typeface="+mn-ea"/>
              </a:rPr>
              <a:t>B</a:t>
            </a:r>
            <a:endParaRPr lang="zh-CN" altLang="en-US" sz="3200" b="1" kern="0" dirty="0">
              <a:solidFill>
                <a:srgbClr val="C00000"/>
              </a:solidFill>
              <a:latin typeface="+mn-lt"/>
              <a:ea typeface="+mn-ea"/>
            </a:endParaRPr>
          </a:p>
        </p:txBody>
      </p:sp>
      <p:pic>
        <p:nvPicPr>
          <p:cNvPr id="124944"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363769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4"/>
                                        </p:tgtEl>
                                        <p:attrNameLst>
                                          <p:attrName>style.visibility</p:attrName>
                                        </p:attrNameLst>
                                      </p:cBhvr>
                                      <p:to>
                                        <p:strVal val="visible"/>
                                      </p:to>
                                    </p:set>
                                    <p:animEffect transition="in" filter="blinds(horizontal)">
                                      <p:cBhvr>
                                        <p:cTn id="7" dur="500"/>
                                        <p:tgtEl>
                                          <p:spTgt spid="3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4" grpId="0" animBg="1"/>
    </p:bld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5954" name="流程图: 过程 31"/>
          <p:cNvSpPr>
            <a:spLocks noChangeArrowheads="1"/>
          </p:cNvSpPr>
          <p:nvPr/>
        </p:nvSpPr>
        <p:spPr bwMode="auto">
          <a:xfrm>
            <a:off x="3681413" y="4240213"/>
            <a:ext cx="1833562" cy="476250"/>
          </a:xfrm>
          <a:prstGeom prst="flowChartProcess">
            <a:avLst/>
          </a:prstGeom>
          <a:solidFill>
            <a:srgbClr val="9D138D"/>
          </a:solidFill>
          <a:ln w="38100" algn="ctr">
            <a:solidFill>
              <a:srgbClr val="9D138D"/>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25955" name="流程图: 过程 16"/>
          <p:cNvSpPr>
            <a:spLocks noChangeArrowheads="1"/>
          </p:cNvSpPr>
          <p:nvPr/>
        </p:nvSpPr>
        <p:spPr bwMode="auto">
          <a:xfrm>
            <a:off x="4046538" y="3727450"/>
            <a:ext cx="1100137" cy="476250"/>
          </a:xfrm>
          <a:prstGeom prst="flowChartProcess">
            <a:avLst/>
          </a:prstGeom>
          <a:solidFill>
            <a:srgbClr val="00B050"/>
          </a:solidFill>
          <a:ln w="38100" algn="ctr">
            <a:solidFill>
              <a:srgbClr val="00B05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cxnSp>
        <p:nvCxnSpPr>
          <p:cNvPr id="125956"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25958"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25960"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25962" name="流程图: 过程 16"/>
          <p:cNvSpPr>
            <a:spLocks noChangeArrowheads="1"/>
          </p:cNvSpPr>
          <p:nvPr/>
        </p:nvSpPr>
        <p:spPr bwMode="auto">
          <a:xfrm>
            <a:off x="6443663" y="4248150"/>
            <a:ext cx="2200275" cy="476250"/>
          </a:xfrm>
          <a:prstGeom prst="flowChartProcess">
            <a:avLst/>
          </a:prstGeom>
          <a:solidFill>
            <a:srgbClr val="FFFF00"/>
          </a:solidFill>
          <a:ln w="38100" algn="ctr">
            <a:solidFill>
              <a:srgbClr val="FFFF0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cxnSp>
        <p:nvCxnSpPr>
          <p:cNvPr id="125963"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5964"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5965"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5"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2</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B</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C</a:t>
            </a:r>
            <a:r>
              <a:rPr lang="zh-CN" altLang="en-US" sz="3200" b="1" kern="0" dirty="0">
                <a:solidFill>
                  <a:srgbClr val="0000CC"/>
                </a:solidFill>
                <a:latin typeface="+mn-lt"/>
                <a:ea typeface="+mn-ea"/>
              </a:rPr>
              <a:t>的过程</a:t>
            </a:r>
          </a:p>
        </p:txBody>
      </p:sp>
      <p:pic>
        <p:nvPicPr>
          <p:cNvPr id="125967"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54501138"/>
      </p:ext>
    </p:extLst>
  </p:cSld>
  <p:clrMapOvr>
    <a:masterClrMapping/>
  </p:clrMapOvr>
  <p:transition spd="slow"/>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6978" name="流程图: 过程 31"/>
          <p:cNvSpPr>
            <a:spLocks noChangeArrowheads="1"/>
          </p:cNvSpPr>
          <p:nvPr/>
        </p:nvSpPr>
        <p:spPr bwMode="auto">
          <a:xfrm>
            <a:off x="3681413" y="4240213"/>
            <a:ext cx="1833562" cy="476250"/>
          </a:xfrm>
          <a:prstGeom prst="flowChartProcess">
            <a:avLst/>
          </a:prstGeom>
          <a:solidFill>
            <a:srgbClr val="9D138D"/>
          </a:solidFill>
          <a:ln w="38100" algn="ctr">
            <a:solidFill>
              <a:srgbClr val="9D138D"/>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9" name="流程图: 过程 18"/>
          <p:cNvSpPr>
            <a:spLocks noChangeArrowheads="1"/>
          </p:cNvSpPr>
          <p:nvPr/>
        </p:nvSpPr>
        <p:spPr bwMode="auto">
          <a:xfrm>
            <a:off x="1127125" y="4286250"/>
            <a:ext cx="1100138" cy="476250"/>
          </a:xfrm>
          <a:prstGeom prst="flowChartProcess">
            <a:avLst/>
          </a:prstGeom>
          <a:solidFill>
            <a:srgbClr val="00B050"/>
          </a:solidFill>
          <a:ln w="38100" algn="ctr">
            <a:solidFill>
              <a:srgbClr val="00B05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cxnSp>
        <p:nvCxnSpPr>
          <p:cNvPr id="126980"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26982"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26984"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26986" name="流程图: 过程 16"/>
          <p:cNvSpPr>
            <a:spLocks noChangeArrowheads="1"/>
          </p:cNvSpPr>
          <p:nvPr/>
        </p:nvSpPr>
        <p:spPr bwMode="auto">
          <a:xfrm>
            <a:off x="6443663" y="4248150"/>
            <a:ext cx="2200275" cy="476250"/>
          </a:xfrm>
          <a:prstGeom prst="flowChartProcess">
            <a:avLst/>
          </a:prstGeom>
          <a:solidFill>
            <a:srgbClr val="FFFF00"/>
          </a:solidFill>
          <a:ln w="38100" algn="ctr">
            <a:solidFill>
              <a:srgbClr val="FFFF0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cxnSp>
        <p:nvCxnSpPr>
          <p:cNvPr id="126987"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6988"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6989"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5"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2</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B</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C</a:t>
            </a:r>
            <a:r>
              <a:rPr lang="zh-CN" altLang="en-US" sz="3200" b="1" kern="0" dirty="0">
                <a:solidFill>
                  <a:srgbClr val="0000CC"/>
                </a:solidFill>
                <a:latin typeface="+mn-lt"/>
                <a:ea typeface="+mn-ea"/>
              </a:rPr>
              <a:t>的过程</a:t>
            </a:r>
          </a:p>
        </p:txBody>
      </p:sp>
      <p:pic>
        <p:nvPicPr>
          <p:cNvPr id="126991"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6266474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流程图: 过程 17"/>
          <p:cNvSpPr>
            <a:spLocks noChangeArrowheads="1"/>
          </p:cNvSpPr>
          <p:nvPr/>
        </p:nvSpPr>
        <p:spPr bwMode="auto">
          <a:xfrm>
            <a:off x="6615113" y="3727450"/>
            <a:ext cx="1833562" cy="476250"/>
          </a:xfrm>
          <a:prstGeom prst="flowChartProcess">
            <a:avLst/>
          </a:prstGeom>
          <a:solidFill>
            <a:srgbClr val="9D138D"/>
          </a:solidFill>
          <a:ln w="38100" algn="ctr">
            <a:solidFill>
              <a:srgbClr val="9D138D"/>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28003" name="流程图: 过程 18"/>
          <p:cNvSpPr>
            <a:spLocks noChangeArrowheads="1"/>
          </p:cNvSpPr>
          <p:nvPr/>
        </p:nvSpPr>
        <p:spPr bwMode="auto">
          <a:xfrm>
            <a:off x="1127125" y="4286250"/>
            <a:ext cx="1100138" cy="476250"/>
          </a:xfrm>
          <a:prstGeom prst="flowChartProcess">
            <a:avLst/>
          </a:prstGeom>
          <a:solidFill>
            <a:srgbClr val="00B050"/>
          </a:solidFill>
          <a:ln w="38100" algn="ctr">
            <a:solidFill>
              <a:srgbClr val="00B05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cxnSp>
        <p:nvCxnSpPr>
          <p:cNvPr id="128004"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28006"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28008"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28010" name="流程图: 过程 16"/>
          <p:cNvSpPr>
            <a:spLocks noChangeArrowheads="1"/>
          </p:cNvSpPr>
          <p:nvPr/>
        </p:nvSpPr>
        <p:spPr bwMode="auto">
          <a:xfrm>
            <a:off x="6443663" y="4248150"/>
            <a:ext cx="2200275" cy="476250"/>
          </a:xfrm>
          <a:prstGeom prst="flowChartProcess">
            <a:avLst/>
          </a:prstGeom>
          <a:solidFill>
            <a:srgbClr val="FFFF00"/>
          </a:solidFill>
          <a:ln w="38100" algn="ctr">
            <a:solidFill>
              <a:srgbClr val="FFFF0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cxnSp>
        <p:nvCxnSpPr>
          <p:cNvPr id="128011"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8012"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8013"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5"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2</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B</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C</a:t>
            </a:r>
            <a:r>
              <a:rPr lang="zh-CN" altLang="en-US" sz="3200" b="1" kern="0" dirty="0">
                <a:solidFill>
                  <a:srgbClr val="0000CC"/>
                </a:solidFill>
                <a:latin typeface="+mn-lt"/>
                <a:ea typeface="+mn-ea"/>
              </a:rPr>
              <a:t>的过程</a:t>
            </a:r>
          </a:p>
        </p:txBody>
      </p:sp>
      <p:pic>
        <p:nvPicPr>
          <p:cNvPr id="128015"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90459471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blinds(horizontal)">
                                      <p:cBhvr>
                                        <p:cTn id="7"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9026" name="流程图: 过程 17"/>
          <p:cNvSpPr>
            <a:spLocks noChangeArrowheads="1"/>
          </p:cNvSpPr>
          <p:nvPr/>
        </p:nvSpPr>
        <p:spPr bwMode="auto">
          <a:xfrm>
            <a:off x="6615113" y="3727450"/>
            <a:ext cx="1833562" cy="476250"/>
          </a:xfrm>
          <a:prstGeom prst="flowChartProcess">
            <a:avLst/>
          </a:prstGeom>
          <a:solidFill>
            <a:srgbClr val="9D138D"/>
          </a:solidFill>
          <a:ln w="38100" algn="ctr">
            <a:solidFill>
              <a:srgbClr val="9D138D"/>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9" name="流程图: 过程 18"/>
          <p:cNvSpPr>
            <a:spLocks noChangeArrowheads="1"/>
          </p:cNvSpPr>
          <p:nvPr/>
        </p:nvSpPr>
        <p:spPr bwMode="auto">
          <a:xfrm>
            <a:off x="6970713" y="3214688"/>
            <a:ext cx="1100137" cy="476250"/>
          </a:xfrm>
          <a:prstGeom prst="flowChartProcess">
            <a:avLst/>
          </a:prstGeom>
          <a:solidFill>
            <a:srgbClr val="00B050"/>
          </a:solidFill>
          <a:ln w="38100" algn="ctr">
            <a:solidFill>
              <a:srgbClr val="00B05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cxnSp>
        <p:nvCxnSpPr>
          <p:cNvPr id="129028" name="直接连接符 5"/>
          <p:cNvCxnSpPr>
            <a:cxnSpLocks noChangeShapeType="1"/>
          </p:cNvCxnSpPr>
          <p:nvPr/>
        </p:nvCxnSpPr>
        <p:spPr bwMode="auto">
          <a:xfrm>
            <a:off x="285750" y="4762500"/>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4911725"/>
            <a:ext cx="703262"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29030" name="直接连接符 21"/>
          <p:cNvCxnSpPr>
            <a:cxnSpLocks noChangeShapeType="1"/>
          </p:cNvCxnSpPr>
          <p:nvPr/>
        </p:nvCxnSpPr>
        <p:spPr bwMode="auto">
          <a:xfrm>
            <a:off x="3197225" y="4762500"/>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4911725"/>
            <a:ext cx="704850"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29032" name="直接连接符 24"/>
          <p:cNvCxnSpPr>
            <a:cxnSpLocks noChangeShapeType="1"/>
          </p:cNvCxnSpPr>
          <p:nvPr/>
        </p:nvCxnSpPr>
        <p:spPr bwMode="auto">
          <a:xfrm>
            <a:off x="6107113" y="4762500"/>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4911725"/>
            <a:ext cx="703263" cy="446088"/>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29034" name="流程图: 过程 16"/>
          <p:cNvSpPr>
            <a:spLocks noChangeArrowheads="1"/>
          </p:cNvSpPr>
          <p:nvPr/>
        </p:nvSpPr>
        <p:spPr bwMode="auto">
          <a:xfrm>
            <a:off x="6443663" y="4248150"/>
            <a:ext cx="2200275" cy="476250"/>
          </a:xfrm>
          <a:prstGeom prst="flowChartProcess">
            <a:avLst/>
          </a:prstGeom>
          <a:solidFill>
            <a:srgbClr val="FFFF00"/>
          </a:solidFill>
          <a:ln w="38100" algn="ctr">
            <a:solidFill>
              <a:srgbClr val="FFFF0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cxnSp>
        <p:nvCxnSpPr>
          <p:cNvPr id="129035" name="直接连接符 43"/>
          <p:cNvCxnSpPr>
            <a:cxnSpLocks noChangeShapeType="1"/>
          </p:cNvCxnSpPr>
          <p:nvPr/>
        </p:nvCxnSpPr>
        <p:spPr bwMode="auto">
          <a:xfrm rot="16200000" flipV="1">
            <a:off x="561976"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9036" name="直接连接符 46"/>
          <p:cNvCxnSpPr>
            <a:cxnSpLocks noChangeShapeType="1"/>
          </p:cNvCxnSpPr>
          <p:nvPr/>
        </p:nvCxnSpPr>
        <p:spPr bwMode="auto">
          <a:xfrm rot="16200000" flipV="1">
            <a:off x="6419851" y="3652837"/>
            <a:ext cx="2190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29037" name="直接连接符 47"/>
          <p:cNvCxnSpPr>
            <a:cxnSpLocks noChangeShapeType="1"/>
          </p:cNvCxnSpPr>
          <p:nvPr/>
        </p:nvCxnSpPr>
        <p:spPr bwMode="auto">
          <a:xfrm rot="16200000" flipV="1">
            <a:off x="3493294" y="3650456"/>
            <a:ext cx="2190750" cy="33338"/>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5" name="内容占位符 2"/>
          <p:cNvSpPr txBox="1">
            <a:spLocks/>
          </p:cNvSpPr>
          <p:nvPr/>
        </p:nvSpPr>
        <p:spPr bwMode="auto">
          <a:xfrm>
            <a:off x="1571625" y="785813"/>
            <a:ext cx="6072188"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将</a:t>
            </a:r>
            <a:r>
              <a:rPr lang="en-US" altLang="zh-CN" sz="3200" b="1" kern="0" dirty="0">
                <a:solidFill>
                  <a:srgbClr val="0000CC"/>
                </a:solidFill>
                <a:latin typeface="+mn-lt"/>
                <a:ea typeface="+mn-ea"/>
              </a:rPr>
              <a:t>2</a:t>
            </a:r>
            <a:r>
              <a:rPr lang="zh-CN" altLang="en-US" sz="3200" b="1" kern="0" dirty="0">
                <a:solidFill>
                  <a:srgbClr val="0000CC"/>
                </a:solidFill>
                <a:latin typeface="+mn-lt"/>
                <a:ea typeface="+mn-ea"/>
              </a:rPr>
              <a:t>个盘子从</a:t>
            </a:r>
            <a:r>
              <a:rPr lang="en-US" altLang="zh-CN" sz="3200" b="1" kern="0" dirty="0">
                <a:solidFill>
                  <a:srgbClr val="0000CC"/>
                </a:solidFill>
                <a:latin typeface="+mn-lt"/>
                <a:ea typeface="+mn-ea"/>
              </a:rPr>
              <a:t>B</a:t>
            </a:r>
            <a:r>
              <a:rPr lang="zh-CN" altLang="en-US" sz="3200" b="1" kern="0" dirty="0">
                <a:solidFill>
                  <a:srgbClr val="0000CC"/>
                </a:solidFill>
                <a:latin typeface="+mn-lt"/>
                <a:ea typeface="+mn-ea"/>
              </a:rPr>
              <a:t>移到</a:t>
            </a:r>
            <a:r>
              <a:rPr lang="en-US" altLang="zh-CN" sz="3200" b="1" kern="0" dirty="0">
                <a:solidFill>
                  <a:srgbClr val="0000CC"/>
                </a:solidFill>
                <a:latin typeface="+mn-lt"/>
                <a:ea typeface="+mn-ea"/>
              </a:rPr>
              <a:t>C</a:t>
            </a:r>
            <a:r>
              <a:rPr lang="zh-CN" altLang="en-US" sz="3200" b="1" kern="0" dirty="0">
                <a:solidFill>
                  <a:srgbClr val="0000CC"/>
                </a:solidFill>
                <a:latin typeface="+mn-lt"/>
                <a:ea typeface="+mn-ea"/>
              </a:rPr>
              <a:t>的过程</a:t>
            </a:r>
          </a:p>
        </p:txBody>
      </p:sp>
      <p:pic>
        <p:nvPicPr>
          <p:cNvPr id="129039" name="图片 1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82437415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blinds(horizontal)">
                                      <p:cBhvr>
                                        <p:cTn id="7" dur="500"/>
                                        <p:tgtEl>
                                          <p:spTgt spid="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 grpId="0" animBg="1"/>
    </p:bld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786" name="内容占位符 2"/>
          <p:cNvSpPr>
            <a:spLocks noGrp="1"/>
          </p:cNvSpPr>
          <p:nvPr>
            <p:ph idx="1"/>
          </p:nvPr>
        </p:nvSpPr>
        <p:spPr>
          <a:xfrm>
            <a:off x="539750" y="1000125"/>
            <a:ext cx="7961313" cy="5124450"/>
          </a:xfrm>
        </p:spPr>
        <p:txBody>
          <a:bodyPr/>
          <a:lstStyle/>
          <a:p>
            <a:r>
              <a:rPr lang="zh-CN" altLang="zh-CN" smtClean="0"/>
              <a:t>由上面的分析可知：将</a:t>
            </a:r>
            <a:r>
              <a:rPr lang="en-US" altLang="zh-CN" smtClean="0"/>
              <a:t>n</a:t>
            </a:r>
            <a:r>
              <a:rPr lang="zh-CN" altLang="zh-CN" smtClean="0"/>
              <a:t>个盘子从</a:t>
            </a:r>
            <a:r>
              <a:rPr lang="en-US" altLang="zh-CN" smtClean="0"/>
              <a:t>A</a:t>
            </a:r>
            <a:r>
              <a:rPr lang="zh-CN" altLang="zh-CN" smtClean="0"/>
              <a:t>座移到</a:t>
            </a:r>
            <a:r>
              <a:rPr lang="en-US" altLang="zh-CN" smtClean="0"/>
              <a:t>C</a:t>
            </a:r>
            <a:r>
              <a:rPr lang="zh-CN" altLang="zh-CN" smtClean="0"/>
              <a:t>座可以分解为以下</a:t>
            </a:r>
            <a:r>
              <a:rPr lang="en-US" altLang="zh-CN" smtClean="0"/>
              <a:t>3</a:t>
            </a:r>
            <a:r>
              <a:rPr lang="zh-CN" altLang="zh-CN" smtClean="0"/>
              <a:t>个步骤：</a:t>
            </a:r>
          </a:p>
          <a:p>
            <a:pPr lvl="1">
              <a:buFont typeface="Wingdings" panose="05000000000000000000" pitchFamily="2" charset="2"/>
              <a:buNone/>
            </a:pPr>
            <a:r>
              <a:rPr lang="en-US" altLang="zh-CN" smtClean="0"/>
              <a:t>(1) </a:t>
            </a:r>
            <a:r>
              <a:rPr lang="zh-CN" altLang="zh-CN" smtClean="0"/>
              <a:t>将</a:t>
            </a:r>
            <a:r>
              <a:rPr lang="en-US" altLang="zh-CN" smtClean="0"/>
              <a:t>A</a:t>
            </a:r>
            <a:r>
              <a:rPr lang="zh-CN" altLang="zh-CN" smtClean="0"/>
              <a:t>上</a:t>
            </a:r>
            <a:r>
              <a:rPr lang="en-US" altLang="zh-CN" smtClean="0"/>
              <a:t>n-1</a:t>
            </a:r>
            <a:r>
              <a:rPr lang="zh-CN" altLang="zh-CN" smtClean="0"/>
              <a:t>个盘借助</a:t>
            </a:r>
            <a:r>
              <a:rPr lang="en-US" altLang="zh-CN" smtClean="0"/>
              <a:t>C</a:t>
            </a:r>
            <a:r>
              <a:rPr lang="zh-CN" altLang="zh-CN" smtClean="0"/>
              <a:t>座先移到</a:t>
            </a:r>
            <a:r>
              <a:rPr lang="en-US" altLang="zh-CN" smtClean="0"/>
              <a:t>B</a:t>
            </a:r>
            <a:r>
              <a:rPr lang="zh-CN" altLang="zh-CN" smtClean="0"/>
              <a:t>座上</a:t>
            </a:r>
          </a:p>
          <a:p>
            <a:pPr lvl="1">
              <a:buFont typeface="Wingdings" panose="05000000000000000000" pitchFamily="2" charset="2"/>
              <a:buNone/>
            </a:pPr>
            <a:r>
              <a:rPr lang="en-US" altLang="zh-CN" smtClean="0"/>
              <a:t>(2) </a:t>
            </a:r>
            <a:r>
              <a:rPr lang="zh-CN" altLang="zh-CN" smtClean="0"/>
              <a:t>把</a:t>
            </a:r>
            <a:r>
              <a:rPr lang="en-US" altLang="zh-CN" smtClean="0"/>
              <a:t>A</a:t>
            </a:r>
            <a:r>
              <a:rPr lang="zh-CN" altLang="zh-CN" smtClean="0"/>
              <a:t>座上剩下的一个盘移到</a:t>
            </a:r>
            <a:r>
              <a:rPr lang="en-US" altLang="zh-CN" smtClean="0"/>
              <a:t>C</a:t>
            </a:r>
            <a:r>
              <a:rPr lang="zh-CN" altLang="zh-CN" smtClean="0"/>
              <a:t>座上</a:t>
            </a:r>
          </a:p>
          <a:p>
            <a:pPr lvl="1">
              <a:buFont typeface="Wingdings" panose="05000000000000000000" pitchFamily="2" charset="2"/>
              <a:buNone/>
            </a:pPr>
            <a:r>
              <a:rPr lang="en-US" altLang="zh-CN" smtClean="0"/>
              <a:t>(3) </a:t>
            </a:r>
            <a:r>
              <a:rPr lang="zh-CN" altLang="zh-CN" smtClean="0"/>
              <a:t>将</a:t>
            </a:r>
            <a:r>
              <a:rPr lang="en-US" altLang="zh-CN" smtClean="0"/>
              <a:t>n-1</a:t>
            </a:r>
            <a:r>
              <a:rPr lang="zh-CN" altLang="zh-CN" smtClean="0"/>
              <a:t>个盘从</a:t>
            </a:r>
            <a:r>
              <a:rPr lang="en-US" altLang="zh-CN" smtClean="0"/>
              <a:t>B</a:t>
            </a:r>
            <a:r>
              <a:rPr lang="zh-CN" altLang="zh-CN" smtClean="0"/>
              <a:t>座借助于Ａ座移到</a:t>
            </a:r>
            <a:r>
              <a:rPr lang="en-US" altLang="zh-CN" smtClean="0"/>
              <a:t>C</a:t>
            </a:r>
            <a:r>
              <a:rPr lang="zh-CN" altLang="zh-CN" smtClean="0"/>
              <a:t>座上</a:t>
            </a:r>
            <a:endParaRPr lang="zh-CN" altLang="en-US" smtClean="0"/>
          </a:p>
        </p:txBody>
      </p:sp>
      <p:pic>
        <p:nvPicPr>
          <p:cNvPr id="130051"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55816664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8786">
                                            <p:txEl>
                                              <p:pRg st="1" end="1"/>
                                            </p:txEl>
                                          </p:spTgt>
                                        </p:tgtEl>
                                        <p:attrNameLst>
                                          <p:attrName>style.visibility</p:attrName>
                                        </p:attrNameLst>
                                      </p:cBhvr>
                                      <p:to>
                                        <p:strVal val="visible"/>
                                      </p:to>
                                    </p:set>
                                    <p:animEffect transition="in" filter="blinds(horizontal)">
                                      <p:cBhvr>
                                        <p:cTn id="7" dur="500"/>
                                        <p:tgtEl>
                                          <p:spTgt spid="11878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8786">
                                            <p:txEl>
                                              <p:pRg st="2" end="2"/>
                                            </p:txEl>
                                          </p:spTgt>
                                        </p:tgtEl>
                                        <p:attrNameLst>
                                          <p:attrName>style.visibility</p:attrName>
                                        </p:attrNameLst>
                                      </p:cBhvr>
                                      <p:to>
                                        <p:strVal val="visible"/>
                                      </p:to>
                                    </p:set>
                                    <p:animEffect transition="in" filter="blinds(horizontal)">
                                      <p:cBhvr>
                                        <p:cTn id="12" dur="500"/>
                                        <p:tgtEl>
                                          <p:spTgt spid="11878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8786">
                                            <p:txEl>
                                              <p:pRg st="3" end="3"/>
                                            </p:txEl>
                                          </p:spTgt>
                                        </p:tgtEl>
                                        <p:attrNameLst>
                                          <p:attrName>style.visibility</p:attrName>
                                        </p:attrNameLst>
                                      </p:cBhvr>
                                      <p:to>
                                        <p:strVal val="visible"/>
                                      </p:to>
                                    </p:set>
                                    <p:animEffect transition="in" filter="blinds(horizontal)">
                                      <p:cBhvr>
                                        <p:cTn id="17" dur="500"/>
                                        <p:tgtEl>
                                          <p:spTgt spid="11878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810" name="内容占位符 2"/>
          <p:cNvSpPr>
            <a:spLocks noGrp="1"/>
          </p:cNvSpPr>
          <p:nvPr>
            <p:ph idx="1"/>
          </p:nvPr>
        </p:nvSpPr>
        <p:spPr>
          <a:xfrm>
            <a:off x="539750" y="876300"/>
            <a:ext cx="7675563" cy="5553075"/>
          </a:xfrm>
        </p:spPr>
        <p:txBody>
          <a:bodyPr/>
          <a:lstStyle/>
          <a:p>
            <a:r>
              <a:rPr lang="zh-CN" altLang="zh-CN" smtClean="0"/>
              <a:t>可以将第</a:t>
            </a:r>
            <a:r>
              <a:rPr lang="en-US" altLang="zh-CN" smtClean="0"/>
              <a:t>(1)</a:t>
            </a:r>
            <a:r>
              <a:rPr lang="zh-CN" altLang="zh-CN" smtClean="0"/>
              <a:t>步和第</a:t>
            </a:r>
            <a:r>
              <a:rPr lang="en-US" altLang="zh-CN" smtClean="0"/>
              <a:t>(3)</a:t>
            </a:r>
            <a:r>
              <a:rPr lang="zh-CN" altLang="zh-CN" smtClean="0"/>
              <a:t>步表示为：</a:t>
            </a:r>
          </a:p>
          <a:p>
            <a:pPr lvl="1"/>
            <a:r>
              <a:rPr lang="zh-CN" altLang="zh-CN" smtClean="0"/>
              <a:t>将“</a:t>
            </a:r>
            <a:r>
              <a:rPr lang="en-US" altLang="zh-CN" smtClean="0"/>
              <a:t>one</a:t>
            </a:r>
            <a:r>
              <a:rPr lang="zh-CN" altLang="zh-CN" smtClean="0"/>
              <a:t>”座上</a:t>
            </a:r>
            <a:r>
              <a:rPr lang="en-US" altLang="zh-CN" smtClean="0"/>
              <a:t>n-1</a:t>
            </a:r>
            <a:r>
              <a:rPr lang="zh-CN" altLang="zh-CN" smtClean="0"/>
              <a:t>个盘移到“</a:t>
            </a:r>
            <a:r>
              <a:rPr lang="en-US" altLang="zh-CN" smtClean="0"/>
              <a:t>two</a:t>
            </a:r>
            <a:r>
              <a:rPr lang="zh-CN" altLang="zh-CN" smtClean="0"/>
              <a:t>”座</a:t>
            </a:r>
            <a:r>
              <a:rPr lang="en-US" altLang="zh-CN" smtClean="0"/>
              <a:t>(</a:t>
            </a:r>
            <a:r>
              <a:rPr lang="zh-CN" altLang="zh-CN" smtClean="0"/>
              <a:t>借助“</a:t>
            </a:r>
            <a:r>
              <a:rPr lang="en-US" altLang="zh-CN" smtClean="0"/>
              <a:t>three</a:t>
            </a:r>
            <a:r>
              <a:rPr lang="zh-CN" altLang="zh-CN" smtClean="0"/>
              <a:t>”座</a:t>
            </a:r>
            <a:r>
              <a:rPr lang="en-US" altLang="zh-CN" smtClean="0"/>
              <a:t>)</a:t>
            </a:r>
            <a:r>
              <a:rPr lang="zh-CN" altLang="zh-CN" smtClean="0"/>
              <a:t>。</a:t>
            </a:r>
            <a:endParaRPr lang="en-US" altLang="zh-CN" smtClean="0"/>
          </a:p>
          <a:p>
            <a:pPr lvl="1"/>
            <a:r>
              <a:rPr lang="zh-CN" altLang="zh-CN" smtClean="0"/>
              <a:t>在第</a:t>
            </a:r>
            <a:r>
              <a:rPr lang="en-US" altLang="zh-CN" smtClean="0"/>
              <a:t>(1)</a:t>
            </a:r>
            <a:r>
              <a:rPr lang="zh-CN" altLang="zh-CN" smtClean="0"/>
              <a:t>步和第</a:t>
            </a:r>
            <a:r>
              <a:rPr lang="en-US" altLang="zh-CN" smtClean="0"/>
              <a:t>(3)</a:t>
            </a:r>
            <a:r>
              <a:rPr lang="zh-CN" altLang="zh-CN" smtClean="0"/>
              <a:t>步中，</a:t>
            </a:r>
            <a:r>
              <a:rPr lang="en-US" altLang="zh-CN" smtClean="0"/>
              <a:t>one </a:t>
            </a:r>
            <a:r>
              <a:rPr lang="zh-CN" altLang="zh-CN" smtClean="0"/>
              <a:t>、</a:t>
            </a:r>
            <a:r>
              <a:rPr lang="en-US" altLang="zh-CN" smtClean="0"/>
              <a:t>two</a:t>
            </a:r>
            <a:r>
              <a:rPr lang="zh-CN" altLang="zh-CN" smtClean="0"/>
              <a:t>、</a:t>
            </a:r>
            <a:r>
              <a:rPr lang="en-US" altLang="zh-CN" smtClean="0"/>
              <a:t>three</a:t>
            </a:r>
            <a:r>
              <a:rPr lang="zh-CN" altLang="zh-CN" smtClean="0"/>
              <a:t>和</a:t>
            </a:r>
            <a:r>
              <a:rPr lang="en-US" altLang="zh-CN" smtClean="0"/>
              <a:t>A</a:t>
            </a:r>
            <a:r>
              <a:rPr lang="zh-CN" altLang="zh-CN" smtClean="0"/>
              <a:t>、</a:t>
            </a:r>
            <a:r>
              <a:rPr lang="en-US" altLang="zh-CN" smtClean="0"/>
              <a:t>B</a:t>
            </a:r>
            <a:r>
              <a:rPr lang="zh-CN" altLang="zh-CN" smtClean="0"/>
              <a:t>、</a:t>
            </a:r>
            <a:r>
              <a:rPr lang="en-US" altLang="zh-CN" smtClean="0"/>
              <a:t>C</a:t>
            </a:r>
            <a:r>
              <a:rPr lang="zh-CN" altLang="zh-CN" smtClean="0"/>
              <a:t>的对应关系不同。</a:t>
            </a:r>
            <a:endParaRPr lang="en-US" altLang="zh-CN" smtClean="0"/>
          </a:p>
          <a:p>
            <a:pPr lvl="1"/>
            <a:r>
              <a:rPr lang="zh-CN" altLang="zh-CN" smtClean="0"/>
              <a:t>对第</a:t>
            </a:r>
            <a:r>
              <a:rPr lang="en-US" altLang="zh-CN" smtClean="0"/>
              <a:t>(1)</a:t>
            </a:r>
            <a:r>
              <a:rPr lang="zh-CN" altLang="zh-CN" smtClean="0"/>
              <a:t>步，对应关系是</a:t>
            </a:r>
            <a:r>
              <a:rPr lang="en-US" altLang="zh-CN" smtClean="0"/>
              <a:t>one</a:t>
            </a:r>
            <a:r>
              <a:rPr lang="zh-CN" altLang="zh-CN" smtClean="0"/>
              <a:t>对应</a:t>
            </a:r>
            <a:r>
              <a:rPr lang="en-US" altLang="zh-CN" smtClean="0"/>
              <a:t>A</a:t>
            </a:r>
            <a:r>
              <a:rPr lang="zh-CN" altLang="zh-CN" smtClean="0"/>
              <a:t>，</a:t>
            </a:r>
            <a:r>
              <a:rPr lang="en-US" altLang="zh-CN" smtClean="0"/>
              <a:t>two</a:t>
            </a:r>
            <a:r>
              <a:rPr lang="zh-CN" altLang="zh-CN" smtClean="0"/>
              <a:t>对应</a:t>
            </a:r>
            <a:r>
              <a:rPr lang="en-US" altLang="zh-CN" smtClean="0"/>
              <a:t>B</a:t>
            </a:r>
            <a:r>
              <a:rPr lang="zh-CN" altLang="zh-CN" smtClean="0"/>
              <a:t>，</a:t>
            </a:r>
            <a:r>
              <a:rPr lang="en-US" altLang="zh-CN" smtClean="0"/>
              <a:t>three</a:t>
            </a:r>
            <a:r>
              <a:rPr lang="zh-CN" altLang="zh-CN" smtClean="0"/>
              <a:t>对应</a:t>
            </a:r>
            <a:r>
              <a:rPr lang="en-US" altLang="zh-CN" smtClean="0"/>
              <a:t>C</a:t>
            </a:r>
            <a:r>
              <a:rPr lang="zh-CN" altLang="zh-CN" smtClean="0"/>
              <a:t>。</a:t>
            </a:r>
            <a:endParaRPr lang="en-US" altLang="zh-CN" smtClean="0"/>
          </a:p>
          <a:p>
            <a:pPr lvl="1"/>
            <a:r>
              <a:rPr lang="zh-CN" altLang="zh-CN" smtClean="0"/>
              <a:t>对第</a:t>
            </a:r>
            <a:r>
              <a:rPr lang="en-US" altLang="zh-CN" smtClean="0"/>
              <a:t>(3)</a:t>
            </a:r>
            <a:r>
              <a:rPr lang="zh-CN" altLang="zh-CN" smtClean="0"/>
              <a:t>步，对应关系是</a:t>
            </a:r>
            <a:r>
              <a:rPr lang="en-US" altLang="zh-CN" smtClean="0"/>
              <a:t>one</a:t>
            </a:r>
            <a:r>
              <a:rPr lang="zh-CN" altLang="zh-CN" smtClean="0"/>
              <a:t>对应</a:t>
            </a:r>
            <a:r>
              <a:rPr lang="en-US" altLang="zh-CN" smtClean="0"/>
              <a:t>B</a:t>
            </a:r>
            <a:r>
              <a:rPr lang="zh-CN" altLang="zh-CN" smtClean="0"/>
              <a:t>，</a:t>
            </a:r>
            <a:r>
              <a:rPr lang="en-US" altLang="zh-CN" smtClean="0"/>
              <a:t>two</a:t>
            </a:r>
            <a:r>
              <a:rPr lang="zh-CN" altLang="zh-CN" smtClean="0"/>
              <a:t>对应</a:t>
            </a:r>
            <a:r>
              <a:rPr lang="en-US" altLang="zh-CN" smtClean="0"/>
              <a:t>C</a:t>
            </a:r>
            <a:r>
              <a:rPr lang="zh-CN" altLang="zh-CN" smtClean="0"/>
              <a:t>，</a:t>
            </a:r>
            <a:r>
              <a:rPr lang="en-US" altLang="zh-CN" smtClean="0"/>
              <a:t>three</a:t>
            </a:r>
            <a:r>
              <a:rPr lang="zh-CN" altLang="zh-CN" smtClean="0"/>
              <a:t>对应</a:t>
            </a:r>
            <a:r>
              <a:rPr lang="en-US" altLang="zh-CN" smtClean="0"/>
              <a:t>A</a:t>
            </a:r>
            <a:r>
              <a:rPr lang="zh-CN" altLang="zh-CN" smtClean="0"/>
              <a:t>。</a:t>
            </a:r>
          </a:p>
        </p:txBody>
      </p:sp>
      <p:pic>
        <p:nvPicPr>
          <p:cNvPr id="131075"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36179326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9810">
                                            <p:txEl>
                                              <p:pRg st="1" end="1"/>
                                            </p:txEl>
                                          </p:spTgt>
                                        </p:tgtEl>
                                        <p:attrNameLst>
                                          <p:attrName>style.visibility</p:attrName>
                                        </p:attrNameLst>
                                      </p:cBhvr>
                                      <p:to>
                                        <p:strVal val="visible"/>
                                      </p:to>
                                    </p:set>
                                    <p:animEffect transition="in" filter="blinds(horizontal)">
                                      <p:cBhvr>
                                        <p:cTn id="7" dur="500"/>
                                        <p:tgtEl>
                                          <p:spTgt spid="119810">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19810">
                                            <p:txEl>
                                              <p:pRg st="2" end="2"/>
                                            </p:txEl>
                                          </p:spTgt>
                                        </p:tgtEl>
                                        <p:attrNameLst>
                                          <p:attrName>style.visibility</p:attrName>
                                        </p:attrNameLst>
                                      </p:cBhvr>
                                      <p:to>
                                        <p:strVal val="visible"/>
                                      </p:to>
                                    </p:set>
                                    <p:animEffect transition="in" filter="blinds(horizontal)">
                                      <p:cBhvr>
                                        <p:cTn id="12" dur="500"/>
                                        <p:tgtEl>
                                          <p:spTgt spid="119810">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19810">
                                            <p:txEl>
                                              <p:pRg st="3" end="3"/>
                                            </p:txEl>
                                          </p:spTgt>
                                        </p:tgtEl>
                                        <p:attrNameLst>
                                          <p:attrName>style.visibility</p:attrName>
                                        </p:attrNameLst>
                                      </p:cBhvr>
                                      <p:to>
                                        <p:strVal val="visible"/>
                                      </p:to>
                                    </p:set>
                                    <p:animEffect transition="in" filter="blinds(horizontal)">
                                      <p:cBhvr>
                                        <p:cTn id="17" dur="500"/>
                                        <p:tgtEl>
                                          <p:spTgt spid="119810">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19810">
                                            <p:txEl>
                                              <p:pRg st="4" end="4"/>
                                            </p:txEl>
                                          </p:spTgt>
                                        </p:tgtEl>
                                        <p:attrNameLst>
                                          <p:attrName>style.visibility</p:attrName>
                                        </p:attrNameLst>
                                      </p:cBhvr>
                                      <p:to>
                                        <p:strVal val="visible"/>
                                      </p:to>
                                    </p:set>
                                    <p:animEffect transition="in" filter="blinds(horizontal)">
                                      <p:cBhvr>
                                        <p:cTn id="22" dur="500"/>
                                        <p:tgtEl>
                                          <p:spTgt spid="119810">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834" name="内容占位符 2"/>
          <p:cNvSpPr>
            <a:spLocks noGrp="1"/>
          </p:cNvSpPr>
          <p:nvPr>
            <p:ph idx="1"/>
          </p:nvPr>
        </p:nvSpPr>
        <p:spPr>
          <a:xfrm>
            <a:off x="539750" y="1071563"/>
            <a:ext cx="7818438" cy="4429125"/>
          </a:xfrm>
        </p:spPr>
        <p:txBody>
          <a:bodyPr/>
          <a:lstStyle/>
          <a:p>
            <a:r>
              <a:rPr lang="zh-CN" altLang="zh-CN" smtClean="0"/>
              <a:t>把上面</a:t>
            </a:r>
            <a:r>
              <a:rPr lang="en-US" altLang="zh-CN" smtClean="0"/>
              <a:t>3</a:t>
            </a:r>
            <a:r>
              <a:rPr lang="zh-CN" altLang="zh-CN" smtClean="0"/>
              <a:t>个步骤分成两类操作：</a:t>
            </a:r>
          </a:p>
          <a:p>
            <a:pPr lvl="1">
              <a:buFont typeface="Wingdings" panose="05000000000000000000" pitchFamily="2" charset="2"/>
              <a:buNone/>
            </a:pPr>
            <a:r>
              <a:rPr lang="en-US" altLang="zh-CN" smtClean="0"/>
              <a:t>(1) </a:t>
            </a:r>
            <a:r>
              <a:rPr lang="zh-CN" altLang="zh-CN" smtClean="0"/>
              <a:t>将</a:t>
            </a:r>
            <a:r>
              <a:rPr lang="en-US" altLang="zh-CN" smtClean="0"/>
              <a:t>n-1</a:t>
            </a:r>
            <a:r>
              <a:rPr lang="zh-CN" altLang="zh-CN" smtClean="0"/>
              <a:t>个盘从一个座移到另一个座上（</a:t>
            </a:r>
            <a:r>
              <a:rPr lang="en-US" altLang="zh-CN" smtClean="0"/>
              <a:t>n</a:t>
            </a:r>
            <a:r>
              <a:rPr lang="zh-CN" altLang="zh-CN" smtClean="0"/>
              <a:t>＞</a:t>
            </a:r>
            <a:r>
              <a:rPr lang="en-US" altLang="zh-CN" smtClean="0"/>
              <a:t>1</a:t>
            </a:r>
            <a:r>
              <a:rPr lang="zh-CN" altLang="zh-CN" smtClean="0"/>
              <a:t>）。这就是大和尚让小和尚做的工作，它是一个递归的过程，即和尚将任务层层下放，直到第</a:t>
            </a:r>
            <a:r>
              <a:rPr lang="en-US" altLang="zh-CN" smtClean="0"/>
              <a:t>64</a:t>
            </a:r>
            <a:r>
              <a:rPr lang="zh-CN" altLang="zh-CN" smtClean="0"/>
              <a:t>个和尚为止。</a:t>
            </a:r>
          </a:p>
          <a:p>
            <a:pPr lvl="1">
              <a:buFont typeface="Wingdings" panose="05000000000000000000" pitchFamily="2" charset="2"/>
              <a:buNone/>
            </a:pPr>
            <a:r>
              <a:rPr lang="en-US" altLang="zh-CN" smtClean="0"/>
              <a:t>(2) </a:t>
            </a:r>
            <a:r>
              <a:rPr lang="zh-CN" altLang="zh-CN" smtClean="0"/>
              <a:t>将</a:t>
            </a:r>
            <a:r>
              <a:rPr lang="en-US" altLang="zh-CN" smtClean="0"/>
              <a:t>1</a:t>
            </a:r>
            <a:r>
              <a:rPr lang="zh-CN" altLang="zh-CN" smtClean="0"/>
              <a:t>个盘子从一个座上移到另一座上。这是大和尚自己做的工作。</a:t>
            </a:r>
          </a:p>
        </p:txBody>
      </p:sp>
      <p:pic>
        <p:nvPicPr>
          <p:cNvPr id="132099"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61823773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0834">
                                            <p:txEl>
                                              <p:pRg st="1" end="1"/>
                                            </p:txEl>
                                          </p:spTgt>
                                        </p:tgtEl>
                                        <p:attrNameLst>
                                          <p:attrName>style.visibility</p:attrName>
                                        </p:attrNameLst>
                                      </p:cBhvr>
                                      <p:to>
                                        <p:strVal val="visible"/>
                                      </p:to>
                                    </p:set>
                                    <p:animEffect transition="in" filter="blinds(horizontal)">
                                      <p:cBhvr>
                                        <p:cTn id="7" dur="500"/>
                                        <p:tgtEl>
                                          <p:spTgt spid="12083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0834">
                                            <p:txEl>
                                              <p:pRg st="2" end="2"/>
                                            </p:txEl>
                                          </p:spTgt>
                                        </p:tgtEl>
                                        <p:attrNameLst>
                                          <p:attrName>style.visibility</p:attrName>
                                        </p:attrNameLst>
                                      </p:cBhvr>
                                      <p:to>
                                        <p:strVal val="visible"/>
                                      </p:to>
                                    </p:set>
                                    <p:animEffect transition="in" filter="blinds(horizontal)">
                                      <p:cBhvr>
                                        <p:cTn id="12" dur="500"/>
                                        <p:tgtEl>
                                          <p:spTgt spid="1208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58" name="内容占位符 2"/>
          <p:cNvSpPr>
            <a:spLocks noGrp="1"/>
          </p:cNvSpPr>
          <p:nvPr>
            <p:ph idx="1"/>
          </p:nvPr>
        </p:nvSpPr>
        <p:spPr>
          <a:xfrm>
            <a:off x="357188" y="428625"/>
            <a:ext cx="8001000" cy="6143625"/>
          </a:xfrm>
        </p:spPr>
        <p:txBody>
          <a:bodyPr/>
          <a:lstStyle/>
          <a:p>
            <a:r>
              <a:rPr lang="zh-CN" altLang="zh-CN" smtClean="0"/>
              <a:t>编写程序。</a:t>
            </a:r>
            <a:endParaRPr lang="en-US" altLang="zh-CN" smtClean="0"/>
          </a:p>
          <a:p>
            <a:pPr lvl="1"/>
            <a:r>
              <a:rPr lang="zh-CN" altLang="zh-CN" smtClean="0"/>
              <a:t>用</a:t>
            </a:r>
            <a:r>
              <a:rPr lang="en-US" altLang="zh-CN" smtClean="0"/>
              <a:t>hanoi</a:t>
            </a:r>
            <a:r>
              <a:rPr lang="zh-CN" altLang="zh-CN" smtClean="0"/>
              <a:t>函数实现第</a:t>
            </a:r>
            <a:r>
              <a:rPr lang="en-US" altLang="zh-CN" smtClean="0"/>
              <a:t>1</a:t>
            </a:r>
            <a:r>
              <a:rPr lang="zh-CN" altLang="zh-CN" smtClean="0"/>
              <a:t>类操作（即模拟小和尚的任务）</a:t>
            </a:r>
            <a:endParaRPr lang="en-US" altLang="zh-CN" smtClean="0"/>
          </a:p>
          <a:p>
            <a:pPr lvl="1"/>
            <a:r>
              <a:rPr lang="zh-CN" altLang="zh-CN" smtClean="0"/>
              <a:t>用</a:t>
            </a:r>
            <a:r>
              <a:rPr lang="en-US" altLang="zh-CN" smtClean="0"/>
              <a:t>move</a:t>
            </a:r>
            <a:r>
              <a:rPr lang="zh-CN" altLang="zh-CN" smtClean="0"/>
              <a:t>函数实现第</a:t>
            </a:r>
            <a:r>
              <a:rPr lang="en-US" altLang="zh-CN" smtClean="0"/>
              <a:t>2</a:t>
            </a:r>
            <a:r>
              <a:rPr lang="zh-CN" altLang="zh-CN" smtClean="0"/>
              <a:t>类操作（模拟大和尚自己移盘）</a:t>
            </a:r>
            <a:endParaRPr lang="en-US" altLang="zh-CN" smtClean="0"/>
          </a:p>
          <a:p>
            <a:pPr lvl="1"/>
            <a:r>
              <a:rPr lang="zh-CN" altLang="zh-CN" smtClean="0"/>
              <a:t>函数调用</a:t>
            </a:r>
            <a:r>
              <a:rPr lang="en-US" altLang="zh-CN" smtClean="0"/>
              <a:t>hanoi(n,one,two.three)</a:t>
            </a:r>
            <a:r>
              <a:rPr lang="zh-CN" altLang="zh-CN" smtClean="0"/>
              <a:t>表示将</a:t>
            </a:r>
            <a:r>
              <a:rPr lang="en-US" altLang="zh-CN" smtClean="0"/>
              <a:t>n</a:t>
            </a:r>
            <a:r>
              <a:rPr lang="zh-CN" altLang="zh-CN" smtClean="0"/>
              <a:t>个盘子从“</a:t>
            </a:r>
            <a:r>
              <a:rPr lang="en-US" altLang="zh-CN" smtClean="0"/>
              <a:t>one</a:t>
            </a:r>
            <a:r>
              <a:rPr lang="zh-CN" altLang="zh-CN" smtClean="0"/>
              <a:t>”座移到“</a:t>
            </a:r>
            <a:r>
              <a:rPr lang="en-US" altLang="zh-CN" smtClean="0"/>
              <a:t>three</a:t>
            </a:r>
            <a:r>
              <a:rPr lang="zh-CN" altLang="zh-CN" smtClean="0"/>
              <a:t>”座的过程</a:t>
            </a:r>
            <a:r>
              <a:rPr lang="en-US" altLang="zh-CN" smtClean="0"/>
              <a:t>(</a:t>
            </a:r>
            <a:r>
              <a:rPr lang="zh-CN" altLang="zh-CN" smtClean="0"/>
              <a:t>借助“</a:t>
            </a:r>
            <a:r>
              <a:rPr lang="en-US" altLang="zh-CN" smtClean="0"/>
              <a:t>two</a:t>
            </a:r>
            <a:r>
              <a:rPr lang="zh-CN" altLang="zh-CN" smtClean="0"/>
              <a:t>”座</a:t>
            </a:r>
            <a:r>
              <a:rPr lang="en-US" altLang="zh-CN" smtClean="0"/>
              <a:t>)</a:t>
            </a:r>
          </a:p>
          <a:p>
            <a:pPr lvl="1"/>
            <a:r>
              <a:rPr lang="zh-CN" altLang="zh-CN" smtClean="0"/>
              <a:t>函数调用</a:t>
            </a:r>
            <a:r>
              <a:rPr lang="en-US" altLang="zh-CN" smtClean="0"/>
              <a:t>move(x,y)</a:t>
            </a:r>
            <a:r>
              <a:rPr lang="zh-CN" altLang="zh-CN" smtClean="0"/>
              <a:t>表示将</a:t>
            </a:r>
            <a:r>
              <a:rPr lang="en-US" altLang="zh-CN" smtClean="0"/>
              <a:t>1</a:t>
            </a:r>
            <a:r>
              <a:rPr lang="zh-CN" altLang="zh-CN" smtClean="0"/>
              <a:t>个盘子从</a:t>
            </a:r>
            <a:r>
              <a:rPr lang="en-US" altLang="zh-CN" smtClean="0"/>
              <a:t>x </a:t>
            </a:r>
            <a:r>
              <a:rPr lang="zh-CN" altLang="zh-CN" smtClean="0"/>
              <a:t>座移到</a:t>
            </a:r>
            <a:r>
              <a:rPr lang="en-US" altLang="zh-CN" smtClean="0"/>
              <a:t>y </a:t>
            </a:r>
            <a:r>
              <a:rPr lang="zh-CN" altLang="zh-CN" smtClean="0"/>
              <a:t>座的过程。</a:t>
            </a:r>
            <a:r>
              <a:rPr lang="en-US" altLang="zh-CN" smtClean="0"/>
              <a:t>x</a:t>
            </a:r>
            <a:r>
              <a:rPr lang="zh-CN" altLang="zh-CN" smtClean="0"/>
              <a:t>和</a:t>
            </a:r>
            <a:r>
              <a:rPr lang="en-US" altLang="zh-CN" smtClean="0"/>
              <a:t>y</a:t>
            </a:r>
            <a:r>
              <a:rPr lang="zh-CN" altLang="zh-CN" smtClean="0"/>
              <a:t>是代表</a:t>
            </a:r>
            <a:r>
              <a:rPr lang="en-US" altLang="zh-CN" smtClean="0"/>
              <a:t>A</a:t>
            </a:r>
            <a:r>
              <a:rPr lang="zh-CN" altLang="zh-CN" smtClean="0"/>
              <a:t>、</a:t>
            </a:r>
            <a:r>
              <a:rPr lang="en-US" altLang="zh-CN" smtClean="0"/>
              <a:t>B</a:t>
            </a:r>
            <a:r>
              <a:rPr lang="zh-CN" altLang="zh-CN" smtClean="0"/>
              <a:t>、</a:t>
            </a:r>
            <a:r>
              <a:rPr lang="en-US" altLang="zh-CN" smtClean="0"/>
              <a:t>C</a:t>
            </a:r>
            <a:r>
              <a:rPr lang="zh-CN" altLang="zh-CN" smtClean="0"/>
              <a:t>座之一，根据每次不同情况分别取</a:t>
            </a:r>
            <a:r>
              <a:rPr lang="en-US" altLang="zh-CN" smtClean="0"/>
              <a:t>A</a:t>
            </a:r>
            <a:r>
              <a:rPr lang="zh-CN" altLang="zh-CN" smtClean="0"/>
              <a:t>、</a:t>
            </a:r>
            <a:r>
              <a:rPr lang="en-US" altLang="zh-CN" smtClean="0"/>
              <a:t>B</a:t>
            </a:r>
            <a:r>
              <a:rPr lang="zh-CN" altLang="zh-CN" smtClean="0"/>
              <a:t>、</a:t>
            </a:r>
            <a:r>
              <a:rPr lang="en-US" altLang="zh-CN" smtClean="0"/>
              <a:t>C</a:t>
            </a:r>
            <a:r>
              <a:rPr lang="zh-CN" altLang="zh-CN" smtClean="0"/>
              <a:t>代入</a:t>
            </a:r>
          </a:p>
        </p:txBody>
      </p:sp>
      <p:pic>
        <p:nvPicPr>
          <p:cNvPr id="133123"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1169600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1858">
                                            <p:txEl>
                                              <p:pRg st="1" end="1"/>
                                            </p:txEl>
                                          </p:spTgt>
                                        </p:tgtEl>
                                        <p:attrNameLst>
                                          <p:attrName>style.visibility</p:attrName>
                                        </p:attrNameLst>
                                      </p:cBhvr>
                                      <p:to>
                                        <p:strVal val="visible"/>
                                      </p:to>
                                    </p:set>
                                    <p:animEffect transition="in" filter="blinds(horizontal)">
                                      <p:cBhvr>
                                        <p:cTn id="7" dur="500"/>
                                        <p:tgtEl>
                                          <p:spTgt spid="12185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1858">
                                            <p:txEl>
                                              <p:pRg st="2" end="2"/>
                                            </p:txEl>
                                          </p:spTgt>
                                        </p:tgtEl>
                                        <p:attrNameLst>
                                          <p:attrName>style.visibility</p:attrName>
                                        </p:attrNameLst>
                                      </p:cBhvr>
                                      <p:to>
                                        <p:strVal val="visible"/>
                                      </p:to>
                                    </p:set>
                                    <p:animEffect transition="in" filter="blinds(horizontal)">
                                      <p:cBhvr>
                                        <p:cTn id="12" dur="500"/>
                                        <p:tgtEl>
                                          <p:spTgt spid="12185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1858">
                                            <p:txEl>
                                              <p:pRg st="3" end="3"/>
                                            </p:txEl>
                                          </p:spTgt>
                                        </p:tgtEl>
                                        <p:attrNameLst>
                                          <p:attrName>style.visibility</p:attrName>
                                        </p:attrNameLst>
                                      </p:cBhvr>
                                      <p:to>
                                        <p:strVal val="visible"/>
                                      </p:to>
                                    </p:set>
                                    <p:animEffect transition="in" filter="blinds(horizontal)">
                                      <p:cBhvr>
                                        <p:cTn id="17" dur="500"/>
                                        <p:tgtEl>
                                          <p:spTgt spid="121858">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1858">
                                            <p:txEl>
                                              <p:pRg st="4" end="4"/>
                                            </p:txEl>
                                          </p:spTgt>
                                        </p:tgtEl>
                                        <p:attrNameLst>
                                          <p:attrName>style.visibility</p:attrName>
                                        </p:attrNameLst>
                                      </p:cBhvr>
                                      <p:to>
                                        <p:strVal val="visible"/>
                                      </p:to>
                                    </p:set>
                                    <p:animEffect transition="in" filter="blinds(horizontal)">
                                      <p:cBhvr>
                                        <p:cTn id="22" dur="500"/>
                                        <p:tgtEl>
                                          <p:spTgt spid="121858">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内容占位符 2"/>
          <p:cNvSpPr>
            <a:spLocks noGrp="1"/>
          </p:cNvSpPr>
          <p:nvPr>
            <p:ph idx="1"/>
          </p:nvPr>
        </p:nvSpPr>
        <p:spPr>
          <a:xfrm>
            <a:off x="500063" y="857250"/>
            <a:ext cx="8153400" cy="4643438"/>
          </a:xfrm>
        </p:spPr>
        <p:txBody>
          <a:bodyPr/>
          <a:lstStyle/>
          <a:p>
            <a:r>
              <a:rPr lang="zh-CN" altLang="zh-CN" smtClean="0"/>
              <a:t>说明：</a:t>
            </a:r>
          </a:p>
          <a:p>
            <a:pPr lvl="1">
              <a:buFont typeface="Wingdings" panose="05000000000000000000" pitchFamily="2" charset="2"/>
              <a:buNone/>
            </a:pPr>
            <a:r>
              <a:rPr lang="en-US" altLang="zh-CN" smtClean="0"/>
              <a:t>  (1) </a:t>
            </a:r>
            <a:r>
              <a:rPr lang="zh-CN" altLang="zh-CN" smtClean="0"/>
              <a:t>一个Ｃ程序由一个或多个程序模块组成，每一个程序模块作为一个源程序文件。对较大的程序，一般不希望把所有内容全放在一个文件中，而是将它们分别放在若干个源文件中，由若干个源程序文件组成一个</a:t>
            </a:r>
            <a:r>
              <a:rPr lang="en-US" altLang="zh-CN" smtClean="0"/>
              <a:t>C</a:t>
            </a:r>
            <a:r>
              <a:rPr lang="zh-CN" altLang="zh-CN" smtClean="0"/>
              <a:t>程序。这样便于分别编写、分别编译，提高调试效率。</a:t>
            </a:r>
            <a:endParaRPr lang="en-US" altLang="zh-CN" smtClean="0"/>
          </a:p>
          <a:p>
            <a:pPr lvl="1">
              <a:buFont typeface="Wingdings" panose="05000000000000000000" pitchFamily="2" charset="2"/>
              <a:buNone/>
            </a:pPr>
            <a:r>
              <a:rPr lang="zh-CN" altLang="zh-CN" smtClean="0"/>
              <a:t>一个源程序文件可以为多个</a:t>
            </a:r>
            <a:r>
              <a:rPr lang="en-US" altLang="zh-CN" smtClean="0"/>
              <a:t>C</a:t>
            </a:r>
            <a:r>
              <a:rPr lang="zh-CN" altLang="zh-CN" smtClean="0"/>
              <a:t>程序共用。</a:t>
            </a:r>
          </a:p>
          <a:p>
            <a:endParaRPr lang="zh-CN" altLang="en-US" smtClean="0"/>
          </a:p>
        </p:txBody>
      </p:sp>
      <p:pic>
        <p:nvPicPr>
          <p:cNvPr id="16387"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17410">
                                            <p:txEl>
                                              <p:pRg st="2" end="2"/>
                                            </p:txEl>
                                          </p:spTgt>
                                        </p:tgtEl>
                                        <p:attrNameLst>
                                          <p:attrName>style.visibility</p:attrName>
                                        </p:attrNameLst>
                                      </p:cBhvr>
                                      <p:to>
                                        <p:strVal val="visible"/>
                                      </p:to>
                                    </p:set>
                                    <p:animEffect transition="in" filter="barn(inVertical)">
                                      <p:cBhvr>
                                        <p:cTn id="7" dur="500"/>
                                        <p:tgtEl>
                                          <p:spTgt spid="17410">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4146" name="内容占位符 2"/>
          <p:cNvSpPr>
            <a:spLocks noGrp="1"/>
          </p:cNvSpPr>
          <p:nvPr>
            <p:ph idx="1"/>
          </p:nvPr>
        </p:nvSpPr>
        <p:spPr>
          <a:xfrm>
            <a:off x="642938" y="857250"/>
            <a:ext cx="8001000" cy="5500688"/>
          </a:xfrm>
        </p:spPr>
        <p:txBody>
          <a:bodyPr/>
          <a:lstStyle/>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void hanoi(int n,char one,</a:t>
            </a:r>
          </a:p>
          <a:p>
            <a:pPr>
              <a:buFont typeface="Wingdings" panose="05000000000000000000" pitchFamily="2" charset="2"/>
              <a:buNone/>
            </a:pPr>
            <a:r>
              <a:rPr lang="en-US" altLang="zh-CN" sz="2800" smtClean="0">
                <a:solidFill>
                  <a:srgbClr val="9D138D"/>
                </a:solidFill>
              </a:rPr>
              <a:t>                       char two,char three);  </a:t>
            </a:r>
            <a:endParaRPr lang="zh-CN" altLang="zh-CN" sz="2800" smtClean="0">
              <a:solidFill>
                <a:srgbClr val="9D138D"/>
              </a:solidFill>
            </a:endParaRPr>
          </a:p>
          <a:p>
            <a:pPr>
              <a:buFont typeface="Wingdings" panose="05000000000000000000" pitchFamily="2" charset="2"/>
              <a:buNone/>
            </a:pPr>
            <a:r>
              <a:rPr lang="en-US" altLang="zh-CN" sz="2800" smtClean="0"/>
              <a:t>    int m;</a:t>
            </a:r>
            <a:endParaRPr lang="zh-CN" altLang="zh-CN" sz="2800" smtClean="0"/>
          </a:p>
          <a:p>
            <a:pPr>
              <a:buFont typeface="Wingdings" panose="05000000000000000000" pitchFamily="2" charset="2"/>
              <a:buNone/>
            </a:pPr>
            <a:r>
              <a:rPr lang="en-US" altLang="zh-CN" sz="2800" smtClean="0"/>
              <a:t>    printf(“the number of diskes:");</a:t>
            </a:r>
            <a:endParaRPr lang="zh-CN" altLang="zh-CN" sz="2800" smtClean="0"/>
          </a:p>
          <a:p>
            <a:pPr>
              <a:buFont typeface="Wingdings" panose="05000000000000000000" pitchFamily="2" charset="2"/>
              <a:buNone/>
            </a:pPr>
            <a:r>
              <a:rPr lang="en-US" altLang="zh-CN" sz="2800" smtClean="0"/>
              <a:t>    scanf("%d",&amp;m);</a:t>
            </a:r>
            <a:endParaRPr lang="zh-CN" altLang="zh-CN" sz="2800" smtClean="0"/>
          </a:p>
          <a:p>
            <a:pPr>
              <a:buFont typeface="Wingdings" panose="05000000000000000000" pitchFamily="2" charset="2"/>
              <a:buNone/>
            </a:pPr>
            <a:r>
              <a:rPr lang="en-US" altLang="zh-CN" sz="2800" smtClean="0"/>
              <a:t>    printf("move %d diskes:\n",m);</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hanoi</a:t>
            </a:r>
            <a:r>
              <a:rPr lang="en-US" altLang="zh-CN" sz="2800" smtClean="0"/>
              <a:t>(m,'A','B','C');</a:t>
            </a:r>
            <a:endParaRPr lang="zh-CN" altLang="zh-CN" sz="2800" smtClean="0"/>
          </a:p>
          <a:p>
            <a:pPr>
              <a:buFont typeface="Wingdings" panose="05000000000000000000" pitchFamily="2" charset="2"/>
              <a:buNone/>
            </a:pPr>
            <a:r>
              <a:rPr lang="en-US" altLang="zh-CN" sz="2800" smtClean="0"/>
              <a:t>}</a:t>
            </a:r>
            <a:endParaRPr lang="zh-CN" altLang="zh-CN" sz="2800" smtClean="0"/>
          </a:p>
        </p:txBody>
      </p:sp>
      <p:pic>
        <p:nvPicPr>
          <p:cNvPr id="134147"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81013416"/>
      </p:ext>
    </p:extLst>
  </p:cSld>
  <p:clrMapOvr>
    <a:masterClrMapping/>
  </p:clrMapOvr>
  <p:transition spd="slow"/>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5170" name="内容占位符 2"/>
          <p:cNvSpPr>
            <a:spLocks noGrp="1"/>
          </p:cNvSpPr>
          <p:nvPr>
            <p:ph idx="1"/>
          </p:nvPr>
        </p:nvSpPr>
        <p:spPr>
          <a:xfrm>
            <a:off x="642938" y="642938"/>
            <a:ext cx="8001000" cy="5715000"/>
          </a:xfrm>
        </p:spPr>
        <p:txBody>
          <a:bodyPr/>
          <a:lstStyle/>
          <a:p>
            <a:pPr>
              <a:buFont typeface="Wingdings" panose="05000000000000000000" pitchFamily="2" charset="2"/>
              <a:buNone/>
            </a:pPr>
            <a:r>
              <a:rPr lang="en-US" altLang="zh-CN" sz="2800" smtClean="0"/>
              <a:t>void </a:t>
            </a:r>
            <a:r>
              <a:rPr lang="en-US" altLang="zh-CN" sz="2800" smtClean="0">
                <a:solidFill>
                  <a:srgbClr val="9D138D"/>
                </a:solidFill>
              </a:rPr>
              <a:t>hanoi</a:t>
            </a:r>
            <a:r>
              <a:rPr lang="en-US" altLang="zh-CN" sz="2800" smtClean="0"/>
              <a:t>(int n,char one,char two,</a:t>
            </a:r>
          </a:p>
          <a:p>
            <a:pPr>
              <a:buFont typeface="Wingdings" panose="05000000000000000000" pitchFamily="2" charset="2"/>
              <a:buNone/>
            </a:pPr>
            <a:r>
              <a:rPr lang="en-US" altLang="zh-CN" sz="2800" smtClean="0"/>
              <a:t>                                          char three)  </a:t>
            </a:r>
            <a:endParaRPr lang="zh-CN" altLang="zh-CN" sz="2800" smtClean="0"/>
          </a:p>
          <a:p>
            <a:pPr>
              <a:buFont typeface="Wingdings" panose="05000000000000000000" pitchFamily="2" charset="2"/>
              <a:buNone/>
            </a:pPr>
            <a:r>
              <a:rPr lang="en-US" altLang="zh-CN" sz="2800" smtClean="0"/>
              <a:t> {  </a:t>
            </a:r>
            <a:r>
              <a:rPr lang="en-US" altLang="zh-CN" sz="2800" smtClean="0">
                <a:solidFill>
                  <a:srgbClr val="00B050"/>
                </a:solidFill>
              </a:rPr>
              <a:t>void move(char x,char y); </a:t>
            </a:r>
            <a:endParaRPr lang="zh-CN" altLang="zh-CN" sz="2800" smtClean="0">
              <a:solidFill>
                <a:srgbClr val="00B050"/>
              </a:solidFill>
            </a:endParaRPr>
          </a:p>
          <a:p>
            <a:pPr>
              <a:buFont typeface="Wingdings" panose="05000000000000000000" pitchFamily="2" charset="2"/>
              <a:buNone/>
            </a:pPr>
            <a:r>
              <a:rPr lang="en-US" altLang="zh-CN" sz="2800" smtClean="0"/>
              <a:t>     if(n==1)</a:t>
            </a:r>
            <a:endParaRPr lang="zh-CN" altLang="zh-CN" sz="2800" smtClean="0"/>
          </a:p>
          <a:p>
            <a:pPr>
              <a:buFont typeface="Wingdings" panose="05000000000000000000" pitchFamily="2" charset="2"/>
              <a:buNone/>
            </a:pPr>
            <a:r>
              <a:rPr lang="en-US" altLang="zh-CN" sz="2800" smtClean="0"/>
              <a:t>        </a:t>
            </a:r>
            <a:r>
              <a:rPr lang="en-US" altLang="zh-CN" sz="2800" smtClean="0">
                <a:solidFill>
                  <a:srgbClr val="00B050"/>
                </a:solidFill>
              </a:rPr>
              <a:t>move</a:t>
            </a:r>
            <a:r>
              <a:rPr lang="en-US" altLang="zh-CN" sz="2800" smtClean="0"/>
              <a:t>(one,three);</a:t>
            </a:r>
            <a:endParaRPr lang="zh-CN" altLang="zh-CN" sz="2800" smtClean="0"/>
          </a:p>
          <a:p>
            <a:pPr>
              <a:buFont typeface="Wingdings" panose="05000000000000000000" pitchFamily="2" charset="2"/>
              <a:buNone/>
            </a:pPr>
            <a:r>
              <a:rPr lang="en-US" altLang="zh-CN" sz="2800" smtClean="0"/>
              <a:t>     else</a:t>
            </a:r>
            <a:endParaRPr lang="zh-CN" altLang="zh-CN" sz="2800" smtClean="0"/>
          </a:p>
          <a:p>
            <a:pPr>
              <a:buFont typeface="Wingdings" panose="05000000000000000000" pitchFamily="2" charset="2"/>
              <a:buNone/>
            </a:pPr>
            <a:r>
              <a:rPr lang="en-US" altLang="zh-CN" sz="2800" smtClean="0"/>
              <a:t>     {  </a:t>
            </a:r>
            <a:r>
              <a:rPr lang="en-US" altLang="zh-CN" sz="2800" smtClean="0">
                <a:solidFill>
                  <a:srgbClr val="9D138D"/>
                </a:solidFill>
              </a:rPr>
              <a:t>hanoi</a:t>
            </a:r>
            <a:r>
              <a:rPr lang="en-US" altLang="zh-CN" sz="2800" smtClean="0"/>
              <a:t>(n-1,one,three,two);</a:t>
            </a:r>
            <a:endParaRPr lang="zh-CN" altLang="zh-CN" sz="2800" smtClean="0"/>
          </a:p>
          <a:p>
            <a:pPr>
              <a:buFont typeface="Wingdings" panose="05000000000000000000" pitchFamily="2" charset="2"/>
              <a:buNone/>
            </a:pPr>
            <a:r>
              <a:rPr lang="en-US" altLang="zh-CN" sz="2800" smtClean="0"/>
              <a:t>         </a:t>
            </a:r>
            <a:r>
              <a:rPr lang="en-US" altLang="zh-CN" sz="2800" smtClean="0">
                <a:solidFill>
                  <a:srgbClr val="00B050"/>
                </a:solidFill>
              </a:rPr>
              <a:t>move</a:t>
            </a:r>
            <a:r>
              <a:rPr lang="en-US" altLang="zh-CN" sz="2800" smtClean="0"/>
              <a:t>(one,three);</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hanoi</a:t>
            </a:r>
            <a:r>
              <a:rPr lang="en-US" altLang="zh-CN" sz="2800" smtClean="0"/>
              <a:t>(n-1,two,one,three);</a:t>
            </a:r>
            <a:endParaRPr lang="zh-CN" altLang="zh-CN" sz="2800" smtClean="0"/>
          </a:p>
          <a:p>
            <a:pPr>
              <a:buFont typeface="Wingdings" panose="05000000000000000000" pitchFamily="2" charset="2"/>
              <a:buNone/>
            </a:pPr>
            <a:r>
              <a:rPr lang="en-US" altLang="zh-CN" sz="2800" smtClean="0"/>
              <a:t>      }</a:t>
            </a:r>
            <a:endParaRPr lang="zh-CN" altLang="zh-CN" sz="2800" smtClean="0"/>
          </a:p>
          <a:p>
            <a:pPr>
              <a:buFont typeface="Wingdings" panose="05000000000000000000" pitchFamily="2" charset="2"/>
              <a:buNone/>
            </a:pPr>
            <a:r>
              <a:rPr lang="en-US" altLang="zh-CN" sz="2800" smtClean="0"/>
              <a:t> }</a:t>
            </a:r>
            <a:endParaRPr lang="zh-CN" altLang="zh-CN" sz="2800" smtClean="0"/>
          </a:p>
        </p:txBody>
      </p:sp>
      <p:pic>
        <p:nvPicPr>
          <p:cNvPr id="135171"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249386896"/>
      </p:ext>
    </p:extLst>
  </p:cSld>
  <p:clrMapOvr>
    <a:masterClrMapping/>
  </p:clrMapOvr>
  <p:transition spd="slow"/>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内容占位符 2"/>
          <p:cNvSpPr>
            <a:spLocks noGrp="1"/>
          </p:cNvSpPr>
          <p:nvPr>
            <p:ph idx="1"/>
          </p:nvPr>
        </p:nvSpPr>
        <p:spPr>
          <a:xfrm>
            <a:off x="571500" y="642938"/>
            <a:ext cx="7358063" cy="2286000"/>
          </a:xfrm>
        </p:spPr>
        <p:txBody>
          <a:bodyPr/>
          <a:lstStyle/>
          <a:p>
            <a:pPr>
              <a:buFont typeface="Wingdings" panose="05000000000000000000" pitchFamily="2" charset="2"/>
              <a:buNone/>
            </a:pPr>
            <a:r>
              <a:rPr lang="en-US" altLang="zh-CN" sz="2800" smtClean="0"/>
              <a:t>void </a:t>
            </a:r>
            <a:r>
              <a:rPr lang="en-US" altLang="zh-CN" sz="2800" smtClean="0">
                <a:solidFill>
                  <a:srgbClr val="00B050"/>
                </a:solidFill>
              </a:rPr>
              <a:t>move</a:t>
            </a:r>
            <a:r>
              <a:rPr lang="en-US" altLang="zh-CN" sz="2800" smtClean="0"/>
              <a:t>(char x,char y)  </a:t>
            </a:r>
            <a:endParaRPr lang="zh-CN" altLang="zh-CN" sz="2800" smtClean="0"/>
          </a:p>
          <a:p>
            <a:pPr>
              <a:buFont typeface="Wingdings" panose="05000000000000000000" pitchFamily="2" charset="2"/>
              <a:buNone/>
            </a:pPr>
            <a:r>
              <a:rPr lang="en-US" altLang="zh-CN" sz="2800" smtClean="0"/>
              <a:t> {</a:t>
            </a:r>
            <a:endParaRPr lang="zh-CN" altLang="zh-CN" sz="2800" smtClean="0"/>
          </a:p>
          <a:p>
            <a:pPr>
              <a:buFont typeface="Wingdings" panose="05000000000000000000" pitchFamily="2" charset="2"/>
              <a:buNone/>
            </a:pPr>
            <a:r>
              <a:rPr lang="en-US" altLang="zh-CN" sz="2800" smtClean="0"/>
              <a:t>      printf("%c--&gt;%c\n",x,y);</a:t>
            </a:r>
            <a:endParaRPr lang="zh-CN" altLang="zh-CN" sz="2800" smtClean="0"/>
          </a:p>
          <a:p>
            <a:pPr>
              <a:buFont typeface="Wingdings" panose="05000000000000000000" pitchFamily="2" charset="2"/>
              <a:buNone/>
            </a:pPr>
            <a:r>
              <a:rPr lang="en-US" altLang="zh-CN" sz="2800" smtClean="0"/>
              <a:t> }</a:t>
            </a:r>
            <a:endParaRPr lang="zh-CN" altLang="zh-CN" sz="2800" smtClean="0"/>
          </a:p>
        </p:txBody>
      </p:sp>
      <p:grpSp>
        <p:nvGrpSpPr>
          <p:cNvPr id="2" name="组合 6"/>
          <p:cNvGrpSpPr>
            <a:grpSpLocks/>
          </p:cNvGrpSpPr>
          <p:nvPr/>
        </p:nvGrpSpPr>
        <p:grpSpPr bwMode="auto">
          <a:xfrm>
            <a:off x="2428875" y="2500313"/>
            <a:ext cx="5072063" cy="4357687"/>
            <a:chOff x="1643042" y="2214554"/>
            <a:chExt cx="5786478" cy="4934946"/>
          </a:xfrm>
        </p:grpSpPr>
        <p:pic>
          <p:nvPicPr>
            <p:cNvPr id="13619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43042" y="2214554"/>
              <a:ext cx="5766971" cy="5286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643042" y="2714620"/>
              <a:ext cx="5786478" cy="59487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6199"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643042" y="3286124"/>
              <a:ext cx="5786478" cy="38633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36196" name="图片 6"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225123713"/>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5742" y="846138"/>
            <a:ext cx="9144000" cy="5011490"/>
          </a:xfrm>
          <a:prstGeom prst="rect">
            <a:avLst/>
          </a:prstGeom>
        </p:spPr>
      </p:pic>
    </p:spTree>
    <p:extLst>
      <p:ext uri="{BB962C8B-B14F-4D97-AF65-F5344CB8AC3E}">
        <p14:creationId xmlns:p14="http://schemas.microsoft.com/office/powerpoint/2010/main" val="211289436"/>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25867" y="1052736"/>
            <a:ext cx="9078624" cy="4392488"/>
          </a:xfrm>
          <a:prstGeom prst="rect">
            <a:avLst/>
          </a:prstGeom>
        </p:spPr>
      </p:pic>
    </p:spTree>
    <p:extLst>
      <p:ext uri="{BB962C8B-B14F-4D97-AF65-F5344CB8AC3E}">
        <p14:creationId xmlns:p14="http://schemas.microsoft.com/office/powerpoint/2010/main" val="1095097198"/>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 y="1124744"/>
            <a:ext cx="9120387" cy="4536504"/>
          </a:xfrm>
          <a:prstGeom prst="rect">
            <a:avLst/>
          </a:prstGeom>
        </p:spPr>
      </p:pic>
    </p:spTree>
    <p:extLst>
      <p:ext uri="{BB962C8B-B14F-4D97-AF65-F5344CB8AC3E}">
        <p14:creationId xmlns:p14="http://schemas.microsoft.com/office/powerpoint/2010/main" val="2563939800"/>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30422" y="846138"/>
            <a:ext cx="9148852" cy="4599086"/>
          </a:xfrm>
          <a:prstGeom prst="rect">
            <a:avLst/>
          </a:prstGeom>
        </p:spPr>
      </p:pic>
    </p:spTree>
    <p:extLst>
      <p:ext uri="{BB962C8B-B14F-4D97-AF65-F5344CB8AC3E}">
        <p14:creationId xmlns:p14="http://schemas.microsoft.com/office/powerpoint/2010/main" val="2602161104"/>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14434" y="1052736"/>
            <a:ext cx="9129566" cy="4689439"/>
          </a:xfrm>
          <a:prstGeom prst="rect">
            <a:avLst/>
          </a:prstGeom>
        </p:spPr>
      </p:pic>
    </p:spTree>
    <p:extLst>
      <p:ext uri="{BB962C8B-B14F-4D97-AF65-F5344CB8AC3E}">
        <p14:creationId xmlns:p14="http://schemas.microsoft.com/office/powerpoint/2010/main" val="1667474476"/>
      </p:ext>
    </p:extLst>
  </p:cSld>
  <p:clrMapOvr>
    <a:masterClrMapping/>
  </p:clrMapOvr>
  <p:timing>
    <p:tnLst>
      <p:par>
        <p:cTn id="1" dur="indefinite" restart="never" nodeType="tmRoot"/>
      </p:par>
    </p:tnLst>
  </p:timing>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9235" y="836712"/>
            <a:ext cx="9144639" cy="4608512"/>
          </a:xfrm>
          <a:prstGeom prst="rect">
            <a:avLst/>
          </a:prstGeom>
        </p:spPr>
      </p:pic>
    </p:spTree>
    <p:extLst>
      <p:ext uri="{BB962C8B-B14F-4D97-AF65-F5344CB8AC3E}">
        <p14:creationId xmlns:p14="http://schemas.microsoft.com/office/powerpoint/2010/main" val="3455454600"/>
      </p:ext>
    </p:extLst>
  </p:cSld>
  <p:clrMapOvr>
    <a:masterClrMapping/>
  </p:clrMapOvr>
  <p:timing>
    <p:tnLst>
      <p:par>
        <p:cTn id="1" dur="indefinite" restart="never" nodeType="tmRoot"/>
      </p:par>
    </p:tnLst>
  </p:timing>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内容占位符 3"/>
          <p:cNvPicPr>
            <a:picLocks noGrp="1" noChangeAspect="1"/>
          </p:cNvPicPr>
          <p:nvPr>
            <p:ph idx="1"/>
          </p:nvPr>
        </p:nvPicPr>
        <p:blipFill>
          <a:blip r:embed="rId2"/>
          <a:stretch>
            <a:fillRect/>
          </a:stretch>
        </p:blipFill>
        <p:spPr>
          <a:xfrm>
            <a:off x="786" y="980728"/>
            <a:ext cx="9165779" cy="4104456"/>
          </a:xfrm>
          <a:prstGeom prst="rect">
            <a:avLst/>
          </a:prstGeom>
        </p:spPr>
      </p:pic>
    </p:spTree>
    <p:extLst>
      <p:ext uri="{BB962C8B-B14F-4D97-AF65-F5344CB8AC3E}">
        <p14:creationId xmlns:p14="http://schemas.microsoft.com/office/powerpoint/2010/main" val="290242507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a:xfrm>
            <a:off x="500063" y="857250"/>
            <a:ext cx="8153400" cy="4643438"/>
          </a:xfrm>
        </p:spPr>
        <p:txBody>
          <a:bodyPr/>
          <a:lstStyle/>
          <a:p>
            <a:r>
              <a:rPr lang="zh-CN" altLang="zh-CN" smtClean="0"/>
              <a:t>说明：</a:t>
            </a:r>
          </a:p>
          <a:p>
            <a:pPr lvl="1">
              <a:buFont typeface="Wingdings" panose="05000000000000000000" pitchFamily="2" charset="2"/>
              <a:buNone/>
            </a:pPr>
            <a:r>
              <a:rPr lang="en-US" altLang="zh-CN" smtClean="0"/>
              <a:t>  (2) </a:t>
            </a:r>
            <a:r>
              <a:rPr lang="zh-CN" altLang="zh-CN" smtClean="0"/>
              <a:t>一个源程序文件由一个或多个函数以及其他有关内容（如预处理指令、数据声明与定义等）组成。</a:t>
            </a:r>
            <a:endParaRPr lang="en-US" altLang="zh-CN" smtClean="0"/>
          </a:p>
          <a:p>
            <a:pPr lvl="1">
              <a:buFont typeface="Wingdings" panose="05000000000000000000" pitchFamily="2" charset="2"/>
              <a:buNone/>
            </a:pPr>
            <a:r>
              <a:rPr lang="zh-CN" altLang="zh-CN" smtClean="0"/>
              <a:t>一个源程序文件是一个编译单位，在程序编译时是以源程序文件为单位进行编译的，而不是以函数为单位进行编译的。</a:t>
            </a:r>
          </a:p>
          <a:p>
            <a:endParaRPr lang="zh-CN" altLang="en-US" smtClean="0"/>
          </a:p>
        </p:txBody>
      </p:sp>
      <p:pic>
        <p:nvPicPr>
          <p:cNvPr id="17411"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18434">
                                            <p:txEl>
                                              <p:pRg st="0" end="0"/>
                                            </p:txEl>
                                          </p:spTgt>
                                        </p:tgtEl>
                                        <p:attrNameLst>
                                          <p:attrName>style.visibility</p:attrName>
                                        </p:attrNameLst>
                                      </p:cBhvr>
                                      <p:to>
                                        <p:strVal val="visible"/>
                                      </p:to>
                                    </p:set>
                                    <p:animEffect transition="in" filter="barn(inVertical)">
                                      <p:cBhvr>
                                        <p:cTn id="7" dur="500"/>
                                        <p:tgtEl>
                                          <p:spTgt spid="18434">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18434">
                                            <p:txEl>
                                              <p:pRg st="1" end="1"/>
                                            </p:txEl>
                                          </p:spTgt>
                                        </p:tgtEl>
                                        <p:attrNameLst>
                                          <p:attrName>style.visibility</p:attrName>
                                        </p:attrNameLst>
                                      </p:cBhvr>
                                      <p:to>
                                        <p:strVal val="visible"/>
                                      </p:to>
                                    </p:set>
                                    <p:animEffect transition="in" filter="barn(inVertical)">
                                      <p:cBhvr>
                                        <p:cTn id="10" dur="500"/>
                                        <p:tgtEl>
                                          <p:spTgt spid="18434">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18434">
                                            <p:txEl>
                                              <p:pRg st="2" end="2"/>
                                            </p:txEl>
                                          </p:spTgt>
                                        </p:tgtEl>
                                        <p:attrNameLst>
                                          <p:attrName>style.visibility</p:attrName>
                                        </p:attrNameLst>
                                      </p:cBhvr>
                                      <p:to>
                                        <p:strVal val="visible"/>
                                      </p:to>
                                    </p:set>
                                    <p:animEffect transition="in" filter="barn(inVertical)">
                                      <p:cBhvr>
                                        <p:cTn id="15" dur="500"/>
                                        <p:tgtEl>
                                          <p:spTgt spid="18434">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34" grpId="0" build="p"/>
    </p:bldLst>
  </p:timing>
</p:sld>
</file>

<file path=ppt/slides/slide1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0" y="928688"/>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7.7</a:t>
            </a:r>
            <a:r>
              <a:rPr lang="zh-CN" altLang="zh-CN" dirty="0" smtClean="0">
                <a:solidFill>
                  <a:srgbClr val="800000"/>
                </a:solidFill>
                <a:effectLst>
                  <a:outerShdw blurRad="38100" dist="38100" dir="2700000" algn="tl">
                    <a:srgbClr val="000000"/>
                  </a:outerShdw>
                </a:effectLst>
                <a:ea typeface="黑体" pitchFamily="2" charset="-122"/>
              </a:rPr>
              <a:t>数组作为函数参数</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137219" name="Rectangle 3"/>
          <p:cNvSpPr>
            <a:spLocks noGrp="1" noChangeArrowheads="1"/>
          </p:cNvSpPr>
          <p:nvPr>
            <p:ph type="body" idx="1"/>
          </p:nvPr>
        </p:nvSpPr>
        <p:spPr>
          <a:xfrm>
            <a:off x="1214438" y="2143125"/>
            <a:ext cx="6715125" cy="2786063"/>
          </a:xfrm>
        </p:spPr>
        <p:txBody>
          <a:bodyPr/>
          <a:lstStyle/>
          <a:p>
            <a:pPr>
              <a:buFont typeface="Wingdings" panose="05000000000000000000" pitchFamily="2" charset="2"/>
              <a:buNone/>
            </a:pPr>
            <a:r>
              <a:rPr lang="en-US" altLang="zh-CN" sz="3600" smtClean="0">
                <a:hlinkClick r:id="rId2" action="ppaction://hlinksldjump"/>
              </a:rPr>
              <a:t>7.7.1</a:t>
            </a:r>
            <a:r>
              <a:rPr lang="zh-CN" altLang="zh-CN" sz="3600" smtClean="0">
                <a:hlinkClick r:id="rId2" action="ppaction://hlinksldjump"/>
              </a:rPr>
              <a:t>数组元素作函数实参</a:t>
            </a:r>
            <a:endParaRPr lang="en-US" altLang="zh-CN" sz="3600" smtClean="0"/>
          </a:p>
          <a:p>
            <a:pPr>
              <a:buFont typeface="Wingdings" panose="05000000000000000000" pitchFamily="2" charset="2"/>
              <a:buNone/>
            </a:pPr>
            <a:r>
              <a:rPr lang="en-US" altLang="zh-CN" sz="3600" smtClean="0">
                <a:hlinkClick r:id="rId3" action="ppaction://hlinksldjump"/>
              </a:rPr>
              <a:t>7.7.2</a:t>
            </a:r>
            <a:r>
              <a:rPr lang="zh-CN" altLang="zh-CN" sz="3600" smtClean="0">
                <a:hlinkClick r:id="rId3" action="ppaction://hlinksldjump"/>
              </a:rPr>
              <a:t>数组名作函数参数</a:t>
            </a:r>
            <a:endParaRPr lang="en-US" altLang="zh-CN" sz="3600" smtClean="0"/>
          </a:p>
          <a:p>
            <a:pPr>
              <a:buFont typeface="Wingdings" panose="05000000000000000000" pitchFamily="2" charset="2"/>
              <a:buNone/>
            </a:pPr>
            <a:r>
              <a:rPr lang="en-US" altLang="zh-CN" sz="3600" smtClean="0">
                <a:hlinkClick r:id="rId4" action="ppaction://hlinksldjump"/>
              </a:rPr>
              <a:t>7.7.3</a:t>
            </a:r>
            <a:r>
              <a:rPr lang="zh-CN" altLang="zh-CN" sz="3600" smtClean="0">
                <a:hlinkClick r:id="rId4" action="ppaction://hlinksldjump"/>
              </a:rPr>
              <a:t>多维数组名作函数参数</a:t>
            </a:r>
            <a:endParaRPr lang="zh-CN" altLang="zh-CN" sz="3600" smtClean="0"/>
          </a:p>
        </p:txBody>
      </p:sp>
      <p:pic>
        <p:nvPicPr>
          <p:cNvPr id="137220" name="图片 3"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1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7.7.1</a:t>
            </a:r>
            <a:r>
              <a:rPr lang="zh-CN" altLang="zh-CN" dirty="0" smtClean="0">
                <a:solidFill>
                  <a:srgbClr val="800000"/>
                </a:solidFill>
                <a:effectLst>
                  <a:outerShdw blurRad="38100" dist="38100" dir="2700000" algn="tl">
                    <a:srgbClr val="000000"/>
                  </a:outerShdw>
                </a:effectLst>
                <a:ea typeface="黑体" pitchFamily="2" charset="-122"/>
              </a:rPr>
              <a:t>数组元素作函数实参</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138243" name="Rectangle 3"/>
          <p:cNvSpPr>
            <a:spLocks noGrp="1" noChangeArrowheads="1"/>
          </p:cNvSpPr>
          <p:nvPr>
            <p:ph type="body" idx="1"/>
          </p:nvPr>
        </p:nvSpPr>
        <p:spPr>
          <a:xfrm>
            <a:off x="928688" y="2143125"/>
            <a:ext cx="7358062" cy="1643063"/>
          </a:xfrm>
        </p:spPr>
        <p:txBody>
          <a:bodyPr/>
          <a:lstStyle/>
          <a:p>
            <a:pPr>
              <a:buFont typeface="Wingdings" panose="05000000000000000000" pitchFamily="2" charset="2"/>
              <a:buNone/>
            </a:pPr>
            <a:r>
              <a:rPr lang="en-US" altLang="zh-CN" smtClean="0"/>
              <a:t>  </a:t>
            </a:r>
            <a:r>
              <a:rPr lang="zh-CN" altLang="zh-CN" smtClean="0"/>
              <a:t>例</a:t>
            </a:r>
            <a:r>
              <a:rPr lang="en-US" altLang="zh-CN" smtClean="0"/>
              <a:t>7.9 </a:t>
            </a:r>
            <a:r>
              <a:rPr lang="zh-CN" altLang="zh-CN" smtClean="0"/>
              <a:t>输入</a:t>
            </a:r>
            <a:r>
              <a:rPr lang="en-US" altLang="zh-CN" smtClean="0"/>
              <a:t>10</a:t>
            </a:r>
            <a:r>
              <a:rPr lang="zh-CN" altLang="zh-CN" smtClean="0"/>
              <a:t>个数，要求输出其中值最大的元素和该数是第几个数。</a:t>
            </a:r>
          </a:p>
        </p:txBody>
      </p:sp>
      <p:pic>
        <p:nvPicPr>
          <p:cNvPr id="13824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1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7.7.1</a:t>
            </a:r>
            <a:r>
              <a:rPr lang="zh-CN" altLang="zh-CN" dirty="0" smtClean="0">
                <a:solidFill>
                  <a:srgbClr val="800000"/>
                </a:solidFill>
                <a:effectLst>
                  <a:outerShdw blurRad="38100" dist="38100" dir="2700000" algn="tl">
                    <a:srgbClr val="000000"/>
                  </a:outerShdw>
                </a:effectLst>
                <a:ea typeface="黑体" pitchFamily="2" charset="-122"/>
              </a:rPr>
              <a:t>数组元素作函数实参</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128003" name="Rectangle 3"/>
          <p:cNvSpPr>
            <a:spLocks noGrp="1" noChangeArrowheads="1"/>
          </p:cNvSpPr>
          <p:nvPr>
            <p:ph type="body" idx="1"/>
          </p:nvPr>
        </p:nvSpPr>
        <p:spPr>
          <a:xfrm>
            <a:off x="642938" y="1714500"/>
            <a:ext cx="7572375" cy="4643438"/>
          </a:xfrm>
        </p:spPr>
        <p:txBody>
          <a:bodyPr/>
          <a:lstStyle/>
          <a:p>
            <a:r>
              <a:rPr lang="zh-CN" altLang="zh-CN" smtClean="0"/>
              <a:t>解题思路：</a:t>
            </a:r>
            <a:endParaRPr lang="en-US" altLang="zh-CN" smtClean="0"/>
          </a:p>
          <a:p>
            <a:pPr lvl="1"/>
            <a:r>
              <a:rPr lang="zh-CN" altLang="zh-CN" smtClean="0"/>
              <a:t>定义数组</a:t>
            </a:r>
            <a:r>
              <a:rPr lang="en-US" altLang="zh-CN" smtClean="0"/>
              <a:t>a</a:t>
            </a:r>
            <a:r>
              <a:rPr lang="zh-CN" altLang="zh-CN" smtClean="0"/>
              <a:t>，用来存放</a:t>
            </a:r>
            <a:r>
              <a:rPr lang="en-US" altLang="zh-CN" smtClean="0"/>
              <a:t>10</a:t>
            </a:r>
            <a:r>
              <a:rPr lang="zh-CN" altLang="zh-CN" smtClean="0"/>
              <a:t>个数</a:t>
            </a:r>
            <a:endParaRPr lang="en-US" altLang="zh-CN" smtClean="0"/>
          </a:p>
          <a:p>
            <a:pPr lvl="1"/>
            <a:r>
              <a:rPr lang="zh-CN" altLang="zh-CN" smtClean="0"/>
              <a:t>设计函数</a:t>
            </a:r>
            <a:r>
              <a:rPr lang="en-US" altLang="zh-CN" smtClean="0"/>
              <a:t>max</a:t>
            </a:r>
            <a:r>
              <a:rPr lang="zh-CN" altLang="zh-CN" smtClean="0"/>
              <a:t>，用来求两个数中的大者</a:t>
            </a:r>
            <a:endParaRPr lang="en-US" altLang="zh-CN" smtClean="0"/>
          </a:p>
          <a:p>
            <a:pPr lvl="1"/>
            <a:r>
              <a:rPr lang="zh-CN" altLang="zh-CN" smtClean="0"/>
              <a:t>在主函数中定义变量</a:t>
            </a:r>
            <a:r>
              <a:rPr lang="en-US" altLang="zh-CN" smtClean="0"/>
              <a:t>m</a:t>
            </a:r>
            <a:r>
              <a:rPr lang="zh-CN" altLang="zh-CN" smtClean="0"/>
              <a:t>，初值为</a:t>
            </a:r>
            <a:r>
              <a:rPr lang="en-US" altLang="zh-CN" smtClean="0"/>
              <a:t>a[0]</a:t>
            </a:r>
            <a:r>
              <a:rPr lang="zh-CN" altLang="zh-CN" smtClean="0"/>
              <a:t>，每次调用</a:t>
            </a:r>
            <a:r>
              <a:rPr lang="en-US" altLang="zh-CN" smtClean="0"/>
              <a:t>max</a:t>
            </a:r>
            <a:r>
              <a:rPr lang="zh-CN" altLang="zh-CN" smtClean="0"/>
              <a:t>函数后的返回值存放在</a:t>
            </a:r>
            <a:r>
              <a:rPr lang="en-US" altLang="zh-CN" smtClean="0"/>
              <a:t>m</a:t>
            </a:r>
            <a:r>
              <a:rPr lang="zh-CN" altLang="zh-CN" smtClean="0"/>
              <a:t>中</a:t>
            </a:r>
            <a:endParaRPr lang="en-US" altLang="zh-CN" smtClean="0"/>
          </a:p>
          <a:p>
            <a:pPr lvl="1"/>
            <a:r>
              <a:rPr lang="zh-CN" altLang="zh-CN" smtClean="0"/>
              <a:t>用“打擂台”算法，依次将数组元素</a:t>
            </a:r>
            <a:r>
              <a:rPr lang="en-US" altLang="zh-CN" smtClean="0"/>
              <a:t>a[1]</a:t>
            </a:r>
            <a:r>
              <a:rPr lang="zh-CN" altLang="zh-CN" smtClean="0"/>
              <a:t>到</a:t>
            </a:r>
            <a:r>
              <a:rPr lang="en-US" altLang="zh-CN" smtClean="0"/>
              <a:t>a[9]</a:t>
            </a:r>
            <a:r>
              <a:rPr lang="zh-CN" altLang="zh-CN" smtClean="0"/>
              <a:t>与</a:t>
            </a:r>
            <a:r>
              <a:rPr lang="en-US" altLang="zh-CN" smtClean="0"/>
              <a:t>m</a:t>
            </a:r>
            <a:r>
              <a:rPr lang="zh-CN" altLang="zh-CN" smtClean="0"/>
              <a:t>比较，最后得到的</a:t>
            </a:r>
            <a:r>
              <a:rPr lang="en-US" altLang="zh-CN" smtClean="0"/>
              <a:t>m</a:t>
            </a:r>
            <a:r>
              <a:rPr lang="zh-CN" altLang="zh-CN" smtClean="0"/>
              <a:t>值就是</a:t>
            </a:r>
            <a:r>
              <a:rPr lang="en-US" altLang="zh-CN" smtClean="0"/>
              <a:t>10</a:t>
            </a:r>
            <a:r>
              <a:rPr lang="zh-CN" altLang="zh-CN" smtClean="0"/>
              <a:t>个数中的最大者</a:t>
            </a:r>
          </a:p>
          <a:p>
            <a:pPr>
              <a:buFont typeface="Wingdings" panose="05000000000000000000" pitchFamily="2" charset="2"/>
              <a:buNone/>
            </a:pPr>
            <a:endParaRPr lang="zh-CN" altLang="zh-CN" smtClean="0"/>
          </a:p>
        </p:txBody>
      </p:sp>
      <p:pic>
        <p:nvPicPr>
          <p:cNvPr id="13926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28003">
                                            <p:txEl>
                                              <p:pRg st="1" end="1"/>
                                            </p:txEl>
                                          </p:spTgt>
                                        </p:tgtEl>
                                        <p:attrNameLst>
                                          <p:attrName>style.visibility</p:attrName>
                                        </p:attrNameLst>
                                      </p:cBhvr>
                                      <p:to>
                                        <p:strVal val="visible"/>
                                      </p:to>
                                    </p:set>
                                    <p:animEffect transition="in" filter="blinds(horizontal)">
                                      <p:cBhvr>
                                        <p:cTn id="7" dur="500"/>
                                        <p:tgtEl>
                                          <p:spTgt spid="1280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28003">
                                            <p:txEl>
                                              <p:pRg st="2" end="2"/>
                                            </p:txEl>
                                          </p:spTgt>
                                        </p:tgtEl>
                                        <p:attrNameLst>
                                          <p:attrName>style.visibility</p:attrName>
                                        </p:attrNameLst>
                                      </p:cBhvr>
                                      <p:to>
                                        <p:strVal val="visible"/>
                                      </p:to>
                                    </p:set>
                                    <p:animEffect transition="in" filter="blinds(horizontal)">
                                      <p:cBhvr>
                                        <p:cTn id="12" dur="500"/>
                                        <p:tgtEl>
                                          <p:spTgt spid="1280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28003">
                                            <p:txEl>
                                              <p:pRg st="3" end="3"/>
                                            </p:txEl>
                                          </p:spTgt>
                                        </p:tgtEl>
                                        <p:attrNameLst>
                                          <p:attrName>style.visibility</p:attrName>
                                        </p:attrNameLst>
                                      </p:cBhvr>
                                      <p:to>
                                        <p:strVal val="visible"/>
                                      </p:to>
                                    </p:set>
                                    <p:animEffect transition="in" filter="blinds(horizontal)">
                                      <p:cBhvr>
                                        <p:cTn id="17" dur="500"/>
                                        <p:tgtEl>
                                          <p:spTgt spid="128003">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28003">
                                            <p:txEl>
                                              <p:pRg st="4" end="4"/>
                                            </p:txEl>
                                          </p:spTgt>
                                        </p:tgtEl>
                                        <p:attrNameLst>
                                          <p:attrName>style.visibility</p:attrName>
                                        </p:attrNameLst>
                                      </p:cBhvr>
                                      <p:to>
                                        <p:strVal val="visible"/>
                                      </p:to>
                                    </p:set>
                                    <p:animEffect transition="in" filter="blinds(horizontal)">
                                      <p:cBhvr>
                                        <p:cTn id="22" dur="500"/>
                                        <p:tgtEl>
                                          <p:spTgt spid="128003">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0290" name="内容占位符 2"/>
          <p:cNvSpPr>
            <a:spLocks noGrp="1"/>
          </p:cNvSpPr>
          <p:nvPr>
            <p:ph idx="1"/>
          </p:nvPr>
        </p:nvSpPr>
        <p:spPr>
          <a:xfrm>
            <a:off x="500063" y="1071563"/>
            <a:ext cx="8153400" cy="4500562"/>
          </a:xfrm>
        </p:spPr>
        <p:txBody>
          <a:bodyPr/>
          <a:lstStyle/>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int max(int x,int y); </a:t>
            </a:r>
            <a:endParaRPr lang="zh-CN" altLang="zh-CN" sz="2800" smtClean="0">
              <a:solidFill>
                <a:srgbClr val="9D138D"/>
              </a:solidFill>
            </a:endParaRPr>
          </a:p>
          <a:p>
            <a:pPr>
              <a:buFont typeface="Wingdings" panose="05000000000000000000" pitchFamily="2" charset="2"/>
              <a:buNone/>
            </a:pPr>
            <a:r>
              <a:rPr lang="en-US" altLang="zh-CN" sz="2800" smtClean="0"/>
              <a:t>    int a[10],m,n,i;</a:t>
            </a:r>
            <a:endParaRPr lang="zh-CN" altLang="zh-CN" sz="2800" smtClean="0"/>
          </a:p>
          <a:p>
            <a:pPr>
              <a:buFont typeface="Wingdings" panose="05000000000000000000" pitchFamily="2" charset="2"/>
              <a:buNone/>
            </a:pPr>
            <a:r>
              <a:rPr lang="en-US" altLang="zh-CN" sz="2800" smtClean="0"/>
              <a:t>    printf(“10 integer numbers:\n");</a:t>
            </a:r>
            <a:endParaRPr lang="zh-CN" altLang="zh-CN" sz="2800" smtClean="0"/>
          </a:p>
          <a:p>
            <a:pPr>
              <a:buFont typeface="Wingdings" panose="05000000000000000000" pitchFamily="2" charset="2"/>
              <a:buNone/>
            </a:pPr>
            <a:r>
              <a:rPr lang="en-US" altLang="zh-CN" sz="2800" smtClean="0"/>
              <a:t>    for(i=0;i&lt;10;i++) </a:t>
            </a:r>
            <a:endParaRPr lang="zh-CN" altLang="zh-CN" sz="2800" smtClean="0"/>
          </a:p>
          <a:p>
            <a:pPr>
              <a:buFont typeface="Wingdings" panose="05000000000000000000" pitchFamily="2" charset="2"/>
              <a:buNone/>
            </a:pPr>
            <a:r>
              <a:rPr lang="en-US" altLang="zh-CN" sz="2800" smtClean="0"/>
              <a:t>       scanf("%d",&amp;a[i]);</a:t>
            </a:r>
            <a:endParaRPr lang="zh-CN" altLang="zh-CN" sz="2800" smtClean="0"/>
          </a:p>
          <a:p>
            <a:pPr>
              <a:buFont typeface="Wingdings" panose="05000000000000000000" pitchFamily="2" charset="2"/>
              <a:buNone/>
            </a:pPr>
            <a:r>
              <a:rPr lang="en-US" altLang="zh-CN" sz="2800" smtClean="0"/>
              <a:t>    printf("\n");</a:t>
            </a:r>
            <a:endParaRPr lang="zh-CN" altLang="zh-CN" sz="2800" smtClean="0"/>
          </a:p>
          <a:p>
            <a:pPr>
              <a:buFont typeface="Wingdings" panose="05000000000000000000" pitchFamily="2" charset="2"/>
              <a:buNone/>
            </a:pPr>
            <a:endParaRPr lang="zh-CN" altLang="en-US" sz="2800" smtClean="0"/>
          </a:p>
        </p:txBody>
      </p:sp>
      <p:grpSp>
        <p:nvGrpSpPr>
          <p:cNvPr id="2" name="组合 7"/>
          <p:cNvGrpSpPr>
            <a:grpSpLocks/>
          </p:cNvGrpSpPr>
          <p:nvPr/>
        </p:nvGrpSpPr>
        <p:grpSpPr bwMode="auto">
          <a:xfrm>
            <a:off x="1785938" y="5357813"/>
            <a:ext cx="5500687" cy="865187"/>
            <a:chOff x="2000232" y="5539652"/>
            <a:chExt cx="5500726" cy="864692"/>
          </a:xfrm>
        </p:grpSpPr>
        <p:pic>
          <p:nvPicPr>
            <p:cNvPr id="14029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00232" y="5975716"/>
              <a:ext cx="5498263" cy="42862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000232" y="5539652"/>
              <a:ext cx="3830795" cy="4532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0295"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786446" y="5547087"/>
              <a:ext cx="1714512" cy="450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0292" name="图片 6" descr="Untitled2.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1314" name="内容占位符 2"/>
          <p:cNvSpPr>
            <a:spLocks noGrp="1"/>
          </p:cNvSpPr>
          <p:nvPr>
            <p:ph idx="1"/>
          </p:nvPr>
        </p:nvSpPr>
        <p:spPr>
          <a:xfrm>
            <a:off x="500063" y="642938"/>
            <a:ext cx="8429625" cy="4786312"/>
          </a:xfrm>
        </p:spPr>
        <p:txBody>
          <a:bodyPr/>
          <a:lstStyle/>
          <a:p>
            <a:pPr>
              <a:buFont typeface="Wingdings" panose="05000000000000000000" pitchFamily="2" charset="2"/>
              <a:buNone/>
            </a:pPr>
            <a:r>
              <a:rPr lang="en-US" altLang="zh-CN" sz="2800" smtClean="0"/>
              <a:t>   for(i=1,m=a[0],n=0;i&lt;10;i++)</a:t>
            </a:r>
            <a:endParaRPr lang="zh-CN" altLang="zh-CN" sz="2800" smtClean="0"/>
          </a:p>
          <a:p>
            <a:pPr>
              <a:buFont typeface="Wingdings" panose="05000000000000000000" pitchFamily="2" charset="2"/>
              <a:buNone/>
            </a:pPr>
            <a:r>
              <a:rPr lang="en-US" altLang="zh-CN" sz="2800" smtClean="0"/>
              <a:t>   { if (</a:t>
            </a:r>
            <a:r>
              <a:rPr lang="en-US" altLang="zh-CN" sz="2800" smtClean="0">
                <a:solidFill>
                  <a:srgbClr val="9D138D"/>
                </a:solidFill>
              </a:rPr>
              <a:t>max</a:t>
            </a:r>
            <a:r>
              <a:rPr lang="en-US" altLang="zh-CN" sz="2800" smtClean="0"/>
              <a:t>(m,a[i])&gt;m) </a:t>
            </a:r>
            <a:endParaRPr lang="zh-CN" altLang="zh-CN" sz="2800" smtClean="0"/>
          </a:p>
          <a:p>
            <a:pPr>
              <a:buFont typeface="Wingdings" panose="05000000000000000000" pitchFamily="2" charset="2"/>
              <a:buNone/>
            </a:pPr>
            <a:r>
              <a:rPr lang="en-US" altLang="zh-CN" sz="2800" smtClean="0"/>
              <a:t>	   {  m=</a:t>
            </a:r>
            <a:r>
              <a:rPr lang="en-US" altLang="zh-CN" sz="2800" smtClean="0">
                <a:solidFill>
                  <a:srgbClr val="9D138D"/>
                </a:solidFill>
              </a:rPr>
              <a:t>max</a:t>
            </a:r>
            <a:r>
              <a:rPr lang="en-US" altLang="zh-CN" sz="2800" smtClean="0"/>
              <a:t>(m,a[i]); </a:t>
            </a:r>
            <a:endParaRPr lang="zh-CN" altLang="zh-CN" sz="2800" smtClean="0"/>
          </a:p>
          <a:p>
            <a:pPr>
              <a:buFont typeface="Wingdings" panose="05000000000000000000" pitchFamily="2" charset="2"/>
              <a:buNone/>
            </a:pPr>
            <a:r>
              <a:rPr lang="en-US" altLang="zh-CN" sz="2800" smtClean="0"/>
              <a:t>	       n=i; </a:t>
            </a:r>
            <a:endParaRPr lang="zh-CN" altLang="zh-CN" sz="2800" smtClean="0"/>
          </a:p>
          <a:p>
            <a:pPr>
              <a:buFont typeface="Wingdings" panose="05000000000000000000" pitchFamily="2" charset="2"/>
              <a:buNone/>
            </a:pPr>
            <a:r>
              <a:rPr lang="en-US" altLang="zh-CN" sz="2800" smtClean="0"/>
              <a:t>	    }</a:t>
            </a:r>
            <a:endParaRPr lang="zh-CN" altLang="zh-CN" sz="2800" smtClean="0"/>
          </a:p>
          <a:p>
            <a:pPr>
              <a:buFont typeface="Wingdings" panose="05000000000000000000" pitchFamily="2" charset="2"/>
              <a:buNone/>
            </a:pPr>
            <a:r>
              <a:rPr lang="en-US" altLang="zh-CN" sz="2800" smtClean="0"/>
              <a:t>    }</a:t>
            </a:r>
            <a:endParaRPr lang="zh-CN" altLang="zh-CN" sz="2800" smtClean="0"/>
          </a:p>
          <a:p>
            <a:pPr>
              <a:buFont typeface="Wingdings" panose="05000000000000000000" pitchFamily="2" charset="2"/>
              <a:buNone/>
            </a:pPr>
            <a:r>
              <a:rPr lang="en-US" altLang="zh-CN" sz="2800" smtClean="0"/>
              <a:t>    printf(“largest number is %d\n",m);</a:t>
            </a:r>
          </a:p>
          <a:p>
            <a:pPr>
              <a:buFont typeface="Wingdings" panose="05000000000000000000" pitchFamily="2" charset="2"/>
              <a:buNone/>
            </a:pPr>
            <a:r>
              <a:rPr lang="en-US" altLang="zh-CN" sz="2800" smtClean="0"/>
              <a:t>    printf(“%dth number.\n“,n+1);</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endParaRPr lang="zh-CN" altLang="en-US" sz="2800" smtClean="0"/>
          </a:p>
        </p:txBody>
      </p:sp>
      <p:sp>
        <p:nvSpPr>
          <p:cNvPr id="4" name="内容占位符 2"/>
          <p:cNvSpPr txBox="1">
            <a:spLocks/>
          </p:cNvSpPr>
          <p:nvPr/>
        </p:nvSpPr>
        <p:spPr bwMode="auto">
          <a:xfrm>
            <a:off x="500063" y="5357813"/>
            <a:ext cx="5072062" cy="1143000"/>
          </a:xfrm>
          <a:prstGeom prst="rect">
            <a:avLst/>
          </a:prstGeom>
          <a:noFill/>
          <a:ln w="9525">
            <a:noFill/>
            <a:miter lim="800000"/>
            <a:headEnd/>
            <a:tailEnd/>
          </a:ln>
        </p:spPr>
        <p:txBody>
          <a:bodyPr/>
          <a:lstStyle/>
          <a:p>
            <a:pPr eaLnBrk="1" hangingPunct="1">
              <a:defRPr/>
            </a:pPr>
            <a:r>
              <a:rPr lang="en-US" altLang="zh-CN" sz="2800" b="1" dirty="0" err="1">
                <a:solidFill>
                  <a:srgbClr val="9D138D"/>
                </a:solidFill>
                <a:latin typeface="+mn-lt"/>
                <a:ea typeface="+mn-ea"/>
              </a:rPr>
              <a:t>int</a:t>
            </a:r>
            <a:r>
              <a:rPr lang="en-US" altLang="zh-CN" sz="2800" b="1" dirty="0">
                <a:solidFill>
                  <a:srgbClr val="9D138D"/>
                </a:solidFill>
                <a:latin typeface="+mn-lt"/>
                <a:ea typeface="+mn-ea"/>
              </a:rPr>
              <a:t> max(</a:t>
            </a:r>
            <a:r>
              <a:rPr lang="en-US" altLang="zh-CN" sz="2800" b="1" dirty="0" err="1">
                <a:solidFill>
                  <a:srgbClr val="9D138D"/>
                </a:solidFill>
                <a:latin typeface="+mn-lt"/>
                <a:ea typeface="+mn-ea"/>
              </a:rPr>
              <a:t>int</a:t>
            </a:r>
            <a:r>
              <a:rPr lang="en-US" altLang="zh-CN" sz="2800" b="1" dirty="0">
                <a:solidFill>
                  <a:srgbClr val="9D138D"/>
                </a:solidFill>
                <a:latin typeface="+mn-lt"/>
                <a:ea typeface="+mn-ea"/>
              </a:rPr>
              <a:t> </a:t>
            </a:r>
            <a:r>
              <a:rPr lang="en-US" altLang="zh-CN" sz="2800" b="1" dirty="0" err="1">
                <a:solidFill>
                  <a:srgbClr val="9D138D"/>
                </a:solidFill>
                <a:latin typeface="+mn-lt"/>
                <a:ea typeface="+mn-ea"/>
              </a:rPr>
              <a:t>x,int</a:t>
            </a:r>
            <a:r>
              <a:rPr lang="en-US" altLang="zh-CN" sz="2800" b="1" dirty="0">
                <a:solidFill>
                  <a:srgbClr val="9D138D"/>
                </a:solidFill>
                <a:latin typeface="+mn-lt"/>
                <a:ea typeface="+mn-ea"/>
              </a:rPr>
              <a:t> y) </a:t>
            </a:r>
            <a:endParaRPr lang="zh-CN" altLang="zh-CN" sz="2800" b="1" dirty="0">
              <a:solidFill>
                <a:srgbClr val="9D138D"/>
              </a:solidFill>
              <a:latin typeface="+mn-lt"/>
              <a:ea typeface="+mn-ea"/>
            </a:endParaRPr>
          </a:p>
          <a:p>
            <a:pPr eaLnBrk="1" hangingPunct="1">
              <a:defRPr/>
            </a:pPr>
            <a:r>
              <a:rPr lang="en-US" altLang="zh-CN" sz="2800" b="1" dirty="0">
                <a:solidFill>
                  <a:srgbClr val="9D138D"/>
                </a:solidFill>
                <a:latin typeface="+mn-lt"/>
                <a:ea typeface="+mn-ea"/>
              </a:rPr>
              <a:t>{  return(x&gt;</a:t>
            </a:r>
            <a:r>
              <a:rPr lang="en-US" altLang="zh-CN" sz="2800" b="1" dirty="0" err="1">
                <a:solidFill>
                  <a:srgbClr val="9D138D"/>
                </a:solidFill>
                <a:latin typeface="+mn-lt"/>
                <a:ea typeface="+mn-ea"/>
              </a:rPr>
              <a:t>y?x:y</a:t>
            </a:r>
            <a:r>
              <a:rPr lang="en-US" altLang="zh-CN" sz="2800" b="1" dirty="0">
                <a:solidFill>
                  <a:srgbClr val="9D138D"/>
                </a:solidFill>
                <a:latin typeface="+mn-lt"/>
                <a:ea typeface="+mn-ea"/>
              </a:rPr>
              <a:t>);  }</a:t>
            </a:r>
            <a:endParaRPr lang="zh-CN" altLang="zh-CN" sz="2800" b="1" dirty="0">
              <a:solidFill>
                <a:srgbClr val="9D138D"/>
              </a:solidFill>
              <a:latin typeface="+mn-lt"/>
              <a:ea typeface="+mn-ea"/>
            </a:endParaRPr>
          </a:p>
          <a:p>
            <a:pPr marL="342900" indent="-342900">
              <a:spcBef>
                <a:spcPct val="20000"/>
              </a:spcBef>
              <a:buFont typeface="Wingdings" pitchFamily="2" charset="2"/>
              <a:buNone/>
              <a:defRPr/>
            </a:pPr>
            <a:endParaRPr lang="zh-CN" altLang="en-US" sz="2800" b="1" kern="0" dirty="0">
              <a:solidFill>
                <a:srgbClr val="9D138D"/>
              </a:solidFill>
              <a:latin typeface="+mn-lt"/>
              <a:ea typeface="+mn-ea"/>
            </a:endParaRPr>
          </a:p>
        </p:txBody>
      </p:sp>
      <p:grpSp>
        <p:nvGrpSpPr>
          <p:cNvPr id="2" name="组合 7"/>
          <p:cNvGrpSpPr>
            <a:grpSpLocks/>
          </p:cNvGrpSpPr>
          <p:nvPr/>
        </p:nvGrpSpPr>
        <p:grpSpPr bwMode="auto">
          <a:xfrm>
            <a:off x="4071938" y="2500313"/>
            <a:ext cx="4143375" cy="785812"/>
            <a:chOff x="4286248" y="2214554"/>
            <a:chExt cx="3590925" cy="647180"/>
          </a:xfrm>
        </p:grpSpPr>
        <p:pic>
          <p:nvPicPr>
            <p:cNvPr id="141318"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86248" y="2214554"/>
              <a:ext cx="3590925" cy="33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19" name="Picture 6"/>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286248" y="2537884"/>
              <a:ext cx="2800350" cy="323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1320" name="Picture 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059804" y="2500306"/>
              <a:ext cx="814922" cy="35719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1317" name="图片 7" descr="Untitled2.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7.7.2</a:t>
            </a:r>
            <a:r>
              <a:rPr lang="zh-CN" altLang="zh-CN" dirty="0" smtClean="0">
                <a:solidFill>
                  <a:srgbClr val="800000"/>
                </a:solidFill>
                <a:effectLst>
                  <a:outerShdw blurRad="38100" dist="38100" dir="2700000" algn="tl">
                    <a:srgbClr val="000000"/>
                  </a:outerShdw>
                </a:effectLst>
                <a:ea typeface="黑体" pitchFamily="2" charset="-122"/>
              </a:rPr>
              <a:t>数组名作函数参数</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131075" name="Rectangle 3"/>
          <p:cNvSpPr>
            <a:spLocks noGrp="1" noChangeArrowheads="1"/>
          </p:cNvSpPr>
          <p:nvPr>
            <p:ph type="body" idx="1"/>
          </p:nvPr>
        </p:nvSpPr>
        <p:spPr>
          <a:xfrm>
            <a:off x="928688" y="1785938"/>
            <a:ext cx="7358062" cy="4786312"/>
          </a:xfrm>
        </p:spPr>
        <p:txBody>
          <a:bodyPr/>
          <a:lstStyle/>
          <a:p>
            <a:r>
              <a:rPr lang="zh-CN" altLang="zh-CN" smtClean="0"/>
              <a:t>除了可以用数组元素作为函数参数外，还可以用数组名作函数参数</a:t>
            </a:r>
            <a:r>
              <a:rPr lang="en-US" altLang="zh-CN" smtClean="0"/>
              <a:t>(</a:t>
            </a:r>
            <a:r>
              <a:rPr lang="zh-CN" altLang="zh-CN" smtClean="0"/>
              <a:t>包括实参和形参</a:t>
            </a:r>
            <a:r>
              <a:rPr lang="en-US" altLang="zh-CN" smtClean="0"/>
              <a:t>)</a:t>
            </a:r>
          </a:p>
          <a:p>
            <a:r>
              <a:rPr lang="zh-CN" altLang="zh-CN" smtClean="0"/>
              <a:t>用数组元素作实参时，向形参变量传递的是数组元素的值</a:t>
            </a:r>
            <a:endParaRPr lang="en-US" altLang="zh-CN" smtClean="0"/>
          </a:p>
          <a:p>
            <a:r>
              <a:rPr lang="zh-CN" altLang="zh-CN" smtClean="0"/>
              <a:t>用数组名作函数实参时，向形参</a:t>
            </a:r>
            <a:r>
              <a:rPr lang="en-US" altLang="zh-CN" smtClean="0"/>
              <a:t> </a:t>
            </a:r>
            <a:r>
              <a:rPr lang="zh-CN" altLang="zh-CN" smtClean="0"/>
              <a:t>传递的是数组首元素的地址</a:t>
            </a:r>
          </a:p>
        </p:txBody>
      </p:sp>
      <p:pic>
        <p:nvPicPr>
          <p:cNvPr id="14234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animEffect transition="in" filter="blinds(horizontal)">
                                      <p:cBhvr>
                                        <p:cTn id="7" dur="500"/>
                                        <p:tgtEl>
                                          <p:spTgt spid="13107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1075">
                                            <p:txEl>
                                              <p:pRg st="2" end="2"/>
                                            </p:txEl>
                                          </p:spTgt>
                                        </p:tgtEl>
                                        <p:attrNameLst>
                                          <p:attrName>style.visibility</p:attrName>
                                        </p:attrNameLst>
                                      </p:cBhvr>
                                      <p:to>
                                        <p:strVal val="visible"/>
                                      </p:to>
                                    </p:set>
                                    <p:animEffect transition="in" filter="blinds(horizontal)">
                                      <p:cBhvr>
                                        <p:cTn id="12" dur="500"/>
                                        <p:tgtEl>
                                          <p:spTgt spid="13107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7.7.2</a:t>
            </a:r>
            <a:r>
              <a:rPr lang="zh-CN" altLang="zh-CN" dirty="0" smtClean="0">
                <a:solidFill>
                  <a:srgbClr val="800000"/>
                </a:solidFill>
                <a:effectLst>
                  <a:outerShdw blurRad="38100" dist="38100" dir="2700000" algn="tl">
                    <a:srgbClr val="000000"/>
                  </a:outerShdw>
                </a:effectLst>
                <a:ea typeface="黑体" pitchFamily="2" charset="-122"/>
              </a:rPr>
              <a:t>数组名作函数参数</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55299" name="Rectangle 3"/>
          <p:cNvSpPr>
            <a:spLocks noGrp="1" noChangeArrowheads="1"/>
          </p:cNvSpPr>
          <p:nvPr>
            <p:ph type="body" idx="1"/>
          </p:nvPr>
        </p:nvSpPr>
        <p:spPr>
          <a:xfrm>
            <a:off x="928688" y="1857375"/>
            <a:ext cx="7358062" cy="4357688"/>
          </a:xfrm>
        </p:spPr>
        <p:txBody>
          <a:bodyPr/>
          <a:lstStyle/>
          <a:p>
            <a:pPr>
              <a:buFont typeface="Wingdings" panose="05000000000000000000" pitchFamily="2" charset="2"/>
              <a:buNone/>
            </a:pPr>
            <a:r>
              <a:rPr lang="en-US" altLang="zh-CN" smtClean="0"/>
              <a:t>  </a:t>
            </a:r>
            <a:r>
              <a:rPr lang="zh-CN" altLang="zh-CN" smtClean="0"/>
              <a:t>例</a:t>
            </a:r>
            <a:r>
              <a:rPr lang="en-US" altLang="zh-CN" smtClean="0"/>
              <a:t>7.10 </a:t>
            </a:r>
            <a:r>
              <a:rPr lang="zh-CN" altLang="zh-CN" smtClean="0"/>
              <a:t>有一个一维数组</a:t>
            </a:r>
            <a:r>
              <a:rPr lang="en-US" altLang="zh-CN" smtClean="0"/>
              <a:t>score</a:t>
            </a:r>
            <a:r>
              <a:rPr lang="zh-CN" altLang="zh-CN" smtClean="0"/>
              <a:t>，内放</a:t>
            </a:r>
            <a:r>
              <a:rPr lang="en-US" altLang="zh-CN" smtClean="0"/>
              <a:t>10</a:t>
            </a:r>
            <a:r>
              <a:rPr lang="zh-CN" altLang="zh-CN" smtClean="0"/>
              <a:t>个学生成绩，求平均成绩。</a:t>
            </a:r>
            <a:endParaRPr lang="en-US" altLang="zh-CN" smtClean="0"/>
          </a:p>
          <a:p>
            <a:r>
              <a:rPr lang="zh-CN" altLang="zh-CN" smtClean="0"/>
              <a:t>解题思路：</a:t>
            </a:r>
          </a:p>
          <a:p>
            <a:pPr lvl="1"/>
            <a:r>
              <a:rPr lang="zh-CN" altLang="zh-CN" smtClean="0"/>
              <a:t>用函数</a:t>
            </a:r>
            <a:r>
              <a:rPr lang="en-US" altLang="zh-CN" smtClean="0"/>
              <a:t>average</a:t>
            </a:r>
            <a:r>
              <a:rPr lang="zh-CN" altLang="zh-CN" smtClean="0"/>
              <a:t>求平均成绩，用数组名作为函数实参，形参也用数组名</a:t>
            </a:r>
            <a:endParaRPr lang="en-US" altLang="zh-CN" smtClean="0"/>
          </a:p>
          <a:p>
            <a:pPr lvl="1"/>
            <a:r>
              <a:rPr lang="zh-CN" altLang="zh-CN" smtClean="0"/>
              <a:t>在</a:t>
            </a:r>
            <a:r>
              <a:rPr lang="en-US" altLang="zh-CN" smtClean="0"/>
              <a:t>average</a:t>
            </a:r>
            <a:r>
              <a:rPr lang="zh-CN" altLang="zh-CN" smtClean="0"/>
              <a:t>函数中引用各数组元素，求平均成绩并返回</a:t>
            </a:r>
            <a:r>
              <a:rPr lang="en-US" altLang="zh-CN" smtClean="0"/>
              <a:t>main</a:t>
            </a:r>
            <a:r>
              <a:rPr lang="zh-CN" altLang="zh-CN" smtClean="0"/>
              <a:t>函数</a:t>
            </a:r>
          </a:p>
        </p:txBody>
      </p:sp>
      <p:pic>
        <p:nvPicPr>
          <p:cNvPr id="14336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5299">
                                            <p:txEl>
                                              <p:pRg st="1" end="1"/>
                                            </p:txEl>
                                          </p:spTgt>
                                        </p:tgtEl>
                                        <p:attrNameLst>
                                          <p:attrName>style.visibility</p:attrName>
                                        </p:attrNameLst>
                                      </p:cBhvr>
                                      <p:to>
                                        <p:strVal val="visible"/>
                                      </p:to>
                                    </p:set>
                                    <p:animEffect transition="in" filter="blinds(horizontal)">
                                      <p:cBhvr>
                                        <p:cTn id="7" dur="500"/>
                                        <p:tgtEl>
                                          <p:spTgt spid="5529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5299">
                                            <p:txEl>
                                              <p:pRg st="2" end="2"/>
                                            </p:txEl>
                                          </p:spTgt>
                                        </p:tgtEl>
                                        <p:attrNameLst>
                                          <p:attrName>style.visibility</p:attrName>
                                        </p:attrNameLst>
                                      </p:cBhvr>
                                      <p:to>
                                        <p:strVal val="visible"/>
                                      </p:to>
                                    </p:set>
                                    <p:animEffect transition="in" filter="blinds(horizontal)">
                                      <p:cBhvr>
                                        <p:cTn id="12" dur="500"/>
                                        <p:tgtEl>
                                          <p:spTgt spid="55299">
                                            <p:txEl>
                                              <p:pRg st="2" end="2"/>
                                            </p:txEl>
                                          </p:spTgt>
                                        </p:tgtEl>
                                      </p:cBhvr>
                                    </p:animEffect>
                                  </p:childTnLst>
                                </p:cTn>
                              </p:par>
                              <p:par>
                                <p:cTn id="13" presetID="3" presetClass="entr" presetSubtype="10" fill="hold" nodeType="withEffect">
                                  <p:stCondLst>
                                    <p:cond delay="0"/>
                                  </p:stCondLst>
                                  <p:childTnLst>
                                    <p:set>
                                      <p:cBhvr>
                                        <p:cTn id="14" dur="1" fill="hold">
                                          <p:stCondLst>
                                            <p:cond delay="0"/>
                                          </p:stCondLst>
                                        </p:cTn>
                                        <p:tgtEl>
                                          <p:spTgt spid="55299">
                                            <p:txEl>
                                              <p:pRg st="3" end="3"/>
                                            </p:txEl>
                                          </p:spTgt>
                                        </p:tgtEl>
                                        <p:attrNameLst>
                                          <p:attrName>style.visibility</p:attrName>
                                        </p:attrNameLst>
                                      </p:cBhvr>
                                      <p:to>
                                        <p:strVal val="visible"/>
                                      </p:to>
                                    </p:set>
                                    <p:animEffect transition="in" filter="blinds(horizontal)">
                                      <p:cBhvr>
                                        <p:cTn id="15" dur="500"/>
                                        <p:tgtEl>
                                          <p:spTgt spid="5529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4386" name="内容占位符 2"/>
          <p:cNvSpPr>
            <a:spLocks noGrp="1"/>
          </p:cNvSpPr>
          <p:nvPr>
            <p:ph idx="1"/>
          </p:nvPr>
        </p:nvSpPr>
        <p:spPr>
          <a:xfrm>
            <a:off x="857250" y="500063"/>
            <a:ext cx="7572375" cy="6143625"/>
          </a:xfrm>
        </p:spPr>
        <p:txBody>
          <a:bodyPr/>
          <a:lstStyle/>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float average(float array[10]); </a:t>
            </a:r>
            <a:endParaRPr lang="zh-CN" altLang="zh-CN" sz="2800" smtClean="0">
              <a:solidFill>
                <a:srgbClr val="9D138D"/>
              </a:solidFill>
            </a:endParaRPr>
          </a:p>
          <a:p>
            <a:pPr>
              <a:buFont typeface="Wingdings" panose="05000000000000000000" pitchFamily="2" charset="2"/>
              <a:buNone/>
            </a:pPr>
            <a:r>
              <a:rPr lang="en-US" altLang="zh-CN" sz="2800" smtClean="0"/>
              <a:t>   </a:t>
            </a:r>
            <a:r>
              <a:rPr lang="en-US" altLang="zh-CN" sz="2800" smtClean="0">
                <a:solidFill>
                  <a:srgbClr val="00B050"/>
                </a:solidFill>
              </a:rPr>
              <a:t>float score[10]</a:t>
            </a:r>
            <a:r>
              <a:rPr lang="en-US" altLang="zh-CN" sz="2800" smtClean="0"/>
              <a:t>,aver;  int i;</a:t>
            </a:r>
            <a:endParaRPr lang="zh-CN" altLang="zh-CN" sz="2800" smtClean="0"/>
          </a:p>
          <a:p>
            <a:pPr>
              <a:buFont typeface="Wingdings" panose="05000000000000000000" pitchFamily="2" charset="2"/>
              <a:buNone/>
            </a:pPr>
            <a:r>
              <a:rPr lang="en-US" altLang="zh-CN" sz="2800" smtClean="0"/>
              <a:t>   printf("input 10 scores:\n");</a:t>
            </a:r>
            <a:endParaRPr lang="zh-CN" altLang="zh-CN" sz="2800" smtClean="0"/>
          </a:p>
          <a:p>
            <a:pPr>
              <a:buFont typeface="Wingdings" panose="05000000000000000000" pitchFamily="2" charset="2"/>
              <a:buNone/>
            </a:pPr>
            <a:r>
              <a:rPr lang="en-US" altLang="zh-CN" sz="2800" smtClean="0"/>
              <a:t>   for(i=0;i&lt;10;i++)</a:t>
            </a:r>
            <a:endParaRPr lang="zh-CN" altLang="zh-CN" sz="2800" smtClean="0"/>
          </a:p>
          <a:p>
            <a:pPr>
              <a:buFont typeface="Wingdings" panose="05000000000000000000" pitchFamily="2" charset="2"/>
              <a:buNone/>
            </a:pPr>
            <a:r>
              <a:rPr lang="en-US" altLang="zh-CN" sz="2800" smtClean="0"/>
              <a:t>      scanf("%f",&amp;score[i]);</a:t>
            </a:r>
            <a:endParaRPr lang="zh-CN" altLang="zh-CN" sz="2800" smtClean="0"/>
          </a:p>
          <a:p>
            <a:pPr>
              <a:buFont typeface="Wingdings" panose="05000000000000000000" pitchFamily="2" charset="2"/>
              <a:buNone/>
            </a:pPr>
            <a:r>
              <a:rPr lang="en-US" altLang="zh-CN" sz="2800" smtClean="0"/>
              <a:t>   printf("\n");</a:t>
            </a:r>
            <a:endParaRPr lang="zh-CN" altLang="zh-CN" sz="2800" smtClean="0"/>
          </a:p>
          <a:p>
            <a:pPr>
              <a:buFont typeface="Wingdings" panose="05000000000000000000" pitchFamily="2" charset="2"/>
              <a:buNone/>
            </a:pPr>
            <a:r>
              <a:rPr lang="en-US" altLang="zh-CN" sz="2800" smtClean="0"/>
              <a:t>   aver=</a:t>
            </a:r>
            <a:r>
              <a:rPr lang="en-US" altLang="zh-CN" sz="2800" smtClean="0">
                <a:solidFill>
                  <a:srgbClr val="9D138D"/>
                </a:solidFill>
              </a:rPr>
              <a:t>average</a:t>
            </a:r>
            <a:r>
              <a:rPr lang="en-US" altLang="zh-CN" sz="2800" smtClean="0"/>
              <a:t>(score); </a:t>
            </a:r>
            <a:endParaRPr lang="zh-CN" altLang="zh-CN" sz="2800" smtClean="0"/>
          </a:p>
          <a:p>
            <a:pPr>
              <a:buFont typeface="Wingdings" panose="05000000000000000000" pitchFamily="2" charset="2"/>
              <a:buNone/>
            </a:pPr>
            <a:r>
              <a:rPr lang="en-US" altLang="zh-CN" sz="2800" smtClean="0"/>
              <a:t>   printf("%5.2f\n",aver);</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 </a:t>
            </a:r>
            <a:endParaRPr lang="zh-CN" altLang="zh-CN" sz="2800" smtClean="0"/>
          </a:p>
          <a:p>
            <a:pPr>
              <a:buFont typeface="Wingdings" panose="05000000000000000000" pitchFamily="2" charset="2"/>
              <a:buNone/>
            </a:pPr>
            <a:endParaRPr lang="zh-CN" altLang="en-US" sz="2800" smtClean="0"/>
          </a:p>
        </p:txBody>
      </p:sp>
      <p:sp>
        <p:nvSpPr>
          <p:cNvPr id="4" name="圆角矩形标注 3"/>
          <p:cNvSpPr>
            <a:spLocks noChangeArrowheads="1"/>
          </p:cNvSpPr>
          <p:nvPr/>
        </p:nvSpPr>
        <p:spPr bwMode="auto">
          <a:xfrm>
            <a:off x="4786313" y="785813"/>
            <a:ext cx="2857500" cy="642937"/>
          </a:xfrm>
          <a:prstGeom prst="wedgeRoundRectCallout">
            <a:avLst>
              <a:gd name="adj1" fmla="val -101287"/>
              <a:gd name="adj2" fmla="val 172088"/>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定义实参数组</a:t>
            </a:r>
          </a:p>
        </p:txBody>
      </p:sp>
      <p:pic>
        <p:nvPicPr>
          <p:cNvPr id="144388"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5410" name="内容占位符 2"/>
          <p:cNvSpPr>
            <a:spLocks noGrp="1"/>
          </p:cNvSpPr>
          <p:nvPr>
            <p:ph idx="1"/>
          </p:nvPr>
        </p:nvSpPr>
        <p:spPr>
          <a:xfrm>
            <a:off x="714375" y="1143000"/>
            <a:ext cx="7572375" cy="4429125"/>
          </a:xfrm>
        </p:spPr>
        <p:txBody>
          <a:bodyPr/>
          <a:lstStyle/>
          <a:p>
            <a:pPr>
              <a:buFont typeface="Wingdings" panose="05000000000000000000" pitchFamily="2" charset="2"/>
              <a:buNone/>
            </a:pPr>
            <a:r>
              <a:rPr lang="en-US" altLang="zh-CN" sz="2800" smtClean="0"/>
              <a:t>float </a:t>
            </a:r>
            <a:r>
              <a:rPr lang="en-US" altLang="zh-CN" sz="2800" smtClean="0">
                <a:solidFill>
                  <a:srgbClr val="9D138D"/>
                </a:solidFill>
              </a:rPr>
              <a:t>average</a:t>
            </a:r>
            <a:r>
              <a:rPr lang="en-US" altLang="zh-CN" sz="2800" smtClean="0"/>
              <a:t>(</a:t>
            </a:r>
            <a:r>
              <a:rPr lang="en-US" altLang="zh-CN" sz="2800" smtClean="0">
                <a:solidFill>
                  <a:srgbClr val="00B050"/>
                </a:solidFill>
              </a:rPr>
              <a:t>float</a:t>
            </a:r>
            <a:r>
              <a:rPr lang="en-US" altLang="zh-CN" sz="2800" smtClean="0"/>
              <a:t> </a:t>
            </a:r>
            <a:r>
              <a:rPr lang="en-US" altLang="zh-CN" sz="2800" smtClean="0">
                <a:solidFill>
                  <a:srgbClr val="00B050"/>
                </a:solidFill>
              </a:rPr>
              <a:t>array[10]</a:t>
            </a:r>
            <a:r>
              <a:rPr lang="en-US" altLang="zh-CN" sz="2800" smtClean="0"/>
              <a:t>)</a:t>
            </a:r>
            <a:endParaRPr lang="zh-CN" altLang="zh-CN" sz="2800" smtClean="0"/>
          </a:p>
          <a:p>
            <a:pPr>
              <a:buFont typeface="Wingdings" panose="05000000000000000000" pitchFamily="2" charset="2"/>
              <a:buNone/>
            </a:pPr>
            <a:r>
              <a:rPr lang="en-US" altLang="zh-CN" sz="2800" smtClean="0"/>
              <a:t>{  int i;</a:t>
            </a:r>
            <a:endParaRPr lang="zh-CN" altLang="zh-CN" sz="2800" smtClean="0"/>
          </a:p>
          <a:p>
            <a:pPr>
              <a:buFont typeface="Wingdings" panose="05000000000000000000" pitchFamily="2" charset="2"/>
              <a:buNone/>
            </a:pPr>
            <a:r>
              <a:rPr lang="en-US" altLang="zh-CN" sz="2800" smtClean="0"/>
              <a:t>    float aver,sum=array[0];</a:t>
            </a:r>
            <a:endParaRPr lang="zh-CN" altLang="zh-CN" sz="2800" smtClean="0"/>
          </a:p>
          <a:p>
            <a:pPr>
              <a:buFont typeface="Wingdings" panose="05000000000000000000" pitchFamily="2" charset="2"/>
              <a:buNone/>
            </a:pPr>
            <a:r>
              <a:rPr lang="en-US" altLang="zh-CN" sz="2800" smtClean="0"/>
              <a:t>    for(i=1;i&lt;10;i++)</a:t>
            </a:r>
            <a:endParaRPr lang="zh-CN" altLang="zh-CN" sz="2800" smtClean="0"/>
          </a:p>
          <a:p>
            <a:pPr>
              <a:buFont typeface="Wingdings" panose="05000000000000000000" pitchFamily="2" charset="2"/>
              <a:buNone/>
            </a:pPr>
            <a:r>
              <a:rPr lang="en-US" altLang="zh-CN" sz="2800" smtClean="0"/>
              <a:t>       sum=sum+array[i]; </a:t>
            </a:r>
            <a:endParaRPr lang="zh-CN" altLang="zh-CN" sz="2800" smtClean="0"/>
          </a:p>
          <a:p>
            <a:pPr>
              <a:buFont typeface="Wingdings" panose="05000000000000000000" pitchFamily="2" charset="2"/>
              <a:buNone/>
            </a:pPr>
            <a:r>
              <a:rPr lang="en-US" altLang="zh-CN" sz="2800" smtClean="0"/>
              <a:t>    aver=sum/10;</a:t>
            </a:r>
            <a:endParaRPr lang="zh-CN" altLang="zh-CN" sz="2800" smtClean="0"/>
          </a:p>
          <a:p>
            <a:pPr>
              <a:buFont typeface="Wingdings" panose="05000000000000000000" pitchFamily="2" charset="2"/>
              <a:buNone/>
            </a:pPr>
            <a:r>
              <a:rPr lang="en-US" altLang="zh-CN" sz="2800" smtClean="0"/>
              <a:t>    return(aver);</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endParaRPr lang="zh-CN" altLang="zh-CN" sz="2800" smtClean="0"/>
          </a:p>
          <a:p>
            <a:pPr>
              <a:buFont typeface="Wingdings" panose="05000000000000000000" pitchFamily="2" charset="2"/>
              <a:buNone/>
            </a:pPr>
            <a:endParaRPr lang="zh-CN" altLang="en-US" sz="2800" smtClean="0"/>
          </a:p>
        </p:txBody>
      </p:sp>
      <p:sp>
        <p:nvSpPr>
          <p:cNvPr id="4" name="圆角矩形标注 3"/>
          <p:cNvSpPr>
            <a:spLocks noChangeArrowheads="1"/>
          </p:cNvSpPr>
          <p:nvPr/>
        </p:nvSpPr>
        <p:spPr bwMode="auto">
          <a:xfrm>
            <a:off x="4714875" y="357188"/>
            <a:ext cx="2857500" cy="642937"/>
          </a:xfrm>
          <a:prstGeom prst="wedgeRoundRectCallout">
            <a:avLst>
              <a:gd name="adj1" fmla="val -33782"/>
              <a:gd name="adj2" fmla="val 94157"/>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定义形参数组</a:t>
            </a:r>
          </a:p>
        </p:txBody>
      </p:sp>
      <p:sp>
        <p:nvSpPr>
          <p:cNvPr id="5" name="圆角矩形标注 4"/>
          <p:cNvSpPr>
            <a:spLocks noChangeArrowheads="1"/>
          </p:cNvSpPr>
          <p:nvPr/>
        </p:nvSpPr>
        <p:spPr bwMode="auto">
          <a:xfrm>
            <a:off x="5786438" y="2857500"/>
            <a:ext cx="2928937" cy="642938"/>
          </a:xfrm>
          <a:prstGeom prst="wedgeRoundRectCallout">
            <a:avLst>
              <a:gd name="adj1" fmla="val -48750"/>
              <a:gd name="adj2" fmla="val -81185"/>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相当于</a:t>
            </a:r>
            <a:r>
              <a:rPr kumimoji="1" lang="en-US" altLang="zh-CN" sz="2800">
                <a:solidFill>
                  <a:srgbClr val="0000CC"/>
                </a:solidFill>
                <a:ea typeface="宋体" panose="02010600030101010101" pitchFamily="2" charset="-122"/>
              </a:rPr>
              <a:t>score[0]</a:t>
            </a:r>
            <a:endParaRPr kumimoji="1" lang="zh-CN" altLang="en-US" sz="2800">
              <a:solidFill>
                <a:srgbClr val="0000CC"/>
              </a:solidFill>
              <a:ea typeface="宋体" panose="02010600030101010101" pitchFamily="2" charset="-122"/>
            </a:endParaRPr>
          </a:p>
        </p:txBody>
      </p:sp>
      <p:sp>
        <p:nvSpPr>
          <p:cNvPr id="6" name="圆角矩形标注 5"/>
          <p:cNvSpPr>
            <a:spLocks noChangeArrowheads="1"/>
          </p:cNvSpPr>
          <p:nvPr/>
        </p:nvSpPr>
        <p:spPr bwMode="auto">
          <a:xfrm>
            <a:off x="4857750" y="4000500"/>
            <a:ext cx="2928938" cy="642938"/>
          </a:xfrm>
          <a:prstGeom prst="wedgeRoundRectCallout">
            <a:avLst>
              <a:gd name="adj1" fmla="val -48750"/>
              <a:gd name="adj2" fmla="val -81185"/>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相当于</a:t>
            </a:r>
            <a:r>
              <a:rPr kumimoji="1" lang="en-US" altLang="zh-CN" sz="2800">
                <a:solidFill>
                  <a:srgbClr val="0000CC"/>
                </a:solidFill>
                <a:ea typeface="宋体" panose="02010600030101010101" pitchFamily="2" charset="-122"/>
              </a:rPr>
              <a:t>score[i]</a:t>
            </a:r>
            <a:endParaRPr kumimoji="1" lang="zh-CN" altLang="en-US" sz="2800">
              <a:solidFill>
                <a:srgbClr val="0000CC"/>
              </a:solidFill>
              <a:ea typeface="宋体" panose="02010600030101010101" pitchFamily="2" charset="-122"/>
            </a:endParaRPr>
          </a:p>
        </p:txBody>
      </p:sp>
      <p:grpSp>
        <p:nvGrpSpPr>
          <p:cNvPr id="2" name="组合 8"/>
          <p:cNvGrpSpPr>
            <a:grpSpLocks/>
          </p:cNvGrpSpPr>
          <p:nvPr/>
        </p:nvGrpSpPr>
        <p:grpSpPr bwMode="auto">
          <a:xfrm>
            <a:off x="1785938" y="4929188"/>
            <a:ext cx="5937250" cy="1444625"/>
            <a:chOff x="1785918" y="4941724"/>
            <a:chExt cx="5937493" cy="1444268"/>
          </a:xfrm>
        </p:grpSpPr>
        <p:pic>
          <p:nvPicPr>
            <p:cNvPr id="14541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85918" y="4941724"/>
              <a:ext cx="5937493" cy="10001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41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823496" y="5941856"/>
              <a:ext cx="4118352" cy="4441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4541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929322" y="5929330"/>
              <a:ext cx="1785950" cy="4498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45415" name="图片 9" descr="Untitled2.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
                                        </p:tgtEl>
                                        <p:attrNameLst>
                                          <p:attrName>style.visibility</p:attrName>
                                        </p:attrNameLst>
                                      </p:cBhvr>
                                      <p:to>
                                        <p:strVal val="visible"/>
                                      </p:to>
                                    </p:set>
                                    <p:animEffect transition="in" filter="blinds(horizontal)">
                                      <p:cBhvr>
                                        <p:cTn id="22"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6434" name="内容占位符 2"/>
          <p:cNvSpPr>
            <a:spLocks noGrp="1"/>
          </p:cNvSpPr>
          <p:nvPr>
            <p:ph idx="1"/>
          </p:nvPr>
        </p:nvSpPr>
        <p:spPr/>
        <p:txBody>
          <a:bodyPr/>
          <a:lstStyle/>
          <a:p>
            <a:pPr>
              <a:buFont typeface="Wingdings" panose="05000000000000000000" pitchFamily="2" charset="2"/>
              <a:buNone/>
            </a:pPr>
            <a:r>
              <a:rPr lang="en-US" altLang="zh-CN" smtClean="0"/>
              <a:t>   </a:t>
            </a:r>
            <a:r>
              <a:rPr lang="zh-CN" altLang="zh-CN" smtClean="0"/>
              <a:t>例</a:t>
            </a:r>
            <a:r>
              <a:rPr lang="en-US" altLang="zh-CN" smtClean="0"/>
              <a:t>7.11 </a:t>
            </a:r>
            <a:r>
              <a:rPr lang="zh-CN" altLang="zh-CN" smtClean="0"/>
              <a:t>有两个班级，分别有</a:t>
            </a:r>
            <a:r>
              <a:rPr lang="en-US" altLang="zh-CN" smtClean="0"/>
              <a:t>35</a:t>
            </a:r>
            <a:r>
              <a:rPr lang="zh-CN" altLang="zh-CN" smtClean="0"/>
              <a:t>名和</a:t>
            </a:r>
            <a:r>
              <a:rPr lang="en-US" altLang="zh-CN" smtClean="0"/>
              <a:t>30</a:t>
            </a:r>
            <a:r>
              <a:rPr lang="zh-CN" altLang="zh-CN" smtClean="0"/>
              <a:t>名学生，调用一个</a:t>
            </a:r>
            <a:r>
              <a:rPr lang="en-US" altLang="zh-CN" smtClean="0"/>
              <a:t>average</a:t>
            </a:r>
            <a:r>
              <a:rPr lang="zh-CN" altLang="zh-CN" smtClean="0"/>
              <a:t>函数，分别求这两个班的学生的平均成绩。</a:t>
            </a:r>
            <a:endParaRPr lang="zh-CN" altLang="en-US" smtClean="0"/>
          </a:p>
        </p:txBody>
      </p:sp>
      <p:pic>
        <p:nvPicPr>
          <p:cNvPr id="146435"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内容占位符 2"/>
          <p:cNvSpPr>
            <a:spLocks noGrp="1"/>
          </p:cNvSpPr>
          <p:nvPr>
            <p:ph idx="1"/>
          </p:nvPr>
        </p:nvSpPr>
        <p:spPr>
          <a:xfrm>
            <a:off x="500063" y="857250"/>
            <a:ext cx="8153400" cy="4643438"/>
          </a:xfrm>
        </p:spPr>
        <p:txBody>
          <a:bodyPr/>
          <a:lstStyle/>
          <a:p>
            <a:r>
              <a:rPr lang="zh-CN" altLang="zh-CN" smtClean="0"/>
              <a:t>说明：</a:t>
            </a:r>
          </a:p>
          <a:p>
            <a:pPr lvl="1">
              <a:buFont typeface="Wingdings" panose="05000000000000000000" pitchFamily="2" charset="2"/>
              <a:buNone/>
            </a:pPr>
            <a:r>
              <a:rPr lang="en-US" altLang="zh-CN" smtClean="0"/>
              <a:t>  (3) </a:t>
            </a:r>
            <a:r>
              <a:rPr lang="zh-CN" altLang="zh-CN" smtClean="0"/>
              <a:t>Ｃ程序的执行是从</a:t>
            </a:r>
            <a:r>
              <a:rPr lang="en-US" altLang="zh-CN" smtClean="0"/>
              <a:t>main</a:t>
            </a:r>
            <a:r>
              <a:rPr lang="zh-CN" altLang="zh-CN" smtClean="0"/>
              <a:t>函数开始的，如果在</a:t>
            </a:r>
            <a:r>
              <a:rPr lang="en-US" altLang="zh-CN" smtClean="0"/>
              <a:t>main</a:t>
            </a:r>
            <a:r>
              <a:rPr lang="zh-CN" altLang="zh-CN" smtClean="0"/>
              <a:t>函数中调用其他函数，在调用后流程返回到</a:t>
            </a:r>
            <a:r>
              <a:rPr lang="en-US" altLang="zh-CN" smtClean="0"/>
              <a:t>main</a:t>
            </a:r>
            <a:r>
              <a:rPr lang="zh-CN" altLang="zh-CN" smtClean="0"/>
              <a:t>函数，在</a:t>
            </a:r>
            <a:r>
              <a:rPr lang="en-US" altLang="zh-CN" smtClean="0"/>
              <a:t>main</a:t>
            </a:r>
            <a:r>
              <a:rPr lang="zh-CN" altLang="zh-CN" smtClean="0"/>
              <a:t>函数中结束整个程序的运行。</a:t>
            </a:r>
            <a:endParaRPr lang="zh-CN" altLang="en-US" smtClean="0"/>
          </a:p>
        </p:txBody>
      </p:sp>
      <p:pic>
        <p:nvPicPr>
          <p:cNvPr id="18435"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8436" name="Text Box 4"/>
          <p:cNvSpPr txBox="1">
            <a:spLocks noChangeArrowheads="1"/>
          </p:cNvSpPr>
          <p:nvPr/>
        </p:nvSpPr>
        <p:spPr bwMode="auto">
          <a:xfrm>
            <a:off x="1374775" y="3411538"/>
            <a:ext cx="1785938" cy="304165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lang="en-US" altLang="zh-CN" sz="1800">
                <a:solidFill>
                  <a:srgbClr val="000000"/>
                </a:solidFill>
                <a:ea typeface="楷体_GB2312" pitchFamily="49" charset="-122"/>
              </a:rPr>
              <a:t>main( )</a:t>
            </a:r>
          </a:p>
          <a:p>
            <a:pPr eaLnBrk="1" hangingPunct="1">
              <a:spcBef>
                <a:spcPct val="0"/>
              </a:spcBef>
              <a:buFontTx/>
              <a:buNone/>
            </a:pPr>
            <a:r>
              <a:rPr lang="en-US" altLang="zh-CN" sz="1800">
                <a:solidFill>
                  <a:srgbClr val="000000"/>
                </a:solidFill>
                <a:ea typeface="楷体_GB2312" pitchFamily="49" charset="-122"/>
              </a:rPr>
              <a:t>{ </a:t>
            </a:r>
          </a:p>
          <a:p>
            <a:pPr eaLnBrk="1" hangingPunct="1">
              <a:spcBef>
                <a:spcPct val="0"/>
              </a:spcBef>
              <a:buFontTx/>
              <a:buNone/>
            </a:pPr>
            <a:r>
              <a:rPr lang="en-US" altLang="zh-CN" sz="1800">
                <a:solidFill>
                  <a:srgbClr val="000000"/>
                </a:solidFill>
                <a:ea typeface="楷体_GB2312" pitchFamily="49" charset="-122"/>
              </a:rPr>
              <a:t>   …..</a:t>
            </a:r>
          </a:p>
          <a:p>
            <a:pPr eaLnBrk="1" hangingPunct="1">
              <a:spcBef>
                <a:spcPct val="0"/>
              </a:spcBef>
              <a:buFontTx/>
              <a:buNone/>
            </a:pPr>
            <a:r>
              <a:rPr lang="en-US" altLang="zh-CN" sz="1800">
                <a:solidFill>
                  <a:srgbClr val="000000"/>
                </a:solidFill>
                <a:ea typeface="楷体_GB2312" pitchFamily="49" charset="-122"/>
              </a:rPr>
              <a:t>   sub1(…);</a:t>
            </a:r>
          </a:p>
          <a:p>
            <a:pPr eaLnBrk="1" hangingPunct="1">
              <a:spcBef>
                <a:spcPct val="0"/>
              </a:spcBef>
              <a:buFontTx/>
              <a:buNone/>
            </a:pPr>
            <a:r>
              <a:rPr lang="en-US" altLang="zh-CN" sz="1800">
                <a:solidFill>
                  <a:srgbClr val="000000"/>
                </a:solidFill>
                <a:ea typeface="楷体_GB2312" pitchFamily="49" charset="-122"/>
              </a:rPr>
              <a:t>   …..</a:t>
            </a:r>
          </a:p>
          <a:p>
            <a:pPr eaLnBrk="1" hangingPunct="1">
              <a:spcBef>
                <a:spcPct val="0"/>
              </a:spcBef>
              <a:buFontTx/>
              <a:buNone/>
            </a:pPr>
            <a:r>
              <a:rPr lang="en-US" altLang="zh-CN" sz="1800">
                <a:solidFill>
                  <a:srgbClr val="000000"/>
                </a:solidFill>
                <a:ea typeface="楷体_GB2312" pitchFamily="49" charset="-122"/>
              </a:rPr>
              <a:t>   sub2(…);</a:t>
            </a:r>
          </a:p>
          <a:p>
            <a:pPr eaLnBrk="1" hangingPunct="1">
              <a:spcBef>
                <a:spcPct val="0"/>
              </a:spcBef>
              <a:buFontTx/>
              <a:buNone/>
            </a:pPr>
            <a:r>
              <a:rPr lang="en-US" altLang="zh-CN" sz="1800">
                <a:solidFill>
                  <a:srgbClr val="000000"/>
                </a:solidFill>
                <a:ea typeface="楷体_GB2312" pitchFamily="49" charset="-122"/>
              </a:rPr>
              <a:t>   …..</a:t>
            </a:r>
          </a:p>
          <a:p>
            <a:pPr eaLnBrk="1" hangingPunct="1">
              <a:spcBef>
                <a:spcPct val="0"/>
              </a:spcBef>
              <a:buFontTx/>
              <a:buNone/>
            </a:pPr>
            <a:r>
              <a:rPr lang="en-US" altLang="zh-CN" sz="1800">
                <a:solidFill>
                  <a:srgbClr val="000000"/>
                </a:solidFill>
                <a:ea typeface="楷体_GB2312" pitchFamily="49" charset="-122"/>
              </a:rPr>
              <a:t>}</a:t>
            </a:r>
          </a:p>
        </p:txBody>
      </p:sp>
      <p:sp>
        <p:nvSpPr>
          <p:cNvPr id="18437" name="Text Box 5"/>
          <p:cNvSpPr txBox="1">
            <a:spLocks noChangeArrowheads="1"/>
          </p:cNvSpPr>
          <p:nvPr/>
        </p:nvSpPr>
        <p:spPr bwMode="auto">
          <a:xfrm>
            <a:off x="3752850" y="3411538"/>
            <a:ext cx="1785938" cy="2311400"/>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lang="en-US" altLang="zh-CN" sz="1800">
                <a:solidFill>
                  <a:srgbClr val="000000"/>
                </a:solidFill>
                <a:ea typeface="楷体_GB2312" pitchFamily="49" charset="-122"/>
              </a:rPr>
              <a:t>sub1(…)</a:t>
            </a:r>
          </a:p>
          <a:p>
            <a:pPr eaLnBrk="1" hangingPunct="1">
              <a:spcBef>
                <a:spcPct val="0"/>
              </a:spcBef>
              <a:buFontTx/>
              <a:buNone/>
            </a:pPr>
            <a:r>
              <a:rPr lang="en-US" altLang="zh-CN" sz="1800">
                <a:solidFill>
                  <a:srgbClr val="000000"/>
                </a:solidFill>
                <a:ea typeface="楷体_GB2312" pitchFamily="49" charset="-122"/>
              </a:rPr>
              <a:t>{ </a:t>
            </a:r>
          </a:p>
          <a:p>
            <a:pPr eaLnBrk="1" hangingPunct="1">
              <a:spcBef>
                <a:spcPct val="0"/>
              </a:spcBef>
              <a:buFontTx/>
              <a:buNone/>
            </a:pPr>
            <a:r>
              <a:rPr lang="en-US" altLang="zh-CN" sz="1800">
                <a:solidFill>
                  <a:srgbClr val="000000"/>
                </a:solidFill>
                <a:ea typeface="楷体_GB2312" pitchFamily="49" charset="-122"/>
              </a:rPr>
              <a:t>   …..</a:t>
            </a:r>
          </a:p>
          <a:p>
            <a:pPr eaLnBrk="1" hangingPunct="1">
              <a:spcBef>
                <a:spcPct val="0"/>
              </a:spcBef>
              <a:buFontTx/>
              <a:buNone/>
            </a:pPr>
            <a:r>
              <a:rPr lang="en-US" altLang="zh-CN" sz="1800">
                <a:solidFill>
                  <a:srgbClr val="000000"/>
                </a:solidFill>
                <a:ea typeface="楷体_GB2312" pitchFamily="49" charset="-122"/>
              </a:rPr>
              <a:t>   sub2(…);</a:t>
            </a:r>
          </a:p>
          <a:p>
            <a:pPr eaLnBrk="1" hangingPunct="1">
              <a:spcBef>
                <a:spcPct val="0"/>
              </a:spcBef>
              <a:buFontTx/>
              <a:buNone/>
            </a:pPr>
            <a:r>
              <a:rPr lang="en-US" altLang="zh-CN" sz="1800">
                <a:solidFill>
                  <a:srgbClr val="000000"/>
                </a:solidFill>
                <a:ea typeface="楷体_GB2312" pitchFamily="49" charset="-122"/>
              </a:rPr>
              <a:t>   …..</a:t>
            </a:r>
          </a:p>
          <a:p>
            <a:pPr eaLnBrk="1" hangingPunct="1">
              <a:spcBef>
                <a:spcPct val="0"/>
              </a:spcBef>
              <a:buFontTx/>
              <a:buNone/>
            </a:pPr>
            <a:r>
              <a:rPr lang="en-US" altLang="zh-CN" sz="1800">
                <a:solidFill>
                  <a:srgbClr val="000000"/>
                </a:solidFill>
                <a:ea typeface="楷体_GB2312" pitchFamily="49" charset="-122"/>
              </a:rPr>
              <a:t>}</a:t>
            </a:r>
          </a:p>
        </p:txBody>
      </p:sp>
      <p:sp>
        <p:nvSpPr>
          <p:cNvPr id="18438" name="Text Box 6"/>
          <p:cNvSpPr txBox="1">
            <a:spLocks noChangeArrowheads="1"/>
          </p:cNvSpPr>
          <p:nvPr/>
        </p:nvSpPr>
        <p:spPr bwMode="auto">
          <a:xfrm>
            <a:off x="6115050" y="3411538"/>
            <a:ext cx="1955800" cy="1946275"/>
          </a:xfrm>
          <a:prstGeom prst="rect">
            <a:avLst/>
          </a:prstGeom>
          <a:noFill/>
          <a:ln w="2857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lang="en-US" altLang="zh-CN" sz="1800">
                <a:solidFill>
                  <a:srgbClr val="000000"/>
                </a:solidFill>
                <a:ea typeface="楷体_GB2312" pitchFamily="49" charset="-122"/>
              </a:rPr>
              <a:t>sub2(…)</a:t>
            </a:r>
          </a:p>
          <a:p>
            <a:pPr eaLnBrk="1" hangingPunct="1">
              <a:spcBef>
                <a:spcPct val="0"/>
              </a:spcBef>
              <a:buFontTx/>
              <a:buNone/>
            </a:pPr>
            <a:r>
              <a:rPr lang="en-US" altLang="zh-CN" sz="1800">
                <a:solidFill>
                  <a:srgbClr val="000000"/>
                </a:solidFill>
                <a:ea typeface="楷体_GB2312" pitchFamily="49" charset="-122"/>
              </a:rPr>
              <a:t>{ </a:t>
            </a:r>
          </a:p>
          <a:p>
            <a:pPr eaLnBrk="1" hangingPunct="1">
              <a:spcBef>
                <a:spcPct val="0"/>
              </a:spcBef>
              <a:buFontTx/>
              <a:buNone/>
            </a:pPr>
            <a:r>
              <a:rPr lang="en-US" altLang="zh-CN" sz="1800">
                <a:solidFill>
                  <a:srgbClr val="000000"/>
                </a:solidFill>
                <a:ea typeface="楷体_GB2312" pitchFamily="49" charset="-122"/>
              </a:rPr>
              <a:t>   …..</a:t>
            </a:r>
          </a:p>
          <a:p>
            <a:pPr eaLnBrk="1" hangingPunct="1">
              <a:spcBef>
                <a:spcPct val="0"/>
              </a:spcBef>
              <a:buFontTx/>
              <a:buNone/>
            </a:pPr>
            <a:r>
              <a:rPr lang="en-US" altLang="zh-CN" sz="1800">
                <a:solidFill>
                  <a:srgbClr val="000000"/>
                </a:solidFill>
                <a:ea typeface="楷体_GB2312" pitchFamily="49" charset="-122"/>
              </a:rPr>
              <a:t>   return(…);</a:t>
            </a:r>
          </a:p>
          <a:p>
            <a:pPr eaLnBrk="1" hangingPunct="1">
              <a:spcBef>
                <a:spcPct val="0"/>
              </a:spcBef>
              <a:buFontTx/>
              <a:buNone/>
            </a:pPr>
            <a:r>
              <a:rPr lang="en-US" altLang="zh-CN" sz="1800">
                <a:solidFill>
                  <a:srgbClr val="000000"/>
                </a:solidFill>
                <a:ea typeface="楷体_GB2312" pitchFamily="49" charset="-122"/>
              </a:rPr>
              <a:t>}</a:t>
            </a:r>
          </a:p>
        </p:txBody>
      </p:sp>
      <p:sp>
        <p:nvSpPr>
          <p:cNvPr id="7" name="AutoShape 7"/>
          <p:cNvSpPr>
            <a:spLocks noChangeArrowheads="1"/>
          </p:cNvSpPr>
          <p:nvPr/>
        </p:nvSpPr>
        <p:spPr bwMode="auto">
          <a:xfrm>
            <a:off x="2019300" y="3870325"/>
            <a:ext cx="152400" cy="762000"/>
          </a:xfrm>
          <a:prstGeom prst="down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lang="zh-CN" altLang="zh-CN" sz="1800" b="0">
              <a:ea typeface="宋体" panose="02010600030101010101" pitchFamily="2" charset="-122"/>
            </a:endParaRPr>
          </a:p>
        </p:txBody>
      </p:sp>
      <p:sp>
        <p:nvSpPr>
          <p:cNvPr id="8" name="Line 8"/>
          <p:cNvSpPr>
            <a:spLocks noChangeShapeType="1"/>
          </p:cNvSpPr>
          <p:nvPr/>
        </p:nvSpPr>
        <p:spPr bwMode="auto">
          <a:xfrm flipV="1">
            <a:off x="2590800" y="3794125"/>
            <a:ext cx="990600" cy="762000"/>
          </a:xfrm>
          <a:prstGeom prst="line">
            <a:avLst/>
          </a:prstGeom>
          <a:noFill/>
          <a:ln w="101600">
            <a:solidFill>
              <a:srgbClr val="FF0000"/>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 name="AutoShape 9"/>
          <p:cNvSpPr>
            <a:spLocks noChangeArrowheads="1"/>
          </p:cNvSpPr>
          <p:nvPr/>
        </p:nvSpPr>
        <p:spPr bwMode="auto">
          <a:xfrm>
            <a:off x="4419600" y="3794125"/>
            <a:ext cx="152400" cy="762000"/>
          </a:xfrm>
          <a:prstGeom prst="down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lang="zh-CN" altLang="zh-CN" sz="1800" b="0">
              <a:ea typeface="宋体" panose="02010600030101010101" pitchFamily="2" charset="-122"/>
            </a:endParaRPr>
          </a:p>
        </p:txBody>
      </p:sp>
      <p:sp>
        <p:nvSpPr>
          <p:cNvPr id="10" name="Line 10"/>
          <p:cNvSpPr>
            <a:spLocks noChangeShapeType="1"/>
          </p:cNvSpPr>
          <p:nvPr/>
        </p:nvSpPr>
        <p:spPr bwMode="auto">
          <a:xfrm flipV="1">
            <a:off x="5010150" y="3736975"/>
            <a:ext cx="990600" cy="762000"/>
          </a:xfrm>
          <a:prstGeom prst="line">
            <a:avLst/>
          </a:prstGeom>
          <a:noFill/>
          <a:ln w="101600">
            <a:solidFill>
              <a:srgbClr val="FF0000"/>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1" name="AutoShape 11"/>
          <p:cNvSpPr>
            <a:spLocks noChangeArrowheads="1"/>
          </p:cNvSpPr>
          <p:nvPr/>
        </p:nvSpPr>
        <p:spPr bwMode="auto">
          <a:xfrm>
            <a:off x="6858000" y="3870325"/>
            <a:ext cx="152400" cy="762000"/>
          </a:xfrm>
          <a:prstGeom prst="downArrow">
            <a:avLst>
              <a:gd name="adj1" fmla="val 50000"/>
              <a:gd name="adj2" fmla="val 12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lang="zh-CN" altLang="zh-CN" sz="1800" b="0">
              <a:ea typeface="宋体" panose="02010600030101010101" pitchFamily="2" charset="-122"/>
            </a:endParaRPr>
          </a:p>
        </p:txBody>
      </p:sp>
      <p:sp>
        <p:nvSpPr>
          <p:cNvPr id="12" name="AutoShape 12"/>
          <p:cNvSpPr>
            <a:spLocks noChangeArrowheads="1"/>
          </p:cNvSpPr>
          <p:nvPr/>
        </p:nvSpPr>
        <p:spPr bwMode="auto">
          <a:xfrm>
            <a:off x="5257800" y="4689475"/>
            <a:ext cx="1066800" cy="152400"/>
          </a:xfrm>
          <a:prstGeom prst="leftArrow">
            <a:avLst>
              <a:gd name="adj1" fmla="val 50000"/>
              <a:gd name="adj2" fmla="val 17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lang="zh-CN" altLang="zh-CN" sz="1800" b="0">
              <a:ea typeface="宋体" panose="02010600030101010101" pitchFamily="2" charset="-122"/>
            </a:endParaRPr>
          </a:p>
        </p:txBody>
      </p:sp>
      <p:sp>
        <p:nvSpPr>
          <p:cNvPr id="13" name="AutoShape 13"/>
          <p:cNvSpPr>
            <a:spLocks noChangeArrowheads="1"/>
          </p:cNvSpPr>
          <p:nvPr/>
        </p:nvSpPr>
        <p:spPr bwMode="auto">
          <a:xfrm>
            <a:off x="4438650" y="4918075"/>
            <a:ext cx="152400" cy="533400"/>
          </a:xfrm>
          <a:prstGeom prst="downArrow">
            <a:avLst>
              <a:gd name="adj1" fmla="val 50000"/>
              <a:gd name="adj2" fmla="val 875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lang="zh-CN" altLang="zh-CN" sz="1800" b="0">
              <a:ea typeface="宋体" panose="02010600030101010101" pitchFamily="2" charset="-122"/>
            </a:endParaRPr>
          </a:p>
        </p:txBody>
      </p:sp>
      <p:sp>
        <p:nvSpPr>
          <p:cNvPr id="14" name="Line 14"/>
          <p:cNvSpPr>
            <a:spLocks noChangeShapeType="1"/>
          </p:cNvSpPr>
          <p:nvPr/>
        </p:nvSpPr>
        <p:spPr bwMode="auto">
          <a:xfrm flipH="1" flipV="1">
            <a:off x="2819400" y="4765675"/>
            <a:ext cx="990600" cy="762000"/>
          </a:xfrm>
          <a:prstGeom prst="line">
            <a:avLst/>
          </a:prstGeom>
          <a:noFill/>
          <a:ln w="101600">
            <a:solidFill>
              <a:srgbClr val="FF0000"/>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5" name="AutoShape 15"/>
          <p:cNvSpPr>
            <a:spLocks noChangeArrowheads="1"/>
          </p:cNvSpPr>
          <p:nvPr/>
        </p:nvSpPr>
        <p:spPr bwMode="auto">
          <a:xfrm>
            <a:off x="2019300" y="4937125"/>
            <a:ext cx="152400" cy="457200"/>
          </a:xfrm>
          <a:prstGeom prst="downArrow">
            <a:avLst>
              <a:gd name="adj1" fmla="val 50000"/>
              <a:gd name="adj2" fmla="val 75000"/>
            </a:avLst>
          </a:prstGeom>
          <a:solidFill>
            <a:srgbClr val="FF0000"/>
          </a:solidFill>
          <a:ln w="9525">
            <a:solidFill>
              <a:srgbClr val="FF000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lang="zh-CN" altLang="zh-CN" sz="1800" b="0">
              <a:ea typeface="宋体" panose="02010600030101010101" pitchFamily="2" charset="-122"/>
            </a:endParaRPr>
          </a:p>
        </p:txBody>
      </p:sp>
      <p:sp>
        <p:nvSpPr>
          <p:cNvPr id="16" name="Line 16"/>
          <p:cNvSpPr>
            <a:spLocks noChangeShapeType="1"/>
          </p:cNvSpPr>
          <p:nvPr/>
        </p:nvSpPr>
        <p:spPr bwMode="auto">
          <a:xfrm flipV="1">
            <a:off x="2514600" y="3717925"/>
            <a:ext cx="3505200" cy="1600200"/>
          </a:xfrm>
          <a:prstGeom prst="line">
            <a:avLst/>
          </a:prstGeom>
          <a:noFill/>
          <a:ln w="101600">
            <a:solidFill>
              <a:srgbClr val="0000FF"/>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7" name="AutoShape 17"/>
          <p:cNvSpPr>
            <a:spLocks noChangeArrowheads="1"/>
          </p:cNvSpPr>
          <p:nvPr/>
        </p:nvSpPr>
        <p:spPr bwMode="auto">
          <a:xfrm>
            <a:off x="6858000" y="3870325"/>
            <a:ext cx="152400" cy="762000"/>
          </a:xfrm>
          <a:prstGeom prst="downArrow">
            <a:avLst>
              <a:gd name="adj1" fmla="val 50000"/>
              <a:gd name="adj2" fmla="val 1250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lang="zh-CN" altLang="zh-CN" sz="1800" b="0">
              <a:ea typeface="宋体" panose="02010600030101010101" pitchFamily="2" charset="-122"/>
            </a:endParaRPr>
          </a:p>
        </p:txBody>
      </p:sp>
      <p:sp>
        <p:nvSpPr>
          <p:cNvPr id="18" name="Line 18"/>
          <p:cNvSpPr>
            <a:spLocks noChangeShapeType="1"/>
          </p:cNvSpPr>
          <p:nvPr/>
        </p:nvSpPr>
        <p:spPr bwMode="auto">
          <a:xfrm flipH="1">
            <a:off x="2895600" y="4860925"/>
            <a:ext cx="3429000" cy="685800"/>
          </a:xfrm>
          <a:prstGeom prst="line">
            <a:avLst/>
          </a:prstGeom>
          <a:noFill/>
          <a:ln w="101600">
            <a:solidFill>
              <a:srgbClr val="0000FF"/>
            </a:solidFill>
            <a:miter lim="800000"/>
            <a:headEnd/>
            <a:tailEnd type="triangle" w="sm" len="lg"/>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19" name="AutoShape 19"/>
          <p:cNvSpPr>
            <a:spLocks noChangeArrowheads="1"/>
          </p:cNvSpPr>
          <p:nvPr/>
        </p:nvSpPr>
        <p:spPr bwMode="auto">
          <a:xfrm>
            <a:off x="2000250" y="5622925"/>
            <a:ext cx="152400" cy="533400"/>
          </a:xfrm>
          <a:prstGeom prst="downArrow">
            <a:avLst>
              <a:gd name="adj1" fmla="val 50000"/>
              <a:gd name="adj2" fmla="val 87500"/>
            </a:avLst>
          </a:prstGeom>
          <a:solidFill>
            <a:srgbClr val="0000FF"/>
          </a:solidFill>
          <a:ln w="9525">
            <a:solidFill>
              <a:srgbClr val="0000FF"/>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lang="zh-CN" altLang="zh-CN" sz="1800" b="0">
              <a:ea typeface="宋体" panose="02010600030101010101" pitchFamily="2" charset="-122"/>
            </a:endParaRP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7" presetClass="entr" presetSubtype="1"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ppt_x</p:attrName>
                                        </p:attrNameLst>
                                      </p:cBhvr>
                                      <p:tavLst>
                                        <p:tav tm="0">
                                          <p:val>
                                            <p:strVal val="#ppt_x"/>
                                          </p:val>
                                        </p:tav>
                                        <p:tav tm="100000">
                                          <p:val>
                                            <p:strVal val="#ppt_x"/>
                                          </p:val>
                                        </p:tav>
                                      </p:tavLst>
                                    </p:anim>
                                    <p:anim calcmode="lin" valueType="num">
                                      <p:cBhvr>
                                        <p:cTn id="8" dur="500" fill="hold"/>
                                        <p:tgtEl>
                                          <p:spTgt spid="7"/>
                                        </p:tgtEl>
                                        <p:attrNameLst>
                                          <p:attrName>ppt_y</p:attrName>
                                        </p:attrNameLst>
                                      </p:cBhvr>
                                      <p:tavLst>
                                        <p:tav tm="0">
                                          <p:val>
                                            <p:strVal val="#ppt_y-#ppt_h/2"/>
                                          </p:val>
                                        </p:tav>
                                        <p:tav tm="100000">
                                          <p:val>
                                            <p:strVal val="#ppt_y"/>
                                          </p:val>
                                        </p:tav>
                                      </p:tavLst>
                                    </p:anim>
                                    <p:anim calcmode="lin" valueType="num">
                                      <p:cBhvr>
                                        <p:cTn id="9" dur="500" fill="hold"/>
                                        <p:tgtEl>
                                          <p:spTgt spid="7"/>
                                        </p:tgtEl>
                                        <p:attrNameLst>
                                          <p:attrName>ppt_w</p:attrName>
                                        </p:attrNameLst>
                                      </p:cBhvr>
                                      <p:tavLst>
                                        <p:tav tm="0">
                                          <p:val>
                                            <p:strVal val="#ppt_w"/>
                                          </p:val>
                                        </p:tav>
                                        <p:tav tm="100000">
                                          <p:val>
                                            <p:strVal val="#ppt_w"/>
                                          </p:val>
                                        </p:tav>
                                      </p:tavLst>
                                    </p:anim>
                                    <p:anim calcmode="lin" valueType="num">
                                      <p:cBhvr>
                                        <p:cTn id="10" dur="500" fill="hold"/>
                                        <p:tgtEl>
                                          <p:spTgt spid="7"/>
                                        </p:tgtEl>
                                        <p:attrNameLst>
                                          <p:attrName>ppt_h</p:attrName>
                                        </p:attrNameLst>
                                      </p:cBhvr>
                                      <p:tavLst>
                                        <p:tav tm="0">
                                          <p:val>
                                            <p:fltVal val="0"/>
                                          </p:val>
                                        </p:tav>
                                        <p:tav tm="100000">
                                          <p:val>
                                            <p:strVal val="#ppt_h"/>
                                          </p:val>
                                        </p:tav>
                                      </p:tavLst>
                                    </p:anim>
                                  </p:childTnLst>
                                </p:cTn>
                              </p:par>
                            </p:childTnLst>
                          </p:cTn>
                        </p:par>
                      </p:childTnLst>
                    </p:cTn>
                  </p:par>
                  <p:par>
                    <p:cTn id="11" fill="hold" nodeType="clickPar">
                      <p:stCondLst>
                        <p:cond delay="indefinite"/>
                      </p:stCondLst>
                      <p:childTnLst>
                        <p:par>
                          <p:cTn id="12" fill="hold" nodeType="withGroup">
                            <p:stCondLst>
                              <p:cond delay="0"/>
                            </p:stCondLst>
                            <p:childTnLst>
                              <p:par>
                                <p:cTn id="13" presetID="17" presetClass="entr" presetSubtype="8" fill="hold" nodeType="clickEffect">
                                  <p:stCondLst>
                                    <p:cond delay="0"/>
                                  </p:stCondLst>
                                  <p:childTnLst>
                                    <p:set>
                                      <p:cBhvr>
                                        <p:cTn id="14" dur="1" fill="hold">
                                          <p:stCondLst>
                                            <p:cond delay="0"/>
                                          </p:stCondLst>
                                        </p:cTn>
                                        <p:tgtEl>
                                          <p:spTgt spid="8"/>
                                        </p:tgtEl>
                                        <p:attrNameLst>
                                          <p:attrName>style.visibility</p:attrName>
                                        </p:attrNameLst>
                                      </p:cBhvr>
                                      <p:to>
                                        <p:strVal val="visible"/>
                                      </p:to>
                                    </p:set>
                                    <p:anim calcmode="lin" valueType="num">
                                      <p:cBhvr>
                                        <p:cTn id="15" dur="500" fill="hold"/>
                                        <p:tgtEl>
                                          <p:spTgt spid="8"/>
                                        </p:tgtEl>
                                        <p:attrNameLst>
                                          <p:attrName>ppt_x</p:attrName>
                                        </p:attrNameLst>
                                      </p:cBhvr>
                                      <p:tavLst>
                                        <p:tav tm="0">
                                          <p:val>
                                            <p:strVal val="#ppt_x-#ppt_w/2"/>
                                          </p:val>
                                        </p:tav>
                                        <p:tav tm="100000">
                                          <p:val>
                                            <p:strVal val="#ppt_x"/>
                                          </p:val>
                                        </p:tav>
                                      </p:tavLst>
                                    </p:anim>
                                    <p:anim calcmode="lin" valueType="num">
                                      <p:cBhvr>
                                        <p:cTn id="16" dur="500" fill="hold"/>
                                        <p:tgtEl>
                                          <p:spTgt spid="8"/>
                                        </p:tgtEl>
                                        <p:attrNameLst>
                                          <p:attrName>ppt_y</p:attrName>
                                        </p:attrNameLst>
                                      </p:cBhvr>
                                      <p:tavLst>
                                        <p:tav tm="0">
                                          <p:val>
                                            <p:strVal val="#ppt_y"/>
                                          </p:val>
                                        </p:tav>
                                        <p:tav tm="100000">
                                          <p:val>
                                            <p:strVal val="#ppt_y"/>
                                          </p:val>
                                        </p:tav>
                                      </p:tavLst>
                                    </p:anim>
                                    <p:anim calcmode="lin" valueType="num">
                                      <p:cBhvr>
                                        <p:cTn id="17" dur="500" fill="hold"/>
                                        <p:tgtEl>
                                          <p:spTgt spid="8"/>
                                        </p:tgtEl>
                                        <p:attrNameLst>
                                          <p:attrName>ppt_w</p:attrName>
                                        </p:attrNameLst>
                                      </p:cBhvr>
                                      <p:tavLst>
                                        <p:tav tm="0">
                                          <p:val>
                                            <p:fltVal val="0"/>
                                          </p:val>
                                        </p:tav>
                                        <p:tav tm="100000">
                                          <p:val>
                                            <p:strVal val="#ppt_w"/>
                                          </p:val>
                                        </p:tav>
                                      </p:tavLst>
                                    </p:anim>
                                    <p:anim calcmode="lin" valueType="num">
                                      <p:cBhvr>
                                        <p:cTn id="18" dur="500" fill="hold"/>
                                        <p:tgtEl>
                                          <p:spTgt spid="8"/>
                                        </p:tgtEl>
                                        <p:attrNameLst>
                                          <p:attrName>ppt_h</p:attrName>
                                        </p:attrNameLst>
                                      </p:cBhvr>
                                      <p:tavLst>
                                        <p:tav tm="0">
                                          <p:val>
                                            <p:strVal val="#ppt_h"/>
                                          </p:val>
                                        </p:tav>
                                        <p:tav tm="100000">
                                          <p:val>
                                            <p:strVal val="#ppt_h"/>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anim calcmode="lin" valueType="num">
                                      <p:cBhvr>
                                        <p:cTn id="23" dur="500" fill="hold"/>
                                        <p:tgtEl>
                                          <p:spTgt spid="9"/>
                                        </p:tgtEl>
                                        <p:attrNameLst>
                                          <p:attrName>ppt_x</p:attrName>
                                        </p:attrNameLst>
                                      </p:cBhvr>
                                      <p:tavLst>
                                        <p:tav tm="0">
                                          <p:val>
                                            <p:strVal val="#ppt_x"/>
                                          </p:val>
                                        </p:tav>
                                        <p:tav tm="100000">
                                          <p:val>
                                            <p:strVal val="#ppt_x"/>
                                          </p:val>
                                        </p:tav>
                                      </p:tavLst>
                                    </p:anim>
                                    <p:anim calcmode="lin" valueType="num">
                                      <p:cBhvr>
                                        <p:cTn id="24" dur="500" fill="hold"/>
                                        <p:tgtEl>
                                          <p:spTgt spid="9"/>
                                        </p:tgtEl>
                                        <p:attrNameLst>
                                          <p:attrName>ppt_y</p:attrName>
                                        </p:attrNameLst>
                                      </p:cBhvr>
                                      <p:tavLst>
                                        <p:tav tm="0">
                                          <p:val>
                                            <p:strVal val="#ppt_y-#ppt_h/2"/>
                                          </p:val>
                                        </p:tav>
                                        <p:tav tm="100000">
                                          <p:val>
                                            <p:strVal val="#ppt_y"/>
                                          </p:val>
                                        </p:tav>
                                      </p:tavLst>
                                    </p:anim>
                                    <p:anim calcmode="lin" valueType="num">
                                      <p:cBhvr>
                                        <p:cTn id="25" dur="500" fill="hold"/>
                                        <p:tgtEl>
                                          <p:spTgt spid="9"/>
                                        </p:tgtEl>
                                        <p:attrNameLst>
                                          <p:attrName>ppt_w</p:attrName>
                                        </p:attrNameLst>
                                      </p:cBhvr>
                                      <p:tavLst>
                                        <p:tav tm="0">
                                          <p:val>
                                            <p:strVal val="#ppt_w"/>
                                          </p:val>
                                        </p:tav>
                                        <p:tav tm="100000">
                                          <p:val>
                                            <p:strVal val="#ppt_w"/>
                                          </p:val>
                                        </p:tav>
                                      </p:tavLst>
                                    </p:anim>
                                    <p:anim calcmode="lin" valueType="num">
                                      <p:cBhvr>
                                        <p:cTn id="26" dur="500" fill="hold"/>
                                        <p:tgtEl>
                                          <p:spTgt spid="9"/>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8" fill="hold" nodeType="clickEffect">
                                  <p:stCondLst>
                                    <p:cond delay="0"/>
                                  </p:stCondLst>
                                  <p:childTnLst>
                                    <p:set>
                                      <p:cBhvr>
                                        <p:cTn id="30" dur="1" fill="hold">
                                          <p:stCondLst>
                                            <p:cond delay="0"/>
                                          </p:stCondLst>
                                        </p:cTn>
                                        <p:tgtEl>
                                          <p:spTgt spid="10"/>
                                        </p:tgtEl>
                                        <p:attrNameLst>
                                          <p:attrName>style.visibility</p:attrName>
                                        </p:attrNameLst>
                                      </p:cBhvr>
                                      <p:to>
                                        <p:strVal val="visible"/>
                                      </p:to>
                                    </p:set>
                                    <p:anim calcmode="lin" valueType="num">
                                      <p:cBhvr>
                                        <p:cTn id="31" dur="500" fill="hold"/>
                                        <p:tgtEl>
                                          <p:spTgt spid="10"/>
                                        </p:tgtEl>
                                        <p:attrNameLst>
                                          <p:attrName>ppt_x</p:attrName>
                                        </p:attrNameLst>
                                      </p:cBhvr>
                                      <p:tavLst>
                                        <p:tav tm="0">
                                          <p:val>
                                            <p:strVal val="#ppt_x-#ppt_w/2"/>
                                          </p:val>
                                        </p:tav>
                                        <p:tav tm="100000">
                                          <p:val>
                                            <p:strVal val="#ppt_x"/>
                                          </p:val>
                                        </p:tav>
                                      </p:tavLst>
                                    </p:anim>
                                    <p:anim calcmode="lin" valueType="num">
                                      <p:cBhvr>
                                        <p:cTn id="32" dur="500" fill="hold"/>
                                        <p:tgtEl>
                                          <p:spTgt spid="10"/>
                                        </p:tgtEl>
                                        <p:attrNameLst>
                                          <p:attrName>ppt_y</p:attrName>
                                        </p:attrNameLst>
                                      </p:cBhvr>
                                      <p:tavLst>
                                        <p:tav tm="0">
                                          <p:val>
                                            <p:strVal val="#ppt_y"/>
                                          </p:val>
                                        </p:tav>
                                        <p:tav tm="100000">
                                          <p:val>
                                            <p:strVal val="#ppt_y"/>
                                          </p:val>
                                        </p:tav>
                                      </p:tavLst>
                                    </p:anim>
                                    <p:anim calcmode="lin" valueType="num">
                                      <p:cBhvr>
                                        <p:cTn id="33" dur="500" fill="hold"/>
                                        <p:tgtEl>
                                          <p:spTgt spid="10"/>
                                        </p:tgtEl>
                                        <p:attrNameLst>
                                          <p:attrName>ppt_w</p:attrName>
                                        </p:attrNameLst>
                                      </p:cBhvr>
                                      <p:tavLst>
                                        <p:tav tm="0">
                                          <p:val>
                                            <p:fltVal val="0"/>
                                          </p:val>
                                        </p:tav>
                                        <p:tav tm="100000">
                                          <p:val>
                                            <p:strVal val="#ppt_w"/>
                                          </p:val>
                                        </p:tav>
                                      </p:tavLst>
                                    </p:anim>
                                    <p:anim calcmode="lin" valueType="num">
                                      <p:cBhvr>
                                        <p:cTn id="34" dur="500" fill="hold"/>
                                        <p:tgtEl>
                                          <p:spTgt spid="10"/>
                                        </p:tgtEl>
                                        <p:attrNameLst>
                                          <p:attrName>ppt_h</p:attrName>
                                        </p:attrNameLst>
                                      </p:cBhvr>
                                      <p:tavLst>
                                        <p:tav tm="0">
                                          <p:val>
                                            <p:strVal val="#ppt_h"/>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17" presetClass="entr" presetSubtype="1" fill="hold" grpId="0" nodeType="clickEffect">
                                  <p:stCondLst>
                                    <p:cond delay="0"/>
                                  </p:stCondLst>
                                  <p:childTnLst>
                                    <p:set>
                                      <p:cBhvr>
                                        <p:cTn id="38" dur="1" fill="hold">
                                          <p:stCondLst>
                                            <p:cond delay="0"/>
                                          </p:stCondLst>
                                        </p:cTn>
                                        <p:tgtEl>
                                          <p:spTgt spid="11"/>
                                        </p:tgtEl>
                                        <p:attrNameLst>
                                          <p:attrName>style.visibility</p:attrName>
                                        </p:attrNameLst>
                                      </p:cBhvr>
                                      <p:to>
                                        <p:strVal val="visible"/>
                                      </p:to>
                                    </p:set>
                                    <p:anim calcmode="lin" valueType="num">
                                      <p:cBhvr>
                                        <p:cTn id="39" dur="500" fill="hold"/>
                                        <p:tgtEl>
                                          <p:spTgt spid="11"/>
                                        </p:tgtEl>
                                        <p:attrNameLst>
                                          <p:attrName>ppt_x</p:attrName>
                                        </p:attrNameLst>
                                      </p:cBhvr>
                                      <p:tavLst>
                                        <p:tav tm="0">
                                          <p:val>
                                            <p:strVal val="#ppt_x"/>
                                          </p:val>
                                        </p:tav>
                                        <p:tav tm="100000">
                                          <p:val>
                                            <p:strVal val="#ppt_x"/>
                                          </p:val>
                                        </p:tav>
                                      </p:tavLst>
                                    </p:anim>
                                    <p:anim calcmode="lin" valueType="num">
                                      <p:cBhvr>
                                        <p:cTn id="40" dur="500" fill="hold"/>
                                        <p:tgtEl>
                                          <p:spTgt spid="11"/>
                                        </p:tgtEl>
                                        <p:attrNameLst>
                                          <p:attrName>ppt_y</p:attrName>
                                        </p:attrNameLst>
                                      </p:cBhvr>
                                      <p:tavLst>
                                        <p:tav tm="0">
                                          <p:val>
                                            <p:strVal val="#ppt_y-#ppt_h/2"/>
                                          </p:val>
                                        </p:tav>
                                        <p:tav tm="100000">
                                          <p:val>
                                            <p:strVal val="#ppt_y"/>
                                          </p:val>
                                        </p:tav>
                                      </p:tavLst>
                                    </p:anim>
                                    <p:anim calcmode="lin" valueType="num">
                                      <p:cBhvr>
                                        <p:cTn id="41" dur="500" fill="hold"/>
                                        <p:tgtEl>
                                          <p:spTgt spid="11"/>
                                        </p:tgtEl>
                                        <p:attrNameLst>
                                          <p:attrName>ppt_w</p:attrName>
                                        </p:attrNameLst>
                                      </p:cBhvr>
                                      <p:tavLst>
                                        <p:tav tm="0">
                                          <p:val>
                                            <p:strVal val="#ppt_w"/>
                                          </p:val>
                                        </p:tav>
                                        <p:tav tm="100000">
                                          <p:val>
                                            <p:strVal val="#ppt_w"/>
                                          </p:val>
                                        </p:tav>
                                      </p:tavLst>
                                    </p:anim>
                                    <p:anim calcmode="lin" valueType="num">
                                      <p:cBhvr>
                                        <p:cTn id="42" dur="500" fill="hold"/>
                                        <p:tgtEl>
                                          <p:spTgt spid="11"/>
                                        </p:tgtEl>
                                        <p:attrNameLst>
                                          <p:attrName>ppt_h</p:attrName>
                                        </p:attrNameLst>
                                      </p:cBhvr>
                                      <p:tavLst>
                                        <p:tav tm="0">
                                          <p:val>
                                            <p:fltVal val="0"/>
                                          </p:val>
                                        </p:tav>
                                        <p:tav tm="100000">
                                          <p:val>
                                            <p:strVal val="#ppt_h"/>
                                          </p:val>
                                        </p:tav>
                                      </p:tavLst>
                                    </p:anim>
                                  </p:childTnLst>
                                </p:cTn>
                              </p:par>
                            </p:childTnLst>
                          </p:cTn>
                        </p:par>
                      </p:childTnLst>
                    </p:cTn>
                  </p:par>
                  <p:par>
                    <p:cTn id="43" fill="hold" nodeType="clickPar">
                      <p:stCondLst>
                        <p:cond delay="indefinite"/>
                      </p:stCondLst>
                      <p:childTnLst>
                        <p:par>
                          <p:cTn id="44" fill="hold" nodeType="withGroup">
                            <p:stCondLst>
                              <p:cond delay="0"/>
                            </p:stCondLst>
                            <p:childTnLst>
                              <p:par>
                                <p:cTn id="45" presetID="17" presetClass="entr" presetSubtype="2" fill="hold" grpId="0" nodeType="clickEffect">
                                  <p:stCondLst>
                                    <p:cond delay="0"/>
                                  </p:stCondLst>
                                  <p:childTnLst>
                                    <p:set>
                                      <p:cBhvr>
                                        <p:cTn id="46" dur="1" fill="hold">
                                          <p:stCondLst>
                                            <p:cond delay="0"/>
                                          </p:stCondLst>
                                        </p:cTn>
                                        <p:tgtEl>
                                          <p:spTgt spid="12"/>
                                        </p:tgtEl>
                                        <p:attrNameLst>
                                          <p:attrName>style.visibility</p:attrName>
                                        </p:attrNameLst>
                                      </p:cBhvr>
                                      <p:to>
                                        <p:strVal val="visible"/>
                                      </p:to>
                                    </p:set>
                                    <p:anim calcmode="lin" valueType="num">
                                      <p:cBhvr>
                                        <p:cTn id="47" dur="500" fill="hold"/>
                                        <p:tgtEl>
                                          <p:spTgt spid="12"/>
                                        </p:tgtEl>
                                        <p:attrNameLst>
                                          <p:attrName>ppt_x</p:attrName>
                                        </p:attrNameLst>
                                      </p:cBhvr>
                                      <p:tavLst>
                                        <p:tav tm="0">
                                          <p:val>
                                            <p:strVal val="#ppt_x+#ppt_w/2"/>
                                          </p:val>
                                        </p:tav>
                                        <p:tav tm="100000">
                                          <p:val>
                                            <p:strVal val="#ppt_x"/>
                                          </p:val>
                                        </p:tav>
                                      </p:tavLst>
                                    </p:anim>
                                    <p:anim calcmode="lin" valueType="num">
                                      <p:cBhvr>
                                        <p:cTn id="48" dur="500" fill="hold"/>
                                        <p:tgtEl>
                                          <p:spTgt spid="12"/>
                                        </p:tgtEl>
                                        <p:attrNameLst>
                                          <p:attrName>ppt_y</p:attrName>
                                        </p:attrNameLst>
                                      </p:cBhvr>
                                      <p:tavLst>
                                        <p:tav tm="0">
                                          <p:val>
                                            <p:strVal val="#ppt_y"/>
                                          </p:val>
                                        </p:tav>
                                        <p:tav tm="100000">
                                          <p:val>
                                            <p:strVal val="#ppt_y"/>
                                          </p:val>
                                        </p:tav>
                                      </p:tavLst>
                                    </p:anim>
                                    <p:anim calcmode="lin" valueType="num">
                                      <p:cBhvr>
                                        <p:cTn id="49" dur="500" fill="hold"/>
                                        <p:tgtEl>
                                          <p:spTgt spid="12"/>
                                        </p:tgtEl>
                                        <p:attrNameLst>
                                          <p:attrName>ppt_w</p:attrName>
                                        </p:attrNameLst>
                                      </p:cBhvr>
                                      <p:tavLst>
                                        <p:tav tm="0">
                                          <p:val>
                                            <p:fltVal val="0"/>
                                          </p:val>
                                        </p:tav>
                                        <p:tav tm="100000">
                                          <p:val>
                                            <p:strVal val="#ppt_w"/>
                                          </p:val>
                                        </p:tav>
                                      </p:tavLst>
                                    </p:anim>
                                    <p:anim calcmode="lin" valueType="num">
                                      <p:cBhvr>
                                        <p:cTn id="50" dur="500" fill="hold"/>
                                        <p:tgtEl>
                                          <p:spTgt spid="12"/>
                                        </p:tgtEl>
                                        <p:attrNameLst>
                                          <p:attrName>ppt_h</p:attrName>
                                        </p:attrNameLst>
                                      </p:cBhvr>
                                      <p:tavLst>
                                        <p:tav tm="0">
                                          <p:val>
                                            <p:strVal val="#ppt_h"/>
                                          </p:val>
                                        </p:tav>
                                        <p:tav tm="100000">
                                          <p:val>
                                            <p:strVal val="#ppt_h"/>
                                          </p:val>
                                        </p:tav>
                                      </p:tavLst>
                                    </p:anim>
                                  </p:childTnLst>
                                </p:cTn>
                              </p:par>
                            </p:childTnLst>
                          </p:cTn>
                        </p:par>
                      </p:childTnLst>
                    </p:cTn>
                  </p:par>
                  <p:par>
                    <p:cTn id="51" fill="hold" nodeType="clickPar">
                      <p:stCondLst>
                        <p:cond delay="indefinite"/>
                      </p:stCondLst>
                      <p:childTnLst>
                        <p:par>
                          <p:cTn id="52" fill="hold" nodeType="withGroup">
                            <p:stCondLst>
                              <p:cond delay="0"/>
                            </p:stCondLst>
                            <p:childTnLst>
                              <p:par>
                                <p:cTn id="53" presetID="17" presetClass="entr" presetSubtype="1" fill="hold" grpId="0" nodeType="clickEffect">
                                  <p:stCondLst>
                                    <p:cond delay="0"/>
                                  </p:stCondLst>
                                  <p:childTnLst>
                                    <p:set>
                                      <p:cBhvr>
                                        <p:cTn id="54" dur="1" fill="hold">
                                          <p:stCondLst>
                                            <p:cond delay="0"/>
                                          </p:stCondLst>
                                        </p:cTn>
                                        <p:tgtEl>
                                          <p:spTgt spid="13"/>
                                        </p:tgtEl>
                                        <p:attrNameLst>
                                          <p:attrName>style.visibility</p:attrName>
                                        </p:attrNameLst>
                                      </p:cBhvr>
                                      <p:to>
                                        <p:strVal val="visible"/>
                                      </p:to>
                                    </p:set>
                                    <p:anim calcmode="lin" valueType="num">
                                      <p:cBhvr>
                                        <p:cTn id="55" dur="500" fill="hold"/>
                                        <p:tgtEl>
                                          <p:spTgt spid="13"/>
                                        </p:tgtEl>
                                        <p:attrNameLst>
                                          <p:attrName>ppt_x</p:attrName>
                                        </p:attrNameLst>
                                      </p:cBhvr>
                                      <p:tavLst>
                                        <p:tav tm="0">
                                          <p:val>
                                            <p:strVal val="#ppt_x"/>
                                          </p:val>
                                        </p:tav>
                                        <p:tav tm="100000">
                                          <p:val>
                                            <p:strVal val="#ppt_x"/>
                                          </p:val>
                                        </p:tav>
                                      </p:tavLst>
                                    </p:anim>
                                    <p:anim calcmode="lin" valueType="num">
                                      <p:cBhvr>
                                        <p:cTn id="56" dur="500" fill="hold"/>
                                        <p:tgtEl>
                                          <p:spTgt spid="13"/>
                                        </p:tgtEl>
                                        <p:attrNameLst>
                                          <p:attrName>ppt_y</p:attrName>
                                        </p:attrNameLst>
                                      </p:cBhvr>
                                      <p:tavLst>
                                        <p:tav tm="0">
                                          <p:val>
                                            <p:strVal val="#ppt_y-#ppt_h/2"/>
                                          </p:val>
                                        </p:tav>
                                        <p:tav tm="100000">
                                          <p:val>
                                            <p:strVal val="#ppt_y"/>
                                          </p:val>
                                        </p:tav>
                                      </p:tavLst>
                                    </p:anim>
                                    <p:anim calcmode="lin" valueType="num">
                                      <p:cBhvr>
                                        <p:cTn id="57" dur="500" fill="hold"/>
                                        <p:tgtEl>
                                          <p:spTgt spid="13"/>
                                        </p:tgtEl>
                                        <p:attrNameLst>
                                          <p:attrName>ppt_w</p:attrName>
                                        </p:attrNameLst>
                                      </p:cBhvr>
                                      <p:tavLst>
                                        <p:tav tm="0">
                                          <p:val>
                                            <p:strVal val="#ppt_w"/>
                                          </p:val>
                                        </p:tav>
                                        <p:tav tm="100000">
                                          <p:val>
                                            <p:strVal val="#ppt_w"/>
                                          </p:val>
                                        </p:tav>
                                      </p:tavLst>
                                    </p:anim>
                                    <p:anim calcmode="lin" valueType="num">
                                      <p:cBhvr>
                                        <p:cTn id="58" dur="500" fill="hold"/>
                                        <p:tgtEl>
                                          <p:spTgt spid="13"/>
                                        </p:tgtEl>
                                        <p:attrNameLst>
                                          <p:attrName>ppt_h</p:attrName>
                                        </p:attrNameLst>
                                      </p:cBhvr>
                                      <p:tavLst>
                                        <p:tav tm="0">
                                          <p:val>
                                            <p:fltVal val="0"/>
                                          </p:val>
                                        </p:tav>
                                        <p:tav tm="100000">
                                          <p:val>
                                            <p:strVal val="#ppt_h"/>
                                          </p:val>
                                        </p:tav>
                                      </p:tavLst>
                                    </p:anim>
                                  </p:childTnLst>
                                </p:cTn>
                              </p:par>
                            </p:childTnLst>
                          </p:cTn>
                        </p:par>
                      </p:childTnLst>
                    </p:cTn>
                  </p:par>
                  <p:par>
                    <p:cTn id="59" fill="hold" nodeType="clickPar">
                      <p:stCondLst>
                        <p:cond delay="indefinite"/>
                      </p:stCondLst>
                      <p:childTnLst>
                        <p:par>
                          <p:cTn id="60" fill="hold" nodeType="withGroup">
                            <p:stCondLst>
                              <p:cond delay="0"/>
                            </p:stCondLst>
                            <p:childTnLst>
                              <p:par>
                                <p:cTn id="61" presetID="17" presetClass="entr" presetSubtype="2" fill="hold" nodeType="clickEffect">
                                  <p:stCondLst>
                                    <p:cond delay="0"/>
                                  </p:stCondLst>
                                  <p:childTnLst>
                                    <p:set>
                                      <p:cBhvr>
                                        <p:cTn id="62" dur="1" fill="hold">
                                          <p:stCondLst>
                                            <p:cond delay="0"/>
                                          </p:stCondLst>
                                        </p:cTn>
                                        <p:tgtEl>
                                          <p:spTgt spid="14"/>
                                        </p:tgtEl>
                                        <p:attrNameLst>
                                          <p:attrName>style.visibility</p:attrName>
                                        </p:attrNameLst>
                                      </p:cBhvr>
                                      <p:to>
                                        <p:strVal val="visible"/>
                                      </p:to>
                                    </p:set>
                                    <p:anim calcmode="lin" valueType="num">
                                      <p:cBhvr>
                                        <p:cTn id="63" dur="500" fill="hold"/>
                                        <p:tgtEl>
                                          <p:spTgt spid="14"/>
                                        </p:tgtEl>
                                        <p:attrNameLst>
                                          <p:attrName>ppt_x</p:attrName>
                                        </p:attrNameLst>
                                      </p:cBhvr>
                                      <p:tavLst>
                                        <p:tav tm="0">
                                          <p:val>
                                            <p:strVal val="#ppt_x+#ppt_w/2"/>
                                          </p:val>
                                        </p:tav>
                                        <p:tav tm="100000">
                                          <p:val>
                                            <p:strVal val="#ppt_x"/>
                                          </p:val>
                                        </p:tav>
                                      </p:tavLst>
                                    </p:anim>
                                    <p:anim calcmode="lin" valueType="num">
                                      <p:cBhvr>
                                        <p:cTn id="64" dur="500" fill="hold"/>
                                        <p:tgtEl>
                                          <p:spTgt spid="14"/>
                                        </p:tgtEl>
                                        <p:attrNameLst>
                                          <p:attrName>ppt_y</p:attrName>
                                        </p:attrNameLst>
                                      </p:cBhvr>
                                      <p:tavLst>
                                        <p:tav tm="0">
                                          <p:val>
                                            <p:strVal val="#ppt_y"/>
                                          </p:val>
                                        </p:tav>
                                        <p:tav tm="100000">
                                          <p:val>
                                            <p:strVal val="#ppt_y"/>
                                          </p:val>
                                        </p:tav>
                                      </p:tavLst>
                                    </p:anim>
                                    <p:anim calcmode="lin" valueType="num">
                                      <p:cBhvr>
                                        <p:cTn id="65" dur="500" fill="hold"/>
                                        <p:tgtEl>
                                          <p:spTgt spid="14"/>
                                        </p:tgtEl>
                                        <p:attrNameLst>
                                          <p:attrName>ppt_w</p:attrName>
                                        </p:attrNameLst>
                                      </p:cBhvr>
                                      <p:tavLst>
                                        <p:tav tm="0">
                                          <p:val>
                                            <p:fltVal val="0"/>
                                          </p:val>
                                        </p:tav>
                                        <p:tav tm="100000">
                                          <p:val>
                                            <p:strVal val="#ppt_w"/>
                                          </p:val>
                                        </p:tav>
                                      </p:tavLst>
                                    </p:anim>
                                    <p:anim calcmode="lin" valueType="num">
                                      <p:cBhvr>
                                        <p:cTn id="66" dur="500" fill="hold"/>
                                        <p:tgtEl>
                                          <p:spTgt spid="14"/>
                                        </p:tgtEl>
                                        <p:attrNameLst>
                                          <p:attrName>ppt_h</p:attrName>
                                        </p:attrNameLst>
                                      </p:cBhvr>
                                      <p:tavLst>
                                        <p:tav tm="0">
                                          <p:val>
                                            <p:strVal val="#ppt_h"/>
                                          </p:val>
                                        </p:tav>
                                        <p:tav tm="100000">
                                          <p:val>
                                            <p:strVal val="#ppt_h"/>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1" fill="hold" grpId="0" nodeType="clickEffect">
                                  <p:stCondLst>
                                    <p:cond delay="0"/>
                                  </p:stCondLst>
                                  <p:childTnLst>
                                    <p:set>
                                      <p:cBhvr>
                                        <p:cTn id="70" dur="1" fill="hold">
                                          <p:stCondLst>
                                            <p:cond delay="0"/>
                                          </p:stCondLst>
                                        </p:cTn>
                                        <p:tgtEl>
                                          <p:spTgt spid="15"/>
                                        </p:tgtEl>
                                        <p:attrNameLst>
                                          <p:attrName>style.visibility</p:attrName>
                                        </p:attrNameLst>
                                      </p:cBhvr>
                                      <p:to>
                                        <p:strVal val="visible"/>
                                      </p:to>
                                    </p:set>
                                    <p:anim calcmode="lin" valueType="num">
                                      <p:cBhvr>
                                        <p:cTn id="71" dur="500" fill="hold"/>
                                        <p:tgtEl>
                                          <p:spTgt spid="15"/>
                                        </p:tgtEl>
                                        <p:attrNameLst>
                                          <p:attrName>ppt_x</p:attrName>
                                        </p:attrNameLst>
                                      </p:cBhvr>
                                      <p:tavLst>
                                        <p:tav tm="0">
                                          <p:val>
                                            <p:strVal val="#ppt_x"/>
                                          </p:val>
                                        </p:tav>
                                        <p:tav tm="100000">
                                          <p:val>
                                            <p:strVal val="#ppt_x"/>
                                          </p:val>
                                        </p:tav>
                                      </p:tavLst>
                                    </p:anim>
                                    <p:anim calcmode="lin" valueType="num">
                                      <p:cBhvr>
                                        <p:cTn id="72" dur="500" fill="hold"/>
                                        <p:tgtEl>
                                          <p:spTgt spid="15"/>
                                        </p:tgtEl>
                                        <p:attrNameLst>
                                          <p:attrName>ppt_y</p:attrName>
                                        </p:attrNameLst>
                                      </p:cBhvr>
                                      <p:tavLst>
                                        <p:tav tm="0">
                                          <p:val>
                                            <p:strVal val="#ppt_y-#ppt_h/2"/>
                                          </p:val>
                                        </p:tav>
                                        <p:tav tm="100000">
                                          <p:val>
                                            <p:strVal val="#ppt_y"/>
                                          </p:val>
                                        </p:tav>
                                      </p:tavLst>
                                    </p:anim>
                                    <p:anim calcmode="lin" valueType="num">
                                      <p:cBhvr>
                                        <p:cTn id="73" dur="500" fill="hold"/>
                                        <p:tgtEl>
                                          <p:spTgt spid="15"/>
                                        </p:tgtEl>
                                        <p:attrNameLst>
                                          <p:attrName>ppt_w</p:attrName>
                                        </p:attrNameLst>
                                      </p:cBhvr>
                                      <p:tavLst>
                                        <p:tav tm="0">
                                          <p:val>
                                            <p:strVal val="#ppt_w"/>
                                          </p:val>
                                        </p:tav>
                                        <p:tav tm="100000">
                                          <p:val>
                                            <p:strVal val="#ppt_w"/>
                                          </p:val>
                                        </p:tav>
                                      </p:tavLst>
                                    </p:anim>
                                    <p:anim calcmode="lin" valueType="num">
                                      <p:cBhvr>
                                        <p:cTn id="74" dur="500" fill="hold"/>
                                        <p:tgtEl>
                                          <p:spTgt spid="15"/>
                                        </p:tgtEl>
                                        <p:attrNameLst>
                                          <p:attrName>ppt_h</p:attrName>
                                        </p:attrNameLst>
                                      </p:cBhvr>
                                      <p:tavLst>
                                        <p:tav tm="0">
                                          <p:val>
                                            <p:fltVal val="0"/>
                                          </p:val>
                                        </p:tav>
                                        <p:tav tm="100000">
                                          <p:val>
                                            <p:strVal val="#ppt_h"/>
                                          </p:val>
                                        </p:tav>
                                      </p:tavLst>
                                    </p:anim>
                                  </p:childTnLst>
                                </p:cTn>
                              </p:par>
                            </p:childTnLst>
                          </p:cTn>
                        </p:par>
                      </p:childTnLst>
                    </p:cTn>
                  </p:par>
                  <p:par>
                    <p:cTn id="75" fill="hold" nodeType="clickPar">
                      <p:stCondLst>
                        <p:cond delay="indefinite"/>
                      </p:stCondLst>
                      <p:childTnLst>
                        <p:par>
                          <p:cTn id="76" fill="hold" nodeType="withGroup">
                            <p:stCondLst>
                              <p:cond delay="0"/>
                            </p:stCondLst>
                            <p:childTnLst>
                              <p:par>
                                <p:cTn id="77" presetID="17" presetClass="entr" presetSubtype="8" fill="hold" nodeType="clickEffect">
                                  <p:stCondLst>
                                    <p:cond delay="0"/>
                                  </p:stCondLst>
                                  <p:childTnLst>
                                    <p:set>
                                      <p:cBhvr>
                                        <p:cTn id="78" dur="1" fill="hold">
                                          <p:stCondLst>
                                            <p:cond delay="0"/>
                                          </p:stCondLst>
                                        </p:cTn>
                                        <p:tgtEl>
                                          <p:spTgt spid="16"/>
                                        </p:tgtEl>
                                        <p:attrNameLst>
                                          <p:attrName>style.visibility</p:attrName>
                                        </p:attrNameLst>
                                      </p:cBhvr>
                                      <p:to>
                                        <p:strVal val="visible"/>
                                      </p:to>
                                    </p:set>
                                    <p:anim calcmode="lin" valueType="num">
                                      <p:cBhvr>
                                        <p:cTn id="79" dur="500" fill="hold"/>
                                        <p:tgtEl>
                                          <p:spTgt spid="16"/>
                                        </p:tgtEl>
                                        <p:attrNameLst>
                                          <p:attrName>ppt_x</p:attrName>
                                        </p:attrNameLst>
                                      </p:cBhvr>
                                      <p:tavLst>
                                        <p:tav tm="0">
                                          <p:val>
                                            <p:strVal val="#ppt_x-#ppt_w/2"/>
                                          </p:val>
                                        </p:tav>
                                        <p:tav tm="100000">
                                          <p:val>
                                            <p:strVal val="#ppt_x"/>
                                          </p:val>
                                        </p:tav>
                                      </p:tavLst>
                                    </p:anim>
                                    <p:anim calcmode="lin" valueType="num">
                                      <p:cBhvr>
                                        <p:cTn id="80" dur="500" fill="hold"/>
                                        <p:tgtEl>
                                          <p:spTgt spid="16"/>
                                        </p:tgtEl>
                                        <p:attrNameLst>
                                          <p:attrName>ppt_y</p:attrName>
                                        </p:attrNameLst>
                                      </p:cBhvr>
                                      <p:tavLst>
                                        <p:tav tm="0">
                                          <p:val>
                                            <p:strVal val="#ppt_y"/>
                                          </p:val>
                                        </p:tav>
                                        <p:tav tm="100000">
                                          <p:val>
                                            <p:strVal val="#ppt_y"/>
                                          </p:val>
                                        </p:tav>
                                      </p:tavLst>
                                    </p:anim>
                                    <p:anim calcmode="lin" valueType="num">
                                      <p:cBhvr>
                                        <p:cTn id="81" dur="500" fill="hold"/>
                                        <p:tgtEl>
                                          <p:spTgt spid="16"/>
                                        </p:tgtEl>
                                        <p:attrNameLst>
                                          <p:attrName>ppt_w</p:attrName>
                                        </p:attrNameLst>
                                      </p:cBhvr>
                                      <p:tavLst>
                                        <p:tav tm="0">
                                          <p:val>
                                            <p:fltVal val="0"/>
                                          </p:val>
                                        </p:tav>
                                        <p:tav tm="100000">
                                          <p:val>
                                            <p:strVal val="#ppt_w"/>
                                          </p:val>
                                        </p:tav>
                                      </p:tavLst>
                                    </p:anim>
                                    <p:anim calcmode="lin" valueType="num">
                                      <p:cBhvr>
                                        <p:cTn id="82" dur="500" fill="hold"/>
                                        <p:tgtEl>
                                          <p:spTgt spid="16"/>
                                        </p:tgtEl>
                                        <p:attrNameLst>
                                          <p:attrName>ppt_h</p:attrName>
                                        </p:attrNameLst>
                                      </p:cBhvr>
                                      <p:tavLst>
                                        <p:tav tm="0">
                                          <p:val>
                                            <p:strVal val="#ppt_h"/>
                                          </p:val>
                                        </p:tav>
                                        <p:tav tm="100000">
                                          <p:val>
                                            <p:strVal val="#ppt_h"/>
                                          </p:val>
                                        </p:tav>
                                      </p:tavLst>
                                    </p:anim>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1" fill="hold" grpId="0" nodeType="clickEffect">
                                  <p:stCondLst>
                                    <p:cond delay="0"/>
                                  </p:stCondLst>
                                  <p:childTnLst>
                                    <p:set>
                                      <p:cBhvr>
                                        <p:cTn id="86" dur="1" fill="hold">
                                          <p:stCondLst>
                                            <p:cond delay="0"/>
                                          </p:stCondLst>
                                        </p:cTn>
                                        <p:tgtEl>
                                          <p:spTgt spid="17"/>
                                        </p:tgtEl>
                                        <p:attrNameLst>
                                          <p:attrName>style.visibility</p:attrName>
                                        </p:attrNameLst>
                                      </p:cBhvr>
                                      <p:to>
                                        <p:strVal val="visible"/>
                                      </p:to>
                                    </p:set>
                                    <p:anim calcmode="lin" valueType="num">
                                      <p:cBhvr>
                                        <p:cTn id="87" dur="500" fill="hold"/>
                                        <p:tgtEl>
                                          <p:spTgt spid="17"/>
                                        </p:tgtEl>
                                        <p:attrNameLst>
                                          <p:attrName>ppt_x</p:attrName>
                                        </p:attrNameLst>
                                      </p:cBhvr>
                                      <p:tavLst>
                                        <p:tav tm="0">
                                          <p:val>
                                            <p:strVal val="#ppt_x"/>
                                          </p:val>
                                        </p:tav>
                                        <p:tav tm="100000">
                                          <p:val>
                                            <p:strVal val="#ppt_x"/>
                                          </p:val>
                                        </p:tav>
                                      </p:tavLst>
                                    </p:anim>
                                    <p:anim calcmode="lin" valueType="num">
                                      <p:cBhvr>
                                        <p:cTn id="88" dur="500" fill="hold"/>
                                        <p:tgtEl>
                                          <p:spTgt spid="17"/>
                                        </p:tgtEl>
                                        <p:attrNameLst>
                                          <p:attrName>ppt_y</p:attrName>
                                        </p:attrNameLst>
                                      </p:cBhvr>
                                      <p:tavLst>
                                        <p:tav tm="0">
                                          <p:val>
                                            <p:strVal val="#ppt_y-#ppt_h/2"/>
                                          </p:val>
                                        </p:tav>
                                        <p:tav tm="100000">
                                          <p:val>
                                            <p:strVal val="#ppt_y"/>
                                          </p:val>
                                        </p:tav>
                                      </p:tavLst>
                                    </p:anim>
                                    <p:anim calcmode="lin" valueType="num">
                                      <p:cBhvr>
                                        <p:cTn id="89" dur="500" fill="hold"/>
                                        <p:tgtEl>
                                          <p:spTgt spid="17"/>
                                        </p:tgtEl>
                                        <p:attrNameLst>
                                          <p:attrName>ppt_w</p:attrName>
                                        </p:attrNameLst>
                                      </p:cBhvr>
                                      <p:tavLst>
                                        <p:tav tm="0">
                                          <p:val>
                                            <p:strVal val="#ppt_w"/>
                                          </p:val>
                                        </p:tav>
                                        <p:tav tm="100000">
                                          <p:val>
                                            <p:strVal val="#ppt_w"/>
                                          </p:val>
                                        </p:tav>
                                      </p:tavLst>
                                    </p:anim>
                                    <p:anim calcmode="lin" valueType="num">
                                      <p:cBhvr>
                                        <p:cTn id="90" dur="500" fill="hold"/>
                                        <p:tgtEl>
                                          <p:spTgt spid="17"/>
                                        </p:tgtEl>
                                        <p:attrNameLst>
                                          <p:attrName>ppt_h</p:attrName>
                                        </p:attrNameLst>
                                      </p:cBhvr>
                                      <p:tavLst>
                                        <p:tav tm="0">
                                          <p:val>
                                            <p:fltVal val="0"/>
                                          </p:val>
                                        </p:tav>
                                        <p:tav tm="100000">
                                          <p:val>
                                            <p:strVal val="#ppt_h"/>
                                          </p:val>
                                        </p:tav>
                                      </p:tavLst>
                                    </p:anim>
                                  </p:childTnLst>
                                </p:cTn>
                              </p:par>
                            </p:childTnLst>
                          </p:cTn>
                        </p:par>
                      </p:childTnLst>
                    </p:cTn>
                  </p:par>
                  <p:par>
                    <p:cTn id="91" fill="hold" nodeType="clickPar">
                      <p:stCondLst>
                        <p:cond delay="indefinite"/>
                      </p:stCondLst>
                      <p:childTnLst>
                        <p:par>
                          <p:cTn id="92" fill="hold" nodeType="withGroup">
                            <p:stCondLst>
                              <p:cond delay="0"/>
                            </p:stCondLst>
                            <p:childTnLst>
                              <p:par>
                                <p:cTn id="93" presetID="17" presetClass="entr" presetSubtype="2" fill="hold" nodeType="clickEffect">
                                  <p:stCondLst>
                                    <p:cond delay="0"/>
                                  </p:stCondLst>
                                  <p:childTnLst>
                                    <p:set>
                                      <p:cBhvr>
                                        <p:cTn id="94" dur="1" fill="hold">
                                          <p:stCondLst>
                                            <p:cond delay="0"/>
                                          </p:stCondLst>
                                        </p:cTn>
                                        <p:tgtEl>
                                          <p:spTgt spid="18"/>
                                        </p:tgtEl>
                                        <p:attrNameLst>
                                          <p:attrName>style.visibility</p:attrName>
                                        </p:attrNameLst>
                                      </p:cBhvr>
                                      <p:to>
                                        <p:strVal val="visible"/>
                                      </p:to>
                                    </p:set>
                                    <p:anim calcmode="lin" valueType="num">
                                      <p:cBhvr>
                                        <p:cTn id="95" dur="500" fill="hold"/>
                                        <p:tgtEl>
                                          <p:spTgt spid="18"/>
                                        </p:tgtEl>
                                        <p:attrNameLst>
                                          <p:attrName>ppt_x</p:attrName>
                                        </p:attrNameLst>
                                      </p:cBhvr>
                                      <p:tavLst>
                                        <p:tav tm="0">
                                          <p:val>
                                            <p:strVal val="#ppt_x+#ppt_w/2"/>
                                          </p:val>
                                        </p:tav>
                                        <p:tav tm="100000">
                                          <p:val>
                                            <p:strVal val="#ppt_x"/>
                                          </p:val>
                                        </p:tav>
                                      </p:tavLst>
                                    </p:anim>
                                    <p:anim calcmode="lin" valueType="num">
                                      <p:cBhvr>
                                        <p:cTn id="96" dur="500" fill="hold"/>
                                        <p:tgtEl>
                                          <p:spTgt spid="18"/>
                                        </p:tgtEl>
                                        <p:attrNameLst>
                                          <p:attrName>ppt_y</p:attrName>
                                        </p:attrNameLst>
                                      </p:cBhvr>
                                      <p:tavLst>
                                        <p:tav tm="0">
                                          <p:val>
                                            <p:strVal val="#ppt_y"/>
                                          </p:val>
                                        </p:tav>
                                        <p:tav tm="100000">
                                          <p:val>
                                            <p:strVal val="#ppt_y"/>
                                          </p:val>
                                        </p:tav>
                                      </p:tavLst>
                                    </p:anim>
                                    <p:anim calcmode="lin" valueType="num">
                                      <p:cBhvr>
                                        <p:cTn id="97" dur="500" fill="hold"/>
                                        <p:tgtEl>
                                          <p:spTgt spid="18"/>
                                        </p:tgtEl>
                                        <p:attrNameLst>
                                          <p:attrName>ppt_w</p:attrName>
                                        </p:attrNameLst>
                                      </p:cBhvr>
                                      <p:tavLst>
                                        <p:tav tm="0">
                                          <p:val>
                                            <p:fltVal val="0"/>
                                          </p:val>
                                        </p:tav>
                                        <p:tav tm="100000">
                                          <p:val>
                                            <p:strVal val="#ppt_w"/>
                                          </p:val>
                                        </p:tav>
                                      </p:tavLst>
                                    </p:anim>
                                    <p:anim calcmode="lin" valueType="num">
                                      <p:cBhvr>
                                        <p:cTn id="98" dur="500" fill="hold"/>
                                        <p:tgtEl>
                                          <p:spTgt spid="18"/>
                                        </p:tgtEl>
                                        <p:attrNameLst>
                                          <p:attrName>ppt_h</p:attrName>
                                        </p:attrNameLst>
                                      </p:cBhvr>
                                      <p:tavLst>
                                        <p:tav tm="0">
                                          <p:val>
                                            <p:strVal val="#ppt_h"/>
                                          </p:val>
                                        </p:tav>
                                        <p:tav tm="100000">
                                          <p:val>
                                            <p:strVal val="#ppt_h"/>
                                          </p:val>
                                        </p:tav>
                                      </p:tavLst>
                                    </p:anim>
                                  </p:childTnLst>
                                </p:cTn>
                              </p:par>
                            </p:childTnLst>
                          </p:cTn>
                        </p:par>
                      </p:childTnLst>
                    </p:cTn>
                  </p:par>
                  <p:par>
                    <p:cTn id="99" fill="hold" nodeType="clickPar">
                      <p:stCondLst>
                        <p:cond delay="indefinite"/>
                      </p:stCondLst>
                      <p:childTnLst>
                        <p:par>
                          <p:cTn id="100" fill="hold" nodeType="withGroup">
                            <p:stCondLst>
                              <p:cond delay="0"/>
                            </p:stCondLst>
                            <p:childTnLst>
                              <p:par>
                                <p:cTn id="101" presetID="17" presetClass="entr" presetSubtype="1" fill="hold" grpId="0" nodeType="clickEffect">
                                  <p:stCondLst>
                                    <p:cond delay="0"/>
                                  </p:stCondLst>
                                  <p:childTnLst>
                                    <p:set>
                                      <p:cBhvr>
                                        <p:cTn id="102" dur="1" fill="hold">
                                          <p:stCondLst>
                                            <p:cond delay="0"/>
                                          </p:stCondLst>
                                        </p:cTn>
                                        <p:tgtEl>
                                          <p:spTgt spid="19"/>
                                        </p:tgtEl>
                                        <p:attrNameLst>
                                          <p:attrName>style.visibility</p:attrName>
                                        </p:attrNameLst>
                                      </p:cBhvr>
                                      <p:to>
                                        <p:strVal val="visible"/>
                                      </p:to>
                                    </p:set>
                                    <p:anim calcmode="lin" valueType="num">
                                      <p:cBhvr>
                                        <p:cTn id="103" dur="500" fill="hold"/>
                                        <p:tgtEl>
                                          <p:spTgt spid="19"/>
                                        </p:tgtEl>
                                        <p:attrNameLst>
                                          <p:attrName>ppt_x</p:attrName>
                                        </p:attrNameLst>
                                      </p:cBhvr>
                                      <p:tavLst>
                                        <p:tav tm="0">
                                          <p:val>
                                            <p:strVal val="#ppt_x"/>
                                          </p:val>
                                        </p:tav>
                                        <p:tav tm="100000">
                                          <p:val>
                                            <p:strVal val="#ppt_x"/>
                                          </p:val>
                                        </p:tav>
                                      </p:tavLst>
                                    </p:anim>
                                    <p:anim calcmode="lin" valueType="num">
                                      <p:cBhvr>
                                        <p:cTn id="104" dur="500" fill="hold"/>
                                        <p:tgtEl>
                                          <p:spTgt spid="19"/>
                                        </p:tgtEl>
                                        <p:attrNameLst>
                                          <p:attrName>ppt_y</p:attrName>
                                        </p:attrNameLst>
                                      </p:cBhvr>
                                      <p:tavLst>
                                        <p:tav tm="0">
                                          <p:val>
                                            <p:strVal val="#ppt_y-#ppt_h/2"/>
                                          </p:val>
                                        </p:tav>
                                        <p:tav tm="100000">
                                          <p:val>
                                            <p:strVal val="#ppt_y"/>
                                          </p:val>
                                        </p:tav>
                                      </p:tavLst>
                                    </p:anim>
                                    <p:anim calcmode="lin" valueType="num">
                                      <p:cBhvr>
                                        <p:cTn id="105" dur="500" fill="hold"/>
                                        <p:tgtEl>
                                          <p:spTgt spid="19"/>
                                        </p:tgtEl>
                                        <p:attrNameLst>
                                          <p:attrName>ppt_w</p:attrName>
                                        </p:attrNameLst>
                                      </p:cBhvr>
                                      <p:tavLst>
                                        <p:tav tm="0">
                                          <p:val>
                                            <p:strVal val="#ppt_w"/>
                                          </p:val>
                                        </p:tav>
                                        <p:tav tm="100000">
                                          <p:val>
                                            <p:strVal val="#ppt_w"/>
                                          </p:val>
                                        </p:tav>
                                      </p:tavLst>
                                    </p:anim>
                                    <p:anim calcmode="lin" valueType="num">
                                      <p:cBhvr>
                                        <p:cTn id="106" dur="500" fill="hold"/>
                                        <p:tgtEl>
                                          <p:spTgt spid="19"/>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P spid="11" grpId="0" animBg="1"/>
      <p:bldP spid="12" grpId="0" animBg="1"/>
      <p:bldP spid="13" grpId="0" animBg="1"/>
      <p:bldP spid="15" grpId="0" animBg="1"/>
      <p:bldP spid="17" grpId="0" animBg="1"/>
      <p:bldP spid="19" grpId="0" animBg="1"/>
    </p:bldLst>
  </p:timing>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6194" name="内容占位符 2"/>
          <p:cNvSpPr>
            <a:spLocks noGrp="1"/>
          </p:cNvSpPr>
          <p:nvPr>
            <p:ph idx="1"/>
          </p:nvPr>
        </p:nvSpPr>
        <p:spPr>
          <a:xfrm>
            <a:off x="539750" y="714375"/>
            <a:ext cx="8153400" cy="5410200"/>
          </a:xfrm>
        </p:spPr>
        <p:txBody>
          <a:bodyPr/>
          <a:lstStyle/>
          <a:p>
            <a:r>
              <a:rPr lang="zh-CN" altLang="zh-CN" smtClean="0"/>
              <a:t>解题思路：</a:t>
            </a:r>
          </a:p>
          <a:p>
            <a:pPr lvl="1"/>
            <a:r>
              <a:rPr lang="zh-CN" altLang="zh-CN" smtClean="0"/>
              <a:t>需要解决怎样用同一个函数求两个不同长度的数组的平均值的问题</a:t>
            </a:r>
            <a:endParaRPr lang="en-US" altLang="zh-CN" smtClean="0"/>
          </a:p>
          <a:p>
            <a:pPr lvl="1"/>
            <a:r>
              <a:rPr lang="zh-CN" altLang="zh-CN" smtClean="0"/>
              <a:t>定义</a:t>
            </a:r>
            <a:r>
              <a:rPr lang="en-US" altLang="zh-CN" smtClean="0"/>
              <a:t>average</a:t>
            </a:r>
            <a:r>
              <a:rPr lang="zh-CN" altLang="zh-CN" smtClean="0"/>
              <a:t>函数时不指定数组的长度，在形参表中增加一个整型变量</a:t>
            </a:r>
            <a:r>
              <a:rPr lang="en-US" altLang="zh-CN" smtClean="0"/>
              <a:t>i</a:t>
            </a:r>
          </a:p>
          <a:p>
            <a:pPr lvl="1"/>
            <a:r>
              <a:rPr lang="zh-CN" altLang="zh-CN" smtClean="0"/>
              <a:t>从主函数把数组实际长度从实参传递给形参</a:t>
            </a:r>
            <a:r>
              <a:rPr lang="en-US" altLang="zh-CN" smtClean="0"/>
              <a:t>i</a:t>
            </a:r>
          </a:p>
          <a:p>
            <a:pPr lvl="1"/>
            <a:r>
              <a:rPr lang="zh-CN" altLang="zh-CN" smtClean="0"/>
              <a:t>这个</a:t>
            </a:r>
            <a:r>
              <a:rPr lang="en-US" altLang="zh-CN" smtClean="0"/>
              <a:t>i</a:t>
            </a:r>
            <a:r>
              <a:rPr lang="zh-CN" altLang="zh-CN" smtClean="0"/>
              <a:t>用来在</a:t>
            </a:r>
            <a:r>
              <a:rPr lang="en-US" altLang="zh-CN" smtClean="0"/>
              <a:t>average</a:t>
            </a:r>
            <a:r>
              <a:rPr lang="zh-CN" altLang="zh-CN" smtClean="0"/>
              <a:t>函数中控制循环的次数</a:t>
            </a:r>
          </a:p>
          <a:p>
            <a:pPr lvl="1"/>
            <a:r>
              <a:rPr lang="zh-CN" altLang="zh-CN" smtClean="0"/>
              <a:t>为简化，设两个班的学生数分别为</a:t>
            </a:r>
            <a:r>
              <a:rPr lang="en-US" altLang="zh-CN" smtClean="0"/>
              <a:t>5</a:t>
            </a:r>
            <a:r>
              <a:rPr lang="zh-CN" altLang="zh-CN" smtClean="0"/>
              <a:t>和</a:t>
            </a:r>
            <a:r>
              <a:rPr lang="en-US" altLang="zh-CN" smtClean="0"/>
              <a:t>10</a:t>
            </a:r>
            <a:endParaRPr lang="zh-CN" altLang="zh-CN" smtClean="0"/>
          </a:p>
          <a:p>
            <a:pPr>
              <a:buFont typeface="Wingdings" panose="05000000000000000000" pitchFamily="2" charset="2"/>
              <a:buNone/>
            </a:pPr>
            <a:endParaRPr lang="zh-CN" altLang="en-US" smtClean="0"/>
          </a:p>
        </p:txBody>
      </p:sp>
      <p:pic>
        <p:nvPicPr>
          <p:cNvPr id="14745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6194">
                                            <p:txEl>
                                              <p:pRg st="1" end="1"/>
                                            </p:txEl>
                                          </p:spTgt>
                                        </p:tgtEl>
                                        <p:attrNameLst>
                                          <p:attrName>style.visibility</p:attrName>
                                        </p:attrNameLst>
                                      </p:cBhvr>
                                      <p:to>
                                        <p:strVal val="visible"/>
                                      </p:to>
                                    </p:set>
                                    <p:animEffect transition="in" filter="blinds(horizontal)">
                                      <p:cBhvr>
                                        <p:cTn id="7" dur="500"/>
                                        <p:tgtEl>
                                          <p:spTgt spid="13619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6194">
                                            <p:txEl>
                                              <p:pRg st="2" end="2"/>
                                            </p:txEl>
                                          </p:spTgt>
                                        </p:tgtEl>
                                        <p:attrNameLst>
                                          <p:attrName>style.visibility</p:attrName>
                                        </p:attrNameLst>
                                      </p:cBhvr>
                                      <p:to>
                                        <p:strVal val="visible"/>
                                      </p:to>
                                    </p:set>
                                    <p:animEffect transition="in" filter="blinds(horizontal)">
                                      <p:cBhvr>
                                        <p:cTn id="12" dur="500"/>
                                        <p:tgtEl>
                                          <p:spTgt spid="13619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6194">
                                            <p:txEl>
                                              <p:pRg st="3" end="3"/>
                                            </p:txEl>
                                          </p:spTgt>
                                        </p:tgtEl>
                                        <p:attrNameLst>
                                          <p:attrName>style.visibility</p:attrName>
                                        </p:attrNameLst>
                                      </p:cBhvr>
                                      <p:to>
                                        <p:strVal val="visible"/>
                                      </p:to>
                                    </p:set>
                                    <p:animEffect transition="in" filter="blinds(horizontal)">
                                      <p:cBhvr>
                                        <p:cTn id="17" dur="500"/>
                                        <p:tgtEl>
                                          <p:spTgt spid="136194">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36194">
                                            <p:txEl>
                                              <p:pRg st="4" end="4"/>
                                            </p:txEl>
                                          </p:spTgt>
                                        </p:tgtEl>
                                        <p:attrNameLst>
                                          <p:attrName>style.visibility</p:attrName>
                                        </p:attrNameLst>
                                      </p:cBhvr>
                                      <p:to>
                                        <p:strVal val="visible"/>
                                      </p:to>
                                    </p:set>
                                    <p:animEffect transition="in" filter="blinds(horizontal)">
                                      <p:cBhvr>
                                        <p:cTn id="22" dur="500"/>
                                        <p:tgtEl>
                                          <p:spTgt spid="136194">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36194">
                                            <p:txEl>
                                              <p:pRg st="5" end="5"/>
                                            </p:txEl>
                                          </p:spTgt>
                                        </p:tgtEl>
                                        <p:attrNameLst>
                                          <p:attrName>style.visibility</p:attrName>
                                        </p:attrNameLst>
                                      </p:cBhvr>
                                      <p:to>
                                        <p:strVal val="visible"/>
                                      </p:to>
                                    </p:set>
                                    <p:animEffect transition="in" filter="blinds(horizontal)">
                                      <p:cBhvr>
                                        <p:cTn id="27" dur="500"/>
                                        <p:tgtEl>
                                          <p:spTgt spid="136194">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8482" name="内容占位符 2"/>
          <p:cNvSpPr>
            <a:spLocks noGrp="1"/>
          </p:cNvSpPr>
          <p:nvPr>
            <p:ph idx="1"/>
          </p:nvPr>
        </p:nvSpPr>
        <p:spPr>
          <a:xfrm>
            <a:off x="285750" y="857250"/>
            <a:ext cx="8643938" cy="5357813"/>
          </a:xfrm>
        </p:spPr>
        <p:txBody>
          <a:bodyPr/>
          <a:lstStyle/>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float average(float array[ ],int n);</a:t>
            </a:r>
            <a:endParaRPr lang="zh-CN" altLang="zh-CN" sz="2800" smtClean="0">
              <a:solidFill>
                <a:srgbClr val="9D138D"/>
              </a:solidFill>
            </a:endParaRPr>
          </a:p>
          <a:p>
            <a:pPr>
              <a:buFont typeface="Wingdings" panose="05000000000000000000" pitchFamily="2" charset="2"/>
              <a:buNone/>
            </a:pPr>
            <a:r>
              <a:rPr lang="en-US" altLang="zh-CN" sz="2800" smtClean="0"/>
              <a:t>   float score1[5]={98.5,97,91.5,60,55};                        </a:t>
            </a:r>
            <a:endParaRPr lang="zh-CN" altLang="zh-CN" sz="2800" smtClean="0"/>
          </a:p>
          <a:p>
            <a:pPr>
              <a:buFont typeface="Wingdings" panose="05000000000000000000" pitchFamily="2" charset="2"/>
              <a:buNone/>
            </a:pPr>
            <a:r>
              <a:rPr lang="en-US" altLang="zh-CN" sz="2800" smtClean="0"/>
              <a:t>   float score2[10]={67.5,89.5,99,69.5,</a:t>
            </a:r>
          </a:p>
          <a:p>
            <a:pPr>
              <a:buFont typeface="Wingdings" panose="05000000000000000000" pitchFamily="2" charset="2"/>
              <a:buNone/>
            </a:pPr>
            <a:r>
              <a:rPr lang="en-US" altLang="zh-CN" sz="2800" smtClean="0"/>
              <a:t>                       77,89.5,76.5,54,60,99.5}; </a:t>
            </a:r>
            <a:endParaRPr lang="zh-CN" altLang="zh-CN" sz="2800" smtClean="0"/>
          </a:p>
          <a:p>
            <a:pPr>
              <a:buFont typeface="Wingdings" panose="05000000000000000000" pitchFamily="2" charset="2"/>
              <a:buNone/>
            </a:pPr>
            <a:r>
              <a:rPr lang="en-US" altLang="zh-CN" sz="2800" smtClean="0"/>
              <a:t>   printf(“%6.2f\n”,</a:t>
            </a:r>
            <a:r>
              <a:rPr lang="en-US" altLang="zh-CN" sz="2800" smtClean="0">
                <a:solidFill>
                  <a:srgbClr val="9D138D"/>
                </a:solidFill>
              </a:rPr>
              <a:t>average</a:t>
            </a:r>
            <a:r>
              <a:rPr lang="en-US" altLang="zh-CN" sz="2800" smtClean="0"/>
              <a:t>(score1,</a:t>
            </a:r>
            <a:r>
              <a:rPr lang="en-US" altLang="zh-CN" sz="2800" smtClean="0">
                <a:solidFill>
                  <a:srgbClr val="FF0000"/>
                </a:solidFill>
              </a:rPr>
              <a:t>5</a:t>
            </a:r>
            <a:r>
              <a:rPr lang="en-US" altLang="zh-CN" sz="2800" smtClean="0"/>
              <a:t>)); </a:t>
            </a:r>
            <a:endParaRPr lang="zh-CN" altLang="zh-CN" sz="2800" smtClean="0"/>
          </a:p>
          <a:p>
            <a:pPr>
              <a:buFont typeface="Wingdings" panose="05000000000000000000" pitchFamily="2" charset="2"/>
              <a:buNone/>
            </a:pPr>
            <a:r>
              <a:rPr lang="en-US" altLang="zh-CN" sz="2800" smtClean="0"/>
              <a:t>   printf(“%6.2f\n”,</a:t>
            </a:r>
            <a:r>
              <a:rPr lang="en-US" altLang="zh-CN" sz="2800" smtClean="0">
                <a:solidFill>
                  <a:srgbClr val="9D138D"/>
                </a:solidFill>
              </a:rPr>
              <a:t>average</a:t>
            </a:r>
            <a:r>
              <a:rPr lang="en-US" altLang="zh-CN" sz="2800" smtClean="0"/>
              <a:t>(score2,</a:t>
            </a:r>
            <a:r>
              <a:rPr lang="en-US" altLang="zh-CN" sz="2800" smtClean="0">
                <a:solidFill>
                  <a:srgbClr val="FF0000"/>
                </a:solidFill>
              </a:rPr>
              <a:t>10</a:t>
            </a:r>
            <a:r>
              <a:rPr lang="en-US" altLang="zh-CN" sz="2800" smtClean="0"/>
              <a:t>)); </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endParaRPr lang="zh-CN" altLang="en-US" sz="2800" smtClean="0"/>
          </a:p>
        </p:txBody>
      </p:sp>
      <p:pic>
        <p:nvPicPr>
          <p:cNvPr id="14848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506" name="内容占位符 2"/>
          <p:cNvSpPr>
            <a:spLocks noGrp="1"/>
          </p:cNvSpPr>
          <p:nvPr>
            <p:ph idx="1"/>
          </p:nvPr>
        </p:nvSpPr>
        <p:spPr>
          <a:xfrm>
            <a:off x="539750" y="1714500"/>
            <a:ext cx="8153400" cy="4572000"/>
          </a:xfrm>
        </p:spPr>
        <p:txBody>
          <a:bodyPr/>
          <a:lstStyle/>
          <a:p>
            <a:pPr>
              <a:buFont typeface="Wingdings" panose="05000000000000000000" pitchFamily="2" charset="2"/>
              <a:buNone/>
            </a:pPr>
            <a:r>
              <a:rPr lang="en-US" altLang="zh-CN" sz="2800" smtClean="0"/>
              <a:t>float </a:t>
            </a:r>
            <a:r>
              <a:rPr lang="en-US" altLang="zh-CN" sz="2800" smtClean="0">
                <a:solidFill>
                  <a:srgbClr val="9D138D"/>
                </a:solidFill>
              </a:rPr>
              <a:t>average</a:t>
            </a:r>
            <a:r>
              <a:rPr lang="en-US" altLang="zh-CN" sz="2800" smtClean="0"/>
              <a:t>(float array[ ],</a:t>
            </a:r>
            <a:r>
              <a:rPr lang="en-US" altLang="zh-CN" sz="2800" smtClean="0">
                <a:solidFill>
                  <a:srgbClr val="FF0000"/>
                </a:solidFill>
              </a:rPr>
              <a:t>int n</a:t>
            </a:r>
            <a:r>
              <a:rPr lang="en-US" altLang="zh-CN" sz="2800" smtClean="0"/>
              <a:t>) </a:t>
            </a:r>
            <a:endParaRPr lang="zh-CN" altLang="zh-CN" sz="2800" smtClean="0"/>
          </a:p>
          <a:p>
            <a:pPr>
              <a:buFont typeface="Wingdings" panose="05000000000000000000" pitchFamily="2" charset="2"/>
              <a:buNone/>
            </a:pPr>
            <a:r>
              <a:rPr lang="en-US" altLang="zh-CN" sz="2800" smtClean="0"/>
              <a:t> { int i;</a:t>
            </a:r>
            <a:endParaRPr lang="zh-CN" altLang="zh-CN" sz="2800" smtClean="0"/>
          </a:p>
          <a:p>
            <a:pPr>
              <a:buFont typeface="Wingdings" panose="05000000000000000000" pitchFamily="2" charset="2"/>
              <a:buNone/>
            </a:pPr>
            <a:r>
              <a:rPr lang="en-US" altLang="zh-CN" sz="2800" smtClean="0"/>
              <a:t>    float aver,sum=array[0];</a:t>
            </a:r>
            <a:endParaRPr lang="zh-CN" altLang="zh-CN" sz="2800" smtClean="0"/>
          </a:p>
          <a:p>
            <a:pPr>
              <a:buFont typeface="Wingdings" panose="05000000000000000000" pitchFamily="2" charset="2"/>
              <a:buNone/>
            </a:pPr>
            <a:r>
              <a:rPr lang="en-US" altLang="zh-CN" sz="2800" smtClean="0"/>
              <a:t>    for(i=1;i&lt;</a:t>
            </a:r>
            <a:r>
              <a:rPr lang="en-US" altLang="zh-CN" sz="2800" smtClean="0">
                <a:solidFill>
                  <a:srgbClr val="FF0000"/>
                </a:solidFill>
              </a:rPr>
              <a:t>n</a:t>
            </a:r>
            <a:r>
              <a:rPr lang="en-US" altLang="zh-CN" sz="2800" smtClean="0"/>
              <a:t>;i++)</a:t>
            </a:r>
            <a:endParaRPr lang="zh-CN" altLang="zh-CN" sz="2800" smtClean="0"/>
          </a:p>
          <a:p>
            <a:pPr>
              <a:buFont typeface="Wingdings" panose="05000000000000000000" pitchFamily="2" charset="2"/>
              <a:buNone/>
            </a:pPr>
            <a:r>
              <a:rPr lang="en-US" altLang="zh-CN" sz="2800" smtClean="0"/>
              <a:t>       sum=sum+array[i];  </a:t>
            </a:r>
            <a:endParaRPr lang="zh-CN" altLang="zh-CN" sz="2800" smtClean="0"/>
          </a:p>
          <a:p>
            <a:pPr>
              <a:buFont typeface="Wingdings" panose="05000000000000000000" pitchFamily="2" charset="2"/>
              <a:buNone/>
            </a:pPr>
            <a:r>
              <a:rPr lang="en-US" altLang="zh-CN" sz="2800" smtClean="0"/>
              <a:t>    aver=sum/</a:t>
            </a:r>
            <a:r>
              <a:rPr lang="en-US" altLang="zh-CN" sz="2800" smtClean="0">
                <a:solidFill>
                  <a:srgbClr val="FF0000"/>
                </a:solidFill>
              </a:rPr>
              <a:t>n</a:t>
            </a:r>
            <a:r>
              <a:rPr lang="en-US" altLang="zh-CN" sz="2800" smtClean="0"/>
              <a:t>;</a:t>
            </a:r>
            <a:endParaRPr lang="zh-CN" altLang="zh-CN" sz="2800" smtClean="0"/>
          </a:p>
          <a:p>
            <a:pPr>
              <a:buFont typeface="Wingdings" panose="05000000000000000000" pitchFamily="2" charset="2"/>
              <a:buNone/>
            </a:pPr>
            <a:r>
              <a:rPr lang="en-US" altLang="zh-CN" sz="2800" smtClean="0"/>
              <a:t>    return(aver);</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endParaRPr lang="zh-CN" altLang="en-US" sz="2800" smtClean="0"/>
          </a:p>
        </p:txBody>
      </p:sp>
      <p:sp>
        <p:nvSpPr>
          <p:cNvPr id="5" name="TextBox 4"/>
          <p:cNvSpPr txBox="1"/>
          <p:nvPr/>
        </p:nvSpPr>
        <p:spPr>
          <a:xfrm>
            <a:off x="857250" y="714375"/>
            <a:ext cx="6929438" cy="523875"/>
          </a:xfrm>
          <a:prstGeom prst="rect">
            <a:avLst/>
          </a:prstGeom>
          <a:noFill/>
        </p:spPr>
        <p:txBody>
          <a:bodyPr>
            <a:spAutoFit/>
          </a:bodyPr>
          <a:lstStyle/>
          <a:p>
            <a:pPr eaLnBrk="1" hangingPunct="1">
              <a:defRPr/>
            </a:pPr>
            <a:r>
              <a:rPr lang="zh-CN" altLang="en-US" sz="2800" b="1" dirty="0">
                <a:latin typeface="+mn-lt"/>
                <a:ea typeface="+mn-ea"/>
              </a:rPr>
              <a:t>调用形式为</a:t>
            </a:r>
            <a:r>
              <a:rPr lang="en-US" altLang="zh-CN" sz="2800" b="1" dirty="0">
                <a:latin typeface="+mn-lt"/>
                <a:ea typeface="+mn-ea"/>
              </a:rPr>
              <a:t>average(</a:t>
            </a:r>
            <a:r>
              <a:rPr lang="en-US" altLang="zh-CN" sz="2800" b="1" dirty="0">
                <a:solidFill>
                  <a:srgbClr val="00B050"/>
                </a:solidFill>
                <a:latin typeface="+mn-lt"/>
                <a:ea typeface="+mn-ea"/>
              </a:rPr>
              <a:t>score1</a:t>
            </a:r>
            <a:r>
              <a:rPr lang="en-US" altLang="zh-CN" sz="2800" b="1" dirty="0">
                <a:latin typeface="+mn-lt"/>
                <a:ea typeface="+mn-ea"/>
              </a:rPr>
              <a:t>,</a:t>
            </a:r>
            <a:r>
              <a:rPr lang="en-US" altLang="zh-CN" sz="2800" b="1" dirty="0">
                <a:solidFill>
                  <a:srgbClr val="00B050"/>
                </a:solidFill>
                <a:latin typeface="+mn-lt"/>
                <a:ea typeface="+mn-ea"/>
              </a:rPr>
              <a:t>5</a:t>
            </a:r>
            <a:r>
              <a:rPr lang="en-US" altLang="zh-CN" sz="2800" b="1" dirty="0">
                <a:latin typeface="+mn-lt"/>
                <a:ea typeface="+mn-ea"/>
              </a:rPr>
              <a:t>)</a:t>
            </a:r>
            <a:r>
              <a:rPr lang="zh-CN" altLang="en-US" sz="2800" b="1" dirty="0">
                <a:latin typeface="+mn-lt"/>
                <a:ea typeface="+mn-ea"/>
              </a:rPr>
              <a:t>时</a:t>
            </a:r>
          </a:p>
        </p:txBody>
      </p:sp>
      <p:sp>
        <p:nvSpPr>
          <p:cNvPr id="6" name="圆角矩形标注 5"/>
          <p:cNvSpPr>
            <a:spLocks noChangeArrowheads="1"/>
          </p:cNvSpPr>
          <p:nvPr/>
        </p:nvSpPr>
        <p:spPr bwMode="auto">
          <a:xfrm>
            <a:off x="5429250" y="3429000"/>
            <a:ext cx="3143250" cy="642938"/>
          </a:xfrm>
          <a:prstGeom prst="wedgeRoundRectCallout">
            <a:avLst>
              <a:gd name="adj1" fmla="val -48750"/>
              <a:gd name="adj2" fmla="val -81185"/>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相当于</a:t>
            </a:r>
            <a:r>
              <a:rPr kumimoji="1" lang="en-US" altLang="zh-CN" sz="2800">
                <a:solidFill>
                  <a:srgbClr val="00B050"/>
                </a:solidFill>
                <a:ea typeface="宋体" panose="02010600030101010101" pitchFamily="2" charset="-122"/>
              </a:rPr>
              <a:t>score1</a:t>
            </a:r>
            <a:r>
              <a:rPr kumimoji="1" lang="en-US" altLang="zh-CN" sz="2800">
                <a:solidFill>
                  <a:srgbClr val="0000CC"/>
                </a:solidFill>
                <a:ea typeface="宋体" panose="02010600030101010101" pitchFamily="2" charset="-122"/>
              </a:rPr>
              <a:t>[0]</a:t>
            </a:r>
            <a:endParaRPr kumimoji="1" lang="zh-CN" altLang="en-US" sz="2800">
              <a:solidFill>
                <a:srgbClr val="0000CC"/>
              </a:solidFill>
              <a:ea typeface="宋体" panose="02010600030101010101" pitchFamily="2" charset="-122"/>
            </a:endParaRPr>
          </a:p>
        </p:txBody>
      </p:sp>
      <p:sp>
        <p:nvSpPr>
          <p:cNvPr id="7" name="圆角矩形标注 6"/>
          <p:cNvSpPr>
            <a:spLocks noChangeArrowheads="1"/>
          </p:cNvSpPr>
          <p:nvPr/>
        </p:nvSpPr>
        <p:spPr bwMode="auto">
          <a:xfrm>
            <a:off x="4357688" y="4572000"/>
            <a:ext cx="3357562" cy="642938"/>
          </a:xfrm>
          <a:prstGeom prst="wedgeRoundRectCallout">
            <a:avLst>
              <a:gd name="adj1" fmla="val -48750"/>
              <a:gd name="adj2" fmla="val -81185"/>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相当于</a:t>
            </a:r>
            <a:r>
              <a:rPr kumimoji="1" lang="en-US" altLang="zh-CN" sz="2800">
                <a:solidFill>
                  <a:srgbClr val="00B050"/>
                </a:solidFill>
                <a:ea typeface="宋体" panose="02010600030101010101" pitchFamily="2" charset="-122"/>
              </a:rPr>
              <a:t>score1</a:t>
            </a:r>
            <a:r>
              <a:rPr kumimoji="1" lang="en-US" altLang="zh-CN" sz="2800">
                <a:solidFill>
                  <a:srgbClr val="0000CC"/>
                </a:solidFill>
                <a:ea typeface="宋体" panose="02010600030101010101" pitchFamily="2" charset="-122"/>
              </a:rPr>
              <a:t>[i]</a:t>
            </a:r>
            <a:endParaRPr kumimoji="1" lang="zh-CN" altLang="en-US" sz="2800">
              <a:solidFill>
                <a:srgbClr val="0000CC"/>
              </a:solidFill>
              <a:ea typeface="宋体" panose="02010600030101010101" pitchFamily="2" charset="-122"/>
            </a:endParaRPr>
          </a:p>
        </p:txBody>
      </p:sp>
      <p:sp>
        <p:nvSpPr>
          <p:cNvPr id="8" name="圆角矩形标注 7"/>
          <p:cNvSpPr>
            <a:spLocks noChangeArrowheads="1"/>
          </p:cNvSpPr>
          <p:nvPr/>
        </p:nvSpPr>
        <p:spPr bwMode="auto">
          <a:xfrm>
            <a:off x="2571750" y="2214563"/>
            <a:ext cx="2000250" cy="642937"/>
          </a:xfrm>
          <a:prstGeom prst="wedgeRoundRectCallout">
            <a:avLst>
              <a:gd name="adj1" fmla="val -17611"/>
              <a:gd name="adj2" fmla="val 135069"/>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相当于</a:t>
            </a:r>
            <a:r>
              <a:rPr kumimoji="1" lang="en-US" altLang="zh-CN" sz="2800">
                <a:solidFill>
                  <a:srgbClr val="00B050"/>
                </a:solidFill>
                <a:ea typeface="宋体" panose="02010600030101010101" pitchFamily="2" charset="-122"/>
              </a:rPr>
              <a:t>5</a:t>
            </a:r>
            <a:endParaRPr kumimoji="1" lang="zh-CN" altLang="en-US" sz="2800">
              <a:solidFill>
                <a:srgbClr val="0000CC"/>
              </a:solidFill>
              <a:ea typeface="宋体" panose="02010600030101010101" pitchFamily="2" charset="-122"/>
            </a:endParaRPr>
          </a:p>
        </p:txBody>
      </p:sp>
      <p:pic>
        <p:nvPicPr>
          <p:cNvPr id="149511" name="图片 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530" name="内容占位符 2"/>
          <p:cNvSpPr>
            <a:spLocks noGrp="1"/>
          </p:cNvSpPr>
          <p:nvPr>
            <p:ph idx="1"/>
          </p:nvPr>
        </p:nvSpPr>
        <p:spPr>
          <a:xfrm>
            <a:off x="539750" y="1714500"/>
            <a:ext cx="8153400" cy="4572000"/>
          </a:xfrm>
        </p:spPr>
        <p:txBody>
          <a:bodyPr/>
          <a:lstStyle/>
          <a:p>
            <a:pPr>
              <a:buFont typeface="Wingdings" panose="05000000000000000000" pitchFamily="2" charset="2"/>
              <a:buNone/>
            </a:pPr>
            <a:r>
              <a:rPr lang="en-US" altLang="zh-CN" sz="2800" smtClean="0"/>
              <a:t>float </a:t>
            </a:r>
            <a:r>
              <a:rPr lang="en-US" altLang="zh-CN" sz="2800" smtClean="0">
                <a:solidFill>
                  <a:srgbClr val="9D138D"/>
                </a:solidFill>
              </a:rPr>
              <a:t>average</a:t>
            </a:r>
            <a:r>
              <a:rPr lang="en-US" altLang="zh-CN" sz="2800" smtClean="0"/>
              <a:t>(float array[ ],</a:t>
            </a:r>
            <a:r>
              <a:rPr lang="en-US" altLang="zh-CN" sz="2800" smtClean="0">
                <a:solidFill>
                  <a:srgbClr val="FF0000"/>
                </a:solidFill>
              </a:rPr>
              <a:t>int n</a:t>
            </a:r>
            <a:r>
              <a:rPr lang="en-US" altLang="zh-CN" sz="2800" smtClean="0"/>
              <a:t>) </a:t>
            </a:r>
            <a:endParaRPr lang="zh-CN" altLang="zh-CN" sz="2800" smtClean="0"/>
          </a:p>
          <a:p>
            <a:pPr>
              <a:buFont typeface="Wingdings" panose="05000000000000000000" pitchFamily="2" charset="2"/>
              <a:buNone/>
            </a:pPr>
            <a:r>
              <a:rPr lang="en-US" altLang="zh-CN" sz="2800" smtClean="0"/>
              <a:t> { int i;</a:t>
            </a:r>
            <a:endParaRPr lang="zh-CN" altLang="zh-CN" sz="2800" smtClean="0"/>
          </a:p>
          <a:p>
            <a:pPr>
              <a:buFont typeface="Wingdings" panose="05000000000000000000" pitchFamily="2" charset="2"/>
              <a:buNone/>
            </a:pPr>
            <a:r>
              <a:rPr lang="en-US" altLang="zh-CN" sz="2800" smtClean="0"/>
              <a:t>    float aver,sum=array[0];</a:t>
            </a:r>
            <a:endParaRPr lang="zh-CN" altLang="zh-CN" sz="2800" smtClean="0"/>
          </a:p>
          <a:p>
            <a:pPr>
              <a:buFont typeface="Wingdings" panose="05000000000000000000" pitchFamily="2" charset="2"/>
              <a:buNone/>
            </a:pPr>
            <a:r>
              <a:rPr lang="en-US" altLang="zh-CN" sz="2800" smtClean="0"/>
              <a:t>    for(i=1;i&lt;</a:t>
            </a:r>
            <a:r>
              <a:rPr lang="en-US" altLang="zh-CN" sz="2800" smtClean="0">
                <a:solidFill>
                  <a:srgbClr val="FF0000"/>
                </a:solidFill>
              </a:rPr>
              <a:t>n</a:t>
            </a:r>
            <a:r>
              <a:rPr lang="en-US" altLang="zh-CN" sz="2800" smtClean="0"/>
              <a:t>;i++)</a:t>
            </a:r>
            <a:endParaRPr lang="zh-CN" altLang="zh-CN" sz="2800" smtClean="0"/>
          </a:p>
          <a:p>
            <a:pPr>
              <a:buFont typeface="Wingdings" panose="05000000000000000000" pitchFamily="2" charset="2"/>
              <a:buNone/>
            </a:pPr>
            <a:r>
              <a:rPr lang="en-US" altLang="zh-CN" sz="2800" smtClean="0"/>
              <a:t>       sum=sum+array[i];  </a:t>
            </a:r>
            <a:endParaRPr lang="zh-CN" altLang="zh-CN" sz="2800" smtClean="0"/>
          </a:p>
          <a:p>
            <a:pPr>
              <a:buFont typeface="Wingdings" panose="05000000000000000000" pitchFamily="2" charset="2"/>
              <a:buNone/>
            </a:pPr>
            <a:r>
              <a:rPr lang="en-US" altLang="zh-CN" sz="2800" smtClean="0"/>
              <a:t>    aver=sum/</a:t>
            </a:r>
            <a:r>
              <a:rPr lang="en-US" altLang="zh-CN" sz="2800" smtClean="0">
                <a:solidFill>
                  <a:srgbClr val="FF0000"/>
                </a:solidFill>
              </a:rPr>
              <a:t>n</a:t>
            </a:r>
            <a:r>
              <a:rPr lang="en-US" altLang="zh-CN" sz="2800" smtClean="0"/>
              <a:t>;</a:t>
            </a:r>
            <a:endParaRPr lang="zh-CN" altLang="zh-CN" sz="2800" smtClean="0"/>
          </a:p>
          <a:p>
            <a:pPr>
              <a:buFont typeface="Wingdings" panose="05000000000000000000" pitchFamily="2" charset="2"/>
              <a:buNone/>
            </a:pPr>
            <a:r>
              <a:rPr lang="en-US" altLang="zh-CN" sz="2800" smtClean="0"/>
              <a:t>    return(aver);</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endParaRPr lang="zh-CN" altLang="en-US" sz="2800" smtClean="0"/>
          </a:p>
        </p:txBody>
      </p:sp>
      <p:pic>
        <p:nvPicPr>
          <p:cNvPr id="11571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500813" y="5643563"/>
            <a:ext cx="1863725" cy="1000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TextBox 4"/>
          <p:cNvSpPr txBox="1"/>
          <p:nvPr/>
        </p:nvSpPr>
        <p:spPr>
          <a:xfrm>
            <a:off x="857250" y="714375"/>
            <a:ext cx="6929438" cy="523875"/>
          </a:xfrm>
          <a:prstGeom prst="rect">
            <a:avLst/>
          </a:prstGeom>
          <a:noFill/>
        </p:spPr>
        <p:txBody>
          <a:bodyPr>
            <a:spAutoFit/>
          </a:bodyPr>
          <a:lstStyle/>
          <a:p>
            <a:pPr eaLnBrk="1" hangingPunct="1">
              <a:defRPr/>
            </a:pPr>
            <a:r>
              <a:rPr lang="zh-CN" altLang="en-US" sz="2800" b="1" dirty="0">
                <a:latin typeface="+mn-lt"/>
                <a:ea typeface="+mn-ea"/>
              </a:rPr>
              <a:t>调用形式为</a:t>
            </a:r>
            <a:r>
              <a:rPr lang="en-US" altLang="zh-CN" sz="2800" b="1" dirty="0">
                <a:latin typeface="+mn-lt"/>
                <a:ea typeface="+mn-ea"/>
              </a:rPr>
              <a:t>average(</a:t>
            </a:r>
            <a:r>
              <a:rPr lang="en-US" altLang="zh-CN" sz="2800" b="1" dirty="0">
                <a:solidFill>
                  <a:srgbClr val="00B050"/>
                </a:solidFill>
                <a:latin typeface="+mn-lt"/>
                <a:ea typeface="+mn-ea"/>
              </a:rPr>
              <a:t>score2</a:t>
            </a:r>
            <a:r>
              <a:rPr lang="en-US" altLang="zh-CN" sz="2800" b="1" dirty="0">
                <a:latin typeface="+mn-lt"/>
                <a:ea typeface="+mn-ea"/>
              </a:rPr>
              <a:t>,</a:t>
            </a:r>
            <a:r>
              <a:rPr lang="en-US" altLang="zh-CN" sz="2800" b="1" dirty="0">
                <a:solidFill>
                  <a:srgbClr val="00B050"/>
                </a:solidFill>
                <a:latin typeface="+mn-lt"/>
                <a:ea typeface="+mn-ea"/>
              </a:rPr>
              <a:t>10</a:t>
            </a:r>
            <a:r>
              <a:rPr lang="en-US" altLang="zh-CN" sz="2800" b="1" dirty="0">
                <a:latin typeface="+mn-lt"/>
                <a:ea typeface="+mn-ea"/>
              </a:rPr>
              <a:t>)</a:t>
            </a:r>
            <a:r>
              <a:rPr lang="zh-CN" altLang="en-US" sz="2800" b="1" dirty="0">
                <a:latin typeface="+mn-lt"/>
                <a:ea typeface="+mn-ea"/>
              </a:rPr>
              <a:t>时</a:t>
            </a:r>
          </a:p>
        </p:txBody>
      </p:sp>
      <p:sp>
        <p:nvSpPr>
          <p:cNvPr id="6" name="圆角矩形标注 5"/>
          <p:cNvSpPr>
            <a:spLocks noChangeArrowheads="1"/>
          </p:cNvSpPr>
          <p:nvPr/>
        </p:nvSpPr>
        <p:spPr bwMode="auto">
          <a:xfrm>
            <a:off x="5429250" y="3429000"/>
            <a:ext cx="3143250" cy="642938"/>
          </a:xfrm>
          <a:prstGeom prst="wedgeRoundRectCallout">
            <a:avLst>
              <a:gd name="adj1" fmla="val -48750"/>
              <a:gd name="adj2" fmla="val -81185"/>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相当于</a:t>
            </a:r>
            <a:r>
              <a:rPr kumimoji="1" lang="en-US" altLang="zh-CN" sz="2800">
                <a:solidFill>
                  <a:srgbClr val="00B050"/>
                </a:solidFill>
                <a:ea typeface="宋体" panose="02010600030101010101" pitchFamily="2" charset="-122"/>
              </a:rPr>
              <a:t>score2</a:t>
            </a:r>
            <a:r>
              <a:rPr kumimoji="1" lang="en-US" altLang="zh-CN" sz="2800">
                <a:solidFill>
                  <a:srgbClr val="0000CC"/>
                </a:solidFill>
                <a:ea typeface="宋体" panose="02010600030101010101" pitchFamily="2" charset="-122"/>
              </a:rPr>
              <a:t>[0]</a:t>
            </a:r>
            <a:endParaRPr kumimoji="1" lang="zh-CN" altLang="en-US" sz="2800">
              <a:solidFill>
                <a:srgbClr val="0000CC"/>
              </a:solidFill>
              <a:ea typeface="宋体" panose="02010600030101010101" pitchFamily="2" charset="-122"/>
            </a:endParaRPr>
          </a:p>
        </p:txBody>
      </p:sp>
      <p:sp>
        <p:nvSpPr>
          <p:cNvPr id="7" name="圆角矩形标注 6"/>
          <p:cNvSpPr>
            <a:spLocks noChangeArrowheads="1"/>
          </p:cNvSpPr>
          <p:nvPr/>
        </p:nvSpPr>
        <p:spPr bwMode="auto">
          <a:xfrm>
            <a:off x="4357688" y="4572000"/>
            <a:ext cx="3357562" cy="642938"/>
          </a:xfrm>
          <a:prstGeom prst="wedgeRoundRectCallout">
            <a:avLst>
              <a:gd name="adj1" fmla="val -48750"/>
              <a:gd name="adj2" fmla="val -81185"/>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相当于</a:t>
            </a:r>
            <a:r>
              <a:rPr kumimoji="1" lang="en-US" altLang="zh-CN" sz="2800">
                <a:solidFill>
                  <a:srgbClr val="00B050"/>
                </a:solidFill>
                <a:ea typeface="宋体" panose="02010600030101010101" pitchFamily="2" charset="-122"/>
              </a:rPr>
              <a:t>score2</a:t>
            </a:r>
            <a:r>
              <a:rPr kumimoji="1" lang="en-US" altLang="zh-CN" sz="2800">
                <a:solidFill>
                  <a:srgbClr val="0000CC"/>
                </a:solidFill>
                <a:ea typeface="宋体" panose="02010600030101010101" pitchFamily="2" charset="-122"/>
              </a:rPr>
              <a:t>[i]</a:t>
            </a:r>
            <a:endParaRPr kumimoji="1" lang="zh-CN" altLang="en-US" sz="2800">
              <a:solidFill>
                <a:srgbClr val="0000CC"/>
              </a:solidFill>
              <a:ea typeface="宋体" panose="02010600030101010101" pitchFamily="2" charset="-122"/>
            </a:endParaRPr>
          </a:p>
        </p:txBody>
      </p:sp>
      <p:sp>
        <p:nvSpPr>
          <p:cNvPr id="8" name="圆角矩形标注 7"/>
          <p:cNvSpPr>
            <a:spLocks noChangeArrowheads="1"/>
          </p:cNvSpPr>
          <p:nvPr/>
        </p:nvSpPr>
        <p:spPr bwMode="auto">
          <a:xfrm>
            <a:off x="2571750" y="2214563"/>
            <a:ext cx="2000250" cy="642937"/>
          </a:xfrm>
          <a:prstGeom prst="wedgeRoundRectCallout">
            <a:avLst>
              <a:gd name="adj1" fmla="val -17611"/>
              <a:gd name="adj2" fmla="val 135069"/>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相当于</a:t>
            </a:r>
            <a:r>
              <a:rPr kumimoji="1" lang="en-US" altLang="zh-CN" sz="2800">
                <a:solidFill>
                  <a:srgbClr val="00B050"/>
                </a:solidFill>
                <a:ea typeface="宋体" panose="02010600030101010101" pitchFamily="2" charset="-122"/>
              </a:rPr>
              <a:t>10</a:t>
            </a:r>
            <a:endParaRPr kumimoji="1" lang="zh-CN" altLang="en-US" sz="2800">
              <a:solidFill>
                <a:srgbClr val="0000CC"/>
              </a:solidFill>
              <a:ea typeface="宋体" panose="02010600030101010101" pitchFamily="2" charset="-122"/>
            </a:endParaRPr>
          </a:p>
        </p:txBody>
      </p:sp>
      <p:pic>
        <p:nvPicPr>
          <p:cNvPr id="150536" name="图片 8"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blinds(horizontal)">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blinds(horizontal)">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115714"/>
                                        </p:tgtEl>
                                        <p:attrNameLst>
                                          <p:attrName>style.visibility</p:attrName>
                                        </p:attrNameLst>
                                      </p:cBhvr>
                                      <p:to>
                                        <p:strVal val="visible"/>
                                      </p:to>
                                    </p:set>
                                    <p:animEffect transition="in" filter="blinds(horizontal)">
                                      <p:cBhvr>
                                        <p:cTn id="27" dur="500"/>
                                        <p:tgtEl>
                                          <p:spTgt spid="1157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animBg="1"/>
      <p:bldP spid="7" grpId="0" animBg="1"/>
      <p:bldP spid="8" grpId="0" animBg="1"/>
    </p:bldLst>
  </p:timing>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1071563"/>
            <a:ext cx="8153400" cy="5053012"/>
          </a:xfrm>
        </p:spPr>
        <p:txBody>
          <a:bodyPr/>
          <a:lstStyle/>
          <a:p>
            <a:pPr>
              <a:buFont typeface="Wingdings" panose="05000000000000000000" pitchFamily="2" charset="2"/>
              <a:buNone/>
            </a:pPr>
            <a:r>
              <a:rPr lang="en-US" altLang="zh-CN" smtClean="0"/>
              <a:t>   </a:t>
            </a:r>
            <a:r>
              <a:rPr lang="zh-CN" altLang="zh-CN" smtClean="0"/>
              <a:t>例</a:t>
            </a:r>
            <a:r>
              <a:rPr lang="en-US" altLang="zh-CN" smtClean="0"/>
              <a:t>7.12</a:t>
            </a:r>
            <a:r>
              <a:rPr lang="zh-CN" altLang="zh-CN" smtClean="0"/>
              <a:t>用选择法对数组中</a:t>
            </a:r>
            <a:r>
              <a:rPr lang="en-US" altLang="zh-CN" smtClean="0"/>
              <a:t>10</a:t>
            </a:r>
            <a:r>
              <a:rPr lang="zh-CN" altLang="zh-CN" smtClean="0"/>
              <a:t>个整数按由小到大排序。</a:t>
            </a:r>
            <a:endParaRPr lang="en-US" altLang="zh-CN" smtClean="0"/>
          </a:p>
          <a:p>
            <a:r>
              <a:rPr lang="zh-CN" altLang="zh-CN" smtClean="0"/>
              <a:t>解题思路：</a:t>
            </a:r>
            <a:endParaRPr lang="en-US" altLang="zh-CN" smtClean="0"/>
          </a:p>
          <a:p>
            <a:pPr lvl="1"/>
            <a:r>
              <a:rPr lang="zh-CN" altLang="zh-CN" smtClean="0"/>
              <a:t>所谓选择法就是先将</a:t>
            </a:r>
            <a:r>
              <a:rPr lang="en-US" altLang="zh-CN" smtClean="0"/>
              <a:t>10</a:t>
            </a:r>
            <a:r>
              <a:rPr lang="zh-CN" altLang="zh-CN" smtClean="0"/>
              <a:t>个数中最小的数与</a:t>
            </a:r>
            <a:r>
              <a:rPr lang="en-US" altLang="zh-CN" smtClean="0"/>
              <a:t>a[0]</a:t>
            </a:r>
            <a:r>
              <a:rPr lang="zh-CN" altLang="zh-CN" smtClean="0"/>
              <a:t>对换</a:t>
            </a:r>
            <a:r>
              <a:rPr lang="zh-CN" altLang="en-US" smtClean="0"/>
              <a:t>；</a:t>
            </a:r>
            <a:r>
              <a:rPr lang="zh-CN" altLang="zh-CN" smtClean="0"/>
              <a:t>再将</a:t>
            </a:r>
            <a:r>
              <a:rPr lang="en-US" altLang="zh-CN" smtClean="0"/>
              <a:t>a[1]</a:t>
            </a:r>
            <a:r>
              <a:rPr lang="zh-CN" altLang="zh-CN" smtClean="0"/>
              <a:t>到</a:t>
            </a:r>
            <a:r>
              <a:rPr lang="en-US" altLang="zh-CN" smtClean="0"/>
              <a:t>a[9]</a:t>
            </a:r>
            <a:r>
              <a:rPr lang="zh-CN" altLang="zh-CN" smtClean="0"/>
              <a:t>中最小的数与</a:t>
            </a:r>
            <a:r>
              <a:rPr lang="en-US" altLang="zh-CN" smtClean="0"/>
              <a:t>a[1]</a:t>
            </a:r>
            <a:r>
              <a:rPr lang="zh-CN" altLang="zh-CN" smtClean="0"/>
              <a:t>对换……每比较一轮</a:t>
            </a:r>
            <a:r>
              <a:rPr lang="zh-CN" altLang="en-US" smtClean="0"/>
              <a:t>，</a:t>
            </a:r>
            <a:r>
              <a:rPr lang="zh-CN" altLang="zh-CN" smtClean="0"/>
              <a:t>找出一个未经排序的数中最小的一个</a:t>
            </a:r>
            <a:endParaRPr lang="en-US" altLang="zh-CN" smtClean="0"/>
          </a:p>
          <a:p>
            <a:pPr lvl="1"/>
            <a:r>
              <a:rPr lang="zh-CN" altLang="zh-CN" smtClean="0"/>
              <a:t>共比较</a:t>
            </a:r>
            <a:r>
              <a:rPr lang="en-US" altLang="zh-CN" smtClean="0"/>
              <a:t>9</a:t>
            </a:r>
            <a:r>
              <a:rPr lang="zh-CN" altLang="zh-CN" smtClean="0"/>
              <a:t>轮</a:t>
            </a:r>
            <a:endParaRPr lang="zh-CN" altLang="en-US" smtClean="0"/>
          </a:p>
        </p:txBody>
      </p:sp>
      <p:pic>
        <p:nvPicPr>
          <p:cNvPr id="151555"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2578" name="TextBox 3"/>
          <p:cNvSpPr txBox="1">
            <a:spLocks noChangeArrowheads="1"/>
          </p:cNvSpPr>
          <p:nvPr/>
        </p:nvSpPr>
        <p:spPr bwMode="auto">
          <a:xfrm>
            <a:off x="1357313" y="714375"/>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a:ea typeface="宋体" panose="02010600030101010101" pitchFamily="2" charset="-122"/>
              </a:rPr>
              <a:t>a[0]   a[1]   a[2]   a[3]   a[4]</a:t>
            </a:r>
            <a:endParaRPr kumimoji="1" lang="zh-CN" altLang="en-US">
              <a:ea typeface="宋体" panose="02010600030101010101" pitchFamily="2" charset="-122"/>
            </a:endParaRPr>
          </a:p>
        </p:txBody>
      </p:sp>
      <p:sp>
        <p:nvSpPr>
          <p:cNvPr id="152579" name="TextBox 5"/>
          <p:cNvSpPr txBox="1">
            <a:spLocks noChangeArrowheads="1"/>
          </p:cNvSpPr>
          <p:nvPr/>
        </p:nvSpPr>
        <p:spPr bwMode="auto">
          <a:xfrm>
            <a:off x="1357313" y="1500188"/>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      3        6       1        9       4</a:t>
            </a:r>
            <a:endParaRPr kumimoji="1" lang="zh-CN" altLang="en-US">
              <a:ea typeface="宋体" panose="02010600030101010101" pitchFamily="2" charset="-122"/>
            </a:endParaRPr>
          </a:p>
        </p:txBody>
      </p:sp>
      <p:sp>
        <p:nvSpPr>
          <p:cNvPr id="7" name="椭圆 6"/>
          <p:cNvSpPr>
            <a:spLocks noChangeArrowheads="1"/>
          </p:cNvSpPr>
          <p:nvPr/>
        </p:nvSpPr>
        <p:spPr bwMode="auto">
          <a:xfrm>
            <a:off x="1928813" y="1500188"/>
            <a:ext cx="571500"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8" name="椭圆 7"/>
          <p:cNvSpPr>
            <a:spLocks noChangeArrowheads="1"/>
          </p:cNvSpPr>
          <p:nvPr/>
        </p:nvSpPr>
        <p:spPr bwMode="auto">
          <a:xfrm>
            <a:off x="4071938" y="1500188"/>
            <a:ext cx="571500"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9" name="任意多边形 8"/>
          <p:cNvSpPr>
            <a:spLocks/>
          </p:cNvSpPr>
          <p:nvPr/>
        </p:nvSpPr>
        <p:spPr bwMode="auto">
          <a:xfrm>
            <a:off x="2379663" y="1268413"/>
            <a:ext cx="1905000" cy="227012"/>
          </a:xfrm>
          <a:custGeom>
            <a:avLst/>
            <a:gdLst>
              <a:gd name="T0" fmla="*/ 0 w 1903956"/>
              <a:gd name="T1" fmla="*/ 223233 h 227557"/>
              <a:gd name="T2" fmla="*/ 1019067 w 1903956"/>
              <a:gd name="T3" fmla="*/ 2048 h 227557"/>
              <a:gd name="T4" fmla="*/ 1912324 w 1903956"/>
              <a:gd name="T5" fmla="*/ 210944 h 227557"/>
              <a:gd name="T6" fmla="*/ 0 60000 65536"/>
              <a:gd name="T7" fmla="*/ 0 60000 65536"/>
              <a:gd name="T8" fmla="*/ 0 60000 65536"/>
              <a:gd name="T9" fmla="*/ 0 w 1903956"/>
              <a:gd name="T10" fmla="*/ 0 h 227557"/>
              <a:gd name="T11" fmla="*/ 1903956 w 1903956"/>
              <a:gd name="T12" fmla="*/ 227557 h 227557"/>
            </a:gdLst>
            <a:ahLst/>
            <a:cxnLst>
              <a:cxn ang="T6">
                <a:pos x="T0" y="T1"/>
              </a:cxn>
              <a:cxn ang="T7">
                <a:pos x="T2" y="T3"/>
              </a:cxn>
              <a:cxn ang="T8">
                <a:pos x="T4" y="T5"/>
              </a:cxn>
            </a:cxnLst>
            <a:rect l="T9" t="T10" r="T11" b="T12"/>
            <a:pathLst>
              <a:path w="1903956" h="227557">
                <a:moveTo>
                  <a:pt x="0" y="227557"/>
                </a:moveTo>
                <a:cubicBezTo>
                  <a:pt x="348641" y="115866"/>
                  <a:pt x="697282" y="4176"/>
                  <a:pt x="1014608" y="2088"/>
                </a:cubicBezTo>
                <a:cubicBezTo>
                  <a:pt x="1331934" y="0"/>
                  <a:pt x="1617945" y="107515"/>
                  <a:pt x="1903956" y="215030"/>
                </a:cubicBezTo>
              </a:path>
            </a:pathLst>
          </a:custGeom>
          <a:solidFill>
            <a:schemeClr val="accent1"/>
          </a:solidFill>
          <a:ln w="38100" cap="flat" cmpd="sng" algn="ctr">
            <a:solidFill>
              <a:srgbClr val="FF0000"/>
            </a:solidFill>
            <a:prstDash val="solid"/>
            <a:miter lim="800000"/>
            <a:headEnd type="arrow" w="med" len="med"/>
            <a:tailEnd type="arrow" w="med" len="med"/>
          </a:ln>
        </p:spPr>
        <p:txBody>
          <a:bodyPr wrap="none"/>
          <a:lstStyle/>
          <a:p>
            <a:endParaRPr lang="zh-CN" altLang="en-US"/>
          </a:p>
        </p:txBody>
      </p:sp>
      <p:sp>
        <p:nvSpPr>
          <p:cNvPr id="10" name="TextBox 9"/>
          <p:cNvSpPr txBox="1">
            <a:spLocks noChangeArrowheads="1"/>
          </p:cNvSpPr>
          <p:nvPr/>
        </p:nvSpPr>
        <p:spPr bwMode="auto">
          <a:xfrm>
            <a:off x="1357313" y="2357438"/>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      </a:t>
            </a:r>
            <a:r>
              <a:rPr kumimoji="1" lang="en-US" altLang="zh-CN">
                <a:solidFill>
                  <a:srgbClr val="0000CC"/>
                </a:solidFill>
                <a:ea typeface="宋体" panose="02010600030101010101" pitchFamily="2" charset="-122"/>
              </a:rPr>
              <a:t>1</a:t>
            </a:r>
            <a:r>
              <a:rPr kumimoji="1" lang="en-US" altLang="zh-CN">
                <a:ea typeface="宋体" panose="02010600030101010101" pitchFamily="2" charset="-122"/>
              </a:rPr>
              <a:t>        6       3        9       4</a:t>
            </a:r>
            <a:endParaRPr kumimoji="1" lang="zh-CN" altLang="en-US">
              <a:ea typeface="宋体" panose="02010600030101010101" pitchFamily="2" charset="-122"/>
            </a:endParaRPr>
          </a:p>
        </p:txBody>
      </p:sp>
      <p:sp>
        <p:nvSpPr>
          <p:cNvPr id="13" name="椭圆 12"/>
          <p:cNvSpPr>
            <a:spLocks noChangeArrowheads="1"/>
          </p:cNvSpPr>
          <p:nvPr/>
        </p:nvSpPr>
        <p:spPr bwMode="auto">
          <a:xfrm>
            <a:off x="3071813" y="2357438"/>
            <a:ext cx="571500"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4" name="椭圆 13"/>
          <p:cNvSpPr>
            <a:spLocks noChangeArrowheads="1"/>
          </p:cNvSpPr>
          <p:nvPr/>
        </p:nvSpPr>
        <p:spPr bwMode="auto">
          <a:xfrm>
            <a:off x="4071938" y="2357438"/>
            <a:ext cx="571500"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5" name="任意多边形 14"/>
          <p:cNvSpPr>
            <a:spLocks/>
          </p:cNvSpPr>
          <p:nvPr/>
        </p:nvSpPr>
        <p:spPr bwMode="auto">
          <a:xfrm>
            <a:off x="3429000" y="2125663"/>
            <a:ext cx="857250" cy="231775"/>
          </a:xfrm>
          <a:custGeom>
            <a:avLst/>
            <a:gdLst>
              <a:gd name="T0" fmla="*/ 0 w 1903956"/>
              <a:gd name="T1" fmla="*/ 269230 h 227557"/>
              <a:gd name="T2" fmla="*/ 772 w 1903956"/>
              <a:gd name="T3" fmla="*/ 2471 h 227557"/>
              <a:gd name="T4" fmla="*/ 1448 w 1903956"/>
              <a:gd name="T5" fmla="*/ 254409 h 227557"/>
              <a:gd name="T6" fmla="*/ 0 60000 65536"/>
              <a:gd name="T7" fmla="*/ 0 60000 65536"/>
              <a:gd name="T8" fmla="*/ 0 60000 65536"/>
              <a:gd name="T9" fmla="*/ 0 w 1903956"/>
              <a:gd name="T10" fmla="*/ 0 h 227557"/>
              <a:gd name="T11" fmla="*/ 1903956 w 1903956"/>
              <a:gd name="T12" fmla="*/ 227557 h 227557"/>
            </a:gdLst>
            <a:ahLst/>
            <a:cxnLst>
              <a:cxn ang="T6">
                <a:pos x="T0" y="T1"/>
              </a:cxn>
              <a:cxn ang="T7">
                <a:pos x="T2" y="T3"/>
              </a:cxn>
              <a:cxn ang="T8">
                <a:pos x="T4" y="T5"/>
              </a:cxn>
            </a:cxnLst>
            <a:rect l="T9" t="T10" r="T11" b="T12"/>
            <a:pathLst>
              <a:path w="1903956" h="227557">
                <a:moveTo>
                  <a:pt x="0" y="227557"/>
                </a:moveTo>
                <a:cubicBezTo>
                  <a:pt x="348641" y="115866"/>
                  <a:pt x="697282" y="4176"/>
                  <a:pt x="1014608" y="2088"/>
                </a:cubicBezTo>
                <a:cubicBezTo>
                  <a:pt x="1331934" y="0"/>
                  <a:pt x="1617945" y="107515"/>
                  <a:pt x="1903956" y="215030"/>
                </a:cubicBezTo>
              </a:path>
            </a:pathLst>
          </a:custGeom>
          <a:solidFill>
            <a:schemeClr val="accent1"/>
          </a:solidFill>
          <a:ln w="38100" cap="flat" cmpd="sng" algn="ctr">
            <a:solidFill>
              <a:srgbClr val="FF0000"/>
            </a:solidFill>
            <a:prstDash val="solid"/>
            <a:miter lim="800000"/>
            <a:headEnd type="arrow" w="med" len="med"/>
            <a:tailEnd type="arrow" w="med" len="med"/>
          </a:ln>
        </p:spPr>
        <p:txBody>
          <a:bodyPr wrap="none"/>
          <a:lstStyle/>
          <a:p>
            <a:endParaRPr lang="zh-CN" altLang="en-US"/>
          </a:p>
        </p:txBody>
      </p:sp>
      <p:sp>
        <p:nvSpPr>
          <p:cNvPr id="16" name="TextBox 15"/>
          <p:cNvSpPr txBox="1">
            <a:spLocks noChangeArrowheads="1"/>
          </p:cNvSpPr>
          <p:nvPr/>
        </p:nvSpPr>
        <p:spPr bwMode="auto">
          <a:xfrm>
            <a:off x="1357313" y="3357563"/>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      </a:t>
            </a:r>
            <a:r>
              <a:rPr kumimoji="1" lang="en-US" altLang="zh-CN">
                <a:solidFill>
                  <a:srgbClr val="0000CC"/>
                </a:solidFill>
                <a:ea typeface="宋体" panose="02010600030101010101" pitchFamily="2" charset="-122"/>
              </a:rPr>
              <a:t>1</a:t>
            </a:r>
            <a:r>
              <a:rPr kumimoji="1" lang="en-US" altLang="zh-CN">
                <a:ea typeface="宋体" panose="02010600030101010101" pitchFamily="2" charset="-122"/>
              </a:rPr>
              <a:t>        </a:t>
            </a:r>
            <a:r>
              <a:rPr kumimoji="1" lang="en-US" altLang="zh-CN">
                <a:solidFill>
                  <a:srgbClr val="0000CC"/>
                </a:solidFill>
                <a:ea typeface="宋体" panose="02010600030101010101" pitchFamily="2" charset="-122"/>
              </a:rPr>
              <a:t>3</a:t>
            </a:r>
            <a:r>
              <a:rPr kumimoji="1" lang="en-US" altLang="zh-CN">
                <a:ea typeface="宋体" panose="02010600030101010101" pitchFamily="2" charset="-122"/>
              </a:rPr>
              <a:t>       6        9       4</a:t>
            </a:r>
            <a:endParaRPr kumimoji="1" lang="zh-CN" altLang="en-US">
              <a:ea typeface="宋体" panose="02010600030101010101" pitchFamily="2" charset="-122"/>
            </a:endParaRPr>
          </a:p>
        </p:txBody>
      </p:sp>
      <p:sp>
        <p:nvSpPr>
          <p:cNvPr id="17" name="椭圆 16"/>
          <p:cNvSpPr>
            <a:spLocks noChangeArrowheads="1"/>
          </p:cNvSpPr>
          <p:nvPr/>
        </p:nvSpPr>
        <p:spPr bwMode="auto">
          <a:xfrm>
            <a:off x="4071938" y="3357563"/>
            <a:ext cx="571500"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8" name="椭圆 17"/>
          <p:cNvSpPr>
            <a:spLocks noChangeArrowheads="1"/>
          </p:cNvSpPr>
          <p:nvPr/>
        </p:nvSpPr>
        <p:spPr bwMode="auto">
          <a:xfrm>
            <a:off x="6215063" y="3357563"/>
            <a:ext cx="571500"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9" name="任意多边形 18"/>
          <p:cNvSpPr>
            <a:spLocks/>
          </p:cNvSpPr>
          <p:nvPr/>
        </p:nvSpPr>
        <p:spPr bwMode="auto">
          <a:xfrm>
            <a:off x="4429125" y="3125788"/>
            <a:ext cx="2071688" cy="231775"/>
          </a:xfrm>
          <a:custGeom>
            <a:avLst/>
            <a:gdLst>
              <a:gd name="T0" fmla="*/ 0 w 1903956"/>
              <a:gd name="T1" fmla="*/ 269230 h 227557"/>
              <a:gd name="T2" fmla="*/ 2169243 w 1903956"/>
              <a:gd name="T3" fmla="*/ 2471 h 227557"/>
              <a:gd name="T4" fmla="*/ 4070675 w 1903956"/>
              <a:gd name="T5" fmla="*/ 254409 h 227557"/>
              <a:gd name="T6" fmla="*/ 0 60000 65536"/>
              <a:gd name="T7" fmla="*/ 0 60000 65536"/>
              <a:gd name="T8" fmla="*/ 0 60000 65536"/>
              <a:gd name="T9" fmla="*/ 0 w 1903956"/>
              <a:gd name="T10" fmla="*/ 0 h 227557"/>
              <a:gd name="T11" fmla="*/ 1903956 w 1903956"/>
              <a:gd name="T12" fmla="*/ 227557 h 227557"/>
            </a:gdLst>
            <a:ahLst/>
            <a:cxnLst>
              <a:cxn ang="T6">
                <a:pos x="T0" y="T1"/>
              </a:cxn>
              <a:cxn ang="T7">
                <a:pos x="T2" y="T3"/>
              </a:cxn>
              <a:cxn ang="T8">
                <a:pos x="T4" y="T5"/>
              </a:cxn>
            </a:cxnLst>
            <a:rect l="T9" t="T10" r="T11" b="T12"/>
            <a:pathLst>
              <a:path w="1903956" h="227557">
                <a:moveTo>
                  <a:pt x="0" y="227557"/>
                </a:moveTo>
                <a:cubicBezTo>
                  <a:pt x="348641" y="115866"/>
                  <a:pt x="697282" y="4176"/>
                  <a:pt x="1014608" y="2088"/>
                </a:cubicBezTo>
                <a:cubicBezTo>
                  <a:pt x="1331934" y="0"/>
                  <a:pt x="1617945" y="107515"/>
                  <a:pt x="1903956" y="215030"/>
                </a:cubicBezTo>
              </a:path>
            </a:pathLst>
          </a:custGeom>
          <a:solidFill>
            <a:schemeClr val="accent1"/>
          </a:solidFill>
          <a:ln w="38100" cap="flat" cmpd="sng" algn="ctr">
            <a:solidFill>
              <a:srgbClr val="FF0000"/>
            </a:solidFill>
            <a:prstDash val="solid"/>
            <a:miter lim="800000"/>
            <a:headEnd type="arrow" w="med" len="med"/>
            <a:tailEnd type="arrow" w="med" len="med"/>
          </a:ln>
        </p:spPr>
        <p:txBody>
          <a:bodyPr wrap="none"/>
          <a:lstStyle/>
          <a:p>
            <a:endParaRPr lang="zh-CN" altLang="en-US"/>
          </a:p>
        </p:txBody>
      </p:sp>
      <p:sp>
        <p:nvSpPr>
          <p:cNvPr id="20" name="TextBox 19"/>
          <p:cNvSpPr txBox="1">
            <a:spLocks noChangeArrowheads="1"/>
          </p:cNvSpPr>
          <p:nvPr/>
        </p:nvSpPr>
        <p:spPr bwMode="auto">
          <a:xfrm>
            <a:off x="1357313" y="4273550"/>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      </a:t>
            </a:r>
            <a:r>
              <a:rPr kumimoji="1" lang="en-US" altLang="zh-CN">
                <a:solidFill>
                  <a:srgbClr val="0000CC"/>
                </a:solidFill>
                <a:ea typeface="宋体" panose="02010600030101010101" pitchFamily="2" charset="-122"/>
              </a:rPr>
              <a:t>1</a:t>
            </a:r>
            <a:r>
              <a:rPr kumimoji="1" lang="en-US" altLang="zh-CN">
                <a:ea typeface="宋体" panose="02010600030101010101" pitchFamily="2" charset="-122"/>
              </a:rPr>
              <a:t>        </a:t>
            </a:r>
            <a:r>
              <a:rPr kumimoji="1" lang="en-US" altLang="zh-CN">
                <a:solidFill>
                  <a:srgbClr val="0000CC"/>
                </a:solidFill>
                <a:ea typeface="宋体" panose="02010600030101010101" pitchFamily="2" charset="-122"/>
              </a:rPr>
              <a:t>3</a:t>
            </a:r>
            <a:r>
              <a:rPr kumimoji="1" lang="en-US" altLang="zh-CN">
                <a:ea typeface="宋体" panose="02010600030101010101" pitchFamily="2" charset="-122"/>
              </a:rPr>
              <a:t>       </a:t>
            </a:r>
            <a:r>
              <a:rPr kumimoji="1" lang="en-US" altLang="zh-CN">
                <a:solidFill>
                  <a:srgbClr val="0000CC"/>
                </a:solidFill>
                <a:ea typeface="宋体" panose="02010600030101010101" pitchFamily="2" charset="-122"/>
              </a:rPr>
              <a:t>4</a:t>
            </a:r>
            <a:r>
              <a:rPr kumimoji="1" lang="en-US" altLang="zh-CN">
                <a:ea typeface="宋体" panose="02010600030101010101" pitchFamily="2" charset="-122"/>
              </a:rPr>
              <a:t>        9       6</a:t>
            </a:r>
            <a:endParaRPr kumimoji="1" lang="zh-CN" altLang="en-US">
              <a:ea typeface="宋体" panose="02010600030101010101" pitchFamily="2" charset="-122"/>
            </a:endParaRPr>
          </a:p>
        </p:txBody>
      </p:sp>
      <p:sp>
        <p:nvSpPr>
          <p:cNvPr id="21" name="椭圆 20"/>
          <p:cNvSpPr>
            <a:spLocks noChangeArrowheads="1"/>
          </p:cNvSpPr>
          <p:nvPr/>
        </p:nvSpPr>
        <p:spPr bwMode="auto">
          <a:xfrm>
            <a:off x="5214938" y="4286250"/>
            <a:ext cx="571500"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22" name="椭圆 21"/>
          <p:cNvSpPr>
            <a:spLocks noChangeArrowheads="1"/>
          </p:cNvSpPr>
          <p:nvPr/>
        </p:nvSpPr>
        <p:spPr bwMode="auto">
          <a:xfrm>
            <a:off x="6215063" y="4286250"/>
            <a:ext cx="571500" cy="571500"/>
          </a:xfrm>
          <a:prstGeom prst="ellipse">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23" name="任意多边形 22"/>
          <p:cNvSpPr>
            <a:spLocks/>
          </p:cNvSpPr>
          <p:nvPr/>
        </p:nvSpPr>
        <p:spPr bwMode="auto">
          <a:xfrm>
            <a:off x="5572125" y="4054475"/>
            <a:ext cx="1000125" cy="303213"/>
          </a:xfrm>
          <a:custGeom>
            <a:avLst/>
            <a:gdLst>
              <a:gd name="T0" fmla="*/ 0 w 1903956"/>
              <a:gd name="T1" fmla="*/ 3019679 h 227557"/>
              <a:gd name="T2" fmla="*/ 3090 w 1903956"/>
              <a:gd name="T3" fmla="*/ 27706 h 227557"/>
              <a:gd name="T4" fmla="*/ 5798 w 1903956"/>
              <a:gd name="T5" fmla="*/ 2853450 h 227557"/>
              <a:gd name="T6" fmla="*/ 0 60000 65536"/>
              <a:gd name="T7" fmla="*/ 0 60000 65536"/>
              <a:gd name="T8" fmla="*/ 0 60000 65536"/>
              <a:gd name="T9" fmla="*/ 0 w 1903956"/>
              <a:gd name="T10" fmla="*/ 0 h 227557"/>
              <a:gd name="T11" fmla="*/ 1903956 w 1903956"/>
              <a:gd name="T12" fmla="*/ 227557 h 227557"/>
            </a:gdLst>
            <a:ahLst/>
            <a:cxnLst>
              <a:cxn ang="T6">
                <a:pos x="T0" y="T1"/>
              </a:cxn>
              <a:cxn ang="T7">
                <a:pos x="T2" y="T3"/>
              </a:cxn>
              <a:cxn ang="T8">
                <a:pos x="T4" y="T5"/>
              </a:cxn>
            </a:cxnLst>
            <a:rect l="T9" t="T10" r="T11" b="T12"/>
            <a:pathLst>
              <a:path w="1903956" h="227557">
                <a:moveTo>
                  <a:pt x="0" y="227557"/>
                </a:moveTo>
                <a:cubicBezTo>
                  <a:pt x="348641" y="115866"/>
                  <a:pt x="697282" y="4176"/>
                  <a:pt x="1014608" y="2088"/>
                </a:cubicBezTo>
                <a:cubicBezTo>
                  <a:pt x="1331934" y="0"/>
                  <a:pt x="1617945" y="107515"/>
                  <a:pt x="1903956" y="215030"/>
                </a:cubicBezTo>
              </a:path>
            </a:pathLst>
          </a:custGeom>
          <a:solidFill>
            <a:schemeClr val="accent1"/>
          </a:solidFill>
          <a:ln w="38100" cap="flat" cmpd="sng" algn="ctr">
            <a:solidFill>
              <a:srgbClr val="FF0000"/>
            </a:solidFill>
            <a:prstDash val="solid"/>
            <a:miter lim="800000"/>
            <a:headEnd type="arrow" w="med" len="med"/>
            <a:tailEnd type="arrow" w="med" len="med"/>
          </a:ln>
        </p:spPr>
        <p:txBody>
          <a:bodyPr wrap="none"/>
          <a:lstStyle/>
          <a:p>
            <a:endParaRPr lang="zh-CN" altLang="en-US"/>
          </a:p>
        </p:txBody>
      </p:sp>
      <p:sp>
        <p:nvSpPr>
          <p:cNvPr id="24" name="TextBox 23"/>
          <p:cNvSpPr txBox="1">
            <a:spLocks noChangeArrowheads="1"/>
          </p:cNvSpPr>
          <p:nvPr/>
        </p:nvSpPr>
        <p:spPr bwMode="auto">
          <a:xfrm>
            <a:off x="1357313" y="5214938"/>
            <a:ext cx="6000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      </a:t>
            </a:r>
            <a:r>
              <a:rPr kumimoji="1" lang="en-US" altLang="zh-CN">
                <a:solidFill>
                  <a:srgbClr val="0000CC"/>
                </a:solidFill>
                <a:ea typeface="宋体" panose="02010600030101010101" pitchFamily="2" charset="-122"/>
              </a:rPr>
              <a:t>1</a:t>
            </a:r>
            <a:r>
              <a:rPr kumimoji="1" lang="en-US" altLang="zh-CN">
                <a:ea typeface="宋体" panose="02010600030101010101" pitchFamily="2" charset="-122"/>
              </a:rPr>
              <a:t>        </a:t>
            </a:r>
            <a:r>
              <a:rPr kumimoji="1" lang="en-US" altLang="zh-CN">
                <a:solidFill>
                  <a:srgbClr val="0000CC"/>
                </a:solidFill>
                <a:ea typeface="宋体" panose="02010600030101010101" pitchFamily="2" charset="-122"/>
              </a:rPr>
              <a:t>3</a:t>
            </a:r>
            <a:r>
              <a:rPr kumimoji="1" lang="en-US" altLang="zh-CN">
                <a:ea typeface="宋体" panose="02010600030101010101" pitchFamily="2" charset="-122"/>
              </a:rPr>
              <a:t>       </a:t>
            </a:r>
            <a:r>
              <a:rPr kumimoji="1" lang="en-US" altLang="zh-CN">
                <a:solidFill>
                  <a:srgbClr val="0000CC"/>
                </a:solidFill>
                <a:ea typeface="宋体" panose="02010600030101010101" pitchFamily="2" charset="-122"/>
              </a:rPr>
              <a:t>4</a:t>
            </a:r>
            <a:r>
              <a:rPr kumimoji="1" lang="en-US" altLang="zh-CN">
                <a:ea typeface="宋体" panose="02010600030101010101" pitchFamily="2" charset="-122"/>
              </a:rPr>
              <a:t>        </a:t>
            </a:r>
            <a:r>
              <a:rPr kumimoji="1" lang="en-US" altLang="zh-CN">
                <a:solidFill>
                  <a:srgbClr val="0000CC"/>
                </a:solidFill>
                <a:ea typeface="宋体" panose="02010600030101010101" pitchFamily="2" charset="-122"/>
              </a:rPr>
              <a:t>6</a:t>
            </a:r>
            <a:r>
              <a:rPr kumimoji="1" lang="en-US" altLang="zh-CN">
                <a:ea typeface="宋体" panose="02010600030101010101" pitchFamily="2" charset="-122"/>
              </a:rPr>
              <a:t>       9</a:t>
            </a:r>
            <a:endParaRPr kumimoji="1" lang="zh-CN" altLang="en-US">
              <a:ea typeface="宋体" panose="02010600030101010101" pitchFamily="2" charset="-122"/>
            </a:endParaRPr>
          </a:p>
        </p:txBody>
      </p:sp>
      <p:sp>
        <p:nvSpPr>
          <p:cNvPr id="25" name="TextBox 24"/>
          <p:cNvSpPr txBox="1">
            <a:spLocks noChangeArrowheads="1"/>
          </p:cNvSpPr>
          <p:nvPr/>
        </p:nvSpPr>
        <p:spPr bwMode="auto">
          <a:xfrm>
            <a:off x="2714625" y="5857875"/>
            <a:ext cx="35718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a:solidFill>
                  <a:srgbClr val="9D138D"/>
                </a:solidFill>
                <a:ea typeface="宋体" panose="02010600030101010101" pitchFamily="2" charset="-122"/>
              </a:rPr>
              <a:t>小到大排序</a:t>
            </a:r>
          </a:p>
        </p:txBody>
      </p:sp>
      <p:cxnSp>
        <p:nvCxnSpPr>
          <p:cNvPr id="27" name="直接连接符 26"/>
          <p:cNvCxnSpPr>
            <a:cxnSpLocks noChangeShapeType="1"/>
          </p:cNvCxnSpPr>
          <p:nvPr/>
        </p:nvCxnSpPr>
        <p:spPr bwMode="auto">
          <a:xfrm>
            <a:off x="2071688" y="5786438"/>
            <a:ext cx="4714875"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pic>
        <p:nvPicPr>
          <p:cNvPr id="152598" name="图片 2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7"/>
                                        </p:tgtEl>
                                        <p:attrNameLst>
                                          <p:attrName>style.visibility</p:attrName>
                                        </p:attrNameLst>
                                      </p:cBhvr>
                                      <p:to>
                                        <p:strVal val="visible"/>
                                      </p:to>
                                    </p:set>
                                    <p:animEffect transition="in" filter="blinds(horizontal)">
                                      <p:cBhvr>
                                        <p:cTn id="10" dur="500"/>
                                        <p:tgtEl>
                                          <p:spTgt spid="7"/>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out)">
                                      <p:cBhvr>
                                        <p:cTn id="15" dur="500"/>
                                        <p:tgtEl>
                                          <p:spTgt spid="9"/>
                                        </p:tgtEl>
                                      </p:cBhvr>
                                    </p:animEffect>
                                  </p:childTnLst>
                                </p:cTn>
                              </p:par>
                            </p:childTnLst>
                          </p:cTn>
                        </p:par>
                        <p:par>
                          <p:cTn id="16" fill="hold" nodeType="afterGroup">
                            <p:stCondLst>
                              <p:cond delay="500"/>
                            </p:stCondLst>
                            <p:childTnLst>
                              <p:par>
                                <p:cTn id="17" presetID="3" presetClass="entr" presetSubtype="10" fill="hold" grpId="0" nodeType="afterEffect">
                                  <p:stCondLst>
                                    <p:cond delay="0"/>
                                  </p:stCondLst>
                                  <p:childTnLst>
                                    <p:set>
                                      <p:cBhvr>
                                        <p:cTn id="18" dur="1" fill="hold">
                                          <p:stCondLst>
                                            <p:cond delay="0"/>
                                          </p:stCondLst>
                                        </p:cTn>
                                        <p:tgtEl>
                                          <p:spTgt spid="10"/>
                                        </p:tgtEl>
                                        <p:attrNameLst>
                                          <p:attrName>style.visibility</p:attrName>
                                        </p:attrNameLst>
                                      </p:cBhvr>
                                      <p:to>
                                        <p:strVal val="visible"/>
                                      </p:to>
                                    </p:set>
                                    <p:animEffect transition="in" filter="blinds(horizontal)">
                                      <p:cBhvr>
                                        <p:cTn id="19" dur="500"/>
                                        <p:tgtEl>
                                          <p:spTgt spid="10"/>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3" presetClass="entr" presetSubtype="10" fill="hold" grpId="0" nodeType="clickEffect">
                                  <p:stCondLst>
                                    <p:cond delay="0"/>
                                  </p:stCondLst>
                                  <p:childTnLst>
                                    <p:set>
                                      <p:cBhvr>
                                        <p:cTn id="23" dur="1" fill="hold">
                                          <p:stCondLst>
                                            <p:cond delay="0"/>
                                          </p:stCondLst>
                                        </p:cTn>
                                        <p:tgtEl>
                                          <p:spTgt spid="14"/>
                                        </p:tgtEl>
                                        <p:attrNameLst>
                                          <p:attrName>style.visibility</p:attrName>
                                        </p:attrNameLst>
                                      </p:cBhvr>
                                      <p:to>
                                        <p:strVal val="visible"/>
                                      </p:to>
                                    </p:set>
                                    <p:animEffect transition="in" filter="blinds(horizontal)">
                                      <p:cBhvr>
                                        <p:cTn id="24" dur="500"/>
                                        <p:tgtEl>
                                          <p:spTgt spid="14"/>
                                        </p:tgtEl>
                                      </p:cBhvr>
                                    </p:animEffect>
                                  </p:childTnLst>
                                </p:cTn>
                              </p:par>
                              <p:par>
                                <p:cTn id="25" presetID="3" presetClass="entr" presetSubtype="1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animEffect transition="in" filter="blinds(horizontal)">
                                      <p:cBhvr>
                                        <p:cTn id="27" dur="500"/>
                                        <p:tgtEl>
                                          <p:spTgt spid="1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 presetClass="entr" presetSubtype="32" fill="hold" nodeType="clickEffect">
                                  <p:stCondLst>
                                    <p:cond delay="0"/>
                                  </p:stCondLst>
                                  <p:childTnLst>
                                    <p:set>
                                      <p:cBhvr>
                                        <p:cTn id="31" dur="1" fill="hold">
                                          <p:stCondLst>
                                            <p:cond delay="0"/>
                                          </p:stCondLst>
                                        </p:cTn>
                                        <p:tgtEl>
                                          <p:spTgt spid="15"/>
                                        </p:tgtEl>
                                        <p:attrNameLst>
                                          <p:attrName>style.visibility</p:attrName>
                                        </p:attrNameLst>
                                      </p:cBhvr>
                                      <p:to>
                                        <p:strVal val="visible"/>
                                      </p:to>
                                    </p:set>
                                    <p:animEffect transition="in" filter="box(out)">
                                      <p:cBhvr>
                                        <p:cTn id="32" dur="500"/>
                                        <p:tgtEl>
                                          <p:spTgt spid="15"/>
                                        </p:tgtEl>
                                      </p:cBhvr>
                                    </p:animEffect>
                                  </p:childTnLst>
                                </p:cTn>
                              </p:par>
                            </p:childTnLst>
                          </p:cTn>
                        </p:par>
                        <p:par>
                          <p:cTn id="33" fill="hold" nodeType="afterGroup">
                            <p:stCondLst>
                              <p:cond delay="500"/>
                            </p:stCondLst>
                            <p:childTnLst>
                              <p:par>
                                <p:cTn id="34" presetID="3" presetClass="entr" presetSubtype="10" fill="hold" grpId="0" nodeType="afterEffect">
                                  <p:stCondLst>
                                    <p:cond delay="0"/>
                                  </p:stCondLst>
                                  <p:childTnLst>
                                    <p:set>
                                      <p:cBhvr>
                                        <p:cTn id="35" dur="1" fill="hold">
                                          <p:stCondLst>
                                            <p:cond delay="0"/>
                                          </p:stCondLst>
                                        </p:cTn>
                                        <p:tgtEl>
                                          <p:spTgt spid="16"/>
                                        </p:tgtEl>
                                        <p:attrNameLst>
                                          <p:attrName>style.visibility</p:attrName>
                                        </p:attrNameLst>
                                      </p:cBhvr>
                                      <p:to>
                                        <p:strVal val="visible"/>
                                      </p:to>
                                    </p:set>
                                    <p:animEffect transition="in" filter="blinds(horizontal)">
                                      <p:cBhvr>
                                        <p:cTn id="36" dur="500"/>
                                        <p:tgtEl>
                                          <p:spTgt spid="16"/>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3" presetClass="entr" presetSubtype="10" fill="hold" grpId="0" nodeType="click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linds(horizontal)">
                                      <p:cBhvr>
                                        <p:cTn id="41" dur="500"/>
                                        <p:tgtEl>
                                          <p:spTgt spid="18"/>
                                        </p:tgtEl>
                                      </p:cBhvr>
                                    </p:animEffect>
                                  </p:childTnLst>
                                </p:cTn>
                              </p:par>
                              <p:par>
                                <p:cTn id="42" presetID="3" presetClass="entr" presetSubtype="10" fill="hold" grpId="0" nodeType="with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blinds(horizontal)">
                                      <p:cBhvr>
                                        <p:cTn id="44" dur="500"/>
                                        <p:tgtEl>
                                          <p:spTgt spid="1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4" presetClass="entr" presetSubtype="32" fill="hold" nodeType="clickEffect">
                                  <p:stCondLst>
                                    <p:cond delay="0"/>
                                  </p:stCondLst>
                                  <p:childTnLst>
                                    <p:set>
                                      <p:cBhvr>
                                        <p:cTn id="48" dur="1" fill="hold">
                                          <p:stCondLst>
                                            <p:cond delay="0"/>
                                          </p:stCondLst>
                                        </p:cTn>
                                        <p:tgtEl>
                                          <p:spTgt spid="19"/>
                                        </p:tgtEl>
                                        <p:attrNameLst>
                                          <p:attrName>style.visibility</p:attrName>
                                        </p:attrNameLst>
                                      </p:cBhvr>
                                      <p:to>
                                        <p:strVal val="visible"/>
                                      </p:to>
                                    </p:set>
                                    <p:animEffect transition="in" filter="box(out)">
                                      <p:cBhvr>
                                        <p:cTn id="49" dur="500"/>
                                        <p:tgtEl>
                                          <p:spTgt spid="19"/>
                                        </p:tgtEl>
                                      </p:cBhvr>
                                    </p:animEffect>
                                  </p:childTnLst>
                                </p:cTn>
                              </p:par>
                            </p:childTnLst>
                          </p:cTn>
                        </p:par>
                        <p:par>
                          <p:cTn id="50" fill="hold" nodeType="afterGroup">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20"/>
                                        </p:tgtEl>
                                        <p:attrNameLst>
                                          <p:attrName>style.visibility</p:attrName>
                                        </p:attrNameLst>
                                      </p:cBhvr>
                                      <p:to>
                                        <p:strVal val="visible"/>
                                      </p:to>
                                    </p:set>
                                    <p:animEffect transition="in" filter="blinds(horizontal)">
                                      <p:cBhvr>
                                        <p:cTn id="53" dur="500"/>
                                        <p:tgtEl>
                                          <p:spTgt spid="20"/>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linds(horizontal)">
                                      <p:cBhvr>
                                        <p:cTn id="58" dur="500"/>
                                        <p:tgtEl>
                                          <p:spTgt spid="22"/>
                                        </p:tgtEl>
                                      </p:cBhvr>
                                    </p:animEffect>
                                  </p:childTnLst>
                                </p:cTn>
                              </p:par>
                              <p:par>
                                <p:cTn id="59" presetID="3" presetClass="entr" presetSubtype="10" fill="hold" grpId="0" nodeType="withEffect">
                                  <p:stCondLst>
                                    <p:cond delay="0"/>
                                  </p:stCondLst>
                                  <p:childTnLst>
                                    <p:set>
                                      <p:cBhvr>
                                        <p:cTn id="60" dur="1" fill="hold">
                                          <p:stCondLst>
                                            <p:cond delay="0"/>
                                          </p:stCondLst>
                                        </p:cTn>
                                        <p:tgtEl>
                                          <p:spTgt spid="21"/>
                                        </p:tgtEl>
                                        <p:attrNameLst>
                                          <p:attrName>style.visibility</p:attrName>
                                        </p:attrNameLst>
                                      </p:cBhvr>
                                      <p:to>
                                        <p:strVal val="visible"/>
                                      </p:to>
                                    </p:set>
                                    <p:animEffect transition="in" filter="blinds(horizontal)">
                                      <p:cBhvr>
                                        <p:cTn id="61" dur="500"/>
                                        <p:tgtEl>
                                          <p:spTgt spid="21"/>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4" presetClass="entr" presetSubtype="32" fill="hold" nodeType="clickEffect">
                                  <p:stCondLst>
                                    <p:cond delay="0"/>
                                  </p:stCondLst>
                                  <p:childTnLst>
                                    <p:set>
                                      <p:cBhvr>
                                        <p:cTn id="65" dur="1" fill="hold">
                                          <p:stCondLst>
                                            <p:cond delay="0"/>
                                          </p:stCondLst>
                                        </p:cTn>
                                        <p:tgtEl>
                                          <p:spTgt spid="23"/>
                                        </p:tgtEl>
                                        <p:attrNameLst>
                                          <p:attrName>style.visibility</p:attrName>
                                        </p:attrNameLst>
                                      </p:cBhvr>
                                      <p:to>
                                        <p:strVal val="visible"/>
                                      </p:to>
                                    </p:set>
                                    <p:animEffect transition="in" filter="box(out)">
                                      <p:cBhvr>
                                        <p:cTn id="66" dur="500"/>
                                        <p:tgtEl>
                                          <p:spTgt spid="23"/>
                                        </p:tgtEl>
                                      </p:cBhvr>
                                    </p:animEffect>
                                  </p:childTnLst>
                                </p:cTn>
                              </p:par>
                            </p:childTnLst>
                          </p:cTn>
                        </p:par>
                        <p:par>
                          <p:cTn id="67" fill="hold" nodeType="afterGroup">
                            <p:stCondLst>
                              <p:cond delay="500"/>
                            </p:stCondLst>
                            <p:childTnLst>
                              <p:par>
                                <p:cTn id="68" presetID="3" presetClass="entr" presetSubtype="10" fill="hold" grpId="0" nodeType="afterEffect">
                                  <p:stCondLst>
                                    <p:cond delay="0"/>
                                  </p:stCondLst>
                                  <p:childTnLst>
                                    <p:set>
                                      <p:cBhvr>
                                        <p:cTn id="69" dur="1" fill="hold">
                                          <p:stCondLst>
                                            <p:cond delay="0"/>
                                          </p:stCondLst>
                                        </p:cTn>
                                        <p:tgtEl>
                                          <p:spTgt spid="24"/>
                                        </p:tgtEl>
                                        <p:attrNameLst>
                                          <p:attrName>style.visibility</p:attrName>
                                        </p:attrNameLst>
                                      </p:cBhvr>
                                      <p:to>
                                        <p:strVal val="visible"/>
                                      </p:to>
                                    </p:set>
                                    <p:animEffect transition="in" filter="blinds(horizontal)">
                                      <p:cBhvr>
                                        <p:cTn id="70" dur="500"/>
                                        <p:tgtEl>
                                          <p:spTgt spid="24"/>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8" fill="hold" nodeType="clickEffect">
                                  <p:stCondLst>
                                    <p:cond delay="0"/>
                                  </p:stCondLst>
                                  <p:childTnLst>
                                    <p:set>
                                      <p:cBhvr>
                                        <p:cTn id="74" dur="1" fill="hold">
                                          <p:stCondLst>
                                            <p:cond delay="0"/>
                                          </p:stCondLst>
                                        </p:cTn>
                                        <p:tgtEl>
                                          <p:spTgt spid="27"/>
                                        </p:tgtEl>
                                        <p:attrNameLst>
                                          <p:attrName>style.visibility</p:attrName>
                                        </p:attrNameLst>
                                      </p:cBhvr>
                                      <p:to>
                                        <p:strVal val="visible"/>
                                      </p:to>
                                    </p:set>
                                    <p:animEffect transition="in" filter="slide(fromLeft)">
                                      <p:cBhvr>
                                        <p:cTn id="75" dur="500"/>
                                        <p:tgtEl>
                                          <p:spTgt spid="27"/>
                                        </p:tgtEl>
                                      </p:cBhvr>
                                    </p:animEffect>
                                  </p:childTnLst>
                                </p:cTn>
                              </p:par>
                            </p:childTnLst>
                          </p:cTn>
                        </p:par>
                        <p:par>
                          <p:cTn id="76" fill="hold" nodeType="afterGroup">
                            <p:stCondLst>
                              <p:cond delay="500"/>
                            </p:stCondLst>
                            <p:childTnLst>
                              <p:par>
                                <p:cTn id="77" presetID="3" presetClass="entr" presetSubtype="10" fill="hold" grpId="0" nodeType="afterEffect">
                                  <p:stCondLst>
                                    <p:cond delay="0"/>
                                  </p:stCondLst>
                                  <p:childTnLst>
                                    <p:set>
                                      <p:cBhvr>
                                        <p:cTn id="78" dur="1" fill="hold">
                                          <p:stCondLst>
                                            <p:cond delay="0"/>
                                          </p:stCondLst>
                                        </p:cTn>
                                        <p:tgtEl>
                                          <p:spTgt spid="25"/>
                                        </p:tgtEl>
                                        <p:attrNameLst>
                                          <p:attrName>style.visibility</p:attrName>
                                        </p:attrNameLst>
                                      </p:cBhvr>
                                      <p:to>
                                        <p:strVal val="visible"/>
                                      </p:to>
                                    </p:set>
                                    <p:animEffect transition="in" filter="blinds(horizontal)">
                                      <p:cBhvr>
                                        <p:cTn id="79" dur="500"/>
                                        <p:tgtEl>
                                          <p:spTgt spid="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10" grpId="0"/>
      <p:bldP spid="13" grpId="0" animBg="1"/>
      <p:bldP spid="14" grpId="0" animBg="1"/>
      <p:bldP spid="16" grpId="0"/>
      <p:bldP spid="17" grpId="0" animBg="1"/>
      <p:bldP spid="18" grpId="0" animBg="1"/>
      <p:bldP spid="20" grpId="0"/>
      <p:bldP spid="21" grpId="0" animBg="1"/>
      <p:bldP spid="22" grpId="0" animBg="1"/>
      <p:bldP spid="24" grpId="0"/>
      <p:bldP spid="25" grpId="0"/>
    </p:bldLst>
  </p:timing>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02" name="内容占位符 2"/>
          <p:cNvSpPr>
            <a:spLocks noGrp="1"/>
          </p:cNvSpPr>
          <p:nvPr>
            <p:ph idx="1"/>
          </p:nvPr>
        </p:nvSpPr>
        <p:spPr>
          <a:xfrm>
            <a:off x="357188" y="500063"/>
            <a:ext cx="8335962" cy="6143625"/>
          </a:xfrm>
        </p:spPr>
        <p:txBody>
          <a:bodyPr/>
          <a:lstStyle/>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void sort(int array[],int n);</a:t>
            </a:r>
            <a:endParaRPr lang="zh-CN" altLang="zh-CN" sz="2800" smtClean="0">
              <a:solidFill>
                <a:srgbClr val="9D138D"/>
              </a:solidFill>
            </a:endParaRPr>
          </a:p>
          <a:p>
            <a:pPr>
              <a:buFont typeface="Wingdings" panose="05000000000000000000" pitchFamily="2" charset="2"/>
              <a:buNone/>
            </a:pPr>
            <a:r>
              <a:rPr lang="en-US" altLang="zh-CN" sz="2800" smtClean="0"/>
              <a:t>   int a[10],i;</a:t>
            </a:r>
            <a:endParaRPr lang="zh-CN" altLang="zh-CN" sz="2800" smtClean="0"/>
          </a:p>
          <a:p>
            <a:pPr>
              <a:buFont typeface="Wingdings" panose="05000000000000000000" pitchFamily="2" charset="2"/>
              <a:buNone/>
            </a:pPr>
            <a:r>
              <a:rPr lang="en-US" altLang="zh-CN" sz="2800" smtClean="0"/>
              <a:t>   printf("enter array:\n");</a:t>
            </a:r>
            <a:endParaRPr lang="zh-CN" altLang="zh-CN" sz="2800" smtClean="0"/>
          </a:p>
          <a:p>
            <a:pPr>
              <a:buFont typeface="Wingdings" panose="05000000000000000000" pitchFamily="2" charset="2"/>
              <a:buNone/>
            </a:pPr>
            <a:r>
              <a:rPr lang="en-US" altLang="zh-CN" sz="2800" smtClean="0"/>
              <a:t>   for(i=0;i&lt;10;i++)  scanf("%d",&amp;a[i]);</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sort</a:t>
            </a:r>
            <a:r>
              <a:rPr lang="en-US" altLang="zh-CN" sz="2800" smtClean="0"/>
              <a:t>(</a:t>
            </a:r>
            <a:r>
              <a:rPr lang="en-US" altLang="zh-CN" sz="2800" smtClean="0">
                <a:solidFill>
                  <a:srgbClr val="FF0000"/>
                </a:solidFill>
              </a:rPr>
              <a:t>a</a:t>
            </a:r>
            <a:r>
              <a:rPr lang="en-US" altLang="zh-CN" sz="2800" smtClean="0"/>
              <a:t>,</a:t>
            </a:r>
            <a:r>
              <a:rPr lang="en-US" altLang="zh-CN" sz="2800" smtClean="0">
                <a:solidFill>
                  <a:srgbClr val="FF0000"/>
                </a:solidFill>
              </a:rPr>
              <a:t>10</a:t>
            </a:r>
            <a:r>
              <a:rPr lang="en-US" altLang="zh-CN" sz="2800" smtClean="0"/>
              <a:t>); </a:t>
            </a:r>
            <a:endParaRPr lang="zh-CN" altLang="zh-CN" sz="2800" smtClean="0"/>
          </a:p>
          <a:p>
            <a:pPr>
              <a:buFont typeface="Wingdings" panose="05000000000000000000" pitchFamily="2" charset="2"/>
              <a:buNone/>
            </a:pPr>
            <a:r>
              <a:rPr lang="en-US" altLang="zh-CN" sz="2800" smtClean="0"/>
              <a:t>   printf("The sorted array:\n");</a:t>
            </a:r>
            <a:endParaRPr lang="zh-CN" altLang="zh-CN" sz="2800" smtClean="0"/>
          </a:p>
          <a:p>
            <a:pPr>
              <a:buFont typeface="Wingdings" panose="05000000000000000000" pitchFamily="2" charset="2"/>
              <a:buNone/>
            </a:pPr>
            <a:r>
              <a:rPr lang="en-US" altLang="zh-CN" sz="2800" smtClean="0"/>
              <a:t>   for(i=0;i&lt;10;i++)   printf("%d ",a[i]);</a:t>
            </a:r>
            <a:endParaRPr lang="zh-CN" altLang="zh-CN" sz="2800" smtClean="0"/>
          </a:p>
          <a:p>
            <a:pPr>
              <a:buFont typeface="Wingdings" panose="05000000000000000000" pitchFamily="2" charset="2"/>
              <a:buNone/>
            </a:pPr>
            <a:r>
              <a:rPr lang="en-US" altLang="zh-CN" sz="2800" smtClean="0"/>
              <a:t>   printf("\n");</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 </a:t>
            </a:r>
            <a:endParaRPr lang="zh-CN" altLang="en-US" sz="2800" smtClean="0"/>
          </a:p>
        </p:txBody>
      </p:sp>
      <p:pic>
        <p:nvPicPr>
          <p:cNvPr id="15360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4626" name="内容占位符 2"/>
          <p:cNvSpPr>
            <a:spLocks noGrp="1"/>
          </p:cNvSpPr>
          <p:nvPr>
            <p:ph idx="1"/>
          </p:nvPr>
        </p:nvSpPr>
        <p:spPr>
          <a:xfrm>
            <a:off x="500063" y="928688"/>
            <a:ext cx="7929562" cy="5929312"/>
          </a:xfrm>
        </p:spPr>
        <p:txBody>
          <a:bodyPr/>
          <a:lstStyle/>
          <a:p>
            <a:pPr>
              <a:buFont typeface="Wingdings" panose="05000000000000000000" pitchFamily="2" charset="2"/>
              <a:buNone/>
            </a:pPr>
            <a:r>
              <a:rPr lang="en-US" altLang="zh-CN" sz="2800" smtClean="0"/>
              <a:t>void </a:t>
            </a:r>
            <a:r>
              <a:rPr lang="en-US" altLang="zh-CN" sz="2800" smtClean="0">
                <a:solidFill>
                  <a:srgbClr val="9D138D"/>
                </a:solidFill>
              </a:rPr>
              <a:t>sort</a:t>
            </a:r>
            <a:r>
              <a:rPr lang="en-US" altLang="zh-CN" sz="2800" smtClean="0"/>
              <a:t>(int </a:t>
            </a:r>
            <a:r>
              <a:rPr lang="en-US" altLang="zh-CN" sz="2800" smtClean="0">
                <a:solidFill>
                  <a:srgbClr val="FF0000"/>
                </a:solidFill>
              </a:rPr>
              <a:t>array</a:t>
            </a:r>
            <a:r>
              <a:rPr lang="en-US" altLang="zh-CN" sz="2800" smtClean="0"/>
              <a:t>[],int </a:t>
            </a:r>
            <a:r>
              <a:rPr lang="en-US" altLang="zh-CN" sz="2800" smtClean="0">
                <a:solidFill>
                  <a:srgbClr val="FF0000"/>
                </a:solidFill>
              </a:rPr>
              <a:t>n</a:t>
            </a:r>
            <a:r>
              <a:rPr lang="en-US" altLang="zh-CN" sz="2800" smtClean="0"/>
              <a:t>)</a:t>
            </a:r>
            <a:endParaRPr lang="zh-CN" altLang="zh-CN" sz="2800" smtClean="0"/>
          </a:p>
          <a:p>
            <a:pPr>
              <a:buFont typeface="Wingdings" panose="05000000000000000000" pitchFamily="2" charset="2"/>
              <a:buNone/>
            </a:pPr>
            <a:r>
              <a:rPr lang="en-US" altLang="zh-CN" sz="2800" smtClean="0"/>
              <a:t> { int i,j,k,t;</a:t>
            </a:r>
            <a:endParaRPr lang="zh-CN" altLang="zh-CN" sz="2800" smtClean="0"/>
          </a:p>
          <a:p>
            <a:pPr>
              <a:buFont typeface="Wingdings" panose="05000000000000000000" pitchFamily="2" charset="2"/>
              <a:buNone/>
            </a:pPr>
            <a:r>
              <a:rPr lang="en-US" altLang="zh-CN" sz="2800" smtClean="0"/>
              <a:t>    for(i=0;i&lt;</a:t>
            </a:r>
            <a:r>
              <a:rPr lang="en-US" altLang="zh-CN" sz="2800" smtClean="0">
                <a:solidFill>
                  <a:srgbClr val="FF0000"/>
                </a:solidFill>
              </a:rPr>
              <a:t>n</a:t>
            </a:r>
            <a:r>
              <a:rPr lang="en-US" altLang="zh-CN" sz="2800" smtClean="0"/>
              <a:t>-1;i++)</a:t>
            </a:r>
            <a:endParaRPr lang="zh-CN" altLang="zh-CN" sz="2800" smtClean="0"/>
          </a:p>
          <a:p>
            <a:pPr>
              <a:buFont typeface="Wingdings" panose="05000000000000000000" pitchFamily="2" charset="2"/>
              <a:buNone/>
            </a:pPr>
            <a:r>
              <a:rPr lang="en-US" altLang="zh-CN" sz="2800" smtClean="0"/>
              <a:t>    { k=i;</a:t>
            </a:r>
            <a:endParaRPr lang="zh-CN" altLang="zh-CN" sz="2800" smtClean="0"/>
          </a:p>
          <a:p>
            <a:pPr>
              <a:buFont typeface="Wingdings" panose="05000000000000000000" pitchFamily="2" charset="2"/>
              <a:buNone/>
            </a:pPr>
            <a:r>
              <a:rPr lang="en-US" altLang="zh-CN" sz="2800" smtClean="0"/>
              <a:t>       for(j=i+1;j&lt;</a:t>
            </a:r>
            <a:r>
              <a:rPr lang="en-US" altLang="zh-CN" sz="2800" smtClean="0">
                <a:solidFill>
                  <a:srgbClr val="FF0000"/>
                </a:solidFill>
              </a:rPr>
              <a:t>n</a:t>
            </a:r>
            <a:r>
              <a:rPr lang="en-US" altLang="zh-CN" sz="2800" smtClean="0"/>
              <a:t>;j++)</a:t>
            </a:r>
            <a:endParaRPr lang="zh-CN" altLang="zh-CN" sz="2800" smtClean="0"/>
          </a:p>
          <a:p>
            <a:pPr>
              <a:buFont typeface="Wingdings" panose="05000000000000000000" pitchFamily="2" charset="2"/>
              <a:buNone/>
            </a:pPr>
            <a:r>
              <a:rPr lang="en-US" altLang="zh-CN" sz="2800" smtClean="0"/>
              <a:t>         if(</a:t>
            </a:r>
            <a:r>
              <a:rPr lang="en-US" altLang="zh-CN" sz="2800" smtClean="0">
                <a:solidFill>
                  <a:srgbClr val="FF0000"/>
                </a:solidFill>
              </a:rPr>
              <a:t>array</a:t>
            </a:r>
            <a:r>
              <a:rPr lang="en-US" altLang="zh-CN" sz="2800" smtClean="0"/>
              <a:t>[j]&lt;</a:t>
            </a:r>
            <a:r>
              <a:rPr lang="en-US" altLang="zh-CN" sz="2800" smtClean="0">
                <a:solidFill>
                  <a:srgbClr val="FF0000"/>
                </a:solidFill>
              </a:rPr>
              <a:t>array</a:t>
            </a:r>
            <a:r>
              <a:rPr lang="en-US" altLang="zh-CN" sz="2800" smtClean="0"/>
              <a:t>[k])    k=j;</a:t>
            </a:r>
            <a:endParaRPr lang="zh-CN" altLang="zh-CN" sz="2800" smtClean="0"/>
          </a:p>
          <a:p>
            <a:pPr>
              <a:buFont typeface="Wingdings" panose="05000000000000000000" pitchFamily="2" charset="2"/>
              <a:buNone/>
            </a:pPr>
            <a:r>
              <a:rPr lang="en-US" altLang="zh-CN" sz="2800" smtClean="0"/>
              <a:t>	    t=</a:t>
            </a:r>
            <a:r>
              <a:rPr lang="en-US" altLang="zh-CN" sz="2800" smtClean="0">
                <a:solidFill>
                  <a:srgbClr val="FF0000"/>
                </a:solidFill>
              </a:rPr>
              <a:t>array</a:t>
            </a:r>
            <a:r>
              <a:rPr lang="en-US" altLang="zh-CN" sz="2800" smtClean="0"/>
              <a:t>[k];</a:t>
            </a:r>
          </a:p>
          <a:p>
            <a:pPr>
              <a:buFont typeface="Wingdings" panose="05000000000000000000" pitchFamily="2" charset="2"/>
              <a:buNone/>
            </a:pPr>
            <a:r>
              <a:rPr lang="en-US" altLang="zh-CN" sz="2800" smtClean="0"/>
              <a:t>       </a:t>
            </a:r>
            <a:r>
              <a:rPr lang="en-US" altLang="zh-CN" sz="2800" smtClean="0">
                <a:solidFill>
                  <a:srgbClr val="FF0000"/>
                </a:solidFill>
              </a:rPr>
              <a:t>array</a:t>
            </a:r>
            <a:r>
              <a:rPr lang="en-US" altLang="zh-CN" sz="2800" smtClean="0"/>
              <a:t>[k]=</a:t>
            </a:r>
            <a:r>
              <a:rPr lang="en-US" altLang="zh-CN" sz="2800" smtClean="0">
                <a:solidFill>
                  <a:srgbClr val="FF0000"/>
                </a:solidFill>
              </a:rPr>
              <a:t>array</a:t>
            </a:r>
            <a:r>
              <a:rPr lang="en-US" altLang="zh-CN" sz="2800" smtClean="0"/>
              <a:t>[i];</a:t>
            </a:r>
          </a:p>
          <a:p>
            <a:pPr>
              <a:buFont typeface="Wingdings" panose="05000000000000000000" pitchFamily="2" charset="2"/>
              <a:buNone/>
            </a:pPr>
            <a:r>
              <a:rPr lang="en-US" altLang="zh-CN" sz="2800" smtClean="0"/>
              <a:t>       </a:t>
            </a:r>
            <a:r>
              <a:rPr lang="en-US" altLang="zh-CN" sz="2800" smtClean="0">
                <a:solidFill>
                  <a:srgbClr val="FF0000"/>
                </a:solidFill>
              </a:rPr>
              <a:t>array</a:t>
            </a:r>
            <a:r>
              <a:rPr lang="en-US" altLang="zh-CN" sz="2800" smtClean="0"/>
              <a:t>[i]=t;</a:t>
            </a:r>
            <a:endParaRPr lang="zh-CN" altLang="zh-CN" sz="2800" smtClean="0"/>
          </a:p>
          <a:p>
            <a:pPr>
              <a:buFont typeface="Wingdings" panose="05000000000000000000" pitchFamily="2" charset="2"/>
              <a:buNone/>
            </a:pPr>
            <a:r>
              <a:rPr lang="en-US" altLang="zh-CN" sz="2800" smtClean="0"/>
              <a:t>	  }</a:t>
            </a:r>
            <a:endParaRPr lang="zh-CN" altLang="zh-CN" sz="2800" smtClean="0"/>
          </a:p>
          <a:p>
            <a:pPr>
              <a:buFont typeface="Wingdings" panose="05000000000000000000" pitchFamily="2" charset="2"/>
              <a:buNone/>
            </a:pPr>
            <a:r>
              <a:rPr lang="en-US" altLang="zh-CN" sz="2800" smtClean="0"/>
              <a:t> }</a:t>
            </a:r>
            <a:endParaRPr lang="zh-CN" altLang="en-US" sz="2800" smtClean="0"/>
          </a:p>
        </p:txBody>
      </p:sp>
      <p:sp>
        <p:nvSpPr>
          <p:cNvPr id="4" name="矩形 3"/>
          <p:cNvSpPr>
            <a:spLocks noChangeArrowheads="1"/>
          </p:cNvSpPr>
          <p:nvPr/>
        </p:nvSpPr>
        <p:spPr bwMode="auto">
          <a:xfrm>
            <a:off x="1357313" y="2928938"/>
            <a:ext cx="6143625" cy="11430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5" name="圆角矩形标注 4"/>
          <p:cNvSpPr>
            <a:spLocks noChangeArrowheads="1"/>
          </p:cNvSpPr>
          <p:nvPr/>
        </p:nvSpPr>
        <p:spPr bwMode="auto">
          <a:xfrm>
            <a:off x="4857750" y="1484313"/>
            <a:ext cx="3962400" cy="1214437"/>
          </a:xfrm>
          <a:prstGeom prst="wedgeRoundRectCallout">
            <a:avLst>
              <a:gd name="adj1" fmla="val -41949"/>
              <a:gd name="adj2" fmla="val 72222"/>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sz="2800">
                <a:solidFill>
                  <a:srgbClr val="0000CC"/>
                </a:solidFill>
                <a:ea typeface="宋体" panose="02010600030101010101" pitchFamily="2" charset="-122"/>
              </a:rPr>
              <a:t>在</a:t>
            </a:r>
            <a:r>
              <a:rPr kumimoji="1" lang="en-US" altLang="zh-CN" sz="2800">
                <a:solidFill>
                  <a:srgbClr val="0000CC"/>
                </a:solidFill>
                <a:ea typeface="宋体" panose="02010600030101010101" pitchFamily="2" charset="-122"/>
              </a:rPr>
              <a:t>sort[i]~sort[9]</a:t>
            </a:r>
            <a:r>
              <a:rPr kumimoji="1" lang="zh-CN" altLang="en-US" sz="2800">
                <a:solidFill>
                  <a:srgbClr val="0000CC"/>
                </a:solidFill>
                <a:ea typeface="宋体" panose="02010600030101010101" pitchFamily="2" charset="-122"/>
              </a:rPr>
              <a:t>中，</a:t>
            </a:r>
            <a:r>
              <a:rPr kumimoji="1" lang="zh-CN" altLang="zh-CN" sz="2800">
                <a:solidFill>
                  <a:srgbClr val="0000CC"/>
                </a:solidFill>
                <a:ea typeface="宋体" panose="02010600030101010101" pitchFamily="2" charset="-122"/>
              </a:rPr>
              <a:t>最小数与</a:t>
            </a:r>
            <a:r>
              <a:rPr kumimoji="1" lang="en-US" altLang="zh-CN" sz="2800">
                <a:solidFill>
                  <a:srgbClr val="0000CC"/>
                </a:solidFill>
                <a:ea typeface="宋体" panose="02010600030101010101" pitchFamily="2" charset="-122"/>
              </a:rPr>
              <a:t>sort[i]</a:t>
            </a:r>
            <a:r>
              <a:rPr kumimoji="1" lang="zh-CN" altLang="zh-CN" sz="2800">
                <a:solidFill>
                  <a:srgbClr val="0000CC"/>
                </a:solidFill>
                <a:ea typeface="宋体" panose="02010600030101010101" pitchFamily="2" charset="-122"/>
              </a:rPr>
              <a:t>对换</a:t>
            </a:r>
            <a:endParaRPr kumimoji="1" lang="zh-CN" altLang="en-US" sz="2800">
              <a:solidFill>
                <a:srgbClr val="0000CC"/>
              </a:solidFill>
              <a:ea typeface="宋体" panose="02010600030101010101" pitchFamily="2" charset="-122"/>
            </a:endParaRPr>
          </a:p>
        </p:txBody>
      </p:sp>
      <p:pic>
        <p:nvPicPr>
          <p:cNvPr id="1566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57500" y="5000625"/>
            <a:ext cx="5532438" cy="1785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4630" name="图片 5"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56674"/>
                                        </p:tgtEl>
                                        <p:attrNameLst>
                                          <p:attrName>style.visibility</p:attrName>
                                        </p:attrNameLst>
                                      </p:cBhvr>
                                      <p:to>
                                        <p:strVal val="visible"/>
                                      </p:to>
                                    </p:set>
                                    <p:animEffect transition="in" filter="blinds(horizontal)">
                                      <p:cBhvr>
                                        <p:cTn id="16" dur="500"/>
                                        <p:tgtEl>
                                          <p:spTgt spid="1566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7.7.3</a:t>
            </a:r>
            <a:r>
              <a:rPr lang="zh-CN" altLang="zh-CN" dirty="0" smtClean="0">
                <a:solidFill>
                  <a:srgbClr val="800000"/>
                </a:solidFill>
                <a:effectLst>
                  <a:outerShdw blurRad="38100" dist="38100" dir="2700000" algn="tl">
                    <a:srgbClr val="000000"/>
                  </a:outerShdw>
                </a:effectLst>
                <a:ea typeface="黑体" pitchFamily="2" charset="-122"/>
              </a:rPr>
              <a:t>多维数组名作函数参数</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131075" name="Rectangle 3"/>
          <p:cNvSpPr>
            <a:spLocks noGrp="1" noChangeArrowheads="1"/>
          </p:cNvSpPr>
          <p:nvPr>
            <p:ph type="body" idx="1"/>
          </p:nvPr>
        </p:nvSpPr>
        <p:spPr>
          <a:xfrm>
            <a:off x="928688" y="1785938"/>
            <a:ext cx="7358062" cy="4786312"/>
          </a:xfrm>
        </p:spPr>
        <p:txBody>
          <a:bodyPr/>
          <a:lstStyle/>
          <a:p>
            <a:pPr>
              <a:buFont typeface="Wingdings" panose="05000000000000000000" pitchFamily="2" charset="2"/>
              <a:buNone/>
            </a:pPr>
            <a:r>
              <a:rPr lang="en-US" altLang="zh-CN" smtClean="0"/>
              <a:t>  </a:t>
            </a:r>
            <a:r>
              <a:rPr lang="zh-CN" altLang="zh-CN" smtClean="0"/>
              <a:t>例</a:t>
            </a:r>
            <a:r>
              <a:rPr lang="en-US" altLang="zh-CN" smtClean="0"/>
              <a:t>7.13 </a:t>
            </a:r>
            <a:r>
              <a:rPr lang="zh-CN" altLang="zh-CN" smtClean="0"/>
              <a:t>有一个３×４的矩阵，求所有元素中的最大值。</a:t>
            </a:r>
            <a:endParaRPr lang="en-US" altLang="zh-CN" smtClean="0"/>
          </a:p>
          <a:p>
            <a:r>
              <a:rPr lang="zh-CN" altLang="zh-CN" smtClean="0"/>
              <a:t>解题思路：先使变量</a:t>
            </a:r>
            <a:r>
              <a:rPr lang="en-US" altLang="zh-CN" smtClean="0"/>
              <a:t>max</a:t>
            </a:r>
            <a:r>
              <a:rPr lang="zh-CN" altLang="zh-CN" smtClean="0"/>
              <a:t>的初值等于矩阵中第一个元素的值，然后将矩阵中各个元素的值与</a:t>
            </a:r>
            <a:r>
              <a:rPr lang="en-US" altLang="zh-CN" smtClean="0"/>
              <a:t>max</a:t>
            </a:r>
            <a:r>
              <a:rPr lang="zh-CN" altLang="zh-CN" smtClean="0"/>
              <a:t>相比，每次比较后都把“大者”存放在</a:t>
            </a:r>
            <a:r>
              <a:rPr lang="en-US" altLang="zh-CN" smtClean="0"/>
              <a:t>max</a:t>
            </a:r>
            <a:r>
              <a:rPr lang="zh-CN" altLang="zh-CN" smtClean="0"/>
              <a:t>中，全部元素比较完后，</a:t>
            </a:r>
            <a:r>
              <a:rPr lang="en-US" altLang="zh-CN" smtClean="0"/>
              <a:t>max </a:t>
            </a:r>
            <a:r>
              <a:rPr lang="zh-CN" altLang="zh-CN" smtClean="0"/>
              <a:t>的值就是所有元素的最大值。</a:t>
            </a:r>
          </a:p>
        </p:txBody>
      </p:sp>
      <p:pic>
        <p:nvPicPr>
          <p:cNvPr id="15565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1075">
                                            <p:txEl>
                                              <p:pRg st="1" end="1"/>
                                            </p:txEl>
                                          </p:spTgt>
                                        </p:tgtEl>
                                        <p:attrNameLst>
                                          <p:attrName>style.visibility</p:attrName>
                                        </p:attrNameLst>
                                      </p:cBhvr>
                                      <p:to>
                                        <p:strVal val="visible"/>
                                      </p:to>
                                    </p:set>
                                    <p:animEffect transition="in" filter="blinds(horizontal)">
                                      <p:cBhvr>
                                        <p:cTn id="7" dur="500"/>
                                        <p:tgtEl>
                                          <p:spTgt spid="131075">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6674" name="内容占位符 2"/>
          <p:cNvSpPr>
            <a:spLocks noGrp="1"/>
          </p:cNvSpPr>
          <p:nvPr>
            <p:ph idx="1"/>
          </p:nvPr>
        </p:nvSpPr>
        <p:spPr>
          <a:xfrm>
            <a:off x="539750" y="1000125"/>
            <a:ext cx="8153400" cy="5000625"/>
          </a:xfrm>
        </p:spPr>
        <p:txBody>
          <a:bodyPr/>
          <a:lstStyle/>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int max_value(int array[][4]);</a:t>
            </a:r>
          </a:p>
          <a:p>
            <a:pPr>
              <a:buFont typeface="Wingdings" panose="05000000000000000000" pitchFamily="2" charset="2"/>
              <a:buNone/>
            </a:pPr>
            <a:r>
              <a:rPr lang="en-US" altLang="zh-CN" sz="2800" smtClean="0"/>
              <a:t>   int a[3][4]={{1,3,5,7},{2,4,6,8},</a:t>
            </a:r>
          </a:p>
          <a:p>
            <a:pPr>
              <a:buFont typeface="Wingdings" panose="05000000000000000000" pitchFamily="2" charset="2"/>
              <a:buNone/>
            </a:pPr>
            <a:r>
              <a:rPr lang="en-US" altLang="zh-CN" sz="2800" smtClean="0"/>
              <a:t>                                {15,17,34,12}}; </a:t>
            </a:r>
            <a:endParaRPr lang="zh-CN" altLang="zh-CN" sz="2800" smtClean="0"/>
          </a:p>
          <a:p>
            <a:pPr>
              <a:buFont typeface="Wingdings" panose="05000000000000000000" pitchFamily="2" charset="2"/>
              <a:buNone/>
            </a:pPr>
            <a:r>
              <a:rPr lang="en-US" altLang="zh-CN" sz="2800" smtClean="0"/>
              <a:t>   printf(“Max value is %d\n”,</a:t>
            </a:r>
          </a:p>
          <a:p>
            <a:pPr>
              <a:buFont typeface="Wingdings" panose="05000000000000000000" pitchFamily="2" charset="2"/>
              <a:buNone/>
            </a:pPr>
            <a:r>
              <a:rPr lang="en-US" altLang="zh-CN" sz="2800" smtClean="0"/>
              <a:t>                                  </a:t>
            </a:r>
            <a:r>
              <a:rPr lang="en-US" altLang="zh-CN" sz="2800" smtClean="0">
                <a:solidFill>
                  <a:srgbClr val="9D138D"/>
                </a:solidFill>
              </a:rPr>
              <a:t>max_value</a:t>
            </a:r>
            <a:r>
              <a:rPr lang="en-US" altLang="zh-CN" sz="2800" smtClean="0"/>
              <a:t>(</a:t>
            </a:r>
            <a:r>
              <a:rPr lang="en-US" altLang="zh-CN" sz="2800" smtClean="0">
                <a:solidFill>
                  <a:srgbClr val="FF0000"/>
                </a:solidFill>
              </a:rPr>
              <a:t>a</a:t>
            </a:r>
            <a:r>
              <a:rPr lang="en-US" altLang="zh-CN" sz="2800" smtClean="0"/>
              <a:t>)); </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endParaRPr lang="zh-CN" altLang="en-US" sz="2800" smtClean="0"/>
          </a:p>
        </p:txBody>
      </p:sp>
      <p:sp>
        <p:nvSpPr>
          <p:cNvPr id="4" name="圆角矩形标注 3"/>
          <p:cNvSpPr>
            <a:spLocks noChangeArrowheads="1"/>
          </p:cNvSpPr>
          <p:nvPr/>
        </p:nvSpPr>
        <p:spPr bwMode="auto">
          <a:xfrm>
            <a:off x="5643563" y="1000125"/>
            <a:ext cx="2143125" cy="642938"/>
          </a:xfrm>
          <a:prstGeom prst="wedgeRoundRectCallout">
            <a:avLst>
              <a:gd name="adj1" fmla="val -37315"/>
              <a:gd name="adj2" fmla="val 142315"/>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可以省略</a:t>
            </a:r>
          </a:p>
        </p:txBody>
      </p:sp>
      <p:sp>
        <p:nvSpPr>
          <p:cNvPr id="5" name="圆角矩形标注 4"/>
          <p:cNvSpPr>
            <a:spLocks noChangeArrowheads="1"/>
          </p:cNvSpPr>
          <p:nvPr/>
        </p:nvSpPr>
        <p:spPr bwMode="auto">
          <a:xfrm>
            <a:off x="3924300" y="357188"/>
            <a:ext cx="5214938" cy="1214437"/>
          </a:xfrm>
          <a:prstGeom prst="wedgeRoundRectCallout">
            <a:avLst>
              <a:gd name="adj1" fmla="val -1843"/>
              <a:gd name="adj2" fmla="val 98889"/>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sz="2800">
                <a:solidFill>
                  <a:srgbClr val="0000CC"/>
                </a:solidFill>
                <a:ea typeface="宋体" panose="02010600030101010101" pitchFamily="2" charset="-122"/>
              </a:rPr>
              <a:t>不能省略</a:t>
            </a:r>
            <a:endParaRPr kumimoji="1" lang="en-US" altLang="zh-CN" sz="2800">
              <a:solidFill>
                <a:srgbClr val="0000CC"/>
              </a:solidFill>
              <a:ea typeface="宋体" panose="02010600030101010101" pitchFamily="2" charset="-122"/>
            </a:endParaRPr>
          </a:p>
          <a:p>
            <a:pPr eaLnBrk="1" hangingPunct="1">
              <a:spcBef>
                <a:spcPct val="0"/>
              </a:spcBef>
              <a:buFontTx/>
              <a:buNone/>
            </a:pPr>
            <a:r>
              <a:rPr kumimoji="1" lang="zh-CN" altLang="en-US" sz="2800">
                <a:solidFill>
                  <a:srgbClr val="0000CC"/>
                </a:solidFill>
                <a:ea typeface="宋体" panose="02010600030101010101" pitchFamily="2" charset="-122"/>
              </a:rPr>
              <a:t>要与</a:t>
            </a:r>
            <a:r>
              <a:rPr kumimoji="1" lang="zh-CN" altLang="zh-CN" sz="2800">
                <a:solidFill>
                  <a:srgbClr val="0000CC"/>
                </a:solidFill>
                <a:ea typeface="宋体" panose="02010600030101010101" pitchFamily="2" charset="-122"/>
              </a:rPr>
              <a:t>形参数组第</a:t>
            </a:r>
            <a:r>
              <a:rPr kumimoji="1" lang="zh-CN" altLang="en-US" sz="2800">
                <a:solidFill>
                  <a:srgbClr val="0000CC"/>
                </a:solidFill>
                <a:ea typeface="宋体" panose="02010600030101010101" pitchFamily="2" charset="-122"/>
              </a:rPr>
              <a:t>二</a:t>
            </a:r>
            <a:r>
              <a:rPr kumimoji="1" lang="zh-CN" altLang="zh-CN" sz="2800">
                <a:solidFill>
                  <a:srgbClr val="0000CC"/>
                </a:solidFill>
                <a:ea typeface="宋体" panose="02010600030101010101" pitchFamily="2" charset="-122"/>
              </a:rPr>
              <a:t>维大小</a:t>
            </a:r>
            <a:r>
              <a:rPr kumimoji="1" lang="zh-CN" altLang="en-US" sz="2800">
                <a:solidFill>
                  <a:srgbClr val="0000CC"/>
                </a:solidFill>
                <a:ea typeface="宋体" panose="02010600030101010101" pitchFamily="2" charset="-122"/>
              </a:rPr>
              <a:t>相同</a:t>
            </a:r>
          </a:p>
        </p:txBody>
      </p:sp>
      <p:pic>
        <p:nvPicPr>
          <p:cNvPr id="156677"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blinds(horizontal)">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内容占位符 2"/>
          <p:cNvSpPr>
            <a:spLocks noGrp="1"/>
          </p:cNvSpPr>
          <p:nvPr>
            <p:ph idx="1"/>
          </p:nvPr>
        </p:nvSpPr>
        <p:spPr>
          <a:xfrm>
            <a:off x="500063" y="857250"/>
            <a:ext cx="8153400" cy="4643438"/>
          </a:xfrm>
        </p:spPr>
        <p:txBody>
          <a:bodyPr/>
          <a:lstStyle/>
          <a:p>
            <a:r>
              <a:rPr lang="zh-CN" altLang="zh-CN" smtClean="0"/>
              <a:t>说明：</a:t>
            </a:r>
          </a:p>
          <a:p>
            <a:pPr lvl="1">
              <a:buFont typeface="Wingdings" panose="05000000000000000000" pitchFamily="2" charset="2"/>
              <a:buNone/>
            </a:pPr>
            <a:r>
              <a:rPr lang="en-US" altLang="zh-CN" smtClean="0"/>
              <a:t>  (4) </a:t>
            </a:r>
            <a:r>
              <a:rPr lang="zh-CN" altLang="zh-CN" smtClean="0"/>
              <a:t>所有函数都是平行的，即在定义函数时是分别进行的，是互相独立的。</a:t>
            </a:r>
            <a:endParaRPr lang="en-US" altLang="zh-CN" smtClean="0"/>
          </a:p>
          <a:p>
            <a:pPr lvl="1">
              <a:buFont typeface="Wingdings" panose="05000000000000000000" pitchFamily="2" charset="2"/>
              <a:buNone/>
            </a:pPr>
            <a:r>
              <a:rPr lang="zh-CN" altLang="zh-CN" smtClean="0"/>
              <a:t>一个函数并不从属于另一个函数，即函数不能嵌套定义。</a:t>
            </a:r>
            <a:endParaRPr lang="en-US" altLang="zh-CN" smtClean="0"/>
          </a:p>
          <a:p>
            <a:pPr lvl="1">
              <a:buFont typeface="Wingdings" panose="05000000000000000000" pitchFamily="2" charset="2"/>
              <a:buNone/>
            </a:pPr>
            <a:r>
              <a:rPr lang="zh-CN" altLang="zh-CN" smtClean="0"/>
              <a:t>函数间可以互相调用，但不能调用</a:t>
            </a:r>
            <a:r>
              <a:rPr lang="en-US" altLang="zh-CN" smtClean="0"/>
              <a:t>main</a:t>
            </a:r>
            <a:r>
              <a:rPr lang="zh-CN" altLang="zh-CN" smtClean="0"/>
              <a:t>函数。</a:t>
            </a:r>
            <a:r>
              <a:rPr lang="en-US" altLang="zh-CN" smtClean="0"/>
              <a:t>main</a:t>
            </a:r>
            <a:r>
              <a:rPr lang="zh-CN" altLang="zh-CN" smtClean="0"/>
              <a:t>函数是被操作系统调用的。</a:t>
            </a:r>
          </a:p>
        </p:txBody>
      </p:sp>
      <p:pic>
        <p:nvPicPr>
          <p:cNvPr id="19459"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6" presetClass="entr" presetSubtype="21" fill="hold" grpId="0" nodeType="withEffect">
                                  <p:stCondLst>
                                    <p:cond delay="0"/>
                                  </p:stCondLst>
                                  <p:childTnLst>
                                    <p:set>
                                      <p:cBhvr>
                                        <p:cTn id="6" dur="1" fill="hold">
                                          <p:stCondLst>
                                            <p:cond delay="0"/>
                                          </p:stCondLst>
                                        </p:cTn>
                                        <p:tgtEl>
                                          <p:spTgt spid="20482">
                                            <p:txEl>
                                              <p:pRg st="0" end="0"/>
                                            </p:txEl>
                                          </p:spTgt>
                                        </p:tgtEl>
                                        <p:attrNameLst>
                                          <p:attrName>style.visibility</p:attrName>
                                        </p:attrNameLst>
                                      </p:cBhvr>
                                      <p:to>
                                        <p:strVal val="visible"/>
                                      </p:to>
                                    </p:set>
                                    <p:animEffect transition="in" filter="barn(inVertical)">
                                      <p:cBhvr>
                                        <p:cTn id="7" dur="500"/>
                                        <p:tgtEl>
                                          <p:spTgt spid="20482">
                                            <p:txEl>
                                              <p:pRg st="0" end="0"/>
                                            </p:txEl>
                                          </p:spTgt>
                                        </p:tgtEl>
                                      </p:cBhvr>
                                    </p:animEffect>
                                  </p:childTnLst>
                                </p:cTn>
                              </p:par>
                              <p:par>
                                <p:cTn id="8" presetID="16" presetClass="entr" presetSubtype="21" fill="hold" grpId="0" nodeType="withEffect">
                                  <p:stCondLst>
                                    <p:cond delay="0"/>
                                  </p:stCondLst>
                                  <p:childTnLst>
                                    <p:set>
                                      <p:cBhvr>
                                        <p:cTn id="9" dur="1" fill="hold">
                                          <p:stCondLst>
                                            <p:cond delay="0"/>
                                          </p:stCondLst>
                                        </p:cTn>
                                        <p:tgtEl>
                                          <p:spTgt spid="20482">
                                            <p:txEl>
                                              <p:pRg st="1" end="1"/>
                                            </p:txEl>
                                          </p:spTgt>
                                        </p:tgtEl>
                                        <p:attrNameLst>
                                          <p:attrName>style.visibility</p:attrName>
                                        </p:attrNameLst>
                                      </p:cBhvr>
                                      <p:to>
                                        <p:strVal val="visible"/>
                                      </p:to>
                                    </p:set>
                                    <p:animEffect transition="in" filter="barn(inVertical)">
                                      <p:cBhvr>
                                        <p:cTn id="10" dur="500"/>
                                        <p:tgtEl>
                                          <p:spTgt spid="20482">
                                            <p:txEl>
                                              <p:pRg st="1" end="1"/>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16" presetClass="entr" presetSubtype="21" fill="hold" grpId="0" nodeType="clickEffect">
                                  <p:stCondLst>
                                    <p:cond delay="0"/>
                                  </p:stCondLst>
                                  <p:childTnLst>
                                    <p:set>
                                      <p:cBhvr>
                                        <p:cTn id="14" dur="1" fill="hold">
                                          <p:stCondLst>
                                            <p:cond delay="0"/>
                                          </p:stCondLst>
                                        </p:cTn>
                                        <p:tgtEl>
                                          <p:spTgt spid="20482">
                                            <p:txEl>
                                              <p:pRg st="2" end="2"/>
                                            </p:txEl>
                                          </p:spTgt>
                                        </p:tgtEl>
                                        <p:attrNameLst>
                                          <p:attrName>style.visibility</p:attrName>
                                        </p:attrNameLst>
                                      </p:cBhvr>
                                      <p:to>
                                        <p:strVal val="visible"/>
                                      </p:to>
                                    </p:set>
                                    <p:animEffect transition="in" filter="barn(inVertical)">
                                      <p:cBhvr>
                                        <p:cTn id="15" dur="500"/>
                                        <p:tgtEl>
                                          <p:spTgt spid="20482">
                                            <p:txEl>
                                              <p:pRg st="2" end="2"/>
                                            </p:txEl>
                                          </p:spTgt>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16" presetClass="entr" presetSubtype="21" fill="hold" grpId="0" nodeType="clickEffect">
                                  <p:stCondLst>
                                    <p:cond delay="0"/>
                                  </p:stCondLst>
                                  <p:childTnLst>
                                    <p:set>
                                      <p:cBhvr>
                                        <p:cTn id="19" dur="1" fill="hold">
                                          <p:stCondLst>
                                            <p:cond delay="0"/>
                                          </p:stCondLst>
                                        </p:cTn>
                                        <p:tgtEl>
                                          <p:spTgt spid="20482">
                                            <p:txEl>
                                              <p:pRg st="3" end="3"/>
                                            </p:txEl>
                                          </p:spTgt>
                                        </p:tgtEl>
                                        <p:attrNameLst>
                                          <p:attrName>style.visibility</p:attrName>
                                        </p:attrNameLst>
                                      </p:cBhvr>
                                      <p:to>
                                        <p:strVal val="visible"/>
                                      </p:to>
                                    </p:set>
                                    <p:animEffect transition="in" filter="barn(inVertical)">
                                      <p:cBhvr>
                                        <p:cTn id="20" dur="500"/>
                                        <p:tgtEl>
                                          <p:spTgt spid="2048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482" grpId="0" build="p"/>
    </p:bldLst>
  </p:timing>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7698" name="内容占位符 2"/>
          <p:cNvSpPr>
            <a:spLocks noGrp="1"/>
          </p:cNvSpPr>
          <p:nvPr>
            <p:ph idx="1"/>
          </p:nvPr>
        </p:nvSpPr>
        <p:spPr>
          <a:xfrm>
            <a:off x="682625" y="1714500"/>
            <a:ext cx="7104063" cy="4786313"/>
          </a:xfrm>
        </p:spPr>
        <p:txBody>
          <a:bodyPr/>
          <a:lstStyle/>
          <a:p>
            <a:pPr>
              <a:buFont typeface="Wingdings" panose="05000000000000000000" pitchFamily="2" charset="2"/>
              <a:buNone/>
            </a:pPr>
            <a:r>
              <a:rPr lang="en-US" altLang="zh-CN" sz="2800" smtClean="0"/>
              <a:t>int </a:t>
            </a:r>
            <a:r>
              <a:rPr lang="en-US" altLang="zh-CN" sz="2800" smtClean="0">
                <a:solidFill>
                  <a:srgbClr val="9D138D"/>
                </a:solidFill>
              </a:rPr>
              <a:t>max_value</a:t>
            </a:r>
            <a:r>
              <a:rPr lang="en-US" altLang="zh-CN" sz="2800" smtClean="0"/>
              <a:t>(int </a:t>
            </a:r>
            <a:r>
              <a:rPr lang="en-US" altLang="zh-CN" sz="2800" smtClean="0">
                <a:solidFill>
                  <a:srgbClr val="FF0000"/>
                </a:solidFill>
              </a:rPr>
              <a:t>array</a:t>
            </a:r>
            <a:r>
              <a:rPr lang="en-US" altLang="zh-CN" sz="2800" smtClean="0"/>
              <a:t>[][4])</a:t>
            </a:r>
            <a:endParaRPr lang="zh-CN" altLang="zh-CN" sz="2800" smtClean="0"/>
          </a:p>
          <a:p>
            <a:pPr>
              <a:buFont typeface="Wingdings" panose="05000000000000000000" pitchFamily="2" charset="2"/>
              <a:buNone/>
            </a:pPr>
            <a:r>
              <a:rPr lang="en-US" altLang="zh-CN" sz="2800" smtClean="0"/>
              <a:t>{  int i,j,max;</a:t>
            </a:r>
            <a:endParaRPr lang="zh-CN" altLang="zh-CN" sz="2800" smtClean="0"/>
          </a:p>
          <a:p>
            <a:pPr>
              <a:buFont typeface="Wingdings" panose="05000000000000000000" pitchFamily="2" charset="2"/>
              <a:buNone/>
            </a:pPr>
            <a:r>
              <a:rPr lang="en-US" altLang="zh-CN" sz="2800" smtClean="0"/>
              <a:t>    max = </a:t>
            </a:r>
            <a:r>
              <a:rPr lang="en-US" altLang="zh-CN" sz="2800" smtClean="0">
                <a:solidFill>
                  <a:srgbClr val="FF0000"/>
                </a:solidFill>
              </a:rPr>
              <a:t>array</a:t>
            </a:r>
            <a:r>
              <a:rPr lang="en-US" altLang="zh-CN" sz="2800" smtClean="0"/>
              <a:t>[0][0];</a:t>
            </a:r>
            <a:endParaRPr lang="zh-CN" altLang="zh-CN" sz="2800" smtClean="0"/>
          </a:p>
          <a:p>
            <a:pPr>
              <a:buFont typeface="Wingdings" panose="05000000000000000000" pitchFamily="2" charset="2"/>
              <a:buNone/>
            </a:pPr>
            <a:r>
              <a:rPr lang="en-US" altLang="zh-CN" sz="2800" smtClean="0"/>
              <a:t>    for (i=0;i&lt;3;i++)</a:t>
            </a:r>
            <a:endParaRPr lang="zh-CN" altLang="zh-CN" sz="2800" smtClean="0"/>
          </a:p>
          <a:p>
            <a:pPr>
              <a:buFont typeface="Wingdings" panose="05000000000000000000" pitchFamily="2" charset="2"/>
              <a:buNone/>
            </a:pPr>
            <a:r>
              <a:rPr lang="en-US" altLang="zh-CN" sz="2800" smtClean="0"/>
              <a:t>        for(j=0;j&lt;4;j++)</a:t>
            </a:r>
            <a:endParaRPr lang="zh-CN" altLang="zh-CN" sz="2800" smtClean="0"/>
          </a:p>
          <a:p>
            <a:pPr>
              <a:buFont typeface="Wingdings" panose="05000000000000000000" pitchFamily="2" charset="2"/>
              <a:buNone/>
            </a:pPr>
            <a:r>
              <a:rPr lang="en-US" altLang="zh-CN" sz="2800" smtClean="0"/>
              <a:t>            if (</a:t>
            </a:r>
            <a:r>
              <a:rPr lang="en-US" altLang="zh-CN" sz="2800" smtClean="0">
                <a:solidFill>
                  <a:srgbClr val="FF0000"/>
                </a:solidFill>
              </a:rPr>
              <a:t>array</a:t>
            </a:r>
            <a:r>
              <a:rPr lang="en-US" altLang="zh-CN" sz="2800" smtClean="0"/>
              <a:t>[i][j]&gt;max) </a:t>
            </a:r>
          </a:p>
          <a:p>
            <a:pPr>
              <a:buFont typeface="Wingdings" panose="05000000000000000000" pitchFamily="2" charset="2"/>
              <a:buNone/>
            </a:pPr>
            <a:r>
              <a:rPr lang="en-US" altLang="zh-CN" sz="2800" smtClean="0"/>
              <a:t>                 max = </a:t>
            </a:r>
            <a:r>
              <a:rPr lang="en-US" altLang="zh-CN" sz="2800" smtClean="0">
                <a:solidFill>
                  <a:srgbClr val="FF0000"/>
                </a:solidFill>
              </a:rPr>
              <a:t>array</a:t>
            </a:r>
            <a:r>
              <a:rPr lang="en-US" altLang="zh-CN" sz="2800" smtClean="0"/>
              <a:t>[i][j]; </a:t>
            </a:r>
            <a:endParaRPr lang="zh-CN" altLang="zh-CN" sz="2800" smtClean="0"/>
          </a:p>
          <a:p>
            <a:pPr>
              <a:buFont typeface="Wingdings" panose="05000000000000000000" pitchFamily="2" charset="2"/>
              <a:buNone/>
            </a:pPr>
            <a:r>
              <a:rPr lang="en-US" altLang="zh-CN" sz="2800" smtClean="0"/>
              <a:t>    return (max);</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endParaRPr lang="zh-CN" altLang="en-US" sz="2800" smtClean="0"/>
          </a:p>
        </p:txBody>
      </p:sp>
      <p:sp>
        <p:nvSpPr>
          <p:cNvPr id="4" name="圆角矩形标注 3"/>
          <p:cNvSpPr>
            <a:spLocks noChangeArrowheads="1"/>
          </p:cNvSpPr>
          <p:nvPr/>
        </p:nvSpPr>
        <p:spPr bwMode="auto">
          <a:xfrm>
            <a:off x="3851275" y="620713"/>
            <a:ext cx="5184775" cy="714375"/>
          </a:xfrm>
          <a:prstGeom prst="wedgeRoundRectCallout">
            <a:avLst>
              <a:gd name="adj1" fmla="val -2972"/>
              <a:gd name="adj2" fmla="val 127111"/>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sz="2800">
                <a:solidFill>
                  <a:srgbClr val="0000CC"/>
                </a:solidFill>
                <a:ea typeface="宋体" panose="02010600030101010101" pitchFamily="2" charset="-122"/>
              </a:rPr>
              <a:t>要与实参</a:t>
            </a:r>
            <a:r>
              <a:rPr kumimoji="1" lang="zh-CN" altLang="zh-CN" sz="2800">
                <a:solidFill>
                  <a:srgbClr val="0000CC"/>
                </a:solidFill>
                <a:ea typeface="宋体" panose="02010600030101010101" pitchFamily="2" charset="-122"/>
              </a:rPr>
              <a:t>数组第</a:t>
            </a:r>
            <a:r>
              <a:rPr kumimoji="1" lang="zh-CN" altLang="en-US" sz="2800">
                <a:solidFill>
                  <a:srgbClr val="0000CC"/>
                </a:solidFill>
                <a:ea typeface="宋体" panose="02010600030101010101" pitchFamily="2" charset="-122"/>
              </a:rPr>
              <a:t>二</a:t>
            </a:r>
            <a:r>
              <a:rPr kumimoji="1" lang="zh-CN" altLang="zh-CN" sz="2800">
                <a:solidFill>
                  <a:srgbClr val="0000CC"/>
                </a:solidFill>
                <a:ea typeface="宋体" panose="02010600030101010101" pitchFamily="2" charset="-122"/>
              </a:rPr>
              <a:t>维大小</a:t>
            </a:r>
            <a:r>
              <a:rPr kumimoji="1" lang="zh-CN" altLang="en-US" sz="2800">
                <a:solidFill>
                  <a:srgbClr val="0000CC"/>
                </a:solidFill>
                <a:ea typeface="宋体" panose="02010600030101010101" pitchFamily="2" charset="-122"/>
              </a:rPr>
              <a:t>相同</a:t>
            </a:r>
          </a:p>
        </p:txBody>
      </p:sp>
      <p:pic>
        <p:nvPicPr>
          <p:cNvPr id="157700"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1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9445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7.8</a:t>
            </a:r>
            <a:r>
              <a:rPr lang="zh-CN" altLang="zh-CN" dirty="0" smtClean="0">
                <a:solidFill>
                  <a:srgbClr val="800000"/>
                </a:solidFill>
                <a:effectLst>
                  <a:outerShdw blurRad="38100" dist="38100" dir="2700000" algn="tl">
                    <a:srgbClr val="000000"/>
                  </a:outerShdw>
                </a:effectLst>
                <a:ea typeface="黑体" pitchFamily="2" charset="-122"/>
              </a:rPr>
              <a:t>局部变量和全局变量</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158723" name="Rectangle 3"/>
          <p:cNvSpPr>
            <a:spLocks noGrp="1" noChangeArrowheads="1"/>
          </p:cNvSpPr>
          <p:nvPr>
            <p:ph type="body" idx="1"/>
          </p:nvPr>
        </p:nvSpPr>
        <p:spPr>
          <a:xfrm>
            <a:off x="1857375" y="2214563"/>
            <a:ext cx="5357813" cy="2143125"/>
          </a:xfrm>
        </p:spPr>
        <p:txBody>
          <a:bodyPr/>
          <a:lstStyle/>
          <a:p>
            <a:pPr>
              <a:buFont typeface="Wingdings" panose="05000000000000000000" pitchFamily="2" charset="2"/>
              <a:buNone/>
            </a:pPr>
            <a:r>
              <a:rPr lang="en-US" altLang="zh-CN" sz="3600" smtClean="0">
                <a:hlinkClick r:id="rId2" action="ppaction://hlinksldjump"/>
              </a:rPr>
              <a:t>7.8.1 </a:t>
            </a:r>
            <a:r>
              <a:rPr lang="zh-CN" altLang="zh-CN" sz="3600" smtClean="0">
                <a:hlinkClick r:id="rId2" action="ppaction://hlinksldjump"/>
              </a:rPr>
              <a:t>局部变量</a:t>
            </a:r>
            <a:endParaRPr lang="en-US" altLang="zh-CN" sz="3600" smtClean="0"/>
          </a:p>
          <a:p>
            <a:pPr>
              <a:buFont typeface="Wingdings" panose="05000000000000000000" pitchFamily="2" charset="2"/>
              <a:buNone/>
            </a:pPr>
            <a:r>
              <a:rPr lang="en-US" altLang="zh-CN" sz="3600" smtClean="0">
                <a:hlinkClick r:id="rId3" action="ppaction://hlinksldjump"/>
              </a:rPr>
              <a:t>7.8.2 </a:t>
            </a:r>
            <a:r>
              <a:rPr lang="zh-CN" altLang="zh-CN" sz="3600" smtClean="0">
                <a:hlinkClick r:id="rId3" action="ppaction://hlinksldjump"/>
              </a:rPr>
              <a:t>全局变量</a:t>
            </a:r>
            <a:endParaRPr lang="zh-CN" altLang="zh-CN" sz="3600" smtClean="0"/>
          </a:p>
        </p:txBody>
      </p:sp>
      <p:pic>
        <p:nvPicPr>
          <p:cNvPr id="158724" name="图片 3" descr="Untitled.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1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7.8.1 </a:t>
            </a:r>
            <a:r>
              <a:rPr lang="zh-CN" altLang="zh-CN" dirty="0" smtClean="0">
                <a:solidFill>
                  <a:srgbClr val="800000"/>
                </a:solidFill>
                <a:effectLst>
                  <a:outerShdw blurRad="38100" dist="38100" dir="2700000" algn="tl">
                    <a:srgbClr val="000000"/>
                  </a:outerShdw>
                </a:effectLst>
                <a:ea typeface="黑体" pitchFamily="2" charset="-122"/>
              </a:rPr>
              <a:t>局部变量</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159747" name="Rectangle 3"/>
          <p:cNvSpPr>
            <a:spLocks noGrp="1" noChangeArrowheads="1"/>
          </p:cNvSpPr>
          <p:nvPr>
            <p:ph type="body" idx="1"/>
          </p:nvPr>
        </p:nvSpPr>
        <p:spPr>
          <a:xfrm>
            <a:off x="857250" y="1857375"/>
            <a:ext cx="6929438" cy="3429000"/>
          </a:xfrm>
        </p:spPr>
        <p:txBody>
          <a:bodyPr/>
          <a:lstStyle/>
          <a:p>
            <a:r>
              <a:rPr lang="zh-CN" altLang="zh-CN" smtClean="0"/>
              <a:t>定义变量可能有三种情况：</a:t>
            </a:r>
          </a:p>
          <a:p>
            <a:pPr lvl="1"/>
            <a:r>
              <a:rPr lang="zh-CN" altLang="zh-CN" sz="3200" smtClean="0"/>
              <a:t>在函数的开头定义</a:t>
            </a:r>
          </a:p>
          <a:p>
            <a:pPr lvl="1"/>
            <a:r>
              <a:rPr lang="zh-CN" altLang="zh-CN" sz="3200" smtClean="0"/>
              <a:t>在函数内的复合语句内定义</a:t>
            </a:r>
          </a:p>
          <a:p>
            <a:pPr lvl="1"/>
            <a:r>
              <a:rPr lang="zh-CN" altLang="zh-CN" sz="3200" smtClean="0"/>
              <a:t>在函数的外部定义</a:t>
            </a:r>
          </a:p>
        </p:txBody>
      </p:sp>
      <p:pic>
        <p:nvPicPr>
          <p:cNvPr id="15974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1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7.8.1 </a:t>
            </a:r>
            <a:r>
              <a:rPr lang="zh-CN" altLang="zh-CN" dirty="0" smtClean="0">
                <a:solidFill>
                  <a:srgbClr val="800000"/>
                </a:solidFill>
                <a:effectLst>
                  <a:outerShdw blurRad="38100" dist="38100" dir="2700000" algn="tl">
                    <a:srgbClr val="000000"/>
                  </a:outerShdw>
                </a:effectLst>
                <a:ea typeface="黑体" pitchFamily="2" charset="-122"/>
              </a:rPr>
              <a:t>局部变量</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160771" name="Rectangle 3"/>
          <p:cNvSpPr>
            <a:spLocks noGrp="1" noChangeArrowheads="1"/>
          </p:cNvSpPr>
          <p:nvPr>
            <p:ph type="body" idx="1"/>
          </p:nvPr>
        </p:nvSpPr>
        <p:spPr>
          <a:xfrm>
            <a:off x="857250" y="1857375"/>
            <a:ext cx="7500938" cy="4071938"/>
          </a:xfrm>
        </p:spPr>
        <p:txBody>
          <a:bodyPr/>
          <a:lstStyle/>
          <a:p>
            <a:r>
              <a:rPr lang="zh-CN" altLang="zh-CN" smtClean="0"/>
              <a:t>在一个函数内部定义的变量只在本函数范围内有效</a:t>
            </a:r>
            <a:endParaRPr lang="en-US" altLang="zh-CN" smtClean="0"/>
          </a:p>
          <a:p>
            <a:r>
              <a:rPr lang="zh-CN" altLang="zh-CN" smtClean="0"/>
              <a:t>在复合语句内定义的变量只在本复合语句范围内有效</a:t>
            </a:r>
            <a:endParaRPr lang="en-US" altLang="zh-CN" smtClean="0"/>
          </a:p>
          <a:p>
            <a:r>
              <a:rPr lang="zh-CN" altLang="en-US" smtClean="0"/>
              <a:t>在</a:t>
            </a:r>
            <a:r>
              <a:rPr lang="zh-CN" altLang="zh-CN" smtClean="0"/>
              <a:t>函数内部</a:t>
            </a:r>
            <a:r>
              <a:rPr lang="zh-CN" altLang="en-US" smtClean="0"/>
              <a:t>或复合语句内部定义的变量称为</a:t>
            </a:r>
            <a:r>
              <a:rPr lang="zh-CN" altLang="zh-CN" smtClean="0"/>
              <a:t>“</a:t>
            </a:r>
            <a:r>
              <a:rPr lang="zh-CN" altLang="zh-CN" smtClean="0">
                <a:solidFill>
                  <a:srgbClr val="FF0000"/>
                </a:solidFill>
              </a:rPr>
              <a:t>局部变量</a:t>
            </a:r>
            <a:r>
              <a:rPr lang="zh-CN" altLang="zh-CN" smtClean="0"/>
              <a:t>”</a:t>
            </a:r>
          </a:p>
        </p:txBody>
      </p:sp>
      <p:pic>
        <p:nvPicPr>
          <p:cNvPr id="16077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1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1794" name="Rectangle 3"/>
          <p:cNvSpPr>
            <a:spLocks noGrp="1" noChangeArrowheads="1"/>
          </p:cNvSpPr>
          <p:nvPr>
            <p:ph type="body" idx="1"/>
          </p:nvPr>
        </p:nvSpPr>
        <p:spPr>
          <a:xfrm>
            <a:off x="714375" y="571500"/>
            <a:ext cx="6715125" cy="6143625"/>
          </a:xfrm>
        </p:spPr>
        <p:txBody>
          <a:bodyPr/>
          <a:lstStyle/>
          <a:p>
            <a:pPr>
              <a:lnSpc>
                <a:spcPts val="3000"/>
              </a:lnSpc>
              <a:buFont typeface="Wingdings" panose="05000000000000000000" pitchFamily="2" charset="2"/>
              <a:buNone/>
            </a:pPr>
            <a:r>
              <a:rPr lang="en-US" altLang="zh-CN" sz="2800" smtClean="0"/>
              <a:t>float f1( int a)      </a:t>
            </a:r>
            <a:endParaRPr lang="zh-CN" altLang="zh-CN" sz="2800" smtClean="0"/>
          </a:p>
          <a:p>
            <a:pPr>
              <a:lnSpc>
                <a:spcPts val="3000"/>
              </a:lnSpc>
              <a:buFont typeface="Wingdings" panose="05000000000000000000" pitchFamily="2" charset="2"/>
              <a:buNone/>
            </a:pPr>
            <a:r>
              <a:rPr lang="en-US" altLang="zh-CN" sz="2800" smtClean="0"/>
              <a:t>{ int b,c;</a:t>
            </a:r>
          </a:p>
          <a:p>
            <a:pPr>
              <a:lnSpc>
                <a:spcPts val="3000"/>
              </a:lnSpc>
              <a:buFont typeface="Wingdings" panose="05000000000000000000" pitchFamily="2" charset="2"/>
              <a:buNone/>
            </a:pPr>
            <a:r>
              <a:rPr lang="en-US" altLang="zh-CN" sz="2800" smtClean="0"/>
              <a:t>   ……</a:t>
            </a:r>
          </a:p>
          <a:p>
            <a:pPr>
              <a:lnSpc>
                <a:spcPts val="3000"/>
              </a:lnSpc>
              <a:buFont typeface="Wingdings" panose="05000000000000000000" pitchFamily="2" charset="2"/>
              <a:buNone/>
            </a:pPr>
            <a:r>
              <a:rPr lang="en-US" altLang="zh-CN" sz="2800" smtClean="0"/>
              <a:t>}</a:t>
            </a:r>
          </a:p>
          <a:p>
            <a:pPr>
              <a:lnSpc>
                <a:spcPts val="3000"/>
              </a:lnSpc>
              <a:buFont typeface="Wingdings" panose="05000000000000000000" pitchFamily="2" charset="2"/>
              <a:buNone/>
            </a:pPr>
            <a:r>
              <a:rPr lang="en-US" altLang="zh-CN" sz="2800" smtClean="0"/>
              <a:t>char f2(int x,int y) </a:t>
            </a:r>
            <a:r>
              <a:rPr lang="zh-CN" altLang="zh-CN" sz="2800" smtClean="0"/>
              <a:t></a:t>
            </a:r>
          </a:p>
          <a:p>
            <a:pPr>
              <a:lnSpc>
                <a:spcPts val="3000"/>
              </a:lnSpc>
              <a:buFont typeface="Wingdings" panose="05000000000000000000" pitchFamily="2" charset="2"/>
              <a:buNone/>
            </a:pPr>
            <a:r>
              <a:rPr lang="en-US" altLang="zh-CN" sz="2800" smtClean="0"/>
              <a:t>{ int i,j;</a:t>
            </a:r>
          </a:p>
          <a:p>
            <a:pPr>
              <a:lnSpc>
                <a:spcPts val="3000"/>
              </a:lnSpc>
              <a:buFont typeface="Wingdings" panose="05000000000000000000" pitchFamily="2" charset="2"/>
              <a:buNone/>
            </a:pPr>
            <a:r>
              <a:rPr lang="en-US" altLang="zh-CN" sz="2800" smtClean="0"/>
              <a:t>   ……</a:t>
            </a:r>
          </a:p>
          <a:p>
            <a:pPr>
              <a:lnSpc>
                <a:spcPts val="3000"/>
              </a:lnSpc>
              <a:buFont typeface="Wingdings" panose="05000000000000000000" pitchFamily="2" charset="2"/>
              <a:buNone/>
            </a:pPr>
            <a:r>
              <a:rPr lang="en-US" altLang="zh-CN" sz="2800" smtClean="0"/>
              <a:t>}</a:t>
            </a:r>
          </a:p>
          <a:p>
            <a:pPr>
              <a:lnSpc>
                <a:spcPts val="3000"/>
              </a:lnSpc>
              <a:buFont typeface="Wingdings" panose="05000000000000000000" pitchFamily="2" charset="2"/>
              <a:buNone/>
            </a:pPr>
            <a:r>
              <a:rPr lang="en-US" altLang="zh-CN" sz="2800" smtClean="0"/>
              <a:t>int main( ) </a:t>
            </a:r>
            <a:r>
              <a:rPr lang="zh-CN" altLang="zh-CN" sz="2800" smtClean="0"/>
              <a:t></a:t>
            </a:r>
          </a:p>
          <a:p>
            <a:pPr>
              <a:lnSpc>
                <a:spcPts val="3000"/>
              </a:lnSpc>
              <a:buFont typeface="Wingdings" panose="05000000000000000000" pitchFamily="2" charset="2"/>
              <a:buNone/>
            </a:pPr>
            <a:r>
              <a:rPr lang="en-US" altLang="zh-CN" sz="2800" smtClean="0"/>
              <a:t>{ int m,n;   </a:t>
            </a:r>
            <a:endParaRPr lang="zh-CN" altLang="zh-CN" sz="2800" smtClean="0"/>
          </a:p>
          <a:p>
            <a:pPr>
              <a:lnSpc>
                <a:spcPts val="3000"/>
              </a:lnSpc>
              <a:buFont typeface="Wingdings" panose="05000000000000000000" pitchFamily="2" charset="2"/>
              <a:buNone/>
            </a:pPr>
            <a:r>
              <a:rPr lang="en-US" altLang="zh-CN" sz="2800" smtClean="0"/>
              <a:t>   ……                </a:t>
            </a:r>
            <a:endParaRPr lang="zh-CN" altLang="zh-CN" sz="2800" smtClean="0"/>
          </a:p>
          <a:p>
            <a:pPr>
              <a:lnSpc>
                <a:spcPts val="3000"/>
              </a:lnSpc>
              <a:buFont typeface="Wingdings" panose="05000000000000000000" pitchFamily="2" charset="2"/>
              <a:buNone/>
            </a:pPr>
            <a:r>
              <a:rPr lang="en-US" altLang="zh-CN" sz="2800" smtClean="0"/>
              <a:t>   return 0; </a:t>
            </a:r>
            <a:endParaRPr lang="zh-CN" altLang="zh-CN" sz="2800" smtClean="0"/>
          </a:p>
          <a:p>
            <a:pPr>
              <a:lnSpc>
                <a:spcPts val="3000"/>
              </a:lnSpc>
              <a:buFont typeface="Wingdings" panose="05000000000000000000" pitchFamily="2" charset="2"/>
              <a:buNone/>
            </a:pPr>
            <a:r>
              <a:rPr lang="en-US" altLang="zh-CN" sz="2800" smtClean="0"/>
              <a:t>}</a:t>
            </a:r>
            <a:endParaRPr lang="zh-CN" altLang="zh-CN" sz="2800" smtClean="0"/>
          </a:p>
        </p:txBody>
      </p:sp>
      <p:sp>
        <p:nvSpPr>
          <p:cNvPr id="5" name="矩形 4"/>
          <p:cNvSpPr>
            <a:spLocks noChangeArrowheads="1"/>
          </p:cNvSpPr>
          <p:nvPr/>
        </p:nvSpPr>
        <p:spPr bwMode="auto">
          <a:xfrm>
            <a:off x="642938" y="500063"/>
            <a:ext cx="3429000" cy="192881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6" name="圆角矩形标注 5"/>
          <p:cNvSpPr>
            <a:spLocks noChangeArrowheads="1"/>
          </p:cNvSpPr>
          <p:nvPr/>
        </p:nvSpPr>
        <p:spPr bwMode="auto">
          <a:xfrm>
            <a:off x="4714875" y="571500"/>
            <a:ext cx="2571750" cy="1214438"/>
          </a:xfrm>
          <a:prstGeom prst="wedgeRoundRectCallout">
            <a:avLst>
              <a:gd name="adj1" fmla="val -71116"/>
              <a:gd name="adj2" fmla="val 36079"/>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sz="2800">
                <a:solidFill>
                  <a:srgbClr val="0000CC"/>
                </a:solidFill>
                <a:ea typeface="宋体" panose="02010600030101010101" pitchFamily="2" charset="-122"/>
              </a:rPr>
              <a:t>a</a:t>
            </a:r>
            <a:r>
              <a:rPr kumimoji="1" lang="zh-CN" altLang="zh-CN" sz="2800">
                <a:solidFill>
                  <a:srgbClr val="0000CC"/>
                </a:solidFill>
                <a:ea typeface="宋体" panose="02010600030101010101" pitchFamily="2" charset="-122"/>
              </a:rPr>
              <a:t>、</a:t>
            </a:r>
            <a:r>
              <a:rPr kumimoji="1" lang="en-US" altLang="zh-CN" sz="2800">
                <a:solidFill>
                  <a:srgbClr val="0000CC"/>
                </a:solidFill>
                <a:ea typeface="宋体" panose="02010600030101010101" pitchFamily="2" charset="-122"/>
              </a:rPr>
              <a:t>b</a:t>
            </a:r>
            <a:r>
              <a:rPr kumimoji="1" lang="zh-CN" altLang="zh-CN" sz="2800">
                <a:solidFill>
                  <a:srgbClr val="0000CC"/>
                </a:solidFill>
                <a:ea typeface="宋体" panose="02010600030101010101" pitchFamily="2" charset="-122"/>
              </a:rPr>
              <a:t>、</a:t>
            </a:r>
            <a:r>
              <a:rPr kumimoji="1" lang="en-US" altLang="zh-CN" sz="2800">
                <a:solidFill>
                  <a:srgbClr val="0000CC"/>
                </a:solidFill>
                <a:ea typeface="宋体" panose="02010600030101010101" pitchFamily="2" charset="-122"/>
              </a:rPr>
              <a:t>c</a:t>
            </a:r>
            <a:r>
              <a:rPr kumimoji="1" lang="zh-CN" altLang="en-US" sz="2800">
                <a:solidFill>
                  <a:srgbClr val="0000CC"/>
                </a:solidFill>
                <a:ea typeface="宋体" panose="02010600030101010101" pitchFamily="2" charset="-122"/>
              </a:rPr>
              <a:t>仅在此函数内</a:t>
            </a:r>
            <a:r>
              <a:rPr kumimoji="1" lang="zh-CN" altLang="zh-CN" sz="2800">
                <a:solidFill>
                  <a:srgbClr val="0000CC"/>
                </a:solidFill>
                <a:ea typeface="宋体" panose="02010600030101010101" pitchFamily="2" charset="-122"/>
              </a:rPr>
              <a:t>有效</a:t>
            </a:r>
            <a:endParaRPr kumimoji="1" lang="zh-CN" altLang="en-US" sz="2800">
              <a:solidFill>
                <a:srgbClr val="0000CC"/>
              </a:solidFill>
              <a:ea typeface="宋体" panose="02010600030101010101" pitchFamily="2" charset="-122"/>
            </a:endParaRPr>
          </a:p>
        </p:txBody>
      </p:sp>
      <p:sp>
        <p:nvSpPr>
          <p:cNvPr id="10" name="矩形 9"/>
          <p:cNvSpPr>
            <a:spLocks noChangeArrowheads="1"/>
          </p:cNvSpPr>
          <p:nvPr/>
        </p:nvSpPr>
        <p:spPr bwMode="auto">
          <a:xfrm>
            <a:off x="714375" y="2357438"/>
            <a:ext cx="3929063" cy="200025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1" name="圆角矩形标注 10"/>
          <p:cNvSpPr>
            <a:spLocks noChangeArrowheads="1"/>
          </p:cNvSpPr>
          <p:nvPr/>
        </p:nvSpPr>
        <p:spPr bwMode="auto">
          <a:xfrm>
            <a:off x="5143500" y="2857500"/>
            <a:ext cx="2786063" cy="1214438"/>
          </a:xfrm>
          <a:prstGeom prst="wedgeRoundRectCallout">
            <a:avLst>
              <a:gd name="adj1" fmla="val -75500"/>
              <a:gd name="adj2" fmla="val 23704"/>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sz="2800">
                <a:solidFill>
                  <a:srgbClr val="0000CC"/>
                </a:solidFill>
                <a:ea typeface="宋体" panose="02010600030101010101" pitchFamily="2" charset="-122"/>
              </a:rPr>
              <a:t>x</a:t>
            </a:r>
            <a:r>
              <a:rPr kumimoji="1" lang="zh-CN" altLang="zh-CN" sz="2800">
                <a:solidFill>
                  <a:srgbClr val="0000CC"/>
                </a:solidFill>
                <a:ea typeface="宋体" panose="02010600030101010101" pitchFamily="2" charset="-122"/>
              </a:rPr>
              <a:t>、</a:t>
            </a:r>
            <a:r>
              <a:rPr kumimoji="1" lang="en-US" altLang="zh-CN" sz="2800">
                <a:solidFill>
                  <a:srgbClr val="0000CC"/>
                </a:solidFill>
                <a:ea typeface="宋体" panose="02010600030101010101" pitchFamily="2" charset="-122"/>
              </a:rPr>
              <a:t>y</a:t>
            </a:r>
            <a:r>
              <a:rPr kumimoji="1" lang="zh-CN" altLang="zh-CN" sz="2800">
                <a:solidFill>
                  <a:srgbClr val="0000CC"/>
                </a:solidFill>
                <a:ea typeface="宋体" panose="02010600030101010101" pitchFamily="2" charset="-122"/>
              </a:rPr>
              <a:t>、</a:t>
            </a:r>
            <a:r>
              <a:rPr kumimoji="1" lang="en-US" altLang="zh-CN" sz="2800">
                <a:solidFill>
                  <a:srgbClr val="0000CC"/>
                </a:solidFill>
                <a:ea typeface="宋体" panose="02010600030101010101" pitchFamily="2" charset="-122"/>
              </a:rPr>
              <a:t>i</a:t>
            </a:r>
            <a:r>
              <a:rPr kumimoji="1" lang="zh-CN" altLang="zh-CN" sz="2800">
                <a:solidFill>
                  <a:srgbClr val="0000CC"/>
                </a:solidFill>
                <a:ea typeface="宋体" panose="02010600030101010101" pitchFamily="2" charset="-122"/>
              </a:rPr>
              <a:t>、</a:t>
            </a:r>
            <a:r>
              <a:rPr kumimoji="1" lang="en-US" altLang="zh-CN" sz="2800">
                <a:solidFill>
                  <a:srgbClr val="0000CC"/>
                </a:solidFill>
                <a:ea typeface="宋体" panose="02010600030101010101" pitchFamily="2" charset="-122"/>
              </a:rPr>
              <a:t>j</a:t>
            </a:r>
            <a:r>
              <a:rPr kumimoji="1" lang="zh-CN" altLang="en-US" sz="2800">
                <a:solidFill>
                  <a:srgbClr val="0000CC"/>
                </a:solidFill>
                <a:ea typeface="宋体" panose="02010600030101010101" pitchFamily="2" charset="-122"/>
              </a:rPr>
              <a:t>仅在此函数内</a:t>
            </a:r>
            <a:r>
              <a:rPr kumimoji="1" lang="zh-CN" altLang="zh-CN" sz="2800">
                <a:solidFill>
                  <a:srgbClr val="0000CC"/>
                </a:solidFill>
                <a:ea typeface="宋体" panose="02010600030101010101" pitchFamily="2" charset="-122"/>
              </a:rPr>
              <a:t>有效</a:t>
            </a:r>
            <a:endParaRPr kumimoji="1" lang="zh-CN" altLang="en-US" sz="2800">
              <a:solidFill>
                <a:srgbClr val="0000CC"/>
              </a:solidFill>
              <a:ea typeface="宋体" panose="02010600030101010101" pitchFamily="2" charset="-122"/>
            </a:endParaRPr>
          </a:p>
        </p:txBody>
      </p:sp>
      <p:sp>
        <p:nvSpPr>
          <p:cNvPr id="12" name="矩形 11"/>
          <p:cNvSpPr>
            <a:spLocks noChangeArrowheads="1"/>
          </p:cNvSpPr>
          <p:nvPr/>
        </p:nvSpPr>
        <p:spPr bwMode="auto">
          <a:xfrm>
            <a:off x="642938" y="4286250"/>
            <a:ext cx="3929062" cy="2357438"/>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3" name="圆角矩形标注 12"/>
          <p:cNvSpPr>
            <a:spLocks noChangeArrowheads="1"/>
          </p:cNvSpPr>
          <p:nvPr/>
        </p:nvSpPr>
        <p:spPr bwMode="auto">
          <a:xfrm>
            <a:off x="5072063" y="4868863"/>
            <a:ext cx="2524125" cy="1214437"/>
          </a:xfrm>
          <a:prstGeom prst="wedgeRoundRectCallout">
            <a:avLst>
              <a:gd name="adj1" fmla="val -73083"/>
              <a:gd name="adj2" fmla="val 23727"/>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sz="2800">
                <a:solidFill>
                  <a:srgbClr val="0000CC"/>
                </a:solidFill>
                <a:ea typeface="宋体" panose="02010600030101010101" pitchFamily="2" charset="-122"/>
              </a:rPr>
              <a:t>m</a:t>
            </a:r>
            <a:r>
              <a:rPr kumimoji="1" lang="zh-CN" altLang="zh-CN" sz="2800">
                <a:solidFill>
                  <a:srgbClr val="0000CC"/>
                </a:solidFill>
                <a:ea typeface="宋体" panose="02010600030101010101" pitchFamily="2" charset="-122"/>
              </a:rPr>
              <a:t>、</a:t>
            </a:r>
            <a:r>
              <a:rPr kumimoji="1" lang="en-US" altLang="zh-CN" sz="2800">
                <a:solidFill>
                  <a:srgbClr val="0000CC"/>
                </a:solidFill>
                <a:ea typeface="宋体" panose="02010600030101010101" pitchFamily="2" charset="-122"/>
              </a:rPr>
              <a:t>n</a:t>
            </a:r>
            <a:r>
              <a:rPr kumimoji="1" lang="zh-CN" altLang="en-US" sz="2800">
                <a:solidFill>
                  <a:srgbClr val="0000CC"/>
                </a:solidFill>
                <a:ea typeface="宋体" panose="02010600030101010101" pitchFamily="2" charset="-122"/>
              </a:rPr>
              <a:t>仅在此函数内</a:t>
            </a:r>
            <a:r>
              <a:rPr kumimoji="1" lang="zh-CN" altLang="zh-CN" sz="2800">
                <a:solidFill>
                  <a:srgbClr val="0000CC"/>
                </a:solidFill>
                <a:ea typeface="宋体" panose="02010600030101010101" pitchFamily="2" charset="-122"/>
              </a:rPr>
              <a:t>有效</a:t>
            </a:r>
            <a:endParaRPr kumimoji="1" lang="zh-CN" altLang="en-US" sz="2800">
              <a:solidFill>
                <a:srgbClr val="0000CC"/>
              </a:solidFill>
              <a:ea typeface="宋体" panose="02010600030101010101" pitchFamily="2" charset="-122"/>
            </a:endParaRPr>
          </a:p>
        </p:txBody>
      </p:sp>
      <p:pic>
        <p:nvPicPr>
          <p:cNvPr id="161801" name="图片 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0"/>
                                        </p:tgtEl>
                                        <p:attrNameLst>
                                          <p:attrName>style.visibility</p:attrName>
                                        </p:attrNameLst>
                                      </p:cBhvr>
                                      <p:to>
                                        <p:strVal val="visible"/>
                                      </p:to>
                                    </p:set>
                                    <p:animEffect transition="in" filter="blinds(horizontal)">
                                      <p:cBhvr>
                                        <p:cTn id="15"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par>
                                <p:cTn id="16" presetID="3" presetClass="entr" presetSubtype="10" fill="hold" grpId="0" nodeType="withEffect">
                                  <p:stCondLst>
                                    <p:cond delay="0"/>
                                  </p:stCondLst>
                                  <p:childTnLst>
                                    <p:set>
                                      <p:cBhvr>
                                        <p:cTn id="17" dur="1" fill="hold">
                                          <p:stCondLst>
                                            <p:cond delay="0"/>
                                          </p:stCondLst>
                                        </p:cTn>
                                        <p:tgtEl>
                                          <p:spTgt spid="11"/>
                                        </p:tgtEl>
                                        <p:attrNameLst>
                                          <p:attrName>style.visibility</p:attrName>
                                        </p:attrNameLst>
                                      </p:cBhvr>
                                      <p:to>
                                        <p:strVal val="visible"/>
                                      </p:to>
                                    </p:set>
                                    <p:animEffect transition="in" filter="blinds(horizontal)">
                                      <p:cBhvr>
                                        <p:cTn id="18"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12"/>
                                        </p:tgtEl>
                                        <p:attrNameLst>
                                          <p:attrName>style.visibility</p:attrName>
                                        </p:attrNameLst>
                                      </p:cBhvr>
                                      <p:to>
                                        <p:strVal val="visible"/>
                                      </p:to>
                                    </p:set>
                                    <p:animEffect transition="in" filter="blinds(horizontal)">
                                      <p:cBhvr>
                                        <p:cTn id="23" dur="500"/>
                                        <p:tgtEl>
                                          <p:spTgt spid="12"/>
                                        </p:tgtEl>
                                      </p:cBhvr>
                                    </p:animEffect>
                                  </p:childTnLst>
                                </p:cTn>
                              </p:par>
                              <p:par>
                                <p:cTn id="24" presetID="3" presetClass="entr" presetSubtype="10" fill="hold" grpId="0" nodeType="withEffect">
                                  <p:stCondLst>
                                    <p:cond delay="0"/>
                                  </p:stCondLst>
                                  <p:childTnLst>
                                    <p:set>
                                      <p:cBhvr>
                                        <p:cTn id="25" dur="1" fill="hold">
                                          <p:stCondLst>
                                            <p:cond delay="0"/>
                                          </p:stCondLst>
                                        </p:cTn>
                                        <p:tgtEl>
                                          <p:spTgt spid="13"/>
                                        </p:tgtEl>
                                        <p:attrNameLst>
                                          <p:attrName>style.visibility</p:attrName>
                                        </p:attrNameLst>
                                      </p:cBhvr>
                                      <p:to>
                                        <p:strVal val="visible"/>
                                      </p:to>
                                    </p:set>
                                    <p:animEffect transition="in" filter="blinds(horizontal)">
                                      <p:cBhvr>
                                        <p:cTn id="26"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10" grpId="0" animBg="1"/>
      <p:bldP spid="11" grpId="0" animBg="1"/>
      <p:bldP spid="12" grpId="0" animBg="1"/>
      <p:bldP spid="13" grpId="0" animBg="1"/>
    </p:bldLst>
  </p:timing>
</p:sld>
</file>

<file path=ppt/slides/slide1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62818" name="Rectangle 3"/>
          <p:cNvSpPr>
            <a:spLocks noGrp="1" noChangeArrowheads="1"/>
          </p:cNvSpPr>
          <p:nvPr>
            <p:ph type="body" idx="1"/>
          </p:nvPr>
        </p:nvSpPr>
        <p:spPr>
          <a:xfrm>
            <a:off x="714375" y="571500"/>
            <a:ext cx="6715125" cy="6143625"/>
          </a:xfrm>
        </p:spPr>
        <p:txBody>
          <a:bodyPr/>
          <a:lstStyle/>
          <a:p>
            <a:pPr>
              <a:lnSpc>
                <a:spcPts val="3000"/>
              </a:lnSpc>
              <a:buFont typeface="Wingdings" panose="05000000000000000000" pitchFamily="2" charset="2"/>
              <a:buNone/>
            </a:pPr>
            <a:r>
              <a:rPr lang="en-US" altLang="zh-CN" sz="2800" smtClean="0"/>
              <a:t>float f1( int a)      </a:t>
            </a:r>
            <a:endParaRPr lang="zh-CN" altLang="zh-CN" sz="2800" smtClean="0"/>
          </a:p>
          <a:p>
            <a:pPr>
              <a:lnSpc>
                <a:spcPts val="3000"/>
              </a:lnSpc>
              <a:buFont typeface="Wingdings" panose="05000000000000000000" pitchFamily="2" charset="2"/>
              <a:buNone/>
            </a:pPr>
            <a:r>
              <a:rPr lang="en-US" altLang="zh-CN" sz="2800" smtClean="0"/>
              <a:t>{ int b,c;</a:t>
            </a:r>
          </a:p>
          <a:p>
            <a:pPr>
              <a:lnSpc>
                <a:spcPts val="3000"/>
              </a:lnSpc>
              <a:buFont typeface="Wingdings" panose="05000000000000000000" pitchFamily="2" charset="2"/>
              <a:buNone/>
            </a:pPr>
            <a:r>
              <a:rPr lang="en-US" altLang="zh-CN" sz="2800" smtClean="0"/>
              <a:t>   ……</a:t>
            </a:r>
          </a:p>
          <a:p>
            <a:pPr>
              <a:lnSpc>
                <a:spcPts val="3000"/>
              </a:lnSpc>
              <a:buFont typeface="Wingdings" panose="05000000000000000000" pitchFamily="2" charset="2"/>
              <a:buNone/>
            </a:pPr>
            <a:r>
              <a:rPr lang="en-US" altLang="zh-CN" sz="2800" smtClean="0"/>
              <a:t>}</a:t>
            </a:r>
          </a:p>
          <a:p>
            <a:pPr>
              <a:lnSpc>
                <a:spcPts val="3000"/>
              </a:lnSpc>
              <a:buFont typeface="Wingdings" panose="05000000000000000000" pitchFamily="2" charset="2"/>
              <a:buNone/>
            </a:pPr>
            <a:r>
              <a:rPr lang="en-US" altLang="zh-CN" sz="2800" smtClean="0"/>
              <a:t>char f2(int x,int y) </a:t>
            </a:r>
            <a:r>
              <a:rPr lang="zh-CN" altLang="zh-CN" sz="2800" smtClean="0"/>
              <a:t></a:t>
            </a:r>
          </a:p>
          <a:p>
            <a:pPr>
              <a:lnSpc>
                <a:spcPts val="3000"/>
              </a:lnSpc>
              <a:buFont typeface="Wingdings" panose="05000000000000000000" pitchFamily="2" charset="2"/>
              <a:buNone/>
            </a:pPr>
            <a:r>
              <a:rPr lang="en-US" altLang="zh-CN" sz="2800" smtClean="0"/>
              <a:t>{ int i,j;</a:t>
            </a:r>
          </a:p>
          <a:p>
            <a:pPr>
              <a:lnSpc>
                <a:spcPts val="3000"/>
              </a:lnSpc>
              <a:buFont typeface="Wingdings" panose="05000000000000000000" pitchFamily="2" charset="2"/>
              <a:buNone/>
            </a:pPr>
            <a:r>
              <a:rPr lang="en-US" altLang="zh-CN" sz="2800" smtClean="0"/>
              <a:t>   ……</a:t>
            </a:r>
          </a:p>
          <a:p>
            <a:pPr>
              <a:lnSpc>
                <a:spcPts val="3000"/>
              </a:lnSpc>
              <a:buFont typeface="Wingdings" panose="05000000000000000000" pitchFamily="2" charset="2"/>
              <a:buNone/>
            </a:pPr>
            <a:r>
              <a:rPr lang="en-US" altLang="zh-CN" sz="2800" smtClean="0"/>
              <a:t>}</a:t>
            </a:r>
          </a:p>
          <a:p>
            <a:pPr>
              <a:lnSpc>
                <a:spcPts val="3000"/>
              </a:lnSpc>
              <a:buFont typeface="Wingdings" panose="05000000000000000000" pitchFamily="2" charset="2"/>
              <a:buNone/>
            </a:pPr>
            <a:r>
              <a:rPr lang="en-US" altLang="zh-CN" sz="2800" smtClean="0"/>
              <a:t>int main( ) </a:t>
            </a:r>
            <a:r>
              <a:rPr lang="zh-CN" altLang="zh-CN" sz="2800" smtClean="0"/>
              <a:t></a:t>
            </a:r>
          </a:p>
          <a:p>
            <a:pPr>
              <a:lnSpc>
                <a:spcPts val="3000"/>
              </a:lnSpc>
              <a:buFont typeface="Wingdings" panose="05000000000000000000" pitchFamily="2" charset="2"/>
              <a:buNone/>
            </a:pPr>
            <a:r>
              <a:rPr lang="en-US" altLang="zh-CN" sz="2800" smtClean="0"/>
              <a:t>{ int </a:t>
            </a:r>
            <a:r>
              <a:rPr lang="en-US" altLang="zh-CN" sz="2800" smtClean="0">
                <a:solidFill>
                  <a:srgbClr val="FF0000"/>
                </a:solidFill>
              </a:rPr>
              <a:t>a</a:t>
            </a:r>
            <a:r>
              <a:rPr lang="en-US" altLang="zh-CN" sz="2800" smtClean="0"/>
              <a:t>,</a:t>
            </a:r>
            <a:r>
              <a:rPr lang="en-US" altLang="zh-CN" sz="2800" smtClean="0">
                <a:solidFill>
                  <a:srgbClr val="FF0000"/>
                </a:solidFill>
              </a:rPr>
              <a:t>b</a:t>
            </a:r>
            <a:r>
              <a:rPr lang="en-US" altLang="zh-CN" sz="2800" smtClean="0"/>
              <a:t>;   </a:t>
            </a:r>
            <a:endParaRPr lang="zh-CN" altLang="zh-CN" sz="2800" smtClean="0"/>
          </a:p>
          <a:p>
            <a:pPr>
              <a:lnSpc>
                <a:spcPts val="3000"/>
              </a:lnSpc>
              <a:buFont typeface="Wingdings" panose="05000000000000000000" pitchFamily="2" charset="2"/>
              <a:buNone/>
            </a:pPr>
            <a:r>
              <a:rPr lang="en-US" altLang="zh-CN" sz="2800" smtClean="0"/>
              <a:t>   ……                </a:t>
            </a:r>
            <a:endParaRPr lang="zh-CN" altLang="zh-CN" sz="2800" smtClean="0"/>
          </a:p>
          <a:p>
            <a:pPr>
              <a:lnSpc>
                <a:spcPts val="3000"/>
              </a:lnSpc>
              <a:buFont typeface="Wingdings" panose="05000000000000000000" pitchFamily="2" charset="2"/>
              <a:buNone/>
            </a:pPr>
            <a:r>
              <a:rPr lang="en-US" altLang="zh-CN" sz="2800" smtClean="0"/>
              <a:t>   return 0; </a:t>
            </a:r>
            <a:endParaRPr lang="zh-CN" altLang="zh-CN" sz="2800" smtClean="0"/>
          </a:p>
          <a:p>
            <a:pPr>
              <a:lnSpc>
                <a:spcPts val="3000"/>
              </a:lnSpc>
              <a:buFont typeface="Wingdings" panose="05000000000000000000" pitchFamily="2" charset="2"/>
              <a:buNone/>
            </a:pPr>
            <a:r>
              <a:rPr lang="en-US" altLang="zh-CN" sz="2800" smtClean="0"/>
              <a:t>}</a:t>
            </a:r>
            <a:endParaRPr lang="zh-CN" altLang="zh-CN" sz="2800" smtClean="0"/>
          </a:p>
        </p:txBody>
      </p:sp>
      <p:sp>
        <p:nvSpPr>
          <p:cNvPr id="12" name="矩形 11"/>
          <p:cNvSpPr>
            <a:spLocks noChangeArrowheads="1"/>
          </p:cNvSpPr>
          <p:nvPr/>
        </p:nvSpPr>
        <p:spPr bwMode="auto">
          <a:xfrm>
            <a:off x="1714500" y="4786313"/>
            <a:ext cx="1000125" cy="5000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3" name="圆角矩形标注 12"/>
          <p:cNvSpPr>
            <a:spLocks noChangeArrowheads="1"/>
          </p:cNvSpPr>
          <p:nvPr/>
        </p:nvSpPr>
        <p:spPr bwMode="auto">
          <a:xfrm>
            <a:off x="5857875" y="2214563"/>
            <a:ext cx="2286000" cy="1214437"/>
          </a:xfrm>
          <a:prstGeom prst="wedgeRoundRectCallout">
            <a:avLst>
              <a:gd name="adj1" fmla="val -75500"/>
              <a:gd name="adj2" fmla="val 23704"/>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sz="2800">
                <a:solidFill>
                  <a:srgbClr val="0000CC"/>
                </a:solidFill>
                <a:ea typeface="宋体" panose="02010600030101010101" pitchFamily="2" charset="-122"/>
              </a:rPr>
              <a:t>类似于不同班同名学生</a:t>
            </a:r>
          </a:p>
        </p:txBody>
      </p:sp>
      <p:sp>
        <p:nvSpPr>
          <p:cNvPr id="9" name="任意多边形 8"/>
          <p:cNvSpPr>
            <a:spLocks/>
          </p:cNvSpPr>
          <p:nvPr/>
        </p:nvSpPr>
        <p:spPr bwMode="auto">
          <a:xfrm>
            <a:off x="3071813" y="1214438"/>
            <a:ext cx="2087562" cy="4084637"/>
          </a:xfrm>
          <a:custGeom>
            <a:avLst/>
            <a:gdLst>
              <a:gd name="T0" fmla="*/ 89897148 w 1144043"/>
              <a:gd name="T1" fmla="*/ 0 h 4045907"/>
              <a:gd name="T2" fmla="*/ 241598610 w 1144043"/>
              <a:gd name="T3" fmla="*/ 2510797 h 4045907"/>
              <a:gd name="T4" fmla="*/ 0 w 1144043"/>
              <a:gd name="T5" fmla="*/ 4407536 h 4045907"/>
              <a:gd name="T6" fmla="*/ 0 60000 65536"/>
              <a:gd name="T7" fmla="*/ 0 60000 65536"/>
              <a:gd name="T8" fmla="*/ 0 60000 65536"/>
              <a:gd name="T9" fmla="*/ 0 w 1144043"/>
              <a:gd name="T10" fmla="*/ 0 h 4045907"/>
              <a:gd name="T11" fmla="*/ 1144043 w 1144043"/>
              <a:gd name="T12" fmla="*/ 4045907 h 4045907"/>
            </a:gdLst>
            <a:ahLst/>
            <a:cxnLst>
              <a:cxn ang="T6">
                <a:pos x="T0" y="T1"/>
              </a:cxn>
              <a:cxn ang="T7">
                <a:pos x="T2" y="T3"/>
              </a:cxn>
              <a:cxn ang="T8">
                <a:pos x="T4" y="T5"/>
              </a:cxn>
            </a:cxnLst>
            <a:rect l="T9" t="T10" r="T11" b="T12"/>
            <a:pathLst>
              <a:path w="1144043" h="4045907">
                <a:moveTo>
                  <a:pt x="400833" y="0"/>
                </a:moveTo>
                <a:cubicBezTo>
                  <a:pt x="772438" y="815235"/>
                  <a:pt x="1144043" y="1630471"/>
                  <a:pt x="1077238" y="2304789"/>
                </a:cubicBezTo>
                <a:cubicBezTo>
                  <a:pt x="1010433" y="2979107"/>
                  <a:pt x="505216" y="3512507"/>
                  <a:pt x="0" y="4045907"/>
                </a:cubicBezTo>
              </a:path>
            </a:pathLst>
          </a:custGeom>
          <a:solidFill>
            <a:schemeClr val="accent1"/>
          </a:solidFill>
          <a:ln w="38100" cap="flat" cmpd="sng" algn="ctr">
            <a:solidFill>
              <a:srgbClr val="FF0000"/>
            </a:solidFill>
            <a:prstDash val="solid"/>
            <a:miter lim="800000"/>
            <a:headEnd type="arrow" w="med" len="med"/>
            <a:tailEnd type="arrow" w="med" len="med"/>
          </a:ln>
        </p:spPr>
        <p:txBody>
          <a:bodyPr wrap="none"/>
          <a:lstStyle/>
          <a:p>
            <a:endParaRPr lang="zh-CN" altLang="en-US"/>
          </a:p>
        </p:txBody>
      </p:sp>
      <p:sp>
        <p:nvSpPr>
          <p:cNvPr id="14" name="圆角矩形标注 13"/>
          <p:cNvSpPr>
            <a:spLocks noChangeArrowheads="1"/>
          </p:cNvSpPr>
          <p:nvPr/>
        </p:nvSpPr>
        <p:spPr bwMode="auto">
          <a:xfrm>
            <a:off x="3786188" y="4143375"/>
            <a:ext cx="2714625" cy="1214438"/>
          </a:xfrm>
          <a:prstGeom prst="wedgeRoundRectCallout">
            <a:avLst>
              <a:gd name="adj1" fmla="val -75500"/>
              <a:gd name="adj2" fmla="val 23704"/>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sz="2800">
                <a:solidFill>
                  <a:srgbClr val="FF0000"/>
                </a:solidFill>
                <a:ea typeface="宋体" panose="02010600030101010101" pitchFamily="2" charset="-122"/>
              </a:rPr>
              <a:t>a</a:t>
            </a:r>
            <a:r>
              <a:rPr kumimoji="1" lang="zh-CN" altLang="zh-CN" sz="2800">
                <a:solidFill>
                  <a:srgbClr val="0000CC"/>
                </a:solidFill>
                <a:ea typeface="宋体" panose="02010600030101010101" pitchFamily="2" charset="-122"/>
              </a:rPr>
              <a:t>、</a:t>
            </a:r>
            <a:r>
              <a:rPr kumimoji="1" lang="en-US" altLang="zh-CN" sz="2800">
                <a:solidFill>
                  <a:srgbClr val="FF0000"/>
                </a:solidFill>
                <a:ea typeface="宋体" panose="02010600030101010101" pitchFamily="2" charset="-122"/>
              </a:rPr>
              <a:t>b</a:t>
            </a:r>
            <a:r>
              <a:rPr kumimoji="1" lang="zh-CN" altLang="en-US" sz="2800">
                <a:solidFill>
                  <a:srgbClr val="0000CC"/>
                </a:solidFill>
                <a:ea typeface="宋体" panose="02010600030101010101" pitchFamily="2" charset="-122"/>
              </a:rPr>
              <a:t>也仅在此函数内</a:t>
            </a:r>
            <a:r>
              <a:rPr kumimoji="1" lang="zh-CN" altLang="zh-CN" sz="2800">
                <a:solidFill>
                  <a:srgbClr val="0000CC"/>
                </a:solidFill>
                <a:ea typeface="宋体" panose="02010600030101010101" pitchFamily="2" charset="-122"/>
              </a:rPr>
              <a:t>有效</a:t>
            </a:r>
            <a:endParaRPr kumimoji="1" lang="zh-CN" altLang="en-US" sz="2800">
              <a:solidFill>
                <a:srgbClr val="0000CC"/>
              </a:solidFill>
              <a:ea typeface="宋体" panose="02010600030101010101" pitchFamily="2" charset="-122"/>
            </a:endParaRPr>
          </a:p>
        </p:txBody>
      </p:sp>
      <p:pic>
        <p:nvPicPr>
          <p:cNvPr id="162823"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2"/>
                                        </p:tgtEl>
                                        <p:attrNameLst>
                                          <p:attrName>style.visibility</p:attrName>
                                        </p:attrNameLst>
                                      </p:cBhvr>
                                      <p:to>
                                        <p:strVal val="visible"/>
                                      </p:to>
                                    </p:set>
                                    <p:animEffect transition="in" filter="blinds(horizontal)">
                                      <p:cBhvr>
                                        <p:cTn id="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14"/>
                                        </p:tgtEl>
                                        <p:attrNameLst>
                                          <p:attrName>style.visibility</p:attrName>
                                        </p:attrNameLst>
                                      </p:cBhvr>
                                      <p:to>
                                        <p:strVal val="visible"/>
                                      </p:to>
                                    </p:set>
                                    <p:animEffect transition="in" filter="blinds(horizontal)">
                                      <p:cBhvr>
                                        <p:cTn id="10"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4" presetClass="entr" presetSubtype="32" fill="hold" nodeType="clickEffect">
                                  <p:stCondLst>
                                    <p:cond delay="0"/>
                                  </p:stCondLst>
                                  <p:childTnLst>
                                    <p:set>
                                      <p:cBhvr>
                                        <p:cTn id="14" dur="1" fill="hold">
                                          <p:stCondLst>
                                            <p:cond delay="0"/>
                                          </p:stCondLst>
                                        </p:cTn>
                                        <p:tgtEl>
                                          <p:spTgt spid="9"/>
                                        </p:tgtEl>
                                        <p:attrNameLst>
                                          <p:attrName>style.visibility</p:attrName>
                                        </p:attrNameLst>
                                      </p:cBhvr>
                                      <p:to>
                                        <p:strVal val="visible"/>
                                      </p:to>
                                    </p:set>
                                    <p:animEffect transition="in" filter="box(out)">
                                      <p:cBhvr>
                                        <p:cTn id="15" dur="500"/>
                                        <p:tgtEl>
                                          <p:spTgt spid="9"/>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blinds(horizontal)">
                                      <p:cBhvr>
                                        <p:cTn id="18"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animBg="1"/>
      <p:bldP spid="14" grpId="0" animBg="1"/>
    </p:bldLst>
  </p:timing>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42" name="内容占位符 2"/>
          <p:cNvSpPr>
            <a:spLocks noGrp="1"/>
          </p:cNvSpPr>
          <p:nvPr>
            <p:ph idx="1"/>
          </p:nvPr>
        </p:nvSpPr>
        <p:spPr>
          <a:xfrm>
            <a:off x="968375" y="1019175"/>
            <a:ext cx="3675063" cy="5267325"/>
          </a:xfrm>
        </p:spPr>
        <p:txBody>
          <a:bodyPr/>
          <a:lstStyle/>
          <a:p>
            <a:pPr>
              <a:buFont typeface="Wingdings" panose="05000000000000000000" pitchFamily="2" charset="2"/>
              <a:buNone/>
            </a:pPr>
            <a:r>
              <a:rPr lang="en-US" altLang="zh-CN" sz="2800" smtClean="0"/>
              <a:t>int main ( )</a:t>
            </a:r>
            <a:endParaRPr lang="zh-CN" altLang="zh-CN" sz="2800" smtClean="0"/>
          </a:p>
          <a:p>
            <a:pPr>
              <a:buFont typeface="Wingdings" panose="05000000000000000000" pitchFamily="2" charset="2"/>
              <a:buNone/>
            </a:pPr>
            <a:r>
              <a:rPr lang="en-US" altLang="zh-CN" sz="2800" smtClean="0"/>
              <a:t>{ int </a:t>
            </a:r>
            <a:r>
              <a:rPr lang="en-US" altLang="zh-CN" sz="2800" smtClean="0">
                <a:solidFill>
                  <a:srgbClr val="0000CC"/>
                </a:solidFill>
              </a:rPr>
              <a:t>a</a:t>
            </a:r>
            <a:r>
              <a:rPr lang="en-US" altLang="zh-CN" sz="2800" smtClean="0"/>
              <a:t>,</a:t>
            </a:r>
            <a:r>
              <a:rPr lang="en-US" altLang="zh-CN" sz="2800" smtClean="0">
                <a:solidFill>
                  <a:srgbClr val="0000CC"/>
                </a:solidFill>
              </a:rPr>
              <a:t>b</a:t>
            </a:r>
            <a:r>
              <a:rPr lang="en-US" altLang="zh-CN" sz="2800" smtClean="0"/>
              <a:t>; </a:t>
            </a:r>
          </a:p>
          <a:p>
            <a:pPr>
              <a:buFont typeface="Wingdings" panose="05000000000000000000" pitchFamily="2" charset="2"/>
              <a:buNone/>
            </a:pPr>
            <a:r>
              <a:rPr lang="en-US" altLang="zh-CN" sz="2800" smtClean="0"/>
              <a:t>     ……                             </a:t>
            </a:r>
            <a:endParaRPr lang="zh-CN" altLang="zh-CN" sz="2800" smtClean="0"/>
          </a:p>
          <a:p>
            <a:pPr>
              <a:buFont typeface="Wingdings" panose="05000000000000000000" pitchFamily="2" charset="2"/>
              <a:buNone/>
            </a:pPr>
            <a:r>
              <a:rPr lang="en-US" altLang="zh-CN" sz="2800" smtClean="0"/>
              <a:t>   { int </a:t>
            </a:r>
            <a:r>
              <a:rPr lang="en-US" altLang="zh-CN" sz="2800" smtClean="0">
                <a:solidFill>
                  <a:srgbClr val="9D138D"/>
                </a:solidFill>
              </a:rPr>
              <a:t>c</a:t>
            </a:r>
            <a:r>
              <a:rPr lang="en-US" altLang="zh-CN" sz="2800" smtClean="0"/>
              <a:t>;        </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c</a:t>
            </a:r>
            <a:r>
              <a:rPr lang="en-US" altLang="zh-CN" sz="2800" smtClean="0"/>
              <a:t>=</a:t>
            </a:r>
            <a:r>
              <a:rPr lang="en-US" altLang="zh-CN" sz="2800" smtClean="0">
                <a:solidFill>
                  <a:srgbClr val="0000CC"/>
                </a:solidFill>
              </a:rPr>
              <a:t>a</a:t>
            </a:r>
            <a:r>
              <a:rPr lang="en-US" altLang="zh-CN" sz="2800" smtClean="0"/>
              <a:t>+</a:t>
            </a:r>
            <a:r>
              <a:rPr lang="en-US" altLang="zh-CN" sz="2800" smtClean="0">
                <a:solidFill>
                  <a:srgbClr val="0000CC"/>
                </a:solidFill>
              </a:rPr>
              <a:t>b</a:t>
            </a:r>
            <a:r>
              <a:rPr lang="en-US" altLang="zh-CN" sz="2800" smtClean="0"/>
              <a:t>;        </a:t>
            </a:r>
            <a:endParaRPr lang="zh-CN" altLang="zh-CN" sz="2800" smtClean="0"/>
          </a:p>
          <a:p>
            <a:pPr>
              <a:buFont typeface="Wingdings" panose="05000000000000000000" pitchFamily="2" charset="2"/>
              <a:buNone/>
            </a:pPr>
            <a:r>
              <a:rPr lang="en-US" altLang="zh-CN" sz="2800" smtClean="0"/>
              <a:t>      ……</a:t>
            </a:r>
            <a:endParaRPr lang="zh-CN" altLang="zh-CN" sz="2800" smtClean="0"/>
          </a:p>
          <a:p>
            <a:pPr>
              <a:buFont typeface="Wingdings" panose="05000000000000000000" pitchFamily="2" charset="2"/>
              <a:buNone/>
            </a:pPr>
            <a:r>
              <a:rPr lang="en-US" altLang="zh-CN" sz="2800" smtClean="0"/>
              <a:t>   }                                                                          </a:t>
            </a:r>
            <a:endParaRPr lang="zh-CN" altLang="zh-CN" sz="2800" smtClean="0"/>
          </a:p>
          <a:p>
            <a:pPr>
              <a:buFont typeface="Wingdings" panose="05000000000000000000" pitchFamily="2" charset="2"/>
              <a:buNone/>
            </a:pPr>
            <a:r>
              <a:rPr lang="en-US" altLang="zh-CN" sz="2800" smtClean="0"/>
              <a:t>    ……                              </a:t>
            </a:r>
            <a:endParaRPr lang="zh-CN" altLang="zh-CN" sz="2800" smtClean="0"/>
          </a:p>
          <a:p>
            <a:pPr>
              <a:buFont typeface="Wingdings" panose="05000000000000000000" pitchFamily="2" charset="2"/>
              <a:buNone/>
            </a:pPr>
            <a:r>
              <a:rPr lang="en-US" altLang="zh-CN" sz="2800" smtClean="0"/>
              <a:t>} </a:t>
            </a:r>
            <a:endParaRPr lang="zh-CN" altLang="en-US" sz="2800" smtClean="0"/>
          </a:p>
        </p:txBody>
      </p:sp>
      <p:sp>
        <p:nvSpPr>
          <p:cNvPr id="4" name="矩形 3"/>
          <p:cNvSpPr>
            <a:spLocks noChangeArrowheads="1"/>
          </p:cNvSpPr>
          <p:nvPr/>
        </p:nvSpPr>
        <p:spPr bwMode="auto">
          <a:xfrm>
            <a:off x="1285875" y="2571750"/>
            <a:ext cx="2286000" cy="21431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5" name="圆角矩形标注 4"/>
          <p:cNvSpPr>
            <a:spLocks noChangeArrowheads="1"/>
          </p:cNvSpPr>
          <p:nvPr/>
        </p:nvSpPr>
        <p:spPr bwMode="auto">
          <a:xfrm>
            <a:off x="4071938" y="2643188"/>
            <a:ext cx="2357437" cy="1214437"/>
          </a:xfrm>
          <a:prstGeom prst="wedgeRoundRectCallout">
            <a:avLst>
              <a:gd name="adj1" fmla="val -71116"/>
              <a:gd name="adj2" fmla="val 36079"/>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sz="2800">
                <a:solidFill>
                  <a:srgbClr val="0000CC"/>
                </a:solidFill>
                <a:ea typeface="宋体" panose="02010600030101010101" pitchFamily="2" charset="-122"/>
              </a:rPr>
              <a:t>c</a:t>
            </a:r>
            <a:r>
              <a:rPr kumimoji="1" lang="zh-CN" altLang="en-US" sz="2800">
                <a:solidFill>
                  <a:srgbClr val="0000CC"/>
                </a:solidFill>
                <a:ea typeface="宋体" panose="02010600030101010101" pitchFamily="2" charset="-122"/>
              </a:rPr>
              <a:t>仅在此复合语句内</a:t>
            </a:r>
            <a:r>
              <a:rPr kumimoji="1" lang="zh-CN" altLang="zh-CN" sz="2800">
                <a:solidFill>
                  <a:srgbClr val="0000CC"/>
                </a:solidFill>
                <a:ea typeface="宋体" panose="02010600030101010101" pitchFamily="2" charset="-122"/>
              </a:rPr>
              <a:t>有效</a:t>
            </a:r>
            <a:endParaRPr kumimoji="1" lang="zh-CN" altLang="en-US" sz="2800">
              <a:solidFill>
                <a:srgbClr val="0000CC"/>
              </a:solidFill>
              <a:ea typeface="宋体" panose="02010600030101010101" pitchFamily="2" charset="-122"/>
            </a:endParaRPr>
          </a:p>
        </p:txBody>
      </p:sp>
      <p:sp>
        <p:nvSpPr>
          <p:cNvPr id="6" name="矩形 5"/>
          <p:cNvSpPr>
            <a:spLocks noChangeArrowheads="1"/>
          </p:cNvSpPr>
          <p:nvPr/>
        </p:nvSpPr>
        <p:spPr bwMode="auto">
          <a:xfrm>
            <a:off x="857250" y="928688"/>
            <a:ext cx="2928938" cy="485775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7" name="圆角矩形标注 6"/>
          <p:cNvSpPr>
            <a:spLocks noChangeArrowheads="1"/>
          </p:cNvSpPr>
          <p:nvPr/>
        </p:nvSpPr>
        <p:spPr bwMode="auto">
          <a:xfrm>
            <a:off x="4143375" y="1214438"/>
            <a:ext cx="2714625" cy="1214437"/>
          </a:xfrm>
          <a:prstGeom prst="wedgeRoundRectCallout">
            <a:avLst>
              <a:gd name="adj1" fmla="val -71116"/>
              <a:gd name="adj2" fmla="val 36079"/>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sz="2800">
                <a:solidFill>
                  <a:srgbClr val="0000CC"/>
                </a:solidFill>
                <a:ea typeface="宋体" panose="02010600030101010101" pitchFamily="2" charset="-122"/>
              </a:rPr>
              <a:t>a</a:t>
            </a:r>
            <a:r>
              <a:rPr kumimoji="1" lang="zh-CN" altLang="en-US" sz="2800">
                <a:solidFill>
                  <a:srgbClr val="0000CC"/>
                </a:solidFill>
                <a:ea typeface="宋体" panose="02010600030101010101" pitchFamily="2" charset="-122"/>
              </a:rPr>
              <a:t>、</a:t>
            </a:r>
            <a:r>
              <a:rPr kumimoji="1" lang="en-US" altLang="zh-CN" sz="2800">
                <a:solidFill>
                  <a:srgbClr val="0000CC"/>
                </a:solidFill>
                <a:ea typeface="宋体" panose="02010600030101010101" pitchFamily="2" charset="-122"/>
              </a:rPr>
              <a:t>b</a:t>
            </a:r>
            <a:r>
              <a:rPr kumimoji="1" lang="zh-CN" altLang="en-US" sz="2800">
                <a:solidFill>
                  <a:srgbClr val="0000CC"/>
                </a:solidFill>
                <a:ea typeface="宋体" panose="02010600030101010101" pitchFamily="2" charset="-122"/>
              </a:rPr>
              <a:t>仅在此复合语句内</a:t>
            </a:r>
            <a:r>
              <a:rPr kumimoji="1" lang="zh-CN" altLang="zh-CN" sz="2800">
                <a:solidFill>
                  <a:srgbClr val="0000CC"/>
                </a:solidFill>
                <a:ea typeface="宋体" panose="02010600030101010101" pitchFamily="2" charset="-122"/>
              </a:rPr>
              <a:t>有效</a:t>
            </a:r>
            <a:endParaRPr kumimoji="1" lang="zh-CN" altLang="en-US" sz="2800">
              <a:solidFill>
                <a:srgbClr val="0000CC"/>
              </a:solidFill>
              <a:ea typeface="宋体" panose="02010600030101010101" pitchFamily="2" charset="-122"/>
            </a:endParaRPr>
          </a:p>
        </p:txBody>
      </p:sp>
      <p:pic>
        <p:nvPicPr>
          <p:cNvPr id="163847" name="图片 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7"/>
                                        </p:tgtEl>
                                        <p:attrNameLst>
                                          <p:attrName>style.visibility</p:attrName>
                                        </p:attrNameLst>
                                      </p:cBhvr>
                                      <p:to>
                                        <p:strVal val="visible"/>
                                      </p:to>
                                    </p:set>
                                    <p:animEffect transition="in" filter="blinds(horizontal)">
                                      <p:cBhvr>
                                        <p:cTn id="18"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1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7.8.2</a:t>
            </a:r>
            <a:r>
              <a:rPr lang="zh-CN" altLang="zh-CN" dirty="0" smtClean="0">
                <a:solidFill>
                  <a:srgbClr val="800000"/>
                </a:solidFill>
                <a:effectLst>
                  <a:outerShdw blurRad="38100" dist="38100" dir="2700000" algn="tl">
                    <a:srgbClr val="000000"/>
                  </a:outerShdw>
                </a:effectLst>
                <a:ea typeface="黑体" pitchFamily="2" charset="-122"/>
              </a:rPr>
              <a:t>全局变量</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153603" name="Rectangle 3"/>
          <p:cNvSpPr>
            <a:spLocks noGrp="1" noChangeArrowheads="1"/>
          </p:cNvSpPr>
          <p:nvPr>
            <p:ph type="body" idx="1"/>
          </p:nvPr>
        </p:nvSpPr>
        <p:spPr>
          <a:xfrm>
            <a:off x="571500" y="1714500"/>
            <a:ext cx="8001000" cy="4429125"/>
          </a:xfrm>
        </p:spPr>
        <p:txBody>
          <a:bodyPr/>
          <a:lstStyle/>
          <a:p>
            <a:r>
              <a:rPr lang="zh-CN" altLang="zh-CN" smtClean="0"/>
              <a:t>在函数内定义的变量是局部变量</a:t>
            </a:r>
            <a:r>
              <a:rPr lang="zh-CN" altLang="en-US" smtClean="0"/>
              <a:t>，</a:t>
            </a:r>
            <a:r>
              <a:rPr lang="zh-CN" altLang="zh-CN" smtClean="0"/>
              <a:t>而在函数之外定义的变量称为</a:t>
            </a:r>
            <a:r>
              <a:rPr lang="zh-CN" altLang="zh-CN" smtClean="0">
                <a:solidFill>
                  <a:srgbClr val="C00000"/>
                </a:solidFill>
              </a:rPr>
              <a:t>外部变量</a:t>
            </a:r>
            <a:endParaRPr lang="en-US" altLang="zh-CN" smtClean="0">
              <a:solidFill>
                <a:srgbClr val="C00000"/>
              </a:solidFill>
            </a:endParaRPr>
          </a:p>
          <a:p>
            <a:r>
              <a:rPr lang="zh-CN" altLang="zh-CN" smtClean="0"/>
              <a:t>外部变量是全局变量</a:t>
            </a:r>
            <a:r>
              <a:rPr lang="en-US" altLang="zh-CN" smtClean="0"/>
              <a:t>(</a:t>
            </a:r>
            <a:r>
              <a:rPr lang="zh-CN" altLang="zh-CN" smtClean="0"/>
              <a:t>也称全程变量</a:t>
            </a:r>
            <a:r>
              <a:rPr lang="en-US" altLang="zh-CN" smtClean="0"/>
              <a:t>)</a:t>
            </a:r>
          </a:p>
          <a:p>
            <a:r>
              <a:rPr lang="zh-CN" altLang="zh-CN" smtClean="0"/>
              <a:t>全局变量可以为本文件中其他函数所共用</a:t>
            </a:r>
            <a:endParaRPr lang="en-US" altLang="zh-CN" smtClean="0"/>
          </a:p>
          <a:p>
            <a:r>
              <a:rPr lang="zh-CN" altLang="zh-CN" smtClean="0"/>
              <a:t>有效范围为从定义变量的位置开始到本源文件结束</a:t>
            </a:r>
          </a:p>
        </p:txBody>
      </p:sp>
      <p:pic>
        <p:nvPicPr>
          <p:cNvPr id="16486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53603">
                                            <p:txEl>
                                              <p:pRg st="2" end="2"/>
                                            </p:txEl>
                                          </p:spTgt>
                                        </p:tgtEl>
                                        <p:attrNameLst>
                                          <p:attrName>style.visibility</p:attrName>
                                        </p:attrNameLst>
                                      </p:cBhvr>
                                      <p:to>
                                        <p:strVal val="visible"/>
                                      </p:to>
                                    </p:set>
                                    <p:animEffect transition="in" filter="blinds(horizontal)">
                                      <p:cBhvr>
                                        <p:cTn id="7" dur="500"/>
                                        <p:tgtEl>
                                          <p:spTgt spid="153603">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53603">
                                            <p:txEl>
                                              <p:pRg st="3" end="3"/>
                                            </p:txEl>
                                          </p:spTgt>
                                        </p:tgtEl>
                                        <p:attrNameLst>
                                          <p:attrName>style.visibility</p:attrName>
                                        </p:attrNameLst>
                                      </p:cBhvr>
                                      <p:to>
                                        <p:strVal val="visible"/>
                                      </p:to>
                                    </p:set>
                                    <p:animEffect transition="in" filter="blinds(horizontal)">
                                      <p:cBhvr>
                                        <p:cTn id="12" dur="500"/>
                                        <p:tgtEl>
                                          <p:spTgt spid="153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5890" name="内容占位符 2"/>
          <p:cNvSpPr>
            <a:spLocks noGrp="1"/>
          </p:cNvSpPr>
          <p:nvPr>
            <p:ph idx="1"/>
          </p:nvPr>
        </p:nvSpPr>
        <p:spPr>
          <a:xfrm>
            <a:off x="825500" y="714375"/>
            <a:ext cx="5032375" cy="5929313"/>
          </a:xfrm>
        </p:spPr>
        <p:txBody>
          <a:bodyPr/>
          <a:lstStyle/>
          <a:p>
            <a:pPr>
              <a:buFont typeface="Wingdings" panose="05000000000000000000" pitchFamily="2" charset="2"/>
              <a:buNone/>
            </a:pPr>
            <a:r>
              <a:rPr lang="en-US" altLang="zh-CN" sz="2800" smtClean="0">
                <a:solidFill>
                  <a:srgbClr val="00B050"/>
                </a:solidFill>
              </a:rPr>
              <a:t>int p=1,q=5</a:t>
            </a:r>
          </a:p>
          <a:p>
            <a:pPr>
              <a:buFont typeface="Wingdings" panose="05000000000000000000" pitchFamily="2" charset="2"/>
              <a:buNone/>
            </a:pPr>
            <a:r>
              <a:rPr lang="en-US" altLang="zh-CN" sz="2800" smtClean="0"/>
              <a:t>float f1(int a)</a:t>
            </a:r>
          </a:p>
          <a:p>
            <a:pPr>
              <a:buFont typeface="Wingdings" panose="05000000000000000000" pitchFamily="2" charset="2"/>
              <a:buNone/>
            </a:pPr>
            <a:r>
              <a:rPr lang="en-US" altLang="zh-CN" sz="2800" smtClean="0"/>
              <a:t>{  int b,c;   ……  }</a:t>
            </a:r>
          </a:p>
          <a:p>
            <a:pPr>
              <a:buFont typeface="Wingdings" panose="05000000000000000000" pitchFamily="2" charset="2"/>
              <a:buNone/>
            </a:pPr>
            <a:r>
              <a:rPr lang="en-US" altLang="zh-CN" sz="2800" smtClean="0">
                <a:solidFill>
                  <a:srgbClr val="00B050"/>
                </a:solidFill>
              </a:rPr>
              <a:t>char c1,c2;</a:t>
            </a:r>
          </a:p>
          <a:p>
            <a:pPr>
              <a:buFont typeface="Wingdings" panose="05000000000000000000" pitchFamily="2" charset="2"/>
              <a:buNone/>
            </a:pPr>
            <a:r>
              <a:rPr lang="en-US" altLang="zh-CN" sz="2800" smtClean="0"/>
              <a:t>char f2 (int x, int y)</a:t>
            </a:r>
          </a:p>
          <a:p>
            <a:pPr>
              <a:buFont typeface="Wingdings" panose="05000000000000000000" pitchFamily="2" charset="2"/>
              <a:buNone/>
            </a:pPr>
            <a:r>
              <a:rPr lang="en-US" altLang="zh-CN" sz="2800" smtClean="0"/>
              <a:t>{  int i,j;   ……  }</a:t>
            </a:r>
          </a:p>
          <a:p>
            <a:pPr>
              <a:buFont typeface="Wingdings" panose="05000000000000000000" pitchFamily="2" charset="2"/>
              <a:buNone/>
            </a:pPr>
            <a:r>
              <a:rPr lang="en-US" altLang="zh-CN" sz="2800" smtClean="0"/>
              <a:t>int main ( )</a:t>
            </a:r>
          </a:p>
          <a:p>
            <a:pPr>
              <a:buFont typeface="Wingdings" panose="05000000000000000000" pitchFamily="2" charset="2"/>
              <a:buNone/>
            </a:pPr>
            <a:r>
              <a:rPr lang="en-US" altLang="zh-CN" sz="2800" smtClean="0"/>
              <a:t>{  int m,n;</a:t>
            </a:r>
          </a:p>
          <a:p>
            <a:pPr>
              <a:buFont typeface="Wingdings" panose="05000000000000000000" pitchFamily="2" charset="2"/>
              <a:buNone/>
            </a:pPr>
            <a:r>
              <a:rPr lang="en-US" altLang="zh-CN" sz="2800" smtClean="0"/>
              <a:t>    ……</a:t>
            </a:r>
          </a:p>
          <a:p>
            <a:pPr>
              <a:buFont typeface="Wingdings" panose="05000000000000000000" pitchFamily="2" charset="2"/>
              <a:buNone/>
            </a:pPr>
            <a:r>
              <a:rPr lang="en-US" altLang="zh-CN" sz="2800" smtClean="0"/>
              <a:t>    return 0;</a:t>
            </a:r>
          </a:p>
          <a:p>
            <a:pPr>
              <a:buFont typeface="Wingdings" panose="05000000000000000000" pitchFamily="2" charset="2"/>
              <a:buNone/>
            </a:pPr>
            <a:r>
              <a:rPr lang="en-US" altLang="zh-CN" sz="2800" smtClean="0"/>
              <a:t>}</a:t>
            </a:r>
            <a:endParaRPr lang="zh-CN" altLang="en-US" sz="2800" smtClean="0"/>
          </a:p>
        </p:txBody>
      </p:sp>
      <p:sp>
        <p:nvSpPr>
          <p:cNvPr id="4" name="矩形 3"/>
          <p:cNvSpPr>
            <a:spLocks noChangeArrowheads="1"/>
          </p:cNvSpPr>
          <p:nvPr/>
        </p:nvSpPr>
        <p:spPr bwMode="auto">
          <a:xfrm>
            <a:off x="785813" y="642938"/>
            <a:ext cx="3000375"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5" name="圆角矩形标注 4"/>
          <p:cNvSpPr>
            <a:spLocks noChangeArrowheads="1"/>
          </p:cNvSpPr>
          <p:nvPr/>
        </p:nvSpPr>
        <p:spPr bwMode="auto">
          <a:xfrm>
            <a:off x="4857750" y="1500188"/>
            <a:ext cx="2786063" cy="1214437"/>
          </a:xfrm>
          <a:prstGeom prst="wedgeRoundRectCallout">
            <a:avLst>
              <a:gd name="adj1" fmla="val -71116"/>
              <a:gd name="adj2" fmla="val 36079"/>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sz="2800">
                <a:solidFill>
                  <a:srgbClr val="0000CC"/>
                </a:solidFill>
                <a:ea typeface="宋体" panose="02010600030101010101" pitchFamily="2" charset="-122"/>
              </a:rPr>
              <a:t>p</a:t>
            </a:r>
            <a:r>
              <a:rPr kumimoji="1" lang="zh-CN" altLang="en-US" sz="2800">
                <a:solidFill>
                  <a:srgbClr val="0000CC"/>
                </a:solidFill>
                <a:ea typeface="宋体" panose="02010600030101010101" pitchFamily="2" charset="-122"/>
              </a:rPr>
              <a:t>、</a:t>
            </a:r>
            <a:r>
              <a:rPr kumimoji="1" lang="en-US" altLang="zh-CN" sz="2800">
                <a:solidFill>
                  <a:srgbClr val="0000CC"/>
                </a:solidFill>
                <a:ea typeface="宋体" panose="02010600030101010101" pitchFamily="2" charset="-122"/>
              </a:rPr>
              <a:t>q</a:t>
            </a:r>
            <a:r>
              <a:rPr kumimoji="1" lang="zh-CN" altLang="en-US" sz="2800">
                <a:solidFill>
                  <a:srgbClr val="0000CC"/>
                </a:solidFill>
                <a:ea typeface="宋体" panose="02010600030101010101" pitchFamily="2" charset="-122"/>
              </a:rPr>
              <a:t>、</a:t>
            </a:r>
            <a:r>
              <a:rPr kumimoji="1" lang="en-US" altLang="zh-CN" sz="2800">
                <a:solidFill>
                  <a:srgbClr val="0000CC"/>
                </a:solidFill>
                <a:ea typeface="宋体" panose="02010600030101010101" pitchFamily="2" charset="-122"/>
              </a:rPr>
              <a:t>c1</a:t>
            </a:r>
            <a:r>
              <a:rPr kumimoji="1" lang="zh-CN" altLang="en-US" sz="2800">
                <a:solidFill>
                  <a:srgbClr val="0000CC"/>
                </a:solidFill>
                <a:ea typeface="宋体" panose="02010600030101010101" pitchFamily="2" charset="-122"/>
              </a:rPr>
              <a:t>、</a:t>
            </a:r>
            <a:r>
              <a:rPr kumimoji="1" lang="en-US" altLang="zh-CN" sz="2800">
                <a:solidFill>
                  <a:srgbClr val="0000CC"/>
                </a:solidFill>
                <a:ea typeface="宋体" panose="02010600030101010101" pitchFamily="2" charset="-122"/>
              </a:rPr>
              <a:t>c2</a:t>
            </a:r>
            <a:r>
              <a:rPr kumimoji="1" lang="zh-CN" altLang="en-US" sz="2800">
                <a:solidFill>
                  <a:srgbClr val="0000CC"/>
                </a:solidFill>
                <a:ea typeface="宋体" panose="02010600030101010101" pitchFamily="2" charset="-122"/>
              </a:rPr>
              <a:t>为</a:t>
            </a:r>
            <a:r>
              <a:rPr kumimoji="1" lang="zh-CN" altLang="zh-CN" sz="2800">
                <a:solidFill>
                  <a:srgbClr val="0000CC"/>
                </a:solidFill>
                <a:ea typeface="宋体" panose="02010600030101010101" pitchFamily="2" charset="-122"/>
              </a:rPr>
              <a:t>全局变量</a:t>
            </a:r>
            <a:endParaRPr kumimoji="1" lang="zh-CN" altLang="en-US" sz="2800">
              <a:solidFill>
                <a:srgbClr val="0000CC"/>
              </a:solidFill>
              <a:ea typeface="宋体" panose="02010600030101010101" pitchFamily="2" charset="-122"/>
            </a:endParaRPr>
          </a:p>
        </p:txBody>
      </p:sp>
      <p:sp>
        <p:nvSpPr>
          <p:cNvPr id="6" name="矩形 5"/>
          <p:cNvSpPr>
            <a:spLocks noChangeArrowheads="1"/>
          </p:cNvSpPr>
          <p:nvPr/>
        </p:nvSpPr>
        <p:spPr bwMode="auto">
          <a:xfrm>
            <a:off x="857250" y="2214563"/>
            <a:ext cx="3000375"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pic>
        <p:nvPicPr>
          <p:cNvPr id="165894"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par>
                                <p:cTn id="12" presetID="3" presetClass="entr" presetSubtype="10" fill="hold" grpId="0" nodeType="with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linds(horizontal)">
                                      <p:cBhvr>
                                        <p:cTn id="14"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6914" name="内容占位符 2"/>
          <p:cNvSpPr>
            <a:spLocks noGrp="1"/>
          </p:cNvSpPr>
          <p:nvPr>
            <p:ph idx="1"/>
          </p:nvPr>
        </p:nvSpPr>
        <p:spPr>
          <a:xfrm>
            <a:off x="825500" y="714375"/>
            <a:ext cx="5032375" cy="5929313"/>
          </a:xfrm>
        </p:spPr>
        <p:txBody>
          <a:bodyPr/>
          <a:lstStyle/>
          <a:p>
            <a:pPr>
              <a:buFont typeface="Wingdings" panose="05000000000000000000" pitchFamily="2" charset="2"/>
              <a:buNone/>
            </a:pPr>
            <a:r>
              <a:rPr lang="en-US" altLang="zh-CN" sz="2800" smtClean="0">
                <a:solidFill>
                  <a:srgbClr val="00B050"/>
                </a:solidFill>
              </a:rPr>
              <a:t>int p=1,q=5</a:t>
            </a:r>
          </a:p>
          <a:p>
            <a:pPr>
              <a:buFont typeface="Wingdings" panose="05000000000000000000" pitchFamily="2" charset="2"/>
              <a:buNone/>
            </a:pPr>
            <a:r>
              <a:rPr lang="en-US" altLang="zh-CN" sz="2800" smtClean="0"/>
              <a:t>float f1(int a)</a:t>
            </a:r>
          </a:p>
          <a:p>
            <a:pPr>
              <a:buFont typeface="Wingdings" panose="05000000000000000000" pitchFamily="2" charset="2"/>
              <a:buNone/>
            </a:pPr>
            <a:r>
              <a:rPr lang="en-US" altLang="zh-CN" sz="2800" smtClean="0"/>
              <a:t>{  int b,c;   ……  }</a:t>
            </a:r>
          </a:p>
          <a:p>
            <a:pPr>
              <a:buFont typeface="Wingdings" panose="05000000000000000000" pitchFamily="2" charset="2"/>
              <a:buNone/>
            </a:pPr>
            <a:r>
              <a:rPr lang="en-US" altLang="zh-CN" sz="2800" smtClean="0">
                <a:solidFill>
                  <a:srgbClr val="00B050"/>
                </a:solidFill>
              </a:rPr>
              <a:t>char c1,c2;</a:t>
            </a:r>
          </a:p>
          <a:p>
            <a:pPr>
              <a:buFont typeface="Wingdings" panose="05000000000000000000" pitchFamily="2" charset="2"/>
              <a:buNone/>
            </a:pPr>
            <a:r>
              <a:rPr lang="en-US" altLang="zh-CN" sz="2800" smtClean="0"/>
              <a:t>char f2 (int x, int y)</a:t>
            </a:r>
          </a:p>
          <a:p>
            <a:pPr>
              <a:buFont typeface="Wingdings" panose="05000000000000000000" pitchFamily="2" charset="2"/>
              <a:buNone/>
            </a:pPr>
            <a:r>
              <a:rPr lang="en-US" altLang="zh-CN" sz="2800" smtClean="0"/>
              <a:t>{  int i,j;   ……  }</a:t>
            </a:r>
          </a:p>
          <a:p>
            <a:pPr>
              <a:buFont typeface="Wingdings" panose="05000000000000000000" pitchFamily="2" charset="2"/>
              <a:buNone/>
            </a:pPr>
            <a:r>
              <a:rPr lang="en-US" altLang="zh-CN" sz="2800" smtClean="0"/>
              <a:t>int main ( )</a:t>
            </a:r>
          </a:p>
          <a:p>
            <a:pPr>
              <a:buFont typeface="Wingdings" panose="05000000000000000000" pitchFamily="2" charset="2"/>
              <a:buNone/>
            </a:pPr>
            <a:r>
              <a:rPr lang="en-US" altLang="zh-CN" sz="2800" smtClean="0"/>
              <a:t>{  int m,n;</a:t>
            </a:r>
          </a:p>
          <a:p>
            <a:pPr>
              <a:buFont typeface="Wingdings" panose="05000000000000000000" pitchFamily="2" charset="2"/>
              <a:buNone/>
            </a:pPr>
            <a:r>
              <a:rPr lang="en-US" altLang="zh-CN" sz="2800" smtClean="0"/>
              <a:t>    ……</a:t>
            </a:r>
          </a:p>
          <a:p>
            <a:pPr>
              <a:buFont typeface="Wingdings" panose="05000000000000000000" pitchFamily="2" charset="2"/>
              <a:buNone/>
            </a:pPr>
            <a:r>
              <a:rPr lang="en-US" altLang="zh-CN" sz="2800" smtClean="0"/>
              <a:t>    return 0;</a:t>
            </a:r>
          </a:p>
          <a:p>
            <a:pPr>
              <a:buFont typeface="Wingdings" panose="05000000000000000000" pitchFamily="2" charset="2"/>
              <a:buNone/>
            </a:pPr>
            <a:r>
              <a:rPr lang="en-US" altLang="zh-CN" sz="2800" smtClean="0"/>
              <a:t>}</a:t>
            </a:r>
            <a:endParaRPr lang="zh-CN" altLang="en-US" sz="2800" smtClean="0"/>
          </a:p>
        </p:txBody>
      </p:sp>
      <p:sp>
        <p:nvSpPr>
          <p:cNvPr id="4" name="矩形 3"/>
          <p:cNvSpPr>
            <a:spLocks noChangeArrowheads="1"/>
          </p:cNvSpPr>
          <p:nvPr/>
        </p:nvSpPr>
        <p:spPr bwMode="auto">
          <a:xfrm>
            <a:off x="785813" y="642938"/>
            <a:ext cx="4286250" cy="592931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5" name="圆角矩形标注 4"/>
          <p:cNvSpPr>
            <a:spLocks noChangeArrowheads="1"/>
          </p:cNvSpPr>
          <p:nvPr/>
        </p:nvSpPr>
        <p:spPr bwMode="auto">
          <a:xfrm>
            <a:off x="5500688" y="3000375"/>
            <a:ext cx="3071812" cy="785813"/>
          </a:xfrm>
          <a:prstGeom prst="wedgeRoundRectCallout">
            <a:avLst>
              <a:gd name="adj1" fmla="val -71116"/>
              <a:gd name="adj2" fmla="val 36079"/>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sz="2800">
                <a:solidFill>
                  <a:srgbClr val="0000CC"/>
                </a:solidFill>
                <a:ea typeface="宋体" panose="02010600030101010101" pitchFamily="2" charset="-122"/>
              </a:rPr>
              <a:t>p</a:t>
            </a:r>
            <a:r>
              <a:rPr kumimoji="1" lang="zh-CN" altLang="en-US" sz="2800">
                <a:solidFill>
                  <a:srgbClr val="0000CC"/>
                </a:solidFill>
                <a:ea typeface="宋体" panose="02010600030101010101" pitchFamily="2" charset="-122"/>
              </a:rPr>
              <a:t>、</a:t>
            </a:r>
            <a:r>
              <a:rPr kumimoji="1" lang="en-US" altLang="zh-CN" sz="2800">
                <a:solidFill>
                  <a:srgbClr val="0000CC"/>
                </a:solidFill>
                <a:ea typeface="宋体" panose="02010600030101010101" pitchFamily="2" charset="-122"/>
              </a:rPr>
              <a:t>q</a:t>
            </a:r>
            <a:r>
              <a:rPr kumimoji="1" lang="zh-CN" altLang="en-US" sz="2800">
                <a:solidFill>
                  <a:srgbClr val="0000CC"/>
                </a:solidFill>
                <a:ea typeface="宋体" panose="02010600030101010101" pitchFamily="2" charset="-122"/>
              </a:rPr>
              <a:t>的有效范围</a:t>
            </a:r>
          </a:p>
        </p:txBody>
      </p:sp>
      <p:sp>
        <p:nvSpPr>
          <p:cNvPr id="7" name="矩形 6"/>
          <p:cNvSpPr>
            <a:spLocks noChangeArrowheads="1"/>
          </p:cNvSpPr>
          <p:nvPr/>
        </p:nvSpPr>
        <p:spPr bwMode="auto">
          <a:xfrm>
            <a:off x="785813" y="2286000"/>
            <a:ext cx="4286250" cy="428625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8" name="圆角矩形标注 7"/>
          <p:cNvSpPr>
            <a:spLocks noChangeArrowheads="1"/>
          </p:cNvSpPr>
          <p:nvPr/>
        </p:nvSpPr>
        <p:spPr bwMode="auto">
          <a:xfrm>
            <a:off x="5500688" y="3857625"/>
            <a:ext cx="3357562" cy="785813"/>
          </a:xfrm>
          <a:prstGeom prst="wedgeRoundRectCallout">
            <a:avLst>
              <a:gd name="adj1" fmla="val -71116"/>
              <a:gd name="adj2" fmla="val 36079"/>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sz="2800">
                <a:solidFill>
                  <a:srgbClr val="0000CC"/>
                </a:solidFill>
                <a:ea typeface="宋体" panose="02010600030101010101" pitchFamily="2" charset="-122"/>
              </a:rPr>
              <a:t>c1</a:t>
            </a:r>
            <a:r>
              <a:rPr kumimoji="1" lang="zh-CN" altLang="en-US" sz="2800">
                <a:solidFill>
                  <a:srgbClr val="0000CC"/>
                </a:solidFill>
                <a:ea typeface="宋体" panose="02010600030101010101" pitchFamily="2" charset="-122"/>
              </a:rPr>
              <a:t>、</a:t>
            </a:r>
            <a:r>
              <a:rPr kumimoji="1" lang="en-US" altLang="zh-CN" sz="2800">
                <a:solidFill>
                  <a:srgbClr val="0000CC"/>
                </a:solidFill>
                <a:ea typeface="宋体" panose="02010600030101010101" pitchFamily="2" charset="-122"/>
              </a:rPr>
              <a:t>c2</a:t>
            </a:r>
            <a:r>
              <a:rPr kumimoji="1" lang="zh-CN" altLang="en-US" sz="2800">
                <a:solidFill>
                  <a:srgbClr val="0000CC"/>
                </a:solidFill>
                <a:ea typeface="宋体" panose="02010600030101010101" pitchFamily="2" charset="-122"/>
              </a:rPr>
              <a:t>的有效范围</a:t>
            </a:r>
          </a:p>
        </p:txBody>
      </p:sp>
      <p:pic>
        <p:nvPicPr>
          <p:cNvPr id="166919" name="图片 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7" grpId="0" animBg="1"/>
      <p:bldP spid="8"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内容占位符 2"/>
          <p:cNvSpPr>
            <a:spLocks noGrp="1"/>
          </p:cNvSpPr>
          <p:nvPr>
            <p:ph idx="1"/>
          </p:nvPr>
        </p:nvSpPr>
        <p:spPr>
          <a:xfrm>
            <a:off x="500063" y="857250"/>
            <a:ext cx="8153400" cy="4643438"/>
          </a:xfrm>
        </p:spPr>
        <p:txBody>
          <a:bodyPr/>
          <a:lstStyle/>
          <a:p>
            <a:r>
              <a:rPr lang="zh-CN" altLang="zh-CN" smtClean="0"/>
              <a:t>说明：</a:t>
            </a:r>
          </a:p>
          <a:p>
            <a:pPr lvl="1">
              <a:buFont typeface="Wingdings" panose="05000000000000000000" pitchFamily="2" charset="2"/>
              <a:buNone/>
            </a:pPr>
            <a:r>
              <a:rPr lang="en-US" altLang="zh-CN" smtClean="0"/>
              <a:t> (5) </a:t>
            </a:r>
            <a:r>
              <a:rPr lang="zh-CN" altLang="zh-CN" smtClean="0"/>
              <a:t>从用户使用的角度看，函数有两种。</a:t>
            </a:r>
          </a:p>
          <a:p>
            <a:pPr lvl="1"/>
            <a:r>
              <a:rPr lang="zh-CN" altLang="zh-CN" smtClean="0"/>
              <a:t>库函数，它是由系统提供的，用户不必自己定义而直接使用它们。应该说明，不同的</a:t>
            </a:r>
            <a:r>
              <a:rPr lang="en-US" altLang="zh-CN" smtClean="0"/>
              <a:t>C</a:t>
            </a:r>
            <a:r>
              <a:rPr lang="zh-CN" altLang="zh-CN" smtClean="0"/>
              <a:t>语言编译系统提供的库函数的数量和功能会有一些不同，当然许多基本的函数是共同的。</a:t>
            </a:r>
          </a:p>
          <a:p>
            <a:pPr lvl="1"/>
            <a:r>
              <a:rPr lang="zh-CN" altLang="zh-CN" smtClean="0"/>
              <a:t>用户自己定义的函数。它是用以解决用户专门需要的函数。</a:t>
            </a:r>
          </a:p>
        </p:txBody>
      </p:sp>
      <p:pic>
        <p:nvPicPr>
          <p:cNvPr id="20483"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6">
                                            <p:txEl>
                                              <p:pRg st="2" end="2"/>
                                            </p:txEl>
                                          </p:spTgt>
                                        </p:tgtEl>
                                        <p:attrNameLst>
                                          <p:attrName>style.visibility</p:attrName>
                                        </p:attrNameLst>
                                      </p:cBhvr>
                                      <p:to>
                                        <p:strVal val="visible"/>
                                      </p:to>
                                    </p:set>
                                    <p:animEffect transition="in" filter="blinds(horizontal)">
                                      <p:cBhvr>
                                        <p:cTn id="7" dur="500"/>
                                        <p:tgtEl>
                                          <p:spTgt spid="2150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506">
                                            <p:txEl>
                                              <p:pRg st="3" end="3"/>
                                            </p:txEl>
                                          </p:spTgt>
                                        </p:tgtEl>
                                        <p:attrNameLst>
                                          <p:attrName>style.visibility</p:attrName>
                                        </p:attrNameLst>
                                      </p:cBhvr>
                                      <p:to>
                                        <p:strVal val="visible"/>
                                      </p:to>
                                    </p:set>
                                    <p:animEffect transition="in" filter="blinds(horizontal)">
                                      <p:cBhvr>
                                        <p:cTn id="12" dur="500"/>
                                        <p:tgtEl>
                                          <p:spTgt spid="2150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39750" y="1143000"/>
            <a:ext cx="7961313" cy="4714875"/>
          </a:xfrm>
        </p:spPr>
        <p:txBody>
          <a:bodyPr/>
          <a:lstStyle/>
          <a:p>
            <a:pPr>
              <a:buFont typeface="Wingdings" panose="05000000000000000000" pitchFamily="2" charset="2"/>
              <a:buNone/>
            </a:pPr>
            <a:r>
              <a:rPr lang="en-US" altLang="zh-CN" smtClean="0"/>
              <a:t>  </a:t>
            </a:r>
            <a:r>
              <a:rPr lang="zh-CN" altLang="zh-CN" smtClean="0"/>
              <a:t>例</a:t>
            </a:r>
            <a:r>
              <a:rPr lang="en-US" altLang="zh-CN" smtClean="0"/>
              <a:t>7.14 </a:t>
            </a:r>
            <a:r>
              <a:rPr lang="zh-CN" altLang="zh-CN" smtClean="0"/>
              <a:t>有一个一维数组，内放</a:t>
            </a:r>
            <a:r>
              <a:rPr lang="en-US" altLang="zh-CN" smtClean="0"/>
              <a:t>10</a:t>
            </a:r>
            <a:r>
              <a:rPr lang="zh-CN" altLang="zh-CN" smtClean="0"/>
              <a:t>个学生成绩，写一个函数，当主函数调用此函数后，能求出平均分、最高分和最低分。</a:t>
            </a:r>
            <a:endParaRPr lang="en-US" altLang="zh-CN" smtClean="0"/>
          </a:p>
          <a:p>
            <a:r>
              <a:rPr lang="zh-CN" altLang="zh-CN" smtClean="0"/>
              <a:t>解题思路：调用一个函数可以得到一个函数返回值，现在希望通过函数调用能得到</a:t>
            </a:r>
            <a:r>
              <a:rPr lang="en-US" altLang="zh-CN" smtClean="0"/>
              <a:t>3</a:t>
            </a:r>
            <a:r>
              <a:rPr lang="zh-CN" altLang="zh-CN" smtClean="0"/>
              <a:t>个结果。可以利用全局变量来达到此目的。</a:t>
            </a:r>
            <a:endParaRPr lang="zh-CN" altLang="en-US" smtClean="0"/>
          </a:p>
        </p:txBody>
      </p:sp>
      <p:pic>
        <p:nvPicPr>
          <p:cNvPr id="167939"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8962" name="内容占位符 2"/>
          <p:cNvSpPr>
            <a:spLocks noGrp="1"/>
          </p:cNvSpPr>
          <p:nvPr>
            <p:ph idx="1"/>
          </p:nvPr>
        </p:nvSpPr>
        <p:spPr>
          <a:xfrm>
            <a:off x="428625" y="642938"/>
            <a:ext cx="8429625" cy="6072187"/>
          </a:xfrm>
        </p:spPr>
        <p:txBody>
          <a:bodyPr/>
          <a:lstStyle/>
          <a:p>
            <a:pPr>
              <a:lnSpc>
                <a:spcPts val="2900"/>
              </a:lnSpc>
              <a:buFont typeface="Wingdings" panose="05000000000000000000" pitchFamily="2" charset="2"/>
              <a:buNone/>
            </a:pPr>
            <a:r>
              <a:rPr lang="en-US" altLang="zh-CN" sz="2800" smtClean="0"/>
              <a:t>#include &lt;stdio.h&gt;</a:t>
            </a:r>
            <a:endParaRPr lang="zh-CN" altLang="zh-CN" sz="2800" smtClean="0"/>
          </a:p>
          <a:p>
            <a:pPr>
              <a:lnSpc>
                <a:spcPts val="2900"/>
              </a:lnSpc>
              <a:buFont typeface="Wingdings" panose="05000000000000000000" pitchFamily="2" charset="2"/>
              <a:buNone/>
            </a:pPr>
            <a:r>
              <a:rPr lang="en-US" altLang="zh-CN" sz="2800" smtClean="0"/>
              <a:t>float </a:t>
            </a:r>
            <a:r>
              <a:rPr lang="en-US" altLang="zh-CN" sz="2800" smtClean="0">
                <a:solidFill>
                  <a:srgbClr val="9D138D"/>
                </a:solidFill>
              </a:rPr>
              <a:t>Max</a:t>
            </a:r>
            <a:r>
              <a:rPr lang="en-US" altLang="zh-CN" sz="2800" smtClean="0"/>
              <a:t>=0,</a:t>
            </a:r>
            <a:r>
              <a:rPr lang="en-US" altLang="zh-CN" sz="2800" smtClean="0">
                <a:solidFill>
                  <a:srgbClr val="9D138D"/>
                </a:solidFill>
              </a:rPr>
              <a:t>Min</a:t>
            </a:r>
            <a:r>
              <a:rPr lang="en-US" altLang="zh-CN" sz="2800" smtClean="0"/>
              <a:t>=0;                                       </a:t>
            </a:r>
            <a:endParaRPr lang="zh-CN" altLang="zh-CN" sz="2800" smtClean="0"/>
          </a:p>
          <a:p>
            <a:pPr>
              <a:lnSpc>
                <a:spcPts val="2900"/>
              </a:lnSpc>
              <a:buFont typeface="Wingdings" panose="05000000000000000000" pitchFamily="2" charset="2"/>
              <a:buNone/>
            </a:pPr>
            <a:r>
              <a:rPr lang="en-US" altLang="zh-CN" sz="2800" smtClean="0"/>
              <a:t>int main()</a:t>
            </a:r>
            <a:endParaRPr lang="zh-CN" altLang="zh-CN" sz="2800" smtClean="0"/>
          </a:p>
          <a:p>
            <a:pPr>
              <a:lnSpc>
                <a:spcPts val="2900"/>
              </a:lnSpc>
              <a:buFont typeface="Wingdings" panose="05000000000000000000" pitchFamily="2" charset="2"/>
              <a:buNone/>
            </a:pPr>
            <a:r>
              <a:rPr lang="en-US" altLang="zh-CN" sz="2800" smtClean="0"/>
              <a:t>{ float average(float array[ ],int n);</a:t>
            </a:r>
            <a:endParaRPr lang="zh-CN" altLang="zh-CN" sz="2800" smtClean="0"/>
          </a:p>
          <a:p>
            <a:pPr>
              <a:lnSpc>
                <a:spcPts val="2900"/>
              </a:lnSpc>
              <a:buFont typeface="Wingdings" panose="05000000000000000000" pitchFamily="2" charset="2"/>
              <a:buNone/>
            </a:pPr>
            <a:r>
              <a:rPr lang="en-US" altLang="zh-CN" sz="2800" smtClean="0"/>
              <a:t>   float ave,score[10];  int i;</a:t>
            </a:r>
            <a:endParaRPr lang="zh-CN" altLang="zh-CN" sz="2800" smtClean="0"/>
          </a:p>
          <a:p>
            <a:pPr>
              <a:lnSpc>
                <a:spcPts val="2900"/>
              </a:lnSpc>
              <a:buFont typeface="Wingdings" panose="05000000000000000000" pitchFamily="2" charset="2"/>
              <a:buNone/>
            </a:pPr>
            <a:r>
              <a:rPr lang="en-US" altLang="zh-CN" sz="2800" smtClean="0"/>
              <a:t>   printf("Please enter 10 scores:\n");</a:t>
            </a:r>
            <a:endParaRPr lang="zh-CN" altLang="zh-CN" sz="2800" smtClean="0"/>
          </a:p>
          <a:p>
            <a:pPr>
              <a:lnSpc>
                <a:spcPts val="2900"/>
              </a:lnSpc>
              <a:buFont typeface="Wingdings" panose="05000000000000000000" pitchFamily="2" charset="2"/>
              <a:buNone/>
            </a:pPr>
            <a:r>
              <a:rPr lang="en-US" altLang="zh-CN" sz="2800" smtClean="0"/>
              <a:t>   for(i=0;i&lt;10;i++)</a:t>
            </a:r>
            <a:endParaRPr lang="zh-CN" altLang="zh-CN" sz="2800" smtClean="0"/>
          </a:p>
          <a:p>
            <a:pPr>
              <a:lnSpc>
                <a:spcPts val="2900"/>
              </a:lnSpc>
              <a:buFont typeface="Wingdings" panose="05000000000000000000" pitchFamily="2" charset="2"/>
              <a:buNone/>
            </a:pPr>
            <a:r>
              <a:rPr lang="en-US" altLang="zh-CN" sz="2800" smtClean="0"/>
              <a:t>       scanf("%f",&amp;score[i]);</a:t>
            </a:r>
            <a:endParaRPr lang="zh-CN" altLang="zh-CN" sz="2800" smtClean="0"/>
          </a:p>
          <a:p>
            <a:pPr>
              <a:lnSpc>
                <a:spcPts val="2900"/>
              </a:lnSpc>
              <a:buFont typeface="Wingdings" panose="05000000000000000000" pitchFamily="2" charset="2"/>
              <a:buNone/>
            </a:pPr>
            <a:r>
              <a:rPr lang="en-US" altLang="zh-CN" sz="2800" smtClean="0"/>
              <a:t>   ave=average(score,10);</a:t>
            </a:r>
            <a:endParaRPr lang="zh-CN" altLang="zh-CN" sz="2800" smtClean="0"/>
          </a:p>
          <a:p>
            <a:pPr>
              <a:lnSpc>
                <a:spcPts val="2900"/>
              </a:lnSpc>
              <a:buFont typeface="Wingdings" panose="05000000000000000000" pitchFamily="2" charset="2"/>
              <a:buNone/>
            </a:pPr>
            <a:r>
              <a:rPr lang="en-US" altLang="zh-CN" sz="2800" smtClean="0"/>
              <a:t>   printf("max=%6.2f\nmin=%6.2f\n</a:t>
            </a:r>
          </a:p>
          <a:p>
            <a:pPr>
              <a:lnSpc>
                <a:spcPts val="2900"/>
              </a:lnSpc>
              <a:buFont typeface="Wingdings" panose="05000000000000000000" pitchFamily="2" charset="2"/>
              <a:buNone/>
            </a:pPr>
            <a:r>
              <a:rPr lang="en-US" altLang="zh-CN" sz="2800" smtClean="0"/>
              <a:t>         average=%6.2f\n",Max,Min,ave);</a:t>
            </a:r>
            <a:endParaRPr lang="zh-CN" altLang="zh-CN" sz="2800" smtClean="0"/>
          </a:p>
          <a:p>
            <a:pPr>
              <a:lnSpc>
                <a:spcPts val="2900"/>
              </a:lnSpc>
              <a:buFont typeface="Wingdings" panose="05000000000000000000" pitchFamily="2" charset="2"/>
              <a:buNone/>
            </a:pPr>
            <a:r>
              <a:rPr lang="en-US" altLang="zh-CN" sz="2800" smtClean="0"/>
              <a:t>   return 0;</a:t>
            </a:r>
            <a:endParaRPr lang="zh-CN" altLang="zh-CN" sz="2800" smtClean="0"/>
          </a:p>
          <a:p>
            <a:pPr>
              <a:lnSpc>
                <a:spcPts val="2900"/>
              </a:lnSpc>
              <a:buFont typeface="Wingdings" panose="05000000000000000000" pitchFamily="2" charset="2"/>
              <a:buNone/>
            </a:pPr>
            <a:r>
              <a:rPr lang="en-US" altLang="zh-CN" sz="2800" smtClean="0"/>
              <a:t> }</a:t>
            </a:r>
            <a:endParaRPr lang="zh-CN" altLang="en-US" sz="2800" smtClean="0"/>
          </a:p>
        </p:txBody>
      </p:sp>
      <p:pic>
        <p:nvPicPr>
          <p:cNvPr id="16896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9986" name="内容占位符 2"/>
          <p:cNvSpPr>
            <a:spLocks noGrp="1"/>
          </p:cNvSpPr>
          <p:nvPr>
            <p:ph idx="1"/>
          </p:nvPr>
        </p:nvSpPr>
        <p:spPr>
          <a:xfrm>
            <a:off x="428625" y="642938"/>
            <a:ext cx="8215313" cy="5786437"/>
          </a:xfrm>
        </p:spPr>
        <p:txBody>
          <a:bodyPr/>
          <a:lstStyle/>
          <a:p>
            <a:pPr>
              <a:buFont typeface="Wingdings" panose="05000000000000000000" pitchFamily="2" charset="2"/>
              <a:buNone/>
            </a:pPr>
            <a:r>
              <a:rPr lang="en-US" altLang="zh-CN" sz="2800" smtClean="0"/>
              <a:t>float average(float array[ ],int n) </a:t>
            </a:r>
            <a:endParaRPr lang="zh-CN" altLang="zh-CN" sz="2800" smtClean="0"/>
          </a:p>
          <a:p>
            <a:pPr>
              <a:buFont typeface="Wingdings" panose="05000000000000000000" pitchFamily="2" charset="2"/>
              <a:buNone/>
            </a:pPr>
            <a:r>
              <a:rPr lang="en-US" altLang="zh-CN" sz="2800" smtClean="0"/>
              <a:t>{ int i;  float aver,sum=array[0];</a:t>
            </a:r>
            <a:endParaRPr lang="zh-CN" altLang="zh-CN" sz="2800" smtClean="0"/>
          </a:p>
          <a:p>
            <a:pPr>
              <a:buFont typeface="Wingdings" panose="05000000000000000000" pitchFamily="2" charset="2"/>
              <a:buNone/>
            </a:pPr>
            <a:r>
              <a:rPr lang="en-US" altLang="zh-CN" sz="2800" smtClean="0"/>
              <a:t>   Max=Min=array[0];</a:t>
            </a:r>
            <a:endParaRPr lang="zh-CN" altLang="zh-CN" sz="2800" smtClean="0"/>
          </a:p>
          <a:p>
            <a:pPr>
              <a:buFont typeface="Wingdings" panose="05000000000000000000" pitchFamily="2" charset="2"/>
              <a:buNone/>
            </a:pPr>
            <a:r>
              <a:rPr lang="en-US" altLang="zh-CN" sz="2800" smtClean="0"/>
              <a:t>   for(i=1;i&lt;n;i++)</a:t>
            </a:r>
            <a:endParaRPr lang="zh-CN" altLang="zh-CN" sz="2800" smtClean="0"/>
          </a:p>
          <a:p>
            <a:pPr>
              <a:buFont typeface="Wingdings" panose="05000000000000000000" pitchFamily="2" charset="2"/>
              <a:buNone/>
            </a:pPr>
            <a:r>
              <a:rPr lang="en-US" altLang="zh-CN" sz="2800" smtClean="0"/>
              <a:t>   { if(array[i]&gt;Max) Max=array[i];</a:t>
            </a:r>
            <a:endParaRPr lang="zh-CN" altLang="zh-CN" sz="2800" smtClean="0"/>
          </a:p>
          <a:p>
            <a:pPr>
              <a:buFont typeface="Wingdings" panose="05000000000000000000" pitchFamily="2" charset="2"/>
              <a:buNone/>
            </a:pPr>
            <a:r>
              <a:rPr lang="en-US" altLang="zh-CN" sz="2800" smtClean="0"/>
              <a:t>      else if(array[i]&lt;Min) Min=array[i];</a:t>
            </a:r>
            <a:endParaRPr lang="zh-CN" altLang="zh-CN" sz="2800" smtClean="0"/>
          </a:p>
          <a:p>
            <a:pPr>
              <a:buFont typeface="Wingdings" panose="05000000000000000000" pitchFamily="2" charset="2"/>
              <a:buNone/>
            </a:pPr>
            <a:r>
              <a:rPr lang="en-US" altLang="zh-CN" sz="2800" smtClean="0"/>
              <a:t>      sum=sum+array[i]; </a:t>
            </a:r>
            <a:endParaRPr lang="zh-CN" altLang="zh-CN" sz="2800" smtClean="0"/>
          </a:p>
          <a:p>
            <a:pPr>
              <a:buFont typeface="Wingdings" panose="05000000000000000000" pitchFamily="2" charset="2"/>
              <a:buNone/>
            </a:pPr>
            <a:r>
              <a:rPr lang="en-US" altLang="zh-CN" sz="2800" smtClean="0"/>
              <a:t>    }</a:t>
            </a:r>
            <a:endParaRPr lang="zh-CN" altLang="zh-CN" sz="2800" smtClean="0"/>
          </a:p>
          <a:p>
            <a:pPr>
              <a:buFont typeface="Wingdings" panose="05000000000000000000" pitchFamily="2" charset="2"/>
              <a:buNone/>
            </a:pPr>
            <a:r>
              <a:rPr lang="en-US" altLang="zh-CN" sz="2800" smtClean="0"/>
              <a:t>    aver=sum/n;</a:t>
            </a:r>
            <a:endParaRPr lang="zh-CN" altLang="zh-CN" sz="2800" smtClean="0"/>
          </a:p>
          <a:p>
            <a:pPr>
              <a:buFont typeface="Wingdings" panose="05000000000000000000" pitchFamily="2" charset="2"/>
              <a:buNone/>
            </a:pPr>
            <a:r>
              <a:rPr lang="en-US" altLang="zh-CN" sz="2800" smtClean="0"/>
              <a:t>    return(aver);</a:t>
            </a:r>
            <a:endParaRPr lang="zh-CN" altLang="zh-CN" sz="2800" smtClean="0"/>
          </a:p>
          <a:p>
            <a:pPr>
              <a:buFont typeface="Wingdings" panose="05000000000000000000" pitchFamily="2" charset="2"/>
              <a:buNone/>
            </a:pPr>
            <a:r>
              <a:rPr lang="en-US" altLang="zh-CN" sz="2800" smtClean="0"/>
              <a:t> }</a:t>
            </a:r>
            <a:endParaRPr lang="zh-CN" altLang="zh-CN" sz="2800" smtClean="0"/>
          </a:p>
        </p:txBody>
      </p:sp>
      <p:grpSp>
        <p:nvGrpSpPr>
          <p:cNvPr id="2" name="组合 8"/>
          <p:cNvGrpSpPr>
            <a:grpSpLocks/>
          </p:cNvGrpSpPr>
          <p:nvPr/>
        </p:nvGrpSpPr>
        <p:grpSpPr bwMode="auto">
          <a:xfrm>
            <a:off x="3000375" y="4572000"/>
            <a:ext cx="5370513" cy="2071688"/>
            <a:chOff x="3773656" y="4357694"/>
            <a:chExt cx="4463016" cy="1357322"/>
          </a:xfrm>
        </p:grpSpPr>
        <p:pic>
          <p:nvPicPr>
            <p:cNvPr id="169989"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65036" y="4357694"/>
              <a:ext cx="1571636" cy="3074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99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773656" y="4357694"/>
              <a:ext cx="2981325" cy="304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99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86182" y="4643446"/>
              <a:ext cx="4448175" cy="2952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992" name="Picture 4"/>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786182" y="4929198"/>
              <a:ext cx="4029075" cy="781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9993" name="Picture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786710" y="4929198"/>
              <a:ext cx="447675" cy="7858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pic>
        <p:nvPicPr>
          <p:cNvPr id="169988" name="图片 8" descr="Untitled2.png">
            <a:hlinkClick r:id="rId7" action="ppaction://hlinksldjump"/>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1010" name="流程图: 过程 3"/>
          <p:cNvSpPr>
            <a:spLocks noChangeArrowheads="1"/>
          </p:cNvSpPr>
          <p:nvPr/>
        </p:nvSpPr>
        <p:spPr bwMode="auto">
          <a:xfrm>
            <a:off x="1428750" y="1571625"/>
            <a:ext cx="5286375" cy="500063"/>
          </a:xfrm>
          <a:prstGeom prst="flowChartProcess">
            <a:avLst/>
          </a:prstGeom>
          <a:solidFill>
            <a:schemeClr val="accent1"/>
          </a:solidFill>
          <a:ln w="38100"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sz="2800">
                <a:ea typeface="宋体" panose="02010600030101010101" pitchFamily="2" charset="-122"/>
              </a:rPr>
              <a:t>  ave     score    10    Max    Min</a:t>
            </a:r>
            <a:endParaRPr kumimoji="1" lang="zh-CN" altLang="en-US" sz="2800">
              <a:ea typeface="宋体" panose="02010600030101010101" pitchFamily="2" charset="-122"/>
            </a:endParaRPr>
          </a:p>
        </p:txBody>
      </p:sp>
      <p:sp>
        <p:nvSpPr>
          <p:cNvPr id="171011" name="流程图: 过程 4"/>
          <p:cNvSpPr>
            <a:spLocks noChangeArrowheads="1"/>
          </p:cNvSpPr>
          <p:nvPr/>
        </p:nvSpPr>
        <p:spPr bwMode="auto">
          <a:xfrm>
            <a:off x="1428750" y="2786063"/>
            <a:ext cx="5286375" cy="500062"/>
          </a:xfrm>
          <a:prstGeom prst="flowChartProcess">
            <a:avLst/>
          </a:prstGeom>
          <a:solidFill>
            <a:schemeClr val="accent1"/>
          </a:solidFill>
          <a:ln w="38100"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sz="2800">
                <a:ea typeface="宋体" panose="02010600030101010101" pitchFamily="2" charset="-122"/>
              </a:rPr>
              <a:t> aver     array     n     Max    Min</a:t>
            </a:r>
            <a:endParaRPr kumimoji="1" lang="zh-CN" altLang="en-US" sz="2800">
              <a:ea typeface="宋体" panose="02010600030101010101" pitchFamily="2" charset="-122"/>
            </a:endParaRPr>
          </a:p>
        </p:txBody>
      </p:sp>
      <p:sp>
        <p:nvSpPr>
          <p:cNvPr id="171012" name="TextBox 5"/>
          <p:cNvSpPr txBox="1">
            <a:spLocks noChangeArrowheads="1"/>
          </p:cNvSpPr>
          <p:nvPr/>
        </p:nvSpPr>
        <p:spPr bwMode="auto">
          <a:xfrm>
            <a:off x="7215188" y="1285875"/>
            <a:ext cx="128587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main</a:t>
            </a:r>
          </a:p>
          <a:p>
            <a:pPr algn="ctr" eaLnBrk="1" hangingPunct="1">
              <a:spcBef>
                <a:spcPct val="0"/>
              </a:spcBef>
              <a:buFontTx/>
              <a:buNone/>
            </a:pPr>
            <a:r>
              <a:rPr kumimoji="1" lang="zh-CN" altLang="en-US" sz="2800">
                <a:ea typeface="宋体" panose="02010600030101010101" pitchFamily="2" charset="-122"/>
              </a:rPr>
              <a:t>函数</a:t>
            </a:r>
          </a:p>
        </p:txBody>
      </p:sp>
      <p:sp>
        <p:nvSpPr>
          <p:cNvPr id="171013" name="TextBox 6"/>
          <p:cNvSpPr txBox="1">
            <a:spLocks noChangeArrowheads="1"/>
          </p:cNvSpPr>
          <p:nvPr/>
        </p:nvSpPr>
        <p:spPr bwMode="auto">
          <a:xfrm>
            <a:off x="7215188" y="2500313"/>
            <a:ext cx="1571625" cy="9540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average</a:t>
            </a:r>
          </a:p>
          <a:p>
            <a:pPr algn="ctr" eaLnBrk="1" hangingPunct="1">
              <a:spcBef>
                <a:spcPct val="0"/>
              </a:spcBef>
              <a:buFontTx/>
              <a:buNone/>
            </a:pPr>
            <a:r>
              <a:rPr kumimoji="1" lang="zh-CN" altLang="en-US" sz="2800">
                <a:ea typeface="宋体" panose="02010600030101010101" pitchFamily="2" charset="-122"/>
              </a:rPr>
              <a:t>函数</a:t>
            </a:r>
          </a:p>
        </p:txBody>
      </p:sp>
      <p:cxnSp>
        <p:nvCxnSpPr>
          <p:cNvPr id="9" name="直接箭头连接符 8"/>
          <p:cNvCxnSpPr>
            <a:cxnSpLocks noChangeShapeType="1"/>
          </p:cNvCxnSpPr>
          <p:nvPr/>
        </p:nvCxnSpPr>
        <p:spPr bwMode="auto">
          <a:xfrm rot="5400000">
            <a:off x="2749550" y="2463800"/>
            <a:ext cx="928688"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0" name="直接箭头连接符 9"/>
          <p:cNvCxnSpPr>
            <a:cxnSpLocks noChangeShapeType="1"/>
          </p:cNvCxnSpPr>
          <p:nvPr/>
        </p:nvCxnSpPr>
        <p:spPr bwMode="auto">
          <a:xfrm rot="5400000">
            <a:off x="3822700" y="2463800"/>
            <a:ext cx="928688"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1" name="直接箭头连接符 10"/>
          <p:cNvCxnSpPr>
            <a:cxnSpLocks noChangeShapeType="1"/>
          </p:cNvCxnSpPr>
          <p:nvPr/>
        </p:nvCxnSpPr>
        <p:spPr bwMode="auto">
          <a:xfrm rot="5400000" flipH="1" flipV="1">
            <a:off x="1499394" y="2428082"/>
            <a:ext cx="100012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4" name="直接箭头连接符 13"/>
          <p:cNvCxnSpPr>
            <a:cxnSpLocks noChangeShapeType="1"/>
          </p:cNvCxnSpPr>
          <p:nvPr/>
        </p:nvCxnSpPr>
        <p:spPr bwMode="auto">
          <a:xfrm rot="5400000" flipH="1" flipV="1">
            <a:off x="4787106" y="2428082"/>
            <a:ext cx="1000125" cy="1588"/>
          </a:xfrm>
          <a:prstGeom prst="straightConnector1">
            <a:avLst/>
          </a:prstGeom>
          <a:noFill/>
          <a:ln w="38100" algn="ctr">
            <a:solidFill>
              <a:srgbClr val="FF0000"/>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15" name="直接箭头连接符 14"/>
          <p:cNvCxnSpPr>
            <a:cxnSpLocks noChangeShapeType="1"/>
          </p:cNvCxnSpPr>
          <p:nvPr/>
        </p:nvCxnSpPr>
        <p:spPr bwMode="auto">
          <a:xfrm rot="5400000" flipH="1" flipV="1">
            <a:off x="5787231" y="2428082"/>
            <a:ext cx="1000125" cy="1588"/>
          </a:xfrm>
          <a:prstGeom prst="straightConnector1">
            <a:avLst/>
          </a:prstGeom>
          <a:noFill/>
          <a:ln w="38100" algn="ctr">
            <a:solidFill>
              <a:srgbClr val="FF0000"/>
            </a:solidFill>
            <a:miter lim="800000"/>
            <a:headEnd type="arrow" w="med" len="med"/>
            <a:tailEnd type="arrow" w="med" len="med"/>
          </a:ln>
          <a:extLst>
            <a:ext uri="{909E8E84-426E-40DD-AFC4-6F175D3DCCD1}">
              <a14:hiddenFill xmlns:a14="http://schemas.microsoft.com/office/drawing/2010/main">
                <a:noFill/>
              </a14:hiddenFill>
            </a:ext>
          </a:extLst>
        </p:spPr>
      </p:cxnSp>
      <p:sp>
        <p:nvSpPr>
          <p:cNvPr id="16" name="TextBox 15"/>
          <p:cNvSpPr txBox="1">
            <a:spLocks noChangeArrowheads="1"/>
          </p:cNvSpPr>
          <p:nvPr/>
        </p:nvSpPr>
        <p:spPr bwMode="auto">
          <a:xfrm>
            <a:off x="1571625" y="4357688"/>
            <a:ext cx="6000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zh-CN" sz="2800">
                <a:solidFill>
                  <a:srgbClr val="FF0000"/>
                </a:solidFill>
                <a:ea typeface="宋体" panose="02010600030101010101" pitchFamily="2" charset="-122"/>
              </a:rPr>
              <a:t>建议不在必要时不要使用全局变量</a:t>
            </a:r>
            <a:endParaRPr kumimoji="1" lang="zh-CN" altLang="en-US" sz="2800">
              <a:solidFill>
                <a:srgbClr val="FF0000"/>
              </a:solidFill>
              <a:ea typeface="宋体" panose="02010600030101010101" pitchFamily="2" charset="-122"/>
            </a:endParaRPr>
          </a:p>
        </p:txBody>
      </p:sp>
      <p:pic>
        <p:nvPicPr>
          <p:cNvPr id="171020" name="图片 1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slide(fromTop)">
                                      <p:cBhvr>
                                        <p:cTn id="7" dur="500"/>
                                        <p:tgtEl>
                                          <p:spTgt spid="9"/>
                                        </p:tgtEl>
                                      </p:cBhvr>
                                    </p:animEffect>
                                  </p:childTnLst>
                                </p:cTn>
                              </p:par>
                              <p:par>
                                <p:cTn id="8" presetID="12" presetClass="entr" presetSubtype="1" fill="hold" nodeType="withEffect">
                                  <p:stCondLst>
                                    <p:cond delay="0"/>
                                  </p:stCondLst>
                                  <p:childTnLst>
                                    <p:set>
                                      <p:cBhvr>
                                        <p:cTn id="9" dur="1" fill="hold">
                                          <p:stCondLst>
                                            <p:cond delay="0"/>
                                          </p:stCondLst>
                                        </p:cTn>
                                        <p:tgtEl>
                                          <p:spTgt spid="10"/>
                                        </p:tgtEl>
                                        <p:attrNameLst>
                                          <p:attrName>style.visibility</p:attrName>
                                        </p:attrNameLst>
                                      </p:cBhvr>
                                      <p:to>
                                        <p:strVal val="visible"/>
                                      </p:to>
                                    </p:set>
                                    <p:animEffect transition="in" filter="slide(fromTop)">
                                      <p:cBhvr>
                                        <p:cTn id="10" dur="500"/>
                                        <p:tgtEl>
                                          <p:spTgt spid="10"/>
                                        </p:tgtEl>
                                      </p:cBhvr>
                                    </p:animEffect>
                                  </p:childTnLst>
                                </p:cTn>
                              </p:par>
                            </p:childTnLst>
                          </p:cTn>
                        </p:par>
                        <p:par>
                          <p:cTn id="11" fill="hold" nodeType="afterGroup">
                            <p:stCondLst>
                              <p:cond delay="500"/>
                            </p:stCondLst>
                            <p:childTnLst>
                              <p:par>
                                <p:cTn id="12" presetID="12" presetClass="entr" presetSubtype="4" fill="hold" nodeType="afterEffect">
                                  <p:stCondLst>
                                    <p:cond delay="1000"/>
                                  </p:stCondLst>
                                  <p:childTnLst>
                                    <p:set>
                                      <p:cBhvr>
                                        <p:cTn id="13" dur="1" fill="hold">
                                          <p:stCondLst>
                                            <p:cond delay="0"/>
                                          </p:stCondLst>
                                        </p:cTn>
                                        <p:tgtEl>
                                          <p:spTgt spid="11"/>
                                        </p:tgtEl>
                                        <p:attrNameLst>
                                          <p:attrName>style.visibility</p:attrName>
                                        </p:attrNameLst>
                                      </p:cBhvr>
                                      <p:to>
                                        <p:strVal val="visible"/>
                                      </p:to>
                                    </p:set>
                                    <p:animEffect transition="in" filter="slide(fromBottom)">
                                      <p:cBhvr>
                                        <p:cTn id="14" dur="500"/>
                                        <p:tgtEl>
                                          <p:spTgt spid="11"/>
                                        </p:tgtEl>
                                      </p:cBhvr>
                                    </p:animEffect>
                                  </p:childTnLst>
                                </p:cTn>
                              </p:par>
                            </p:childTnLst>
                          </p:cTn>
                        </p:par>
                        <p:par>
                          <p:cTn id="15" fill="hold" nodeType="afterGroup">
                            <p:stCondLst>
                              <p:cond delay="2000"/>
                            </p:stCondLst>
                            <p:childTnLst>
                              <p:par>
                                <p:cTn id="16" presetID="4" presetClass="entr" presetSubtype="32" fill="hold" nodeType="afterEffect">
                                  <p:stCondLst>
                                    <p:cond delay="1000"/>
                                  </p:stCondLst>
                                  <p:childTnLst>
                                    <p:set>
                                      <p:cBhvr>
                                        <p:cTn id="17" dur="1" fill="hold">
                                          <p:stCondLst>
                                            <p:cond delay="0"/>
                                          </p:stCondLst>
                                        </p:cTn>
                                        <p:tgtEl>
                                          <p:spTgt spid="14"/>
                                        </p:tgtEl>
                                        <p:attrNameLst>
                                          <p:attrName>style.visibility</p:attrName>
                                        </p:attrNameLst>
                                      </p:cBhvr>
                                      <p:to>
                                        <p:strVal val="visible"/>
                                      </p:to>
                                    </p:set>
                                    <p:animEffect transition="in" filter="box(out)">
                                      <p:cBhvr>
                                        <p:cTn id="18" dur="500"/>
                                        <p:tgtEl>
                                          <p:spTgt spid="14"/>
                                        </p:tgtEl>
                                      </p:cBhvr>
                                    </p:animEffect>
                                  </p:childTnLst>
                                </p:cTn>
                              </p:par>
                            </p:childTnLst>
                          </p:cTn>
                        </p:par>
                        <p:par>
                          <p:cTn id="19" fill="hold" nodeType="afterGroup">
                            <p:stCondLst>
                              <p:cond delay="3500"/>
                            </p:stCondLst>
                            <p:childTnLst>
                              <p:par>
                                <p:cTn id="20" presetID="4" presetClass="entr" presetSubtype="32" fill="hold" nodeType="afterEffect">
                                  <p:stCondLst>
                                    <p:cond delay="0"/>
                                  </p:stCondLst>
                                  <p:childTnLst>
                                    <p:set>
                                      <p:cBhvr>
                                        <p:cTn id="21" dur="1" fill="hold">
                                          <p:stCondLst>
                                            <p:cond delay="0"/>
                                          </p:stCondLst>
                                        </p:cTn>
                                        <p:tgtEl>
                                          <p:spTgt spid="15"/>
                                        </p:tgtEl>
                                        <p:attrNameLst>
                                          <p:attrName>style.visibility</p:attrName>
                                        </p:attrNameLst>
                                      </p:cBhvr>
                                      <p:to>
                                        <p:strVal val="visible"/>
                                      </p:to>
                                    </p:set>
                                    <p:animEffect transition="in" filter="box(out)">
                                      <p:cBhvr>
                                        <p:cTn id="22" dur="500"/>
                                        <p:tgtEl>
                                          <p:spTgt spid="15"/>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grpId="0" nodeType="clickEffect">
                                  <p:stCondLst>
                                    <p:cond delay="0"/>
                                  </p:stCondLst>
                                  <p:childTnLst>
                                    <p:set>
                                      <p:cBhvr>
                                        <p:cTn id="26" dur="1" fill="hold">
                                          <p:stCondLst>
                                            <p:cond delay="0"/>
                                          </p:stCondLst>
                                        </p:cTn>
                                        <p:tgtEl>
                                          <p:spTgt spid="16"/>
                                        </p:tgtEl>
                                        <p:attrNameLst>
                                          <p:attrName>style.visibility</p:attrName>
                                        </p:attrNameLst>
                                      </p:cBhvr>
                                      <p:to>
                                        <p:strVal val="visible"/>
                                      </p:to>
                                    </p:set>
                                    <p:animEffect transition="in" filter="blinds(horizontal)">
                                      <p:cBhvr>
                                        <p:cTn id="27"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Lst>
  </p:timing>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2034" name="内容占位符 2"/>
          <p:cNvSpPr>
            <a:spLocks noGrp="1"/>
          </p:cNvSpPr>
          <p:nvPr>
            <p:ph idx="1"/>
          </p:nvPr>
        </p:nvSpPr>
        <p:spPr/>
        <p:txBody>
          <a:bodyPr/>
          <a:lstStyle/>
          <a:p>
            <a:pPr>
              <a:buFont typeface="Wingdings" panose="05000000000000000000" pitchFamily="2" charset="2"/>
              <a:buNone/>
            </a:pPr>
            <a:r>
              <a:rPr lang="en-US" altLang="zh-CN" smtClean="0"/>
              <a:t>   </a:t>
            </a:r>
            <a:r>
              <a:rPr lang="zh-CN" altLang="zh-CN" smtClean="0"/>
              <a:t>例</a:t>
            </a:r>
            <a:r>
              <a:rPr lang="en-US" altLang="zh-CN" smtClean="0"/>
              <a:t>7.15 </a:t>
            </a:r>
            <a:r>
              <a:rPr lang="zh-CN" altLang="zh-CN" smtClean="0"/>
              <a:t>若外部变量与局部变量同名，分析结果。</a:t>
            </a:r>
            <a:endParaRPr lang="zh-CN" altLang="en-US" smtClean="0"/>
          </a:p>
        </p:txBody>
      </p:sp>
      <p:pic>
        <p:nvPicPr>
          <p:cNvPr id="172035"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3058" name="内容占位符 2"/>
          <p:cNvSpPr>
            <a:spLocks noGrp="1"/>
          </p:cNvSpPr>
          <p:nvPr>
            <p:ph idx="1"/>
          </p:nvPr>
        </p:nvSpPr>
        <p:spPr>
          <a:xfrm>
            <a:off x="539750" y="500063"/>
            <a:ext cx="7532688" cy="6143625"/>
          </a:xfrm>
        </p:spPr>
        <p:txBody>
          <a:bodyPr/>
          <a:lstStyle/>
          <a:p>
            <a:pPr>
              <a:lnSpc>
                <a:spcPts val="3000"/>
              </a:lnSpc>
              <a:buFont typeface="Wingdings" panose="05000000000000000000" pitchFamily="2" charset="2"/>
              <a:buNone/>
            </a:pPr>
            <a:r>
              <a:rPr lang="en-US" altLang="zh-CN" sz="2800" smtClean="0"/>
              <a:t>#include &lt;stdio.h&gt;</a:t>
            </a:r>
            <a:endParaRPr lang="zh-CN" altLang="zh-CN" sz="2800" smtClean="0"/>
          </a:p>
          <a:p>
            <a:pPr>
              <a:lnSpc>
                <a:spcPts val="3000"/>
              </a:lnSpc>
              <a:buFont typeface="Wingdings" panose="05000000000000000000" pitchFamily="2" charset="2"/>
              <a:buNone/>
            </a:pPr>
            <a:r>
              <a:rPr lang="en-US" altLang="zh-CN" sz="2800" smtClean="0">
                <a:solidFill>
                  <a:srgbClr val="00B050"/>
                </a:solidFill>
              </a:rPr>
              <a:t>int </a:t>
            </a:r>
            <a:r>
              <a:rPr lang="en-US" altLang="zh-CN" sz="2800" smtClean="0">
                <a:solidFill>
                  <a:srgbClr val="FF0000"/>
                </a:solidFill>
              </a:rPr>
              <a:t>a</a:t>
            </a:r>
            <a:r>
              <a:rPr lang="en-US" altLang="zh-CN" sz="2800" smtClean="0">
                <a:solidFill>
                  <a:srgbClr val="00B050"/>
                </a:solidFill>
              </a:rPr>
              <a:t>=3,</a:t>
            </a:r>
            <a:r>
              <a:rPr lang="en-US" altLang="zh-CN" sz="2800" smtClean="0">
                <a:solidFill>
                  <a:srgbClr val="FF0000"/>
                </a:solidFill>
              </a:rPr>
              <a:t>b</a:t>
            </a:r>
            <a:r>
              <a:rPr lang="en-US" altLang="zh-CN" sz="2800" smtClean="0">
                <a:solidFill>
                  <a:srgbClr val="00B050"/>
                </a:solidFill>
              </a:rPr>
              <a:t>=5; </a:t>
            </a:r>
            <a:endParaRPr lang="zh-CN" altLang="zh-CN" sz="2800" smtClean="0">
              <a:solidFill>
                <a:srgbClr val="00B050"/>
              </a:solidFill>
            </a:endParaRPr>
          </a:p>
          <a:p>
            <a:pPr>
              <a:lnSpc>
                <a:spcPts val="3000"/>
              </a:lnSpc>
              <a:buFont typeface="Wingdings" panose="05000000000000000000" pitchFamily="2" charset="2"/>
              <a:buNone/>
            </a:pPr>
            <a:r>
              <a:rPr lang="en-US" altLang="zh-CN" sz="2800" smtClean="0"/>
              <a:t>int main()</a:t>
            </a:r>
            <a:endParaRPr lang="zh-CN" altLang="zh-CN" sz="2800" smtClean="0"/>
          </a:p>
          <a:p>
            <a:pPr>
              <a:lnSpc>
                <a:spcPts val="3000"/>
              </a:lnSpc>
              <a:buFont typeface="Wingdings" panose="05000000000000000000" pitchFamily="2" charset="2"/>
              <a:buNone/>
            </a:pPr>
            <a:r>
              <a:rPr lang="en-US" altLang="zh-CN" sz="2800" smtClean="0"/>
              <a:t>{ int max(int a,int b);  </a:t>
            </a:r>
            <a:endParaRPr lang="zh-CN" altLang="zh-CN" sz="2800" smtClean="0"/>
          </a:p>
          <a:p>
            <a:pPr>
              <a:lnSpc>
                <a:spcPts val="3000"/>
              </a:lnSpc>
              <a:buFont typeface="Wingdings" panose="05000000000000000000" pitchFamily="2" charset="2"/>
              <a:buNone/>
            </a:pPr>
            <a:r>
              <a:rPr lang="en-US" altLang="zh-CN" sz="2800" smtClean="0"/>
              <a:t>   int </a:t>
            </a:r>
            <a:r>
              <a:rPr lang="en-US" altLang="zh-CN" sz="2800" smtClean="0">
                <a:solidFill>
                  <a:srgbClr val="9D138D"/>
                </a:solidFill>
              </a:rPr>
              <a:t>a</a:t>
            </a:r>
            <a:r>
              <a:rPr lang="en-US" altLang="zh-CN" sz="2800" smtClean="0"/>
              <a:t>=8; </a:t>
            </a:r>
            <a:endParaRPr lang="zh-CN" altLang="zh-CN" sz="2800" smtClean="0"/>
          </a:p>
          <a:p>
            <a:pPr>
              <a:lnSpc>
                <a:spcPts val="3000"/>
              </a:lnSpc>
              <a:buFont typeface="Wingdings" panose="05000000000000000000" pitchFamily="2" charset="2"/>
              <a:buNone/>
            </a:pPr>
            <a:r>
              <a:rPr lang="en-US" altLang="zh-CN" sz="2800" smtClean="0"/>
              <a:t>   printf(“max=%d\n”,max(</a:t>
            </a:r>
            <a:r>
              <a:rPr lang="en-US" altLang="zh-CN" sz="2800" smtClean="0">
                <a:solidFill>
                  <a:srgbClr val="9D138D"/>
                </a:solidFill>
              </a:rPr>
              <a:t>a</a:t>
            </a:r>
            <a:r>
              <a:rPr lang="en-US" altLang="zh-CN" sz="2800" smtClean="0"/>
              <a:t>,</a:t>
            </a:r>
            <a:r>
              <a:rPr lang="en-US" altLang="zh-CN" sz="2800" smtClean="0">
                <a:solidFill>
                  <a:srgbClr val="FF0000"/>
                </a:solidFill>
              </a:rPr>
              <a:t>b</a:t>
            </a:r>
            <a:r>
              <a:rPr lang="en-US" altLang="zh-CN" sz="2800" smtClean="0"/>
              <a:t>)); </a:t>
            </a:r>
            <a:endParaRPr lang="zh-CN" altLang="zh-CN" sz="2800" smtClean="0"/>
          </a:p>
          <a:p>
            <a:pPr>
              <a:lnSpc>
                <a:spcPts val="3000"/>
              </a:lnSpc>
              <a:buFont typeface="Wingdings" panose="05000000000000000000" pitchFamily="2" charset="2"/>
              <a:buNone/>
            </a:pPr>
            <a:r>
              <a:rPr lang="en-US" altLang="zh-CN" sz="2800" smtClean="0"/>
              <a:t>   return 0;   </a:t>
            </a:r>
            <a:endParaRPr lang="zh-CN" altLang="zh-CN" sz="2800" smtClean="0"/>
          </a:p>
          <a:p>
            <a:pPr>
              <a:lnSpc>
                <a:spcPts val="3000"/>
              </a:lnSpc>
              <a:buFont typeface="Wingdings" panose="05000000000000000000" pitchFamily="2" charset="2"/>
              <a:buNone/>
            </a:pPr>
            <a:r>
              <a:rPr lang="en-US" altLang="zh-CN" sz="2800" smtClean="0"/>
              <a:t>}  </a:t>
            </a:r>
            <a:endParaRPr lang="zh-CN" altLang="zh-CN" sz="2800" smtClean="0"/>
          </a:p>
          <a:p>
            <a:pPr>
              <a:lnSpc>
                <a:spcPts val="3000"/>
              </a:lnSpc>
              <a:buFont typeface="Wingdings" panose="05000000000000000000" pitchFamily="2" charset="2"/>
              <a:buNone/>
            </a:pPr>
            <a:r>
              <a:rPr lang="en-US" altLang="zh-CN" sz="2800" smtClean="0"/>
              <a:t>int max(int </a:t>
            </a:r>
            <a:r>
              <a:rPr lang="en-US" altLang="zh-CN" sz="2800" smtClean="0">
                <a:solidFill>
                  <a:srgbClr val="0000CC"/>
                </a:solidFill>
              </a:rPr>
              <a:t>a</a:t>
            </a:r>
            <a:r>
              <a:rPr lang="en-US" altLang="zh-CN" sz="2800" smtClean="0"/>
              <a:t>,int </a:t>
            </a:r>
            <a:r>
              <a:rPr lang="en-US" altLang="zh-CN" sz="2800" smtClean="0">
                <a:solidFill>
                  <a:srgbClr val="0000CC"/>
                </a:solidFill>
              </a:rPr>
              <a:t>b</a:t>
            </a:r>
            <a:r>
              <a:rPr lang="en-US" altLang="zh-CN" sz="2800" smtClean="0"/>
              <a:t>)        </a:t>
            </a:r>
            <a:endParaRPr lang="zh-CN" altLang="zh-CN" sz="2800" smtClean="0"/>
          </a:p>
          <a:p>
            <a:pPr>
              <a:lnSpc>
                <a:spcPts val="3000"/>
              </a:lnSpc>
              <a:buFont typeface="Wingdings" panose="05000000000000000000" pitchFamily="2" charset="2"/>
              <a:buNone/>
            </a:pPr>
            <a:r>
              <a:rPr lang="en-US" altLang="zh-CN" sz="2800" smtClean="0"/>
              <a:t>{ int c;     </a:t>
            </a:r>
            <a:endParaRPr lang="zh-CN" altLang="zh-CN" sz="2800" smtClean="0"/>
          </a:p>
          <a:p>
            <a:pPr>
              <a:lnSpc>
                <a:spcPts val="3000"/>
              </a:lnSpc>
              <a:buFont typeface="Wingdings" panose="05000000000000000000" pitchFamily="2" charset="2"/>
              <a:buNone/>
            </a:pPr>
            <a:r>
              <a:rPr lang="en-US" altLang="zh-CN" sz="2800" smtClean="0"/>
              <a:t>   c=a&gt;b?a:b;</a:t>
            </a:r>
            <a:endParaRPr lang="zh-CN" altLang="zh-CN" sz="2800" smtClean="0"/>
          </a:p>
          <a:p>
            <a:pPr>
              <a:lnSpc>
                <a:spcPts val="3000"/>
              </a:lnSpc>
              <a:buFont typeface="Wingdings" panose="05000000000000000000" pitchFamily="2" charset="2"/>
              <a:buNone/>
            </a:pPr>
            <a:r>
              <a:rPr lang="en-US" altLang="zh-CN" sz="2800" smtClean="0"/>
              <a:t>   return(c); </a:t>
            </a:r>
            <a:endParaRPr lang="zh-CN" altLang="zh-CN" sz="2800" smtClean="0"/>
          </a:p>
          <a:p>
            <a:pPr>
              <a:lnSpc>
                <a:spcPts val="3000"/>
              </a:lnSpc>
              <a:buFont typeface="Wingdings" panose="05000000000000000000" pitchFamily="2" charset="2"/>
              <a:buNone/>
            </a:pPr>
            <a:r>
              <a:rPr lang="en-US" altLang="zh-CN" sz="2800" smtClean="0"/>
              <a:t>}</a:t>
            </a:r>
            <a:endParaRPr lang="zh-CN" altLang="en-US" sz="2800" smtClean="0"/>
          </a:p>
        </p:txBody>
      </p:sp>
      <p:sp>
        <p:nvSpPr>
          <p:cNvPr id="4" name="矩形 3"/>
          <p:cNvSpPr>
            <a:spLocks noChangeArrowheads="1"/>
          </p:cNvSpPr>
          <p:nvPr/>
        </p:nvSpPr>
        <p:spPr bwMode="auto">
          <a:xfrm>
            <a:off x="857250" y="2357438"/>
            <a:ext cx="6643688" cy="1500187"/>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5" name="圆角矩形标注 4"/>
          <p:cNvSpPr>
            <a:spLocks noChangeArrowheads="1"/>
          </p:cNvSpPr>
          <p:nvPr/>
        </p:nvSpPr>
        <p:spPr bwMode="auto">
          <a:xfrm>
            <a:off x="5286375" y="4000500"/>
            <a:ext cx="3286125" cy="1214438"/>
          </a:xfrm>
          <a:prstGeom prst="wedgeRoundRectCallout">
            <a:avLst>
              <a:gd name="adj1" fmla="val -30250"/>
              <a:gd name="adj2" fmla="val -79440"/>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sz="2800">
                <a:solidFill>
                  <a:srgbClr val="9D138D"/>
                </a:solidFill>
                <a:ea typeface="宋体" panose="02010600030101010101" pitchFamily="2" charset="-122"/>
              </a:rPr>
              <a:t>a</a:t>
            </a:r>
            <a:r>
              <a:rPr kumimoji="1" lang="zh-CN" altLang="en-US" sz="2800">
                <a:solidFill>
                  <a:srgbClr val="0000CC"/>
                </a:solidFill>
                <a:ea typeface="宋体" panose="02010600030101010101" pitchFamily="2" charset="-122"/>
              </a:rPr>
              <a:t>为</a:t>
            </a:r>
            <a:r>
              <a:rPr kumimoji="1" lang="zh-CN" altLang="zh-CN" sz="2800">
                <a:solidFill>
                  <a:srgbClr val="0000CC"/>
                </a:solidFill>
                <a:ea typeface="宋体" panose="02010600030101010101" pitchFamily="2" charset="-122"/>
              </a:rPr>
              <a:t>局</a:t>
            </a:r>
            <a:r>
              <a:rPr kumimoji="1" lang="zh-CN" altLang="en-US" sz="2800">
                <a:solidFill>
                  <a:srgbClr val="0000CC"/>
                </a:solidFill>
                <a:ea typeface="宋体" panose="02010600030101010101" pitchFamily="2" charset="-122"/>
              </a:rPr>
              <a:t>部</a:t>
            </a:r>
            <a:r>
              <a:rPr kumimoji="1" lang="zh-CN" altLang="zh-CN" sz="2800">
                <a:solidFill>
                  <a:srgbClr val="0000CC"/>
                </a:solidFill>
                <a:ea typeface="宋体" panose="02010600030101010101" pitchFamily="2" charset="-122"/>
              </a:rPr>
              <a:t>变量</a:t>
            </a:r>
            <a:r>
              <a:rPr kumimoji="1" lang="zh-CN" altLang="en-US" sz="2800">
                <a:solidFill>
                  <a:srgbClr val="0000CC"/>
                </a:solidFill>
                <a:ea typeface="宋体" panose="02010600030101010101" pitchFamily="2" charset="-122"/>
              </a:rPr>
              <a:t>，仅在此函数内有效</a:t>
            </a:r>
          </a:p>
        </p:txBody>
      </p:sp>
      <p:sp>
        <p:nvSpPr>
          <p:cNvPr id="6" name="圆角矩形标注 5"/>
          <p:cNvSpPr>
            <a:spLocks noChangeArrowheads="1"/>
          </p:cNvSpPr>
          <p:nvPr/>
        </p:nvSpPr>
        <p:spPr bwMode="auto">
          <a:xfrm>
            <a:off x="5357813" y="1285875"/>
            <a:ext cx="2500312" cy="714375"/>
          </a:xfrm>
          <a:prstGeom prst="wedgeRoundRectCallout">
            <a:avLst>
              <a:gd name="adj1" fmla="val 3741"/>
              <a:gd name="adj2" fmla="val 175426"/>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solidFill>
                  <a:srgbClr val="FF0000"/>
                </a:solidFill>
                <a:ea typeface="宋体" panose="02010600030101010101" pitchFamily="2" charset="-122"/>
              </a:rPr>
              <a:t>b</a:t>
            </a:r>
            <a:r>
              <a:rPr kumimoji="1" lang="zh-CN" altLang="en-US" sz="2800">
                <a:solidFill>
                  <a:srgbClr val="0000CC"/>
                </a:solidFill>
                <a:ea typeface="宋体" panose="02010600030101010101" pitchFamily="2" charset="-122"/>
              </a:rPr>
              <a:t>为全部</a:t>
            </a:r>
            <a:r>
              <a:rPr kumimoji="1" lang="zh-CN" altLang="zh-CN" sz="2800">
                <a:solidFill>
                  <a:srgbClr val="0000CC"/>
                </a:solidFill>
                <a:ea typeface="宋体" panose="02010600030101010101" pitchFamily="2" charset="-122"/>
              </a:rPr>
              <a:t>变量</a:t>
            </a:r>
            <a:endParaRPr kumimoji="1" lang="zh-CN" altLang="en-US" sz="2800">
              <a:solidFill>
                <a:srgbClr val="0000CC"/>
              </a:solidFill>
              <a:ea typeface="宋体" panose="02010600030101010101" pitchFamily="2" charset="-122"/>
            </a:endParaRPr>
          </a:p>
        </p:txBody>
      </p:sp>
      <p:pic>
        <p:nvPicPr>
          <p:cNvPr id="173062"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Lst>
  </p:timing>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82" name="内容占位符 2"/>
          <p:cNvSpPr>
            <a:spLocks noGrp="1"/>
          </p:cNvSpPr>
          <p:nvPr>
            <p:ph idx="1"/>
          </p:nvPr>
        </p:nvSpPr>
        <p:spPr>
          <a:xfrm>
            <a:off x="539750" y="500063"/>
            <a:ext cx="7532688" cy="6143625"/>
          </a:xfrm>
        </p:spPr>
        <p:txBody>
          <a:bodyPr/>
          <a:lstStyle/>
          <a:p>
            <a:pPr>
              <a:lnSpc>
                <a:spcPts val="3000"/>
              </a:lnSpc>
              <a:buFont typeface="Wingdings" panose="05000000000000000000" pitchFamily="2" charset="2"/>
              <a:buNone/>
            </a:pPr>
            <a:r>
              <a:rPr lang="en-US" altLang="zh-CN" sz="2800" smtClean="0"/>
              <a:t>#include &lt;stdio.h&gt;</a:t>
            </a:r>
            <a:endParaRPr lang="zh-CN" altLang="zh-CN" sz="2800" smtClean="0"/>
          </a:p>
          <a:p>
            <a:pPr>
              <a:lnSpc>
                <a:spcPts val="3000"/>
              </a:lnSpc>
              <a:buFont typeface="Wingdings" panose="05000000000000000000" pitchFamily="2" charset="2"/>
              <a:buNone/>
            </a:pPr>
            <a:r>
              <a:rPr lang="en-US" altLang="zh-CN" sz="2800" smtClean="0">
                <a:solidFill>
                  <a:srgbClr val="00B050"/>
                </a:solidFill>
              </a:rPr>
              <a:t>int </a:t>
            </a:r>
            <a:r>
              <a:rPr lang="en-US" altLang="zh-CN" sz="2800" smtClean="0">
                <a:solidFill>
                  <a:srgbClr val="FF0000"/>
                </a:solidFill>
              </a:rPr>
              <a:t>a</a:t>
            </a:r>
            <a:r>
              <a:rPr lang="en-US" altLang="zh-CN" sz="2800" smtClean="0">
                <a:solidFill>
                  <a:srgbClr val="00B050"/>
                </a:solidFill>
              </a:rPr>
              <a:t>=3,</a:t>
            </a:r>
            <a:r>
              <a:rPr lang="en-US" altLang="zh-CN" sz="2800" smtClean="0">
                <a:solidFill>
                  <a:srgbClr val="FF0000"/>
                </a:solidFill>
              </a:rPr>
              <a:t>b</a:t>
            </a:r>
            <a:r>
              <a:rPr lang="en-US" altLang="zh-CN" sz="2800" smtClean="0">
                <a:solidFill>
                  <a:srgbClr val="00B050"/>
                </a:solidFill>
              </a:rPr>
              <a:t>=5; </a:t>
            </a:r>
            <a:endParaRPr lang="zh-CN" altLang="zh-CN" sz="2800" smtClean="0">
              <a:solidFill>
                <a:srgbClr val="00B050"/>
              </a:solidFill>
            </a:endParaRPr>
          </a:p>
          <a:p>
            <a:pPr>
              <a:lnSpc>
                <a:spcPts val="3000"/>
              </a:lnSpc>
              <a:buFont typeface="Wingdings" panose="05000000000000000000" pitchFamily="2" charset="2"/>
              <a:buNone/>
            </a:pPr>
            <a:r>
              <a:rPr lang="en-US" altLang="zh-CN" sz="2800" smtClean="0"/>
              <a:t>int main()</a:t>
            </a:r>
            <a:endParaRPr lang="zh-CN" altLang="zh-CN" sz="2800" smtClean="0"/>
          </a:p>
          <a:p>
            <a:pPr>
              <a:lnSpc>
                <a:spcPts val="3000"/>
              </a:lnSpc>
              <a:buFont typeface="Wingdings" panose="05000000000000000000" pitchFamily="2" charset="2"/>
              <a:buNone/>
            </a:pPr>
            <a:r>
              <a:rPr lang="en-US" altLang="zh-CN" sz="2800" smtClean="0"/>
              <a:t>{ int max(int a,int b);  </a:t>
            </a:r>
            <a:endParaRPr lang="zh-CN" altLang="zh-CN" sz="2800" smtClean="0"/>
          </a:p>
          <a:p>
            <a:pPr>
              <a:lnSpc>
                <a:spcPts val="3000"/>
              </a:lnSpc>
              <a:buFont typeface="Wingdings" panose="05000000000000000000" pitchFamily="2" charset="2"/>
              <a:buNone/>
            </a:pPr>
            <a:r>
              <a:rPr lang="en-US" altLang="zh-CN" sz="2800" smtClean="0"/>
              <a:t>   int </a:t>
            </a:r>
            <a:r>
              <a:rPr lang="en-US" altLang="zh-CN" sz="2800" smtClean="0">
                <a:solidFill>
                  <a:srgbClr val="9D138D"/>
                </a:solidFill>
              </a:rPr>
              <a:t>a</a:t>
            </a:r>
            <a:r>
              <a:rPr lang="en-US" altLang="zh-CN" sz="2800" smtClean="0"/>
              <a:t>=8; </a:t>
            </a:r>
            <a:endParaRPr lang="zh-CN" altLang="zh-CN" sz="2800" smtClean="0"/>
          </a:p>
          <a:p>
            <a:pPr>
              <a:lnSpc>
                <a:spcPts val="3000"/>
              </a:lnSpc>
              <a:buFont typeface="Wingdings" panose="05000000000000000000" pitchFamily="2" charset="2"/>
              <a:buNone/>
            </a:pPr>
            <a:r>
              <a:rPr lang="en-US" altLang="zh-CN" sz="2800" smtClean="0"/>
              <a:t>   printf(“max=%d\n”,max(</a:t>
            </a:r>
            <a:r>
              <a:rPr lang="en-US" altLang="zh-CN" sz="2800" smtClean="0">
                <a:solidFill>
                  <a:srgbClr val="9D138D"/>
                </a:solidFill>
              </a:rPr>
              <a:t>a</a:t>
            </a:r>
            <a:r>
              <a:rPr lang="en-US" altLang="zh-CN" sz="2800" smtClean="0"/>
              <a:t>,</a:t>
            </a:r>
            <a:r>
              <a:rPr lang="en-US" altLang="zh-CN" sz="2800" smtClean="0">
                <a:solidFill>
                  <a:srgbClr val="FF0000"/>
                </a:solidFill>
              </a:rPr>
              <a:t>b</a:t>
            </a:r>
            <a:r>
              <a:rPr lang="en-US" altLang="zh-CN" sz="2800" smtClean="0"/>
              <a:t>)); </a:t>
            </a:r>
            <a:endParaRPr lang="zh-CN" altLang="zh-CN" sz="2800" smtClean="0"/>
          </a:p>
          <a:p>
            <a:pPr>
              <a:lnSpc>
                <a:spcPts val="3000"/>
              </a:lnSpc>
              <a:buFont typeface="Wingdings" panose="05000000000000000000" pitchFamily="2" charset="2"/>
              <a:buNone/>
            </a:pPr>
            <a:r>
              <a:rPr lang="en-US" altLang="zh-CN" sz="2800" smtClean="0"/>
              <a:t>   return 0;   </a:t>
            </a:r>
            <a:endParaRPr lang="zh-CN" altLang="zh-CN" sz="2800" smtClean="0"/>
          </a:p>
          <a:p>
            <a:pPr>
              <a:lnSpc>
                <a:spcPts val="3000"/>
              </a:lnSpc>
              <a:buFont typeface="Wingdings" panose="05000000000000000000" pitchFamily="2" charset="2"/>
              <a:buNone/>
            </a:pPr>
            <a:r>
              <a:rPr lang="en-US" altLang="zh-CN" sz="2800" smtClean="0"/>
              <a:t>}  </a:t>
            </a:r>
            <a:endParaRPr lang="zh-CN" altLang="zh-CN" sz="2800" smtClean="0"/>
          </a:p>
          <a:p>
            <a:pPr>
              <a:lnSpc>
                <a:spcPts val="3000"/>
              </a:lnSpc>
              <a:buFont typeface="Wingdings" panose="05000000000000000000" pitchFamily="2" charset="2"/>
              <a:buNone/>
            </a:pPr>
            <a:r>
              <a:rPr lang="en-US" altLang="zh-CN" sz="2800" smtClean="0"/>
              <a:t>int max(int </a:t>
            </a:r>
            <a:r>
              <a:rPr lang="en-US" altLang="zh-CN" sz="2800" smtClean="0">
                <a:solidFill>
                  <a:srgbClr val="0000CC"/>
                </a:solidFill>
              </a:rPr>
              <a:t>a</a:t>
            </a:r>
            <a:r>
              <a:rPr lang="en-US" altLang="zh-CN" sz="2800" smtClean="0"/>
              <a:t>,int </a:t>
            </a:r>
            <a:r>
              <a:rPr lang="en-US" altLang="zh-CN" sz="2800" smtClean="0">
                <a:solidFill>
                  <a:srgbClr val="0000CC"/>
                </a:solidFill>
              </a:rPr>
              <a:t>b</a:t>
            </a:r>
            <a:r>
              <a:rPr lang="en-US" altLang="zh-CN" sz="2800" smtClean="0"/>
              <a:t>)        </a:t>
            </a:r>
            <a:endParaRPr lang="zh-CN" altLang="zh-CN" sz="2800" smtClean="0"/>
          </a:p>
          <a:p>
            <a:pPr>
              <a:lnSpc>
                <a:spcPts val="3000"/>
              </a:lnSpc>
              <a:buFont typeface="Wingdings" panose="05000000000000000000" pitchFamily="2" charset="2"/>
              <a:buNone/>
            </a:pPr>
            <a:r>
              <a:rPr lang="en-US" altLang="zh-CN" sz="2800" smtClean="0"/>
              <a:t>{ int c;     </a:t>
            </a:r>
            <a:endParaRPr lang="zh-CN" altLang="zh-CN" sz="2800" smtClean="0"/>
          </a:p>
          <a:p>
            <a:pPr>
              <a:lnSpc>
                <a:spcPts val="3000"/>
              </a:lnSpc>
              <a:buFont typeface="Wingdings" panose="05000000000000000000" pitchFamily="2" charset="2"/>
              <a:buNone/>
            </a:pPr>
            <a:r>
              <a:rPr lang="en-US" altLang="zh-CN" sz="2800" smtClean="0"/>
              <a:t>   c=a&gt;b?a:b;</a:t>
            </a:r>
            <a:endParaRPr lang="zh-CN" altLang="zh-CN" sz="2800" smtClean="0"/>
          </a:p>
          <a:p>
            <a:pPr>
              <a:lnSpc>
                <a:spcPts val="3000"/>
              </a:lnSpc>
              <a:buFont typeface="Wingdings" panose="05000000000000000000" pitchFamily="2" charset="2"/>
              <a:buNone/>
            </a:pPr>
            <a:r>
              <a:rPr lang="en-US" altLang="zh-CN" sz="2800" smtClean="0"/>
              <a:t>   return(c); </a:t>
            </a:r>
            <a:endParaRPr lang="zh-CN" altLang="zh-CN" sz="2800" smtClean="0"/>
          </a:p>
          <a:p>
            <a:pPr>
              <a:lnSpc>
                <a:spcPts val="3000"/>
              </a:lnSpc>
              <a:buFont typeface="Wingdings" panose="05000000000000000000" pitchFamily="2" charset="2"/>
              <a:buNone/>
            </a:pPr>
            <a:r>
              <a:rPr lang="en-US" altLang="zh-CN" sz="2800" smtClean="0"/>
              <a:t>}</a:t>
            </a:r>
            <a:endParaRPr lang="zh-CN" altLang="en-US" sz="2800" smtClean="0"/>
          </a:p>
        </p:txBody>
      </p:sp>
      <p:sp>
        <p:nvSpPr>
          <p:cNvPr id="4" name="矩形 3"/>
          <p:cNvSpPr>
            <a:spLocks noChangeArrowheads="1"/>
          </p:cNvSpPr>
          <p:nvPr/>
        </p:nvSpPr>
        <p:spPr bwMode="auto">
          <a:xfrm>
            <a:off x="500063" y="4143375"/>
            <a:ext cx="4286250" cy="2500313"/>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5" name="圆角矩形标注 4"/>
          <p:cNvSpPr>
            <a:spLocks noChangeArrowheads="1"/>
          </p:cNvSpPr>
          <p:nvPr/>
        </p:nvSpPr>
        <p:spPr bwMode="auto">
          <a:xfrm>
            <a:off x="5072063" y="4714875"/>
            <a:ext cx="3821112" cy="1214438"/>
          </a:xfrm>
          <a:prstGeom prst="wedgeRoundRectCallout">
            <a:avLst>
              <a:gd name="adj1" fmla="val -70398"/>
              <a:gd name="adj2" fmla="val -50523"/>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sz="2800">
                <a:solidFill>
                  <a:srgbClr val="0000CC"/>
                </a:solidFill>
                <a:ea typeface="宋体" panose="02010600030101010101" pitchFamily="2" charset="-122"/>
              </a:rPr>
              <a:t>a</a:t>
            </a:r>
            <a:r>
              <a:rPr kumimoji="1" lang="zh-CN" altLang="en-US" sz="2800">
                <a:solidFill>
                  <a:srgbClr val="0000CC"/>
                </a:solidFill>
                <a:ea typeface="宋体" panose="02010600030101010101" pitchFamily="2" charset="-122"/>
              </a:rPr>
              <a:t>、</a:t>
            </a:r>
            <a:r>
              <a:rPr kumimoji="1" lang="en-US" altLang="zh-CN" sz="2800">
                <a:solidFill>
                  <a:srgbClr val="0000CC"/>
                </a:solidFill>
                <a:ea typeface="宋体" panose="02010600030101010101" pitchFamily="2" charset="-122"/>
              </a:rPr>
              <a:t>b</a:t>
            </a:r>
            <a:r>
              <a:rPr kumimoji="1" lang="zh-CN" altLang="en-US" sz="2800">
                <a:solidFill>
                  <a:srgbClr val="0000CC"/>
                </a:solidFill>
                <a:ea typeface="宋体" panose="02010600030101010101" pitchFamily="2" charset="-122"/>
              </a:rPr>
              <a:t>为</a:t>
            </a:r>
            <a:r>
              <a:rPr kumimoji="1" lang="zh-CN" altLang="zh-CN" sz="2800">
                <a:solidFill>
                  <a:srgbClr val="0000CC"/>
                </a:solidFill>
                <a:ea typeface="宋体" panose="02010600030101010101" pitchFamily="2" charset="-122"/>
              </a:rPr>
              <a:t>局</a:t>
            </a:r>
            <a:r>
              <a:rPr kumimoji="1" lang="zh-CN" altLang="en-US" sz="2800">
                <a:solidFill>
                  <a:srgbClr val="0000CC"/>
                </a:solidFill>
                <a:ea typeface="宋体" panose="02010600030101010101" pitchFamily="2" charset="-122"/>
              </a:rPr>
              <a:t>部</a:t>
            </a:r>
            <a:r>
              <a:rPr kumimoji="1" lang="zh-CN" altLang="zh-CN" sz="2800">
                <a:solidFill>
                  <a:srgbClr val="0000CC"/>
                </a:solidFill>
                <a:ea typeface="宋体" panose="02010600030101010101" pitchFamily="2" charset="-122"/>
              </a:rPr>
              <a:t>变量</a:t>
            </a:r>
            <a:r>
              <a:rPr kumimoji="1" lang="zh-CN" altLang="en-US" sz="2800">
                <a:solidFill>
                  <a:srgbClr val="0000CC"/>
                </a:solidFill>
                <a:ea typeface="宋体" panose="02010600030101010101" pitchFamily="2" charset="-122"/>
              </a:rPr>
              <a:t>，仅在此函数内有效</a:t>
            </a:r>
          </a:p>
        </p:txBody>
      </p:sp>
      <p:pic>
        <p:nvPicPr>
          <p:cNvPr id="15872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857875" y="3571875"/>
            <a:ext cx="1557338"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74086" name="图片 5"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158722"/>
                                        </p:tgtEl>
                                        <p:attrNameLst>
                                          <p:attrName>style.visibility</p:attrName>
                                        </p:attrNameLst>
                                      </p:cBhvr>
                                      <p:to>
                                        <p:strVal val="visible"/>
                                      </p:to>
                                    </p:set>
                                    <p:animEffect transition="in" filter="blinds(horizontal)">
                                      <p:cBhvr>
                                        <p:cTn id="15" dur="500"/>
                                        <p:tgtEl>
                                          <p:spTgt spid="1587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7.9</a:t>
            </a:r>
            <a:r>
              <a:rPr lang="zh-CN" altLang="zh-CN" dirty="0" smtClean="0">
                <a:solidFill>
                  <a:srgbClr val="800000"/>
                </a:solidFill>
                <a:effectLst>
                  <a:outerShdw blurRad="38100" dist="38100" dir="2700000" algn="tl">
                    <a:srgbClr val="000000"/>
                  </a:outerShdw>
                </a:effectLst>
                <a:ea typeface="黑体" pitchFamily="2" charset="-122"/>
              </a:rPr>
              <a:t>变量的存储方式和生存期</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175107" name="Rectangle 3"/>
          <p:cNvSpPr>
            <a:spLocks noGrp="1" noChangeArrowheads="1"/>
          </p:cNvSpPr>
          <p:nvPr>
            <p:ph type="body" idx="1"/>
          </p:nvPr>
        </p:nvSpPr>
        <p:spPr>
          <a:xfrm>
            <a:off x="714375" y="2000250"/>
            <a:ext cx="8286750" cy="3500438"/>
          </a:xfrm>
        </p:spPr>
        <p:txBody>
          <a:bodyPr/>
          <a:lstStyle/>
          <a:p>
            <a:pPr>
              <a:buFont typeface="Wingdings" panose="05000000000000000000" pitchFamily="2" charset="2"/>
              <a:buNone/>
            </a:pPr>
            <a:r>
              <a:rPr lang="en-US" altLang="zh-CN" sz="3600" smtClean="0">
                <a:hlinkClick r:id="rId2" action="ppaction://hlinksldjump"/>
              </a:rPr>
              <a:t>7.9.1</a:t>
            </a:r>
            <a:r>
              <a:rPr lang="zh-CN" altLang="zh-CN" sz="3600" smtClean="0">
                <a:hlinkClick r:id="rId2" action="ppaction://hlinksldjump"/>
              </a:rPr>
              <a:t>动态存储方式与静态存储方式</a:t>
            </a:r>
            <a:endParaRPr lang="en-US" altLang="zh-CN" sz="3600" smtClean="0"/>
          </a:p>
          <a:p>
            <a:pPr>
              <a:buFont typeface="Wingdings" panose="05000000000000000000" pitchFamily="2" charset="2"/>
              <a:buNone/>
            </a:pPr>
            <a:r>
              <a:rPr lang="en-US" altLang="zh-CN" sz="3600" smtClean="0">
                <a:hlinkClick r:id="rId3" action="ppaction://hlinksldjump"/>
              </a:rPr>
              <a:t>7.9.2 </a:t>
            </a:r>
            <a:r>
              <a:rPr lang="zh-CN" altLang="zh-CN" sz="3600" smtClean="0">
                <a:hlinkClick r:id="rId3" action="ppaction://hlinksldjump"/>
              </a:rPr>
              <a:t>局部变量的存储类别</a:t>
            </a:r>
            <a:endParaRPr lang="en-US" altLang="zh-CN" sz="3600" smtClean="0"/>
          </a:p>
          <a:p>
            <a:pPr>
              <a:buFont typeface="Wingdings" panose="05000000000000000000" pitchFamily="2" charset="2"/>
              <a:buNone/>
            </a:pPr>
            <a:r>
              <a:rPr lang="en-US" altLang="zh-CN" sz="3600" smtClean="0">
                <a:hlinkClick r:id="rId4" action="ppaction://hlinksldjump"/>
              </a:rPr>
              <a:t>7.9.3 </a:t>
            </a:r>
            <a:r>
              <a:rPr lang="zh-CN" altLang="zh-CN" sz="3600" smtClean="0">
                <a:hlinkClick r:id="rId4" action="ppaction://hlinksldjump"/>
              </a:rPr>
              <a:t>全局变量的存储类别</a:t>
            </a:r>
            <a:endParaRPr lang="en-US" altLang="zh-CN" sz="3600" smtClean="0"/>
          </a:p>
          <a:p>
            <a:pPr>
              <a:buFont typeface="Wingdings" panose="05000000000000000000" pitchFamily="2" charset="2"/>
              <a:buNone/>
            </a:pPr>
            <a:r>
              <a:rPr lang="en-US" altLang="zh-CN" sz="3600" smtClean="0">
                <a:hlinkClick r:id="rId5" action="ppaction://hlinksldjump"/>
              </a:rPr>
              <a:t>7.9.4 </a:t>
            </a:r>
            <a:r>
              <a:rPr lang="zh-CN" altLang="zh-CN" sz="3600" smtClean="0">
                <a:hlinkClick r:id="rId5" action="ppaction://hlinksldjump"/>
              </a:rPr>
              <a:t>存储类别小结</a:t>
            </a:r>
            <a:endParaRPr lang="zh-CN" altLang="zh-CN" sz="3600" smtClean="0"/>
          </a:p>
        </p:txBody>
      </p:sp>
      <p:pic>
        <p:nvPicPr>
          <p:cNvPr id="175108" name="图片 3" descr="Untitled.png">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1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7.9.1</a:t>
            </a:r>
            <a:r>
              <a:rPr lang="zh-CN" altLang="zh-CN" dirty="0" smtClean="0">
                <a:solidFill>
                  <a:srgbClr val="800000"/>
                </a:solidFill>
                <a:effectLst>
                  <a:outerShdw blurRad="38100" dist="38100" dir="2700000" algn="tl">
                    <a:srgbClr val="000000"/>
                  </a:outerShdw>
                </a:effectLst>
                <a:ea typeface="黑体" pitchFamily="2" charset="-122"/>
              </a:rPr>
              <a:t>动态存储方式与静态存储方式</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165891" name="Rectangle 3"/>
          <p:cNvSpPr>
            <a:spLocks noGrp="1" noChangeArrowheads="1"/>
          </p:cNvSpPr>
          <p:nvPr>
            <p:ph type="body" idx="1"/>
          </p:nvPr>
        </p:nvSpPr>
        <p:spPr>
          <a:xfrm>
            <a:off x="785813" y="1571625"/>
            <a:ext cx="7643812" cy="5000625"/>
          </a:xfrm>
        </p:spPr>
        <p:txBody>
          <a:bodyPr/>
          <a:lstStyle/>
          <a:p>
            <a:r>
              <a:rPr lang="zh-CN" altLang="zh-CN" sz="2800" smtClean="0"/>
              <a:t>从变量的作用域的角度来观察，变量可以分为</a:t>
            </a:r>
            <a:r>
              <a:rPr lang="zh-CN" altLang="zh-CN" sz="2800" smtClean="0">
                <a:solidFill>
                  <a:srgbClr val="0000CC"/>
                </a:solidFill>
              </a:rPr>
              <a:t>全局变量</a:t>
            </a:r>
            <a:r>
              <a:rPr lang="zh-CN" altLang="zh-CN" sz="2800" smtClean="0"/>
              <a:t>和</a:t>
            </a:r>
            <a:r>
              <a:rPr lang="zh-CN" altLang="zh-CN" sz="2800" smtClean="0">
                <a:solidFill>
                  <a:srgbClr val="0000CC"/>
                </a:solidFill>
              </a:rPr>
              <a:t>局部变量</a:t>
            </a:r>
            <a:endParaRPr lang="en-US" altLang="zh-CN" sz="2800" smtClean="0">
              <a:solidFill>
                <a:srgbClr val="0000CC"/>
              </a:solidFill>
            </a:endParaRPr>
          </a:p>
          <a:p>
            <a:r>
              <a:rPr lang="zh-CN" altLang="zh-CN" sz="2800" smtClean="0"/>
              <a:t>从变量值存在的时间</a:t>
            </a:r>
            <a:r>
              <a:rPr lang="en-US" altLang="zh-CN" sz="2800" smtClean="0"/>
              <a:t>(</a:t>
            </a:r>
            <a:r>
              <a:rPr lang="zh-CN" altLang="zh-CN" sz="2800" smtClean="0"/>
              <a:t>即生存期</a:t>
            </a:r>
            <a:r>
              <a:rPr lang="en-US" altLang="zh-CN" sz="2800" smtClean="0"/>
              <a:t>)</a:t>
            </a:r>
            <a:r>
              <a:rPr lang="zh-CN" altLang="zh-CN" sz="2800" smtClean="0"/>
              <a:t>观察</a:t>
            </a:r>
            <a:r>
              <a:rPr lang="zh-CN" altLang="en-US" sz="2800" smtClean="0"/>
              <a:t>，</a:t>
            </a:r>
            <a:r>
              <a:rPr lang="zh-CN" altLang="zh-CN" sz="2800" smtClean="0"/>
              <a:t>变量的存储有两种不同的方式：</a:t>
            </a:r>
            <a:r>
              <a:rPr lang="zh-CN" altLang="zh-CN" sz="2800" smtClean="0">
                <a:solidFill>
                  <a:srgbClr val="0000CC"/>
                </a:solidFill>
              </a:rPr>
              <a:t>静态存储方式</a:t>
            </a:r>
            <a:r>
              <a:rPr lang="zh-CN" altLang="zh-CN" sz="2800" smtClean="0"/>
              <a:t>和</a:t>
            </a:r>
            <a:r>
              <a:rPr lang="zh-CN" altLang="zh-CN" sz="2800" smtClean="0">
                <a:solidFill>
                  <a:srgbClr val="0000CC"/>
                </a:solidFill>
              </a:rPr>
              <a:t>动态存储方式</a:t>
            </a:r>
            <a:endParaRPr lang="en-US" altLang="zh-CN" sz="2800" smtClean="0">
              <a:solidFill>
                <a:srgbClr val="0000CC"/>
              </a:solidFill>
            </a:endParaRPr>
          </a:p>
          <a:p>
            <a:pPr lvl="1"/>
            <a:r>
              <a:rPr lang="zh-CN" altLang="zh-CN" smtClean="0"/>
              <a:t>静态存储方式是指在程序运行期间由系统分配固定的存储空间的方式</a:t>
            </a:r>
            <a:endParaRPr lang="en-US" altLang="zh-CN" smtClean="0"/>
          </a:p>
          <a:p>
            <a:pPr lvl="1"/>
            <a:r>
              <a:rPr lang="zh-CN" altLang="zh-CN" smtClean="0"/>
              <a:t>动态存储方式是在程序运行期间根据需要进行动态的分配存储空间的方式</a:t>
            </a:r>
            <a:endParaRPr lang="zh-CN" altLang="zh-CN" smtClean="0">
              <a:solidFill>
                <a:srgbClr val="0000CC"/>
              </a:solidFill>
            </a:endParaRPr>
          </a:p>
        </p:txBody>
      </p:sp>
      <p:pic>
        <p:nvPicPr>
          <p:cNvPr id="17613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5891">
                                            <p:txEl>
                                              <p:pRg st="0" end="0"/>
                                            </p:txEl>
                                          </p:spTgt>
                                        </p:tgtEl>
                                        <p:attrNameLst>
                                          <p:attrName>style.visibility</p:attrName>
                                        </p:attrNameLst>
                                      </p:cBhvr>
                                      <p:to>
                                        <p:strVal val="visible"/>
                                      </p:to>
                                    </p:set>
                                    <p:animEffect transition="in" filter="blinds(horizontal)">
                                      <p:cBhvr>
                                        <p:cTn id="7" dur="500"/>
                                        <p:tgtEl>
                                          <p:spTgt spid="165891">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5891">
                                            <p:txEl>
                                              <p:pRg st="1" end="1"/>
                                            </p:txEl>
                                          </p:spTgt>
                                        </p:tgtEl>
                                        <p:attrNameLst>
                                          <p:attrName>style.visibility</p:attrName>
                                        </p:attrNameLst>
                                      </p:cBhvr>
                                      <p:to>
                                        <p:strVal val="visible"/>
                                      </p:to>
                                    </p:set>
                                    <p:animEffect transition="in" filter="blinds(horizontal)">
                                      <p:cBhvr>
                                        <p:cTn id="12" dur="500"/>
                                        <p:tgtEl>
                                          <p:spTgt spid="165891">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5891">
                                            <p:txEl>
                                              <p:pRg st="2" end="2"/>
                                            </p:txEl>
                                          </p:spTgt>
                                        </p:tgtEl>
                                        <p:attrNameLst>
                                          <p:attrName>style.visibility</p:attrName>
                                        </p:attrNameLst>
                                      </p:cBhvr>
                                      <p:to>
                                        <p:strVal val="visible"/>
                                      </p:to>
                                    </p:set>
                                    <p:animEffect transition="in" filter="blinds(horizontal)">
                                      <p:cBhvr>
                                        <p:cTn id="17" dur="500"/>
                                        <p:tgtEl>
                                          <p:spTgt spid="165891">
                                            <p:txEl>
                                              <p:pRg st="2" end="2"/>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165891">
                                            <p:txEl>
                                              <p:pRg st="3" end="3"/>
                                            </p:txEl>
                                          </p:spTgt>
                                        </p:tgtEl>
                                        <p:attrNameLst>
                                          <p:attrName>style.visibility</p:attrName>
                                        </p:attrNameLst>
                                      </p:cBhvr>
                                      <p:to>
                                        <p:strVal val="visible"/>
                                      </p:to>
                                    </p:set>
                                    <p:animEffect transition="in" filter="blinds(horizontal)">
                                      <p:cBhvr>
                                        <p:cTn id="22" dur="500"/>
                                        <p:tgtEl>
                                          <p:spTgt spid="165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177154" name="组合 9"/>
          <p:cNvGrpSpPr>
            <a:grpSpLocks/>
          </p:cNvGrpSpPr>
          <p:nvPr/>
        </p:nvGrpSpPr>
        <p:grpSpPr bwMode="auto">
          <a:xfrm>
            <a:off x="1857375" y="1785938"/>
            <a:ext cx="2428875" cy="3071812"/>
            <a:chOff x="1000100" y="1571612"/>
            <a:chExt cx="2428892" cy="3071834"/>
          </a:xfrm>
        </p:grpSpPr>
        <p:sp>
          <p:nvSpPr>
            <p:cNvPr id="177163" name="流程图: 过程 5"/>
            <p:cNvSpPr>
              <a:spLocks noChangeArrowheads="1"/>
            </p:cNvSpPr>
            <p:nvPr/>
          </p:nvSpPr>
          <p:spPr bwMode="auto">
            <a:xfrm>
              <a:off x="1000100" y="1571612"/>
              <a:ext cx="2428892" cy="3071834"/>
            </a:xfrm>
            <a:prstGeom prst="flowChartProcess">
              <a:avLst/>
            </a:prstGeom>
            <a:solidFill>
              <a:schemeClr val="accent1"/>
            </a:solidFill>
            <a:ln w="38100" algn="ctr">
              <a:solidFill>
                <a:schemeClr val="tx1"/>
              </a:solidFill>
              <a:miter lim="800000"/>
              <a:headEnd/>
              <a:tailEnd/>
            </a:ln>
          </p:spPr>
          <p:txBody>
            <a:bodyPr wrap="none" tIns="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lnSpc>
                  <a:spcPct val="200000"/>
                </a:lnSpc>
                <a:spcBef>
                  <a:spcPct val="0"/>
                </a:spcBef>
                <a:buFontTx/>
                <a:buNone/>
              </a:pPr>
              <a:r>
                <a:rPr kumimoji="1" lang="zh-CN" altLang="en-US">
                  <a:ea typeface="宋体" panose="02010600030101010101" pitchFamily="2" charset="-122"/>
                </a:rPr>
                <a:t>程序区</a:t>
              </a:r>
              <a:endParaRPr kumimoji="1" lang="en-US" altLang="zh-CN">
                <a:ea typeface="宋体" panose="02010600030101010101" pitchFamily="2" charset="-122"/>
              </a:endParaRPr>
            </a:p>
            <a:p>
              <a:pPr algn="ctr" eaLnBrk="1" hangingPunct="1">
                <a:lnSpc>
                  <a:spcPct val="200000"/>
                </a:lnSpc>
                <a:spcBef>
                  <a:spcPct val="0"/>
                </a:spcBef>
                <a:buFontTx/>
                <a:buNone/>
              </a:pPr>
              <a:r>
                <a:rPr kumimoji="1" lang="zh-CN" altLang="en-US">
                  <a:ea typeface="宋体" panose="02010600030101010101" pitchFamily="2" charset="-122"/>
                </a:rPr>
                <a:t>静态存储区</a:t>
              </a:r>
              <a:endParaRPr kumimoji="1" lang="en-US" altLang="zh-CN">
                <a:ea typeface="宋体" panose="02010600030101010101" pitchFamily="2" charset="-122"/>
              </a:endParaRPr>
            </a:p>
            <a:p>
              <a:pPr algn="ctr" eaLnBrk="1" hangingPunct="1">
                <a:lnSpc>
                  <a:spcPct val="200000"/>
                </a:lnSpc>
                <a:spcBef>
                  <a:spcPct val="0"/>
                </a:spcBef>
                <a:buFontTx/>
                <a:buNone/>
              </a:pPr>
              <a:r>
                <a:rPr kumimoji="1" lang="zh-CN" altLang="en-US">
                  <a:ea typeface="宋体" panose="02010600030101010101" pitchFamily="2" charset="-122"/>
                </a:rPr>
                <a:t>动态存储区</a:t>
              </a:r>
            </a:p>
          </p:txBody>
        </p:sp>
        <p:cxnSp>
          <p:nvCxnSpPr>
            <p:cNvPr id="177164" name="直接连接符 7"/>
            <p:cNvCxnSpPr>
              <a:cxnSpLocks noChangeShapeType="1"/>
            </p:cNvCxnSpPr>
            <p:nvPr/>
          </p:nvCxnSpPr>
          <p:spPr bwMode="auto">
            <a:xfrm>
              <a:off x="1000100" y="2571744"/>
              <a:ext cx="2428892"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77165" name="直接连接符 8"/>
            <p:cNvCxnSpPr>
              <a:cxnSpLocks noChangeShapeType="1"/>
            </p:cNvCxnSpPr>
            <p:nvPr/>
          </p:nvCxnSpPr>
          <p:spPr bwMode="auto">
            <a:xfrm>
              <a:off x="1000100" y="3643314"/>
              <a:ext cx="2428892"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grpSp>
      <p:sp>
        <p:nvSpPr>
          <p:cNvPr id="177155" name="TextBox 10"/>
          <p:cNvSpPr txBox="1">
            <a:spLocks noChangeArrowheads="1"/>
          </p:cNvSpPr>
          <p:nvPr/>
        </p:nvSpPr>
        <p:spPr bwMode="auto">
          <a:xfrm>
            <a:off x="2071688" y="1143000"/>
            <a:ext cx="2000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a:ea typeface="宋体" panose="02010600030101010101" pitchFamily="2" charset="-122"/>
              </a:rPr>
              <a:t>用户区</a:t>
            </a:r>
          </a:p>
        </p:txBody>
      </p:sp>
      <p:sp>
        <p:nvSpPr>
          <p:cNvPr id="12" name="右大括号 11"/>
          <p:cNvSpPr>
            <a:spLocks/>
          </p:cNvSpPr>
          <p:nvPr/>
        </p:nvSpPr>
        <p:spPr bwMode="auto">
          <a:xfrm>
            <a:off x="4429125" y="2857500"/>
            <a:ext cx="500063" cy="1928813"/>
          </a:xfrm>
          <a:prstGeom prst="rightBrace">
            <a:avLst>
              <a:gd name="adj1" fmla="val 8339"/>
              <a:gd name="adj2" fmla="val 50000"/>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3" name="TextBox 12"/>
          <p:cNvSpPr txBox="1">
            <a:spLocks noChangeArrowheads="1"/>
          </p:cNvSpPr>
          <p:nvPr/>
        </p:nvSpPr>
        <p:spPr bwMode="auto">
          <a:xfrm>
            <a:off x="5000625" y="3500438"/>
            <a:ext cx="378618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a:solidFill>
                  <a:srgbClr val="0000CC"/>
                </a:solidFill>
                <a:ea typeface="宋体" panose="02010600030101010101" pitchFamily="2" charset="-122"/>
              </a:rPr>
              <a:t>将</a:t>
            </a:r>
            <a:r>
              <a:rPr kumimoji="1" lang="zh-CN" altLang="zh-CN">
                <a:solidFill>
                  <a:srgbClr val="0000CC"/>
                </a:solidFill>
                <a:ea typeface="宋体" panose="02010600030101010101" pitchFamily="2" charset="-122"/>
              </a:rPr>
              <a:t>数据存放在</a:t>
            </a:r>
            <a:r>
              <a:rPr kumimoji="1" lang="zh-CN" altLang="en-US">
                <a:solidFill>
                  <a:srgbClr val="0000CC"/>
                </a:solidFill>
                <a:ea typeface="宋体" panose="02010600030101010101" pitchFamily="2" charset="-122"/>
              </a:rPr>
              <a:t>此区</a:t>
            </a:r>
          </a:p>
        </p:txBody>
      </p:sp>
      <p:sp>
        <p:nvSpPr>
          <p:cNvPr id="14" name="圆角矩形标注 13"/>
          <p:cNvSpPr>
            <a:spLocks noChangeArrowheads="1"/>
          </p:cNvSpPr>
          <p:nvPr/>
        </p:nvSpPr>
        <p:spPr bwMode="auto">
          <a:xfrm>
            <a:off x="5072063" y="2286000"/>
            <a:ext cx="3286125" cy="1214438"/>
          </a:xfrm>
          <a:prstGeom prst="wedgeRoundRectCallout">
            <a:avLst>
              <a:gd name="adj1" fmla="val -75991"/>
              <a:gd name="adj2" fmla="val 42269"/>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zh-CN" sz="2800">
                <a:solidFill>
                  <a:srgbClr val="0000CC"/>
                </a:solidFill>
                <a:ea typeface="宋体" panose="02010600030101010101" pitchFamily="2" charset="-122"/>
              </a:rPr>
              <a:t>全局变量全部存放在静态存储区中</a:t>
            </a:r>
            <a:endParaRPr kumimoji="1" lang="zh-CN" altLang="en-US" sz="2800">
              <a:solidFill>
                <a:srgbClr val="0000CC"/>
              </a:solidFill>
              <a:ea typeface="宋体" panose="02010600030101010101" pitchFamily="2" charset="-122"/>
            </a:endParaRPr>
          </a:p>
        </p:txBody>
      </p:sp>
      <p:sp>
        <p:nvSpPr>
          <p:cNvPr id="15" name="圆角矩形标注 14"/>
          <p:cNvSpPr>
            <a:spLocks noChangeArrowheads="1"/>
          </p:cNvSpPr>
          <p:nvPr/>
        </p:nvSpPr>
        <p:spPr bwMode="auto">
          <a:xfrm>
            <a:off x="4857750" y="2357438"/>
            <a:ext cx="4000500" cy="2928937"/>
          </a:xfrm>
          <a:prstGeom prst="wedgeRoundRectCallout">
            <a:avLst>
              <a:gd name="adj1" fmla="val -70356"/>
              <a:gd name="adj2" fmla="val 20352"/>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zh-CN" sz="2800">
                <a:solidFill>
                  <a:srgbClr val="0000CC"/>
                </a:solidFill>
                <a:ea typeface="宋体" panose="02010600030101010101" pitchFamily="2" charset="-122"/>
              </a:rPr>
              <a:t>①函数形式参数②函数中定义的没有用关键字</a:t>
            </a:r>
            <a:r>
              <a:rPr kumimoji="1" lang="en-US" altLang="zh-CN" sz="2800">
                <a:solidFill>
                  <a:srgbClr val="0000CC"/>
                </a:solidFill>
                <a:ea typeface="宋体" panose="02010600030101010101" pitchFamily="2" charset="-122"/>
              </a:rPr>
              <a:t>static</a:t>
            </a:r>
            <a:r>
              <a:rPr kumimoji="1" lang="zh-CN" altLang="zh-CN" sz="2800">
                <a:solidFill>
                  <a:srgbClr val="0000CC"/>
                </a:solidFill>
                <a:ea typeface="宋体" panose="02010600030101010101" pitchFamily="2" charset="-122"/>
              </a:rPr>
              <a:t>声明的变量③函数调用时的现场保护和返回地址等</a:t>
            </a:r>
            <a:r>
              <a:rPr kumimoji="1" lang="zh-CN" altLang="en-US" sz="2800">
                <a:solidFill>
                  <a:srgbClr val="0000CC"/>
                </a:solidFill>
                <a:ea typeface="宋体" panose="02010600030101010101" pitchFamily="2" charset="-122"/>
              </a:rPr>
              <a:t>存放在动态存储区</a:t>
            </a:r>
          </a:p>
        </p:txBody>
      </p:sp>
      <p:sp>
        <p:nvSpPr>
          <p:cNvPr id="16" name="圆角矩形标注 15"/>
          <p:cNvSpPr>
            <a:spLocks noChangeArrowheads="1"/>
          </p:cNvSpPr>
          <p:nvPr/>
        </p:nvSpPr>
        <p:spPr bwMode="auto">
          <a:xfrm>
            <a:off x="4857750" y="1428750"/>
            <a:ext cx="4286250" cy="2571750"/>
          </a:xfrm>
          <a:prstGeom prst="wedgeRoundRectCallout">
            <a:avLst>
              <a:gd name="adj1" fmla="val -69000"/>
              <a:gd name="adj2" fmla="val 20370"/>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sz="2800">
                <a:solidFill>
                  <a:srgbClr val="9D138D"/>
                </a:solidFill>
                <a:ea typeface="宋体" panose="02010600030101010101" pitchFamily="2" charset="-122"/>
              </a:rPr>
              <a:t>程序</a:t>
            </a:r>
            <a:r>
              <a:rPr kumimoji="1" lang="zh-CN" altLang="zh-CN" sz="2800">
                <a:solidFill>
                  <a:srgbClr val="9D138D"/>
                </a:solidFill>
                <a:ea typeface="宋体" panose="02010600030101010101" pitchFamily="2" charset="-122"/>
              </a:rPr>
              <a:t>开始执行时给全局变量分配存储区，程序执行完毕就释放。在程序执行过程中占据固定的存储单元</a:t>
            </a:r>
            <a:endParaRPr kumimoji="1" lang="zh-CN" altLang="en-US" sz="2800">
              <a:solidFill>
                <a:srgbClr val="9D138D"/>
              </a:solidFill>
              <a:ea typeface="宋体" panose="02010600030101010101" pitchFamily="2" charset="-122"/>
            </a:endParaRPr>
          </a:p>
        </p:txBody>
      </p:sp>
      <p:sp>
        <p:nvSpPr>
          <p:cNvPr id="17" name="圆角矩形标注 16"/>
          <p:cNvSpPr>
            <a:spLocks noChangeArrowheads="1"/>
          </p:cNvSpPr>
          <p:nvPr/>
        </p:nvSpPr>
        <p:spPr bwMode="auto">
          <a:xfrm>
            <a:off x="4857750" y="3071813"/>
            <a:ext cx="4071938" cy="2071687"/>
          </a:xfrm>
          <a:prstGeom prst="wedgeRoundRectCallout">
            <a:avLst>
              <a:gd name="adj1" fmla="val -70356"/>
              <a:gd name="adj2" fmla="val 20352"/>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zh-CN" sz="2800">
                <a:solidFill>
                  <a:srgbClr val="9D138D"/>
                </a:solidFill>
                <a:ea typeface="宋体" panose="02010600030101010101" pitchFamily="2" charset="-122"/>
              </a:rPr>
              <a:t>函数调用开始时分配，函数结束时释放。在程序执行过程中，这种分配和释放是动态的</a:t>
            </a:r>
            <a:endParaRPr kumimoji="1" lang="zh-CN" altLang="en-US" sz="2800">
              <a:solidFill>
                <a:srgbClr val="9D138D"/>
              </a:solidFill>
              <a:ea typeface="宋体" panose="02010600030101010101" pitchFamily="2" charset="-122"/>
            </a:endParaRPr>
          </a:p>
        </p:txBody>
      </p:sp>
      <p:pic>
        <p:nvPicPr>
          <p:cNvPr id="177162" name="图片 1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blinds(horizontal)">
                                      <p:cBhvr>
                                        <p:cTn id="7"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par>
                                <p:cTn id="8" presetID="3" presetClass="entr" presetSubtype="10" fill="hold" grpId="0"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blinds(horizontal)">
                                      <p:cBhvr>
                                        <p:cTn id="10"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14"/>
                                        </p:tgtEl>
                                        <p:attrNameLst>
                                          <p:attrName>style.visibility</p:attrName>
                                        </p:attrNameLst>
                                      </p:cBhvr>
                                      <p:to>
                                        <p:strVal val="visible"/>
                                      </p:to>
                                    </p:set>
                                    <p:animEffect transition="in" filter="blinds(horizontal)">
                                      <p:cBhvr>
                                        <p:cTn id="15"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15"/>
                                        </p:tgtEl>
                                        <p:attrNameLst>
                                          <p:attrName>style.visibility</p:attrName>
                                        </p:attrNameLst>
                                      </p:cBhvr>
                                      <p:to>
                                        <p:strVal val="visible"/>
                                      </p:to>
                                    </p:set>
                                    <p:animEffect transition="in" filter="blinds(horizontal)">
                                      <p:cBhvr>
                                        <p:cTn id="20"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linds(horizontal)">
                                      <p:cBhvr>
                                        <p:cTn id="25" dur="500"/>
                                        <p:tgtEl>
                                          <p:spTgt spid="16"/>
                                        </p:tgtEl>
                                      </p:cBhvr>
                                    </p:animEffect>
                                  </p:childTnLst>
                                  <p:subTnLst>
                                    <p:set>
                                      <p:cBhvr override="childStyle">
                                        <p:cTn dur="1" fill="hold" display="0" masterRel="nextClick" afterEffect="1"/>
                                        <p:tgtEl>
                                          <p:spTgt spid="16"/>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blinds(horizontal)">
                                      <p:cBhvr>
                                        <p:cTn id="30"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animBg="1"/>
      <p:bldP spid="13" grpId="0"/>
      <p:bldP spid="14" grpId="0" animBg="1"/>
      <p:bldP spid="15" grpId="0" animBg="1"/>
      <p:bldP spid="16" grpId="0" animBg="1"/>
      <p:bldP spid="17"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内容占位符 2"/>
          <p:cNvSpPr>
            <a:spLocks noGrp="1"/>
          </p:cNvSpPr>
          <p:nvPr>
            <p:ph idx="1"/>
          </p:nvPr>
        </p:nvSpPr>
        <p:spPr>
          <a:xfrm>
            <a:off x="500063" y="857250"/>
            <a:ext cx="8153400" cy="5214938"/>
          </a:xfrm>
        </p:spPr>
        <p:txBody>
          <a:bodyPr/>
          <a:lstStyle/>
          <a:p>
            <a:r>
              <a:rPr lang="zh-CN" altLang="zh-CN" smtClean="0"/>
              <a:t>说明：</a:t>
            </a:r>
          </a:p>
          <a:p>
            <a:pPr lvl="1">
              <a:buFont typeface="Wingdings" panose="05000000000000000000" pitchFamily="2" charset="2"/>
              <a:buNone/>
            </a:pPr>
            <a:r>
              <a:rPr lang="en-US" altLang="zh-CN" smtClean="0"/>
              <a:t>(6) </a:t>
            </a:r>
            <a:r>
              <a:rPr lang="zh-CN" altLang="zh-CN" smtClean="0"/>
              <a:t>从函数的形式看，函数分两类。</a:t>
            </a:r>
          </a:p>
          <a:p>
            <a:pPr lvl="1">
              <a:buFont typeface="Wingdings" panose="05000000000000000000" pitchFamily="2" charset="2"/>
              <a:buNone/>
            </a:pPr>
            <a:r>
              <a:rPr lang="en-US" altLang="zh-CN" smtClean="0"/>
              <a:t> </a:t>
            </a:r>
            <a:r>
              <a:rPr lang="zh-CN" altLang="zh-CN" smtClean="0"/>
              <a:t>① 无参函数。无参函数一般用来执行指定的一组操作。无参函数可以带回或不带回函数值，但一般以不带回函数值的居多。</a:t>
            </a:r>
            <a:endParaRPr lang="en-US" altLang="zh-CN" smtClean="0"/>
          </a:p>
          <a:p>
            <a:pPr lvl="1">
              <a:buFont typeface="Wingdings" panose="05000000000000000000" pitchFamily="2" charset="2"/>
              <a:buNone/>
            </a:pPr>
            <a:r>
              <a:rPr lang="en-US" altLang="zh-CN" smtClean="0"/>
              <a:t>  </a:t>
            </a:r>
            <a:r>
              <a:rPr lang="zh-CN" altLang="zh-CN" smtClean="0"/>
              <a:t>② 有参函数。在调用函数时，主调函数在调用被调用函数时，通过参数向被调用函数传递数据，一般情况下，执行被调用函数时会得到一个函数值，供主调函数使用。</a:t>
            </a:r>
          </a:p>
        </p:txBody>
      </p:sp>
      <p:pic>
        <p:nvPicPr>
          <p:cNvPr id="21507"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AutoShape 4"/>
          <p:cNvSpPr>
            <a:spLocks noChangeArrowheads="1"/>
          </p:cNvSpPr>
          <p:nvPr/>
        </p:nvSpPr>
        <p:spPr bwMode="auto">
          <a:xfrm>
            <a:off x="3352800" y="5289550"/>
            <a:ext cx="2362200" cy="1524000"/>
          </a:xfrm>
          <a:prstGeom prst="cube">
            <a:avLst>
              <a:gd name="adj" fmla="val 25000"/>
            </a:avLst>
          </a:prstGeom>
          <a:solidFill>
            <a:srgbClr val="66FF99"/>
          </a:solidFill>
          <a:ln w="9525">
            <a:solidFill>
              <a:schemeClr val="accent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r>
              <a:rPr lang="zh-CN" altLang="en-US" sz="3200" b="1">
                <a:solidFill>
                  <a:srgbClr val="000000"/>
                </a:solidFill>
                <a:effectLst>
                  <a:outerShdw blurRad="38100" dist="38100" dir="2700000" algn="tl">
                    <a:srgbClr val="FFFFFF"/>
                  </a:outerShdw>
                </a:effectLst>
                <a:latin typeface="Arial" charset="0"/>
                <a:ea typeface="楷体_GB2312" pitchFamily="49" charset="-122"/>
              </a:rPr>
              <a:t>函  数</a:t>
            </a:r>
          </a:p>
        </p:txBody>
      </p:sp>
      <p:sp>
        <p:nvSpPr>
          <p:cNvPr id="21509" name="Line 5"/>
          <p:cNvSpPr>
            <a:spLocks noChangeShapeType="1"/>
          </p:cNvSpPr>
          <p:nvPr/>
        </p:nvSpPr>
        <p:spPr bwMode="auto">
          <a:xfrm flipH="1">
            <a:off x="2057400" y="5975350"/>
            <a:ext cx="1295400" cy="0"/>
          </a:xfrm>
          <a:prstGeom prst="line">
            <a:avLst/>
          </a:prstGeom>
          <a:noFill/>
          <a:ln w="5715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0" name="Line 6"/>
          <p:cNvSpPr>
            <a:spLocks noChangeShapeType="1"/>
          </p:cNvSpPr>
          <p:nvPr/>
        </p:nvSpPr>
        <p:spPr bwMode="auto">
          <a:xfrm flipH="1">
            <a:off x="2057400" y="6432550"/>
            <a:ext cx="1295400" cy="0"/>
          </a:xfrm>
          <a:prstGeom prst="line">
            <a:avLst/>
          </a:prstGeom>
          <a:noFill/>
          <a:ln w="57150">
            <a:solidFill>
              <a:srgbClr val="0000FF"/>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1" name="Line 7"/>
          <p:cNvSpPr>
            <a:spLocks noChangeShapeType="1"/>
          </p:cNvSpPr>
          <p:nvPr/>
        </p:nvSpPr>
        <p:spPr bwMode="auto">
          <a:xfrm flipH="1">
            <a:off x="5486400" y="5822950"/>
            <a:ext cx="1295400" cy="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2" name="Line 8"/>
          <p:cNvSpPr>
            <a:spLocks noChangeShapeType="1"/>
          </p:cNvSpPr>
          <p:nvPr/>
        </p:nvSpPr>
        <p:spPr bwMode="auto">
          <a:xfrm flipH="1">
            <a:off x="5486400" y="6051550"/>
            <a:ext cx="1295400" cy="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3" name="Line 9"/>
          <p:cNvSpPr>
            <a:spLocks noChangeShapeType="1"/>
          </p:cNvSpPr>
          <p:nvPr/>
        </p:nvSpPr>
        <p:spPr bwMode="auto">
          <a:xfrm flipH="1">
            <a:off x="5486400" y="6280150"/>
            <a:ext cx="1295400" cy="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4" name="Line 10"/>
          <p:cNvSpPr>
            <a:spLocks noChangeShapeType="1"/>
          </p:cNvSpPr>
          <p:nvPr/>
        </p:nvSpPr>
        <p:spPr bwMode="auto">
          <a:xfrm flipH="1">
            <a:off x="5486400" y="6508750"/>
            <a:ext cx="1295400" cy="0"/>
          </a:xfrm>
          <a:prstGeom prst="line">
            <a:avLst/>
          </a:prstGeom>
          <a:noFill/>
          <a:ln w="57150">
            <a:solidFill>
              <a:srgbClr val="FF0000"/>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21515" name="Text Box 11"/>
          <p:cNvSpPr txBox="1">
            <a:spLocks noChangeArrowheads="1"/>
          </p:cNvSpPr>
          <p:nvPr/>
        </p:nvSpPr>
        <p:spPr bwMode="auto">
          <a:xfrm>
            <a:off x="6934200" y="5541963"/>
            <a:ext cx="1054100" cy="5191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lang="en-US" altLang="zh-CN" sz="2800">
                <a:solidFill>
                  <a:srgbClr val="FF0000"/>
                </a:solidFill>
                <a:ea typeface="楷体_GB2312" pitchFamily="49" charset="-122"/>
              </a:rPr>
              <a:t>Input</a:t>
            </a:r>
          </a:p>
        </p:txBody>
      </p:sp>
      <p:sp>
        <p:nvSpPr>
          <p:cNvPr id="21516" name="Text Box 12"/>
          <p:cNvSpPr txBox="1">
            <a:spLocks noChangeArrowheads="1"/>
          </p:cNvSpPr>
          <p:nvPr/>
        </p:nvSpPr>
        <p:spPr bwMode="auto">
          <a:xfrm>
            <a:off x="838200" y="5530850"/>
            <a:ext cx="13509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lang="en-US" altLang="zh-CN" sz="2800">
                <a:solidFill>
                  <a:srgbClr val="0000FF"/>
                </a:solidFill>
                <a:ea typeface="楷体_GB2312" pitchFamily="49" charset="-122"/>
              </a:rPr>
              <a:t>Output</a:t>
            </a:r>
          </a:p>
        </p:txBody>
      </p:sp>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2530">
                                            <p:txEl>
                                              <p:pRg st="2" end="2"/>
                                            </p:txEl>
                                          </p:spTgt>
                                        </p:tgtEl>
                                        <p:attrNameLst>
                                          <p:attrName>style.visibility</p:attrName>
                                        </p:attrNameLst>
                                      </p:cBhvr>
                                      <p:to>
                                        <p:strVal val="visible"/>
                                      </p:to>
                                    </p:set>
                                    <p:animEffect transition="in" filter="blinds(horizontal)">
                                      <p:cBhvr>
                                        <p:cTn id="7" dur="500"/>
                                        <p:tgtEl>
                                          <p:spTgt spid="22530">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2530">
                                            <p:txEl>
                                              <p:pRg st="3" end="3"/>
                                            </p:txEl>
                                          </p:spTgt>
                                        </p:tgtEl>
                                        <p:attrNameLst>
                                          <p:attrName>style.visibility</p:attrName>
                                        </p:attrNameLst>
                                      </p:cBhvr>
                                      <p:to>
                                        <p:strVal val="visible"/>
                                      </p:to>
                                    </p:set>
                                    <p:animEffect transition="in" filter="blinds(horizontal)">
                                      <p:cBhvr>
                                        <p:cTn id="12" dur="500"/>
                                        <p:tgtEl>
                                          <p:spTgt spid="22530">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7938" name="内容占位符 2"/>
          <p:cNvSpPr>
            <a:spLocks noGrp="1"/>
          </p:cNvSpPr>
          <p:nvPr>
            <p:ph idx="1"/>
          </p:nvPr>
        </p:nvSpPr>
        <p:spPr>
          <a:xfrm>
            <a:off x="571500" y="785813"/>
            <a:ext cx="8153400" cy="5715000"/>
          </a:xfrm>
        </p:spPr>
        <p:txBody>
          <a:bodyPr/>
          <a:lstStyle/>
          <a:p>
            <a:r>
              <a:rPr lang="zh-CN" altLang="zh-CN" smtClean="0"/>
              <a:t>每一个变量和函数都有两个属性：</a:t>
            </a:r>
            <a:r>
              <a:rPr lang="zh-CN" altLang="zh-CN" smtClean="0">
                <a:solidFill>
                  <a:srgbClr val="00B050"/>
                </a:solidFill>
              </a:rPr>
              <a:t>数据类型</a:t>
            </a:r>
            <a:r>
              <a:rPr lang="zh-CN" altLang="zh-CN" smtClean="0"/>
              <a:t>和数据的</a:t>
            </a:r>
            <a:r>
              <a:rPr lang="zh-CN" altLang="zh-CN" smtClean="0">
                <a:solidFill>
                  <a:srgbClr val="00B050"/>
                </a:solidFill>
              </a:rPr>
              <a:t>存储类别</a:t>
            </a:r>
            <a:endParaRPr lang="en-US" altLang="zh-CN" smtClean="0">
              <a:solidFill>
                <a:srgbClr val="00B050"/>
              </a:solidFill>
            </a:endParaRPr>
          </a:p>
          <a:p>
            <a:pPr lvl="1"/>
            <a:r>
              <a:rPr lang="zh-CN" altLang="zh-CN" smtClean="0">
                <a:solidFill>
                  <a:srgbClr val="C00000"/>
                </a:solidFill>
              </a:rPr>
              <a:t>数据类型</a:t>
            </a:r>
            <a:r>
              <a:rPr lang="zh-CN" altLang="zh-CN" smtClean="0"/>
              <a:t>，如整型、浮点型等</a:t>
            </a:r>
            <a:endParaRPr lang="en-US" altLang="zh-CN" smtClean="0"/>
          </a:p>
          <a:p>
            <a:pPr lvl="1"/>
            <a:r>
              <a:rPr lang="zh-CN" altLang="zh-CN" smtClean="0">
                <a:solidFill>
                  <a:srgbClr val="C00000"/>
                </a:solidFill>
              </a:rPr>
              <a:t>存储类别</a:t>
            </a:r>
            <a:r>
              <a:rPr lang="zh-CN" altLang="zh-CN" smtClean="0"/>
              <a:t>指的是数据在内存中存储的方式</a:t>
            </a:r>
            <a:r>
              <a:rPr lang="en-US" altLang="zh-CN" smtClean="0"/>
              <a:t>(</a:t>
            </a:r>
            <a:r>
              <a:rPr lang="zh-CN" altLang="zh-CN" smtClean="0"/>
              <a:t>如静态存储和动态存储</a:t>
            </a:r>
            <a:r>
              <a:rPr lang="en-US" altLang="zh-CN" smtClean="0"/>
              <a:t>)</a:t>
            </a:r>
          </a:p>
          <a:p>
            <a:pPr lvl="1"/>
            <a:r>
              <a:rPr lang="zh-CN" altLang="zh-CN" smtClean="0"/>
              <a:t>存储类别</a:t>
            </a:r>
            <a:r>
              <a:rPr lang="zh-CN" altLang="en-US" smtClean="0"/>
              <a:t>包括</a:t>
            </a:r>
            <a:r>
              <a:rPr lang="zh-CN" altLang="zh-CN" smtClean="0"/>
              <a:t>：</a:t>
            </a:r>
            <a:endParaRPr lang="en-US" altLang="zh-CN" smtClean="0"/>
          </a:p>
          <a:p>
            <a:pPr lvl="1">
              <a:buFont typeface="Wingdings" panose="05000000000000000000" pitchFamily="2" charset="2"/>
              <a:buNone/>
            </a:pPr>
            <a:r>
              <a:rPr lang="en-US" altLang="zh-CN" smtClean="0"/>
              <a:t>      </a:t>
            </a:r>
            <a:r>
              <a:rPr lang="zh-CN" altLang="zh-CN" smtClean="0"/>
              <a:t>自动的、静态的、寄存器的、外部的</a:t>
            </a:r>
            <a:endParaRPr lang="en-US" altLang="zh-CN" smtClean="0"/>
          </a:p>
          <a:p>
            <a:pPr lvl="1"/>
            <a:r>
              <a:rPr lang="zh-CN" altLang="zh-CN" smtClean="0"/>
              <a:t>根据变量的存储类别，可以知道变量的作用域和生存期</a:t>
            </a:r>
            <a:endParaRPr lang="zh-CN" altLang="en-US" smtClean="0"/>
          </a:p>
        </p:txBody>
      </p:sp>
      <p:pic>
        <p:nvPicPr>
          <p:cNvPr id="17817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7938">
                                            <p:txEl>
                                              <p:pRg st="5" end="5"/>
                                            </p:txEl>
                                          </p:spTgt>
                                        </p:tgtEl>
                                        <p:attrNameLst>
                                          <p:attrName>style.visibility</p:attrName>
                                        </p:attrNameLst>
                                      </p:cBhvr>
                                      <p:to>
                                        <p:strVal val="visible"/>
                                      </p:to>
                                    </p:set>
                                    <p:animEffect transition="in" filter="blinds(horizontal)">
                                      <p:cBhvr>
                                        <p:cTn id="7" dur="500"/>
                                        <p:tgtEl>
                                          <p:spTgt spid="167938">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7.9.2 </a:t>
            </a:r>
            <a:r>
              <a:rPr lang="zh-CN" altLang="zh-CN" dirty="0" smtClean="0">
                <a:solidFill>
                  <a:srgbClr val="800000"/>
                </a:solidFill>
                <a:effectLst>
                  <a:outerShdw blurRad="38100" dist="38100" dir="2700000" algn="tl">
                    <a:srgbClr val="000000"/>
                  </a:outerShdw>
                </a:effectLst>
                <a:ea typeface="黑体" pitchFamily="2" charset="-122"/>
              </a:rPr>
              <a:t>局部变量的存储类别</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168963" name="Rectangle 3"/>
          <p:cNvSpPr>
            <a:spLocks noGrp="1" noChangeArrowheads="1"/>
          </p:cNvSpPr>
          <p:nvPr>
            <p:ph type="body" idx="1"/>
          </p:nvPr>
        </p:nvSpPr>
        <p:spPr>
          <a:xfrm>
            <a:off x="785813" y="1643063"/>
            <a:ext cx="7643812" cy="4286250"/>
          </a:xfrm>
        </p:spPr>
        <p:txBody>
          <a:bodyPr/>
          <a:lstStyle/>
          <a:p>
            <a:pPr>
              <a:buFont typeface="Wingdings" panose="05000000000000000000" pitchFamily="2" charset="2"/>
              <a:buNone/>
            </a:pPr>
            <a:r>
              <a:rPr lang="en-US" altLang="zh-CN" smtClean="0"/>
              <a:t>1.</a:t>
            </a:r>
            <a:r>
              <a:rPr lang="zh-CN" altLang="zh-CN" smtClean="0"/>
              <a:t>自动变量</a:t>
            </a:r>
            <a:r>
              <a:rPr lang="en-US" altLang="zh-CN" smtClean="0"/>
              <a:t>(auto</a:t>
            </a:r>
            <a:r>
              <a:rPr lang="zh-CN" altLang="zh-CN" smtClean="0"/>
              <a:t>变量</a:t>
            </a:r>
            <a:r>
              <a:rPr lang="en-US" altLang="zh-CN" smtClean="0"/>
              <a:t>)</a:t>
            </a:r>
          </a:p>
          <a:p>
            <a:pPr lvl="1"/>
            <a:r>
              <a:rPr lang="zh-CN" altLang="zh-CN" smtClean="0"/>
              <a:t>局部变量，如果不专门声明存储类别，都是动态地分配存储空间的</a:t>
            </a:r>
            <a:endParaRPr lang="en-US" altLang="zh-CN" smtClean="0"/>
          </a:p>
          <a:p>
            <a:pPr lvl="1"/>
            <a:r>
              <a:rPr lang="zh-CN" altLang="zh-CN" smtClean="0"/>
              <a:t>调用函数时，系统会给</a:t>
            </a:r>
            <a:r>
              <a:rPr lang="zh-CN" altLang="en-US" smtClean="0"/>
              <a:t>局部</a:t>
            </a:r>
            <a:r>
              <a:rPr lang="zh-CN" altLang="zh-CN" smtClean="0"/>
              <a:t>变量分配存储空间，调用结束时就自动释放空间。因此这类局部变量称为自动变量</a:t>
            </a:r>
            <a:endParaRPr lang="en-US" altLang="zh-CN" smtClean="0"/>
          </a:p>
          <a:p>
            <a:pPr lvl="1"/>
            <a:r>
              <a:rPr lang="zh-CN" altLang="zh-CN" smtClean="0"/>
              <a:t>自动变量用关键字</a:t>
            </a:r>
            <a:r>
              <a:rPr lang="en-US" altLang="zh-CN" smtClean="0"/>
              <a:t>auto</a:t>
            </a:r>
            <a:r>
              <a:rPr lang="zh-CN" altLang="zh-CN" smtClean="0"/>
              <a:t>作存储类别的声明</a:t>
            </a:r>
          </a:p>
        </p:txBody>
      </p:sp>
      <p:pic>
        <p:nvPicPr>
          <p:cNvPr id="17920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8963">
                                            <p:txEl>
                                              <p:pRg st="1" end="1"/>
                                            </p:txEl>
                                          </p:spTgt>
                                        </p:tgtEl>
                                        <p:attrNameLst>
                                          <p:attrName>style.visibility</p:attrName>
                                        </p:attrNameLst>
                                      </p:cBhvr>
                                      <p:to>
                                        <p:strVal val="visible"/>
                                      </p:to>
                                    </p:set>
                                    <p:animEffect transition="in" filter="blinds(horizontal)">
                                      <p:cBhvr>
                                        <p:cTn id="7" dur="500"/>
                                        <p:tgtEl>
                                          <p:spTgt spid="16896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8963">
                                            <p:txEl>
                                              <p:pRg st="2" end="2"/>
                                            </p:txEl>
                                          </p:spTgt>
                                        </p:tgtEl>
                                        <p:attrNameLst>
                                          <p:attrName>style.visibility</p:attrName>
                                        </p:attrNameLst>
                                      </p:cBhvr>
                                      <p:to>
                                        <p:strVal val="visible"/>
                                      </p:to>
                                    </p:set>
                                    <p:animEffect transition="in" filter="blinds(horizontal)">
                                      <p:cBhvr>
                                        <p:cTn id="12" dur="500"/>
                                        <p:tgtEl>
                                          <p:spTgt spid="16896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68963">
                                            <p:txEl>
                                              <p:pRg st="3" end="3"/>
                                            </p:txEl>
                                          </p:spTgt>
                                        </p:tgtEl>
                                        <p:attrNameLst>
                                          <p:attrName>style.visibility</p:attrName>
                                        </p:attrNameLst>
                                      </p:cBhvr>
                                      <p:to>
                                        <p:strVal val="visible"/>
                                      </p:to>
                                    </p:set>
                                    <p:animEffect transition="in" filter="blinds(horizontal)">
                                      <p:cBhvr>
                                        <p:cTn id="17" dur="500"/>
                                        <p:tgtEl>
                                          <p:spTgt spid="16896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7.9.2 </a:t>
            </a:r>
            <a:r>
              <a:rPr lang="zh-CN" altLang="zh-CN" dirty="0" smtClean="0">
                <a:solidFill>
                  <a:srgbClr val="800000"/>
                </a:solidFill>
                <a:effectLst>
                  <a:outerShdw blurRad="38100" dist="38100" dir="2700000" algn="tl">
                    <a:srgbClr val="000000"/>
                  </a:outerShdw>
                </a:effectLst>
                <a:ea typeface="黑体" pitchFamily="2" charset="-122"/>
              </a:rPr>
              <a:t>局部变量的存储类别</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180227" name="Rectangle 3"/>
          <p:cNvSpPr>
            <a:spLocks noGrp="1" noChangeArrowheads="1"/>
          </p:cNvSpPr>
          <p:nvPr>
            <p:ph type="body" idx="1"/>
          </p:nvPr>
        </p:nvSpPr>
        <p:spPr>
          <a:xfrm>
            <a:off x="1214438" y="2143125"/>
            <a:ext cx="4643437" cy="3214688"/>
          </a:xfrm>
        </p:spPr>
        <p:txBody>
          <a:bodyPr/>
          <a:lstStyle/>
          <a:p>
            <a:pPr>
              <a:buFont typeface="Wingdings" panose="05000000000000000000" pitchFamily="2" charset="2"/>
              <a:buNone/>
            </a:pPr>
            <a:r>
              <a:rPr lang="en-US" altLang="zh-CN" sz="2800" smtClean="0"/>
              <a:t>int f(int a)   </a:t>
            </a:r>
            <a:endParaRPr lang="zh-CN" altLang="zh-CN" sz="2800" smtClean="0"/>
          </a:p>
          <a:p>
            <a:pPr>
              <a:buFont typeface="Wingdings" panose="05000000000000000000" pitchFamily="2" charset="2"/>
              <a:buNone/>
            </a:pPr>
            <a:r>
              <a:rPr lang="en-US" altLang="zh-CN" sz="2800" smtClean="0"/>
              <a:t>{</a:t>
            </a:r>
            <a:r>
              <a:rPr lang="zh-CN" altLang="zh-CN" sz="2800" smtClean="0"/>
              <a:t></a:t>
            </a:r>
          </a:p>
          <a:p>
            <a:pPr>
              <a:buFont typeface="Wingdings" panose="05000000000000000000" pitchFamily="2" charset="2"/>
              <a:buNone/>
            </a:pPr>
            <a:r>
              <a:rPr lang="en-US" altLang="zh-CN" sz="2800" smtClean="0"/>
              <a:t>     auto int b,c=3; </a:t>
            </a:r>
            <a:r>
              <a:rPr lang="zh-CN" altLang="zh-CN" sz="2800" smtClean="0"/>
              <a:t> </a:t>
            </a:r>
          </a:p>
          <a:p>
            <a:pPr>
              <a:buFont typeface="Wingdings" panose="05000000000000000000" pitchFamily="2" charset="2"/>
              <a:buNone/>
            </a:pPr>
            <a:r>
              <a:rPr lang="zh-CN" altLang="zh-CN" sz="2800" smtClean="0"/>
              <a:t></a:t>
            </a:r>
            <a:r>
              <a:rPr lang="en-US" altLang="zh-CN" sz="2800" smtClean="0"/>
              <a:t>       </a:t>
            </a:r>
            <a:r>
              <a:rPr lang="zh-CN" altLang="zh-CN" sz="2800" smtClean="0"/>
              <a:t>┇</a:t>
            </a:r>
          </a:p>
          <a:p>
            <a:pPr>
              <a:buFont typeface="Wingdings" panose="05000000000000000000" pitchFamily="2" charset="2"/>
              <a:buNone/>
            </a:pPr>
            <a:r>
              <a:rPr lang="en-US" altLang="zh-CN" sz="2800" smtClean="0"/>
              <a:t>}</a:t>
            </a:r>
            <a:endParaRPr lang="zh-CN" altLang="zh-CN" sz="2800" smtClean="0"/>
          </a:p>
        </p:txBody>
      </p:sp>
      <p:sp>
        <p:nvSpPr>
          <p:cNvPr id="4" name="矩形 3"/>
          <p:cNvSpPr>
            <a:spLocks noChangeArrowheads="1"/>
          </p:cNvSpPr>
          <p:nvPr/>
        </p:nvSpPr>
        <p:spPr bwMode="auto">
          <a:xfrm>
            <a:off x="1785938" y="3357563"/>
            <a:ext cx="1071562" cy="571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5" name="圆角矩形标注 4"/>
          <p:cNvSpPr>
            <a:spLocks noChangeArrowheads="1"/>
          </p:cNvSpPr>
          <p:nvPr/>
        </p:nvSpPr>
        <p:spPr bwMode="auto">
          <a:xfrm>
            <a:off x="2071688" y="4643438"/>
            <a:ext cx="2071687" cy="714375"/>
          </a:xfrm>
          <a:prstGeom prst="wedgeRoundRectCallout">
            <a:avLst>
              <a:gd name="adj1" fmla="val -35296"/>
              <a:gd name="adj2" fmla="val -146375"/>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sz="2800">
                <a:solidFill>
                  <a:srgbClr val="0000CC"/>
                </a:solidFill>
                <a:ea typeface="宋体" panose="02010600030101010101" pitchFamily="2" charset="-122"/>
              </a:rPr>
              <a:t>可以省略</a:t>
            </a:r>
          </a:p>
        </p:txBody>
      </p:sp>
      <p:pic>
        <p:nvPicPr>
          <p:cNvPr id="180230"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Effect transition="in" filter="blinds(horizontal)">
                                      <p:cBhvr>
                                        <p:cTn id="11"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Lst>
  </p:timing>
</p:sld>
</file>

<file path=ppt/slides/slide18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7.9.2 </a:t>
            </a:r>
            <a:r>
              <a:rPr lang="zh-CN" altLang="zh-CN" dirty="0" smtClean="0">
                <a:solidFill>
                  <a:srgbClr val="800000"/>
                </a:solidFill>
                <a:effectLst>
                  <a:outerShdw blurRad="38100" dist="38100" dir="2700000" algn="tl">
                    <a:srgbClr val="000000"/>
                  </a:outerShdw>
                </a:effectLst>
                <a:ea typeface="黑体" pitchFamily="2" charset="-122"/>
              </a:rPr>
              <a:t>局部变量的存储类别</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181251" name="Rectangle 3"/>
          <p:cNvSpPr>
            <a:spLocks noGrp="1" noChangeArrowheads="1"/>
          </p:cNvSpPr>
          <p:nvPr>
            <p:ph type="body" idx="1"/>
          </p:nvPr>
        </p:nvSpPr>
        <p:spPr>
          <a:xfrm>
            <a:off x="785813" y="1643063"/>
            <a:ext cx="7643812" cy="4929187"/>
          </a:xfrm>
        </p:spPr>
        <p:txBody>
          <a:bodyPr/>
          <a:lstStyle/>
          <a:p>
            <a:pPr>
              <a:buFont typeface="Wingdings" panose="05000000000000000000" pitchFamily="2" charset="2"/>
              <a:buNone/>
            </a:pPr>
            <a:r>
              <a:rPr lang="en-US" altLang="zh-CN" smtClean="0"/>
              <a:t>2.</a:t>
            </a:r>
            <a:r>
              <a:rPr lang="zh-CN" altLang="zh-CN" smtClean="0"/>
              <a:t>静态局部变量</a:t>
            </a:r>
            <a:r>
              <a:rPr lang="en-US" altLang="zh-CN" smtClean="0"/>
              <a:t>(static</a:t>
            </a:r>
            <a:r>
              <a:rPr lang="zh-CN" altLang="zh-CN" smtClean="0"/>
              <a:t>局部变量</a:t>
            </a:r>
            <a:r>
              <a:rPr lang="en-US" altLang="zh-CN" smtClean="0"/>
              <a:t>)</a:t>
            </a:r>
          </a:p>
          <a:p>
            <a:r>
              <a:rPr lang="zh-CN" altLang="zh-CN" smtClean="0"/>
              <a:t>希望函数中的局部变量在函数调用结束后不消失而继续</a:t>
            </a:r>
            <a:r>
              <a:rPr lang="zh-CN" altLang="zh-CN" smtClean="0">
                <a:solidFill>
                  <a:srgbClr val="C00000"/>
                </a:solidFill>
              </a:rPr>
              <a:t>保留原值</a:t>
            </a:r>
            <a:r>
              <a:rPr lang="zh-CN" altLang="zh-CN" smtClean="0"/>
              <a:t>，即其占用的存储单元不释放，在下一次再调用该函数时，该变量已有值</a:t>
            </a:r>
            <a:r>
              <a:rPr lang="en-US" altLang="zh-CN" smtClean="0"/>
              <a:t>(</a:t>
            </a:r>
            <a:r>
              <a:rPr lang="zh-CN" altLang="zh-CN" smtClean="0"/>
              <a:t>就是上一次函数调用结束时的值</a:t>
            </a:r>
            <a:r>
              <a:rPr lang="en-US" altLang="zh-CN" smtClean="0"/>
              <a:t>)</a:t>
            </a:r>
            <a:r>
              <a:rPr lang="zh-CN" altLang="en-US" smtClean="0"/>
              <a:t>，</a:t>
            </a:r>
            <a:r>
              <a:rPr lang="zh-CN" altLang="zh-CN" smtClean="0"/>
              <a:t>这时就应该指定该局部变量为“静态局部变量”，用关键字</a:t>
            </a:r>
            <a:r>
              <a:rPr lang="en-US" altLang="zh-CN" smtClean="0">
                <a:solidFill>
                  <a:srgbClr val="C00000"/>
                </a:solidFill>
              </a:rPr>
              <a:t>static</a:t>
            </a:r>
            <a:r>
              <a:rPr lang="zh-CN" altLang="zh-CN" smtClean="0"/>
              <a:t>进行声明</a:t>
            </a:r>
            <a:endParaRPr lang="zh-CN" altLang="zh-CN" sz="2800" smtClean="0"/>
          </a:p>
        </p:txBody>
      </p:sp>
      <p:pic>
        <p:nvPicPr>
          <p:cNvPr id="18125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2274" name="内容占位符 2"/>
          <p:cNvSpPr>
            <a:spLocks noGrp="1"/>
          </p:cNvSpPr>
          <p:nvPr>
            <p:ph idx="1"/>
          </p:nvPr>
        </p:nvSpPr>
        <p:spPr>
          <a:xfrm>
            <a:off x="214313" y="857250"/>
            <a:ext cx="7000875" cy="4857750"/>
          </a:xfrm>
        </p:spPr>
        <p:txBody>
          <a:bodyPr/>
          <a:lstStyle/>
          <a:p>
            <a:pPr>
              <a:buFont typeface="Wingdings" panose="05000000000000000000" pitchFamily="2" charset="2"/>
              <a:buNone/>
            </a:pPr>
            <a:r>
              <a:rPr lang="en-US" altLang="zh-CN" smtClean="0"/>
              <a:t>    </a:t>
            </a:r>
            <a:r>
              <a:rPr lang="zh-CN" altLang="zh-CN" smtClean="0"/>
              <a:t>例</a:t>
            </a:r>
            <a:r>
              <a:rPr lang="en-US" altLang="zh-CN" smtClean="0"/>
              <a:t>7.16 </a:t>
            </a:r>
            <a:r>
              <a:rPr lang="zh-CN" altLang="zh-CN" smtClean="0"/>
              <a:t>考察静态局部变量的值。</a:t>
            </a:r>
            <a:endParaRPr lang="en-US" altLang="zh-CN" smtClean="0"/>
          </a:p>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int f(int);           </a:t>
            </a:r>
            <a:endParaRPr lang="zh-CN" altLang="zh-CN" sz="2800" smtClean="0"/>
          </a:p>
          <a:p>
            <a:pPr>
              <a:buFont typeface="Wingdings" panose="05000000000000000000" pitchFamily="2" charset="2"/>
              <a:buNone/>
            </a:pPr>
            <a:r>
              <a:rPr lang="en-US" altLang="zh-CN" sz="2800" smtClean="0"/>
              <a:t>   int a=2,i;            </a:t>
            </a:r>
            <a:endParaRPr lang="zh-CN" altLang="zh-CN" sz="2800" smtClean="0"/>
          </a:p>
          <a:p>
            <a:pPr>
              <a:buFont typeface="Wingdings" panose="05000000000000000000" pitchFamily="2" charset="2"/>
              <a:buNone/>
            </a:pPr>
            <a:r>
              <a:rPr lang="en-US" altLang="zh-CN" sz="2800" smtClean="0"/>
              <a:t>   for(i=0;i&lt;3;i++)</a:t>
            </a:r>
            <a:endParaRPr lang="zh-CN" altLang="zh-CN" sz="2800" smtClean="0"/>
          </a:p>
          <a:p>
            <a:pPr>
              <a:buFont typeface="Wingdings" panose="05000000000000000000" pitchFamily="2" charset="2"/>
              <a:buNone/>
            </a:pPr>
            <a:r>
              <a:rPr lang="en-US" altLang="zh-CN" sz="2800" smtClean="0"/>
              <a:t>     printf(“%d\n”,f(a));</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endParaRPr lang="zh-CN" altLang="en-US" smtClean="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eaLnBrk="1" hangingPunct="1">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eaLnBrk="1" hangingPunct="1">
              <a:defRPr/>
            </a:pPr>
            <a:r>
              <a:rPr lang="en-US" altLang="zh-CN" sz="2800" b="1" dirty="0">
                <a:latin typeface="+mn-lt"/>
                <a:ea typeface="+mn-ea"/>
              </a:rPr>
              <a:t>   b=b+1;</a:t>
            </a:r>
            <a:endParaRPr lang="zh-CN" altLang="zh-CN" sz="2800" b="1" dirty="0">
              <a:latin typeface="+mn-lt"/>
              <a:ea typeface="+mn-ea"/>
            </a:endParaRPr>
          </a:p>
          <a:p>
            <a:pPr eaLnBrk="1" hangingPunct="1">
              <a:defRPr/>
            </a:pPr>
            <a:r>
              <a:rPr lang="en-US" altLang="zh-CN" sz="2800" b="1" dirty="0">
                <a:latin typeface="+mn-lt"/>
                <a:ea typeface="+mn-ea"/>
              </a:rPr>
              <a:t>   c=c+1;</a:t>
            </a:r>
            <a:endParaRPr lang="zh-CN" altLang="zh-CN" sz="2800" b="1" dirty="0">
              <a:latin typeface="+mn-lt"/>
              <a:ea typeface="+mn-ea"/>
            </a:endParaRPr>
          </a:p>
          <a:p>
            <a:pPr eaLnBrk="1" hangingPunct="1">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eaLnBrk="1" hangingPunct="1">
              <a:defRPr/>
            </a:pPr>
            <a:r>
              <a:rPr lang="en-US" altLang="zh-CN" sz="2800" b="1" dirty="0">
                <a:latin typeface="+mn-lt"/>
                <a:ea typeface="+mn-ea"/>
              </a:rPr>
              <a:t>}</a:t>
            </a:r>
            <a:endParaRPr lang="zh-CN" altLang="zh-CN" sz="2800" b="1" dirty="0">
              <a:latin typeface="+mn-lt"/>
              <a:ea typeface="+mn-ea"/>
            </a:endParaRPr>
          </a:p>
          <a:p>
            <a:pPr marL="342900" indent="-342900">
              <a:spcBef>
                <a:spcPct val="20000"/>
              </a:spcBef>
              <a:buFont typeface="Wingdings" pitchFamily="2" charset="2"/>
              <a:buNone/>
              <a:defRPr/>
            </a:pPr>
            <a:endParaRPr lang="zh-CN" altLang="zh-CN" sz="2800" b="1" kern="0" dirty="0">
              <a:latin typeface="+mn-lt"/>
              <a:ea typeface="+mn-ea"/>
            </a:endParaRPr>
          </a:p>
          <a:p>
            <a:pPr marL="342900" indent="-342900">
              <a:lnSpc>
                <a:spcPct val="120000"/>
              </a:lnSpc>
              <a:spcBef>
                <a:spcPct val="20000"/>
              </a:spcBef>
              <a:buFont typeface="Wingdings" pitchFamily="2" charset="2"/>
              <a:buNone/>
              <a:defRPr/>
            </a:pPr>
            <a:endParaRPr lang="zh-CN" altLang="en-US" sz="3200" b="1" kern="0" dirty="0">
              <a:latin typeface="+mn-lt"/>
              <a:ea typeface="+mn-ea"/>
            </a:endParaRPr>
          </a:p>
        </p:txBody>
      </p:sp>
      <p:sp>
        <p:nvSpPr>
          <p:cNvPr id="5" name="圆角矩形标注 4"/>
          <p:cNvSpPr>
            <a:spLocks noChangeArrowheads="1"/>
          </p:cNvSpPr>
          <p:nvPr/>
        </p:nvSpPr>
        <p:spPr bwMode="auto">
          <a:xfrm>
            <a:off x="2714625" y="5429250"/>
            <a:ext cx="2071688" cy="714375"/>
          </a:xfrm>
          <a:prstGeom prst="wedgeRoundRectCallout">
            <a:avLst>
              <a:gd name="adj1" fmla="val 24560"/>
              <a:gd name="adj2" fmla="val -165667"/>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调用三次</a:t>
            </a:r>
          </a:p>
        </p:txBody>
      </p:sp>
      <p:sp>
        <p:nvSpPr>
          <p:cNvPr id="6" name="圆角矩形标注 5"/>
          <p:cNvSpPr>
            <a:spLocks noChangeArrowheads="1"/>
          </p:cNvSpPr>
          <p:nvPr/>
        </p:nvSpPr>
        <p:spPr bwMode="auto">
          <a:xfrm>
            <a:off x="5500688" y="5072063"/>
            <a:ext cx="3357562" cy="1071562"/>
          </a:xfrm>
          <a:prstGeom prst="wedgeRoundRectCallout">
            <a:avLst>
              <a:gd name="adj1" fmla="val -15972"/>
              <a:gd name="adj2" fmla="val -114231"/>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sz="2800">
                <a:solidFill>
                  <a:srgbClr val="0000CC"/>
                </a:solidFill>
                <a:ea typeface="宋体" panose="02010600030101010101" pitchFamily="2" charset="-122"/>
              </a:rPr>
              <a:t>每调用一次，开辟新</a:t>
            </a:r>
            <a:r>
              <a:rPr kumimoji="1" lang="en-US" altLang="zh-CN" sz="2800">
                <a:solidFill>
                  <a:srgbClr val="0000CC"/>
                </a:solidFill>
                <a:ea typeface="宋体" panose="02010600030101010101" pitchFamily="2" charset="-122"/>
              </a:rPr>
              <a:t>a</a:t>
            </a:r>
            <a:r>
              <a:rPr kumimoji="1" lang="zh-CN" altLang="en-US" sz="2800">
                <a:solidFill>
                  <a:srgbClr val="0000CC"/>
                </a:solidFill>
                <a:ea typeface="宋体" panose="02010600030101010101" pitchFamily="2" charset="-122"/>
              </a:rPr>
              <a:t>和</a:t>
            </a:r>
            <a:r>
              <a:rPr kumimoji="1" lang="en-US" altLang="zh-CN" sz="2800">
                <a:solidFill>
                  <a:srgbClr val="0000CC"/>
                </a:solidFill>
                <a:ea typeface="宋体" panose="02010600030101010101" pitchFamily="2" charset="-122"/>
              </a:rPr>
              <a:t>b</a:t>
            </a:r>
            <a:r>
              <a:rPr kumimoji="1" lang="zh-CN" altLang="en-US" sz="2800">
                <a:solidFill>
                  <a:srgbClr val="0000CC"/>
                </a:solidFill>
                <a:ea typeface="宋体" panose="02010600030101010101" pitchFamily="2" charset="-122"/>
              </a:rPr>
              <a:t>，但</a:t>
            </a:r>
            <a:r>
              <a:rPr kumimoji="1" lang="en-US" altLang="zh-CN" sz="2800">
                <a:solidFill>
                  <a:srgbClr val="0000CC"/>
                </a:solidFill>
                <a:ea typeface="宋体" panose="02010600030101010101" pitchFamily="2" charset="-122"/>
              </a:rPr>
              <a:t>c</a:t>
            </a:r>
            <a:r>
              <a:rPr kumimoji="1" lang="zh-CN" altLang="en-US" sz="2800">
                <a:solidFill>
                  <a:srgbClr val="0000CC"/>
                </a:solidFill>
                <a:ea typeface="宋体" panose="02010600030101010101" pitchFamily="2" charset="-122"/>
              </a:rPr>
              <a:t>不是</a:t>
            </a:r>
          </a:p>
        </p:txBody>
      </p:sp>
      <p:pic>
        <p:nvPicPr>
          <p:cNvPr id="182278"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Lst>
  </p:timing>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3298" name="内容占位符 2"/>
          <p:cNvSpPr>
            <a:spLocks noGrp="1"/>
          </p:cNvSpPr>
          <p:nvPr>
            <p:ph idx="1"/>
          </p:nvPr>
        </p:nvSpPr>
        <p:spPr>
          <a:xfrm>
            <a:off x="214313" y="857250"/>
            <a:ext cx="7000875" cy="4857750"/>
          </a:xfrm>
        </p:spPr>
        <p:txBody>
          <a:bodyPr/>
          <a:lstStyle/>
          <a:p>
            <a:pPr>
              <a:buFont typeface="Wingdings" panose="05000000000000000000" pitchFamily="2" charset="2"/>
              <a:buNone/>
            </a:pPr>
            <a:r>
              <a:rPr lang="en-US" altLang="zh-CN" smtClean="0"/>
              <a:t>    </a:t>
            </a:r>
            <a:r>
              <a:rPr lang="zh-CN" altLang="zh-CN" smtClean="0"/>
              <a:t>例</a:t>
            </a:r>
            <a:r>
              <a:rPr lang="en-US" altLang="zh-CN" smtClean="0"/>
              <a:t>7.16 </a:t>
            </a:r>
            <a:r>
              <a:rPr lang="zh-CN" altLang="zh-CN" smtClean="0"/>
              <a:t>考察静态局部变量的值。</a:t>
            </a:r>
            <a:endParaRPr lang="en-US" altLang="zh-CN" smtClean="0"/>
          </a:p>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int f(int);           </a:t>
            </a:r>
            <a:endParaRPr lang="zh-CN" altLang="zh-CN" sz="2800" smtClean="0"/>
          </a:p>
          <a:p>
            <a:pPr>
              <a:buFont typeface="Wingdings" panose="05000000000000000000" pitchFamily="2" charset="2"/>
              <a:buNone/>
            </a:pPr>
            <a:r>
              <a:rPr lang="en-US" altLang="zh-CN" sz="2800" smtClean="0"/>
              <a:t>   int a=2,i;            </a:t>
            </a:r>
            <a:endParaRPr lang="zh-CN" altLang="zh-CN" sz="2800" smtClean="0"/>
          </a:p>
          <a:p>
            <a:pPr>
              <a:buFont typeface="Wingdings" panose="05000000000000000000" pitchFamily="2" charset="2"/>
              <a:buNone/>
            </a:pPr>
            <a:r>
              <a:rPr lang="en-US" altLang="zh-CN" sz="2800" smtClean="0"/>
              <a:t>   for(i=0;i&lt;3;i++)</a:t>
            </a:r>
            <a:endParaRPr lang="zh-CN" altLang="zh-CN" sz="2800" smtClean="0"/>
          </a:p>
          <a:p>
            <a:pPr>
              <a:buFont typeface="Wingdings" panose="05000000000000000000" pitchFamily="2" charset="2"/>
              <a:buNone/>
            </a:pPr>
            <a:r>
              <a:rPr lang="en-US" altLang="zh-CN" sz="2800" smtClean="0"/>
              <a:t>     printf(“%d\n”,f(a));</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endParaRPr lang="zh-CN" altLang="en-US" smtClean="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eaLnBrk="1" hangingPunct="1">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eaLnBrk="1" hangingPunct="1">
              <a:defRPr/>
            </a:pPr>
            <a:r>
              <a:rPr lang="en-US" altLang="zh-CN" sz="2800" b="1" dirty="0">
                <a:latin typeface="+mn-lt"/>
                <a:ea typeface="+mn-ea"/>
              </a:rPr>
              <a:t>   b=b+1;</a:t>
            </a:r>
            <a:endParaRPr lang="zh-CN" altLang="zh-CN" sz="2800" b="1" dirty="0">
              <a:latin typeface="+mn-lt"/>
              <a:ea typeface="+mn-ea"/>
            </a:endParaRPr>
          </a:p>
          <a:p>
            <a:pPr eaLnBrk="1" hangingPunct="1">
              <a:defRPr/>
            </a:pPr>
            <a:r>
              <a:rPr lang="en-US" altLang="zh-CN" sz="2800" b="1" dirty="0">
                <a:latin typeface="+mn-lt"/>
                <a:ea typeface="+mn-ea"/>
              </a:rPr>
              <a:t>   c=c+1;</a:t>
            </a:r>
            <a:endParaRPr lang="zh-CN" altLang="zh-CN" sz="2800" b="1" dirty="0">
              <a:latin typeface="+mn-lt"/>
              <a:ea typeface="+mn-ea"/>
            </a:endParaRPr>
          </a:p>
          <a:p>
            <a:pPr eaLnBrk="1" hangingPunct="1">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eaLnBrk="1" hangingPunct="1">
              <a:defRPr/>
            </a:pPr>
            <a:r>
              <a:rPr lang="en-US" altLang="zh-CN" sz="2800" b="1" dirty="0">
                <a:latin typeface="+mn-lt"/>
                <a:ea typeface="+mn-ea"/>
              </a:rPr>
              <a:t>}</a:t>
            </a:r>
            <a:endParaRPr lang="zh-CN" altLang="zh-CN" sz="2800" b="1" dirty="0">
              <a:latin typeface="+mn-lt"/>
              <a:ea typeface="+mn-ea"/>
            </a:endParaRPr>
          </a:p>
          <a:p>
            <a:pPr marL="342900" indent="-342900">
              <a:spcBef>
                <a:spcPct val="20000"/>
              </a:spcBef>
              <a:buFont typeface="Wingdings" pitchFamily="2" charset="2"/>
              <a:buNone/>
              <a:defRPr/>
            </a:pPr>
            <a:endParaRPr lang="zh-CN" altLang="zh-CN" sz="2800" b="1" kern="0" dirty="0">
              <a:latin typeface="+mn-lt"/>
              <a:ea typeface="+mn-ea"/>
            </a:endParaRPr>
          </a:p>
          <a:p>
            <a:pPr marL="342900" indent="-342900">
              <a:lnSpc>
                <a:spcPct val="120000"/>
              </a:lnSpc>
              <a:spcBef>
                <a:spcPct val="20000"/>
              </a:spcBef>
              <a:buFont typeface="Wingdings" pitchFamily="2" charset="2"/>
              <a:buNone/>
              <a:defRPr/>
            </a:pPr>
            <a:endParaRPr lang="zh-CN" altLang="en-US" sz="3200" b="1" kern="0" dirty="0">
              <a:latin typeface="+mn-lt"/>
              <a:ea typeface="+mn-ea"/>
            </a:endParaRPr>
          </a:p>
        </p:txBody>
      </p:sp>
      <p:sp>
        <p:nvSpPr>
          <p:cNvPr id="7" name="矩形 6"/>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ea typeface="宋体" panose="02010600030101010101" pitchFamily="2" charset="-122"/>
              </a:rPr>
              <a:t>0</a:t>
            </a:r>
            <a:endParaRPr kumimoji="1" lang="zh-CN" altLang="en-US" b="0">
              <a:ea typeface="宋体" panose="02010600030101010101" pitchFamily="2" charset="-122"/>
            </a:endParaRPr>
          </a:p>
        </p:txBody>
      </p:sp>
      <p:sp>
        <p:nvSpPr>
          <p:cNvPr id="8" name="矩形 7"/>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ea typeface="宋体" panose="02010600030101010101" pitchFamily="2" charset="-122"/>
              </a:rPr>
              <a:t>3</a:t>
            </a:r>
            <a:endParaRPr kumimoji="1" lang="zh-CN" altLang="en-US" b="0">
              <a:ea typeface="宋体" panose="02010600030101010101" pitchFamily="2" charset="-122"/>
            </a:endParaRPr>
          </a:p>
        </p:txBody>
      </p:sp>
      <p:sp>
        <p:nvSpPr>
          <p:cNvPr id="9"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b</a:t>
            </a:r>
            <a:endParaRPr kumimoji="1" lang="zh-CN" altLang="en-US">
              <a:ea typeface="宋体" panose="02010600030101010101" pitchFamily="2" charset="-122"/>
            </a:endParaRPr>
          </a:p>
        </p:txBody>
      </p:sp>
      <p:sp>
        <p:nvSpPr>
          <p:cNvPr id="10"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c</a:t>
            </a:r>
            <a:endParaRPr kumimoji="1" lang="zh-CN" altLang="en-US">
              <a:ea typeface="宋体" panose="02010600030101010101" pitchFamily="2" charset="-122"/>
            </a:endParaRPr>
          </a:p>
        </p:txBody>
      </p:sp>
      <p:sp>
        <p:nvSpPr>
          <p:cNvPr id="11" name="圆角矩形标注 10"/>
          <p:cNvSpPr>
            <a:spLocks noChangeArrowheads="1"/>
          </p:cNvSpPr>
          <p:nvPr/>
        </p:nvSpPr>
        <p:spPr bwMode="auto">
          <a:xfrm>
            <a:off x="5940425" y="5214938"/>
            <a:ext cx="3060700" cy="714375"/>
          </a:xfrm>
          <a:prstGeom prst="wedgeRoundRectCallout">
            <a:avLst>
              <a:gd name="adj1" fmla="val 12343"/>
              <a:gd name="adj2" fmla="val -155111"/>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第一次调用开始</a:t>
            </a:r>
          </a:p>
        </p:txBody>
      </p:sp>
      <p:pic>
        <p:nvPicPr>
          <p:cNvPr id="183305" name="图片 1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animEffect transition="in" filter="blinds(horizontal)">
                                      <p:cBhvr>
                                        <p:cTn id="15" dur="500"/>
                                        <p:tgtEl>
                                          <p:spTgt spid="8"/>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9"/>
                                        </p:tgtEl>
                                        <p:attrNameLst>
                                          <p:attrName>style.visibility</p:attrName>
                                        </p:attrNameLst>
                                      </p:cBhvr>
                                      <p:to>
                                        <p:strVal val="visible"/>
                                      </p:to>
                                    </p:set>
                                    <p:animEffect transition="in" filter="blinds(horizontal)">
                                      <p:cBhvr>
                                        <p:cTn id="18" dur="500"/>
                                        <p:tgtEl>
                                          <p:spTgt spid="9"/>
                                        </p:tgtEl>
                                      </p:cBhvr>
                                    </p:animEffect>
                                  </p:childTnLst>
                                </p:cTn>
                              </p:par>
                              <p:par>
                                <p:cTn id="19" presetID="3" presetClass="entr" presetSubtype="1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animEffect transition="in" filter="blinds(horizontal)">
                                      <p:cBhvr>
                                        <p:cTn id="21"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p:bldP spid="10" grpId="0"/>
      <p:bldP spid="11" grpId="0" animBg="1"/>
    </p:bldLst>
  </p:timing>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22" name="内容占位符 2"/>
          <p:cNvSpPr>
            <a:spLocks noGrp="1"/>
          </p:cNvSpPr>
          <p:nvPr>
            <p:ph idx="1"/>
          </p:nvPr>
        </p:nvSpPr>
        <p:spPr>
          <a:xfrm>
            <a:off x="214313" y="857250"/>
            <a:ext cx="7000875" cy="4857750"/>
          </a:xfrm>
        </p:spPr>
        <p:txBody>
          <a:bodyPr/>
          <a:lstStyle/>
          <a:p>
            <a:pPr>
              <a:buFont typeface="Wingdings" panose="05000000000000000000" pitchFamily="2" charset="2"/>
              <a:buNone/>
            </a:pPr>
            <a:r>
              <a:rPr lang="en-US" altLang="zh-CN" smtClean="0"/>
              <a:t>    </a:t>
            </a:r>
            <a:r>
              <a:rPr lang="zh-CN" altLang="zh-CN" smtClean="0"/>
              <a:t>例</a:t>
            </a:r>
            <a:r>
              <a:rPr lang="en-US" altLang="zh-CN" smtClean="0"/>
              <a:t>7.16 </a:t>
            </a:r>
            <a:r>
              <a:rPr lang="zh-CN" altLang="zh-CN" smtClean="0"/>
              <a:t>考察静态局部变量的值。</a:t>
            </a:r>
            <a:endParaRPr lang="en-US" altLang="zh-CN" smtClean="0"/>
          </a:p>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int f(int);           </a:t>
            </a:r>
            <a:endParaRPr lang="zh-CN" altLang="zh-CN" sz="2800" smtClean="0"/>
          </a:p>
          <a:p>
            <a:pPr>
              <a:buFont typeface="Wingdings" panose="05000000000000000000" pitchFamily="2" charset="2"/>
              <a:buNone/>
            </a:pPr>
            <a:r>
              <a:rPr lang="en-US" altLang="zh-CN" sz="2800" smtClean="0"/>
              <a:t>   int a=2,i;            </a:t>
            </a:r>
            <a:endParaRPr lang="zh-CN" altLang="zh-CN" sz="2800" smtClean="0"/>
          </a:p>
          <a:p>
            <a:pPr>
              <a:buFont typeface="Wingdings" panose="05000000000000000000" pitchFamily="2" charset="2"/>
              <a:buNone/>
            </a:pPr>
            <a:r>
              <a:rPr lang="en-US" altLang="zh-CN" sz="2800" smtClean="0"/>
              <a:t>   for(i=0;i&lt;3;i++)</a:t>
            </a:r>
            <a:endParaRPr lang="zh-CN" altLang="zh-CN" sz="2800" smtClean="0"/>
          </a:p>
          <a:p>
            <a:pPr>
              <a:buFont typeface="Wingdings" panose="05000000000000000000" pitchFamily="2" charset="2"/>
              <a:buNone/>
            </a:pPr>
            <a:r>
              <a:rPr lang="en-US" altLang="zh-CN" sz="2800" smtClean="0"/>
              <a:t>     printf(“%d\n”,f(a));</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endParaRPr lang="zh-CN" altLang="en-US" smtClean="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eaLnBrk="1" hangingPunct="1">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eaLnBrk="1" hangingPunct="1">
              <a:defRPr/>
            </a:pPr>
            <a:r>
              <a:rPr lang="en-US" altLang="zh-CN" sz="2800" b="1" dirty="0">
                <a:latin typeface="+mn-lt"/>
                <a:ea typeface="+mn-ea"/>
              </a:rPr>
              <a:t>   b=b+1;</a:t>
            </a:r>
            <a:endParaRPr lang="zh-CN" altLang="zh-CN" sz="2800" b="1" dirty="0">
              <a:latin typeface="+mn-lt"/>
              <a:ea typeface="+mn-ea"/>
            </a:endParaRPr>
          </a:p>
          <a:p>
            <a:pPr eaLnBrk="1" hangingPunct="1">
              <a:defRPr/>
            </a:pPr>
            <a:r>
              <a:rPr lang="en-US" altLang="zh-CN" sz="2800" b="1" dirty="0">
                <a:latin typeface="+mn-lt"/>
                <a:ea typeface="+mn-ea"/>
              </a:rPr>
              <a:t>   c=c+1;</a:t>
            </a:r>
            <a:endParaRPr lang="zh-CN" altLang="zh-CN" sz="2800" b="1" dirty="0">
              <a:latin typeface="+mn-lt"/>
              <a:ea typeface="+mn-ea"/>
            </a:endParaRPr>
          </a:p>
          <a:p>
            <a:pPr eaLnBrk="1" hangingPunct="1">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eaLnBrk="1" hangingPunct="1">
              <a:defRPr/>
            </a:pPr>
            <a:r>
              <a:rPr lang="en-US" altLang="zh-CN" sz="2800" b="1" dirty="0">
                <a:latin typeface="+mn-lt"/>
                <a:ea typeface="+mn-ea"/>
              </a:rPr>
              <a:t>}</a:t>
            </a:r>
            <a:endParaRPr lang="zh-CN" altLang="zh-CN" sz="2800" b="1" dirty="0">
              <a:latin typeface="+mn-lt"/>
              <a:ea typeface="+mn-ea"/>
            </a:endParaRPr>
          </a:p>
          <a:p>
            <a:pPr marL="342900" indent="-342900">
              <a:spcBef>
                <a:spcPct val="20000"/>
              </a:spcBef>
              <a:buFont typeface="Wingdings" pitchFamily="2" charset="2"/>
              <a:buNone/>
              <a:defRPr/>
            </a:pPr>
            <a:endParaRPr lang="zh-CN" altLang="zh-CN" sz="2800" b="1" kern="0" dirty="0">
              <a:latin typeface="+mn-lt"/>
              <a:ea typeface="+mn-ea"/>
            </a:endParaRPr>
          </a:p>
          <a:p>
            <a:pPr marL="342900" indent="-342900">
              <a:lnSpc>
                <a:spcPct val="120000"/>
              </a:lnSpc>
              <a:spcBef>
                <a:spcPct val="20000"/>
              </a:spcBef>
              <a:buFont typeface="Wingdings" pitchFamily="2" charset="2"/>
              <a:buNone/>
              <a:defRPr/>
            </a:pPr>
            <a:endParaRPr lang="zh-CN" altLang="en-US" sz="3200" b="1" kern="0" dirty="0">
              <a:latin typeface="+mn-lt"/>
              <a:ea typeface="+mn-ea"/>
            </a:endParaRPr>
          </a:p>
        </p:txBody>
      </p:sp>
      <p:sp>
        <p:nvSpPr>
          <p:cNvPr id="184324" name="矩形 6"/>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ea typeface="宋体" panose="02010600030101010101" pitchFamily="2" charset="-122"/>
              </a:rPr>
              <a:t>0</a:t>
            </a:r>
            <a:endParaRPr kumimoji="1" lang="zh-CN" altLang="en-US" b="0">
              <a:ea typeface="宋体" panose="02010600030101010101" pitchFamily="2" charset="-122"/>
            </a:endParaRPr>
          </a:p>
        </p:txBody>
      </p:sp>
      <p:sp>
        <p:nvSpPr>
          <p:cNvPr id="184325" name="矩形 7"/>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ea typeface="宋体" panose="02010600030101010101" pitchFamily="2" charset="-122"/>
              </a:rPr>
              <a:t>3</a:t>
            </a:r>
            <a:endParaRPr kumimoji="1" lang="zh-CN" altLang="en-US" b="0">
              <a:ea typeface="宋体" panose="02010600030101010101" pitchFamily="2" charset="-122"/>
            </a:endParaRPr>
          </a:p>
        </p:txBody>
      </p:sp>
      <p:sp>
        <p:nvSpPr>
          <p:cNvPr id="184326"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b</a:t>
            </a:r>
            <a:endParaRPr kumimoji="1" lang="zh-CN" altLang="en-US">
              <a:ea typeface="宋体" panose="02010600030101010101" pitchFamily="2" charset="-122"/>
            </a:endParaRPr>
          </a:p>
        </p:txBody>
      </p:sp>
      <p:sp>
        <p:nvSpPr>
          <p:cNvPr id="184327"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c</a:t>
            </a:r>
            <a:endParaRPr kumimoji="1" lang="zh-CN" altLang="en-US">
              <a:ea typeface="宋体" panose="02010600030101010101" pitchFamily="2" charset="-122"/>
            </a:endParaRPr>
          </a:p>
        </p:txBody>
      </p:sp>
      <p:sp>
        <p:nvSpPr>
          <p:cNvPr id="11" name="圆角矩形标注 10"/>
          <p:cNvSpPr>
            <a:spLocks noChangeArrowheads="1"/>
          </p:cNvSpPr>
          <p:nvPr/>
        </p:nvSpPr>
        <p:spPr bwMode="auto">
          <a:xfrm>
            <a:off x="5867400" y="5229225"/>
            <a:ext cx="3133725" cy="714375"/>
          </a:xfrm>
          <a:prstGeom prst="wedgeRoundRectCallout">
            <a:avLst>
              <a:gd name="adj1" fmla="val 13222"/>
              <a:gd name="adj2" fmla="val -155111"/>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第一次调用期间</a:t>
            </a:r>
          </a:p>
        </p:txBody>
      </p:sp>
      <p:sp>
        <p:nvSpPr>
          <p:cNvPr id="12" name="矩形 11"/>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solidFill>
                  <a:srgbClr val="FF0000"/>
                </a:solidFill>
                <a:ea typeface="宋体" panose="02010600030101010101" pitchFamily="2" charset="-122"/>
              </a:rPr>
              <a:t>1</a:t>
            </a:r>
            <a:endParaRPr kumimoji="1" lang="zh-CN" altLang="en-US" b="0">
              <a:solidFill>
                <a:srgbClr val="FF0000"/>
              </a:solidFill>
              <a:ea typeface="宋体" panose="02010600030101010101" pitchFamily="2" charset="-122"/>
            </a:endParaRPr>
          </a:p>
        </p:txBody>
      </p:sp>
      <p:sp>
        <p:nvSpPr>
          <p:cNvPr id="13" name="矩形 12"/>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solidFill>
                  <a:srgbClr val="FF0000"/>
                </a:solidFill>
                <a:ea typeface="宋体" panose="02010600030101010101" pitchFamily="2" charset="-122"/>
              </a:rPr>
              <a:t>4</a:t>
            </a:r>
            <a:endParaRPr kumimoji="1" lang="zh-CN" altLang="en-US" b="0">
              <a:solidFill>
                <a:srgbClr val="FF0000"/>
              </a:solidFill>
              <a:ea typeface="宋体" panose="02010600030101010101" pitchFamily="2" charset="-122"/>
            </a:endParaRPr>
          </a:p>
        </p:txBody>
      </p:sp>
      <p:pic>
        <p:nvPicPr>
          <p:cNvPr id="184331" name="图片 1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blinds(horizontal)">
                                      <p:cBhvr>
                                        <p:cTn id="12" dur="500"/>
                                        <p:tgtEl>
                                          <p:spTgt spid="12"/>
                                        </p:tgtEl>
                                      </p:cBhvr>
                                    </p:animEffect>
                                  </p:childTnLst>
                                </p:cTn>
                              </p:par>
                            </p:childTnLst>
                          </p:cTn>
                        </p:par>
                        <p:par>
                          <p:cTn id="13" fill="hold" nodeType="afterGroup">
                            <p:stCondLst>
                              <p:cond delay="500"/>
                            </p:stCondLst>
                            <p:childTnLst>
                              <p:par>
                                <p:cTn id="14" presetID="49" presetClass="entr" presetSubtype="0" decel="100000" fill="hold" grpId="0" nodeType="afterEffect">
                                  <p:stCondLst>
                                    <p:cond delay="0"/>
                                  </p:stCondLst>
                                  <p:childTnLst>
                                    <p:set>
                                      <p:cBhvr>
                                        <p:cTn id="15" dur="1" fill="hold">
                                          <p:stCondLst>
                                            <p:cond delay="0"/>
                                          </p:stCondLst>
                                        </p:cTn>
                                        <p:tgtEl>
                                          <p:spTgt spid="13"/>
                                        </p:tgtEl>
                                        <p:attrNameLst>
                                          <p:attrName>style.visibility</p:attrName>
                                        </p:attrNameLst>
                                      </p:cBhvr>
                                      <p:to>
                                        <p:strVal val="visible"/>
                                      </p:to>
                                    </p:set>
                                    <p:anim calcmode="lin" valueType="num">
                                      <p:cBhvr>
                                        <p:cTn id="16" dur="500" fill="hold"/>
                                        <p:tgtEl>
                                          <p:spTgt spid="13"/>
                                        </p:tgtEl>
                                        <p:attrNameLst>
                                          <p:attrName>ppt_w</p:attrName>
                                        </p:attrNameLst>
                                      </p:cBhvr>
                                      <p:tavLst>
                                        <p:tav tm="0">
                                          <p:val>
                                            <p:fltVal val="0"/>
                                          </p:val>
                                        </p:tav>
                                        <p:tav tm="100000">
                                          <p:val>
                                            <p:strVal val="#ppt_w"/>
                                          </p:val>
                                        </p:tav>
                                      </p:tavLst>
                                    </p:anim>
                                    <p:anim calcmode="lin" valueType="num">
                                      <p:cBhvr>
                                        <p:cTn id="17" dur="500" fill="hold"/>
                                        <p:tgtEl>
                                          <p:spTgt spid="13"/>
                                        </p:tgtEl>
                                        <p:attrNameLst>
                                          <p:attrName>ppt_h</p:attrName>
                                        </p:attrNameLst>
                                      </p:cBhvr>
                                      <p:tavLst>
                                        <p:tav tm="0">
                                          <p:val>
                                            <p:fltVal val="0"/>
                                          </p:val>
                                        </p:tav>
                                        <p:tav tm="100000">
                                          <p:val>
                                            <p:strVal val="#ppt_h"/>
                                          </p:val>
                                        </p:tav>
                                      </p:tavLst>
                                    </p:anim>
                                    <p:anim calcmode="lin" valueType="num">
                                      <p:cBhvr>
                                        <p:cTn id="18" dur="500" fill="hold"/>
                                        <p:tgtEl>
                                          <p:spTgt spid="13"/>
                                        </p:tgtEl>
                                        <p:attrNameLst>
                                          <p:attrName>style.rotation</p:attrName>
                                        </p:attrNameLst>
                                      </p:cBhvr>
                                      <p:tavLst>
                                        <p:tav tm="0">
                                          <p:val>
                                            <p:fltVal val="360"/>
                                          </p:val>
                                        </p:tav>
                                        <p:tav tm="100000">
                                          <p:val>
                                            <p:fltVal val="0"/>
                                          </p:val>
                                        </p:tav>
                                      </p:tavLst>
                                    </p:anim>
                                    <p:animEffect transition="in" filter="fade">
                                      <p:cBhvr>
                                        <p:cTn id="19"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2" grpId="0" animBg="1"/>
      <p:bldP spid="13" grpId="0" animBg="1"/>
    </p:bldLst>
  </p:timing>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5346" name="内容占位符 2"/>
          <p:cNvSpPr>
            <a:spLocks noGrp="1"/>
          </p:cNvSpPr>
          <p:nvPr>
            <p:ph idx="1"/>
          </p:nvPr>
        </p:nvSpPr>
        <p:spPr>
          <a:xfrm>
            <a:off x="214313" y="857250"/>
            <a:ext cx="7000875" cy="4857750"/>
          </a:xfrm>
        </p:spPr>
        <p:txBody>
          <a:bodyPr/>
          <a:lstStyle/>
          <a:p>
            <a:pPr>
              <a:buFont typeface="Wingdings" panose="05000000000000000000" pitchFamily="2" charset="2"/>
              <a:buNone/>
            </a:pPr>
            <a:r>
              <a:rPr lang="en-US" altLang="zh-CN" smtClean="0"/>
              <a:t>    </a:t>
            </a:r>
            <a:r>
              <a:rPr lang="zh-CN" altLang="zh-CN" smtClean="0"/>
              <a:t>例</a:t>
            </a:r>
            <a:r>
              <a:rPr lang="en-US" altLang="zh-CN" smtClean="0"/>
              <a:t>7.16 </a:t>
            </a:r>
            <a:r>
              <a:rPr lang="zh-CN" altLang="zh-CN" smtClean="0"/>
              <a:t>考察静态局部变量的值。</a:t>
            </a:r>
            <a:endParaRPr lang="en-US" altLang="zh-CN" smtClean="0"/>
          </a:p>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int f(int);           </a:t>
            </a:r>
            <a:endParaRPr lang="zh-CN" altLang="zh-CN" sz="2800" smtClean="0"/>
          </a:p>
          <a:p>
            <a:pPr>
              <a:buFont typeface="Wingdings" panose="05000000000000000000" pitchFamily="2" charset="2"/>
              <a:buNone/>
            </a:pPr>
            <a:r>
              <a:rPr lang="en-US" altLang="zh-CN" sz="2800" smtClean="0"/>
              <a:t>   int a=2,i;            </a:t>
            </a:r>
            <a:endParaRPr lang="zh-CN" altLang="zh-CN" sz="2800" smtClean="0"/>
          </a:p>
          <a:p>
            <a:pPr>
              <a:buFont typeface="Wingdings" panose="05000000000000000000" pitchFamily="2" charset="2"/>
              <a:buNone/>
            </a:pPr>
            <a:r>
              <a:rPr lang="en-US" altLang="zh-CN" sz="2800" smtClean="0"/>
              <a:t>   for(i=0;i&lt;3;i++)</a:t>
            </a:r>
            <a:endParaRPr lang="zh-CN" altLang="zh-CN" sz="2800" smtClean="0"/>
          </a:p>
          <a:p>
            <a:pPr>
              <a:buFont typeface="Wingdings" panose="05000000000000000000" pitchFamily="2" charset="2"/>
              <a:buNone/>
            </a:pPr>
            <a:r>
              <a:rPr lang="en-US" altLang="zh-CN" sz="2800" smtClean="0"/>
              <a:t>     printf(“%d\n”,f(a));</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endParaRPr lang="zh-CN" altLang="en-US" smtClean="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eaLnBrk="1" hangingPunct="1">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eaLnBrk="1" hangingPunct="1">
              <a:defRPr/>
            </a:pPr>
            <a:r>
              <a:rPr lang="en-US" altLang="zh-CN" sz="2800" b="1" dirty="0">
                <a:latin typeface="+mn-lt"/>
                <a:ea typeface="+mn-ea"/>
              </a:rPr>
              <a:t>   b=b+1;</a:t>
            </a:r>
            <a:endParaRPr lang="zh-CN" altLang="zh-CN" sz="2800" b="1" dirty="0">
              <a:latin typeface="+mn-lt"/>
              <a:ea typeface="+mn-ea"/>
            </a:endParaRPr>
          </a:p>
          <a:p>
            <a:pPr eaLnBrk="1" hangingPunct="1">
              <a:defRPr/>
            </a:pPr>
            <a:r>
              <a:rPr lang="en-US" altLang="zh-CN" sz="2800" b="1" dirty="0">
                <a:latin typeface="+mn-lt"/>
                <a:ea typeface="+mn-ea"/>
              </a:rPr>
              <a:t>   c=c+1;</a:t>
            </a:r>
            <a:endParaRPr lang="zh-CN" altLang="zh-CN" sz="2800" b="1" dirty="0">
              <a:latin typeface="+mn-lt"/>
              <a:ea typeface="+mn-ea"/>
            </a:endParaRPr>
          </a:p>
          <a:p>
            <a:pPr eaLnBrk="1" hangingPunct="1">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eaLnBrk="1" hangingPunct="1">
              <a:defRPr/>
            </a:pPr>
            <a:r>
              <a:rPr lang="en-US" altLang="zh-CN" sz="2800" b="1" dirty="0">
                <a:latin typeface="+mn-lt"/>
                <a:ea typeface="+mn-ea"/>
              </a:rPr>
              <a:t>}</a:t>
            </a:r>
            <a:endParaRPr lang="zh-CN" altLang="zh-CN" sz="2800" b="1" dirty="0">
              <a:latin typeface="+mn-lt"/>
              <a:ea typeface="+mn-ea"/>
            </a:endParaRPr>
          </a:p>
          <a:p>
            <a:pPr marL="342900" indent="-342900">
              <a:spcBef>
                <a:spcPct val="20000"/>
              </a:spcBef>
              <a:buFont typeface="Wingdings" pitchFamily="2" charset="2"/>
              <a:buNone/>
              <a:defRPr/>
            </a:pPr>
            <a:endParaRPr lang="zh-CN" altLang="zh-CN" sz="2800" b="1" kern="0" dirty="0">
              <a:latin typeface="+mn-lt"/>
              <a:ea typeface="+mn-ea"/>
            </a:endParaRPr>
          </a:p>
          <a:p>
            <a:pPr marL="342900" indent="-342900">
              <a:lnSpc>
                <a:spcPct val="120000"/>
              </a:lnSpc>
              <a:spcBef>
                <a:spcPct val="20000"/>
              </a:spcBef>
              <a:buFont typeface="Wingdings" pitchFamily="2" charset="2"/>
              <a:buNone/>
              <a:defRPr/>
            </a:pPr>
            <a:endParaRPr lang="zh-CN" altLang="en-US" sz="3200" b="1" kern="0" dirty="0">
              <a:latin typeface="+mn-lt"/>
              <a:ea typeface="+mn-ea"/>
            </a:endParaRPr>
          </a:p>
        </p:txBody>
      </p:sp>
      <p:sp>
        <p:nvSpPr>
          <p:cNvPr id="185348"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b</a:t>
            </a:r>
            <a:endParaRPr kumimoji="1" lang="zh-CN" altLang="en-US">
              <a:ea typeface="宋体" panose="02010600030101010101" pitchFamily="2" charset="-122"/>
            </a:endParaRPr>
          </a:p>
        </p:txBody>
      </p:sp>
      <p:sp>
        <p:nvSpPr>
          <p:cNvPr id="185349"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c</a:t>
            </a:r>
            <a:endParaRPr kumimoji="1" lang="zh-CN" altLang="en-US">
              <a:ea typeface="宋体" panose="02010600030101010101" pitchFamily="2" charset="-122"/>
            </a:endParaRPr>
          </a:p>
        </p:txBody>
      </p:sp>
      <p:sp>
        <p:nvSpPr>
          <p:cNvPr id="11" name="圆角矩形标注 10"/>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第一次调用结束</a:t>
            </a:r>
          </a:p>
        </p:txBody>
      </p:sp>
      <p:sp>
        <p:nvSpPr>
          <p:cNvPr id="185351" name="矩形 11"/>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solidFill>
                  <a:srgbClr val="FF0000"/>
                </a:solidFill>
                <a:ea typeface="宋体" panose="02010600030101010101" pitchFamily="2" charset="-122"/>
              </a:rPr>
              <a:t>1</a:t>
            </a:r>
            <a:endParaRPr kumimoji="1" lang="zh-CN" altLang="en-US" b="0">
              <a:solidFill>
                <a:srgbClr val="FF0000"/>
              </a:solidFill>
              <a:ea typeface="宋体" panose="02010600030101010101" pitchFamily="2" charset="-122"/>
            </a:endParaRPr>
          </a:p>
        </p:txBody>
      </p:sp>
      <p:sp>
        <p:nvSpPr>
          <p:cNvPr id="185352" name="矩形 12"/>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solidFill>
                  <a:srgbClr val="FF0000"/>
                </a:solidFill>
                <a:ea typeface="宋体" panose="02010600030101010101" pitchFamily="2" charset="-122"/>
              </a:rPr>
              <a:t>4</a:t>
            </a:r>
            <a:endParaRPr kumimoji="1" lang="zh-CN" altLang="en-US" b="0">
              <a:solidFill>
                <a:srgbClr val="FF0000"/>
              </a:solidFill>
              <a:ea typeface="宋体" panose="02010600030101010101" pitchFamily="2" charset="-122"/>
            </a:endParaRPr>
          </a:p>
        </p:txBody>
      </p:sp>
      <p:sp>
        <p:nvSpPr>
          <p:cNvPr id="14" name="矩形 13"/>
          <p:cNvSpPr>
            <a:spLocks noChangeArrowheads="1"/>
          </p:cNvSpPr>
          <p:nvPr/>
        </p:nvSpPr>
        <p:spPr bwMode="auto">
          <a:xfrm>
            <a:off x="2786063" y="5214938"/>
            <a:ext cx="1357312" cy="121443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5" name="圆角矩形标注 14"/>
          <p:cNvSpPr>
            <a:spLocks noChangeArrowheads="1"/>
          </p:cNvSpPr>
          <p:nvPr/>
        </p:nvSpPr>
        <p:spPr bwMode="auto">
          <a:xfrm>
            <a:off x="4071938" y="3143250"/>
            <a:ext cx="642937" cy="500063"/>
          </a:xfrm>
          <a:prstGeom prst="wedgeRoundRectCallout">
            <a:avLst>
              <a:gd name="adj1" fmla="val 6394"/>
              <a:gd name="adj2" fmla="val 146694"/>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solidFill>
                  <a:srgbClr val="0000CC"/>
                </a:solidFill>
                <a:ea typeface="宋体" panose="02010600030101010101" pitchFamily="2" charset="-122"/>
              </a:rPr>
              <a:t>7</a:t>
            </a:r>
            <a:endParaRPr kumimoji="1" lang="zh-CN" altLang="en-US" sz="2800">
              <a:solidFill>
                <a:srgbClr val="0000CC"/>
              </a:solidFill>
              <a:ea typeface="宋体" panose="02010600030101010101" pitchFamily="2" charset="-122"/>
            </a:endParaRPr>
          </a:p>
        </p:txBody>
      </p:sp>
      <p:pic>
        <p:nvPicPr>
          <p:cNvPr id="185355" name="图片 1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4"/>
                                        </p:tgtEl>
                                        <p:attrNameLst>
                                          <p:attrName>style.visibility</p:attrName>
                                        </p:attrNameLst>
                                      </p:cBhvr>
                                      <p:to>
                                        <p:strVal val="visible"/>
                                      </p:to>
                                    </p:set>
                                    <p:animEffect transition="in" filter="slide(fromTop)">
                                      <p:cBhvr>
                                        <p:cTn id="17"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Lst>
  </p:timing>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6370" name="内容占位符 2"/>
          <p:cNvSpPr>
            <a:spLocks noGrp="1"/>
          </p:cNvSpPr>
          <p:nvPr>
            <p:ph idx="1"/>
          </p:nvPr>
        </p:nvSpPr>
        <p:spPr>
          <a:xfrm>
            <a:off x="214313" y="857250"/>
            <a:ext cx="7000875" cy="4857750"/>
          </a:xfrm>
        </p:spPr>
        <p:txBody>
          <a:bodyPr/>
          <a:lstStyle/>
          <a:p>
            <a:pPr>
              <a:buFont typeface="Wingdings" panose="05000000000000000000" pitchFamily="2" charset="2"/>
              <a:buNone/>
            </a:pPr>
            <a:r>
              <a:rPr lang="en-US" altLang="zh-CN" smtClean="0"/>
              <a:t>    </a:t>
            </a:r>
            <a:r>
              <a:rPr lang="zh-CN" altLang="zh-CN" smtClean="0"/>
              <a:t>例</a:t>
            </a:r>
            <a:r>
              <a:rPr lang="en-US" altLang="zh-CN" smtClean="0"/>
              <a:t>7.16 </a:t>
            </a:r>
            <a:r>
              <a:rPr lang="zh-CN" altLang="zh-CN" smtClean="0"/>
              <a:t>考察静态局部变量的值。</a:t>
            </a:r>
            <a:endParaRPr lang="en-US" altLang="zh-CN" smtClean="0"/>
          </a:p>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int f(int);           </a:t>
            </a:r>
            <a:endParaRPr lang="zh-CN" altLang="zh-CN" sz="2800" smtClean="0"/>
          </a:p>
          <a:p>
            <a:pPr>
              <a:buFont typeface="Wingdings" panose="05000000000000000000" pitchFamily="2" charset="2"/>
              <a:buNone/>
            </a:pPr>
            <a:r>
              <a:rPr lang="en-US" altLang="zh-CN" sz="2800" smtClean="0"/>
              <a:t>   int a=2,i;            </a:t>
            </a:r>
            <a:endParaRPr lang="zh-CN" altLang="zh-CN" sz="2800" smtClean="0"/>
          </a:p>
          <a:p>
            <a:pPr>
              <a:buFont typeface="Wingdings" panose="05000000000000000000" pitchFamily="2" charset="2"/>
              <a:buNone/>
            </a:pPr>
            <a:r>
              <a:rPr lang="en-US" altLang="zh-CN" sz="2800" smtClean="0"/>
              <a:t>   for(i=0;i&lt;3;i++)</a:t>
            </a:r>
            <a:endParaRPr lang="zh-CN" altLang="zh-CN" sz="2800" smtClean="0"/>
          </a:p>
          <a:p>
            <a:pPr>
              <a:buFont typeface="Wingdings" panose="05000000000000000000" pitchFamily="2" charset="2"/>
              <a:buNone/>
            </a:pPr>
            <a:r>
              <a:rPr lang="en-US" altLang="zh-CN" sz="2800" smtClean="0"/>
              <a:t>     printf(“%d\n”,f(a));</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endParaRPr lang="zh-CN" altLang="en-US" smtClean="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eaLnBrk="1" hangingPunct="1">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eaLnBrk="1" hangingPunct="1">
              <a:defRPr/>
            </a:pPr>
            <a:r>
              <a:rPr lang="en-US" altLang="zh-CN" sz="2800" b="1" dirty="0">
                <a:latin typeface="+mn-lt"/>
                <a:ea typeface="+mn-ea"/>
              </a:rPr>
              <a:t>   b=b+1;</a:t>
            </a:r>
            <a:endParaRPr lang="zh-CN" altLang="zh-CN" sz="2800" b="1" dirty="0">
              <a:latin typeface="+mn-lt"/>
              <a:ea typeface="+mn-ea"/>
            </a:endParaRPr>
          </a:p>
          <a:p>
            <a:pPr eaLnBrk="1" hangingPunct="1">
              <a:defRPr/>
            </a:pPr>
            <a:r>
              <a:rPr lang="en-US" altLang="zh-CN" sz="2800" b="1" dirty="0">
                <a:latin typeface="+mn-lt"/>
                <a:ea typeface="+mn-ea"/>
              </a:rPr>
              <a:t>   c=c+1;</a:t>
            </a:r>
            <a:endParaRPr lang="zh-CN" altLang="zh-CN" sz="2800" b="1" dirty="0">
              <a:latin typeface="+mn-lt"/>
              <a:ea typeface="+mn-ea"/>
            </a:endParaRPr>
          </a:p>
          <a:p>
            <a:pPr eaLnBrk="1" hangingPunct="1">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eaLnBrk="1" hangingPunct="1">
              <a:defRPr/>
            </a:pPr>
            <a:r>
              <a:rPr lang="en-US" altLang="zh-CN" sz="2800" b="1" dirty="0">
                <a:latin typeface="+mn-lt"/>
                <a:ea typeface="+mn-ea"/>
              </a:rPr>
              <a:t>}</a:t>
            </a:r>
            <a:endParaRPr lang="zh-CN" altLang="zh-CN" sz="2800" b="1" dirty="0">
              <a:latin typeface="+mn-lt"/>
              <a:ea typeface="+mn-ea"/>
            </a:endParaRPr>
          </a:p>
          <a:p>
            <a:pPr marL="342900" indent="-342900">
              <a:spcBef>
                <a:spcPct val="20000"/>
              </a:spcBef>
              <a:buFont typeface="Wingdings" pitchFamily="2" charset="2"/>
              <a:buNone/>
              <a:defRPr/>
            </a:pPr>
            <a:endParaRPr lang="zh-CN" altLang="zh-CN" sz="2800" b="1" kern="0" dirty="0">
              <a:latin typeface="+mn-lt"/>
              <a:ea typeface="+mn-ea"/>
            </a:endParaRPr>
          </a:p>
          <a:p>
            <a:pPr marL="342900" indent="-342900">
              <a:lnSpc>
                <a:spcPct val="120000"/>
              </a:lnSpc>
              <a:spcBef>
                <a:spcPct val="20000"/>
              </a:spcBef>
              <a:buFont typeface="Wingdings" pitchFamily="2" charset="2"/>
              <a:buNone/>
              <a:defRPr/>
            </a:pPr>
            <a:endParaRPr lang="zh-CN" altLang="en-US" sz="3200" b="1" kern="0" dirty="0">
              <a:latin typeface="+mn-lt"/>
              <a:ea typeface="+mn-ea"/>
            </a:endParaRPr>
          </a:p>
        </p:txBody>
      </p:sp>
      <p:sp>
        <p:nvSpPr>
          <p:cNvPr id="9"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b</a:t>
            </a:r>
            <a:endParaRPr kumimoji="1" lang="zh-CN" altLang="en-US">
              <a:ea typeface="宋体" panose="02010600030101010101" pitchFamily="2" charset="-122"/>
            </a:endParaRPr>
          </a:p>
        </p:txBody>
      </p:sp>
      <p:sp>
        <p:nvSpPr>
          <p:cNvPr id="186373"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c</a:t>
            </a:r>
            <a:endParaRPr kumimoji="1" lang="zh-CN" altLang="en-US">
              <a:ea typeface="宋体" panose="02010600030101010101" pitchFamily="2" charset="-122"/>
            </a:endParaRPr>
          </a:p>
        </p:txBody>
      </p:sp>
      <p:sp>
        <p:nvSpPr>
          <p:cNvPr id="11" name="圆角矩形标注 10"/>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第二次调用开始</a:t>
            </a:r>
          </a:p>
        </p:txBody>
      </p:sp>
      <p:sp>
        <p:nvSpPr>
          <p:cNvPr id="12" name="矩形 11"/>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solidFill>
                  <a:srgbClr val="00B050"/>
                </a:solidFill>
                <a:ea typeface="宋体" panose="02010600030101010101" pitchFamily="2" charset="-122"/>
              </a:rPr>
              <a:t>0</a:t>
            </a:r>
            <a:endParaRPr kumimoji="1" lang="zh-CN" altLang="en-US" b="0">
              <a:solidFill>
                <a:srgbClr val="00B050"/>
              </a:solidFill>
              <a:ea typeface="宋体" panose="02010600030101010101" pitchFamily="2" charset="-122"/>
            </a:endParaRPr>
          </a:p>
        </p:txBody>
      </p:sp>
      <p:sp>
        <p:nvSpPr>
          <p:cNvPr id="186376" name="矩形 12"/>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solidFill>
                  <a:srgbClr val="FF0000"/>
                </a:solidFill>
                <a:ea typeface="宋体" panose="02010600030101010101" pitchFamily="2" charset="-122"/>
              </a:rPr>
              <a:t>4</a:t>
            </a:r>
            <a:endParaRPr kumimoji="1" lang="zh-CN" altLang="en-US" b="0">
              <a:solidFill>
                <a:srgbClr val="FF0000"/>
              </a:solidFill>
              <a:ea typeface="宋体" panose="02010600030101010101" pitchFamily="2" charset="-122"/>
            </a:endParaRPr>
          </a:p>
        </p:txBody>
      </p:sp>
      <p:pic>
        <p:nvPicPr>
          <p:cNvPr id="186377" name="图片 9"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animBg="1"/>
    </p:bldLst>
  </p:timing>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394" name="内容占位符 2"/>
          <p:cNvSpPr>
            <a:spLocks noGrp="1"/>
          </p:cNvSpPr>
          <p:nvPr>
            <p:ph idx="1"/>
          </p:nvPr>
        </p:nvSpPr>
        <p:spPr>
          <a:xfrm>
            <a:off x="214313" y="857250"/>
            <a:ext cx="7000875" cy="4857750"/>
          </a:xfrm>
        </p:spPr>
        <p:txBody>
          <a:bodyPr/>
          <a:lstStyle/>
          <a:p>
            <a:pPr>
              <a:buFont typeface="Wingdings" panose="05000000000000000000" pitchFamily="2" charset="2"/>
              <a:buNone/>
            </a:pPr>
            <a:r>
              <a:rPr lang="en-US" altLang="zh-CN" smtClean="0"/>
              <a:t>    </a:t>
            </a:r>
            <a:r>
              <a:rPr lang="zh-CN" altLang="zh-CN" smtClean="0"/>
              <a:t>例</a:t>
            </a:r>
            <a:r>
              <a:rPr lang="en-US" altLang="zh-CN" smtClean="0"/>
              <a:t>7.16 </a:t>
            </a:r>
            <a:r>
              <a:rPr lang="zh-CN" altLang="zh-CN" smtClean="0"/>
              <a:t>考察静态局部变量的值。</a:t>
            </a:r>
            <a:endParaRPr lang="en-US" altLang="zh-CN" smtClean="0"/>
          </a:p>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int f(int);           </a:t>
            </a:r>
            <a:endParaRPr lang="zh-CN" altLang="zh-CN" sz="2800" smtClean="0"/>
          </a:p>
          <a:p>
            <a:pPr>
              <a:buFont typeface="Wingdings" panose="05000000000000000000" pitchFamily="2" charset="2"/>
              <a:buNone/>
            </a:pPr>
            <a:r>
              <a:rPr lang="en-US" altLang="zh-CN" sz="2800" smtClean="0"/>
              <a:t>   int a=2,i;            </a:t>
            </a:r>
            <a:endParaRPr lang="zh-CN" altLang="zh-CN" sz="2800" smtClean="0"/>
          </a:p>
          <a:p>
            <a:pPr>
              <a:buFont typeface="Wingdings" panose="05000000000000000000" pitchFamily="2" charset="2"/>
              <a:buNone/>
            </a:pPr>
            <a:r>
              <a:rPr lang="en-US" altLang="zh-CN" sz="2800" smtClean="0"/>
              <a:t>   for(i=0;i&lt;3;i++)</a:t>
            </a:r>
            <a:endParaRPr lang="zh-CN" altLang="zh-CN" sz="2800" smtClean="0"/>
          </a:p>
          <a:p>
            <a:pPr>
              <a:buFont typeface="Wingdings" panose="05000000000000000000" pitchFamily="2" charset="2"/>
              <a:buNone/>
            </a:pPr>
            <a:r>
              <a:rPr lang="en-US" altLang="zh-CN" sz="2800" smtClean="0"/>
              <a:t>     printf(“%d\n”,f(a));</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endParaRPr lang="zh-CN" altLang="en-US" smtClean="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eaLnBrk="1" hangingPunct="1">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eaLnBrk="1" hangingPunct="1">
              <a:defRPr/>
            </a:pPr>
            <a:r>
              <a:rPr lang="en-US" altLang="zh-CN" sz="2800" b="1" dirty="0">
                <a:latin typeface="+mn-lt"/>
                <a:ea typeface="+mn-ea"/>
              </a:rPr>
              <a:t>   b=b+1;</a:t>
            </a:r>
            <a:endParaRPr lang="zh-CN" altLang="zh-CN" sz="2800" b="1" dirty="0">
              <a:latin typeface="+mn-lt"/>
              <a:ea typeface="+mn-ea"/>
            </a:endParaRPr>
          </a:p>
          <a:p>
            <a:pPr eaLnBrk="1" hangingPunct="1">
              <a:defRPr/>
            </a:pPr>
            <a:r>
              <a:rPr lang="en-US" altLang="zh-CN" sz="2800" b="1" dirty="0">
                <a:latin typeface="+mn-lt"/>
                <a:ea typeface="+mn-ea"/>
              </a:rPr>
              <a:t>   c=c+1;</a:t>
            </a:r>
            <a:endParaRPr lang="zh-CN" altLang="zh-CN" sz="2800" b="1" dirty="0">
              <a:latin typeface="+mn-lt"/>
              <a:ea typeface="+mn-ea"/>
            </a:endParaRPr>
          </a:p>
          <a:p>
            <a:pPr eaLnBrk="1" hangingPunct="1">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eaLnBrk="1" hangingPunct="1">
              <a:defRPr/>
            </a:pPr>
            <a:r>
              <a:rPr lang="en-US" altLang="zh-CN" sz="2800" b="1" dirty="0">
                <a:latin typeface="+mn-lt"/>
                <a:ea typeface="+mn-ea"/>
              </a:rPr>
              <a:t>}</a:t>
            </a:r>
            <a:endParaRPr lang="zh-CN" altLang="zh-CN" sz="2800" b="1" dirty="0">
              <a:latin typeface="+mn-lt"/>
              <a:ea typeface="+mn-ea"/>
            </a:endParaRPr>
          </a:p>
          <a:p>
            <a:pPr marL="342900" indent="-342900">
              <a:spcBef>
                <a:spcPct val="20000"/>
              </a:spcBef>
              <a:buFont typeface="Wingdings" pitchFamily="2" charset="2"/>
              <a:buNone/>
              <a:defRPr/>
            </a:pPr>
            <a:endParaRPr lang="zh-CN" altLang="zh-CN" sz="2800" b="1" kern="0" dirty="0">
              <a:latin typeface="+mn-lt"/>
              <a:ea typeface="+mn-ea"/>
            </a:endParaRPr>
          </a:p>
          <a:p>
            <a:pPr marL="342900" indent="-342900">
              <a:lnSpc>
                <a:spcPct val="120000"/>
              </a:lnSpc>
              <a:spcBef>
                <a:spcPct val="20000"/>
              </a:spcBef>
              <a:buFont typeface="Wingdings" pitchFamily="2" charset="2"/>
              <a:buNone/>
              <a:defRPr/>
            </a:pPr>
            <a:endParaRPr lang="zh-CN" altLang="en-US" sz="3200" b="1" kern="0" dirty="0">
              <a:latin typeface="+mn-lt"/>
              <a:ea typeface="+mn-ea"/>
            </a:endParaRPr>
          </a:p>
        </p:txBody>
      </p:sp>
      <p:sp>
        <p:nvSpPr>
          <p:cNvPr id="187396"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b</a:t>
            </a:r>
            <a:endParaRPr kumimoji="1" lang="zh-CN" altLang="en-US">
              <a:ea typeface="宋体" panose="02010600030101010101" pitchFamily="2" charset="-122"/>
            </a:endParaRPr>
          </a:p>
        </p:txBody>
      </p:sp>
      <p:sp>
        <p:nvSpPr>
          <p:cNvPr id="187397"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c</a:t>
            </a:r>
            <a:endParaRPr kumimoji="1" lang="zh-CN" altLang="en-US">
              <a:ea typeface="宋体" panose="02010600030101010101" pitchFamily="2" charset="-122"/>
            </a:endParaRPr>
          </a:p>
        </p:txBody>
      </p:sp>
      <p:sp>
        <p:nvSpPr>
          <p:cNvPr id="11" name="圆角矩形标注 10"/>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第二次调用期间</a:t>
            </a:r>
          </a:p>
        </p:txBody>
      </p:sp>
      <p:sp>
        <p:nvSpPr>
          <p:cNvPr id="187399" name="矩形 11"/>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solidFill>
                  <a:srgbClr val="00B050"/>
                </a:solidFill>
                <a:ea typeface="宋体" panose="02010600030101010101" pitchFamily="2" charset="-122"/>
              </a:rPr>
              <a:t>0</a:t>
            </a:r>
            <a:endParaRPr kumimoji="1" lang="zh-CN" altLang="en-US" b="0">
              <a:solidFill>
                <a:srgbClr val="00B050"/>
              </a:solidFill>
              <a:ea typeface="宋体" panose="02010600030101010101" pitchFamily="2" charset="-122"/>
            </a:endParaRPr>
          </a:p>
        </p:txBody>
      </p:sp>
      <p:sp>
        <p:nvSpPr>
          <p:cNvPr id="187400" name="矩形 12"/>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solidFill>
                  <a:srgbClr val="FF0000"/>
                </a:solidFill>
                <a:ea typeface="宋体" panose="02010600030101010101" pitchFamily="2" charset="-122"/>
              </a:rPr>
              <a:t>4</a:t>
            </a:r>
            <a:endParaRPr kumimoji="1" lang="zh-CN" altLang="en-US" b="0">
              <a:solidFill>
                <a:srgbClr val="FF0000"/>
              </a:solidFill>
              <a:ea typeface="宋体" panose="02010600030101010101" pitchFamily="2" charset="-122"/>
            </a:endParaRPr>
          </a:p>
        </p:txBody>
      </p:sp>
      <p:sp>
        <p:nvSpPr>
          <p:cNvPr id="14" name="矩形 13"/>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solidFill>
                  <a:srgbClr val="FF0000"/>
                </a:solidFill>
                <a:ea typeface="宋体" panose="02010600030101010101" pitchFamily="2" charset="-122"/>
              </a:rPr>
              <a:t>5</a:t>
            </a:r>
            <a:endParaRPr kumimoji="1" lang="zh-CN" altLang="en-US" b="0">
              <a:solidFill>
                <a:srgbClr val="FF0000"/>
              </a:solidFill>
              <a:ea typeface="宋体" panose="02010600030101010101" pitchFamily="2" charset="-122"/>
            </a:endParaRPr>
          </a:p>
        </p:txBody>
      </p:sp>
      <p:sp>
        <p:nvSpPr>
          <p:cNvPr id="15" name="矩形 14"/>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solidFill>
                  <a:srgbClr val="FF0000"/>
                </a:solidFill>
                <a:ea typeface="宋体" panose="02010600030101010101" pitchFamily="2" charset="-122"/>
              </a:rPr>
              <a:t>1</a:t>
            </a:r>
            <a:endParaRPr kumimoji="1" lang="zh-CN" altLang="en-US" b="0">
              <a:solidFill>
                <a:srgbClr val="FF0000"/>
              </a:solidFill>
              <a:ea typeface="宋体" panose="02010600030101010101" pitchFamily="2" charset="-122"/>
            </a:endParaRPr>
          </a:p>
        </p:txBody>
      </p:sp>
      <p:pic>
        <p:nvPicPr>
          <p:cNvPr id="187403" name="图片 1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par>
                          <p:cTn id="13" fill="hold" nodeType="afterGroup">
                            <p:stCondLst>
                              <p:cond delay="500"/>
                            </p:stCondLst>
                            <p:childTnLst>
                              <p:par>
                                <p:cTn id="14" presetID="49" presetClass="entr" presetSubtype="0" decel="10000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 calcmode="lin" valueType="num">
                                      <p:cBhvr>
                                        <p:cTn id="18" dur="500" fill="hold"/>
                                        <p:tgtEl>
                                          <p:spTgt spid="14"/>
                                        </p:tgtEl>
                                        <p:attrNameLst>
                                          <p:attrName>style.rotation</p:attrName>
                                        </p:attrNameLst>
                                      </p:cBhvr>
                                      <p:tavLst>
                                        <p:tav tm="0">
                                          <p:val>
                                            <p:fltVal val="360"/>
                                          </p:val>
                                        </p:tav>
                                        <p:tav tm="100000">
                                          <p:val>
                                            <p:fltVal val="0"/>
                                          </p:val>
                                        </p:tav>
                                      </p:tavLst>
                                    </p:anim>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Lst>
  </p:timing>
</p:sld>
</file>

<file path=ppt/slides/slide1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1081088"/>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7.2 </a:t>
            </a:r>
            <a:r>
              <a:rPr lang="zh-CN" altLang="zh-CN" dirty="0" smtClean="0">
                <a:solidFill>
                  <a:srgbClr val="800000"/>
                </a:solidFill>
                <a:effectLst>
                  <a:outerShdw blurRad="38100" dist="38100" dir="2700000" algn="tl">
                    <a:srgbClr val="000000"/>
                  </a:outerShdw>
                </a:effectLst>
                <a:ea typeface="黑体" pitchFamily="2" charset="-122"/>
              </a:rPr>
              <a:t>怎样定义函数</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22531" name="Rectangle 3"/>
          <p:cNvSpPr>
            <a:spLocks noGrp="1" noChangeArrowheads="1"/>
          </p:cNvSpPr>
          <p:nvPr>
            <p:ph type="body" idx="1"/>
          </p:nvPr>
        </p:nvSpPr>
        <p:spPr>
          <a:xfrm>
            <a:off x="1500188" y="2428875"/>
            <a:ext cx="6357937" cy="2000250"/>
          </a:xfrm>
        </p:spPr>
        <p:txBody>
          <a:bodyPr/>
          <a:lstStyle/>
          <a:p>
            <a:pPr eaLnBrk="1" hangingPunct="1">
              <a:spcBef>
                <a:spcPct val="50000"/>
              </a:spcBef>
              <a:buFont typeface="Wingdings" panose="05000000000000000000" pitchFamily="2" charset="2"/>
              <a:buNone/>
            </a:pPr>
            <a:r>
              <a:rPr lang="en-US" altLang="zh-CN" sz="3600" smtClean="0">
                <a:hlinkClick r:id="rId2" action="ppaction://hlinksldjump"/>
              </a:rPr>
              <a:t>7.2.1 </a:t>
            </a:r>
            <a:r>
              <a:rPr lang="zh-CN" altLang="zh-CN" sz="3600" smtClean="0">
                <a:hlinkClick r:id="rId2" action="ppaction://hlinksldjump"/>
              </a:rPr>
              <a:t>为什么要定义函数</a:t>
            </a:r>
            <a:endParaRPr lang="en-US" altLang="zh-CN" sz="3600" smtClean="0"/>
          </a:p>
          <a:p>
            <a:pPr eaLnBrk="1" hangingPunct="1">
              <a:spcBef>
                <a:spcPct val="50000"/>
              </a:spcBef>
              <a:buFont typeface="Wingdings" panose="05000000000000000000" pitchFamily="2" charset="2"/>
              <a:buNone/>
            </a:pPr>
            <a:r>
              <a:rPr lang="en-US" altLang="zh-CN" sz="3600" smtClean="0">
                <a:hlinkClick r:id="rId3" action="ppaction://hlinksldjump"/>
              </a:rPr>
              <a:t>7.2.2 </a:t>
            </a:r>
            <a:r>
              <a:rPr lang="zh-CN" altLang="zh-CN" sz="3600" smtClean="0">
                <a:hlinkClick r:id="rId3" action="ppaction://hlinksldjump"/>
              </a:rPr>
              <a:t>定义函数的方法</a:t>
            </a:r>
            <a:endParaRPr lang="en-US" altLang="zh-CN" sz="3600" smtClean="0"/>
          </a:p>
        </p:txBody>
      </p:sp>
      <p:pic>
        <p:nvPicPr>
          <p:cNvPr id="22532" name="图片 3" descr="Untitled.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内容占位符 2"/>
          <p:cNvSpPr>
            <a:spLocks noGrp="1"/>
          </p:cNvSpPr>
          <p:nvPr>
            <p:ph idx="1"/>
          </p:nvPr>
        </p:nvSpPr>
        <p:spPr>
          <a:xfrm>
            <a:off x="214313" y="857250"/>
            <a:ext cx="7000875" cy="4857750"/>
          </a:xfrm>
        </p:spPr>
        <p:txBody>
          <a:bodyPr/>
          <a:lstStyle/>
          <a:p>
            <a:pPr>
              <a:buFont typeface="Wingdings" panose="05000000000000000000" pitchFamily="2" charset="2"/>
              <a:buNone/>
            </a:pPr>
            <a:r>
              <a:rPr lang="en-US" altLang="zh-CN" smtClean="0"/>
              <a:t>    </a:t>
            </a:r>
            <a:r>
              <a:rPr lang="zh-CN" altLang="zh-CN" smtClean="0"/>
              <a:t>例</a:t>
            </a:r>
            <a:r>
              <a:rPr lang="en-US" altLang="zh-CN" smtClean="0"/>
              <a:t>7.16 </a:t>
            </a:r>
            <a:r>
              <a:rPr lang="zh-CN" altLang="zh-CN" smtClean="0"/>
              <a:t>考察静态局部变量的值。</a:t>
            </a:r>
            <a:endParaRPr lang="en-US" altLang="zh-CN" smtClean="0"/>
          </a:p>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int f(int);           </a:t>
            </a:r>
            <a:endParaRPr lang="zh-CN" altLang="zh-CN" sz="2800" smtClean="0"/>
          </a:p>
          <a:p>
            <a:pPr>
              <a:buFont typeface="Wingdings" panose="05000000000000000000" pitchFamily="2" charset="2"/>
              <a:buNone/>
            </a:pPr>
            <a:r>
              <a:rPr lang="en-US" altLang="zh-CN" sz="2800" smtClean="0"/>
              <a:t>   int a=2,i;            </a:t>
            </a:r>
            <a:endParaRPr lang="zh-CN" altLang="zh-CN" sz="2800" smtClean="0"/>
          </a:p>
          <a:p>
            <a:pPr>
              <a:buFont typeface="Wingdings" panose="05000000000000000000" pitchFamily="2" charset="2"/>
              <a:buNone/>
            </a:pPr>
            <a:r>
              <a:rPr lang="en-US" altLang="zh-CN" sz="2800" smtClean="0"/>
              <a:t>   for(i=0;i&lt;3;i++)</a:t>
            </a:r>
            <a:endParaRPr lang="zh-CN" altLang="zh-CN" sz="2800" smtClean="0"/>
          </a:p>
          <a:p>
            <a:pPr>
              <a:buFont typeface="Wingdings" panose="05000000000000000000" pitchFamily="2" charset="2"/>
              <a:buNone/>
            </a:pPr>
            <a:r>
              <a:rPr lang="en-US" altLang="zh-CN" sz="2800" smtClean="0"/>
              <a:t>     printf(“%d\n”,f(a));</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endParaRPr lang="zh-CN" altLang="en-US" smtClean="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eaLnBrk="1" hangingPunct="1">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eaLnBrk="1" hangingPunct="1">
              <a:defRPr/>
            </a:pPr>
            <a:r>
              <a:rPr lang="en-US" altLang="zh-CN" sz="2800" b="1" dirty="0">
                <a:latin typeface="+mn-lt"/>
                <a:ea typeface="+mn-ea"/>
              </a:rPr>
              <a:t>   b=b+1;</a:t>
            </a:r>
            <a:endParaRPr lang="zh-CN" altLang="zh-CN" sz="2800" b="1" dirty="0">
              <a:latin typeface="+mn-lt"/>
              <a:ea typeface="+mn-ea"/>
            </a:endParaRPr>
          </a:p>
          <a:p>
            <a:pPr eaLnBrk="1" hangingPunct="1">
              <a:defRPr/>
            </a:pPr>
            <a:r>
              <a:rPr lang="en-US" altLang="zh-CN" sz="2800" b="1" dirty="0">
                <a:latin typeface="+mn-lt"/>
                <a:ea typeface="+mn-ea"/>
              </a:rPr>
              <a:t>   c=c+1;</a:t>
            </a:r>
            <a:endParaRPr lang="zh-CN" altLang="zh-CN" sz="2800" b="1" dirty="0">
              <a:latin typeface="+mn-lt"/>
              <a:ea typeface="+mn-ea"/>
            </a:endParaRPr>
          </a:p>
          <a:p>
            <a:pPr eaLnBrk="1" hangingPunct="1">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eaLnBrk="1" hangingPunct="1">
              <a:defRPr/>
            </a:pPr>
            <a:r>
              <a:rPr lang="en-US" altLang="zh-CN" sz="2800" b="1" dirty="0">
                <a:latin typeface="+mn-lt"/>
                <a:ea typeface="+mn-ea"/>
              </a:rPr>
              <a:t>}</a:t>
            </a:r>
            <a:endParaRPr lang="zh-CN" altLang="zh-CN" sz="2800" b="1" dirty="0">
              <a:latin typeface="+mn-lt"/>
              <a:ea typeface="+mn-ea"/>
            </a:endParaRPr>
          </a:p>
          <a:p>
            <a:pPr marL="342900" indent="-342900">
              <a:spcBef>
                <a:spcPct val="20000"/>
              </a:spcBef>
              <a:buFont typeface="Wingdings" pitchFamily="2" charset="2"/>
              <a:buNone/>
              <a:defRPr/>
            </a:pPr>
            <a:endParaRPr lang="zh-CN" altLang="zh-CN" sz="2800" b="1" kern="0" dirty="0">
              <a:latin typeface="+mn-lt"/>
              <a:ea typeface="+mn-ea"/>
            </a:endParaRPr>
          </a:p>
          <a:p>
            <a:pPr marL="342900" indent="-342900">
              <a:lnSpc>
                <a:spcPct val="120000"/>
              </a:lnSpc>
              <a:spcBef>
                <a:spcPct val="20000"/>
              </a:spcBef>
              <a:buFont typeface="Wingdings" pitchFamily="2" charset="2"/>
              <a:buNone/>
              <a:defRPr/>
            </a:pPr>
            <a:endParaRPr lang="zh-CN" altLang="en-US" sz="3200" b="1" kern="0" dirty="0">
              <a:latin typeface="+mn-lt"/>
              <a:ea typeface="+mn-ea"/>
            </a:endParaRPr>
          </a:p>
        </p:txBody>
      </p:sp>
      <p:sp>
        <p:nvSpPr>
          <p:cNvPr id="188420"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b</a:t>
            </a:r>
            <a:endParaRPr kumimoji="1" lang="zh-CN" altLang="en-US">
              <a:ea typeface="宋体" panose="02010600030101010101" pitchFamily="2" charset="-122"/>
            </a:endParaRPr>
          </a:p>
        </p:txBody>
      </p:sp>
      <p:sp>
        <p:nvSpPr>
          <p:cNvPr id="188421"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c</a:t>
            </a:r>
            <a:endParaRPr kumimoji="1" lang="zh-CN" altLang="en-US">
              <a:ea typeface="宋体" panose="02010600030101010101" pitchFamily="2" charset="-122"/>
            </a:endParaRPr>
          </a:p>
        </p:txBody>
      </p:sp>
      <p:sp>
        <p:nvSpPr>
          <p:cNvPr id="11" name="圆角矩形标注 10"/>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第二次调用结束</a:t>
            </a:r>
          </a:p>
        </p:txBody>
      </p:sp>
      <p:sp>
        <p:nvSpPr>
          <p:cNvPr id="188423" name="矩形 11"/>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solidFill>
                  <a:srgbClr val="FF0000"/>
                </a:solidFill>
                <a:ea typeface="宋体" panose="02010600030101010101" pitchFamily="2" charset="-122"/>
              </a:rPr>
              <a:t>1</a:t>
            </a:r>
            <a:endParaRPr kumimoji="1" lang="zh-CN" altLang="en-US" b="0">
              <a:solidFill>
                <a:srgbClr val="FF0000"/>
              </a:solidFill>
              <a:ea typeface="宋体" panose="02010600030101010101" pitchFamily="2" charset="-122"/>
            </a:endParaRPr>
          </a:p>
        </p:txBody>
      </p:sp>
      <p:sp>
        <p:nvSpPr>
          <p:cNvPr id="188424" name="矩形 13"/>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solidFill>
                  <a:srgbClr val="FF0000"/>
                </a:solidFill>
                <a:ea typeface="宋体" panose="02010600030101010101" pitchFamily="2" charset="-122"/>
              </a:rPr>
              <a:t>5</a:t>
            </a:r>
            <a:endParaRPr kumimoji="1" lang="zh-CN" altLang="en-US" b="0">
              <a:solidFill>
                <a:srgbClr val="FF0000"/>
              </a:solidFill>
              <a:ea typeface="宋体" panose="02010600030101010101" pitchFamily="2" charset="-122"/>
            </a:endParaRPr>
          </a:p>
        </p:txBody>
      </p:sp>
      <p:sp>
        <p:nvSpPr>
          <p:cNvPr id="15" name="矩形 14"/>
          <p:cNvSpPr>
            <a:spLocks noChangeArrowheads="1"/>
          </p:cNvSpPr>
          <p:nvPr/>
        </p:nvSpPr>
        <p:spPr bwMode="auto">
          <a:xfrm>
            <a:off x="2786063" y="5214938"/>
            <a:ext cx="1357312" cy="121443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6" name="圆角矩形标注 15"/>
          <p:cNvSpPr>
            <a:spLocks noChangeArrowheads="1"/>
          </p:cNvSpPr>
          <p:nvPr/>
        </p:nvSpPr>
        <p:spPr bwMode="auto">
          <a:xfrm>
            <a:off x="4071938" y="3143250"/>
            <a:ext cx="642937" cy="500063"/>
          </a:xfrm>
          <a:prstGeom prst="wedgeRoundRectCallout">
            <a:avLst>
              <a:gd name="adj1" fmla="val 6394"/>
              <a:gd name="adj2" fmla="val 146694"/>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solidFill>
                  <a:srgbClr val="0000CC"/>
                </a:solidFill>
                <a:ea typeface="宋体" panose="02010600030101010101" pitchFamily="2" charset="-122"/>
              </a:rPr>
              <a:t>8</a:t>
            </a:r>
            <a:endParaRPr kumimoji="1" lang="zh-CN" altLang="en-US" sz="2800">
              <a:solidFill>
                <a:srgbClr val="0000CC"/>
              </a:solidFill>
              <a:ea typeface="宋体" panose="02010600030101010101" pitchFamily="2" charset="-122"/>
            </a:endParaRPr>
          </a:p>
        </p:txBody>
      </p:sp>
      <p:pic>
        <p:nvPicPr>
          <p:cNvPr id="188427" name="图片 1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Top)">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Lst>
  </p:timing>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9442" name="内容占位符 2"/>
          <p:cNvSpPr>
            <a:spLocks noGrp="1"/>
          </p:cNvSpPr>
          <p:nvPr>
            <p:ph idx="1"/>
          </p:nvPr>
        </p:nvSpPr>
        <p:spPr>
          <a:xfrm>
            <a:off x="214313" y="857250"/>
            <a:ext cx="7000875" cy="4857750"/>
          </a:xfrm>
        </p:spPr>
        <p:txBody>
          <a:bodyPr/>
          <a:lstStyle/>
          <a:p>
            <a:pPr>
              <a:buFont typeface="Wingdings" panose="05000000000000000000" pitchFamily="2" charset="2"/>
              <a:buNone/>
            </a:pPr>
            <a:r>
              <a:rPr lang="en-US" altLang="zh-CN" smtClean="0"/>
              <a:t>    </a:t>
            </a:r>
            <a:r>
              <a:rPr lang="zh-CN" altLang="zh-CN" smtClean="0"/>
              <a:t>例</a:t>
            </a:r>
            <a:r>
              <a:rPr lang="en-US" altLang="zh-CN" smtClean="0"/>
              <a:t>7.16 </a:t>
            </a:r>
            <a:r>
              <a:rPr lang="zh-CN" altLang="zh-CN" smtClean="0"/>
              <a:t>考察静态局部变量的值。</a:t>
            </a:r>
            <a:endParaRPr lang="en-US" altLang="zh-CN" smtClean="0"/>
          </a:p>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int f(int);           </a:t>
            </a:r>
            <a:endParaRPr lang="zh-CN" altLang="zh-CN" sz="2800" smtClean="0"/>
          </a:p>
          <a:p>
            <a:pPr>
              <a:buFont typeface="Wingdings" panose="05000000000000000000" pitchFamily="2" charset="2"/>
              <a:buNone/>
            </a:pPr>
            <a:r>
              <a:rPr lang="en-US" altLang="zh-CN" sz="2800" smtClean="0"/>
              <a:t>   int a=2,i;            </a:t>
            </a:r>
            <a:endParaRPr lang="zh-CN" altLang="zh-CN" sz="2800" smtClean="0"/>
          </a:p>
          <a:p>
            <a:pPr>
              <a:buFont typeface="Wingdings" panose="05000000000000000000" pitchFamily="2" charset="2"/>
              <a:buNone/>
            </a:pPr>
            <a:r>
              <a:rPr lang="en-US" altLang="zh-CN" sz="2800" smtClean="0"/>
              <a:t>   for(i=0;i&lt;3;i++)</a:t>
            </a:r>
            <a:endParaRPr lang="zh-CN" altLang="zh-CN" sz="2800" smtClean="0"/>
          </a:p>
          <a:p>
            <a:pPr>
              <a:buFont typeface="Wingdings" panose="05000000000000000000" pitchFamily="2" charset="2"/>
              <a:buNone/>
            </a:pPr>
            <a:r>
              <a:rPr lang="en-US" altLang="zh-CN" sz="2800" smtClean="0"/>
              <a:t>     printf(“%d\n”,f(a));</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endParaRPr lang="zh-CN" altLang="en-US" smtClean="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eaLnBrk="1" hangingPunct="1">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eaLnBrk="1" hangingPunct="1">
              <a:defRPr/>
            </a:pPr>
            <a:r>
              <a:rPr lang="en-US" altLang="zh-CN" sz="2800" b="1" dirty="0">
                <a:latin typeface="+mn-lt"/>
                <a:ea typeface="+mn-ea"/>
              </a:rPr>
              <a:t>   b=b+1;</a:t>
            </a:r>
            <a:endParaRPr lang="zh-CN" altLang="zh-CN" sz="2800" b="1" dirty="0">
              <a:latin typeface="+mn-lt"/>
              <a:ea typeface="+mn-ea"/>
            </a:endParaRPr>
          </a:p>
          <a:p>
            <a:pPr eaLnBrk="1" hangingPunct="1">
              <a:defRPr/>
            </a:pPr>
            <a:r>
              <a:rPr lang="en-US" altLang="zh-CN" sz="2800" b="1" dirty="0">
                <a:latin typeface="+mn-lt"/>
                <a:ea typeface="+mn-ea"/>
              </a:rPr>
              <a:t>   c=c+1;</a:t>
            </a:r>
            <a:endParaRPr lang="zh-CN" altLang="zh-CN" sz="2800" b="1" dirty="0">
              <a:latin typeface="+mn-lt"/>
              <a:ea typeface="+mn-ea"/>
            </a:endParaRPr>
          </a:p>
          <a:p>
            <a:pPr eaLnBrk="1" hangingPunct="1">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eaLnBrk="1" hangingPunct="1">
              <a:defRPr/>
            </a:pPr>
            <a:r>
              <a:rPr lang="en-US" altLang="zh-CN" sz="2800" b="1" dirty="0">
                <a:latin typeface="+mn-lt"/>
                <a:ea typeface="+mn-ea"/>
              </a:rPr>
              <a:t>}</a:t>
            </a:r>
            <a:endParaRPr lang="zh-CN" altLang="zh-CN" sz="2800" b="1" dirty="0">
              <a:latin typeface="+mn-lt"/>
              <a:ea typeface="+mn-ea"/>
            </a:endParaRPr>
          </a:p>
          <a:p>
            <a:pPr marL="342900" indent="-342900">
              <a:spcBef>
                <a:spcPct val="20000"/>
              </a:spcBef>
              <a:buFont typeface="Wingdings" pitchFamily="2" charset="2"/>
              <a:buNone/>
              <a:defRPr/>
            </a:pPr>
            <a:endParaRPr lang="zh-CN" altLang="zh-CN" sz="2800" b="1" kern="0" dirty="0">
              <a:latin typeface="+mn-lt"/>
              <a:ea typeface="+mn-ea"/>
            </a:endParaRPr>
          </a:p>
          <a:p>
            <a:pPr marL="342900" indent="-342900">
              <a:lnSpc>
                <a:spcPct val="120000"/>
              </a:lnSpc>
              <a:spcBef>
                <a:spcPct val="20000"/>
              </a:spcBef>
              <a:buFont typeface="Wingdings" pitchFamily="2" charset="2"/>
              <a:buNone/>
              <a:defRPr/>
            </a:pPr>
            <a:endParaRPr lang="zh-CN" altLang="en-US" sz="3200" b="1" kern="0" dirty="0">
              <a:latin typeface="+mn-lt"/>
              <a:ea typeface="+mn-ea"/>
            </a:endParaRPr>
          </a:p>
        </p:txBody>
      </p:sp>
      <p:sp>
        <p:nvSpPr>
          <p:cNvPr id="9"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b</a:t>
            </a:r>
            <a:endParaRPr kumimoji="1" lang="zh-CN" altLang="en-US">
              <a:ea typeface="宋体" panose="02010600030101010101" pitchFamily="2" charset="-122"/>
            </a:endParaRPr>
          </a:p>
        </p:txBody>
      </p:sp>
      <p:sp>
        <p:nvSpPr>
          <p:cNvPr id="189445"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c</a:t>
            </a:r>
            <a:endParaRPr kumimoji="1" lang="zh-CN" altLang="en-US">
              <a:ea typeface="宋体" panose="02010600030101010101" pitchFamily="2" charset="-122"/>
            </a:endParaRPr>
          </a:p>
        </p:txBody>
      </p:sp>
      <p:sp>
        <p:nvSpPr>
          <p:cNvPr id="11" name="圆角矩形标注 10"/>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第三次调用开始</a:t>
            </a:r>
          </a:p>
        </p:txBody>
      </p:sp>
      <p:sp>
        <p:nvSpPr>
          <p:cNvPr id="12" name="矩形 11"/>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solidFill>
                  <a:srgbClr val="9D138D"/>
                </a:solidFill>
                <a:ea typeface="宋体" panose="02010600030101010101" pitchFamily="2" charset="-122"/>
              </a:rPr>
              <a:t>0</a:t>
            </a:r>
            <a:endParaRPr kumimoji="1" lang="zh-CN" altLang="en-US" b="0">
              <a:solidFill>
                <a:srgbClr val="9D138D"/>
              </a:solidFill>
              <a:ea typeface="宋体" panose="02010600030101010101" pitchFamily="2" charset="-122"/>
            </a:endParaRPr>
          </a:p>
        </p:txBody>
      </p:sp>
      <p:sp>
        <p:nvSpPr>
          <p:cNvPr id="189448" name="矩形 12"/>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solidFill>
                  <a:srgbClr val="FF0000"/>
                </a:solidFill>
                <a:ea typeface="宋体" panose="02010600030101010101" pitchFamily="2" charset="-122"/>
              </a:rPr>
              <a:t>5</a:t>
            </a:r>
            <a:endParaRPr kumimoji="1" lang="zh-CN" altLang="en-US" b="0">
              <a:solidFill>
                <a:srgbClr val="FF0000"/>
              </a:solidFill>
              <a:ea typeface="宋体" panose="02010600030101010101" pitchFamily="2" charset="-122"/>
            </a:endParaRPr>
          </a:p>
        </p:txBody>
      </p:sp>
      <p:pic>
        <p:nvPicPr>
          <p:cNvPr id="189449" name="图片 9"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12"/>
                                        </p:tgtEl>
                                        <p:attrNameLst>
                                          <p:attrName>style.visibility</p:attrName>
                                        </p:attrNameLst>
                                      </p:cBhvr>
                                      <p:to>
                                        <p:strVal val="visible"/>
                                      </p:to>
                                    </p:set>
                                    <p:animEffect transition="in" filter="blinds(horizontal)">
                                      <p:cBhvr>
                                        <p:cTn id="15"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1" grpId="0" animBg="1"/>
      <p:bldP spid="12" grpId="0" animBg="1"/>
    </p:bldLst>
  </p:timing>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466" name="内容占位符 2"/>
          <p:cNvSpPr>
            <a:spLocks noGrp="1"/>
          </p:cNvSpPr>
          <p:nvPr>
            <p:ph idx="1"/>
          </p:nvPr>
        </p:nvSpPr>
        <p:spPr>
          <a:xfrm>
            <a:off x="214313" y="857250"/>
            <a:ext cx="7000875" cy="4857750"/>
          </a:xfrm>
        </p:spPr>
        <p:txBody>
          <a:bodyPr/>
          <a:lstStyle/>
          <a:p>
            <a:pPr>
              <a:buFont typeface="Wingdings" panose="05000000000000000000" pitchFamily="2" charset="2"/>
              <a:buNone/>
            </a:pPr>
            <a:r>
              <a:rPr lang="en-US" altLang="zh-CN" smtClean="0"/>
              <a:t>    </a:t>
            </a:r>
            <a:r>
              <a:rPr lang="zh-CN" altLang="zh-CN" smtClean="0"/>
              <a:t>例</a:t>
            </a:r>
            <a:r>
              <a:rPr lang="en-US" altLang="zh-CN" smtClean="0"/>
              <a:t>7.16 </a:t>
            </a:r>
            <a:r>
              <a:rPr lang="zh-CN" altLang="zh-CN" smtClean="0"/>
              <a:t>考察静态局部变量的值。</a:t>
            </a:r>
            <a:endParaRPr lang="en-US" altLang="zh-CN" smtClean="0"/>
          </a:p>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int f(int);           </a:t>
            </a:r>
            <a:endParaRPr lang="zh-CN" altLang="zh-CN" sz="2800" smtClean="0"/>
          </a:p>
          <a:p>
            <a:pPr>
              <a:buFont typeface="Wingdings" panose="05000000000000000000" pitchFamily="2" charset="2"/>
              <a:buNone/>
            </a:pPr>
            <a:r>
              <a:rPr lang="en-US" altLang="zh-CN" sz="2800" smtClean="0"/>
              <a:t>   int a=2,i;            </a:t>
            </a:r>
            <a:endParaRPr lang="zh-CN" altLang="zh-CN" sz="2800" smtClean="0"/>
          </a:p>
          <a:p>
            <a:pPr>
              <a:buFont typeface="Wingdings" panose="05000000000000000000" pitchFamily="2" charset="2"/>
              <a:buNone/>
            </a:pPr>
            <a:r>
              <a:rPr lang="en-US" altLang="zh-CN" sz="2800" smtClean="0"/>
              <a:t>   for(i=0;i&lt;3;i++)</a:t>
            </a:r>
            <a:endParaRPr lang="zh-CN" altLang="zh-CN" sz="2800" smtClean="0"/>
          </a:p>
          <a:p>
            <a:pPr>
              <a:buFont typeface="Wingdings" panose="05000000000000000000" pitchFamily="2" charset="2"/>
              <a:buNone/>
            </a:pPr>
            <a:r>
              <a:rPr lang="en-US" altLang="zh-CN" sz="2800" smtClean="0"/>
              <a:t>     printf(“%d\n”,f(a));</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endParaRPr lang="zh-CN" altLang="en-US" smtClean="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eaLnBrk="1" hangingPunct="1">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eaLnBrk="1" hangingPunct="1">
              <a:defRPr/>
            </a:pPr>
            <a:r>
              <a:rPr lang="en-US" altLang="zh-CN" sz="2800" b="1" dirty="0">
                <a:latin typeface="+mn-lt"/>
                <a:ea typeface="+mn-ea"/>
              </a:rPr>
              <a:t>   b=b+1;</a:t>
            </a:r>
            <a:endParaRPr lang="zh-CN" altLang="zh-CN" sz="2800" b="1" dirty="0">
              <a:latin typeface="+mn-lt"/>
              <a:ea typeface="+mn-ea"/>
            </a:endParaRPr>
          </a:p>
          <a:p>
            <a:pPr eaLnBrk="1" hangingPunct="1">
              <a:defRPr/>
            </a:pPr>
            <a:r>
              <a:rPr lang="en-US" altLang="zh-CN" sz="2800" b="1" dirty="0">
                <a:latin typeface="+mn-lt"/>
                <a:ea typeface="+mn-ea"/>
              </a:rPr>
              <a:t>   c=c+1;</a:t>
            </a:r>
            <a:endParaRPr lang="zh-CN" altLang="zh-CN" sz="2800" b="1" dirty="0">
              <a:latin typeface="+mn-lt"/>
              <a:ea typeface="+mn-ea"/>
            </a:endParaRPr>
          </a:p>
          <a:p>
            <a:pPr eaLnBrk="1" hangingPunct="1">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eaLnBrk="1" hangingPunct="1">
              <a:defRPr/>
            </a:pPr>
            <a:r>
              <a:rPr lang="en-US" altLang="zh-CN" sz="2800" b="1" dirty="0">
                <a:latin typeface="+mn-lt"/>
                <a:ea typeface="+mn-ea"/>
              </a:rPr>
              <a:t>}</a:t>
            </a:r>
            <a:endParaRPr lang="zh-CN" altLang="zh-CN" sz="2800" b="1" dirty="0">
              <a:latin typeface="+mn-lt"/>
              <a:ea typeface="+mn-ea"/>
            </a:endParaRPr>
          </a:p>
          <a:p>
            <a:pPr marL="342900" indent="-342900">
              <a:spcBef>
                <a:spcPct val="20000"/>
              </a:spcBef>
              <a:buFont typeface="Wingdings" pitchFamily="2" charset="2"/>
              <a:buNone/>
              <a:defRPr/>
            </a:pPr>
            <a:endParaRPr lang="zh-CN" altLang="zh-CN" sz="2800" b="1" kern="0" dirty="0">
              <a:latin typeface="+mn-lt"/>
              <a:ea typeface="+mn-ea"/>
            </a:endParaRPr>
          </a:p>
          <a:p>
            <a:pPr marL="342900" indent="-342900">
              <a:lnSpc>
                <a:spcPct val="120000"/>
              </a:lnSpc>
              <a:spcBef>
                <a:spcPct val="20000"/>
              </a:spcBef>
              <a:buFont typeface="Wingdings" pitchFamily="2" charset="2"/>
              <a:buNone/>
              <a:defRPr/>
            </a:pPr>
            <a:endParaRPr lang="zh-CN" altLang="en-US" sz="3200" b="1" kern="0" dirty="0">
              <a:latin typeface="+mn-lt"/>
              <a:ea typeface="+mn-ea"/>
            </a:endParaRPr>
          </a:p>
        </p:txBody>
      </p:sp>
      <p:sp>
        <p:nvSpPr>
          <p:cNvPr id="190468"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b</a:t>
            </a:r>
            <a:endParaRPr kumimoji="1" lang="zh-CN" altLang="en-US">
              <a:ea typeface="宋体" panose="02010600030101010101" pitchFamily="2" charset="-122"/>
            </a:endParaRPr>
          </a:p>
        </p:txBody>
      </p:sp>
      <p:sp>
        <p:nvSpPr>
          <p:cNvPr id="190469"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c</a:t>
            </a:r>
            <a:endParaRPr kumimoji="1" lang="zh-CN" altLang="en-US">
              <a:ea typeface="宋体" panose="02010600030101010101" pitchFamily="2" charset="-122"/>
            </a:endParaRPr>
          </a:p>
        </p:txBody>
      </p:sp>
      <p:sp>
        <p:nvSpPr>
          <p:cNvPr id="11" name="圆角矩形标注 10"/>
          <p:cNvSpPr>
            <a:spLocks noChangeArrowheads="1"/>
          </p:cNvSpPr>
          <p:nvPr/>
        </p:nvSpPr>
        <p:spPr bwMode="auto">
          <a:xfrm>
            <a:off x="5867400" y="5214938"/>
            <a:ext cx="3133725" cy="714375"/>
          </a:xfrm>
          <a:prstGeom prst="wedgeRoundRectCallout">
            <a:avLst>
              <a:gd name="adj1" fmla="val 13222"/>
              <a:gd name="adj2" fmla="val -155111"/>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第三次调用期间</a:t>
            </a:r>
          </a:p>
        </p:txBody>
      </p:sp>
      <p:sp>
        <p:nvSpPr>
          <p:cNvPr id="190471" name="矩形 11"/>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solidFill>
                  <a:srgbClr val="9D138D"/>
                </a:solidFill>
                <a:ea typeface="宋体" panose="02010600030101010101" pitchFamily="2" charset="-122"/>
              </a:rPr>
              <a:t>0</a:t>
            </a:r>
            <a:endParaRPr kumimoji="1" lang="zh-CN" altLang="en-US" b="0">
              <a:solidFill>
                <a:srgbClr val="9D138D"/>
              </a:solidFill>
              <a:ea typeface="宋体" panose="02010600030101010101" pitchFamily="2" charset="-122"/>
            </a:endParaRPr>
          </a:p>
        </p:txBody>
      </p:sp>
      <p:sp>
        <p:nvSpPr>
          <p:cNvPr id="190472" name="矩形 12"/>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solidFill>
                  <a:srgbClr val="FF0000"/>
                </a:solidFill>
                <a:ea typeface="宋体" panose="02010600030101010101" pitchFamily="2" charset="-122"/>
              </a:rPr>
              <a:t>5</a:t>
            </a:r>
            <a:endParaRPr kumimoji="1" lang="zh-CN" altLang="en-US" b="0">
              <a:solidFill>
                <a:srgbClr val="FF0000"/>
              </a:solidFill>
              <a:ea typeface="宋体" panose="02010600030101010101" pitchFamily="2" charset="-122"/>
            </a:endParaRPr>
          </a:p>
        </p:txBody>
      </p:sp>
      <p:sp>
        <p:nvSpPr>
          <p:cNvPr id="14" name="矩形 13"/>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solidFill>
                  <a:srgbClr val="FF0000"/>
                </a:solidFill>
                <a:ea typeface="宋体" panose="02010600030101010101" pitchFamily="2" charset="-122"/>
              </a:rPr>
              <a:t>6</a:t>
            </a:r>
            <a:endParaRPr kumimoji="1" lang="zh-CN" altLang="en-US" b="0">
              <a:solidFill>
                <a:srgbClr val="FF0000"/>
              </a:solidFill>
              <a:ea typeface="宋体" panose="02010600030101010101" pitchFamily="2" charset="-122"/>
            </a:endParaRPr>
          </a:p>
        </p:txBody>
      </p:sp>
      <p:sp>
        <p:nvSpPr>
          <p:cNvPr id="15" name="矩形 14"/>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solidFill>
                  <a:srgbClr val="FF0000"/>
                </a:solidFill>
                <a:ea typeface="宋体" panose="02010600030101010101" pitchFamily="2" charset="-122"/>
              </a:rPr>
              <a:t>1</a:t>
            </a:r>
            <a:endParaRPr kumimoji="1" lang="zh-CN" altLang="en-US" b="0">
              <a:solidFill>
                <a:srgbClr val="FF0000"/>
              </a:solidFill>
              <a:ea typeface="宋体" panose="02010600030101010101" pitchFamily="2" charset="-122"/>
            </a:endParaRPr>
          </a:p>
        </p:txBody>
      </p:sp>
      <p:pic>
        <p:nvPicPr>
          <p:cNvPr id="190475" name="图片 1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linds(horizontal)">
                                      <p:cBhvr>
                                        <p:cTn id="12" dur="500"/>
                                        <p:tgtEl>
                                          <p:spTgt spid="15"/>
                                        </p:tgtEl>
                                      </p:cBhvr>
                                    </p:animEffect>
                                  </p:childTnLst>
                                </p:cTn>
                              </p:par>
                            </p:childTnLst>
                          </p:cTn>
                        </p:par>
                        <p:par>
                          <p:cTn id="13" fill="hold" nodeType="afterGroup">
                            <p:stCondLst>
                              <p:cond delay="500"/>
                            </p:stCondLst>
                            <p:childTnLst>
                              <p:par>
                                <p:cTn id="14" presetID="49" presetClass="entr" presetSubtype="0" decel="100000" fill="hold" grpId="0" nodeType="afterEffect">
                                  <p:stCondLst>
                                    <p:cond delay="0"/>
                                  </p:stCondLst>
                                  <p:childTnLst>
                                    <p:set>
                                      <p:cBhvr>
                                        <p:cTn id="15" dur="1" fill="hold">
                                          <p:stCondLst>
                                            <p:cond delay="0"/>
                                          </p:stCondLst>
                                        </p:cTn>
                                        <p:tgtEl>
                                          <p:spTgt spid="14"/>
                                        </p:tgtEl>
                                        <p:attrNameLst>
                                          <p:attrName>style.visibility</p:attrName>
                                        </p:attrNameLst>
                                      </p:cBhvr>
                                      <p:to>
                                        <p:strVal val="visible"/>
                                      </p:to>
                                    </p:set>
                                    <p:anim calcmode="lin" valueType="num">
                                      <p:cBhvr>
                                        <p:cTn id="16" dur="500" fill="hold"/>
                                        <p:tgtEl>
                                          <p:spTgt spid="14"/>
                                        </p:tgtEl>
                                        <p:attrNameLst>
                                          <p:attrName>ppt_w</p:attrName>
                                        </p:attrNameLst>
                                      </p:cBhvr>
                                      <p:tavLst>
                                        <p:tav tm="0">
                                          <p:val>
                                            <p:fltVal val="0"/>
                                          </p:val>
                                        </p:tav>
                                        <p:tav tm="100000">
                                          <p:val>
                                            <p:strVal val="#ppt_w"/>
                                          </p:val>
                                        </p:tav>
                                      </p:tavLst>
                                    </p:anim>
                                    <p:anim calcmode="lin" valueType="num">
                                      <p:cBhvr>
                                        <p:cTn id="17" dur="500" fill="hold"/>
                                        <p:tgtEl>
                                          <p:spTgt spid="14"/>
                                        </p:tgtEl>
                                        <p:attrNameLst>
                                          <p:attrName>ppt_h</p:attrName>
                                        </p:attrNameLst>
                                      </p:cBhvr>
                                      <p:tavLst>
                                        <p:tav tm="0">
                                          <p:val>
                                            <p:fltVal val="0"/>
                                          </p:val>
                                        </p:tav>
                                        <p:tav tm="100000">
                                          <p:val>
                                            <p:strVal val="#ppt_h"/>
                                          </p:val>
                                        </p:tav>
                                      </p:tavLst>
                                    </p:anim>
                                    <p:anim calcmode="lin" valueType="num">
                                      <p:cBhvr>
                                        <p:cTn id="18" dur="500" fill="hold"/>
                                        <p:tgtEl>
                                          <p:spTgt spid="14"/>
                                        </p:tgtEl>
                                        <p:attrNameLst>
                                          <p:attrName>style.rotation</p:attrName>
                                        </p:attrNameLst>
                                      </p:cBhvr>
                                      <p:tavLst>
                                        <p:tav tm="0">
                                          <p:val>
                                            <p:fltVal val="360"/>
                                          </p:val>
                                        </p:tav>
                                        <p:tav tm="100000">
                                          <p:val>
                                            <p:fltVal val="0"/>
                                          </p:val>
                                        </p:tav>
                                      </p:tavLst>
                                    </p:anim>
                                    <p:animEffect transition="in" filter="fade">
                                      <p:cBhvr>
                                        <p:cTn id="1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4" grpId="0" animBg="1"/>
      <p:bldP spid="15" grpId="0" animBg="1"/>
    </p:bldLst>
  </p:timing>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1490" name="内容占位符 2"/>
          <p:cNvSpPr>
            <a:spLocks noGrp="1"/>
          </p:cNvSpPr>
          <p:nvPr>
            <p:ph idx="1"/>
          </p:nvPr>
        </p:nvSpPr>
        <p:spPr>
          <a:xfrm>
            <a:off x="214313" y="857250"/>
            <a:ext cx="7000875" cy="4857750"/>
          </a:xfrm>
        </p:spPr>
        <p:txBody>
          <a:bodyPr/>
          <a:lstStyle/>
          <a:p>
            <a:pPr>
              <a:buFont typeface="Wingdings" panose="05000000000000000000" pitchFamily="2" charset="2"/>
              <a:buNone/>
            </a:pPr>
            <a:r>
              <a:rPr lang="en-US" altLang="zh-CN" smtClean="0"/>
              <a:t>    </a:t>
            </a:r>
            <a:r>
              <a:rPr lang="zh-CN" altLang="zh-CN" smtClean="0"/>
              <a:t>例</a:t>
            </a:r>
            <a:r>
              <a:rPr lang="en-US" altLang="zh-CN" smtClean="0"/>
              <a:t>7.16 </a:t>
            </a:r>
            <a:r>
              <a:rPr lang="zh-CN" altLang="zh-CN" smtClean="0"/>
              <a:t>考察静态局部变量的值。</a:t>
            </a:r>
            <a:endParaRPr lang="en-US" altLang="zh-CN" smtClean="0"/>
          </a:p>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int f(int);           </a:t>
            </a:r>
            <a:endParaRPr lang="zh-CN" altLang="zh-CN" sz="2800" smtClean="0"/>
          </a:p>
          <a:p>
            <a:pPr>
              <a:buFont typeface="Wingdings" panose="05000000000000000000" pitchFamily="2" charset="2"/>
              <a:buNone/>
            </a:pPr>
            <a:r>
              <a:rPr lang="en-US" altLang="zh-CN" sz="2800" smtClean="0"/>
              <a:t>   int a=2,i;            </a:t>
            </a:r>
            <a:endParaRPr lang="zh-CN" altLang="zh-CN" sz="2800" smtClean="0"/>
          </a:p>
          <a:p>
            <a:pPr>
              <a:buFont typeface="Wingdings" panose="05000000000000000000" pitchFamily="2" charset="2"/>
              <a:buNone/>
            </a:pPr>
            <a:r>
              <a:rPr lang="en-US" altLang="zh-CN" sz="2800" smtClean="0"/>
              <a:t>   for(i=0;i&lt;3;i++)</a:t>
            </a:r>
            <a:endParaRPr lang="zh-CN" altLang="zh-CN" sz="2800" smtClean="0"/>
          </a:p>
          <a:p>
            <a:pPr>
              <a:buFont typeface="Wingdings" panose="05000000000000000000" pitchFamily="2" charset="2"/>
              <a:buNone/>
            </a:pPr>
            <a:r>
              <a:rPr lang="en-US" altLang="zh-CN" sz="2800" smtClean="0"/>
              <a:t>     printf(“%d\n”,f(a));</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endParaRPr lang="zh-CN" altLang="en-US" smtClean="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eaLnBrk="1" hangingPunct="1">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eaLnBrk="1" hangingPunct="1">
              <a:defRPr/>
            </a:pPr>
            <a:r>
              <a:rPr lang="en-US" altLang="zh-CN" sz="2800" b="1" dirty="0">
                <a:latin typeface="+mn-lt"/>
                <a:ea typeface="+mn-ea"/>
              </a:rPr>
              <a:t>   b=b+1;</a:t>
            </a:r>
            <a:endParaRPr lang="zh-CN" altLang="zh-CN" sz="2800" b="1" dirty="0">
              <a:latin typeface="+mn-lt"/>
              <a:ea typeface="+mn-ea"/>
            </a:endParaRPr>
          </a:p>
          <a:p>
            <a:pPr eaLnBrk="1" hangingPunct="1">
              <a:defRPr/>
            </a:pPr>
            <a:r>
              <a:rPr lang="en-US" altLang="zh-CN" sz="2800" b="1" dirty="0">
                <a:latin typeface="+mn-lt"/>
                <a:ea typeface="+mn-ea"/>
              </a:rPr>
              <a:t>   c=c+1;</a:t>
            </a:r>
            <a:endParaRPr lang="zh-CN" altLang="zh-CN" sz="2800" b="1" dirty="0">
              <a:latin typeface="+mn-lt"/>
              <a:ea typeface="+mn-ea"/>
            </a:endParaRPr>
          </a:p>
          <a:p>
            <a:pPr eaLnBrk="1" hangingPunct="1">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eaLnBrk="1" hangingPunct="1">
              <a:defRPr/>
            </a:pPr>
            <a:r>
              <a:rPr lang="en-US" altLang="zh-CN" sz="2800" b="1" dirty="0">
                <a:latin typeface="+mn-lt"/>
                <a:ea typeface="+mn-ea"/>
              </a:rPr>
              <a:t>}</a:t>
            </a:r>
            <a:endParaRPr lang="zh-CN" altLang="zh-CN" sz="2800" b="1" dirty="0">
              <a:latin typeface="+mn-lt"/>
              <a:ea typeface="+mn-ea"/>
            </a:endParaRPr>
          </a:p>
          <a:p>
            <a:pPr marL="342900" indent="-342900">
              <a:spcBef>
                <a:spcPct val="20000"/>
              </a:spcBef>
              <a:buFont typeface="Wingdings" pitchFamily="2" charset="2"/>
              <a:buNone/>
              <a:defRPr/>
            </a:pPr>
            <a:endParaRPr lang="zh-CN" altLang="zh-CN" sz="2800" b="1" kern="0" dirty="0">
              <a:latin typeface="+mn-lt"/>
              <a:ea typeface="+mn-ea"/>
            </a:endParaRPr>
          </a:p>
          <a:p>
            <a:pPr marL="342900" indent="-342900">
              <a:lnSpc>
                <a:spcPct val="120000"/>
              </a:lnSpc>
              <a:spcBef>
                <a:spcPct val="20000"/>
              </a:spcBef>
              <a:buFont typeface="Wingdings" pitchFamily="2" charset="2"/>
              <a:buNone/>
              <a:defRPr/>
            </a:pPr>
            <a:endParaRPr lang="zh-CN" altLang="en-US" sz="3200" b="1" kern="0" dirty="0">
              <a:latin typeface="+mn-lt"/>
              <a:ea typeface="+mn-ea"/>
            </a:endParaRPr>
          </a:p>
        </p:txBody>
      </p:sp>
      <p:sp>
        <p:nvSpPr>
          <p:cNvPr id="191492" name="TextBox 8"/>
          <p:cNvSpPr txBox="1">
            <a:spLocks noChangeArrowheads="1"/>
          </p:cNvSpPr>
          <p:nvPr/>
        </p:nvSpPr>
        <p:spPr bwMode="auto">
          <a:xfrm>
            <a:off x="3286125"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b</a:t>
            </a:r>
            <a:endParaRPr kumimoji="1" lang="zh-CN" altLang="en-US">
              <a:ea typeface="宋体" panose="02010600030101010101" pitchFamily="2" charset="-122"/>
            </a:endParaRPr>
          </a:p>
        </p:txBody>
      </p:sp>
      <p:sp>
        <p:nvSpPr>
          <p:cNvPr id="191493"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c</a:t>
            </a:r>
            <a:endParaRPr kumimoji="1" lang="zh-CN" altLang="en-US">
              <a:ea typeface="宋体" panose="02010600030101010101" pitchFamily="2" charset="-122"/>
            </a:endParaRPr>
          </a:p>
        </p:txBody>
      </p:sp>
      <p:sp>
        <p:nvSpPr>
          <p:cNvPr id="11" name="圆角矩形标注 10"/>
          <p:cNvSpPr>
            <a:spLocks noChangeArrowheads="1"/>
          </p:cNvSpPr>
          <p:nvPr/>
        </p:nvSpPr>
        <p:spPr bwMode="auto">
          <a:xfrm>
            <a:off x="6011863" y="5214938"/>
            <a:ext cx="2989262" cy="714375"/>
          </a:xfrm>
          <a:prstGeom prst="wedgeRoundRectCallout">
            <a:avLst>
              <a:gd name="adj1" fmla="val 11444"/>
              <a:gd name="adj2" fmla="val -155111"/>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第三次调用结束</a:t>
            </a:r>
          </a:p>
        </p:txBody>
      </p:sp>
      <p:sp>
        <p:nvSpPr>
          <p:cNvPr id="191495" name="矩形 11"/>
          <p:cNvSpPr>
            <a:spLocks noChangeArrowheads="1"/>
          </p:cNvSpPr>
          <p:nvPr/>
        </p:nvSpPr>
        <p:spPr bwMode="auto">
          <a:xfrm>
            <a:off x="3143250"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solidFill>
                  <a:srgbClr val="FF0000"/>
                </a:solidFill>
                <a:ea typeface="宋体" panose="02010600030101010101" pitchFamily="2" charset="-122"/>
              </a:rPr>
              <a:t>1</a:t>
            </a:r>
            <a:endParaRPr kumimoji="1" lang="zh-CN" altLang="en-US" b="0">
              <a:solidFill>
                <a:srgbClr val="FF0000"/>
              </a:solidFill>
              <a:ea typeface="宋体" panose="02010600030101010101" pitchFamily="2" charset="-122"/>
            </a:endParaRPr>
          </a:p>
        </p:txBody>
      </p:sp>
      <p:sp>
        <p:nvSpPr>
          <p:cNvPr id="191496" name="矩形 13"/>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solidFill>
                  <a:srgbClr val="FF0000"/>
                </a:solidFill>
                <a:ea typeface="宋体" panose="02010600030101010101" pitchFamily="2" charset="-122"/>
              </a:rPr>
              <a:t>6</a:t>
            </a:r>
            <a:endParaRPr kumimoji="1" lang="zh-CN" altLang="en-US" b="0">
              <a:solidFill>
                <a:srgbClr val="FF0000"/>
              </a:solidFill>
              <a:ea typeface="宋体" panose="02010600030101010101" pitchFamily="2" charset="-122"/>
            </a:endParaRPr>
          </a:p>
        </p:txBody>
      </p:sp>
      <p:sp>
        <p:nvSpPr>
          <p:cNvPr id="15" name="矩形 14"/>
          <p:cNvSpPr>
            <a:spLocks noChangeArrowheads="1"/>
          </p:cNvSpPr>
          <p:nvPr/>
        </p:nvSpPr>
        <p:spPr bwMode="auto">
          <a:xfrm>
            <a:off x="2786063" y="5214938"/>
            <a:ext cx="1357312" cy="121443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6" name="圆角矩形标注 15"/>
          <p:cNvSpPr>
            <a:spLocks noChangeArrowheads="1"/>
          </p:cNvSpPr>
          <p:nvPr/>
        </p:nvSpPr>
        <p:spPr bwMode="auto">
          <a:xfrm>
            <a:off x="4071938" y="3143250"/>
            <a:ext cx="642937" cy="500063"/>
          </a:xfrm>
          <a:prstGeom prst="wedgeRoundRectCallout">
            <a:avLst>
              <a:gd name="adj1" fmla="val 6394"/>
              <a:gd name="adj2" fmla="val 146694"/>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solidFill>
                  <a:srgbClr val="0000CC"/>
                </a:solidFill>
                <a:ea typeface="宋体" panose="02010600030101010101" pitchFamily="2" charset="-122"/>
              </a:rPr>
              <a:t>9</a:t>
            </a:r>
            <a:endParaRPr kumimoji="1" lang="zh-CN" altLang="en-US" sz="2800">
              <a:solidFill>
                <a:srgbClr val="0000CC"/>
              </a:solidFill>
              <a:ea typeface="宋体" panose="02010600030101010101" pitchFamily="2" charset="-122"/>
            </a:endParaRPr>
          </a:p>
        </p:txBody>
      </p:sp>
      <p:pic>
        <p:nvPicPr>
          <p:cNvPr id="191499" name="图片 11"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16"/>
                                        </p:tgtEl>
                                        <p:attrNameLst>
                                          <p:attrName>style.visibility</p:attrName>
                                        </p:attrNameLst>
                                      </p:cBhvr>
                                      <p:to>
                                        <p:strVal val="visible"/>
                                      </p:to>
                                    </p:set>
                                    <p:animEffect transition="in" filter="blinds(horizontal)">
                                      <p:cBhvr>
                                        <p:cTn id="12" dur="500"/>
                                        <p:tgtEl>
                                          <p:spTgt spid="16"/>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1" fill="hold" grpId="0"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Top)">
                                      <p:cBhvr>
                                        <p:cTn id="17"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P spid="16" grpId="0" animBg="1"/>
    </p:bldLst>
  </p:timing>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2514" name="内容占位符 2"/>
          <p:cNvSpPr>
            <a:spLocks noGrp="1"/>
          </p:cNvSpPr>
          <p:nvPr>
            <p:ph idx="1"/>
          </p:nvPr>
        </p:nvSpPr>
        <p:spPr>
          <a:xfrm>
            <a:off x="214313" y="857250"/>
            <a:ext cx="7000875" cy="4857750"/>
          </a:xfrm>
        </p:spPr>
        <p:txBody>
          <a:bodyPr/>
          <a:lstStyle/>
          <a:p>
            <a:pPr>
              <a:buFont typeface="Wingdings" panose="05000000000000000000" pitchFamily="2" charset="2"/>
              <a:buNone/>
            </a:pPr>
            <a:r>
              <a:rPr lang="en-US" altLang="zh-CN" smtClean="0"/>
              <a:t>    </a:t>
            </a:r>
            <a:r>
              <a:rPr lang="zh-CN" altLang="zh-CN" smtClean="0"/>
              <a:t>例</a:t>
            </a:r>
            <a:r>
              <a:rPr lang="en-US" altLang="zh-CN" smtClean="0"/>
              <a:t>7.16 </a:t>
            </a:r>
            <a:r>
              <a:rPr lang="zh-CN" altLang="zh-CN" smtClean="0"/>
              <a:t>考察静态局部变量的值。</a:t>
            </a:r>
            <a:endParaRPr lang="en-US" altLang="zh-CN" smtClean="0"/>
          </a:p>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int f(int);           </a:t>
            </a:r>
            <a:endParaRPr lang="zh-CN" altLang="zh-CN" sz="2800" smtClean="0"/>
          </a:p>
          <a:p>
            <a:pPr>
              <a:buFont typeface="Wingdings" panose="05000000000000000000" pitchFamily="2" charset="2"/>
              <a:buNone/>
            </a:pPr>
            <a:r>
              <a:rPr lang="en-US" altLang="zh-CN" sz="2800" smtClean="0"/>
              <a:t>   int a=2,i;            </a:t>
            </a:r>
            <a:endParaRPr lang="zh-CN" altLang="zh-CN" sz="2800" smtClean="0"/>
          </a:p>
          <a:p>
            <a:pPr>
              <a:buFont typeface="Wingdings" panose="05000000000000000000" pitchFamily="2" charset="2"/>
              <a:buNone/>
            </a:pPr>
            <a:r>
              <a:rPr lang="en-US" altLang="zh-CN" sz="2800" smtClean="0"/>
              <a:t>   for(i=0;i&lt;3;i++)</a:t>
            </a:r>
            <a:endParaRPr lang="zh-CN" altLang="zh-CN" sz="2800" smtClean="0"/>
          </a:p>
          <a:p>
            <a:pPr>
              <a:buFont typeface="Wingdings" panose="05000000000000000000" pitchFamily="2" charset="2"/>
              <a:buNone/>
            </a:pPr>
            <a:r>
              <a:rPr lang="en-US" altLang="zh-CN" sz="2800" smtClean="0"/>
              <a:t>     printf(“%d\n”,f(a));</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endParaRPr lang="zh-CN" altLang="en-US" smtClean="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eaLnBrk="1" hangingPunct="1">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eaLnBrk="1" hangingPunct="1">
              <a:defRPr/>
            </a:pPr>
            <a:r>
              <a:rPr lang="en-US" altLang="zh-CN" sz="2800" b="1" dirty="0">
                <a:latin typeface="+mn-lt"/>
                <a:ea typeface="+mn-ea"/>
              </a:rPr>
              <a:t>   b=b+1;</a:t>
            </a:r>
            <a:endParaRPr lang="zh-CN" altLang="zh-CN" sz="2800" b="1" dirty="0">
              <a:latin typeface="+mn-lt"/>
              <a:ea typeface="+mn-ea"/>
            </a:endParaRPr>
          </a:p>
          <a:p>
            <a:pPr eaLnBrk="1" hangingPunct="1">
              <a:defRPr/>
            </a:pPr>
            <a:r>
              <a:rPr lang="en-US" altLang="zh-CN" sz="2800" b="1" dirty="0">
                <a:latin typeface="+mn-lt"/>
                <a:ea typeface="+mn-ea"/>
              </a:rPr>
              <a:t>   c=c+1;</a:t>
            </a:r>
            <a:endParaRPr lang="zh-CN" altLang="zh-CN" sz="2800" b="1" dirty="0">
              <a:latin typeface="+mn-lt"/>
              <a:ea typeface="+mn-ea"/>
            </a:endParaRPr>
          </a:p>
          <a:p>
            <a:pPr eaLnBrk="1" hangingPunct="1">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eaLnBrk="1" hangingPunct="1">
              <a:defRPr/>
            </a:pPr>
            <a:r>
              <a:rPr lang="en-US" altLang="zh-CN" sz="2800" b="1" dirty="0">
                <a:latin typeface="+mn-lt"/>
                <a:ea typeface="+mn-ea"/>
              </a:rPr>
              <a:t>}</a:t>
            </a:r>
            <a:endParaRPr lang="zh-CN" altLang="zh-CN" sz="2800" b="1" dirty="0">
              <a:latin typeface="+mn-lt"/>
              <a:ea typeface="+mn-ea"/>
            </a:endParaRPr>
          </a:p>
          <a:p>
            <a:pPr marL="342900" indent="-342900">
              <a:spcBef>
                <a:spcPct val="20000"/>
              </a:spcBef>
              <a:buFont typeface="Wingdings" pitchFamily="2" charset="2"/>
              <a:buNone/>
              <a:defRPr/>
            </a:pPr>
            <a:endParaRPr lang="zh-CN" altLang="zh-CN" sz="2800" b="1" kern="0" dirty="0">
              <a:latin typeface="+mn-lt"/>
              <a:ea typeface="+mn-ea"/>
            </a:endParaRPr>
          </a:p>
          <a:p>
            <a:pPr marL="342900" indent="-342900">
              <a:lnSpc>
                <a:spcPct val="120000"/>
              </a:lnSpc>
              <a:spcBef>
                <a:spcPct val="20000"/>
              </a:spcBef>
              <a:buFont typeface="Wingdings" pitchFamily="2" charset="2"/>
              <a:buNone/>
              <a:defRPr/>
            </a:pPr>
            <a:endParaRPr lang="zh-CN" altLang="en-US" sz="3200" b="1" kern="0" dirty="0">
              <a:latin typeface="+mn-lt"/>
              <a:ea typeface="+mn-ea"/>
            </a:endParaRPr>
          </a:p>
        </p:txBody>
      </p:sp>
      <p:sp>
        <p:nvSpPr>
          <p:cNvPr id="192516" name="TextBox 9"/>
          <p:cNvSpPr txBox="1">
            <a:spLocks noChangeArrowheads="1"/>
          </p:cNvSpPr>
          <p:nvPr/>
        </p:nvSpPr>
        <p:spPr bwMode="auto">
          <a:xfrm>
            <a:off x="4572000" y="5143500"/>
            <a:ext cx="42862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c</a:t>
            </a:r>
            <a:endParaRPr kumimoji="1" lang="zh-CN" altLang="en-US">
              <a:ea typeface="宋体" panose="02010600030101010101" pitchFamily="2" charset="-122"/>
            </a:endParaRPr>
          </a:p>
        </p:txBody>
      </p:sp>
      <p:sp>
        <p:nvSpPr>
          <p:cNvPr id="11" name="圆角矩形标注 10"/>
          <p:cNvSpPr>
            <a:spLocks noChangeArrowheads="1"/>
          </p:cNvSpPr>
          <p:nvPr/>
        </p:nvSpPr>
        <p:spPr bwMode="auto">
          <a:xfrm>
            <a:off x="714375" y="5857875"/>
            <a:ext cx="2500313" cy="714375"/>
          </a:xfrm>
          <a:prstGeom prst="wedgeRoundRectCallout">
            <a:avLst>
              <a:gd name="adj1" fmla="val 9657"/>
              <a:gd name="adj2" fmla="val -155144"/>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整个程序结束</a:t>
            </a:r>
          </a:p>
        </p:txBody>
      </p:sp>
      <p:sp>
        <p:nvSpPr>
          <p:cNvPr id="192518" name="矩形 13"/>
          <p:cNvSpPr>
            <a:spLocks noChangeArrowheads="1"/>
          </p:cNvSpPr>
          <p:nvPr/>
        </p:nvSpPr>
        <p:spPr bwMode="auto">
          <a:xfrm>
            <a:off x="4429125" y="5715000"/>
            <a:ext cx="642938" cy="571500"/>
          </a:xfrm>
          <a:prstGeom prst="rect">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b="0">
                <a:solidFill>
                  <a:srgbClr val="FF0000"/>
                </a:solidFill>
                <a:ea typeface="宋体" panose="02010600030101010101" pitchFamily="2" charset="-122"/>
              </a:rPr>
              <a:t>6</a:t>
            </a:r>
            <a:endParaRPr kumimoji="1" lang="zh-CN" altLang="en-US" b="0">
              <a:solidFill>
                <a:srgbClr val="FF0000"/>
              </a:solidFill>
              <a:ea typeface="宋体" panose="02010600030101010101" pitchFamily="2" charset="-122"/>
            </a:endParaRPr>
          </a:p>
        </p:txBody>
      </p:sp>
      <p:sp>
        <p:nvSpPr>
          <p:cNvPr id="15" name="矩形 14"/>
          <p:cNvSpPr>
            <a:spLocks noChangeArrowheads="1"/>
          </p:cNvSpPr>
          <p:nvPr/>
        </p:nvSpPr>
        <p:spPr bwMode="auto">
          <a:xfrm>
            <a:off x="4071938" y="5214938"/>
            <a:ext cx="1357312" cy="1214437"/>
          </a:xfrm>
          <a:prstGeom prst="rect">
            <a:avLst/>
          </a:prstGeom>
          <a:solidFill>
            <a:schemeClr val="accent1"/>
          </a:solidFill>
          <a:ln>
            <a:noFill/>
          </a:ln>
          <a:extLst>
            <a:ext uri="{91240B29-F687-4F45-9708-019B960494DF}">
              <a14:hiddenLine xmlns:a14="http://schemas.microsoft.com/office/drawing/2010/main" w="9525" algn="ctr">
                <a:solidFill>
                  <a:srgbClr val="000000"/>
                </a:solidFill>
                <a:miter lim="800000"/>
                <a:headEnd/>
                <a:tailEnd/>
              </a14:hiddenLine>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pic>
        <p:nvPicPr>
          <p:cNvPr id="159746" name="Picture 2" descr="pic7-1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86313" y="5000625"/>
            <a:ext cx="1000125" cy="162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2521" name="图片 8"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slide(fromTop)">
                                      <p:cBhvr>
                                        <p:cTn id="12" dur="500"/>
                                        <p:tgtEl>
                                          <p:spTgt spid="1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59746"/>
                                        </p:tgtEl>
                                        <p:attrNameLst>
                                          <p:attrName>style.visibility</p:attrName>
                                        </p:attrNameLst>
                                      </p:cBhvr>
                                      <p:to>
                                        <p:strVal val="visible"/>
                                      </p:to>
                                    </p:set>
                                    <p:animEffect transition="in" filter="blinds(horizontal)">
                                      <p:cBhvr>
                                        <p:cTn id="17" dur="500"/>
                                        <p:tgtEl>
                                          <p:spTgt spid="1597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15" grpId="0" animBg="1"/>
    </p:bldLst>
  </p:timing>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内容占位符 2"/>
          <p:cNvSpPr>
            <a:spLocks noGrp="1"/>
          </p:cNvSpPr>
          <p:nvPr>
            <p:ph idx="1"/>
          </p:nvPr>
        </p:nvSpPr>
        <p:spPr>
          <a:xfrm>
            <a:off x="214313" y="857250"/>
            <a:ext cx="7000875" cy="4857750"/>
          </a:xfrm>
        </p:spPr>
        <p:txBody>
          <a:bodyPr/>
          <a:lstStyle/>
          <a:p>
            <a:pPr>
              <a:buFont typeface="Wingdings" panose="05000000000000000000" pitchFamily="2" charset="2"/>
              <a:buNone/>
            </a:pPr>
            <a:r>
              <a:rPr lang="en-US" altLang="zh-CN" smtClean="0"/>
              <a:t>    </a:t>
            </a:r>
            <a:r>
              <a:rPr lang="zh-CN" altLang="zh-CN" smtClean="0"/>
              <a:t>例</a:t>
            </a:r>
            <a:r>
              <a:rPr lang="en-US" altLang="zh-CN" smtClean="0"/>
              <a:t>7.16 </a:t>
            </a:r>
            <a:r>
              <a:rPr lang="zh-CN" altLang="zh-CN" smtClean="0"/>
              <a:t>考察静态局部变量的值。</a:t>
            </a:r>
            <a:endParaRPr lang="en-US" altLang="zh-CN" smtClean="0"/>
          </a:p>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int f(int);           </a:t>
            </a:r>
            <a:endParaRPr lang="zh-CN" altLang="zh-CN" sz="2800" smtClean="0"/>
          </a:p>
          <a:p>
            <a:pPr>
              <a:buFont typeface="Wingdings" panose="05000000000000000000" pitchFamily="2" charset="2"/>
              <a:buNone/>
            </a:pPr>
            <a:r>
              <a:rPr lang="en-US" altLang="zh-CN" sz="2800" smtClean="0"/>
              <a:t>   int a=2,i;            </a:t>
            </a:r>
            <a:endParaRPr lang="zh-CN" altLang="zh-CN" sz="2800" smtClean="0"/>
          </a:p>
          <a:p>
            <a:pPr>
              <a:buFont typeface="Wingdings" panose="05000000000000000000" pitchFamily="2" charset="2"/>
              <a:buNone/>
            </a:pPr>
            <a:r>
              <a:rPr lang="en-US" altLang="zh-CN" sz="2800" smtClean="0"/>
              <a:t>   for(i=0;i&lt;3;i++)</a:t>
            </a:r>
            <a:endParaRPr lang="zh-CN" altLang="zh-CN" sz="2800" smtClean="0"/>
          </a:p>
          <a:p>
            <a:pPr>
              <a:buFont typeface="Wingdings" panose="05000000000000000000" pitchFamily="2" charset="2"/>
              <a:buNone/>
            </a:pPr>
            <a:r>
              <a:rPr lang="en-US" altLang="zh-CN" sz="2800" smtClean="0"/>
              <a:t>     printf(“%d\n”,f(a));</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endParaRPr lang="zh-CN" altLang="en-US" smtClean="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eaLnBrk="1" hangingPunct="1">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eaLnBrk="1" hangingPunct="1">
              <a:defRPr/>
            </a:pPr>
            <a:r>
              <a:rPr lang="en-US" altLang="zh-CN" sz="2800" b="1" dirty="0">
                <a:latin typeface="+mn-lt"/>
                <a:ea typeface="+mn-ea"/>
              </a:rPr>
              <a:t>   b=b+1;</a:t>
            </a:r>
            <a:endParaRPr lang="zh-CN" altLang="zh-CN" sz="2800" b="1" dirty="0">
              <a:latin typeface="+mn-lt"/>
              <a:ea typeface="+mn-ea"/>
            </a:endParaRPr>
          </a:p>
          <a:p>
            <a:pPr eaLnBrk="1" hangingPunct="1">
              <a:defRPr/>
            </a:pPr>
            <a:r>
              <a:rPr lang="en-US" altLang="zh-CN" sz="2800" b="1" dirty="0">
                <a:latin typeface="+mn-lt"/>
                <a:ea typeface="+mn-ea"/>
              </a:rPr>
              <a:t>   c=c+1;</a:t>
            </a:r>
            <a:endParaRPr lang="zh-CN" altLang="zh-CN" sz="2800" b="1" dirty="0">
              <a:latin typeface="+mn-lt"/>
              <a:ea typeface="+mn-ea"/>
            </a:endParaRPr>
          </a:p>
          <a:p>
            <a:pPr eaLnBrk="1" hangingPunct="1">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eaLnBrk="1" hangingPunct="1">
              <a:defRPr/>
            </a:pPr>
            <a:r>
              <a:rPr lang="en-US" altLang="zh-CN" sz="2800" b="1" dirty="0">
                <a:latin typeface="+mn-lt"/>
                <a:ea typeface="+mn-ea"/>
              </a:rPr>
              <a:t>}</a:t>
            </a:r>
            <a:endParaRPr lang="zh-CN" altLang="zh-CN" sz="2800" b="1" dirty="0">
              <a:latin typeface="+mn-lt"/>
              <a:ea typeface="+mn-ea"/>
            </a:endParaRPr>
          </a:p>
          <a:p>
            <a:pPr marL="342900" indent="-342900">
              <a:spcBef>
                <a:spcPct val="20000"/>
              </a:spcBef>
              <a:buFont typeface="Wingdings" pitchFamily="2" charset="2"/>
              <a:buNone/>
              <a:defRPr/>
            </a:pPr>
            <a:endParaRPr lang="zh-CN" altLang="zh-CN" sz="2800" b="1" kern="0" dirty="0">
              <a:latin typeface="+mn-lt"/>
              <a:ea typeface="+mn-ea"/>
            </a:endParaRPr>
          </a:p>
          <a:p>
            <a:pPr marL="342900" indent="-342900">
              <a:lnSpc>
                <a:spcPct val="120000"/>
              </a:lnSpc>
              <a:spcBef>
                <a:spcPct val="20000"/>
              </a:spcBef>
              <a:buFont typeface="Wingdings" pitchFamily="2" charset="2"/>
              <a:buNone/>
              <a:defRPr/>
            </a:pPr>
            <a:endParaRPr lang="zh-CN" altLang="en-US" sz="3200" b="1" kern="0" dirty="0">
              <a:latin typeface="+mn-lt"/>
              <a:ea typeface="+mn-ea"/>
            </a:endParaRPr>
          </a:p>
        </p:txBody>
      </p:sp>
      <p:sp>
        <p:nvSpPr>
          <p:cNvPr id="11" name="圆角矩形标注 10"/>
          <p:cNvSpPr>
            <a:spLocks noChangeArrowheads="1"/>
          </p:cNvSpPr>
          <p:nvPr/>
        </p:nvSpPr>
        <p:spPr bwMode="auto">
          <a:xfrm>
            <a:off x="5500688" y="3571875"/>
            <a:ext cx="3248025" cy="714375"/>
          </a:xfrm>
          <a:prstGeom prst="wedgeRoundRectCallout">
            <a:avLst>
              <a:gd name="adj1" fmla="val 1171"/>
              <a:gd name="adj2" fmla="val -155111"/>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zh-CN" sz="2800">
                <a:solidFill>
                  <a:srgbClr val="0000CC"/>
                </a:solidFill>
                <a:ea typeface="宋体" panose="02010600030101010101" pitchFamily="2" charset="-122"/>
              </a:rPr>
              <a:t>在编译时赋初值</a:t>
            </a:r>
            <a:endParaRPr kumimoji="1" lang="zh-CN" altLang="en-US" sz="2800">
              <a:solidFill>
                <a:srgbClr val="0000CC"/>
              </a:solidFill>
              <a:ea typeface="宋体" panose="02010600030101010101" pitchFamily="2" charset="-122"/>
            </a:endParaRPr>
          </a:p>
        </p:txBody>
      </p:sp>
      <p:sp>
        <p:nvSpPr>
          <p:cNvPr id="9" name="圆角矩形标注 8"/>
          <p:cNvSpPr>
            <a:spLocks noChangeArrowheads="1"/>
          </p:cNvSpPr>
          <p:nvPr/>
        </p:nvSpPr>
        <p:spPr bwMode="auto">
          <a:xfrm>
            <a:off x="5072063" y="1000125"/>
            <a:ext cx="3786187" cy="714375"/>
          </a:xfrm>
          <a:prstGeom prst="wedgeRoundRectCallout">
            <a:avLst>
              <a:gd name="adj1" fmla="val 16602"/>
              <a:gd name="adj2" fmla="val 95593"/>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zh-CN" sz="2800">
                <a:solidFill>
                  <a:srgbClr val="0000CC"/>
                </a:solidFill>
                <a:ea typeface="宋体" panose="02010600030101010101" pitchFamily="2" charset="-122"/>
              </a:rPr>
              <a:t>在函数调用时赋初值</a:t>
            </a:r>
            <a:endParaRPr kumimoji="1" lang="zh-CN" altLang="en-US" sz="2800">
              <a:solidFill>
                <a:srgbClr val="0000CC"/>
              </a:solidFill>
              <a:ea typeface="宋体" panose="02010600030101010101" pitchFamily="2" charset="-122"/>
            </a:endParaRPr>
          </a:p>
        </p:txBody>
      </p:sp>
      <p:pic>
        <p:nvPicPr>
          <p:cNvPr id="193542"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内容占位符 2"/>
          <p:cNvSpPr>
            <a:spLocks noGrp="1"/>
          </p:cNvSpPr>
          <p:nvPr>
            <p:ph idx="1"/>
          </p:nvPr>
        </p:nvSpPr>
        <p:spPr>
          <a:xfrm>
            <a:off x="214313" y="857250"/>
            <a:ext cx="7000875" cy="4857750"/>
          </a:xfrm>
        </p:spPr>
        <p:txBody>
          <a:bodyPr/>
          <a:lstStyle/>
          <a:p>
            <a:pPr>
              <a:buFont typeface="Wingdings" panose="05000000000000000000" pitchFamily="2" charset="2"/>
              <a:buNone/>
            </a:pPr>
            <a:r>
              <a:rPr lang="en-US" altLang="zh-CN" smtClean="0"/>
              <a:t>    </a:t>
            </a:r>
            <a:r>
              <a:rPr lang="zh-CN" altLang="zh-CN" smtClean="0"/>
              <a:t>例</a:t>
            </a:r>
            <a:r>
              <a:rPr lang="en-US" altLang="zh-CN" smtClean="0"/>
              <a:t>7.16 </a:t>
            </a:r>
            <a:r>
              <a:rPr lang="zh-CN" altLang="zh-CN" smtClean="0"/>
              <a:t>考察静态局部变量的值。</a:t>
            </a:r>
            <a:endParaRPr lang="en-US" altLang="zh-CN" smtClean="0"/>
          </a:p>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int f(int);           </a:t>
            </a:r>
            <a:endParaRPr lang="zh-CN" altLang="zh-CN" sz="2800" smtClean="0"/>
          </a:p>
          <a:p>
            <a:pPr>
              <a:buFont typeface="Wingdings" panose="05000000000000000000" pitchFamily="2" charset="2"/>
              <a:buNone/>
            </a:pPr>
            <a:r>
              <a:rPr lang="en-US" altLang="zh-CN" sz="2800" smtClean="0"/>
              <a:t>   int a=2,i;            </a:t>
            </a:r>
            <a:endParaRPr lang="zh-CN" altLang="zh-CN" sz="2800" smtClean="0"/>
          </a:p>
          <a:p>
            <a:pPr>
              <a:buFont typeface="Wingdings" panose="05000000000000000000" pitchFamily="2" charset="2"/>
              <a:buNone/>
            </a:pPr>
            <a:r>
              <a:rPr lang="en-US" altLang="zh-CN" sz="2800" smtClean="0"/>
              <a:t>   for(i=0;i&lt;3;i++)</a:t>
            </a:r>
            <a:endParaRPr lang="zh-CN" altLang="zh-CN" sz="2800" smtClean="0"/>
          </a:p>
          <a:p>
            <a:pPr>
              <a:buFont typeface="Wingdings" panose="05000000000000000000" pitchFamily="2" charset="2"/>
              <a:buNone/>
            </a:pPr>
            <a:r>
              <a:rPr lang="en-US" altLang="zh-CN" sz="2800" smtClean="0"/>
              <a:t>     printf(“%d\n”,f(a));</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endParaRPr lang="zh-CN" altLang="en-US" smtClean="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eaLnBrk="1" hangingPunct="1">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eaLnBrk="1" hangingPunct="1">
              <a:defRPr/>
            </a:pPr>
            <a:r>
              <a:rPr lang="en-US" altLang="zh-CN" sz="2800" b="1" dirty="0">
                <a:latin typeface="+mn-lt"/>
                <a:ea typeface="+mn-ea"/>
              </a:rPr>
              <a:t>   b=b+1;</a:t>
            </a:r>
            <a:endParaRPr lang="zh-CN" altLang="zh-CN" sz="2800" b="1" dirty="0">
              <a:latin typeface="+mn-lt"/>
              <a:ea typeface="+mn-ea"/>
            </a:endParaRPr>
          </a:p>
          <a:p>
            <a:pPr eaLnBrk="1" hangingPunct="1">
              <a:defRPr/>
            </a:pPr>
            <a:r>
              <a:rPr lang="en-US" altLang="zh-CN" sz="2800" b="1" dirty="0">
                <a:latin typeface="+mn-lt"/>
                <a:ea typeface="+mn-ea"/>
              </a:rPr>
              <a:t>   c=c+1;</a:t>
            </a:r>
            <a:endParaRPr lang="zh-CN" altLang="zh-CN" sz="2800" b="1" dirty="0">
              <a:latin typeface="+mn-lt"/>
              <a:ea typeface="+mn-ea"/>
            </a:endParaRPr>
          </a:p>
          <a:p>
            <a:pPr eaLnBrk="1" hangingPunct="1">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eaLnBrk="1" hangingPunct="1">
              <a:defRPr/>
            </a:pPr>
            <a:r>
              <a:rPr lang="en-US" altLang="zh-CN" sz="2800" b="1" dirty="0">
                <a:latin typeface="+mn-lt"/>
                <a:ea typeface="+mn-ea"/>
              </a:rPr>
              <a:t>}</a:t>
            </a:r>
            <a:endParaRPr lang="zh-CN" altLang="zh-CN" sz="2800" b="1" dirty="0">
              <a:latin typeface="+mn-lt"/>
              <a:ea typeface="+mn-ea"/>
            </a:endParaRPr>
          </a:p>
          <a:p>
            <a:pPr marL="342900" indent="-342900">
              <a:spcBef>
                <a:spcPct val="20000"/>
              </a:spcBef>
              <a:buFont typeface="Wingdings" pitchFamily="2" charset="2"/>
              <a:buNone/>
              <a:defRPr/>
            </a:pPr>
            <a:endParaRPr lang="zh-CN" altLang="zh-CN" sz="2800" b="1" kern="0" dirty="0">
              <a:latin typeface="+mn-lt"/>
              <a:ea typeface="+mn-ea"/>
            </a:endParaRPr>
          </a:p>
          <a:p>
            <a:pPr marL="342900" indent="-342900">
              <a:lnSpc>
                <a:spcPct val="120000"/>
              </a:lnSpc>
              <a:spcBef>
                <a:spcPct val="20000"/>
              </a:spcBef>
              <a:buFont typeface="Wingdings" pitchFamily="2" charset="2"/>
              <a:buNone/>
              <a:defRPr/>
            </a:pPr>
            <a:endParaRPr lang="zh-CN" altLang="en-US" sz="3200" b="1" kern="0" dirty="0">
              <a:latin typeface="+mn-lt"/>
              <a:ea typeface="+mn-ea"/>
            </a:endParaRPr>
          </a:p>
        </p:txBody>
      </p:sp>
      <p:sp>
        <p:nvSpPr>
          <p:cNvPr id="11" name="圆角矩形标注 10"/>
          <p:cNvSpPr>
            <a:spLocks noChangeArrowheads="1"/>
          </p:cNvSpPr>
          <p:nvPr/>
        </p:nvSpPr>
        <p:spPr bwMode="auto">
          <a:xfrm>
            <a:off x="5500688" y="3571875"/>
            <a:ext cx="3214687" cy="714375"/>
          </a:xfrm>
          <a:prstGeom prst="wedgeRoundRectCallout">
            <a:avLst>
              <a:gd name="adj1" fmla="val -3593"/>
              <a:gd name="adj2" fmla="val -149884"/>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若不赋</a:t>
            </a:r>
            <a:r>
              <a:rPr kumimoji="1" lang="zh-CN" altLang="zh-CN" sz="2800">
                <a:solidFill>
                  <a:srgbClr val="0000CC"/>
                </a:solidFill>
                <a:ea typeface="宋体" panose="02010600030101010101" pitchFamily="2" charset="-122"/>
              </a:rPr>
              <a:t>初值</a:t>
            </a:r>
            <a:r>
              <a:rPr kumimoji="1" lang="zh-CN" altLang="en-US" sz="2800">
                <a:solidFill>
                  <a:srgbClr val="0000CC"/>
                </a:solidFill>
                <a:ea typeface="宋体" panose="02010600030101010101" pitchFamily="2" charset="-122"/>
              </a:rPr>
              <a:t>，是</a:t>
            </a:r>
            <a:r>
              <a:rPr kumimoji="1" lang="en-US" altLang="zh-CN" sz="2800">
                <a:solidFill>
                  <a:srgbClr val="0000CC"/>
                </a:solidFill>
                <a:ea typeface="宋体" panose="02010600030101010101" pitchFamily="2" charset="-122"/>
              </a:rPr>
              <a:t>0</a:t>
            </a:r>
            <a:endParaRPr kumimoji="1" lang="zh-CN" altLang="en-US" sz="2800">
              <a:solidFill>
                <a:srgbClr val="0000CC"/>
              </a:solidFill>
              <a:ea typeface="宋体" panose="02010600030101010101" pitchFamily="2" charset="-122"/>
            </a:endParaRPr>
          </a:p>
        </p:txBody>
      </p:sp>
      <p:sp>
        <p:nvSpPr>
          <p:cNvPr id="9" name="圆角矩形标注 8"/>
          <p:cNvSpPr>
            <a:spLocks noChangeArrowheads="1"/>
          </p:cNvSpPr>
          <p:nvPr/>
        </p:nvSpPr>
        <p:spPr bwMode="auto">
          <a:xfrm>
            <a:off x="5072063" y="1000125"/>
            <a:ext cx="3786187" cy="714375"/>
          </a:xfrm>
          <a:prstGeom prst="wedgeRoundRectCallout">
            <a:avLst>
              <a:gd name="adj1" fmla="val 16602"/>
              <a:gd name="adj2" fmla="val 95593"/>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若不</a:t>
            </a:r>
            <a:r>
              <a:rPr kumimoji="1" lang="zh-CN" altLang="zh-CN" sz="2800">
                <a:solidFill>
                  <a:srgbClr val="0000CC"/>
                </a:solidFill>
                <a:ea typeface="宋体" panose="02010600030101010101" pitchFamily="2" charset="-122"/>
              </a:rPr>
              <a:t>赋初值</a:t>
            </a:r>
            <a:r>
              <a:rPr kumimoji="1" lang="zh-CN" altLang="en-US" sz="2800">
                <a:solidFill>
                  <a:srgbClr val="0000CC"/>
                </a:solidFill>
                <a:ea typeface="宋体" panose="02010600030101010101" pitchFamily="2" charset="-122"/>
              </a:rPr>
              <a:t>，不确定</a:t>
            </a:r>
          </a:p>
        </p:txBody>
      </p:sp>
      <p:pic>
        <p:nvPicPr>
          <p:cNvPr id="194566"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blinds(horizontal)">
                                      <p:cBhvr>
                                        <p:cTn id="1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9" grpId="0" animBg="1"/>
    </p:bldLst>
  </p:timing>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5586" name="内容占位符 2"/>
          <p:cNvSpPr>
            <a:spLocks noGrp="1"/>
          </p:cNvSpPr>
          <p:nvPr>
            <p:ph idx="1"/>
          </p:nvPr>
        </p:nvSpPr>
        <p:spPr>
          <a:xfrm>
            <a:off x="214313" y="857250"/>
            <a:ext cx="7000875" cy="4857750"/>
          </a:xfrm>
        </p:spPr>
        <p:txBody>
          <a:bodyPr/>
          <a:lstStyle/>
          <a:p>
            <a:pPr>
              <a:buFont typeface="Wingdings" panose="05000000000000000000" pitchFamily="2" charset="2"/>
              <a:buNone/>
            </a:pPr>
            <a:r>
              <a:rPr lang="en-US" altLang="zh-CN" smtClean="0"/>
              <a:t>    </a:t>
            </a:r>
            <a:r>
              <a:rPr lang="zh-CN" altLang="zh-CN" smtClean="0"/>
              <a:t>例</a:t>
            </a:r>
            <a:r>
              <a:rPr lang="en-US" altLang="zh-CN" smtClean="0"/>
              <a:t>7.16 </a:t>
            </a:r>
            <a:r>
              <a:rPr lang="zh-CN" altLang="zh-CN" smtClean="0"/>
              <a:t>考察静态局部变量的值。</a:t>
            </a:r>
            <a:endParaRPr lang="en-US" altLang="zh-CN" smtClean="0"/>
          </a:p>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int f(int);           </a:t>
            </a:r>
            <a:endParaRPr lang="zh-CN" altLang="zh-CN" sz="2800" smtClean="0"/>
          </a:p>
          <a:p>
            <a:pPr>
              <a:buFont typeface="Wingdings" panose="05000000000000000000" pitchFamily="2" charset="2"/>
              <a:buNone/>
            </a:pPr>
            <a:r>
              <a:rPr lang="en-US" altLang="zh-CN" sz="2800" smtClean="0"/>
              <a:t>   int a=2,i;            </a:t>
            </a:r>
            <a:endParaRPr lang="zh-CN" altLang="zh-CN" sz="2800" smtClean="0"/>
          </a:p>
          <a:p>
            <a:pPr>
              <a:buFont typeface="Wingdings" panose="05000000000000000000" pitchFamily="2" charset="2"/>
              <a:buNone/>
            </a:pPr>
            <a:r>
              <a:rPr lang="en-US" altLang="zh-CN" sz="2800" smtClean="0"/>
              <a:t>   for(i=0;i&lt;3;i++)</a:t>
            </a:r>
            <a:endParaRPr lang="zh-CN" altLang="zh-CN" sz="2800" smtClean="0"/>
          </a:p>
          <a:p>
            <a:pPr>
              <a:buFont typeface="Wingdings" panose="05000000000000000000" pitchFamily="2" charset="2"/>
              <a:buNone/>
            </a:pPr>
            <a:r>
              <a:rPr lang="en-US" altLang="zh-CN" sz="2800" smtClean="0"/>
              <a:t>     printf(“%d\n”,f(a));</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endParaRPr lang="zh-CN" altLang="en-US" smtClean="0"/>
          </a:p>
        </p:txBody>
      </p:sp>
      <p:sp>
        <p:nvSpPr>
          <p:cNvPr id="4" name="内容占位符 2"/>
          <p:cNvSpPr txBox="1">
            <a:spLocks/>
          </p:cNvSpPr>
          <p:nvPr/>
        </p:nvSpPr>
        <p:spPr bwMode="auto">
          <a:xfrm>
            <a:off x="5214938" y="1571625"/>
            <a:ext cx="3929062" cy="3357563"/>
          </a:xfrm>
          <a:prstGeom prst="rect">
            <a:avLst/>
          </a:prstGeom>
          <a:solidFill>
            <a:srgbClr val="E1FFE1"/>
          </a:solidFill>
          <a:ln w="9525">
            <a:noFill/>
            <a:miter lim="800000"/>
            <a:headEnd/>
            <a:tailEnd/>
          </a:ln>
        </p:spPr>
        <p:txBody>
          <a:bodyPr/>
          <a:lstStyle/>
          <a:p>
            <a:pPr eaLnBrk="1" hangingPunct="1">
              <a:defRPr/>
            </a:pPr>
            <a:r>
              <a:rPr lang="en-US" altLang="zh-CN" sz="2800" b="1" dirty="0" err="1">
                <a:latin typeface="+mn-lt"/>
                <a:ea typeface="+mn-ea"/>
              </a:rPr>
              <a:t>int</a:t>
            </a:r>
            <a:r>
              <a:rPr lang="en-US" altLang="zh-CN" sz="2800" b="1" dirty="0">
                <a:latin typeface="+mn-lt"/>
                <a:ea typeface="+mn-ea"/>
              </a:rPr>
              <a:t> f(</a:t>
            </a:r>
            <a:r>
              <a:rPr lang="en-US" altLang="zh-CN" sz="2800" b="1" dirty="0" err="1">
                <a:latin typeface="+mn-lt"/>
                <a:ea typeface="+mn-ea"/>
              </a:rPr>
              <a:t>int</a:t>
            </a:r>
            <a:r>
              <a:rPr lang="en-US" altLang="zh-CN" sz="2800" b="1" dirty="0">
                <a:latin typeface="+mn-lt"/>
                <a:ea typeface="+mn-ea"/>
              </a:rPr>
              <a:t> a)</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auto</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b=0; </a:t>
            </a:r>
            <a:endParaRPr lang="zh-CN" altLang="zh-CN" sz="2800" b="1" dirty="0">
              <a:latin typeface="+mn-lt"/>
              <a:ea typeface="+mn-ea"/>
            </a:endParaRPr>
          </a:p>
          <a:p>
            <a:pPr eaLnBrk="1" hangingPunct="1">
              <a:defRPr/>
            </a:pPr>
            <a:r>
              <a:rPr lang="en-US" altLang="zh-CN" sz="2800" b="1" dirty="0">
                <a:latin typeface="+mn-lt"/>
                <a:ea typeface="+mn-ea"/>
              </a:rPr>
              <a:t>   </a:t>
            </a:r>
            <a:r>
              <a:rPr lang="en-US" altLang="zh-CN" sz="2800" b="1" dirty="0">
                <a:solidFill>
                  <a:srgbClr val="9D138D"/>
                </a:solidFill>
                <a:latin typeface="+mn-lt"/>
                <a:ea typeface="+mn-ea"/>
              </a:rPr>
              <a:t>static</a:t>
            </a:r>
            <a:r>
              <a:rPr lang="en-US" altLang="zh-CN" sz="2800" b="1" dirty="0">
                <a:latin typeface="+mn-lt"/>
                <a:ea typeface="+mn-ea"/>
              </a:rPr>
              <a:t> c=3;      </a:t>
            </a:r>
            <a:endParaRPr lang="zh-CN" altLang="zh-CN" sz="2800" b="1" dirty="0">
              <a:latin typeface="+mn-lt"/>
              <a:ea typeface="+mn-ea"/>
            </a:endParaRPr>
          </a:p>
          <a:p>
            <a:pPr eaLnBrk="1" hangingPunct="1">
              <a:defRPr/>
            </a:pPr>
            <a:r>
              <a:rPr lang="en-US" altLang="zh-CN" sz="2800" b="1" dirty="0">
                <a:latin typeface="+mn-lt"/>
                <a:ea typeface="+mn-ea"/>
              </a:rPr>
              <a:t>   b=b+1;</a:t>
            </a:r>
            <a:endParaRPr lang="zh-CN" altLang="zh-CN" sz="2800" b="1" dirty="0">
              <a:latin typeface="+mn-lt"/>
              <a:ea typeface="+mn-ea"/>
            </a:endParaRPr>
          </a:p>
          <a:p>
            <a:pPr eaLnBrk="1" hangingPunct="1">
              <a:defRPr/>
            </a:pPr>
            <a:r>
              <a:rPr lang="en-US" altLang="zh-CN" sz="2800" b="1" dirty="0">
                <a:latin typeface="+mn-lt"/>
                <a:ea typeface="+mn-ea"/>
              </a:rPr>
              <a:t>   c=c+1;</a:t>
            </a:r>
            <a:endParaRPr lang="zh-CN" altLang="zh-CN" sz="2800" b="1" dirty="0">
              <a:latin typeface="+mn-lt"/>
              <a:ea typeface="+mn-ea"/>
            </a:endParaRPr>
          </a:p>
          <a:p>
            <a:pPr eaLnBrk="1" hangingPunct="1">
              <a:defRPr/>
            </a:pPr>
            <a:r>
              <a:rPr lang="en-US" altLang="zh-CN" sz="2800" b="1" dirty="0">
                <a:latin typeface="+mn-lt"/>
                <a:ea typeface="+mn-ea"/>
              </a:rPr>
              <a:t>   return(</a:t>
            </a:r>
            <a:r>
              <a:rPr lang="en-US" altLang="zh-CN" sz="2800" b="1" dirty="0" err="1">
                <a:latin typeface="+mn-lt"/>
                <a:ea typeface="+mn-ea"/>
              </a:rPr>
              <a:t>a+b+c</a:t>
            </a:r>
            <a:r>
              <a:rPr lang="en-US" altLang="zh-CN" sz="2800" b="1" dirty="0">
                <a:latin typeface="+mn-lt"/>
                <a:ea typeface="+mn-ea"/>
              </a:rPr>
              <a:t>);</a:t>
            </a:r>
            <a:endParaRPr lang="zh-CN" altLang="zh-CN" sz="2800" b="1" dirty="0">
              <a:latin typeface="+mn-lt"/>
              <a:ea typeface="+mn-ea"/>
            </a:endParaRPr>
          </a:p>
          <a:p>
            <a:pPr eaLnBrk="1" hangingPunct="1">
              <a:defRPr/>
            </a:pPr>
            <a:r>
              <a:rPr lang="en-US" altLang="zh-CN" sz="2800" b="1" dirty="0">
                <a:latin typeface="+mn-lt"/>
                <a:ea typeface="+mn-ea"/>
              </a:rPr>
              <a:t>}</a:t>
            </a:r>
            <a:endParaRPr lang="zh-CN" altLang="zh-CN" sz="2800" b="1" dirty="0">
              <a:latin typeface="+mn-lt"/>
              <a:ea typeface="+mn-ea"/>
            </a:endParaRPr>
          </a:p>
          <a:p>
            <a:pPr marL="342900" indent="-342900">
              <a:spcBef>
                <a:spcPct val="20000"/>
              </a:spcBef>
              <a:buFont typeface="Wingdings" pitchFamily="2" charset="2"/>
              <a:buNone/>
              <a:defRPr/>
            </a:pPr>
            <a:endParaRPr lang="zh-CN" altLang="zh-CN" sz="2800" b="1" kern="0" dirty="0">
              <a:latin typeface="+mn-lt"/>
              <a:ea typeface="+mn-ea"/>
            </a:endParaRPr>
          </a:p>
          <a:p>
            <a:pPr marL="342900" indent="-342900">
              <a:lnSpc>
                <a:spcPct val="120000"/>
              </a:lnSpc>
              <a:spcBef>
                <a:spcPct val="20000"/>
              </a:spcBef>
              <a:buFont typeface="Wingdings" pitchFamily="2" charset="2"/>
              <a:buNone/>
              <a:defRPr/>
            </a:pPr>
            <a:endParaRPr lang="zh-CN" altLang="en-US" sz="3200" b="1" kern="0" dirty="0">
              <a:latin typeface="+mn-lt"/>
              <a:ea typeface="+mn-ea"/>
            </a:endParaRPr>
          </a:p>
        </p:txBody>
      </p:sp>
      <p:sp>
        <p:nvSpPr>
          <p:cNvPr id="11" name="圆角矩形标注 10"/>
          <p:cNvSpPr>
            <a:spLocks noChangeArrowheads="1"/>
          </p:cNvSpPr>
          <p:nvPr/>
        </p:nvSpPr>
        <p:spPr bwMode="auto">
          <a:xfrm>
            <a:off x="5500688" y="3571875"/>
            <a:ext cx="3429000" cy="714375"/>
          </a:xfrm>
          <a:prstGeom prst="wedgeRoundRectCallout">
            <a:avLst>
              <a:gd name="adj1" fmla="val -3593"/>
              <a:gd name="adj2" fmla="val -149884"/>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仅在本函数内有效</a:t>
            </a:r>
          </a:p>
        </p:txBody>
      </p:sp>
      <p:pic>
        <p:nvPicPr>
          <p:cNvPr id="195589"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blinds(horizontal)">
                                      <p:cBhvr>
                                        <p:cTn id="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Lst>
  </p:timing>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p:txBody>
          <a:bodyPr/>
          <a:lstStyle/>
          <a:p>
            <a:pPr>
              <a:buFont typeface="Wingdings" panose="05000000000000000000" pitchFamily="2" charset="2"/>
              <a:buNone/>
            </a:pPr>
            <a:r>
              <a:rPr lang="zh-CN" altLang="zh-CN" smtClean="0"/>
              <a:t>例</a:t>
            </a:r>
            <a:r>
              <a:rPr lang="en-US" altLang="zh-CN" smtClean="0"/>
              <a:t>7.17 </a:t>
            </a:r>
            <a:r>
              <a:rPr lang="zh-CN" altLang="zh-CN" smtClean="0"/>
              <a:t>输出</a:t>
            </a:r>
            <a:r>
              <a:rPr lang="en-US" altLang="zh-CN" smtClean="0"/>
              <a:t>1</a:t>
            </a:r>
            <a:r>
              <a:rPr lang="zh-CN" altLang="zh-CN" smtClean="0"/>
              <a:t>到</a:t>
            </a:r>
            <a:r>
              <a:rPr lang="en-US" altLang="zh-CN" smtClean="0"/>
              <a:t>5</a:t>
            </a:r>
            <a:r>
              <a:rPr lang="zh-CN" altLang="zh-CN" smtClean="0"/>
              <a:t>的阶乘值。</a:t>
            </a:r>
            <a:endParaRPr lang="en-US" altLang="zh-CN" smtClean="0"/>
          </a:p>
          <a:p>
            <a:r>
              <a:rPr lang="zh-CN" altLang="zh-CN" smtClean="0"/>
              <a:t>解题思路：可以编一个函数用来进行连乘，如第</a:t>
            </a:r>
            <a:r>
              <a:rPr lang="en-US" altLang="zh-CN" smtClean="0"/>
              <a:t>1</a:t>
            </a:r>
            <a:r>
              <a:rPr lang="zh-CN" altLang="zh-CN" smtClean="0"/>
              <a:t>次调用时进行</a:t>
            </a:r>
            <a:r>
              <a:rPr lang="en-US" altLang="zh-CN" smtClean="0"/>
              <a:t>1</a:t>
            </a:r>
            <a:r>
              <a:rPr lang="zh-CN" altLang="zh-CN" smtClean="0"/>
              <a:t>乘</a:t>
            </a:r>
            <a:r>
              <a:rPr lang="en-US" altLang="zh-CN" smtClean="0"/>
              <a:t>1</a:t>
            </a:r>
            <a:r>
              <a:rPr lang="zh-CN" altLang="zh-CN" smtClean="0"/>
              <a:t>，第</a:t>
            </a:r>
            <a:r>
              <a:rPr lang="en-US" altLang="zh-CN" smtClean="0"/>
              <a:t>2</a:t>
            </a:r>
            <a:r>
              <a:rPr lang="zh-CN" altLang="zh-CN" smtClean="0"/>
              <a:t>次调用时再乘以</a:t>
            </a:r>
            <a:r>
              <a:rPr lang="en-US" altLang="zh-CN" smtClean="0"/>
              <a:t>2</a:t>
            </a:r>
            <a:r>
              <a:rPr lang="zh-CN" altLang="zh-CN" smtClean="0"/>
              <a:t>，第</a:t>
            </a:r>
            <a:r>
              <a:rPr lang="en-US" altLang="zh-CN" smtClean="0"/>
              <a:t>3</a:t>
            </a:r>
            <a:r>
              <a:rPr lang="zh-CN" altLang="zh-CN" smtClean="0"/>
              <a:t>次调用时再乘以</a:t>
            </a:r>
            <a:r>
              <a:rPr lang="en-US" altLang="zh-CN" smtClean="0"/>
              <a:t>3</a:t>
            </a:r>
            <a:r>
              <a:rPr lang="zh-CN" altLang="zh-CN" smtClean="0"/>
              <a:t>，依此规律进行下去。</a:t>
            </a:r>
          </a:p>
          <a:p>
            <a:pPr>
              <a:buFont typeface="Wingdings" panose="05000000000000000000" pitchFamily="2" charset="2"/>
              <a:buNone/>
            </a:pPr>
            <a:endParaRPr lang="zh-CN" altLang="en-US" smtClean="0"/>
          </a:p>
        </p:txBody>
      </p:sp>
      <p:pic>
        <p:nvPicPr>
          <p:cNvPr id="196611"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7634" name="内容占位符 2"/>
          <p:cNvSpPr>
            <a:spLocks noGrp="1"/>
          </p:cNvSpPr>
          <p:nvPr>
            <p:ph idx="1"/>
          </p:nvPr>
        </p:nvSpPr>
        <p:spPr>
          <a:xfrm>
            <a:off x="539750" y="571500"/>
            <a:ext cx="7818438" cy="6215063"/>
          </a:xfrm>
        </p:spPr>
        <p:txBody>
          <a:bodyPr/>
          <a:lstStyle/>
          <a:p>
            <a:pPr>
              <a:lnSpc>
                <a:spcPts val="3000"/>
              </a:lnSpc>
              <a:buFont typeface="Wingdings" panose="05000000000000000000" pitchFamily="2" charset="2"/>
              <a:buNone/>
            </a:pPr>
            <a:r>
              <a:rPr lang="en-US" altLang="zh-CN" sz="2800" smtClean="0"/>
              <a:t>#include &lt;stdio.h&gt;</a:t>
            </a:r>
            <a:endParaRPr lang="zh-CN" altLang="zh-CN" sz="2800" smtClean="0"/>
          </a:p>
          <a:p>
            <a:pPr>
              <a:lnSpc>
                <a:spcPts val="3000"/>
              </a:lnSpc>
              <a:buFont typeface="Wingdings" panose="05000000000000000000" pitchFamily="2" charset="2"/>
              <a:buNone/>
            </a:pPr>
            <a:r>
              <a:rPr lang="en-US" altLang="zh-CN" sz="2800" smtClean="0"/>
              <a:t>int main()</a:t>
            </a:r>
            <a:endParaRPr lang="zh-CN" altLang="zh-CN" sz="2800" smtClean="0"/>
          </a:p>
          <a:p>
            <a:pPr>
              <a:lnSpc>
                <a:spcPts val="3000"/>
              </a:lnSpc>
              <a:buFont typeface="Wingdings" panose="05000000000000000000" pitchFamily="2" charset="2"/>
              <a:buNone/>
            </a:pPr>
            <a:r>
              <a:rPr lang="en-US" altLang="zh-CN" sz="2800" smtClean="0"/>
              <a:t>{ int fac(int n);</a:t>
            </a:r>
            <a:endParaRPr lang="zh-CN" altLang="zh-CN" sz="2800" smtClean="0"/>
          </a:p>
          <a:p>
            <a:pPr>
              <a:lnSpc>
                <a:spcPts val="3000"/>
              </a:lnSpc>
              <a:buFont typeface="Wingdings" panose="05000000000000000000" pitchFamily="2" charset="2"/>
              <a:buNone/>
            </a:pPr>
            <a:r>
              <a:rPr lang="en-US" altLang="zh-CN" sz="2800" smtClean="0"/>
              <a:t>   int i;</a:t>
            </a:r>
            <a:endParaRPr lang="zh-CN" altLang="zh-CN" sz="2800" smtClean="0"/>
          </a:p>
          <a:p>
            <a:pPr>
              <a:lnSpc>
                <a:spcPts val="3000"/>
              </a:lnSpc>
              <a:buFont typeface="Wingdings" panose="05000000000000000000" pitchFamily="2" charset="2"/>
              <a:buNone/>
            </a:pPr>
            <a:r>
              <a:rPr lang="en-US" altLang="zh-CN" sz="2800" smtClean="0"/>
              <a:t>   for(i=1;i&lt;=5;i++) </a:t>
            </a:r>
            <a:endParaRPr lang="zh-CN" altLang="zh-CN" sz="2800" smtClean="0"/>
          </a:p>
          <a:p>
            <a:pPr>
              <a:lnSpc>
                <a:spcPts val="3000"/>
              </a:lnSpc>
              <a:buFont typeface="Wingdings" panose="05000000000000000000" pitchFamily="2" charset="2"/>
              <a:buNone/>
            </a:pPr>
            <a:r>
              <a:rPr lang="en-US" altLang="zh-CN" sz="2800" smtClean="0"/>
              <a:t>       printf(“%d!=%d\n”,i,fac(i)); </a:t>
            </a:r>
            <a:endParaRPr lang="zh-CN" altLang="zh-CN" sz="2800" smtClean="0"/>
          </a:p>
          <a:p>
            <a:pPr>
              <a:lnSpc>
                <a:spcPts val="3000"/>
              </a:lnSpc>
              <a:buFont typeface="Wingdings" panose="05000000000000000000" pitchFamily="2" charset="2"/>
              <a:buNone/>
            </a:pPr>
            <a:r>
              <a:rPr lang="en-US" altLang="zh-CN" sz="2800" smtClean="0"/>
              <a:t>   return 0;</a:t>
            </a:r>
            <a:endParaRPr lang="zh-CN" altLang="zh-CN" sz="2800" smtClean="0"/>
          </a:p>
          <a:p>
            <a:pPr>
              <a:lnSpc>
                <a:spcPts val="3000"/>
              </a:lnSpc>
              <a:buFont typeface="Wingdings" panose="05000000000000000000" pitchFamily="2" charset="2"/>
              <a:buNone/>
            </a:pPr>
            <a:r>
              <a:rPr lang="en-US" altLang="zh-CN" sz="2800" smtClean="0"/>
              <a:t>}</a:t>
            </a:r>
            <a:endParaRPr lang="zh-CN" altLang="zh-CN" sz="2800" smtClean="0"/>
          </a:p>
          <a:p>
            <a:pPr>
              <a:lnSpc>
                <a:spcPts val="3000"/>
              </a:lnSpc>
              <a:buFont typeface="Wingdings" panose="05000000000000000000" pitchFamily="2" charset="2"/>
              <a:buNone/>
            </a:pPr>
            <a:r>
              <a:rPr lang="en-US" altLang="zh-CN" sz="2800" smtClean="0"/>
              <a:t>int fac(int n)</a:t>
            </a:r>
            <a:endParaRPr lang="zh-CN" altLang="zh-CN" sz="2800" smtClean="0"/>
          </a:p>
          <a:p>
            <a:pPr>
              <a:lnSpc>
                <a:spcPts val="3000"/>
              </a:lnSpc>
              <a:buFont typeface="Wingdings" panose="05000000000000000000" pitchFamily="2" charset="2"/>
              <a:buNone/>
            </a:pPr>
            <a:r>
              <a:rPr lang="en-US" altLang="zh-CN" sz="2800" smtClean="0"/>
              <a:t>{ </a:t>
            </a:r>
            <a:r>
              <a:rPr lang="en-US" altLang="zh-CN" sz="2800" smtClean="0">
                <a:solidFill>
                  <a:srgbClr val="00B050"/>
                </a:solidFill>
              </a:rPr>
              <a:t>static</a:t>
            </a:r>
            <a:r>
              <a:rPr lang="en-US" altLang="zh-CN" sz="2800" smtClean="0"/>
              <a:t> int f=1; </a:t>
            </a:r>
            <a:endParaRPr lang="zh-CN" altLang="zh-CN" sz="2800" smtClean="0"/>
          </a:p>
          <a:p>
            <a:pPr>
              <a:lnSpc>
                <a:spcPts val="3000"/>
              </a:lnSpc>
              <a:buFont typeface="Wingdings" panose="05000000000000000000" pitchFamily="2" charset="2"/>
              <a:buNone/>
            </a:pPr>
            <a:r>
              <a:rPr lang="en-US" altLang="zh-CN" sz="2800" smtClean="0"/>
              <a:t>   f=f*n; </a:t>
            </a:r>
            <a:endParaRPr lang="zh-CN" altLang="zh-CN" sz="2800" smtClean="0"/>
          </a:p>
          <a:p>
            <a:pPr>
              <a:lnSpc>
                <a:spcPts val="3000"/>
              </a:lnSpc>
              <a:buFont typeface="Wingdings" panose="05000000000000000000" pitchFamily="2" charset="2"/>
              <a:buNone/>
            </a:pPr>
            <a:r>
              <a:rPr lang="en-US" altLang="zh-CN" sz="2800" smtClean="0"/>
              <a:t>   return(f);   </a:t>
            </a:r>
            <a:endParaRPr lang="zh-CN" altLang="zh-CN" sz="2800" smtClean="0"/>
          </a:p>
          <a:p>
            <a:pPr>
              <a:lnSpc>
                <a:spcPts val="3000"/>
              </a:lnSpc>
              <a:buFont typeface="Wingdings" panose="05000000000000000000" pitchFamily="2" charset="2"/>
              <a:buNone/>
            </a:pPr>
            <a:r>
              <a:rPr lang="en-US" altLang="zh-CN" sz="2800" smtClean="0"/>
              <a:t>}</a:t>
            </a:r>
            <a:endParaRPr lang="zh-CN" altLang="en-US" sz="2800" smtClean="0"/>
          </a:p>
        </p:txBody>
      </p:sp>
      <p:pic>
        <p:nvPicPr>
          <p:cNvPr id="160770" name="Picture 2" descr="pic7-17"/>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143500" y="3714750"/>
            <a:ext cx="3419475" cy="23574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爆炸形 1 4"/>
          <p:cNvSpPr>
            <a:spLocks noChangeArrowheads="1"/>
          </p:cNvSpPr>
          <p:nvPr/>
        </p:nvSpPr>
        <p:spPr bwMode="auto">
          <a:xfrm>
            <a:off x="3357563" y="142875"/>
            <a:ext cx="5786437" cy="2857500"/>
          </a:xfrm>
          <a:prstGeom prst="irregularSeal1">
            <a:avLst/>
          </a:prstGeom>
          <a:solidFill>
            <a:srgbClr val="CCE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zh-CN" sz="2800">
                <a:solidFill>
                  <a:srgbClr val="FF0000"/>
                </a:solidFill>
                <a:ea typeface="宋体" panose="02010600030101010101" pitchFamily="2" charset="-122"/>
              </a:rPr>
              <a:t>若非必要，不要多用静态局部变量</a:t>
            </a:r>
            <a:endParaRPr kumimoji="1" lang="zh-CN" altLang="en-US" sz="2800">
              <a:solidFill>
                <a:srgbClr val="FF0000"/>
              </a:solidFill>
              <a:ea typeface="宋体" panose="02010600030101010101" pitchFamily="2" charset="-122"/>
            </a:endParaRPr>
          </a:p>
        </p:txBody>
      </p:sp>
      <p:pic>
        <p:nvPicPr>
          <p:cNvPr id="197637" name="图片 5"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0770"/>
                                        </p:tgtEl>
                                        <p:attrNameLst>
                                          <p:attrName>style.visibility</p:attrName>
                                        </p:attrNameLst>
                                      </p:cBhvr>
                                      <p:to>
                                        <p:strVal val="visible"/>
                                      </p:to>
                                    </p:set>
                                    <p:animEffect transition="in" filter="blinds(horizontal)">
                                      <p:cBhvr>
                                        <p:cTn id="12" dur="500"/>
                                        <p:tgtEl>
                                          <p:spTgt spid="16077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7.1</a:t>
            </a:r>
            <a:r>
              <a:rPr lang="zh-CN" altLang="zh-CN" dirty="0" smtClean="0">
                <a:solidFill>
                  <a:srgbClr val="800000"/>
                </a:solidFill>
                <a:effectLst>
                  <a:outerShdw blurRad="38100" dist="38100" dir="2700000" algn="tl">
                    <a:srgbClr val="000000"/>
                  </a:outerShdw>
                </a:effectLst>
                <a:ea typeface="黑体" pitchFamily="2" charset="-122"/>
              </a:rPr>
              <a:t>为什么要用函数</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5123" name="Rectangle 3"/>
          <p:cNvSpPr>
            <a:spLocks noGrp="1" noChangeArrowheads="1"/>
          </p:cNvSpPr>
          <p:nvPr>
            <p:ph type="body" idx="1"/>
          </p:nvPr>
        </p:nvSpPr>
        <p:spPr>
          <a:xfrm>
            <a:off x="428625" y="1643063"/>
            <a:ext cx="8501063" cy="4214812"/>
          </a:xfrm>
        </p:spPr>
        <p:txBody>
          <a:bodyPr/>
          <a:lstStyle/>
          <a:p>
            <a:pPr eaLnBrk="1" hangingPunct="1">
              <a:spcBef>
                <a:spcPct val="50000"/>
              </a:spcBef>
            </a:pPr>
            <a:r>
              <a:rPr lang="zh-CN" altLang="en-US" smtClean="0"/>
              <a:t>问题：</a:t>
            </a:r>
            <a:endParaRPr lang="en-US" altLang="zh-CN" smtClean="0"/>
          </a:p>
          <a:p>
            <a:pPr lvl="1" eaLnBrk="1" hangingPunct="1">
              <a:spcBef>
                <a:spcPct val="50000"/>
              </a:spcBef>
            </a:pPr>
            <a:r>
              <a:rPr lang="zh-CN" altLang="zh-CN" smtClean="0"/>
              <a:t>如果程序的功能比较多，规模比较大，把所有代码都写在</a:t>
            </a:r>
            <a:r>
              <a:rPr lang="en-US" altLang="zh-CN" smtClean="0"/>
              <a:t>main</a:t>
            </a:r>
            <a:r>
              <a:rPr lang="zh-CN" altLang="zh-CN" smtClean="0"/>
              <a:t>函数中，就会使主函数变得庞杂、头绪不清，阅读和维护变得困难</a:t>
            </a:r>
            <a:endParaRPr lang="en-US" altLang="zh-CN" smtClean="0"/>
          </a:p>
          <a:p>
            <a:pPr lvl="1" eaLnBrk="1" hangingPunct="1">
              <a:spcBef>
                <a:spcPct val="50000"/>
              </a:spcBef>
            </a:pPr>
            <a:r>
              <a:rPr lang="zh-CN" altLang="zh-CN" smtClean="0"/>
              <a:t>有时程序中要多次实现某一功能，就需要多次重复编写实现此功能的程序代码</a:t>
            </a:r>
            <a:r>
              <a:rPr lang="zh-CN" altLang="en-US" smtClean="0"/>
              <a:t>，</a:t>
            </a:r>
            <a:r>
              <a:rPr lang="zh-CN" altLang="zh-CN" smtClean="0"/>
              <a:t>这使程序冗长，不精炼</a:t>
            </a:r>
            <a:endParaRPr lang="en-US" altLang="zh-CN" smtClean="0"/>
          </a:p>
        </p:txBody>
      </p:sp>
      <p:pic>
        <p:nvPicPr>
          <p:cNvPr id="5124"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7.2.1 </a:t>
            </a:r>
            <a:r>
              <a:rPr lang="zh-CN" altLang="zh-CN" dirty="0" smtClean="0">
                <a:solidFill>
                  <a:srgbClr val="800000"/>
                </a:solidFill>
                <a:effectLst>
                  <a:outerShdw blurRad="38100" dist="38100" dir="2700000" algn="tl">
                    <a:srgbClr val="000000"/>
                  </a:outerShdw>
                </a:effectLst>
                <a:ea typeface="黑体" pitchFamily="2" charset="-122"/>
              </a:rPr>
              <a:t>为什么要定义函数</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24579" name="Rectangle 3"/>
          <p:cNvSpPr>
            <a:spLocks noGrp="1" noChangeArrowheads="1"/>
          </p:cNvSpPr>
          <p:nvPr>
            <p:ph type="body" idx="1"/>
          </p:nvPr>
        </p:nvSpPr>
        <p:spPr>
          <a:xfrm>
            <a:off x="642938" y="1643063"/>
            <a:ext cx="7572375" cy="3429000"/>
          </a:xfrm>
        </p:spPr>
        <p:txBody>
          <a:bodyPr/>
          <a:lstStyle/>
          <a:p>
            <a:pPr eaLnBrk="1" hangingPunct="1">
              <a:spcBef>
                <a:spcPct val="50000"/>
              </a:spcBef>
            </a:pPr>
            <a:r>
              <a:rPr lang="en-US" altLang="zh-CN" smtClean="0"/>
              <a:t>C</a:t>
            </a:r>
            <a:r>
              <a:rPr lang="zh-CN" altLang="zh-CN" smtClean="0"/>
              <a:t>语言要求，在程序中用到的所有函数，必须“</a:t>
            </a:r>
            <a:r>
              <a:rPr lang="zh-CN" altLang="zh-CN" smtClean="0">
                <a:solidFill>
                  <a:srgbClr val="C00000"/>
                </a:solidFill>
              </a:rPr>
              <a:t>先定义，后使用</a:t>
            </a:r>
            <a:r>
              <a:rPr lang="zh-CN" altLang="zh-CN" smtClean="0"/>
              <a:t>”</a:t>
            </a:r>
            <a:endParaRPr lang="en-US" altLang="zh-CN" smtClean="0"/>
          </a:p>
          <a:p>
            <a:pPr eaLnBrk="1" hangingPunct="1">
              <a:spcBef>
                <a:spcPct val="50000"/>
              </a:spcBef>
            </a:pPr>
            <a:r>
              <a:rPr lang="zh-CN" altLang="zh-CN" smtClean="0"/>
              <a:t>指定</a:t>
            </a:r>
            <a:r>
              <a:rPr lang="zh-CN" altLang="en-US" smtClean="0"/>
              <a:t>函数</a:t>
            </a:r>
            <a:r>
              <a:rPr lang="zh-CN" altLang="zh-CN" smtClean="0">
                <a:solidFill>
                  <a:srgbClr val="0000CC"/>
                </a:solidFill>
              </a:rPr>
              <a:t>名字</a:t>
            </a:r>
            <a:r>
              <a:rPr lang="zh-CN" altLang="zh-CN" smtClean="0"/>
              <a:t>、函数</a:t>
            </a:r>
            <a:r>
              <a:rPr lang="zh-CN" altLang="zh-CN" smtClean="0">
                <a:solidFill>
                  <a:srgbClr val="0000CC"/>
                </a:solidFill>
              </a:rPr>
              <a:t>返回值类型</a:t>
            </a:r>
            <a:r>
              <a:rPr lang="zh-CN" altLang="zh-CN" smtClean="0"/>
              <a:t>、函数实现的</a:t>
            </a:r>
            <a:r>
              <a:rPr lang="zh-CN" altLang="zh-CN" smtClean="0">
                <a:solidFill>
                  <a:srgbClr val="0000CC"/>
                </a:solidFill>
              </a:rPr>
              <a:t>功能</a:t>
            </a:r>
            <a:r>
              <a:rPr lang="zh-CN" altLang="zh-CN" smtClean="0"/>
              <a:t>以及</a:t>
            </a:r>
            <a:r>
              <a:rPr lang="zh-CN" altLang="zh-CN" smtClean="0">
                <a:solidFill>
                  <a:srgbClr val="0000CC"/>
                </a:solidFill>
              </a:rPr>
              <a:t>参数的个数与类型</a:t>
            </a:r>
            <a:r>
              <a:rPr lang="zh-CN" altLang="zh-CN" smtClean="0"/>
              <a:t>，将这些信息通知编译系统。</a:t>
            </a:r>
            <a:endParaRPr lang="en-US" altLang="zh-CN" smtClean="0"/>
          </a:p>
        </p:txBody>
      </p:sp>
      <p:pic>
        <p:nvPicPr>
          <p:cNvPr id="2355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6" presetClass="entr" presetSubtype="21" fill="hold" nodeType="clickEffect">
                                  <p:stCondLst>
                                    <p:cond delay="0"/>
                                  </p:stCondLst>
                                  <p:childTnLst>
                                    <p:set>
                                      <p:cBhvr>
                                        <p:cTn id="6" dur="1" fill="hold">
                                          <p:stCondLst>
                                            <p:cond delay="0"/>
                                          </p:stCondLst>
                                        </p:cTn>
                                        <p:tgtEl>
                                          <p:spTgt spid="24579">
                                            <p:txEl>
                                              <p:pRg st="1" end="1"/>
                                            </p:txEl>
                                          </p:spTgt>
                                        </p:tgtEl>
                                        <p:attrNameLst>
                                          <p:attrName>style.visibility</p:attrName>
                                        </p:attrNameLst>
                                      </p:cBhvr>
                                      <p:to>
                                        <p:strVal val="visible"/>
                                      </p:to>
                                    </p:set>
                                    <p:animEffect transition="in" filter="barn(inVertical)">
                                      <p:cBhvr>
                                        <p:cTn id="7" dur="500"/>
                                        <p:tgtEl>
                                          <p:spTgt spid="24579">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8418" name="内容占位符 2"/>
          <p:cNvSpPr>
            <a:spLocks noGrp="1"/>
          </p:cNvSpPr>
          <p:nvPr>
            <p:ph idx="1"/>
          </p:nvPr>
        </p:nvSpPr>
        <p:spPr>
          <a:xfrm>
            <a:off x="539750" y="1143000"/>
            <a:ext cx="8153400" cy="5072063"/>
          </a:xfrm>
        </p:spPr>
        <p:txBody>
          <a:bodyPr/>
          <a:lstStyle/>
          <a:p>
            <a:pPr>
              <a:buFont typeface="Wingdings" panose="05000000000000000000" pitchFamily="2" charset="2"/>
              <a:buNone/>
            </a:pPr>
            <a:r>
              <a:rPr lang="en-US" altLang="zh-CN" smtClean="0"/>
              <a:t>3. </a:t>
            </a:r>
            <a:r>
              <a:rPr lang="zh-CN" altLang="zh-CN" smtClean="0"/>
              <a:t>寄存器变量</a:t>
            </a:r>
            <a:r>
              <a:rPr lang="en-US" altLang="zh-CN" smtClean="0"/>
              <a:t>(register</a:t>
            </a:r>
            <a:r>
              <a:rPr lang="zh-CN" altLang="zh-CN" smtClean="0"/>
              <a:t>变量</a:t>
            </a:r>
            <a:r>
              <a:rPr lang="en-US" altLang="zh-CN" smtClean="0"/>
              <a:t>)</a:t>
            </a:r>
          </a:p>
          <a:p>
            <a:r>
              <a:rPr lang="zh-CN" altLang="zh-CN" smtClean="0"/>
              <a:t>一般情况下，变量（包括静态存储方式和动态存储方式）的值是存放在内存中的</a:t>
            </a:r>
            <a:endParaRPr lang="en-US" altLang="zh-CN" smtClean="0"/>
          </a:p>
          <a:p>
            <a:r>
              <a:rPr lang="zh-CN" altLang="zh-CN" smtClean="0">
                <a:solidFill>
                  <a:srgbClr val="C00000"/>
                </a:solidFill>
              </a:rPr>
              <a:t>寄存器变量</a:t>
            </a:r>
            <a:r>
              <a:rPr lang="zh-CN" altLang="zh-CN" smtClean="0"/>
              <a:t>允许将局部变量的值放在</a:t>
            </a:r>
            <a:r>
              <a:rPr lang="en-US" altLang="zh-CN" smtClean="0"/>
              <a:t>CPU</a:t>
            </a:r>
            <a:r>
              <a:rPr lang="zh-CN" altLang="zh-CN" smtClean="0"/>
              <a:t>中的寄存器中</a:t>
            </a:r>
            <a:endParaRPr lang="en-US" altLang="zh-CN" smtClean="0"/>
          </a:p>
          <a:p>
            <a:r>
              <a:rPr lang="zh-CN" altLang="zh-CN" smtClean="0"/>
              <a:t>现在的计算机能够识别使用频繁的变量，从而自动地将这些变量放在寄存器中，而不需要程序设计者指定</a:t>
            </a:r>
            <a:endParaRPr lang="zh-CN" altLang="en-US" smtClean="0"/>
          </a:p>
        </p:txBody>
      </p:sp>
      <p:pic>
        <p:nvPicPr>
          <p:cNvPr id="19865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8418">
                                            <p:txEl>
                                              <p:pRg st="3" end="3"/>
                                            </p:txEl>
                                          </p:spTgt>
                                        </p:tgtEl>
                                        <p:attrNameLst>
                                          <p:attrName>style.visibility</p:attrName>
                                        </p:attrNameLst>
                                      </p:cBhvr>
                                      <p:to>
                                        <p:strVal val="visible"/>
                                      </p:to>
                                    </p:set>
                                    <p:animEffect transition="in" filter="blinds(horizontal)">
                                      <p:cBhvr>
                                        <p:cTn id="7" dur="500"/>
                                        <p:tgtEl>
                                          <p:spTgt spid="18841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7.9.3 </a:t>
            </a:r>
            <a:r>
              <a:rPr lang="zh-CN" altLang="zh-CN" dirty="0" smtClean="0">
                <a:solidFill>
                  <a:srgbClr val="800000"/>
                </a:solidFill>
                <a:effectLst>
                  <a:outerShdw blurRad="38100" dist="38100" dir="2700000" algn="tl">
                    <a:srgbClr val="000000"/>
                  </a:outerShdw>
                </a:effectLst>
                <a:ea typeface="黑体" pitchFamily="2" charset="-122"/>
              </a:rPr>
              <a:t>全局变量的存储类别</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189443" name="Rectangle 3"/>
          <p:cNvSpPr>
            <a:spLocks noGrp="1" noChangeArrowheads="1"/>
          </p:cNvSpPr>
          <p:nvPr>
            <p:ph type="body" idx="1"/>
          </p:nvPr>
        </p:nvSpPr>
        <p:spPr>
          <a:xfrm>
            <a:off x="785813" y="1643063"/>
            <a:ext cx="7643812" cy="4929187"/>
          </a:xfrm>
        </p:spPr>
        <p:txBody>
          <a:bodyPr/>
          <a:lstStyle/>
          <a:p>
            <a:r>
              <a:rPr lang="zh-CN" altLang="zh-CN" smtClean="0"/>
              <a:t>全局变量都是存放在静态存储区中的。因此它们的生存期是固定的，存在于程序的整个运行过程</a:t>
            </a:r>
            <a:endParaRPr lang="en-US" altLang="zh-CN" smtClean="0"/>
          </a:p>
          <a:p>
            <a:r>
              <a:rPr lang="zh-CN" altLang="zh-CN" smtClean="0"/>
              <a:t>一般来说，外部变量是在函数的外部定义的全局变量，它的作用域是</a:t>
            </a:r>
            <a:r>
              <a:rPr lang="zh-CN" altLang="zh-CN" smtClean="0">
                <a:solidFill>
                  <a:srgbClr val="C00000"/>
                </a:solidFill>
              </a:rPr>
              <a:t>从变量的定义处开始</a:t>
            </a:r>
            <a:r>
              <a:rPr lang="zh-CN" altLang="zh-CN" smtClean="0"/>
              <a:t>，到本程序</a:t>
            </a:r>
            <a:r>
              <a:rPr lang="zh-CN" altLang="zh-CN" smtClean="0">
                <a:solidFill>
                  <a:srgbClr val="C00000"/>
                </a:solidFill>
              </a:rPr>
              <a:t>文件的末尾</a:t>
            </a:r>
            <a:r>
              <a:rPr lang="zh-CN" altLang="zh-CN" smtClean="0"/>
              <a:t>。在此作用域内，全局变量可以为程序中各个函数所引用。</a:t>
            </a:r>
          </a:p>
        </p:txBody>
      </p:sp>
      <p:pic>
        <p:nvPicPr>
          <p:cNvPr id="19968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89443">
                                            <p:txEl>
                                              <p:pRg st="1" end="1"/>
                                            </p:txEl>
                                          </p:spTgt>
                                        </p:tgtEl>
                                        <p:attrNameLst>
                                          <p:attrName>style.visibility</p:attrName>
                                        </p:attrNameLst>
                                      </p:cBhvr>
                                      <p:to>
                                        <p:strVal val="visible"/>
                                      </p:to>
                                    </p:set>
                                    <p:animEffect transition="in" filter="blinds(horizontal)">
                                      <p:cBhvr>
                                        <p:cTn id="7" dur="500"/>
                                        <p:tgtEl>
                                          <p:spTgt spid="18944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00706" name="Rectangle 3"/>
          <p:cNvSpPr>
            <a:spLocks noGrp="1" noChangeArrowheads="1"/>
          </p:cNvSpPr>
          <p:nvPr>
            <p:ph type="body" idx="1"/>
          </p:nvPr>
        </p:nvSpPr>
        <p:spPr>
          <a:xfrm>
            <a:off x="714375" y="1214438"/>
            <a:ext cx="7643813" cy="4929187"/>
          </a:xfrm>
        </p:spPr>
        <p:txBody>
          <a:bodyPr/>
          <a:lstStyle/>
          <a:p>
            <a:pPr>
              <a:buFont typeface="Wingdings" panose="05000000000000000000" pitchFamily="2" charset="2"/>
              <a:buNone/>
            </a:pPr>
            <a:r>
              <a:rPr lang="en-US" altLang="zh-CN" smtClean="0"/>
              <a:t>1. </a:t>
            </a:r>
            <a:r>
              <a:rPr lang="zh-CN" altLang="zh-CN" smtClean="0"/>
              <a:t>在一个文件内扩展外部变量的作用域</a:t>
            </a:r>
          </a:p>
          <a:p>
            <a:r>
              <a:rPr lang="zh-CN" altLang="zh-CN" smtClean="0"/>
              <a:t>外部变量有效的作用范围只限于定义处到</a:t>
            </a:r>
            <a:r>
              <a:rPr lang="zh-CN" altLang="en-US" smtClean="0"/>
              <a:t>本</a:t>
            </a:r>
            <a:r>
              <a:rPr lang="zh-CN" altLang="zh-CN" smtClean="0"/>
              <a:t>文件结束。 </a:t>
            </a:r>
            <a:endParaRPr lang="en-US" altLang="zh-CN" smtClean="0"/>
          </a:p>
          <a:p>
            <a:r>
              <a:rPr lang="zh-CN" altLang="en-US" smtClean="0"/>
              <a:t>如果</a:t>
            </a:r>
            <a:r>
              <a:rPr lang="zh-CN" altLang="zh-CN" smtClean="0"/>
              <a:t>用关键字</a:t>
            </a:r>
            <a:r>
              <a:rPr lang="en-US" altLang="zh-CN" smtClean="0">
                <a:solidFill>
                  <a:srgbClr val="C00000"/>
                </a:solidFill>
              </a:rPr>
              <a:t>extern</a:t>
            </a:r>
            <a:r>
              <a:rPr lang="zh-CN" altLang="zh-CN" smtClean="0"/>
              <a:t>对</a:t>
            </a:r>
            <a:r>
              <a:rPr lang="zh-CN" altLang="en-US" smtClean="0"/>
              <a:t>某</a:t>
            </a:r>
            <a:r>
              <a:rPr lang="zh-CN" altLang="zh-CN" smtClean="0"/>
              <a:t>变量作“外部变量声明”，</a:t>
            </a:r>
            <a:r>
              <a:rPr lang="zh-CN" altLang="en-US" smtClean="0"/>
              <a:t>则</a:t>
            </a:r>
            <a:r>
              <a:rPr lang="zh-CN" altLang="zh-CN" smtClean="0"/>
              <a:t>可以从“声明”处起，合法地使用该外部变量</a:t>
            </a:r>
          </a:p>
        </p:txBody>
      </p:sp>
      <p:pic>
        <p:nvPicPr>
          <p:cNvPr id="200707"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500" y="1357313"/>
            <a:ext cx="8153400" cy="4495800"/>
          </a:xfrm>
        </p:spPr>
        <p:txBody>
          <a:bodyPr/>
          <a:lstStyle/>
          <a:p>
            <a:pPr>
              <a:buFont typeface="Wingdings" panose="05000000000000000000" pitchFamily="2" charset="2"/>
              <a:buNone/>
            </a:pPr>
            <a:r>
              <a:rPr lang="zh-CN" altLang="zh-CN" smtClean="0"/>
              <a:t>例</a:t>
            </a:r>
            <a:r>
              <a:rPr lang="en-US" altLang="zh-CN" smtClean="0"/>
              <a:t>7.18 </a:t>
            </a:r>
            <a:r>
              <a:rPr lang="zh-CN" altLang="zh-CN" smtClean="0"/>
              <a:t>调用函数，求</a:t>
            </a:r>
            <a:r>
              <a:rPr lang="en-US" altLang="zh-CN" smtClean="0"/>
              <a:t>3</a:t>
            </a:r>
            <a:r>
              <a:rPr lang="zh-CN" altLang="zh-CN" smtClean="0"/>
              <a:t>个整数中的大者。</a:t>
            </a:r>
            <a:endParaRPr lang="en-US" altLang="zh-CN" smtClean="0"/>
          </a:p>
          <a:p>
            <a:r>
              <a:rPr lang="zh-CN" altLang="zh-CN" smtClean="0"/>
              <a:t>解题思路：用</a:t>
            </a:r>
            <a:r>
              <a:rPr lang="en-US" altLang="zh-CN" smtClean="0"/>
              <a:t>extern</a:t>
            </a:r>
            <a:r>
              <a:rPr lang="zh-CN" altLang="zh-CN" smtClean="0"/>
              <a:t>声明外部变量，扩展外部变量在程序文件中的作用域。</a:t>
            </a:r>
            <a:endParaRPr lang="zh-CN" altLang="en-US" smtClean="0"/>
          </a:p>
        </p:txBody>
      </p:sp>
      <p:pic>
        <p:nvPicPr>
          <p:cNvPr id="201731"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2754" name="内容占位符 2"/>
          <p:cNvSpPr>
            <a:spLocks noGrp="1"/>
          </p:cNvSpPr>
          <p:nvPr>
            <p:ph idx="1"/>
          </p:nvPr>
        </p:nvSpPr>
        <p:spPr>
          <a:xfrm>
            <a:off x="428625" y="71438"/>
            <a:ext cx="8153400" cy="6715125"/>
          </a:xfrm>
        </p:spPr>
        <p:txBody>
          <a:bodyPr/>
          <a:lstStyle/>
          <a:p>
            <a:pPr>
              <a:lnSpc>
                <a:spcPts val="2700"/>
              </a:lnSpc>
              <a:buFont typeface="Wingdings" panose="05000000000000000000" pitchFamily="2" charset="2"/>
              <a:buNone/>
            </a:pPr>
            <a:r>
              <a:rPr lang="en-US" altLang="zh-CN" sz="2800" smtClean="0"/>
              <a:t>#include &lt;stdio.h&gt;</a:t>
            </a:r>
            <a:endParaRPr lang="zh-CN" altLang="zh-CN" sz="2800" smtClean="0"/>
          </a:p>
          <a:p>
            <a:pPr>
              <a:lnSpc>
                <a:spcPts val="2700"/>
              </a:lnSpc>
              <a:buFont typeface="Wingdings" panose="05000000000000000000" pitchFamily="2" charset="2"/>
              <a:buNone/>
            </a:pPr>
            <a:r>
              <a:rPr lang="en-US" altLang="zh-CN" sz="2800" smtClean="0"/>
              <a:t>int main()</a:t>
            </a:r>
            <a:endParaRPr lang="zh-CN" altLang="zh-CN" sz="2800" smtClean="0"/>
          </a:p>
          <a:p>
            <a:pPr>
              <a:lnSpc>
                <a:spcPts val="2900"/>
              </a:lnSpc>
              <a:buFont typeface="Wingdings" panose="05000000000000000000" pitchFamily="2" charset="2"/>
              <a:buNone/>
            </a:pPr>
            <a:r>
              <a:rPr lang="en-US" altLang="zh-CN" sz="2800" smtClean="0"/>
              <a:t>{ int max( );     </a:t>
            </a:r>
            <a:endParaRPr lang="zh-CN" altLang="zh-CN" sz="2800" smtClean="0"/>
          </a:p>
          <a:p>
            <a:pPr>
              <a:lnSpc>
                <a:spcPts val="2900"/>
              </a:lnSpc>
              <a:buFont typeface="Wingdings" panose="05000000000000000000" pitchFamily="2" charset="2"/>
              <a:buNone/>
            </a:pPr>
            <a:r>
              <a:rPr lang="en-US" altLang="zh-CN" sz="2800" smtClean="0"/>
              <a:t>   </a:t>
            </a:r>
            <a:r>
              <a:rPr lang="en-US" altLang="zh-CN" sz="2800" smtClean="0">
                <a:solidFill>
                  <a:srgbClr val="00B050"/>
                </a:solidFill>
              </a:rPr>
              <a:t>extern int A,B,C;   </a:t>
            </a:r>
            <a:endParaRPr lang="zh-CN" altLang="zh-CN" sz="2800" smtClean="0">
              <a:solidFill>
                <a:srgbClr val="00B050"/>
              </a:solidFill>
            </a:endParaRPr>
          </a:p>
          <a:p>
            <a:pPr>
              <a:lnSpc>
                <a:spcPts val="2900"/>
              </a:lnSpc>
              <a:buFont typeface="Wingdings" panose="05000000000000000000" pitchFamily="2" charset="2"/>
              <a:buNone/>
            </a:pPr>
            <a:r>
              <a:rPr lang="en-US" altLang="zh-CN" sz="2800" smtClean="0"/>
              <a:t>   scanf(“%d %d %d”,&amp;A,&amp;B,&amp;C); </a:t>
            </a:r>
            <a:endParaRPr lang="zh-CN" altLang="zh-CN" sz="2800" smtClean="0"/>
          </a:p>
          <a:p>
            <a:pPr>
              <a:lnSpc>
                <a:spcPts val="2900"/>
              </a:lnSpc>
              <a:buFont typeface="Wingdings" panose="05000000000000000000" pitchFamily="2" charset="2"/>
              <a:buNone/>
            </a:pPr>
            <a:r>
              <a:rPr lang="en-US" altLang="zh-CN" sz="2800" smtClean="0"/>
              <a:t>   printf("max is %d\n",max());</a:t>
            </a:r>
            <a:endParaRPr lang="zh-CN" altLang="zh-CN" sz="2800" smtClean="0"/>
          </a:p>
          <a:p>
            <a:pPr>
              <a:lnSpc>
                <a:spcPts val="2900"/>
              </a:lnSpc>
              <a:buFont typeface="Wingdings" panose="05000000000000000000" pitchFamily="2" charset="2"/>
              <a:buNone/>
            </a:pPr>
            <a:r>
              <a:rPr lang="en-US" altLang="zh-CN" sz="2800" smtClean="0"/>
              <a:t>   return 0;</a:t>
            </a:r>
            <a:endParaRPr lang="zh-CN" altLang="zh-CN" sz="2800" smtClean="0"/>
          </a:p>
          <a:p>
            <a:pPr>
              <a:lnSpc>
                <a:spcPts val="2900"/>
              </a:lnSpc>
              <a:buFont typeface="Wingdings" panose="05000000000000000000" pitchFamily="2" charset="2"/>
              <a:buNone/>
            </a:pPr>
            <a:r>
              <a:rPr lang="en-US" altLang="zh-CN" sz="2800" smtClean="0"/>
              <a:t>} </a:t>
            </a:r>
            <a:endParaRPr lang="zh-CN" altLang="zh-CN" sz="2800" smtClean="0"/>
          </a:p>
          <a:p>
            <a:pPr>
              <a:lnSpc>
                <a:spcPts val="2900"/>
              </a:lnSpc>
              <a:buFont typeface="Wingdings" panose="05000000000000000000" pitchFamily="2" charset="2"/>
              <a:buNone/>
            </a:pPr>
            <a:r>
              <a:rPr lang="en-US" altLang="zh-CN" sz="2800" smtClean="0">
                <a:solidFill>
                  <a:srgbClr val="00B050"/>
                </a:solidFill>
              </a:rPr>
              <a:t>int A ,B ,C; </a:t>
            </a:r>
            <a:endParaRPr lang="zh-CN" altLang="zh-CN" sz="2800" smtClean="0">
              <a:solidFill>
                <a:srgbClr val="00B050"/>
              </a:solidFill>
            </a:endParaRPr>
          </a:p>
          <a:p>
            <a:pPr>
              <a:lnSpc>
                <a:spcPts val="2900"/>
              </a:lnSpc>
              <a:buFont typeface="Wingdings" panose="05000000000000000000" pitchFamily="2" charset="2"/>
              <a:buNone/>
            </a:pPr>
            <a:r>
              <a:rPr lang="en-US" altLang="zh-CN" sz="2800" smtClean="0"/>
              <a:t>int max( )    </a:t>
            </a:r>
            <a:endParaRPr lang="zh-CN" altLang="zh-CN" sz="2800" smtClean="0"/>
          </a:p>
          <a:p>
            <a:pPr>
              <a:lnSpc>
                <a:spcPts val="2900"/>
              </a:lnSpc>
              <a:buFont typeface="Wingdings" panose="05000000000000000000" pitchFamily="2" charset="2"/>
              <a:buNone/>
            </a:pPr>
            <a:r>
              <a:rPr lang="en-US" altLang="zh-CN" sz="2800" smtClean="0"/>
              <a:t>{ int m;</a:t>
            </a:r>
            <a:endParaRPr lang="zh-CN" altLang="zh-CN" sz="2800" smtClean="0"/>
          </a:p>
          <a:p>
            <a:pPr>
              <a:lnSpc>
                <a:spcPts val="2900"/>
              </a:lnSpc>
              <a:buFont typeface="Wingdings" panose="05000000000000000000" pitchFamily="2" charset="2"/>
              <a:buNone/>
            </a:pPr>
            <a:r>
              <a:rPr lang="en-US" altLang="zh-CN" sz="2800" smtClean="0"/>
              <a:t>   m=A&gt;B?A:B; </a:t>
            </a:r>
            <a:endParaRPr lang="zh-CN" altLang="zh-CN" sz="2800" smtClean="0"/>
          </a:p>
          <a:p>
            <a:pPr>
              <a:lnSpc>
                <a:spcPts val="2900"/>
              </a:lnSpc>
              <a:buFont typeface="Wingdings" panose="05000000000000000000" pitchFamily="2" charset="2"/>
              <a:buNone/>
            </a:pPr>
            <a:r>
              <a:rPr lang="en-US" altLang="zh-CN" sz="2800" smtClean="0"/>
              <a:t>   if (C&gt;m) m=C; </a:t>
            </a:r>
            <a:endParaRPr lang="zh-CN" altLang="zh-CN" sz="2800" smtClean="0"/>
          </a:p>
          <a:p>
            <a:pPr>
              <a:lnSpc>
                <a:spcPts val="2700"/>
              </a:lnSpc>
              <a:buFont typeface="Wingdings" panose="05000000000000000000" pitchFamily="2" charset="2"/>
              <a:buNone/>
            </a:pPr>
            <a:r>
              <a:rPr lang="en-US" altLang="zh-CN" sz="2800" smtClean="0"/>
              <a:t>   return(m); </a:t>
            </a:r>
            <a:endParaRPr lang="zh-CN" altLang="zh-CN" sz="2800" smtClean="0"/>
          </a:p>
          <a:p>
            <a:pPr>
              <a:lnSpc>
                <a:spcPts val="2700"/>
              </a:lnSpc>
              <a:buFont typeface="Wingdings" panose="05000000000000000000" pitchFamily="2" charset="2"/>
              <a:buNone/>
            </a:pPr>
            <a:r>
              <a:rPr lang="en-US" altLang="zh-CN" sz="2800" smtClean="0"/>
              <a:t>}</a:t>
            </a:r>
            <a:endParaRPr lang="zh-CN" altLang="en-US" sz="2800" smtClean="0"/>
          </a:p>
        </p:txBody>
      </p:sp>
      <p:pic>
        <p:nvPicPr>
          <p:cNvPr id="1617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929188" y="3643313"/>
            <a:ext cx="2819400" cy="571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1796"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29188" y="4214813"/>
            <a:ext cx="2819400" cy="493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202757" name="图片 4"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61794"/>
                                        </p:tgtEl>
                                        <p:attrNameLst>
                                          <p:attrName>style.visibility</p:attrName>
                                        </p:attrNameLst>
                                      </p:cBhvr>
                                      <p:to>
                                        <p:strVal val="visible"/>
                                      </p:to>
                                    </p:set>
                                    <p:animEffect transition="in" filter="blinds(horizontal)">
                                      <p:cBhvr>
                                        <p:cTn id="7" dur="500"/>
                                        <p:tgtEl>
                                          <p:spTgt spid="161794"/>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61796"/>
                                        </p:tgtEl>
                                        <p:attrNameLst>
                                          <p:attrName>style.visibility</p:attrName>
                                        </p:attrNameLst>
                                      </p:cBhvr>
                                      <p:to>
                                        <p:strVal val="visible"/>
                                      </p:to>
                                    </p:set>
                                    <p:animEffect transition="in" filter="blinds(horizontal)">
                                      <p:cBhvr>
                                        <p:cTn id="11" dur="500"/>
                                        <p:tgtEl>
                                          <p:spTgt spid="16179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3538" name="内容占位符 2"/>
          <p:cNvSpPr>
            <a:spLocks noGrp="1"/>
          </p:cNvSpPr>
          <p:nvPr>
            <p:ph idx="1"/>
          </p:nvPr>
        </p:nvSpPr>
        <p:spPr>
          <a:xfrm>
            <a:off x="539750" y="571500"/>
            <a:ext cx="8153400" cy="5929313"/>
          </a:xfrm>
        </p:spPr>
        <p:txBody>
          <a:bodyPr/>
          <a:lstStyle/>
          <a:p>
            <a:pPr>
              <a:buFont typeface="Wingdings" panose="05000000000000000000" pitchFamily="2" charset="2"/>
              <a:buNone/>
            </a:pPr>
            <a:r>
              <a:rPr lang="en-US" altLang="zh-CN" smtClean="0"/>
              <a:t>2. </a:t>
            </a:r>
            <a:r>
              <a:rPr lang="zh-CN" altLang="zh-CN" smtClean="0"/>
              <a:t>将外部变量的作用域扩展到其他文件</a:t>
            </a:r>
            <a:endParaRPr lang="en-US" altLang="zh-CN" smtClean="0"/>
          </a:p>
          <a:p>
            <a:pPr lvl="1"/>
            <a:r>
              <a:rPr lang="zh-CN" altLang="zh-CN" smtClean="0"/>
              <a:t>如果一个程序包含两个文件，在两个文件中都要用到同一个外部变量</a:t>
            </a:r>
            <a:r>
              <a:rPr lang="en-US" altLang="zh-CN" smtClean="0"/>
              <a:t>Num</a:t>
            </a:r>
            <a:r>
              <a:rPr lang="zh-CN" altLang="zh-CN" smtClean="0"/>
              <a:t>，不能分别在两个文件中各自定义一个外部变量</a:t>
            </a:r>
            <a:r>
              <a:rPr lang="en-US" altLang="zh-CN" smtClean="0"/>
              <a:t>Num</a:t>
            </a:r>
          </a:p>
          <a:p>
            <a:pPr lvl="1"/>
            <a:r>
              <a:rPr lang="zh-CN" altLang="en-US" smtClean="0"/>
              <a:t>应</a:t>
            </a:r>
            <a:r>
              <a:rPr lang="zh-CN" altLang="zh-CN" smtClean="0"/>
              <a:t>在任一个文件中定义外部变量</a:t>
            </a:r>
            <a:r>
              <a:rPr lang="en-US" altLang="zh-CN" smtClean="0"/>
              <a:t>Num</a:t>
            </a:r>
            <a:r>
              <a:rPr lang="zh-CN" altLang="zh-CN" smtClean="0"/>
              <a:t>，而在另一文件中用</a:t>
            </a:r>
            <a:r>
              <a:rPr lang="en-US" altLang="zh-CN" smtClean="0">
                <a:solidFill>
                  <a:srgbClr val="C00000"/>
                </a:solidFill>
              </a:rPr>
              <a:t>extern</a:t>
            </a:r>
            <a:r>
              <a:rPr lang="zh-CN" altLang="zh-CN" smtClean="0"/>
              <a:t>对</a:t>
            </a:r>
            <a:r>
              <a:rPr lang="en-US" altLang="zh-CN" smtClean="0"/>
              <a:t>Num</a:t>
            </a:r>
            <a:r>
              <a:rPr lang="zh-CN" altLang="zh-CN" smtClean="0"/>
              <a:t>作“外部变量声明”</a:t>
            </a:r>
            <a:endParaRPr lang="en-US" altLang="zh-CN" smtClean="0"/>
          </a:p>
          <a:p>
            <a:pPr lvl="1"/>
            <a:r>
              <a:rPr lang="zh-CN" altLang="zh-CN" smtClean="0"/>
              <a:t>在编译和连接时，系统会由此知道</a:t>
            </a:r>
            <a:r>
              <a:rPr lang="en-US" altLang="zh-CN" smtClean="0"/>
              <a:t>Num</a:t>
            </a:r>
            <a:r>
              <a:rPr lang="zh-CN" altLang="zh-CN" smtClean="0"/>
              <a:t>有“外部链接”，可以从别处找到已定义的外部变量</a:t>
            </a:r>
            <a:r>
              <a:rPr lang="en-US" altLang="zh-CN" smtClean="0"/>
              <a:t>Num</a:t>
            </a:r>
            <a:r>
              <a:rPr lang="zh-CN" altLang="zh-CN" smtClean="0"/>
              <a:t>，并将在另一文件中定义的外部变量</a:t>
            </a:r>
            <a:r>
              <a:rPr lang="en-US" altLang="zh-CN" smtClean="0"/>
              <a:t>num</a:t>
            </a:r>
            <a:r>
              <a:rPr lang="zh-CN" altLang="zh-CN" smtClean="0"/>
              <a:t>的作用域</a:t>
            </a:r>
            <a:r>
              <a:rPr lang="zh-CN" altLang="zh-CN" smtClean="0">
                <a:solidFill>
                  <a:srgbClr val="C00000"/>
                </a:solidFill>
              </a:rPr>
              <a:t>扩展</a:t>
            </a:r>
            <a:r>
              <a:rPr lang="zh-CN" altLang="zh-CN" smtClean="0"/>
              <a:t>到本文件</a:t>
            </a:r>
            <a:endParaRPr lang="zh-CN" altLang="en-US" smtClean="0"/>
          </a:p>
        </p:txBody>
      </p:sp>
      <p:pic>
        <p:nvPicPr>
          <p:cNvPr id="20377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3538">
                                            <p:txEl>
                                              <p:pRg st="2" end="2"/>
                                            </p:txEl>
                                          </p:spTgt>
                                        </p:tgtEl>
                                        <p:attrNameLst>
                                          <p:attrName>style.visibility</p:attrName>
                                        </p:attrNameLst>
                                      </p:cBhvr>
                                      <p:to>
                                        <p:strVal val="visible"/>
                                      </p:to>
                                    </p:set>
                                    <p:animEffect transition="in" filter="blinds(horizontal)">
                                      <p:cBhvr>
                                        <p:cTn id="7" dur="500"/>
                                        <p:tgtEl>
                                          <p:spTgt spid="19353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3538">
                                            <p:txEl>
                                              <p:pRg st="3" end="3"/>
                                            </p:txEl>
                                          </p:spTgt>
                                        </p:tgtEl>
                                        <p:attrNameLst>
                                          <p:attrName>style.visibility</p:attrName>
                                        </p:attrNameLst>
                                      </p:cBhvr>
                                      <p:to>
                                        <p:strVal val="visible"/>
                                      </p:to>
                                    </p:set>
                                    <p:animEffect transition="in" filter="blinds(horizontal)">
                                      <p:cBhvr>
                                        <p:cTn id="12" dur="500"/>
                                        <p:tgtEl>
                                          <p:spTgt spid="19353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62" name="内容占位符 2"/>
          <p:cNvSpPr>
            <a:spLocks noGrp="1"/>
          </p:cNvSpPr>
          <p:nvPr>
            <p:ph idx="1"/>
          </p:nvPr>
        </p:nvSpPr>
        <p:spPr>
          <a:xfrm>
            <a:off x="539750" y="571500"/>
            <a:ext cx="8153400" cy="5929313"/>
          </a:xfrm>
        </p:spPr>
        <p:txBody>
          <a:bodyPr/>
          <a:lstStyle/>
          <a:p>
            <a:pPr>
              <a:buFont typeface="Wingdings" panose="05000000000000000000" pitchFamily="2" charset="2"/>
              <a:buNone/>
            </a:pPr>
            <a:r>
              <a:rPr lang="en-US" altLang="zh-CN" smtClean="0"/>
              <a:t>  </a:t>
            </a:r>
            <a:r>
              <a:rPr lang="zh-CN" altLang="zh-CN" smtClean="0"/>
              <a:t>例</a:t>
            </a:r>
            <a:r>
              <a:rPr lang="en-US" altLang="zh-CN" smtClean="0"/>
              <a:t>7.19 </a:t>
            </a:r>
            <a:r>
              <a:rPr lang="zh-CN" altLang="zh-CN" smtClean="0"/>
              <a:t>给定</a:t>
            </a:r>
            <a:r>
              <a:rPr lang="en-US" altLang="zh-CN" smtClean="0"/>
              <a:t>b</a:t>
            </a:r>
            <a:r>
              <a:rPr lang="zh-CN" altLang="zh-CN" smtClean="0"/>
              <a:t>的值，输入</a:t>
            </a:r>
            <a:r>
              <a:rPr lang="en-US" altLang="zh-CN" smtClean="0"/>
              <a:t>a</a:t>
            </a:r>
            <a:r>
              <a:rPr lang="zh-CN" altLang="zh-CN" smtClean="0"/>
              <a:t>和ｍ，求</a:t>
            </a:r>
            <a:r>
              <a:rPr lang="en-US" altLang="zh-CN" smtClean="0"/>
              <a:t>a*b</a:t>
            </a:r>
            <a:r>
              <a:rPr lang="zh-CN" altLang="zh-CN" smtClean="0"/>
              <a:t>和</a:t>
            </a:r>
            <a:r>
              <a:rPr lang="en-US" altLang="zh-CN" smtClean="0"/>
              <a:t>a</a:t>
            </a:r>
            <a:r>
              <a:rPr lang="en-US" altLang="zh-CN" baseline="30000" smtClean="0"/>
              <a:t>m</a:t>
            </a:r>
            <a:r>
              <a:rPr lang="zh-CN" altLang="zh-CN" smtClean="0"/>
              <a:t>的值。</a:t>
            </a:r>
            <a:endParaRPr lang="en-US" altLang="zh-CN" smtClean="0"/>
          </a:p>
          <a:p>
            <a:r>
              <a:rPr lang="zh-CN" altLang="zh-CN" smtClean="0"/>
              <a:t>解题思路：</a:t>
            </a:r>
          </a:p>
          <a:p>
            <a:pPr lvl="1"/>
            <a:r>
              <a:rPr lang="zh-CN" altLang="zh-CN" smtClean="0"/>
              <a:t>分别编写两个文件模块，其中文件</a:t>
            </a:r>
            <a:r>
              <a:rPr lang="en-US" altLang="zh-CN" smtClean="0"/>
              <a:t>file1</a:t>
            </a:r>
            <a:r>
              <a:rPr lang="zh-CN" altLang="zh-CN" smtClean="0"/>
              <a:t>包含主函数，另一个文件</a:t>
            </a:r>
            <a:r>
              <a:rPr lang="en-US" altLang="zh-CN" smtClean="0"/>
              <a:t>file2</a:t>
            </a:r>
            <a:r>
              <a:rPr lang="zh-CN" altLang="zh-CN" smtClean="0"/>
              <a:t>包含求</a:t>
            </a:r>
            <a:r>
              <a:rPr lang="en-US" altLang="zh-CN" smtClean="0"/>
              <a:t>a</a:t>
            </a:r>
            <a:r>
              <a:rPr lang="en-US" altLang="zh-CN" baseline="30000" smtClean="0"/>
              <a:t>m</a:t>
            </a:r>
            <a:r>
              <a:rPr lang="zh-CN" altLang="zh-CN" smtClean="0"/>
              <a:t>的函数。</a:t>
            </a:r>
            <a:endParaRPr lang="en-US" altLang="zh-CN" smtClean="0"/>
          </a:p>
          <a:p>
            <a:pPr lvl="1"/>
            <a:r>
              <a:rPr lang="zh-CN" altLang="zh-CN" smtClean="0"/>
              <a:t>在</a:t>
            </a:r>
            <a:r>
              <a:rPr lang="en-US" altLang="zh-CN" smtClean="0"/>
              <a:t>file1</a:t>
            </a:r>
            <a:r>
              <a:rPr lang="zh-CN" altLang="zh-CN" smtClean="0"/>
              <a:t>文件中定义外部变量</a:t>
            </a:r>
            <a:r>
              <a:rPr lang="en-US" altLang="zh-CN" smtClean="0"/>
              <a:t>A</a:t>
            </a:r>
            <a:r>
              <a:rPr lang="zh-CN" altLang="zh-CN" smtClean="0"/>
              <a:t>，在</a:t>
            </a:r>
            <a:r>
              <a:rPr lang="en-US" altLang="zh-CN" smtClean="0"/>
              <a:t>file2</a:t>
            </a:r>
            <a:r>
              <a:rPr lang="zh-CN" altLang="zh-CN" smtClean="0"/>
              <a:t>中用</a:t>
            </a:r>
            <a:r>
              <a:rPr lang="en-US" altLang="zh-CN" smtClean="0"/>
              <a:t>extern</a:t>
            </a:r>
            <a:r>
              <a:rPr lang="zh-CN" altLang="zh-CN" smtClean="0"/>
              <a:t>声明外部变量</a:t>
            </a:r>
            <a:r>
              <a:rPr lang="en-US" altLang="zh-CN" smtClean="0"/>
              <a:t>A</a:t>
            </a:r>
            <a:r>
              <a:rPr lang="zh-CN" altLang="zh-CN" smtClean="0"/>
              <a:t>，把</a:t>
            </a:r>
            <a:r>
              <a:rPr lang="en-US" altLang="zh-CN" smtClean="0"/>
              <a:t>A</a:t>
            </a:r>
            <a:r>
              <a:rPr lang="zh-CN" altLang="zh-CN" smtClean="0"/>
              <a:t>的作用域扩展到</a:t>
            </a:r>
            <a:r>
              <a:rPr lang="en-US" altLang="zh-CN" smtClean="0"/>
              <a:t>file2</a:t>
            </a:r>
            <a:r>
              <a:rPr lang="zh-CN" altLang="zh-CN" smtClean="0"/>
              <a:t>文件。</a:t>
            </a:r>
            <a:endParaRPr lang="zh-CN" altLang="en-US" b="0" smtClean="0"/>
          </a:p>
        </p:txBody>
      </p:sp>
      <p:pic>
        <p:nvPicPr>
          <p:cNvPr id="20480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4562">
                                            <p:txEl>
                                              <p:pRg st="1" end="1"/>
                                            </p:txEl>
                                          </p:spTgt>
                                        </p:tgtEl>
                                        <p:attrNameLst>
                                          <p:attrName>style.visibility</p:attrName>
                                        </p:attrNameLst>
                                      </p:cBhvr>
                                      <p:to>
                                        <p:strVal val="visible"/>
                                      </p:to>
                                    </p:set>
                                    <p:animEffect transition="in" filter="blinds(horizontal)">
                                      <p:cBhvr>
                                        <p:cTn id="7" dur="500"/>
                                        <p:tgtEl>
                                          <p:spTgt spid="19456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4562">
                                            <p:txEl>
                                              <p:pRg st="2" end="2"/>
                                            </p:txEl>
                                          </p:spTgt>
                                        </p:tgtEl>
                                        <p:attrNameLst>
                                          <p:attrName>style.visibility</p:attrName>
                                        </p:attrNameLst>
                                      </p:cBhvr>
                                      <p:to>
                                        <p:strVal val="visible"/>
                                      </p:to>
                                    </p:set>
                                    <p:animEffect transition="in" filter="blinds(horizontal)">
                                      <p:cBhvr>
                                        <p:cTn id="12" dur="500"/>
                                        <p:tgtEl>
                                          <p:spTgt spid="19456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94562">
                                            <p:txEl>
                                              <p:pRg st="3" end="3"/>
                                            </p:txEl>
                                          </p:spTgt>
                                        </p:tgtEl>
                                        <p:attrNameLst>
                                          <p:attrName>style.visibility</p:attrName>
                                        </p:attrNameLst>
                                      </p:cBhvr>
                                      <p:to>
                                        <p:strVal val="visible"/>
                                      </p:to>
                                    </p:set>
                                    <p:animEffect transition="in" filter="blinds(horizontal)">
                                      <p:cBhvr>
                                        <p:cTn id="17" dur="500"/>
                                        <p:tgtEl>
                                          <p:spTgt spid="19456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内容占位符 2"/>
          <p:cNvSpPr>
            <a:spLocks noGrp="1"/>
          </p:cNvSpPr>
          <p:nvPr>
            <p:ph idx="1"/>
          </p:nvPr>
        </p:nvSpPr>
        <p:spPr>
          <a:xfrm>
            <a:off x="682625" y="642938"/>
            <a:ext cx="7675563" cy="6143625"/>
          </a:xfrm>
        </p:spPr>
        <p:txBody>
          <a:bodyPr/>
          <a:lstStyle/>
          <a:p>
            <a:pPr>
              <a:lnSpc>
                <a:spcPts val="3000"/>
              </a:lnSpc>
              <a:buFont typeface="Wingdings" panose="05000000000000000000" pitchFamily="2" charset="2"/>
              <a:buNone/>
            </a:pPr>
            <a:r>
              <a:rPr lang="zh-CN" altLang="zh-CN" sz="2800" smtClean="0">
                <a:solidFill>
                  <a:srgbClr val="FF0000"/>
                </a:solidFill>
              </a:rPr>
              <a:t>文件</a:t>
            </a:r>
            <a:r>
              <a:rPr lang="en-US" altLang="zh-CN" sz="2800" smtClean="0">
                <a:solidFill>
                  <a:srgbClr val="FF0000"/>
                </a:solidFill>
              </a:rPr>
              <a:t>file1.c</a:t>
            </a:r>
            <a:r>
              <a:rPr lang="zh-CN" altLang="zh-CN" sz="2800" smtClean="0">
                <a:solidFill>
                  <a:srgbClr val="FF0000"/>
                </a:solidFill>
              </a:rPr>
              <a:t>：</a:t>
            </a:r>
            <a:endParaRPr lang="en-US" altLang="zh-CN" sz="2800" smtClean="0">
              <a:solidFill>
                <a:srgbClr val="FF0000"/>
              </a:solidFill>
            </a:endParaRPr>
          </a:p>
          <a:p>
            <a:pPr>
              <a:lnSpc>
                <a:spcPts val="3000"/>
              </a:lnSpc>
              <a:buFont typeface="Wingdings" panose="05000000000000000000" pitchFamily="2" charset="2"/>
              <a:buNone/>
            </a:pPr>
            <a:r>
              <a:rPr lang="en-US" altLang="zh-CN" sz="2800" smtClean="0"/>
              <a:t>#include &lt;stdio.h&gt;</a:t>
            </a:r>
            <a:endParaRPr lang="zh-CN" altLang="zh-CN" sz="2800" smtClean="0"/>
          </a:p>
          <a:p>
            <a:pPr>
              <a:lnSpc>
                <a:spcPts val="3000"/>
              </a:lnSpc>
              <a:buFont typeface="Wingdings" panose="05000000000000000000" pitchFamily="2" charset="2"/>
              <a:buNone/>
            </a:pPr>
            <a:r>
              <a:rPr lang="en-US" altLang="zh-CN" sz="2800" smtClean="0"/>
              <a:t>int A; </a:t>
            </a:r>
            <a:endParaRPr lang="zh-CN" altLang="zh-CN" sz="2800" smtClean="0"/>
          </a:p>
          <a:p>
            <a:pPr>
              <a:lnSpc>
                <a:spcPts val="3000"/>
              </a:lnSpc>
              <a:buFont typeface="Wingdings" panose="05000000000000000000" pitchFamily="2" charset="2"/>
              <a:buNone/>
            </a:pPr>
            <a:r>
              <a:rPr lang="en-US" altLang="zh-CN" sz="2800" smtClean="0"/>
              <a:t>int main()                          </a:t>
            </a:r>
            <a:endParaRPr lang="zh-CN" altLang="zh-CN" sz="2800" smtClean="0"/>
          </a:p>
          <a:p>
            <a:pPr>
              <a:lnSpc>
                <a:spcPts val="3000"/>
              </a:lnSpc>
              <a:buFont typeface="Wingdings" panose="05000000000000000000" pitchFamily="2" charset="2"/>
              <a:buNone/>
            </a:pPr>
            <a:r>
              <a:rPr lang="en-US" altLang="zh-CN" sz="2800" smtClean="0"/>
              <a:t>{ int power(int); </a:t>
            </a:r>
            <a:endParaRPr lang="zh-CN" altLang="zh-CN" sz="2800" smtClean="0"/>
          </a:p>
          <a:p>
            <a:pPr>
              <a:lnSpc>
                <a:spcPts val="3000"/>
              </a:lnSpc>
              <a:buFont typeface="Wingdings" panose="05000000000000000000" pitchFamily="2" charset="2"/>
              <a:buNone/>
            </a:pPr>
            <a:r>
              <a:rPr lang="en-US" altLang="zh-CN" sz="2800" smtClean="0"/>
              <a:t>   int b=3,c,d,m;  scanf("%d,%d",&amp;A,&amp;m);</a:t>
            </a:r>
            <a:endParaRPr lang="zh-CN" altLang="zh-CN" sz="2800" smtClean="0"/>
          </a:p>
          <a:p>
            <a:pPr>
              <a:lnSpc>
                <a:spcPts val="3000"/>
              </a:lnSpc>
              <a:buFont typeface="Wingdings" panose="05000000000000000000" pitchFamily="2" charset="2"/>
              <a:buNone/>
            </a:pPr>
            <a:r>
              <a:rPr lang="en-US" altLang="zh-CN" sz="2800" smtClean="0"/>
              <a:t>   c=A*b;</a:t>
            </a:r>
            <a:endParaRPr lang="zh-CN" altLang="zh-CN" sz="2800" smtClean="0"/>
          </a:p>
          <a:p>
            <a:pPr>
              <a:lnSpc>
                <a:spcPts val="3000"/>
              </a:lnSpc>
              <a:buFont typeface="Wingdings" panose="05000000000000000000" pitchFamily="2" charset="2"/>
              <a:buNone/>
            </a:pPr>
            <a:r>
              <a:rPr lang="en-US" altLang="zh-CN" sz="2800" smtClean="0"/>
              <a:t>   printf("%d*%d=%d\n",A,b,c);</a:t>
            </a:r>
            <a:endParaRPr lang="zh-CN" altLang="zh-CN" sz="2800" smtClean="0"/>
          </a:p>
          <a:p>
            <a:pPr>
              <a:lnSpc>
                <a:spcPts val="3000"/>
              </a:lnSpc>
              <a:buFont typeface="Wingdings" panose="05000000000000000000" pitchFamily="2" charset="2"/>
              <a:buNone/>
            </a:pPr>
            <a:r>
              <a:rPr lang="en-US" altLang="zh-CN" sz="2800" smtClean="0"/>
              <a:t>   d=power(m);</a:t>
            </a:r>
            <a:endParaRPr lang="zh-CN" altLang="zh-CN" sz="2800" smtClean="0"/>
          </a:p>
          <a:p>
            <a:pPr>
              <a:lnSpc>
                <a:spcPts val="3000"/>
              </a:lnSpc>
              <a:buFont typeface="Wingdings" panose="05000000000000000000" pitchFamily="2" charset="2"/>
              <a:buNone/>
            </a:pPr>
            <a:r>
              <a:rPr lang="en-US" altLang="zh-CN" sz="2800" smtClean="0"/>
              <a:t>   printf("%d**%d=%d\n",A,m,d);</a:t>
            </a:r>
            <a:endParaRPr lang="zh-CN" altLang="zh-CN" sz="2800" smtClean="0"/>
          </a:p>
          <a:p>
            <a:pPr>
              <a:lnSpc>
                <a:spcPts val="3000"/>
              </a:lnSpc>
              <a:buFont typeface="Wingdings" panose="05000000000000000000" pitchFamily="2" charset="2"/>
              <a:buNone/>
            </a:pPr>
            <a:r>
              <a:rPr lang="en-US" altLang="zh-CN" sz="2800" smtClean="0"/>
              <a:t>   return 0;</a:t>
            </a:r>
            <a:endParaRPr lang="zh-CN" altLang="zh-CN" sz="2800" smtClean="0"/>
          </a:p>
          <a:p>
            <a:pPr>
              <a:lnSpc>
                <a:spcPts val="3000"/>
              </a:lnSpc>
              <a:buFont typeface="Wingdings" panose="05000000000000000000" pitchFamily="2" charset="2"/>
              <a:buNone/>
            </a:pPr>
            <a:r>
              <a:rPr lang="en-US" altLang="zh-CN" sz="2800" smtClean="0"/>
              <a:t>}</a:t>
            </a:r>
            <a:endParaRPr lang="zh-CN" altLang="zh-CN" sz="2800" smtClean="0"/>
          </a:p>
        </p:txBody>
      </p:sp>
      <p:pic>
        <p:nvPicPr>
          <p:cNvPr id="205827"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6850" name="内容占位符 2"/>
          <p:cNvSpPr>
            <a:spLocks noGrp="1"/>
          </p:cNvSpPr>
          <p:nvPr>
            <p:ph idx="1"/>
          </p:nvPr>
        </p:nvSpPr>
        <p:spPr>
          <a:xfrm>
            <a:off x="968375" y="1000125"/>
            <a:ext cx="6889750" cy="5000625"/>
          </a:xfrm>
        </p:spPr>
        <p:txBody>
          <a:bodyPr/>
          <a:lstStyle/>
          <a:p>
            <a:pPr>
              <a:buFont typeface="Wingdings" panose="05000000000000000000" pitchFamily="2" charset="2"/>
              <a:buNone/>
            </a:pPr>
            <a:r>
              <a:rPr lang="zh-CN" altLang="zh-CN" sz="2800" smtClean="0">
                <a:solidFill>
                  <a:srgbClr val="FF0000"/>
                </a:solidFill>
              </a:rPr>
              <a:t>文件</a:t>
            </a:r>
            <a:r>
              <a:rPr lang="en-US" altLang="zh-CN" sz="2800" smtClean="0">
                <a:solidFill>
                  <a:srgbClr val="FF0000"/>
                </a:solidFill>
              </a:rPr>
              <a:t>file2.c</a:t>
            </a:r>
            <a:r>
              <a:rPr lang="zh-CN" altLang="zh-CN" sz="2800" smtClean="0">
                <a:solidFill>
                  <a:srgbClr val="FF0000"/>
                </a:solidFill>
              </a:rPr>
              <a:t>：</a:t>
            </a:r>
          </a:p>
          <a:p>
            <a:pPr>
              <a:buFont typeface="Wingdings" panose="05000000000000000000" pitchFamily="2" charset="2"/>
              <a:buNone/>
            </a:pPr>
            <a:r>
              <a:rPr lang="en-US" altLang="zh-CN" sz="2800" smtClean="0">
                <a:solidFill>
                  <a:srgbClr val="00B050"/>
                </a:solidFill>
              </a:rPr>
              <a:t>extern  A; </a:t>
            </a:r>
            <a:endParaRPr lang="zh-CN" altLang="zh-CN" sz="2800" smtClean="0">
              <a:solidFill>
                <a:srgbClr val="00B050"/>
              </a:solidFill>
            </a:endParaRPr>
          </a:p>
          <a:p>
            <a:pPr>
              <a:buFont typeface="Wingdings" panose="05000000000000000000" pitchFamily="2" charset="2"/>
              <a:buNone/>
            </a:pPr>
            <a:r>
              <a:rPr lang="en-US" altLang="zh-CN" sz="2800" smtClean="0"/>
              <a:t>int power(int n)</a:t>
            </a:r>
            <a:endParaRPr lang="zh-CN" altLang="zh-CN" sz="2800" smtClean="0"/>
          </a:p>
          <a:p>
            <a:pPr>
              <a:buFont typeface="Wingdings" panose="05000000000000000000" pitchFamily="2" charset="2"/>
              <a:buNone/>
            </a:pPr>
            <a:r>
              <a:rPr lang="en-US" altLang="zh-CN" sz="2800" smtClean="0"/>
              <a:t>{ int i,y=1;</a:t>
            </a:r>
            <a:endParaRPr lang="zh-CN" altLang="zh-CN" sz="2800" smtClean="0"/>
          </a:p>
          <a:p>
            <a:pPr>
              <a:buFont typeface="Wingdings" panose="05000000000000000000" pitchFamily="2" charset="2"/>
              <a:buNone/>
            </a:pPr>
            <a:r>
              <a:rPr lang="en-US" altLang="zh-CN" sz="2800" smtClean="0"/>
              <a:t>   for(i=1;i&lt;=n;i++)</a:t>
            </a:r>
            <a:endParaRPr lang="zh-CN" altLang="zh-CN" sz="2800" smtClean="0"/>
          </a:p>
          <a:p>
            <a:pPr>
              <a:buFont typeface="Wingdings" panose="05000000000000000000" pitchFamily="2" charset="2"/>
              <a:buNone/>
            </a:pPr>
            <a:r>
              <a:rPr lang="en-US" altLang="zh-CN" sz="2800" smtClean="0"/>
              <a:t>      y*=A;</a:t>
            </a:r>
            <a:endParaRPr lang="zh-CN" altLang="zh-CN" sz="2800" smtClean="0"/>
          </a:p>
          <a:p>
            <a:pPr>
              <a:buFont typeface="Wingdings" panose="05000000000000000000" pitchFamily="2" charset="2"/>
              <a:buNone/>
            </a:pPr>
            <a:r>
              <a:rPr lang="en-US" altLang="zh-CN" sz="2800" smtClean="0"/>
              <a:t>   return(y);</a:t>
            </a:r>
            <a:endParaRPr lang="zh-CN" altLang="zh-CN" sz="2800" smtClean="0"/>
          </a:p>
          <a:p>
            <a:pPr>
              <a:buFont typeface="Wingdings" panose="05000000000000000000" pitchFamily="2" charset="2"/>
              <a:buNone/>
            </a:pPr>
            <a:r>
              <a:rPr lang="en-US" altLang="zh-CN" sz="2800" smtClean="0"/>
              <a:t>}</a:t>
            </a:r>
            <a:endParaRPr lang="zh-CN" altLang="zh-CN" sz="2800" smtClean="0"/>
          </a:p>
        </p:txBody>
      </p:sp>
      <p:pic>
        <p:nvPicPr>
          <p:cNvPr id="1628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29313" y="4857750"/>
            <a:ext cx="2597150" cy="13573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4" name="TextBox 3"/>
          <p:cNvSpPr txBox="1">
            <a:spLocks noChangeArrowheads="1"/>
          </p:cNvSpPr>
          <p:nvPr/>
        </p:nvSpPr>
        <p:spPr bwMode="auto">
          <a:xfrm>
            <a:off x="4929188" y="642938"/>
            <a:ext cx="3714750" cy="2246312"/>
          </a:xfrm>
          <a:prstGeom prst="rect">
            <a:avLst/>
          </a:prstGeom>
          <a:noFill/>
          <a:ln w="38100">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zh-CN" sz="2800">
                <a:solidFill>
                  <a:srgbClr val="0000CC"/>
                </a:solidFill>
                <a:ea typeface="宋体" panose="02010600030101010101" pitchFamily="2" charset="-122"/>
              </a:rPr>
              <a:t>编译和运行包括多个文件的程序，可参考《</a:t>
            </a:r>
            <a:r>
              <a:rPr kumimoji="1" lang="en-US" altLang="zh-CN" sz="2800">
                <a:solidFill>
                  <a:srgbClr val="0000CC"/>
                </a:solidFill>
                <a:ea typeface="宋体" panose="02010600030101010101" pitchFamily="2" charset="-122"/>
              </a:rPr>
              <a:t>C</a:t>
            </a:r>
            <a:r>
              <a:rPr kumimoji="1" lang="zh-CN" altLang="zh-CN" sz="2800">
                <a:solidFill>
                  <a:srgbClr val="0000CC"/>
                </a:solidFill>
                <a:ea typeface="宋体" panose="02010600030101010101" pitchFamily="2" charset="-122"/>
              </a:rPr>
              <a:t>程序设计学习辅导》一书的“</a:t>
            </a:r>
            <a:r>
              <a:rPr kumimoji="1" lang="en-US" altLang="zh-CN" sz="2800">
                <a:solidFill>
                  <a:srgbClr val="0000CC"/>
                </a:solidFill>
                <a:ea typeface="宋体" panose="02010600030101010101" pitchFamily="2" charset="-122"/>
              </a:rPr>
              <a:t>C</a:t>
            </a:r>
            <a:r>
              <a:rPr kumimoji="1" lang="zh-CN" altLang="zh-CN" sz="2800">
                <a:solidFill>
                  <a:srgbClr val="0000CC"/>
                </a:solidFill>
                <a:ea typeface="宋体" panose="02010600030101010101" pitchFamily="2" charset="-122"/>
              </a:rPr>
              <a:t>语言上机指南”部分</a:t>
            </a:r>
            <a:endParaRPr kumimoji="1" lang="zh-CN" altLang="en-US" sz="2800">
              <a:solidFill>
                <a:srgbClr val="0000CC"/>
              </a:solidFill>
              <a:ea typeface="宋体" panose="02010600030101010101" pitchFamily="2" charset="-122"/>
            </a:endParaRPr>
          </a:p>
        </p:txBody>
      </p:sp>
      <p:pic>
        <p:nvPicPr>
          <p:cNvPr id="206853" name="图片 4"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62818"/>
                                        </p:tgtEl>
                                        <p:attrNameLst>
                                          <p:attrName>style.visibility</p:attrName>
                                        </p:attrNameLst>
                                      </p:cBhvr>
                                      <p:to>
                                        <p:strVal val="visible"/>
                                      </p:to>
                                    </p:set>
                                    <p:animEffect transition="in" filter="blinds(horizontal)">
                                      <p:cBhvr>
                                        <p:cTn id="12" dur="500"/>
                                        <p:tgtEl>
                                          <p:spTgt spid="1628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7874" name="内容占位符 2"/>
          <p:cNvSpPr>
            <a:spLocks noGrp="1"/>
          </p:cNvSpPr>
          <p:nvPr>
            <p:ph idx="1"/>
          </p:nvPr>
        </p:nvSpPr>
        <p:spPr>
          <a:xfrm>
            <a:off x="539750" y="714375"/>
            <a:ext cx="8153400" cy="2571750"/>
          </a:xfrm>
        </p:spPr>
        <p:txBody>
          <a:bodyPr/>
          <a:lstStyle/>
          <a:p>
            <a:pPr>
              <a:buFont typeface="Wingdings" panose="05000000000000000000" pitchFamily="2" charset="2"/>
              <a:buNone/>
            </a:pPr>
            <a:r>
              <a:rPr lang="en-US" altLang="zh-CN" smtClean="0"/>
              <a:t>3.</a:t>
            </a:r>
            <a:r>
              <a:rPr lang="zh-CN" altLang="zh-CN" smtClean="0"/>
              <a:t>将外部变量的作用域限制在本文件中</a:t>
            </a:r>
            <a:endParaRPr lang="en-US" altLang="zh-CN" smtClean="0"/>
          </a:p>
          <a:p>
            <a:r>
              <a:rPr lang="zh-CN" altLang="zh-CN" smtClean="0"/>
              <a:t>有时在程序设计中希望某些外部变量只限于被本文件引用。这时可以在定义外部变量时加一个</a:t>
            </a:r>
            <a:r>
              <a:rPr lang="en-US" altLang="zh-CN" smtClean="0"/>
              <a:t>static</a:t>
            </a:r>
            <a:r>
              <a:rPr lang="zh-CN" altLang="zh-CN" smtClean="0"/>
              <a:t>声明。</a:t>
            </a:r>
            <a:endParaRPr lang="zh-CN" altLang="en-US" smtClean="0"/>
          </a:p>
        </p:txBody>
      </p:sp>
      <p:sp>
        <p:nvSpPr>
          <p:cNvPr id="4" name="TextBox 3"/>
          <p:cNvSpPr txBox="1"/>
          <p:nvPr/>
        </p:nvSpPr>
        <p:spPr>
          <a:xfrm>
            <a:off x="642938" y="3608388"/>
            <a:ext cx="3071812" cy="2678112"/>
          </a:xfrm>
          <a:prstGeom prst="rect">
            <a:avLst/>
          </a:prstGeom>
          <a:solidFill>
            <a:srgbClr val="CCECFF"/>
          </a:solidFill>
        </p:spPr>
        <p:txBody>
          <a:bodyPr>
            <a:spAutoFit/>
          </a:bodyPr>
          <a:lstStyle/>
          <a:p>
            <a:pPr eaLnBrk="1" hangingPunct="1">
              <a:defRPr/>
            </a:pPr>
            <a:r>
              <a:rPr lang="en-US" altLang="zh-CN" sz="2800" b="1" dirty="0">
                <a:solidFill>
                  <a:srgbClr val="FF0000"/>
                </a:solidFill>
                <a:latin typeface="+mn-lt"/>
                <a:ea typeface="+mn-ea"/>
              </a:rPr>
              <a:t>file1.c</a:t>
            </a:r>
          </a:p>
          <a:p>
            <a:pPr eaLnBrk="1" hangingPunct="1">
              <a:defRPr/>
            </a:pPr>
            <a:r>
              <a:rPr lang="en-US" altLang="zh-CN" sz="2800" b="1" dirty="0">
                <a:latin typeface="+mn-lt"/>
                <a:ea typeface="+mn-ea"/>
              </a:rPr>
              <a:t>static </a:t>
            </a:r>
            <a:r>
              <a:rPr lang="en-US" altLang="zh-CN" sz="2800" b="1" dirty="0" err="1">
                <a:latin typeface="+mn-lt"/>
                <a:ea typeface="+mn-ea"/>
              </a:rPr>
              <a:t>int</a:t>
            </a:r>
            <a:r>
              <a:rPr lang="en-US" altLang="zh-CN" sz="2800" b="1" dirty="0">
                <a:latin typeface="+mn-lt"/>
                <a:ea typeface="+mn-ea"/>
              </a:rPr>
              <a:t> </a:t>
            </a:r>
            <a:r>
              <a:rPr lang="en-US" altLang="zh-CN" sz="2800" b="1" dirty="0">
                <a:solidFill>
                  <a:srgbClr val="9D138D"/>
                </a:solidFill>
                <a:latin typeface="+mn-lt"/>
                <a:ea typeface="+mn-ea"/>
              </a:rPr>
              <a:t>A</a:t>
            </a:r>
            <a:r>
              <a:rPr lang="en-US" altLang="zh-CN" sz="2800" b="1" dirty="0">
                <a:latin typeface="+mn-lt"/>
                <a:ea typeface="+mn-ea"/>
              </a:rPr>
              <a:t>;</a:t>
            </a:r>
          </a:p>
          <a:p>
            <a:pPr eaLnBrk="1" hangingPunct="1">
              <a:defRPr/>
            </a:pPr>
            <a:r>
              <a:rPr lang="en-US" altLang="zh-CN" sz="2800" b="1" dirty="0" err="1">
                <a:latin typeface="+mn-lt"/>
                <a:ea typeface="+mn-ea"/>
              </a:rPr>
              <a:t>int</a:t>
            </a:r>
            <a:r>
              <a:rPr lang="en-US" altLang="zh-CN" sz="2800" b="1" dirty="0">
                <a:latin typeface="+mn-lt"/>
                <a:ea typeface="+mn-ea"/>
              </a:rPr>
              <a:t> main ( )</a:t>
            </a:r>
          </a:p>
          <a:p>
            <a:pPr eaLnBrk="1" hangingPunct="1">
              <a:defRPr/>
            </a:pPr>
            <a:r>
              <a:rPr lang="en-US" altLang="zh-CN" sz="2800" b="1" dirty="0">
                <a:latin typeface="+mn-lt"/>
                <a:ea typeface="+mn-ea"/>
              </a:rPr>
              <a:t>{</a:t>
            </a:r>
          </a:p>
          <a:p>
            <a:pPr eaLnBrk="1" hangingPunct="1">
              <a:defRPr/>
            </a:pPr>
            <a:r>
              <a:rPr lang="en-US" altLang="zh-CN" sz="2800" b="1" dirty="0">
                <a:latin typeface="+mn-lt"/>
                <a:ea typeface="+mn-ea"/>
              </a:rPr>
              <a:t>    ……</a:t>
            </a:r>
          </a:p>
          <a:p>
            <a:pPr eaLnBrk="1" hangingPunct="1">
              <a:defRPr/>
            </a:pPr>
            <a:r>
              <a:rPr lang="en-US" altLang="zh-CN" sz="2800" b="1" dirty="0">
                <a:latin typeface="+mn-lt"/>
                <a:ea typeface="+mn-ea"/>
              </a:rPr>
              <a:t>}</a:t>
            </a:r>
            <a:endParaRPr lang="zh-CN" altLang="en-US" sz="2800" b="1" dirty="0">
              <a:latin typeface="+mn-lt"/>
              <a:ea typeface="+mn-ea"/>
            </a:endParaRPr>
          </a:p>
        </p:txBody>
      </p:sp>
      <p:sp>
        <p:nvSpPr>
          <p:cNvPr id="5" name="TextBox 4"/>
          <p:cNvSpPr txBox="1"/>
          <p:nvPr/>
        </p:nvSpPr>
        <p:spPr>
          <a:xfrm>
            <a:off x="4429125" y="3463925"/>
            <a:ext cx="3786188" cy="3108325"/>
          </a:xfrm>
          <a:prstGeom prst="rect">
            <a:avLst/>
          </a:prstGeom>
          <a:solidFill>
            <a:srgbClr val="FFFFCC"/>
          </a:solidFill>
        </p:spPr>
        <p:txBody>
          <a:bodyPr>
            <a:spAutoFit/>
          </a:bodyPr>
          <a:lstStyle/>
          <a:p>
            <a:pPr eaLnBrk="1" hangingPunct="1">
              <a:defRPr/>
            </a:pPr>
            <a:r>
              <a:rPr lang="en-US" altLang="zh-CN" sz="2800" b="1" dirty="0">
                <a:solidFill>
                  <a:srgbClr val="FF0000"/>
                </a:solidFill>
                <a:latin typeface="+mn-lt"/>
                <a:ea typeface="+mn-ea"/>
              </a:rPr>
              <a:t>file2.c</a:t>
            </a:r>
          </a:p>
          <a:p>
            <a:pPr eaLnBrk="1" hangingPunct="1">
              <a:defRPr/>
            </a:pPr>
            <a:r>
              <a:rPr lang="en-US" altLang="zh-CN" sz="2800" b="1" dirty="0">
                <a:latin typeface="+mn-lt"/>
                <a:ea typeface="+mn-ea"/>
              </a:rPr>
              <a:t>extern   </a:t>
            </a:r>
            <a:r>
              <a:rPr lang="en-US" altLang="zh-CN" sz="2800" b="1" dirty="0">
                <a:solidFill>
                  <a:srgbClr val="9D138D"/>
                </a:solidFill>
                <a:latin typeface="+mn-lt"/>
                <a:ea typeface="+mn-ea"/>
              </a:rPr>
              <a:t>A</a:t>
            </a:r>
            <a:r>
              <a:rPr lang="en-US" altLang="zh-CN" sz="2800" b="1" dirty="0">
                <a:latin typeface="+mn-lt"/>
                <a:ea typeface="+mn-ea"/>
              </a:rPr>
              <a:t>;</a:t>
            </a:r>
          </a:p>
          <a:p>
            <a:pPr eaLnBrk="1" hangingPunct="1">
              <a:defRPr/>
            </a:pPr>
            <a:r>
              <a:rPr lang="en-US" altLang="zh-CN" sz="2800" b="1" dirty="0">
                <a:latin typeface="+mn-lt"/>
                <a:ea typeface="+mn-ea"/>
              </a:rPr>
              <a:t>void fun (</a:t>
            </a:r>
            <a:r>
              <a:rPr lang="en-US" altLang="zh-CN" sz="2800" b="1" dirty="0" err="1">
                <a:latin typeface="+mn-lt"/>
                <a:ea typeface="+mn-ea"/>
              </a:rPr>
              <a:t>int</a:t>
            </a:r>
            <a:r>
              <a:rPr lang="en-US" altLang="zh-CN" sz="2800" b="1" dirty="0">
                <a:latin typeface="+mn-lt"/>
                <a:ea typeface="+mn-ea"/>
              </a:rPr>
              <a:t> n)</a:t>
            </a:r>
          </a:p>
          <a:p>
            <a:pPr eaLnBrk="1" hangingPunct="1">
              <a:defRPr/>
            </a:pPr>
            <a:r>
              <a:rPr lang="en-US" altLang="zh-CN" sz="2800" b="1" dirty="0">
                <a:latin typeface="+mn-lt"/>
                <a:ea typeface="+mn-ea"/>
              </a:rPr>
              <a:t>{  ……</a:t>
            </a:r>
          </a:p>
          <a:p>
            <a:pPr eaLnBrk="1" hangingPunct="1">
              <a:defRPr/>
            </a:pPr>
            <a:r>
              <a:rPr lang="en-US" altLang="zh-CN" sz="2800" b="1" dirty="0">
                <a:latin typeface="+mn-lt"/>
                <a:ea typeface="+mn-ea"/>
              </a:rPr>
              <a:t>    A=A*n;</a:t>
            </a:r>
          </a:p>
          <a:p>
            <a:pPr eaLnBrk="1" hangingPunct="1">
              <a:defRPr/>
            </a:pPr>
            <a:r>
              <a:rPr lang="en-US" altLang="zh-CN" sz="2800" b="1" dirty="0">
                <a:latin typeface="+mn-lt"/>
                <a:ea typeface="+mn-ea"/>
              </a:rPr>
              <a:t>    ……</a:t>
            </a:r>
          </a:p>
          <a:p>
            <a:pPr eaLnBrk="1" hangingPunct="1">
              <a:defRPr/>
            </a:pPr>
            <a:r>
              <a:rPr lang="en-US" altLang="zh-CN" sz="2800" b="1" dirty="0">
                <a:latin typeface="+mn-lt"/>
                <a:ea typeface="+mn-ea"/>
              </a:rPr>
              <a:t>}</a:t>
            </a:r>
            <a:endParaRPr lang="zh-CN" altLang="en-US" sz="2800" b="1" dirty="0">
              <a:latin typeface="+mn-lt"/>
              <a:ea typeface="+mn-ea"/>
            </a:endParaRPr>
          </a:p>
        </p:txBody>
      </p:sp>
      <p:sp>
        <p:nvSpPr>
          <p:cNvPr id="6" name="圆角矩形标注 5"/>
          <p:cNvSpPr>
            <a:spLocks noChangeArrowheads="1"/>
          </p:cNvSpPr>
          <p:nvPr/>
        </p:nvSpPr>
        <p:spPr bwMode="auto">
          <a:xfrm>
            <a:off x="1000125" y="2428875"/>
            <a:ext cx="3214688" cy="714375"/>
          </a:xfrm>
          <a:prstGeom prst="wedgeRoundRectCallout">
            <a:avLst>
              <a:gd name="adj1" fmla="val 6148"/>
              <a:gd name="adj2" fmla="val 170991"/>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只能用于本文件</a:t>
            </a:r>
          </a:p>
        </p:txBody>
      </p:sp>
      <p:sp>
        <p:nvSpPr>
          <p:cNvPr id="7" name="圆角矩形标注 6"/>
          <p:cNvSpPr>
            <a:spLocks noChangeArrowheads="1"/>
          </p:cNvSpPr>
          <p:nvPr/>
        </p:nvSpPr>
        <p:spPr bwMode="auto">
          <a:xfrm>
            <a:off x="4572000" y="2420938"/>
            <a:ext cx="3384550" cy="714375"/>
          </a:xfrm>
          <a:prstGeom prst="wedgeRoundRectCallout">
            <a:avLst>
              <a:gd name="adj1" fmla="val 3329"/>
              <a:gd name="adj2" fmla="val 170889"/>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本文件仍然不能用</a:t>
            </a:r>
          </a:p>
        </p:txBody>
      </p:sp>
      <p:pic>
        <p:nvPicPr>
          <p:cNvPr id="207879" name="图片 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5"/>
                                        </p:tgtEl>
                                        <p:attrNameLst>
                                          <p:attrName>style.visibility</p:attrName>
                                        </p:attrNameLst>
                                      </p:cBhvr>
                                      <p:to>
                                        <p:strVal val="visible"/>
                                      </p:to>
                                    </p:set>
                                    <p:animEffect transition="in" filter="blinds(horizontal)">
                                      <p:cBhvr>
                                        <p:cTn id="10" dur="500"/>
                                        <p:tgtEl>
                                          <p:spTgt spid="5"/>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grpId="0" nodeType="click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blinds(horizontal)">
                                      <p:cBhvr>
                                        <p:cTn id="15" dur="500"/>
                                        <p:tgtEl>
                                          <p:spTgt spid="6"/>
                                        </p:tgtEl>
                                      </p:cBhvr>
                                    </p:animEffect>
                                  </p:childTnLst>
                                </p:cTn>
                              </p:par>
                            </p:childTnLst>
                          </p:cTn>
                        </p:par>
                      </p:childTnLst>
                    </p:cTn>
                  </p:par>
                  <p:par>
                    <p:cTn id="16" fill="hold" nodeType="clickPar">
                      <p:stCondLst>
                        <p:cond delay="indefinite"/>
                      </p:stCondLst>
                      <p:childTnLst>
                        <p:par>
                          <p:cTn id="17" fill="hold" nodeType="withGroup">
                            <p:stCondLst>
                              <p:cond delay="0"/>
                            </p:stCondLst>
                            <p:childTnLst>
                              <p:par>
                                <p:cTn id="18" presetID="3" presetClass="entr" presetSubtype="10" fill="hold" grpId="0" nodeType="clickEffect">
                                  <p:stCondLst>
                                    <p:cond delay="0"/>
                                  </p:stCondLst>
                                  <p:childTnLst>
                                    <p:set>
                                      <p:cBhvr>
                                        <p:cTn id="19" dur="1" fill="hold">
                                          <p:stCondLst>
                                            <p:cond delay="0"/>
                                          </p:stCondLst>
                                        </p:cTn>
                                        <p:tgtEl>
                                          <p:spTgt spid="7"/>
                                        </p:tgtEl>
                                        <p:attrNameLst>
                                          <p:attrName>style.visibility</p:attrName>
                                        </p:attrNameLst>
                                      </p:cBhvr>
                                      <p:to>
                                        <p:strVal val="visible"/>
                                      </p:to>
                                    </p:set>
                                    <p:animEffect transition="in" filter="blinds(horizontal)">
                                      <p:cBhvr>
                                        <p:cTn id="2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7.2.1 </a:t>
            </a:r>
            <a:r>
              <a:rPr lang="zh-CN" altLang="zh-CN" dirty="0" smtClean="0">
                <a:solidFill>
                  <a:srgbClr val="800000"/>
                </a:solidFill>
                <a:effectLst>
                  <a:outerShdw blurRad="38100" dist="38100" dir="2700000" algn="tl">
                    <a:srgbClr val="000000"/>
                  </a:outerShdw>
                </a:effectLst>
                <a:ea typeface="黑体" pitchFamily="2" charset="-122"/>
              </a:rPr>
              <a:t>为什么要定义函数</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25603" name="Rectangle 3"/>
          <p:cNvSpPr>
            <a:spLocks noGrp="1" noChangeArrowheads="1"/>
          </p:cNvSpPr>
          <p:nvPr>
            <p:ph type="body" idx="1"/>
          </p:nvPr>
        </p:nvSpPr>
        <p:spPr>
          <a:xfrm>
            <a:off x="642938" y="1643063"/>
            <a:ext cx="7572375" cy="4572000"/>
          </a:xfrm>
        </p:spPr>
        <p:txBody>
          <a:bodyPr/>
          <a:lstStyle/>
          <a:p>
            <a:r>
              <a:rPr lang="zh-CN" altLang="zh-CN" smtClean="0"/>
              <a:t>指定函数的名字，以便以后按名调用</a:t>
            </a:r>
          </a:p>
          <a:p>
            <a:r>
              <a:rPr lang="zh-CN" altLang="zh-CN" smtClean="0"/>
              <a:t>指定函数类型，即函数返回值的类型</a:t>
            </a:r>
          </a:p>
          <a:p>
            <a:r>
              <a:rPr lang="zh-CN" altLang="zh-CN" smtClean="0"/>
              <a:t>指定函数参数的名字和类型，以便在调用函数时向它们传递数据</a:t>
            </a:r>
          </a:p>
          <a:p>
            <a:r>
              <a:rPr lang="zh-CN" altLang="zh-CN" smtClean="0"/>
              <a:t>指定函数的功能。这是最重要的，这是在函数体中解决的</a:t>
            </a:r>
          </a:p>
        </p:txBody>
      </p:sp>
      <p:pic>
        <p:nvPicPr>
          <p:cNvPr id="2458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5603">
                                            <p:txEl>
                                              <p:pRg st="1" end="1"/>
                                            </p:txEl>
                                          </p:spTgt>
                                        </p:tgtEl>
                                        <p:attrNameLst>
                                          <p:attrName>style.visibility</p:attrName>
                                        </p:attrNameLst>
                                      </p:cBhvr>
                                      <p:to>
                                        <p:strVal val="visible"/>
                                      </p:to>
                                    </p:set>
                                    <p:animEffect transition="in" filter="blinds(horizontal)">
                                      <p:cBhvr>
                                        <p:cTn id="7" dur="500"/>
                                        <p:tgtEl>
                                          <p:spTgt spid="25603">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5603">
                                            <p:txEl>
                                              <p:pRg st="2" end="2"/>
                                            </p:txEl>
                                          </p:spTgt>
                                        </p:tgtEl>
                                        <p:attrNameLst>
                                          <p:attrName>style.visibility</p:attrName>
                                        </p:attrNameLst>
                                      </p:cBhvr>
                                      <p:to>
                                        <p:strVal val="visible"/>
                                      </p:to>
                                    </p:set>
                                    <p:animEffect transition="in" filter="blinds(horizontal)">
                                      <p:cBhvr>
                                        <p:cTn id="12" dur="500"/>
                                        <p:tgtEl>
                                          <p:spTgt spid="25603">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5603">
                                            <p:txEl>
                                              <p:pRg st="3" end="3"/>
                                            </p:txEl>
                                          </p:spTgt>
                                        </p:tgtEl>
                                        <p:attrNameLst>
                                          <p:attrName>style.visibility</p:attrName>
                                        </p:attrNameLst>
                                      </p:cBhvr>
                                      <p:to>
                                        <p:strVal val="visible"/>
                                      </p:to>
                                    </p:set>
                                    <p:animEffect transition="in" filter="blinds(horizontal)">
                                      <p:cBhvr>
                                        <p:cTn id="17" dur="500"/>
                                        <p:tgtEl>
                                          <p:spTgt spid="2560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658" name="内容占位符 2"/>
          <p:cNvSpPr>
            <a:spLocks noGrp="1"/>
          </p:cNvSpPr>
          <p:nvPr>
            <p:ph idx="1"/>
          </p:nvPr>
        </p:nvSpPr>
        <p:spPr>
          <a:xfrm>
            <a:off x="539750" y="714375"/>
            <a:ext cx="8153400" cy="5643563"/>
          </a:xfrm>
        </p:spPr>
        <p:txBody>
          <a:bodyPr/>
          <a:lstStyle/>
          <a:p>
            <a:r>
              <a:rPr lang="zh-CN" altLang="zh-CN" smtClean="0"/>
              <a:t>说明</a:t>
            </a:r>
            <a:r>
              <a:rPr lang="en-US" altLang="zh-CN" smtClean="0"/>
              <a:t>: </a:t>
            </a:r>
          </a:p>
          <a:p>
            <a:pPr lvl="1"/>
            <a:r>
              <a:rPr lang="zh-CN" altLang="zh-CN" smtClean="0"/>
              <a:t>不要误认为对外部变量加</a:t>
            </a:r>
            <a:r>
              <a:rPr lang="en-US" altLang="zh-CN" smtClean="0"/>
              <a:t>static</a:t>
            </a:r>
            <a:r>
              <a:rPr lang="zh-CN" altLang="zh-CN" smtClean="0"/>
              <a:t>声明后才采取静态存储方式，而不加</a:t>
            </a:r>
            <a:r>
              <a:rPr lang="en-US" altLang="zh-CN" smtClean="0"/>
              <a:t>static</a:t>
            </a:r>
            <a:r>
              <a:rPr lang="zh-CN" altLang="zh-CN" smtClean="0"/>
              <a:t>的是采取动态存储</a:t>
            </a:r>
            <a:endParaRPr lang="en-US" altLang="zh-CN" smtClean="0"/>
          </a:p>
          <a:p>
            <a:pPr lvl="1"/>
            <a:r>
              <a:rPr lang="zh-CN" altLang="zh-CN" smtClean="0"/>
              <a:t>声明局部变量的存储类型和声明全局变量的存储类型的含义是不同的</a:t>
            </a:r>
            <a:endParaRPr lang="en-US" altLang="zh-CN" smtClean="0"/>
          </a:p>
          <a:p>
            <a:pPr lvl="1"/>
            <a:r>
              <a:rPr lang="zh-CN" altLang="zh-CN" smtClean="0"/>
              <a:t>对于</a:t>
            </a:r>
            <a:r>
              <a:rPr lang="zh-CN" altLang="zh-CN" smtClean="0">
                <a:solidFill>
                  <a:srgbClr val="C00000"/>
                </a:solidFill>
              </a:rPr>
              <a:t>局部变量</a:t>
            </a:r>
            <a:r>
              <a:rPr lang="zh-CN" altLang="zh-CN" smtClean="0"/>
              <a:t>来说，声明存储类型的作用是指定变量存储的区域以及由此产生的生存期的问题，而对于</a:t>
            </a:r>
            <a:r>
              <a:rPr lang="zh-CN" altLang="zh-CN" smtClean="0">
                <a:solidFill>
                  <a:srgbClr val="C00000"/>
                </a:solidFill>
              </a:rPr>
              <a:t>全局变量</a:t>
            </a:r>
            <a:r>
              <a:rPr lang="zh-CN" altLang="zh-CN" smtClean="0"/>
              <a:t>来说，声明存储类型的作用是变量作用域的扩展问题</a:t>
            </a:r>
            <a:endParaRPr lang="zh-CN" altLang="en-US" smtClean="0"/>
          </a:p>
        </p:txBody>
      </p:sp>
      <p:pic>
        <p:nvPicPr>
          <p:cNvPr id="208899"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8658">
                                            <p:txEl>
                                              <p:pRg st="2" end="2"/>
                                            </p:txEl>
                                          </p:spTgt>
                                        </p:tgtEl>
                                        <p:attrNameLst>
                                          <p:attrName>style.visibility</p:attrName>
                                        </p:attrNameLst>
                                      </p:cBhvr>
                                      <p:to>
                                        <p:strVal val="visible"/>
                                      </p:to>
                                    </p:set>
                                    <p:animEffect transition="in" filter="blinds(horizontal)">
                                      <p:cBhvr>
                                        <p:cTn id="7" dur="500"/>
                                        <p:tgtEl>
                                          <p:spTgt spid="198658">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8658">
                                            <p:txEl>
                                              <p:pRg st="3" end="3"/>
                                            </p:txEl>
                                          </p:spTgt>
                                        </p:tgtEl>
                                        <p:attrNameLst>
                                          <p:attrName>style.visibility</p:attrName>
                                        </p:attrNameLst>
                                      </p:cBhvr>
                                      <p:to>
                                        <p:strVal val="visible"/>
                                      </p:to>
                                    </p:set>
                                    <p:animEffect transition="in" filter="blinds(horizontal)">
                                      <p:cBhvr>
                                        <p:cTn id="12" dur="500"/>
                                        <p:tgtEl>
                                          <p:spTgt spid="19865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9682" name="内容占位符 2"/>
          <p:cNvSpPr>
            <a:spLocks noGrp="1"/>
          </p:cNvSpPr>
          <p:nvPr>
            <p:ph idx="1"/>
          </p:nvPr>
        </p:nvSpPr>
        <p:spPr>
          <a:xfrm>
            <a:off x="500063" y="1285875"/>
            <a:ext cx="8153400" cy="5195888"/>
          </a:xfrm>
        </p:spPr>
        <p:txBody>
          <a:bodyPr/>
          <a:lstStyle/>
          <a:p>
            <a:r>
              <a:rPr lang="zh-CN" altLang="zh-CN" smtClean="0"/>
              <a:t>用</a:t>
            </a:r>
            <a:r>
              <a:rPr lang="en-US" altLang="zh-CN" smtClean="0"/>
              <a:t>static </a:t>
            </a:r>
            <a:r>
              <a:rPr lang="zh-CN" altLang="zh-CN" smtClean="0"/>
              <a:t>声明一个变量的作用是：</a:t>
            </a:r>
          </a:p>
          <a:p>
            <a:pPr lvl="1">
              <a:buFont typeface="Wingdings" panose="05000000000000000000" pitchFamily="2" charset="2"/>
              <a:buNone/>
            </a:pPr>
            <a:r>
              <a:rPr lang="en-US" altLang="zh-CN" smtClean="0"/>
              <a:t>(1) </a:t>
            </a:r>
            <a:r>
              <a:rPr lang="zh-CN" altLang="zh-CN" smtClean="0"/>
              <a:t>对</a:t>
            </a:r>
            <a:r>
              <a:rPr lang="zh-CN" altLang="zh-CN" smtClean="0">
                <a:solidFill>
                  <a:srgbClr val="C00000"/>
                </a:solidFill>
              </a:rPr>
              <a:t>局部变量</a:t>
            </a:r>
            <a:r>
              <a:rPr lang="zh-CN" altLang="zh-CN" smtClean="0"/>
              <a:t>用</a:t>
            </a:r>
            <a:r>
              <a:rPr lang="en-US" altLang="zh-CN" smtClean="0"/>
              <a:t>static</a:t>
            </a:r>
            <a:r>
              <a:rPr lang="zh-CN" altLang="zh-CN" smtClean="0"/>
              <a:t>声明，把它分配在静态存储区，该变量在整个程序执行期间不释放，其所分配的空间始终存在。</a:t>
            </a:r>
          </a:p>
          <a:p>
            <a:pPr lvl="1">
              <a:buFont typeface="Wingdings" panose="05000000000000000000" pitchFamily="2" charset="2"/>
              <a:buNone/>
            </a:pPr>
            <a:r>
              <a:rPr lang="en-US" altLang="zh-CN" smtClean="0"/>
              <a:t>(2) </a:t>
            </a:r>
            <a:r>
              <a:rPr lang="zh-CN" altLang="zh-CN" smtClean="0"/>
              <a:t>对</a:t>
            </a:r>
            <a:r>
              <a:rPr lang="zh-CN" altLang="zh-CN" smtClean="0">
                <a:solidFill>
                  <a:srgbClr val="C00000"/>
                </a:solidFill>
              </a:rPr>
              <a:t>全局变量</a:t>
            </a:r>
            <a:r>
              <a:rPr lang="zh-CN" altLang="zh-CN" smtClean="0"/>
              <a:t>用</a:t>
            </a:r>
            <a:r>
              <a:rPr lang="en-US" altLang="zh-CN" smtClean="0"/>
              <a:t>static</a:t>
            </a:r>
            <a:r>
              <a:rPr lang="zh-CN" altLang="zh-CN" smtClean="0"/>
              <a:t>声明，则该变量的作用域只限于本文件模块</a:t>
            </a:r>
            <a:r>
              <a:rPr lang="en-US" altLang="zh-CN" smtClean="0"/>
              <a:t>(</a:t>
            </a:r>
            <a:r>
              <a:rPr lang="zh-CN" altLang="zh-CN" smtClean="0"/>
              <a:t>即被声明的文件中</a:t>
            </a:r>
            <a:r>
              <a:rPr lang="en-US" altLang="zh-CN" smtClean="0"/>
              <a:t>)</a:t>
            </a:r>
            <a:r>
              <a:rPr lang="zh-CN" altLang="zh-CN" smtClean="0"/>
              <a:t>。</a:t>
            </a:r>
            <a:endParaRPr lang="zh-CN" altLang="en-US" smtClean="0"/>
          </a:p>
        </p:txBody>
      </p:sp>
      <p:pic>
        <p:nvPicPr>
          <p:cNvPr id="20992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99682">
                                            <p:txEl>
                                              <p:pRg st="1" end="1"/>
                                            </p:txEl>
                                          </p:spTgt>
                                        </p:tgtEl>
                                        <p:attrNameLst>
                                          <p:attrName>style.visibility</p:attrName>
                                        </p:attrNameLst>
                                      </p:cBhvr>
                                      <p:to>
                                        <p:strVal val="visible"/>
                                      </p:to>
                                    </p:set>
                                    <p:animEffect transition="in" filter="blinds(horizontal)">
                                      <p:cBhvr>
                                        <p:cTn id="7" dur="500"/>
                                        <p:tgtEl>
                                          <p:spTgt spid="19968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99682">
                                            <p:txEl>
                                              <p:pRg st="2" end="2"/>
                                            </p:txEl>
                                          </p:spTgt>
                                        </p:tgtEl>
                                        <p:attrNameLst>
                                          <p:attrName>style.visibility</p:attrName>
                                        </p:attrNameLst>
                                      </p:cBhvr>
                                      <p:to>
                                        <p:strVal val="visible"/>
                                      </p:to>
                                    </p:set>
                                    <p:animEffect transition="in" filter="blinds(horizontal)">
                                      <p:cBhvr>
                                        <p:cTn id="12" dur="500"/>
                                        <p:tgtEl>
                                          <p:spTgt spid="19968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0706" name="内容占位符 2"/>
          <p:cNvSpPr>
            <a:spLocks noGrp="1"/>
          </p:cNvSpPr>
          <p:nvPr>
            <p:ph idx="1"/>
          </p:nvPr>
        </p:nvSpPr>
        <p:spPr>
          <a:xfrm>
            <a:off x="539750" y="1071563"/>
            <a:ext cx="8153400" cy="4857750"/>
          </a:xfrm>
        </p:spPr>
        <p:txBody>
          <a:bodyPr/>
          <a:lstStyle/>
          <a:p>
            <a:r>
              <a:rPr lang="zh-CN" altLang="zh-CN" smtClean="0"/>
              <a:t>注意：用</a:t>
            </a:r>
            <a:r>
              <a:rPr lang="en-US" altLang="zh-CN" smtClean="0"/>
              <a:t>auto</a:t>
            </a:r>
            <a:r>
              <a:rPr lang="zh-CN" altLang="zh-CN" smtClean="0"/>
              <a:t>、</a:t>
            </a:r>
            <a:r>
              <a:rPr lang="en-US" altLang="zh-CN" smtClean="0"/>
              <a:t>register</a:t>
            </a:r>
            <a:r>
              <a:rPr lang="zh-CN" altLang="zh-CN" smtClean="0"/>
              <a:t>、</a:t>
            </a:r>
            <a:r>
              <a:rPr lang="en-US" altLang="zh-CN" smtClean="0"/>
              <a:t>static</a:t>
            </a:r>
            <a:r>
              <a:rPr lang="zh-CN" altLang="zh-CN" smtClean="0"/>
              <a:t>声明变量时，是在定义变量的基础上加上这些关键字，而不能单独使用。</a:t>
            </a:r>
            <a:endParaRPr lang="en-US" altLang="zh-CN" smtClean="0"/>
          </a:p>
          <a:p>
            <a:r>
              <a:rPr lang="zh-CN" altLang="zh-CN" smtClean="0"/>
              <a:t>下面用法不对：</a:t>
            </a:r>
          </a:p>
          <a:p>
            <a:pPr lvl="1">
              <a:buFont typeface="Wingdings" panose="05000000000000000000" pitchFamily="2" charset="2"/>
              <a:buNone/>
            </a:pPr>
            <a:r>
              <a:rPr lang="en-US" altLang="zh-CN" smtClean="0"/>
              <a:t>int a;  </a:t>
            </a:r>
            <a:r>
              <a:rPr lang="zh-CN" altLang="zh-CN" smtClean="0"/>
              <a:t></a:t>
            </a:r>
          </a:p>
          <a:p>
            <a:pPr lvl="1">
              <a:buFont typeface="Wingdings" panose="05000000000000000000" pitchFamily="2" charset="2"/>
              <a:buNone/>
            </a:pPr>
            <a:r>
              <a:rPr lang="en-US" altLang="zh-CN" smtClean="0"/>
              <a:t>static a;  </a:t>
            </a:r>
            <a:endParaRPr lang="zh-CN" altLang="zh-CN" smtClean="0"/>
          </a:p>
          <a:p>
            <a:pPr>
              <a:buFont typeface="Wingdings" panose="05000000000000000000" pitchFamily="2" charset="2"/>
              <a:buNone/>
            </a:pPr>
            <a:r>
              <a:rPr lang="en-US" altLang="zh-CN" smtClean="0"/>
              <a:t> </a:t>
            </a:r>
            <a:r>
              <a:rPr lang="zh-CN" altLang="zh-CN" smtClean="0"/>
              <a:t>编译时会被认为“重新定义”。</a:t>
            </a:r>
          </a:p>
          <a:p>
            <a:endParaRPr lang="zh-CN" altLang="en-US" smtClean="0"/>
          </a:p>
        </p:txBody>
      </p:sp>
      <p:pic>
        <p:nvPicPr>
          <p:cNvPr id="210947"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0706">
                                            <p:txEl>
                                              <p:pRg st="1" end="1"/>
                                            </p:txEl>
                                          </p:spTgt>
                                        </p:tgtEl>
                                        <p:attrNameLst>
                                          <p:attrName>style.visibility</p:attrName>
                                        </p:attrNameLst>
                                      </p:cBhvr>
                                      <p:to>
                                        <p:strVal val="visible"/>
                                      </p:to>
                                    </p:set>
                                    <p:animEffect transition="in" filter="blinds(horizontal)">
                                      <p:cBhvr>
                                        <p:cTn id="7" dur="500"/>
                                        <p:tgtEl>
                                          <p:spTgt spid="200706">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00706">
                                            <p:txEl>
                                              <p:pRg st="2" end="2"/>
                                            </p:txEl>
                                          </p:spTgt>
                                        </p:tgtEl>
                                        <p:attrNameLst>
                                          <p:attrName>style.visibility</p:attrName>
                                        </p:attrNameLst>
                                      </p:cBhvr>
                                      <p:to>
                                        <p:strVal val="visible"/>
                                      </p:to>
                                    </p:set>
                                    <p:animEffect transition="in" filter="blinds(horizontal)">
                                      <p:cBhvr>
                                        <p:cTn id="10" dur="500"/>
                                        <p:tgtEl>
                                          <p:spTgt spid="200706">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200706">
                                            <p:txEl>
                                              <p:pRg st="3" end="3"/>
                                            </p:txEl>
                                          </p:spTgt>
                                        </p:tgtEl>
                                        <p:attrNameLst>
                                          <p:attrName>style.visibility</p:attrName>
                                        </p:attrNameLst>
                                      </p:cBhvr>
                                      <p:to>
                                        <p:strVal val="visible"/>
                                      </p:to>
                                    </p:set>
                                    <p:animEffect transition="in" filter="blinds(horizontal)">
                                      <p:cBhvr>
                                        <p:cTn id="13" dur="500"/>
                                        <p:tgtEl>
                                          <p:spTgt spid="200706">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200706">
                                            <p:txEl>
                                              <p:pRg st="4" end="4"/>
                                            </p:txEl>
                                          </p:spTgt>
                                        </p:tgtEl>
                                        <p:attrNameLst>
                                          <p:attrName>style.visibility</p:attrName>
                                        </p:attrNameLst>
                                      </p:cBhvr>
                                      <p:to>
                                        <p:strVal val="visible"/>
                                      </p:to>
                                    </p:set>
                                    <p:animEffect transition="in" filter="blinds(horizontal)">
                                      <p:cBhvr>
                                        <p:cTn id="16" dur="500"/>
                                        <p:tgtEl>
                                          <p:spTgt spid="200706">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01688"/>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7.9.4 </a:t>
            </a:r>
            <a:r>
              <a:rPr lang="zh-CN" altLang="zh-CN" dirty="0" smtClean="0">
                <a:solidFill>
                  <a:srgbClr val="800000"/>
                </a:solidFill>
                <a:effectLst>
                  <a:outerShdw blurRad="38100" dist="38100" dir="2700000" algn="tl">
                    <a:srgbClr val="000000"/>
                  </a:outerShdw>
                </a:effectLst>
                <a:ea typeface="黑体" pitchFamily="2" charset="-122"/>
              </a:rPr>
              <a:t>存储类别小结</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131075" name="Rectangle 3"/>
          <p:cNvSpPr>
            <a:spLocks noGrp="1" noChangeArrowheads="1"/>
          </p:cNvSpPr>
          <p:nvPr>
            <p:ph type="body" idx="1"/>
          </p:nvPr>
        </p:nvSpPr>
        <p:spPr>
          <a:xfrm>
            <a:off x="785813" y="1643063"/>
            <a:ext cx="7929562" cy="4786312"/>
          </a:xfrm>
        </p:spPr>
        <p:txBody>
          <a:bodyPr/>
          <a:lstStyle/>
          <a:p>
            <a:r>
              <a:rPr lang="zh-CN" altLang="zh-CN" smtClean="0"/>
              <a:t>对一个数据的定义，需要指定两种属性：</a:t>
            </a:r>
            <a:endParaRPr lang="en-US" altLang="zh-CN" smtClean="0"/>
          </a:p>
          <a:p>
            <a:pPr lvl="1"/>
            <a:r>
              <a:rPr lang="zh-CN" altLang="zh-CN" smtClean="0"/>
              <a:t>数据类型和存储类别</a:t>
            </a:r>
            <a:r>
              <a:rPr lang="zh-CN" altLang="en-US" smtClean="0"/>
              <a:t>，</a:t>
            </a:r>
            <a:r>
              <a:rPr lang="zh-CN" altLang="zh-CN" smtClean="0"/>
              <a:t>分别使用两个关键字</a:t>
            </a:r>
            <a:endParaRPr lang="en-US" altLang="zh-CN" smtClean="0"/>
          </a:p>
          <a:p>
            <a:pPr>
              <a:buFont typeface="Wingdings" panose="05000000000000000000" pitchFamily="2" charset="2"/>
              <a:buNone/>
            </a:pPr>
            <a:r>
              <a:rPr lang="zh-CN" altLang="zh-CN" sz="2800" smtClean="0"/>
              <a:t>例如：</a:t>
            </a:r>
          </a:p>
          <a:p>
            <a:pPr>
              <a:buFont typeface="Wingdings" panose="05000000000000000000" pitchFamily="2" charset="2"/>
              <a:buNone/>
            </a:pPr>
            <a:r>
              <a:rPr lang="en-US" altLang="zh-CN" sz="2800" smtClean="0"/>
              <a:t>    static int a; </a:t>
            </a:r>
            <a:r>
              <a:rPr lang="zh-CN" altLang="zh-CN" sz="2800" smtClean="0"/>
              <a:t> </a:t>
            </a:r>
          </a:p>
          <a:p>
            <a:pPr>
              <a:buFont typeface="Wingdings" panose="05000000000000000000" pitchFamily="2" charset="2"/>
              <a:buNone/>
            </a:pPr>
            <a:r>
              <a:rPr lang="en-US" altLang="zh-CN" sz="2800" smtClean="0"/>
              <a:t>    auto char c; </a:t>
            </a:r>
            <a:r>
              <a:rPr lang="zh-CN" altLang="zh-CN" sz="2800" smtClean="0"/>
              <a:t></a:t>
            </a:r>
          </a:p>
          <a:p>
            <a:pPr>
              <a:buFont typeface="Wingdings" panose="05000000000000000000" pitchFamily="2" charset="2"/>
              <a:buNone/>
            </a:pPr>
            <a:r>
              <a:rPr lang="en-US" altLang="zh-CN" sz="2800" smtClean="0"/>
              <a:t>    register int d;  </a:t>
            </a:r>
            <a:endParaRPr lang="zh-CN" altLang="zh-CN" sz="2800" smtClean="0"/>
          </a:p>
          <a:p>
            <a:pPr lvl="1"/>
            <a:r>
              <a:rPr lang="zh-CN" altLang="zh-CN" smtClean="0"/>
              <a:t>可以用</a:t>
            </a:r>
            <a:r>
              <a:rPr lang="en-US" altLang="zh-CN" smtClean="0"/>
              <a:t>extern</a:t>
            </a:r>
            <a:r>
              <a:rPr lang="zh-CN" altLang="zh-CN" smtClean="0"/>
              <a:t>声明已定义的外部变量</a:t>
            </a:r>
            <a:endParaRPr lang="en-US" altLang="zh-CN" smtClean="0"/>
          </a:p>
          <a:p>
            <a:pPr>
              <a:buFont typeface="Wingdings" panose="05000000000000000000" pitchFamily="2" charset="2"/>
              <a:buNone/>
            </a:pPr>
            <a:r>
              <a:rPr lang="zh-CN" altLang="zh-CN" sz="2800" smtClean="0"/>
              <a:t>例如：</a:t>
            </a:r>
            <a:r>
              <a:rPr lang="en-US" altLang="zh-CN" sz="2800" smtClean="0"/>
              <a:t>  extern b;</a:t>
            </a:r>
            <a:endParaRPr lang="zh-CN" altLang="zh-CN" smtClean="0"/>
          </a:p>
        </p:txBody>
      </p:sp>
      <p:sp>
        <p:nvSpPr>
          <p:cNvPr id="4" name="圆角矩形标注 3"/>
          <p:cNvSpPr>
            <a:spLocks noChangeArrowheads="1"/>
          </p:cNvSpPr>
          <p:nvPr/>
        </p:nvSpPr>
        <p:spPr bwMode="auto">
          <a:xfrm>
            <a:off x="2928938" y="1500188"/>
            <a:ext cx="3857625" cy="1143000"/>
          </a:xfrm>
          <a:prstGeom prst="wedgeRoundRectCallout">
            <a:avLst>
              <a:gd name="adj1" fmla="val -38333"/>
              <a:gd name="adj2" fmla="val 111815"/>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zh-CN" sz="2800">
                <a:solidFill>
                  <a:srgbClr val="0000CC"/>
                </a:solidFill>
                <a:ea typeface="宋体" panose="02010600030101010101" pitchFamily="2" charset="-122"/>
              </a:rPr>
              <a:t>静态局部整型变量或静态外部整型变量</a:t>
            </a:r>
            <a:endParaRPr kumimoji="1" lang="zh-CN" altLang="en-US" sz="2800">
              <a:solidFill>
                <a:srgbClr val="0000CC"/>
              </a:solidFill>
              <a:ea typeface="宋体" panose="02010600030101010101" pitchFamily="2" charset="-122"/>
            </a:endParaRPr>
          </a:p>
        </p:txBody>
      </p:sp>
      <p:sp>
        <p:nvSpPr>
          <p:cNvPr id="5" name="圆角矩形标注 4"/>
          <p:cNvSpPr>
            <a:spLocks noChangeArrowheads="1"/>
          </p:cNvSpPr>
          <p:nvPr/>
        </p:nvSpPr>
        <p:spPr bwMode="auto">
          <a:xfrm>
            <a:off x="3857625" y="2286000"/>
            <a:ext cx="2643188" cy="1143000"/>
          </a:xfrm>
          <a:prstGeom prst="wedgeRoundRectCallout">
            <a:avLst>
              <a:gd name="adj1" fmla="val -59185"/>
              <a:gd name="adj2" fmla="val 93185"/>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zh-CN" sz="2800">
                <a:solidFill>
                  <a:srgbClr val="0000CC"/>
                </a:solidFill>
                <a:ea typeface="宋体" panose="02010600030101010101" pitchFamily="2" charset="-122"/>
              </a:rPr>
              <a:t>自动变量，在函数内定义</a:t>
            </a:r>
            <a:endParaRPr kumimoji="1" lang="zh-CN" altLang="en-US" sz="2800">
              <a:solidFill>
                <a:srgbClr val="0000CC"/>
              </a:solidFill>
              <a:ea typeface="宋体" panose="02010600030101010101" pitchFamily="2" charset="-122"/>
            </a:endParaRPr>
          </a:p>
        </p:txBody>
      </p:sp>
      <p:sp>
        <p:nvSpPr>
          <p:cNvPr id="6" name="圆角矩形标注 5"/>
          <p:cNvSpPr>
            <a:spLocks noChangeArrowheads="1"/>
          </p:cNvSpPr>
          <p:nvPr/>
        </p:nvSpPr>
        <p:spPr bwMode="auto">
          <a:xfrm>
            <a:off x="4143375" y="2786063"/>
            <a:ext cx="2643188" cy="1143000"/>
          </a:xfrm>
          <a:prstGeom prst="wedgeRoundRectCallout">
            <a:avLst>
              <a:gd name="adj1" fmla="val -59185"/>
              <a:gd name="adj2" fmla="val 93185"/>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zh-CN" sz="2800">
                <a:solidFill>
                  <a:srgbClr val="0000CC"/>
                </a:solidFill>
                <a:ea typeface="宋体" panose="02010600030101010101" pitchFamily="2" charset="-122"/>
              </a:rPr>
              <a:t>寄存器变量，在函数内定义</a:t>
            </a:r>
            <a:endParaRPr kumimoji="1" lang="zh-CN" altLang="en-US" sz="2800">
              <a:solidFill>
                <a:srgbClr val="0000CC"/>
              </a:solidFill>
              <a:ea typeface="宋体" panose="02010600030101010101" pitchFamily="2" charset="-122"/>
            </a:endParaRPr>
          </a:p>
        </p:txBody>
      </p:sp>
      <p:sp>
        <p:nvSpPr>
          <p:cNvPr id="7" name="圆角矩形标注 6"/>
          <p:cNvSpPr>
            <a:spLocks noChangeArrowheads="1"/>
          </p:cNvSpPr>
          <p:nvPr/>
        </p:nvSpPr>
        <p:spPr bwMode="auto">
          <a:xfrm>
            <a:off x="3929063" y="3786188"/>
            <a:ext cx="3714750" cy="1143000"/>
          </a:xfrm>
          <a:prstGeom prst="wedgeRoundRectCallout">
            <a:avLst>
              <a:gd name="adj1" fmla="val -51093"/>
              <a:gd name="adj2" fmla="val 90991"/>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zh-CN" sz="2800">
                <a:solidFill>
                  <a:srgbClr val="0000CC"/>
                </a:solidFill>
                <a:ea typeface="宋体" panose="02010600030101010101" pitchFamily="2" charset="-122"/>
              </a:rPr>
              <a:t>将已定义的外部变量</a:t>
            </a:r>
            <a:r>
              <a:rPr kumimoji="1" lang="en-US" altLang="zh-CN" sz="2800">
                <a:solidFill>
                  <a:srgbClr val="0000CC"/>
                </a:solidFill>
                <a:ea typeface="宋体" panose="02010600030101010101" pitchFamily="2" charset="-122"/>
              </a:rPr>
              <a:t>b</a:t>
            </a:r>
            <a:r>
              <a:rPr kumimoji="1" lang="zh-CN" altLang="zh-CN" sz="2800">
                <a:solidFill>
                  <a:srgbClr val="0000CC"/>
                </a:solidFill>
                <a:ea typeface="宋体" panose="02010600030101010101" pitchFamily="2" charset="-122"/>
              </a:rPr>
              <a:t>的作用域扩展至此</a:t>
            </a:r>
            <a:endParaRPr kumimoji="1" lang="zh-CN" altLang="en-US" sz="2800">
              <a:solidFill>
                <a:srgbClr val="0000CC"/>
              </a:solidFill>
              <a:ea typeface="宋体" panose="02010600030101010101" pitchFamily="2" charset="-122"/>
            </a:endParaRPr>
          </a:p>
        </p:txBody>
      </p:sp>
      <p:pic>
        <p:nvPicPr>
          <p:cNvPr id="211976" name="图片 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131075">
                                            <p:txEl>
                                              <p:pRg st="0" end="0"/>
                                            </p:txEl>
                                          </p:spTgt>
                                        </p:tgtEl>
                                        <p:attrNameLst>
                                          <p:attrName>style.visibility</p:attrName>
                                        </p:attrNameLst>
                                      </p:cBhvr>
                                      <p:to>
                                        <p:strVal val="visible"/>
                                      </p:to>
                                    </p:set>
                                    <p:animEffect transition="in" filter="blinds(horizontal)">
                                      <p:cBhvr>
                                        <p:cTn id="7" dur="500"/>
                                        <p:tgtEl>
                                          <p:spTgt spid="131075">
                                            <p:txEl>
                                              <p:pRg st="0" end="0"/>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131075">
                                            <p:txEl>
                                              <p:pRg st="1" end="1"/>
                                            </p:txEl>
                                          </p:spTgt>
                                        </p:tgtEl>
                                        <p:attrNameLst>
                                          <p:attrName>style.visibility</p:attrName>
                                        </p:attrNameLst>
                                      </p:cBhvr>
                                      <p:to>
                                        <p:strVal val="visible"/>
                                      </p:to>
                                    </p:set>
                                    <p:animEffect transition="in" filter="blinds(horizontal)">
                                      <p:cBhvr>
                                        <p:cTn id="11" dur="500"/>
                                        <p:tgtEl>
                                          <p:spTgt spid="131075">
                                            <p:txEl>
                                              <p:pRg st="1" end="1"/>
                                            </p:txEl>
                                          </p:spTgt>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131075">
                                            <p:txEl>
                                              <p:pRg st="2" end="2"/>
                                            </p:txEl>
                                          </p:spTgt>
                                        </p:tgtEl>
                                        <p:attrNameLst>
                                          <p:attrName>style.visibility</p:attrName>
                                        </p:attrNameLst>
                                      </p:cBhvr>
                                      <p:to>
                                        <p:strVal val="visible"/>
                                      </p:to>
                                    </p:set>
                                    <p:animEffect transition="in" filter="blinds(horizontal)">
                                      <p:cBhvr>
                                        <p:cTn id="16" dur="500"/>
                                        <p:tgtEl>
                                          <p:spTgt spid="131075">
                                            <p:txEl>
                                              <p:pRg st="2" end="2"/>
                                            </p:txEl>
                                          </p:spTgt>
                                        </p:tgtEl>
                                      </p:cBhvr>
                                    </p:animEffect>
                                  </p:childTnLst>
                                </p:cTn>
                              </p:par>
                              <p:par>
                                <p:cTn id="17" presetID="3" presetClass="entr" presetSubtype="10" fill="hold" nodeType="withEffect">
                                  <p:stCondLst>
                                    <p:cond delay="0"/>
                                  </p:stCondLst>
                                  <p:childTnLst>
                                    <p:set>
                                      <p:cBhvr>
                                        <p:cTn id="18" dur="1" fill="hold">
                                          <p:stCondLst>
                                            <p:cond delay="0"/>
                                          </p:stCondLst>
                                        </p:cTn>
                                        <p:tgtEl>
                                          <p:spTgt spid="131075">
                                            <p:txEl>
                                              <p:pRg st="3" end="3"/>
                                            </p:txEl>
                                          </p:spTgt>
                                        </p:tgtEl>
                                        <p:attrNameLst>
                                          <p:attrName>style.visibility</p:attrName>
                                        </p:attrNameLst>
                                      </p:cBhvr>
                                      <p:to>
                                        <p:strVal val="visible"/>
                                      </p:to>
                                    </p:set>
                                    <p:animEffect transition="in" filter="blinds(horizontal)">
                                      <p:cBhvr>
                                        <p:cTn id="19" dur="500"/>
                                        <p:tgtEl>
                                          <p:spTgt spid="131075">
                                            <p:txEl>
                                              <p:pRg st="3" end="3"/>
                                            </p:txEl>
                                          </p:spTgt>
                                        </p:tgtEl>
                                      </p:cBhvr>
                                    </p:animEffect>
                                  </p:childTnLst>
                                </p:cTn>
                              </p:par>
                              <p:par>
                                <p:cTn id="20" presetID="3" presetClass="entr" presetSubtype="10" fill="hold" nodeType="withEffect">
                                  <p:stCondLst>
                                    <p:cond delay="0"/>
                                  </p:stCondLst>
                                  <p:childTnLst>
                                    <p:set>
                                      <p:cBhvr>
                                        <p:cTn id="21" dur="1" fill="hold">
                                          <p:stCondLst>
                                            <p:cond delay="0"/>
                                          </p:stCondLst>
                                        </p:cTn>
                                        <p:tgtEl>
                                          <p:spTgt spid="131075">
                                            <p:txEl>
                                              <p:pRg st="4" end="4"/>
                                            </p:txEl>
                                          </p:spTgt>
                                        </p:tgtEl>
                                        <p:attrNameLst>
                                          <p:attrName>style.visibility</p:attrName>
                                        </p:attrNameLst>
                                      </p:cBhvr>
                                      <p:to>
                                        <p:strVal val="visible"/>
                                      </p:to>
                                    </p:set>
                                    <p:animEffect transition="in" filter="blinds(horizontal)">
                                      <p:cBhvr>
                                        <p:cTn id="22" dur="500"/>
                                        <p:tgtEl>
                                          <p:spTgt spid="131075">
                                            <p:txEl>
                                              <p:pRg st="4" end="4"/>
                                            </p:txEl>
                                          </p:spTgt>
                                        </p:tgtEl>
                                      </p:cBhvr>
                                    </p:animEffect>
                                  </p:childTnLst>
                                </p:cTn>
                              </p:par>
                              <p:par>
                                <p:cTn id="23" presetID="3" presetClass="entr" presetSubtype="10" fill="hold" nodeType="withEffect">
                                  <p:stCondLst>
                                    <p:cond delay="0"/>
                                  </p:stCondLst>
                                  <p:childTnLst>
                                    <p:set>
                                      <p:cBhvr>
                                        <p:cTn id="24" dur="1" fill="hold">
                                          <p:stCondLst>
                                            <p:cond delay="0"/>
                                          </p:stCondLst>
                                        </p:cTn>
                                        <p:tgtEl>
                                          <p:spTgt spid="131075">
                                            <p:txEl>
                                              <p:pRg st="5" end="5"/>
                                            </p:txEl>
                                          </p:spTgt>
                                        </p:tgtEl>
                                        <p:attrNameLst>
                                          <p:attrName>style.visibility</p:attrName>
                                        </p:attrNameLst>
                                      </p:cBhvr>
                                      <p:to>
                                        <p:strVal val="visible"/>
                                      </p:to>
                                    </p:set>
                                    <p:animEffect transition="in" filter="blinds(horizontal)">
                                      <p:cBhvr>
                                        <p:cTn id="25" dur="500"/>
                                        <p:tgtEl>
                                          <p:spTgt spid="131075">
                                            <p:txEl>
                                              <p:pRg st="5" end="5"/>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grpId="0" nodeType="clickEffect">
                                  <p:stCondLst>
                                    <p:cond delay="0"/>
                                  </p:stCondLst>
                                  <p:childTnLst>
                                    <p:set>
                                      <p:cBhvr>
                                        <p:cTn id="29" dur="1" fill="hold">
                                          <p:stCondLst>
                                            <p:cond delay="0"/>
                                          </p:stCondLst>
                                        </p:cTn>
                                        <p:tgtEl>
                                          <p:spTgt spid="4"/>
                                        </p:tgtEl>
                                        <p:attrNameLst>
                                          <p:attrName>style.visibility</p:attrName>
                                        </p:attrNameLst>
                                      </p:cBhvr>
                                      <p:to>
                                        <p:strVal val="visible"/>
                                      </p:to>
                                    </p:set>
                                    <p:animEffect transition="in" filter="blinds(horizontal)">
                                      <p:cBhvr>
                                        <p:cTn id="30" dur="500"/>
                                        <p:tgtEl>
                                          <p:spTgt spid="4"/>
                                        </p:tgtEl>
                                      </p:cBhvr>
                                    </p:animEffect>
                                  </p:childTnLst>
                                  <p:subTnLst>
                                    <p:set>
                                      <p:cBhvr override="childStyle">
                                        <p:cTn dur="1" fill="hold" display="0" masterRel="nextClick" afterEffect="1"/>
                                        <p:tgtEl>
                                          <p:spTgt spid="4"/>
                                        </p:tgtEl>
                                        <p:attrNameLst>
                                          <p:attrName>style.visibility</p:attrName>
                                        </p:attrNameLst>
                                      </p:cBhvr>
                                      <p:to>
                                        <p:strVal val="hidden"/>
                                      </p:to>
                                    </p:set>
                                  </p:subTnLst>
                                </p:cTn>
                              </p:par>
                            </p:childTnLst>
                          </p:cTn>
                        </p:par>
                      </p:childTnLst>
                    </p:cTn>
                  </p:par>
                  <p:par>
                    <p:cTn id="31" fill="hold" nodeType="clickPar">
                      <p:stCondLst>
                        <p:cond delay="indefinite"/>
                      </p:stCondLst>
                      <p:childTnLst>
                        <p:par>
                          <p:cTn id="32" fill="hold" nodeType="withGroup">
                            <p:stCondLst>
                              <p:cond delay="0"/>
                            </p:stCondLst>
                            <p:childTnLst>
                              <p:par>
                                <p:cTn id="33" presetID="3" presetClass="entr" presetSubtype="10" fill="hold" nodeType="clickEffect">
                                  <p:stCondLst>
                                    <p:cond delay="0"/>
                                  </p:stCondLst>
                                  <p:childTnLst>
                                    <p:set>
                                      <p:cBhvr>
                                        <p:cTn id="34" dur="1" fill="hold">
                                          <p:stCondLst>
                                            <p:cond delay="0"/>
                                          </p:stCondLst>
                                        </p:cTn>
                                        <p:tgtEl>
                                          <p:spTgt spid="131075">
                                            <p:txEl>
                                              <p:pRg st="6" end="6"/>
                                            </p:txEl>
                                          </p:spTgt>
                                        </p:tgtEl>
                                        <p:attrNameLst>
                                          <p:attrName>style.visibility</p:attrName>
                                        </p:attrNameLst>
                                      </p:cBhvr>
                                      <p:to>
                                        <p:strVal val="visible"/>
                                      </p:to>
                                    </p:set>
                                    <p:animEffect transition="in" filter="blinds(horizontal)">
                                      <p:cBhvr>
                                        <p:cTn id="35" dur="500"/>
                                        <p:tgtEl>
                                          <p:spTgt spid="131075">
                                            <p:txEl>
                                              <p:pRg st="6" end="6"/>
                                            </p:txEl>
                                          </p:spTgt>
                                        </p:tgtEl>
                                      </p:cBhvr>
                                    </p:animEffect>
                                  </p:childTnLst>
                                </p:cTn>
                              </p:par>
                              <p:par>
                                <p:cTn id="36" presetID="3" presetClass="entr" presetSubtype="10" fill="hold" nodeType="withEffect">
                                  <p:stCondLst>
                                    <p:cond delay="0"/>
                                  </p:stCondLst>
                                  <p:childTnLst>
                                    <p:set>
                                      <p:cBhvr>
                                        <p:cTn id="37" dur="1" fill="hold">
                                          <p:stCondLst>
                                            <p:cond delay="0"/>
                                          </p:stCondLst>
                                        </p:cTn>
                                        <p:tgtEl>
                                          <p:spTgt spid="131075">
                                            <p:txEl>
                                              <p:pRg st="7" end="7"/>
                                            </p:txEl>
                                          </p:spTgt>
                                        </p:tgtEl>
                                        <p:attrNameLst>
                                          <p:attrName>style.visibility</p:attrName>
                                        </p:attrNameLst>
                                      </p:cBhvr>
                                      <p:to>
                                        <p:strVal val="visible"/>
                                      </p:to>
                                    </p:set>
                                    <p:animEffect transition="in" filter="blinds(horizontal)">
                                      <p:cBhvr>
                                        <p:cTn id="38" dur="500"/>
                                        <p:tgtEl>
                                          <p:spTgt spid="131075">
                                            <p:txEl>
                                              <p:pRg st="7" end="7"/>
                                            </p:txEl>
                                          </p:spTgt>
                                        </p:tgtEl>
                                      </p:cBhvr>
                                    </p:animEffect>
                                  </p:childTnLst>
                                </p:cTn>
                              </p:par>
                            </p:childTnLst>
                          </p:cTn>
                        </p:par>
                      </p:childTnLst>
                    </p:cTn>
                  </p:par>
                  <p:par>
                    <p:cTn id="39" fill="hold" nodeType="clickPar">
                      <p:stCondLst>
                        <p:cond delay="indefinite"/>
                      </p:stCondLst>
                      <p:childTnLst>
                        <p:par>
                          <p:cTn id="40" fill="hold" nodeType="withGroup">
                            <p:stCondLst>
                              <p:cond delay="0"/>
                            </p:stCondLst>
                            <p:childTnLst>
                              <p:par>
                                <p:cTn id="41" presetID="3" presetClass="entr" presetSubtype="10" fill="hold" grpId="0" nodeType="clickEffect">
                                  <p:stCondLst>
                                    <p:cond delay="0"/>
                                  </p:stCondLst>
                                  <p:childTnLst>
                                    <p:set>
                                      <p:cBhvr>
                                        <p:cTn id="42" dur="1" fill="hold">
                                          <p:stCondLst>
                                            <p:cond delay="0"/>
                                          </p:stCondLst>
                                        </p:cTn>
                                        <p:tgtEl>
                                          <p:spTgt spid="5"/>
                                        </p:tgtEl>
                                        <p:attrNameLst>
                                          <p:attrName>style.visibility</p:attrName>
                                        </p:attrNameLst>
                                      </p:cBhvr>
                                      <p:to>
                                        <p:strVal val="visible"/>
                                      </p:to>
                                    </p:set>
                                    <p:animEffect transition="in" filter="blinds(horizontal)">
                                      <p:cBhvr>
                                        <p:cTn id="43" dur="500"/>
                                        <p:tgtEl>
                                          <p:spTgt spid="5"/>
                                        </p:tgtEl>
                                      </p:cBhvr>
                                    </p:animEffec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44" fill="hold" nodeType="clickPar">
                      <p:stCondLst>
                        <p:cond delay="indefinite"/>
                      </p:stCondLst>
                      <p:childTnLst>
                        <p:par>
                          <p:cTn id="45" fill="hold" nodeType="withGroup">
                            <p:stCondLst>
                              <p:cond delay="0"/>
                            </p:stCondLst>
                            <p:childTnLst>
                              <p:par>
                                <p:cTn id="46" presetID="3" presetClass="entr" presetSubtype="10" fill="hold" grpId="0" nodeType="clickEffect">
                                  <p:stCondLst>
                                    <p:cond delay="0"/>
                                  </p:stCondLst>
                                  <p:childTnLst>
                                    <p:set>
                                      <p:cBhvr>
                                        <p:cTn id="47" dur="1" fill="hold">
                                          <p:stCondLst>
                                            <p:cond delay="0"/>
                                          </p:stCondLst>
                                        </p:cTn>
                                        <p:tgtEl>
                                          <p:spTgt spid="6"/>
                                        </p:tgtEl>
                                        <p:attrNameLst>
                                          <p:attrName>style.visibility</p:attrName>
                                        </p:attrNameLst>
                                      </p:cBhvr>
                                      <p:to>
                                        <p:strVal val="visible"/>
                                      </p:to>
                                    </p:set>
                                    <p:animEffect transition="in" filter="blinds(horizontal)">
                                      <p:cBhvr>
                                        <p:cTn id="48"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7"/>
                                        </p:tgtEl>
                                        <p:attrNameLst>
                                          <p:attrName>style.visibility</p:attrName>
                                        </p:attrNameLst>
                                      </p:cBhvr>
                                      <p:to>
                                        <p:strVal val="visible"/>
                                      </p:to>
                                    </p:set>
                                    <p:animEffect transition="in" filter="blinds(horizontal)">
                                      <p:cBhvr>
                                        <p:cTn id="53"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Lst>
  </p:timing>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2994"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212995" name="TextBox 5"/>
          <p:cNvSpPr txBox="1">
            <a:spLocks noChangeArrowheads="1"/>
          </p:cNvSpPr>
          <p:nvPr/>
        </p:nvSpPr>
        <p:spPr bwMode="auto">
          <a:xfrm>
            <a:off x="785813" y="857250"/>
            <a:ext cx="7358062" cy="1077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a:ea typeface="宋体" panose="02010600030101010101" pitchFamily="2" charset="-122"/>
              </a:rPr>
              <a:t>（</a:t>
            </a:r>
            <a:r>
              <a:rPr kumimoji="1" lang="en-US" altLang="zh-CN">
                <a:ea typeface="宋体" panose="02010600030101010101" pitchFamily="2" charset="-122"/>
              </a:rPr>
              <a:t>1</a:t>
            </a:r>
            <a:r>
              <a:rPr kumimoji="1" lang="zh-CN" altLang="en-US">
                <a:ea typeface="宋体" panose="02010600030101010101" pitchFamily="2" charset="-122"/>
              </a:rPr>
              <a:t>）</a:t>
            </a:r>
            <a:r>
              <a:rPr kumimoji="1" lang="zh-CN" altLang="zh-CN">
                <a:ea typeface="宋体" panose="02010600030101010101" pitchFamily="2" charset="-122"/>
              </a:rPr>
              <a:t>从作用域角度分，有局部变量和全局变量。它们采用的存储类别如下：</a:t>
            </a:r>
            <a:endParaRPr kumimoji="1" lang="zh-CN" altLang="en-US">
              <a:ea typeface="宋体" panose="02010600030101010101" pitchFamily="2" charset="-122"/>
            </a:endParaRPr>
          </a:p>
        </p:txBody>
      </p:sp>
      <p:sp>
        <p:nvSpPr>
          <p:cNvPr id="7" name="TextBox 6"/>
          <p:cNvSpPr txBox="1">
            <a:spLocks noChangeArrowheads="1"/>
          </p:cNvSpPr>
          <p:nvPr/>
        </p:nvSpPr>
        <p:spPr bwMode="auto">
          <a:xfrm>
            <a:off x="500063" y="3597275"/>
            <a:ext cx="30003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zh-CN" sz="2800">
                <a:ea typeface="宋体" panose="02010600030101010101" pitchFamily="2" charset="-122"/>
              </a:rPr>
              <a:t>按作用域角度分</a:t>
            </a:r>
            <a:endParaRPr kumimoji="1" lang="zh-CN" altLang="en-US" sz="2800">
              <a:ea typeface="宋体" panose="02010600030101010101" pitchFamily="2" charset="-122"/>
            </a:endParaRPr>
          </a:p>
        </p:txBody>
      </p:sp>
      <p:sp>
        <p:nvSpPr>
          <p:cNvPr id="8" name="TextBox 7"/>
          <p:cNvSpPr txBox="1">
            <a:spLocks noChangeArrowheads="1"/>
          </p:cNvSpPr>
          <p:nvPr/>
        </p:nvSpPr>
        <p:spPr bwMode="auto">
          <a:xfrm>
            <a:off x="3714750" y="2690813"/>
            <a:ext cx="178593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sz="2800">
                <a:ea typeface="宋体" panose="02010600030101010101" pitchFamily="2" charset="-122"/>
              </a:rPr>
              <a:t>局部变量</a:t>
            </a:r>
          </a:p>
        </p:txBody>
      </p:sp>
      <p:sp>
        <p:nvSpPr>
          <p:cNvPr id="9" name="TextBox 8"/>
          <p:cNvSpPr txBox="1">
            <a:spLocks noChangeArrowheads="1"/>
          </p:cNvSpPr>
          <p:nvPr/>
        </p:nvSpPr>
        <p:spPr bwMode="auto">
          <a:xfrm>
            <a:off x="3714750" y="4383088"/>
            <a:ext cx="1785938"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sz="2800">
                <a:ea typeface="宋体" panose="02010600030101010101" pitchFamily="2" charset="-122"/>
              </a:rPr>
              <a:t>全局变量</a:t>
            </a:r>
          </a:p>
        </p:txBody>
      </p:sp>
      <p:sp>
        <p:nvSpPr>
          <p:cNvPr id="10" name="TextBox 9"/>
          <p:cNvSpPr txBox="1">
            <a:spLocks noChangeArrowheads="1"/>
          </p:cNvSpPr>
          <p:nvPr/>
        </p:nvSpPr>
        <p:spPr bwMode="auto">
          <a:xfrm>
            <a:off x="5929313" y="2190750"/>
            <a:ext cx="178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sz="2800">
                <a:ea typeface="宋体" panose="02010600030101010101" pitchFamily="2" charset="-122"/>
              </a:rPr>
              <a:t>自动变量</a:t>
            </a:r>
          </a:p>
        </p:txBody>
      </p:sp>
      <p:sp>
        <p:nvSpPr>
          <p:cNvPr id="11" name="TextBox 10"/>
          <p:cNvSpPr txBox="1">
            <a:spLocks noChangeArrowheads="1"/>
          </p:cNvSpPr>
          <p:nvPr/>
        </p:nvSpPr>
        <p:spPr bwMode="auto">
          <a:xfrm>
            <a:off x="5929313" y="2690813"/>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sz="2800">
                <a:ea typeface="宋体" panose="02010600030101010101" pitchFamily="2" charset="-122"/>
              </a:rPr>
              <a:t>静态局部变量</a:t>
            </a:r>
          </a:p>
        </p:txBody>
      </p:sp>
      <p:sp>
        <p:nvSpPr>
          <p:cNvPr id="12" name="TextBox 11"/>
          <p:cNvSpPr txBox="1">
            <a:spLocks noChangeArrowheads="1"/>
          </p:cNvSpPr>
          <p:nvPr/>
        </p:nvSpPr>
        <p:spPr bwMode="auto">
          <a:xfrm>
            <a:off x="5929313" y="3190875"/>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sz="2800">
                <a:ea typeface="宋体" panose="02010600030101010101" pitchFamily="2" charset="-122"/>
              </a:rPr>
              <a:t>寄存器变量</a:t>
            </a:r>
          </a:p>
        </p:txBody>
      </p:sp>
      <p:sp>
        <p:nvSpPr>
          <p:cNvPr id="13" name="TextBox 12"/>
          <p:cNvSpPr txBox="1">
            <a:spLocks noChangeArrowheads="1"/>
          </p:cNvSpPr>
          <p:nvPr/>
        </p:nvSpPr>
        <p:spPr bwMode="auto">
          <a:xfrm>
            <a:off x="5929313" y="4119563"/>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sz="2800">
                <a:ea typeface="宋体" panose="02010600030101010101" pitchFamily="2" charset="-122"/>
              </a:rPr>
              <a:t>静态外部变量</a:t>
            </a:r>
          </a:p>
        </p:txBody>
      </p:sp>
      <p:sp>
        <p:nvSpPr>
          <p:cNvPr id="14" name="TextBox 13"/>
          <p:cNvSpPr txBox="1">
            <a:spLocks noChangeArrowheads="1"/>
          </p:cNvSpPr>
          <p:nvPr/>
        </p:nvSpPr>
        <p:spPr bwMode="auto">
          <a:xfrm>
            <a:off x="5929313" y="4691063"/>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sz="2800">
                <a:ea typeface="宋体" panose="02010600030101010101" pitchFamily="2" charset="-122"/>
              </a:rPr>
              <a:t>外部变量</a:t>
            </a:r>
          </a:p>
        </p:txBody>
      </p:sp>
      <p:sp>
        <p:nvSpPr>
          <p:cNvPr id="15" name="左大括号 14"/>
          <p:cNvSpPr>
            <a:spLocks/>
          </p:cNvSpPr>
          <p:nvPr/>
        </p:nvSpPr>
        <p:spPr bwMode="auto">
          <a:xfrm>
            <a:off x="3357563" y="3048000"/>
            <a:ext cx="428625" cy="1714500"/>
          </a:xfrm>
          <a:prstGeom prst="leftBrace">
            <a:avLst>
              <a:gd name="adj1" fmla="val 8333"/>
              <a:gd name="adj2" fmla="val 50000"/>
            </a:avLst>
          </a:prstGeom>
          <a:solidFill>
            <a:schemeClr val="accent1"/>
          </a:solidFill>
          <a:ln w="38100"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6" name="左大括号 15"/>
          <p:cNvSpPr>
            <a:spLocks/>
          </p:cNvSpPr>
          <p:nvPr/>
        </p:nvSpPr>
        <p:spPr bwMode="auto">
          <a:xfrm>
            <a:off x="5429250" y="2405063"/>
            <a:ext cx="428625" cy="1143000"/>
          </a:xfrm>
          <a:prstGeom prst="leftBrace">
            <a:avLst>
              <a:gd name="adj1" fmla="val 8333"/>
              <a:gd name="adj2" fmla="val 50000"/>
            </a:avLst>
          </a:prstGeom>
          <a:solidFill>
            <a:schemeClr val="accent1"/>
          </a:solidFill>
          <a:ln w="38100"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7" name="左大括号 16"/>
          <p:cNvSpPr>
            <a:spLocks/>
          </p:cNvSpPr>
          <p:nvPr/>
        </p:nvSpPr>
        <p:spPr bwMode="auto">
          <a:xfrm>
            <a:off x="5429250" y="4191000"/>
            <a:ext cx="428625" cy="928688"/>
          </a:xfrm>
          <a:prstGeom prst="leftBrace">
            <a:avLst>
              <a:gd name="adj1" fmla="val 8336"/>
              <a:gd name="adj2" fmla="val 50000"/>
            </a:avLst>
          </a:prstGeom>
          <a:solidFill>
            <a:schemeClr val="accent1"/>
          </a:solidFill>
          <a:ln w="38100"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8" name="圆角矩形标注 17"/>
          <p:cNvSpPr>
            <a:spLocks noChangeArrowheads="1"/>
          </p:cNvSpPr>
          <p:nvPr/>
        </p:nvSpPr>
        <p:spPr bwMode="auto">
          <a:xfrm>
            <a:off x="1143000" y="5286375"/>
            <a:ext cx="4143375" cy="1143000"/>
          </a:xfrm>
          <a:prstGeom prst="wedgeRoundRectCallout">
            <a:avLst>
              <a:gd name="adj1" fmla="val 24380"/>
              <a:gd name="adj2" fmla="val -221333"/>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zh-CN" sz="2800">
                <a:solidFill>
                  <a:srgbClr val="0000CC"/>
                </a:solidFill>
                <a:ea typeface="宋体" panose="02010600030101010101" pitchFamily="2" charset="-122"/>
              </a:rPr>
              <a:t>形式参数可以定义为自动变量或寄存器变量</a:t>
            </a:r>
            <a:endParaRPr kumimoji="1" lang="zh-CN" altLang="en-US" sz="2800">
              <a:solidFill>
                <a:srgbClr val="0000CC"/>
              </a:solidFill>
              <a:ea typeface="宋体" panose="02010600030101010101" pitchFamily="2" charset="-122"/>
            </a:endParaRPr>
          </a:p>
        </p:txBody>
      </p:sp>
      <p:pic>
        <p:nvPicPr>
          <p:cNvPr id="213008" name="图片 1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out)">
                                      <p:cBhvr>
                                        <p:cTn id="12" dur="500"/>
                                        <p:tgtEl>
                                          <p:spTgt spid="15"/>
                                        </p:tgtEl>
                                      </p:cBhvr>
                                    </p:animEffect>
                                  </p:childTnLst>
                                </p:cTn>
                              </p:par>
                            </p:childTnLst>
                          </p:cTn>
                        </p:par>
                        <p:par>
                          <p:cTn id="13" fill="hold" nodeType="afterGroup">
                            <p:stCondLst>
                              <p:cond delay="500"/>
                            </p:stCondLst>
                            <p:childTnLst>
                              <p:par>
                                <p:cTn id="14" presetID="3" presetClass="entr" presetSubtype="5"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vertical)">
                                      <p:cBhvr>
                                        <p:cTn id="16" dur="500"/>
                                        <p:tgtEl>
                                          <p:spTgt spid="8"/>
                                        </p:tgtEl>
                                      </p:cBhvr>
                                    </p:animEffect>
                                  </p:childTnLst>
                                </p:cTn>
                              </p:par>
                            </p:childTnLst>
                          </p:cTn>
                        </p:par>
                        <p:par>
                          <p:cTn id="17" fill="hold" nodeType="afterGroup">
                            <p:stCondLst>
                              <p:cond delay="1000"/>
                            </p:stCondLst>
                            <p:childTnLst>
                              <p:par>
                                <p:cTn id="18" presetID="3" presetClass="entr" presetSubtype="5"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vertical)">
                                      <p:cBhvr>
                                        <p:cTn id="20" dur="500"/>
                                        <p:tgtEl>
                                          <p:spTgt spid="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ox(out)">
                                      <p:cBhvr>
                                        <p:cTn id="25" dur="500"/>
                                        <p:tgtEl>
                                          <p:spTgt spid="16"/>
                                        </p:tgtEl>
                                      </p:cBhvr>
                                    </p:animEffect>
                                  </p:childTnLst>
                                </p:cTn>
                              </p:par>
                            </p:childTnLst>
                          </p:cTn>
                        </p:par>
                        <p:par>
                          <p:cTn id="26" fill="hold" nodeType="afterGroup">
                            <p:stCondLst>
                              <p:cond delay="500"/>
                            </p:stCondLst>
                            <p:childTnLst>
                              <p:par>
                                <p:cTn id="27" presetID="3" presetClass="entr" presetSubtype="5"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vertical)">
                                      <p:cBhvr>
                                        <p:cTn id="29" dur="500"/>
                                        <p:tgtEl>
                                          <p:spTgt spid="10"/>
                                        </p:tgtEl>
                                      </p:cBhvr>
                                    </p:animEffect>
                                  </p:childTnLst>
                                </p:cTn>
                              </p:par>
                            </p:childTnLst>
                          </p:cTn>
                        </p:par>
                        <p:par>
                          <p:cTn id="30" fill="hold" nodeType="afterGroup">
                            <p:stCondLst>
                              <p:cond delay="1000"/>
                            </p:stCondLst>
                            <p:childTnLst>
                              <p:par>
                                <p:cTn id="31" presetID="3" presetClass="entr" presetSubtype="5" fill="hold" grpId="0" nodeType="afterEffect">
                                  <p:stCondLst>
                                    <p:cond delay="0"/>
                                  </p:stCondLst>
                                  <p:childTnLst>
                                    <p:set>
                                      <p:cBhvr>
                                        <p:cTn id="32" dur="1" fill="hold">
                                          <p:stCondLst>
                                            <p:cond delay="0"/>
                                          </p:stCondLst>
                                        </p:cTn>
                                        <p:tgtEl>
                                          <p:spTgt spid="11"/>
                                        </p:tgtEl>
                                        <p:attrNameLst>
                                          <p:attrName>style.visibility</p:attrName>
                                        </p:attrNameLst>
                                      </p:cBhvr>
                                      <p:to>
                                        <p:strVal val="visible"/>
                                      </p:to>
                                    </p:set>
                                    <p:animEffect transition="in" filter="blinds(vertical)">
                                      <p:cBhvr>
                                        <p:cTn id="33" dur="500"/>
                                        <p:tgtEl>
                                          <p:spTgt spid="11"/>
                                        </p:tgtEl>
                                      </p:cBhvr>
                                    </p:animEffect>
                                  </p:childTnLst>
                                </p:cTn>
                              </p:par>
                            </p:childTnLst>
                          </p:cTn>
                        </p:par>
                        <p:par>
                          <p:cTn id="34" fill="hold" nodeType="afterGroup">
                            <p:stCondLst>
                              <p:cond delay="1500"/>
                            </p:stCondLst>
                            <p:childTnLst>
                              <p:par>
                                <p:cTn id="35" presetID="3" presetClass="entr" presetSubtype="5"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vertical)">
                                      <p:cBhvr>
                                        <p:cTn id="37" dur="500"/>
                                        <p:tgtEl>
                                          <p:spTgt spid="12"/>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out)">
                                      <p:cBhvr>
                                        <p:cTn id="42" dur="500"/>
                                        <p:tgtEl>
                                          <p:spTgt spid="17"/>
                                        </p:tgtEl>
                                      </p:cBhvr>
                                    </p:animEffect>
                                  </p:childTnLst>
                                </p:cTn>
                              </p:par>
                            </p:childTnLst>
                          </p:cTn>
                        </p:par>
                        <p:par>
                          <p:cTn id="43" fill="hold" nodeType="afterGroup">
                            <p:stCondLst>
                              <p:cond delay="500"/>
                            </p:stCondLst>
                            <p:childTnLst>
                              <p:par>
                                <p:cTn id="44" presetID="3" presetClass="entr" presetSubtype="5"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vertical)">
                                      <p:cBhvr>
                                        <p:cTn id="46" dur="500"/>
                                        <p:tgtEl>
                                          <p:spTgt spid="13"/>
                                        </p:tgtEl>
                                      </p:cBhvr>
                                    </p:animEffect>
                                  </p:childTnLst>
                                </p:cTn>
                              </p:par>
                            </p:childTnLst>
                          </p:cTn>
                        </p:par>
                        <p:par>
                          <p:cTn id="47" fill="hold" nodeType="afterGroup">
                            <p:stCondLst>
                              <p:cond delay="1000"/>
                            </p:stCondLst>
                            <p:childTnLst>
                              <p:par>
                                <p:cTn id="48" presetID="3" presetClass="entr" presetSubtype="5" fill="hold" grpId="0" nodeType="afterEffect">
                                  <p:stCondLst>
                                    <p:cond delay="0"/>
                                  </p:stCondLst>
                                  <p:childTnLst>
                                    <p:set>
                                      <p:cBhvr>
                                        <p:cTn id="49" dur="1" fill="hold">
                                          <p:stCondLst>
                                            <p:cond delay="0"/>
                                          </p:stCondLst>
                                        </p:cTn>
                                        <p:tgtEl>
                                          <p:spTgt spid="14"/>
                                        </p:tgtEl>
                                        <p:attrNameLst>
                                          <p:attrName>style.visibility</p:attrName>
                                        </p:attrNameLst>
                                      </p:cBhvr>
                                      <p:to>
                                        <p:strVal val="visible"/>
                                      </p:to>
                                    </p:set>
                                    <p:animEffect transition="in" filter="blinds(vertical)">
                                      <p:cBhvr>
                                        <p:cTn id="50" dur="500"/>
                                        <p:tgtEl>
                                          <p:spTgt spid="14"/>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3" presetClass="entr" presetSubtype="10" fill="hold" grpId="0" nodeType="clickEffect">
                                  <p:stCondLst>
                                    <p:cond delay="0"/>
                                  </p:stCondLst>
                                  <p:childTnLst>
                                    <p:set>
                                      <p:cBhvr>
                                        <p:cTn id="54" dur="1" fill="hold">
                                          <p:stCondLst>
                                            <p:cond delay="0"/>
                                          </p:stCondLst>
                                        </p:cTn>
                                        <p:tgtEl>
                                          <p:spTgt spid="18"/>
                                        </p:tgtEl>
                                        <p:attrNameLst>
                                          <p:attrName>style.visibility</p:attrName>
                                        </p:attrNameLst>
                                      </p:cBhvr>
                                      <p:to>
                                        <p:strVal val="visible"/>
                                      </p:to>
                                    </p:set>
                                    <p:animEffect transition="in" filter="blinds(horizontal)">
                                      <p:cBhvr>
                                        <p:cTn id="55" dur="500"/>
                                        <p:tgtEl>
                                          <p:spTgt spid="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1" grpId="0"/>
      <p:bldP spid="12" grpId="0"/>
      <p:bldP spid="13" grpId="0"/>
      <p:bldP spid="14" grpId="0"/>
      <p:bldP spid="15" grpId="0" animBg="1"/>
      <p:bldP spid="16" grpId="0" animBg="1"/>
      <p:bldP spid="17" grpId="0" animBg="1"/>
      <p:bldP spid="18" grpId="0" animBg="1"/>
    </p:bldLst>
  </p:timing>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4018"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214019" name="TextBox 5"/>
          <p:cNvSpPr txBox="1">
            <a:spLocks noChangeArrowheads="1"/>
          </p:cNvSpPr>
          <p:nvPr/>
        </p:nvSpPr>
        <p:spPr bwMode="auto">
          <a:xfrm>
            <a:off x="857250" y="928688"/>
            <a:ext cx="7358063" cy="20621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a:ea typeface="宋体" panose="02010600030101010101" pitchFamily="2" charset="-122"/>
              </a:rPr>
              <a:t>（</a:t>
            </a:r>
            <a:r>
              <a:rPr kumimoji="1" lang="en-US" altLang="zh-CN">
                <a:ea typeface="宋体" panose="02010600030101010101" pitchFamily="2" charset="-122"/>
              </a:rPr>
              <a:t>2</a:t>
            </a:r>
            <a:r>
              <a:rPr kumimoji="1" lang="zh-CN" altLang="en-US">
                <a:ea typeface="宋体" panose="02010600030101010101" pitchFamily="2" charset="-122"/>
              </a:rPr>
              <a:t>）</a:t>
            </a:r>
            <a:r>
              <a:rPr kumimoji="1" lang="zh-CN" altLang="zh-CN">
                <a:ea typeface="宋体" panose="02010600030101010101" pitchFamily="2" charset="-122"/>
              </a:rPr>
              <a:t>从变量存在的时间区分</a:t>
            </a:r>
            <a:r>
              <a:rPr kumimoji="1" lang="en-US" altLang="zh-CN">
                <a:ea typeface="宋体" panose="02010600030101010101" pitchFamily="2" charset="-122"/>
              </a:rPr>
              <a:t>,</a:t>
            </a:r>
            <a:r>
              <a:rPr kumimoji="1" lang="zh-CN" altLang="zh-CN">
                <a:ea typeface="宋体" panose="02010600030101010101" pitchFamily="2" charset="-122"/>
              </a:rPr>
              <a:t>有动态存储和静态存储两种类型。静态存储是程序整个运行时间都存在</a:t>
            </a:r>
            <a:r>
              <a:rPr kumimoji="1" lang="en-US" altLang="zh-CN">
                <a:ea typeface="宋体" panose="02010600030101010101" pitchFamily="2" charset="-122"/>
              </a:rPr>
              <a:t>,</a:t>
            </a:r>
            <a:r>
              <a:rPr kumimoji="1" lang="zh-CN" altLang="zh-CN">
                <a:ea typeface="宋体" panose="02010600030101010101" pitchFamily="2" charset="-122"/>
              </a:rPr>
              <a:t>而动态存储则是在调用函数时临时分配单元</a:t>
            </a:r>
            <a:endParaRPr kumimoji="1" lang="zh-CN" altLang="en-US">
              <a:ea typeface="宋体" panose="02010600030101010101" pitchFamily="2" charset="-122"/>
            </a:endParaRPr>
          </a:p>
        </p:txBody>
      </p:sp>
      <p:sp>
        <p:nvSpPr>
          <p:cNvPr id="7" name="TextBox 6"/>
          <p:cNvSpPr txBox="1">
            <a:spLocks noChangeArrowheads="1"/>
          </p:cNvSpPr>
          <p:nvPr/>
        </p:nvSpPr>
        <p:spPr bwMode="auto">
          <a:xfrm>
            <a:off x="642938" y="4405313"/>
            <a:ext cx="221456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zh-CN" sz="2800">
                <a:ea typeface="宋体" panose="02010600030101010101" pitchFamily="2" charset="-122"/>
              </a:rPr>
              <a:t>按生存期分</a:t>
            </a:r>
            <a:endParaRPr kumimoji="1" lang="zh-CN" altLang="en-US" sz="2800">
              <a:ea typeface="宋体" panose="02010600030101010101" pitchFamily="2" charset="-122"/>
            </a:endParaRPr>
          </a:p>
        </p:txBody>
      </p:sp>
      <p:sp>
        <p:nvSpPr>
          <p:cNvPr id="8" name="TextBox 7"/>
          <p:cNvSpPr txBox="1">
            <a:spLocks noChangeArrowheads="1"/>
          </p:cNvSpPr>
          <p:nvPr/>
        </p:nvSpPr>
        <p:spPr bwMode="auto">
          <a:xfrm>
            <a:off x="3357563" y="3500438"/>
            <a:ext cx="178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zh-CN" sz="2800">
                <a:ea typeface="宋体" panose="02010600030101010101" pitchFamily="2" charset="-122"/>
              </a:rPr>
              <a:t>动态存储</a:t>
            </a:r>
            <a:endParaRPr kumimoji="1" lang="zh-CN" altLang="en-US" sz="2800">
              <a:ea typeface="宋体" panose="02010600030101010101" pitchFamily="2" charset="-122"/>
            </a:endParaRPr>
          </a:p>
        </p:txBody>
      </p:sp>
      <p:sp>
        <p:nvSpPr>
          <p:cNvPr id="9" name="TextBox 8"/>
          <p:cNvSpPr txBox="1">
            <a:spLocks noChangeArrowheads="1"/>
          </p:cNvSpPr>
          <p:nvPr/>
        </p:nvSpPr>
        <p:spPr bwMode="auto">
          <a:xfrm>
            <a:off x="3357563" y="5191125"/>
            <a:ext cx="178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sz="2800">
                <a:ea typeface="宋体" panose="02010600030101010101" pitchFamily="2" charset="-122"/>
              </a:rPr>
              <a:t>静态</a:t>
            </a:r>
            <a:r>
              <a:rPr kumimoji="1" lang="zh-CN" altLang="zh-CN" sz="2800">
                <a:ea typeface="宋体" panose="02010600030101010101" pitchFamily="2" charset="-122"/>
              </a:rPr>
              <a:t>存储</a:t>
            </a:r>
            <a:endParaRPr kumimoji="1" lang="zh-CN" altLang="en-US" sz="2800">
              <a:ea typeface="宋体" panose="02010600030101010101" pitchFamily="2" charset="-122"/>
            </a:endParaRPr>
          </a:p>
        </p:txBody>
      </p:sp>
      <p:sp>
        <p:nvSpPr>
          <p:cNvPr id="10" name="TextBox 9"/>
          <p:cNvSpPr txBox="1">
            <a:spLocks noChangeArrowheads="1"/>
          </p:cNvSpPr>
          <p:nvPr/>
        </p:nvSpPr>
        <p:spPr bwMode="auto">
          <a:xfrm>
            <a:off x="5786438" y="3000375"/>
            <a:ext cx="17859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sz="2800">
                <a:ea typeface="宋体" panose="02010600030101010101" pitchFamily="2" charset="-122"/>
              </a:rPr>
              <a:t>自动变量</a:t>
            </a:r>
          </a:p>
        </p:txBody>
      </p:sp>
      <p:sp>
        <p:nvSpPr>
          <p:cNvPr id="12" name="TextBox 11"/>
          <p:cNvSpPr txBox="1">
            <a:spLocks noChangeArrowheads="1"/>
          </p:cNvSpPr>
          <p:nvPr/>
        </p:nvSpPr>
        <p:spPr bwMode="auto">
          <a:xfrm>
            <a:off x="5786438" y="3500438"/>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sz="2800">
                <a:ea typeface="宋体" panose="02010600030101010101" pitchFamily="2" charset="-122"/>
              </a:rPr>
              <a:t>寄存器变量</a:t>
            </a:r>
          </a:p>
        </p:txBody>
      </p:sp>
      <p:sp>
        <p:nvSpPr>
          <p:cNvPr id="13" name="TextBox 12"/>
          <p:cNvSpPr txBox="1">
            <a:spLocks noChangeArrowheads="1"/>
          </p:cNvSpPr>
          <p:nvPr/>
        </p:nvSpPr>
        <p:spPr bwMode="auto">
          <a:xfrm>
            <a:off x="5786438" y="4667250"/>
            <a:ext cx="24288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sz="2800">
                <a:ea typeface="宋体" panose="02010600030101010101" pitchFamily="2" charset="-122"/>
              </a:rPr>
              <a:t>静态局部变量</a:t>
            </a:r>
          </a:p>
        </p:txBody>
      </p:sp>
      <p:sp>
        <p:nvSpPr>
          <p:cNvPr id="14" name="TextBox 13"/>
          <p:cNvSpPr txBox="1">
            <a:spLocks noChangeArrowheads="1"/>
          </p:cNvSpPr>
          <p:nvPr/>
        </p:nvSpPr>
        <p:spPr bwMode="auto">
          <a:xfrm>
            <a:off x="5786438" y="5810250"/>
            <a:ext cx="24288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sz="2800">
                <a:ea typeface="宋体" panose="02010600030101010101" pitchFamily="2" charset="-122"/>
              </a:rPr>
              <a:t>外部变量</a:t>
            </a:r>
          </a:p>
        </p:txBody>
      </p:sp>
      <p:sp>
        <p:nvSpPr>
          <p:cNvPr id="15" name="左大括号 14"/>
          <p:cNvSpPr>
            <a:spLocks/>
          </p:cNvSpPr>
          <p:nvPr/>
        </p:nvSpPr>
        <p:spPr bwMode="auto">
          <a:xfrm>
            <a:off x="2857500" y="3857625"/>
            <a:ext cx="428625" cy="1714500"/>
          </a:xfrm>
          <a:prstGeom prst="leftBrace">
            <a:avLst>
              <a:gd name="adj1" fmla="val 8333"/>
              <a:gd name="adj2" fmla="val 50000"/>
            </a:avLst>
          </a:prstGeom>
          <a:solidFill>
            <a:schemeClr val="accent1"/>
          </a:solidFill>
          <a:ln w="38100"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6" name="左大括号 15"/>
          <p:cNvSpPr>
            <a:spLocks/>
          </p:cNvSpPr>
          <p:nvPr/>
        </p:nvSpPr>
        <p:spPr bwMode="auto">
          <a:xfrm>
            <a:off x="5286375" y="3214688"/>
            <a:ext cx="428625" cy="1143000"/>
          </a:xfrm>
          <a:prstGeom prst="leftBrace">
            <a:avLst>
              <a:gd name="adj1" fmla="val 8333"/>
              <a:gd name="adj2" fmla="val 50000"/>
            </a:avLst>
          </a:prstGeom>
          <a:solidFill>
            <a:schemeClr val="accent1"/>
          </a:solidFill>
          <a:ln w="38100"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7" name="左大括号 16"/>
          <p:cNvSpPr>
            <a:spLocks/>
          </p:cNvSpPr>
          <p:nvPr/>
        </p:nvSpPr>
        <p:spPr bwMode="auto">
          <a:xfrm>
            <a:off x="5286375" y="4881563"/>
            <a:ext cx="357188" cy="1214437"/>
          </a:xfrm>
          <a:prstGeom prst="leftBrace">
            <a:avLst>
              <a:gd name="adj1" fmla="val 8327"/>
              <a:gd name="adj2" fmla="val 50000"/>
            </a:avLst>
          </a:prstGeom>
          <a:solidFill>
            <a:schemeClr val="accent1"/>
          </a:solidFill>
          <a:ln w="38100"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8" name="TextBox 17"/>
          <p:cNvSpPr txBox="1">
            <a:spLocks noChangeArrowheads="1"/>
          </p:cNvSpPr>
          <p:nvPr/>
        </p:nvSpPr>
        <p:spPr bwMode="auto">
          <a:xfrm>
            <a:off x="5786438" y="4024313"/>
            <a:ext cx="20002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zh-CN" sz="2800">
                <a:ea typeface="宋体" panose="02010600030101010101" pitchFamily="2" charset="-122"/>
              </a:rPr>
              <a:t>形式参数</a:t>
            </a:r>
            <a:endParaRPr kumimoji="1" lang="zh-CN" altLang="en-US" sz="2800">
              <a:ea typeface="宋体" panose="02010600030101010101" pitchFamily="2" charset="-122"/>
            </a:endParaRPr>
          </a:p>
        </p:txBody>
      </p:sp>
      <p:sp>
        <p:nvSpPr>
          <p:cNvPr id="19" name="TextBox 18"/>
          <p:cNvSpPr txBox="1">
            <a:spLocks noChangeArrowheads="1"/>
          </p:cNvSpPr>
          <p:nvPr/>
        </p:nvSpPr>
        <p:spPr bwMode="auto">
          <a:xfrm>
            <a:off x="5786438" y="5238750"/>
            <a:ext cx="24288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sz="2800">
                <a:ea typeface="宋体" panose="02010600030101010101" pitchFamily="2" charset="-122"/>
              </a:rPr>
              <a:t>静态外部变量</a:t>
            </a:r>
          </a:p>
        </p:txBody>
      </p:sp>
      <p:pic>
        <p:nvPicPr>
          <p:cNvPr id="214032" name="图片 19"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out)">
                                      <p:cBhvr>
                                        <p:cTn id="12" dur="500"/>
                                        <p:tgtEl>
                                          <p:spTgt spid="15"/>
                                        </p:tgtEl>
                                      </p:cBhvr>
                                    </p:animEffect>
                                  </p:childTnLst>
                                </p:cTn>
                              </p:par>
                            </p:childTnLst>
                          </p:cTn>
                        </p:par>
                        <p:par>
                          <p:cTn id="13" fill="hold" nodeType="afterGroup">
                            <p:stCondLst>
                              <p:cond delay="500"/>
                            </p:stCondLst>
                            <p:childTnLst>
                              <p:par>
                                <p:cTn id="14" presetID="3" presetClass="entr" presetSubtype="5"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vertical)">
                                      <p:cBhvr>
                                        <p:cTn id="16" dur="500"/>
                                        <p:tgtEl>
                                          <p:spTgt spid="8"/>
                                        </p:tgtEl>
                                      </p:cBhvr>
                                    </p:animEffect>
                                  </p:childTnLst>
                                </p:cTn>
                              </p:par>
                            </p:childTnLst>
                          </p:cTn>
                        </p:par>
                        <p:par>
                          <p:cTn id="17" fill="hold" nodeType="afterGroup">
                            <p:stCondLst>
                              <p:cond delay="1000"/>
                            </p:stCondLst>
                            <p:childTnLst>
                              <p:par>
                                <p:cTn id="18" presetID="3" presetClass="entr" presetSubtype="5"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vertical)">
                                      <p:cBhvr>
                                        <p:cTn id="20" dur="500"/>
                                        <p:tgtEl>
                                          <p:spTgt spid="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32" fill="hold" grpId="0" nodeType="clickEffect">
                                  <p:stCondLst>
                                    <p:cond delay="0"/>
                                  </p:stCondLst>
                                  <p:childTnLst>
                                    <p:set>
                                      <p:cBhvr>
                                        <p:cTn id="24" dur="1" fill="hold">
                                          <p:stCondLst>
                                            <p:cond delay="0"/>
                                          </p:stCondLst>
                                        </p:cTn>
                                        <p:tgtEl>
                                          <p:spTgt spid="16"/>
                                        </p:tgtEl>
                                        <p:attrNameLst>
                                          <p:attrName>style.visibility</p:attrName>
                                        </p:attrNameLst>
                                      </p:cBhvr>
                                      <p:to>
                                        <p:strVal val="visible"/>
                                      </p:to>
                                    </p:set>
                                    <p:animEffect transition="in" filter="box(out)">
                                      <p:cBhvr>
                                        <p:cTn id="25" dur="500"/>
                                        <p:tgtEl>
                                          <p:spTgt spid="16"/>
                                        </p:tgtEl>
                                      </p:cBhvr>
                                    </p:animEffect>
                                  </p:childTnLst>
                                </p:cTn>
                              </p:par>
                            </p:childTnLst>
                          </p:cTn>
                        </p:par>
                        <p:par>
                          <p:cTn id="26" fill="hold" nodeType="afterGroup">
                            <p:stCondLst>
                              <p:cond delay="500"/>
                            </p:stCondLst>
                            <p:childTnLst>
                              <p:par>
                                <p:cTn id="27" presetID="3" presetClass="entr" presetSubtype="5" fill="hold" grpId="0" nodeType="afterEffect">
                                  <p:stCondLst>
                                    <p:cond delay="0"/>
                                  </p:stCondLst>
                                  <p:childTnLst>
                                    <p:set>
                                      <p:cBhvr>
                                        <p:cTn id="28" dur="1" fill="hold">
                                          <p:stCondLst>
                                            <p:cond delay="0"/>
                                          </p:stCondLst>
                                        </p:cTn>
                                        <p:tgtEl>
                                          <p:spTgt spid="10"/>
                                        </p:tgtEl>
                                        <p:attrNameLst>
                                          <p:attrName>style.visibility</p:attrName>
                                        </p:attrNameLst>
                                      </p:cBhvr>
                                      <p:to>
                                        <p:strVal val="visible"/>
                                      </p:to>
                                    </p:set>
                                    <p:animEffect transition="in" filter="blinds(vertical)">
                                      <p:cBhvr>
                                        <p:cTn id="29" dur="500"/>
                                        <p:tgtEl>
                                          <p:spTgt spid="10"/>
                                        </p:tgtEl>
                                      </p:cBhvr>
                                    </p:animEffect>
                                  </p:childTnLst>
                                </p:cTn>
                              </p:par>
                            </p:childTnLst>
                          </p:cTn>
                        </p:par>
                        <p:par>
                          <p:cTn id="30" fill="hold" nodeType="afterGroup">
                            <p:stCondLst>
                              <p:cond delay="1000"/>
                            </p:stCondLst>
                            <p:childTnLst>
                              <p:par>
                                <p:cTn id="31" presetID="3" presetClass="entr" presetSubtype="5" fill="hold" grpId="0" nodeType="after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vertical)">
                                      <p:cBhvr>
                                        <p:cTn id="33" dur="500"/>
                                        <p:tgtEl>
                                          <p:spTgt spid="12"/>
                                        </p:tgtEl>
                                      </p:cBhvr>
                                    </p:animEffect>
                                  </p:childTnLst>
                                </p:cTn>
                              </p:par>
                            </p:childTnLst>
                          </p:cTn>
                        </p:par>
                        <p:par>
                          <p:cTn id="34" fill="hold" nodeType="afterGroup">
                            <p:stCondLst>
                              <p:cond delay="1500"/>
                            </p:stCondLst>
                            <p:childTnLst>
                              <p:par>
                                <p:cTn id="35" presetID="3" presetClass="entr" presetSubtype="5" fill="hold" grpId="0" nodeType="afterEffect">
                                  <p:stCondLst>
                                    <p:cond delay="0"/>
                                  </p:stCondLst>
                                  <p:childTnLst>
                                    <p:set>
                                      <p:cBhvr>
                                        <p:cTn id="36" dur="1" fill="hold">
                                          <p:stCondLst>
                                            <p:cond delay="0"/>
                                          </p:stCondLst>
                                        </p:cTn>
                                        <p:tgtEl>
                                          <p:spTgt spid="18"/>
                                        </p:tgtEl>
                                        <p:attrNameLst>
                                          <p:attrName>style.visibility</p:attrName>
                                        </p:attrNameLst>
                                      </p:cBhvr>
                                      <p:to>
                                        <p:strVal val="visible"/>
                                      </p:to>
                                    </p:set>
                                    <p:animEffect transition="in" filter="blinds(vertical)">
                                      <p:cBhvr>
                                        <p:cTn id="37" dur="500"/>
                                        <p:tgtEl>
                                          <p:spTgt spid="18"/>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4" presetClass="entr" presetSubtype="32" fill="hold" grpId="0" nodeType="clickEffect">
                                  <p:stCondLst>
                                    <p:cond delay="0"/>
                                  </p:stCondLst>
                                  <p:childTnLst>
                                    <p:set>
                                      <p:cBhvr>
                                        <p:cTn id="41" dur="1" fill="hold">
                                          <p:stCondLst>
                                            <p:cond delay="0"/>
                                          </p:stCondLst>
                                        </p:cTn>
                                        <p:tgtEl>
                                          <p:spTgt spid="17"/>
                                        </p:tgtEl>
                                        <p:attrNameLst>
                                          <p:attrName>style.visibility</p:attrName>
                                        </p:attrNameLst>
                                      </p:cBhvr>
                                      <p:to>
                                        <p:strVal val="visible"/>
                                      </p:to>
                                    </p:set>
                                    <p:animEffect transition="in" filter="box(out)">
                                      <p:cBhvr>
                                        <p:cTn id="42" dur="500"/>
                                        <p:tgtEl>
                                          <p:spTgt spid="17"/>
                                        </p:tgtEl>
                                      </p:cBhvr>
                                    </p:animEffect>
                                  </p:childTnLst>
                                </p:cTn>
                              </p:par>
                            </p:childTnLst>
                          </p:cTn>
                        </p:par>
                        <p:par>
                          <p:cTn id="43" fill="hold" nodeType="afterGroup">
                            <p:stCondLst>
                              <p:cond delay="500"/>
                            </p:stCondLst>
                            <p:childTnLst>
                              <p:par>
                                <p:cTn id="44" presetID="3" presetClass="entr" presetSubtype="5" fill="hold" grpId="0" nodeType="afterEffect">
                                  <p:stCondLst>
                                    <p:cond delay="0"/>
                                  </p:stCondLst>
                                  <p:childTnLst>
                                    <p:set>
                                      <p:cBhvr>
                                        <p:cTn id="45" dur="1" fill="hold">
                                          <p:stCondLst>
                                            <p:cond delay="0"/>
                                          </p:stCondLst>
                                        </p:cTn>
                                        <p:tgtEl>
                                          <p:spTgt spid="13"/>
                                        </p:tgtEl>
                                        <p:attrNameLst>
                                          <p:attrName>style.visibility</p:attrName>
                                        </p:attrNameLst>
                                      </p:cBhvr>
                                      <p:to>
                                        <p:strVal val="visible"/>
                                      </p:to>
                                    </p:set>
                                    <p:animEffect transition="in" filter="blinds(vertical)">
                                      <p:cBhvr>
                                        <p:cTn id="46" dur="500"/>
                                        <p:tgtEl>
                                          <p:spTgt spid="13"/>
                                        </p:tgtEl>
                                      </p:cBhvr>
                                    </p:animEffect>
                                  </p:childTnLst>
                                </p:cTn>
                              </p:par>
                            </p:childTnLst>
                          </p:cTn>
                        </p:par>
                        <p:par>
                          <p:cTn id="47" fill="hold" nodeType="afterGroup">
                            <p:stCondLst>
                              <p:cond delay="1000"/>
                            </p:stCondLst>
                            <p:childTnLst>
                              <p:par>
                                <p:cTn id="48" presetID="3" presetClass="entr" presetSubtype="5" fill="hold" grpId="0" nodeType="afterEffect">
                                  <p:stCondLst>
                                    <p:cond delay="0"/>
                                  </p:stCondLst>
                                  <p:childTnLst>
                                    <p:set>
                                      <p:cBhvr>
                                        <p:cTn id="49" dur="1" fill="hold">
                                          <p:stCondLst>
                                            <p:cond delay="0"/>
                                          </p:stCondLst>
                                        </p:cTn>
                                        <p:tgtEl>
                                          <p:spTgt spid="19"/>
                                        </p:tgtEl>
                                        <p:attrNameLst>
                                          <p:attrName>style.visibility</p:attrName>
                                        </p:attrNameLst>
                                      </p:cBhvr>
                                      <p:to>
                                        <p:strVal val="visible"/>
                                      </p:to>
                                    </p:set>
                                    <p:animEffect transition="in" filter="blinds(vertical)">
                                      <p:cBhvr>
                                        <p:cTn id="50" dur="500"/>
                                        <p:tgtEl>
                                          <p:spTgt spid="19"/>
                                        </p:tgtEl>
                                      </p:cBhvr>
                                    </p:animEffect>
                                  </p:childTnLst>
                                </p:cTn>
                              </p:par>
                            </p:childTnLst>
                          </p:cTn>
                        </p:par>
                        <p:par>
                          <p:cTn id="51" fill="hold" nodeType="afterGroup">
                            <p:stCondLst>
                              <p:cond delay="1500"/>
                            </p:stCondLst>
                            <p:childTnLst>
                              <p:par>
                                <p:cTn id="52" presetID="3" presetClass="entr" presetSubtype="5" fill="hold" grpId="0" nodeType="afterEffect">
                                  <p:stCondLst>
                                    <p:cond delay="0"/>
                                  </p:stCondLst>
                                  <p:childTnLst>
                                    <p:set>
                                      <p:cBhvr>
                                        <p:cTn id="53" dur="1" fill="hold">
                                          <p:stCondLst>
                                            <p:cond delay="0"/>
                                          </p:stCondLst>
                                        </p:cTn>
                                        <p:tgtEl>
                                          <p:spTgt spid="14"/>
                                        </p:tgtEl>
                                        <p:attrNameLst>
                                          <p:attrName>style.visibility</p:attrName>
                                        </p:attrNameLst>
                                      </p:cBhvr>
                                      <p:to>
                                        <p:strVal val="visible"/>
                                      </p:to>
                                    </p:set>
                                    <p:animEffect transition="in" filter="blinds(vertical)">
                                      <p:cBhvr>
                                        <p:cTn id="54"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P spid="14" grpId="0"/>
      <p:bldP spid="15" grpId="0" animBg="1"/>
      <p:bldP spid="16" grpId="0" animBg="1"/>
      <p:bldP spid="17" grpId="0" animBg="1"/>
      <p:bldP spid="18" grpId="0"/>
      <p:bldP spid="19" grpId="0"/>
    </p:bldLst>
  </p:timing>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42"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215043" name="TextBox 5"/>
          <p:cNvSpPr txBox="1">
            <a:spLocks noChangeArrowheads="1"/>
          </p:cNvSpPr>
          <p:nvPr/>
        </p:nvSpPr>
        <p:spPr bwMode="auto">
          <a:xfrm>
            <a:off x="857250" y="928688"/>
            <a:ext cx="7715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a:ea typeface="宋体" panose="02010600030101010101" pitchFamily="2" charset="-122"/>
              </a:rPr>
              <a:t>（</a:t>
            </a:r>
            <a:r>
              <a:rPr kumimoji="1" lang="en-US" altLang="zh-CN">
                <a:ea typeface="宋体" panose="02010600030101010101" pitchFamily="2" charset="-122"/>
              </a:rPr>
              <a:t>3</a:t>
            </a:r>
            <a:r>
              <a:rPr kumimoji="1" lang="zh-CN" altLang="en-US">
                <a:ea typeface="宋体" panose="02010600030101010101" pitchFamily="2" charset="-122"/>
              </a:rPr>
              <a:t>）</a:t>
            </a:r>
            <a:r>
              <a:rPr kumimoji="1" lang="zh-CN" altLang="zh-CN">
                <a:ea typeface="宋体" panose="02010600030101010101" pitchFamily="2" charset="-122"/>
              </a:rPr>
              <a:t>从变量值存放的位置来区分</a:t>
            </a:r>
            <a:r>
              <a:rPr kumimoji="1" lang="en-US" altLang="zh-CN">
                <a:ea typeface="宋体" panose="02010600030101010101" pitchFamily="2" charset="-122"/>
              </a:rPr>
              <a:t>,</a:t>
            </a:r>
            <a:r>
              <a:rPr kumimoji="1" lang="zh-CN" altLang="zh-CN">
                <a:ea typeface="宋体" panose="02010600030101010101" pitchFamily="2" charset="-122"/>
              </a:rPr>
              <a:t>可分为</a:t>
            </a:r>
            <a:r>
              <a:rPr kumimoji="1" lang="en-US" altLang="zh-CN">
                <a:ea typeface="宋体" panose="02010600030101010101" pitchFamily="2" charset="-122"/>
              </a:rPr>
              <a:t>:</a:t>
            </a:r>
            <a:endParaRPr kumimoji="1" lang="zh-CN" altLang="en-US">
              <a:ea typeface="宋体" panose="02010600030101010101" pitchFamily="2" charset="-122"/>
            </a:endParaRPr>
          </a:p>
        </p:txBody>
      </p:sp>
      <p:sp>
        <p:nvSpPr>
          <p:cNvPr id="7" name="TextBox 6"/>
          <p:cNvSpPr txBox="1">
            <a:spLocks noChangeArrowheads="1"/>
          </p:cNvSpPr>
          <p:nvPr/>
        </p:nvSpPr>
        <p:spPr bwMode="auto">
          <a:xfrm>
            <a:off x="357188" y="3214688"/>
            <a:ext cx="1000125" cy="22463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zh-CN" sz="2800">
                <a:ea typeface="宋体" panose="02010600030101010101" pitchFamily="2" charset="-122"/>
              </a:rPr>
              <a:t>按变量值存放的位置分</a:t>
            </a:r>
            <a:endParaRPr kumimoji="1" lang="zh-CN" altLang="en-US" sz="2800">
              <a:ea typeface="宋体" panose="02010600030101010101" pitchFamily="2" charset="-122"/>
            </a:endParaRPr>
          </a:p>
        </p:txBody>
      </p:sp>
      <p:sp>
        <p:nvSpPr>
          <p:cNvPr id="8" name="TextBox 7"/>
          <p:cNvSpPr txBox="1">
            <a:spLocks noChangeArrowheads="1"/>
          </p:cNvSpPr>
          <p:nvPr/>
        </p:nvSpPr>
        <p:spPr bwMode="auto">
          <a:xfrm>
            <a:off x="1857375" y="2786063"/>
            <a:ext cx="3214688"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zh-CN" sz="2800">
                <a:ea typeface="宋体" panose="02010600030101010101" pitchFamily="2" charset="-122"/>
              </a:rPr>
              <a:t>内存中静态存储区</a:t>
            </a:r>
            <a:endParaRPr kumimoji="1" lang="zh-CN" altLang="en-US" sz="2800">
              <a:ea typeface="宋体" panose="02010600030101010101" pitchFamily="2" charset="-122"/>
            </a:endParaRPr>
          </a:p>
        </p:txBody>
      </p:sp>
      <p:sp>
        <p:nvSpPr>
          <p:cNvPr id="9" name="TextBox 8"/>
          <p:cNvSpPr txBox="1">
            <a:spLocks noChangeArrowheads="1"/>
          </p:cNvSpPr>
          <p:nvPr/>
        </p:nvSpPr>
        <p:spPr bwMode="auto">
          <a:xfrm>
            <a:off x="1785938" y="4143375"/>
            <a:ext cx="3143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zh-CN" sz="2800">
                <a:ea typeface="宋体" panose="02010600030101010101" pitchFamily="2" charset="-122"/>
              </a:rPr>
              <a:t>内存中动态存储区</a:t>
            </a:r>
            <a:endParaRPr kumimoji="1" lang="zh-CN" altLang="en-US" sz="2800">
              <a:ea typeface="宋体" panose="02010600030101010101" pitchFamily="2" charset="-122"/>
            </a:endParaRPr>
          </a:p>
        </p:txBody>
      </p:sp>
      <p:sp>
        <p:nvSpPr>
          <p:cNvPr id="10" name="TextBox 9"/>
          <p:cNvSpPr txBox="1">
            <a:spLocks noChangeArrowheads="1"/>
          </p:cNvSpPr>
          <p:nvPr/>
        </p:nvSpPr>
        <p:spPr bwMode="auto">
          <a:xfrm>
            <a:off x="5500688" y="1857375"/>
            <a:ext cx="25717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zh-CN" sz="2800">
                <a:ea typeface="宋体" panose="02010600030101010101" pitchFamily="2" charset="-122"/>
              </a:rPr>
              <a:t>静态局部变量</a:t>
            </a:r>
            <a:endParaRPr kumimoji="1" lang="zh-CN" altLang="en-US" sz="2800">
              <a:ea typeface="宋体" panose="02010600030101010101" pitchFamily="2" charset="-122"/>
            </a:endParaRPr>
          </a:p>
        </p:txBody>
      </p:sp>
      <p:sp>
        <p:nvSpPr>
          <p:cNvPr id="12" name="TextBox 11"/>
          <p:cNvSpPr txBox="1">
            <a:spLocks noChangeArrowheads="1"/>
          </p:cNvSpPr>
          <p:nvPr/>
        </p:nvSpPr>
        <p:spPr bwMode="auto">
          <a:xfrm>
            <a:off x="5572125" y="2714625"/>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zh-CN" sz="2800">
                <a:ea typeface="宋体" panose="02010600030101010101" pitchFamily="2" charset="-122"/>
              </a:rPr>
              <a:t>静态外部变量</a:t>
            </a:r>
            <a:endParaRPr kumimoji="1" lang="zh-CN" altLang="en-US" sz="2800">
              <a:ea typeface="宋体" panose="02010600030101010101" pitchFamily="2" charset="-122"/>
            </a:endParaRPr>
          </a:p>
        </p:txBody>
      </p:sp>
      <p:sp>
        <p:nvSpPr>
          <p:cNvPr id="13" name="TextBox 12"/>
          <p:cNvSpPr txBox="1">
            <a:spLocks noChangeArrowheads="1"/>
          </p:cNvSpPr>
          <p:nvPr/>
        </p:nvSpPr>
        <p:spPr bwMode="auto">
          <a:xfrm>
            <a:off x="5214938" y="4143375"/>
            <a:ext cx="3571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zh-CN" sz="2800">
                <a:ea typeface="宋体" panose="02010600030101010101" pitchFamily="2" charset="-122"/>
              </a:rPr>
              <a:t>自动变量和形式参数</a:t>
            </a:r>
            <a:endParaRPr kumimoji="1" lang="zh-CN" altLang="en-US" sz="2800">
              <a:ea typeface="宋体" panose="02010600030101010101" pitchFamily="2" charset="-122"/>
            </a:endParaRPr>
          </a:p>
        </p:txBody>
      </p:sp>
      <p:sp>
        <p:nvSpPr>
          <p:cNvPr id="14" name="TextBox 13"/>
          <p:cNvSpPr txBox="1">
            <a:spLocks noChangeArrowheads="1"/>
          </p:cNvSpPr>
          <p:nvPr/>
        </p:nvSpPr>
        <p:spPr bwMode="auto">
          <a:xfrm>
            <a:off x="5214938" y="4929188"/>
            <a:ext cx="24288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zh-CN" sz="2800">
                <a:ea typeface="宋体" panose="02010600030101010101" pitchFamily="2" charset="-122"/>
              </a:rPr>
              <a:t>寄存器变量</a:t>
            </a:r>
            <a:endParaRPr kumimoji="1" lang="zh-CN" altLang="en-US" sz="2800">
              <a:ea typeface="宋体" panose="02010600030101010101" pitchFamily="2" charset="-122"/>
            </a:endParaRPr>
          </a:p>
        </p:txBody>
      </p:sp>
      <p:sp>
        <p:nvSpPr>
          <p:cNvPr id="15" name="左大括号 14"/>
          <p:cNvSpPr>
            <a:spLocks/>
          </p:cNvSpPr>
          <p:nvPr/>
        </p:nvSpPr>
        <p:spPr bwMode="auto">
          <a:xfrm>
            <a:off x="1428750" y="3071813"/>
            <a:ext cx="428625" cy="2143125"/>
          </a:xfrm>
          <a:prstGeom prst="leftBrace">
            <a:avLst>
              <a:gd name="adj1" fmla="val 8333"/>
              <a:gd name="adj2" fmla="val 50000"/>
            </a:avLst>
          </a:prstGeom>
          <a:solidFill>
            <a:schemeClr val="accent1"/>
          </a:solidFill>
          <a:ln w="38100"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6" name="左大括号 15"/>
          <p:cNvSpPr>
            <a:spLocks/>
          </p:cNvSpPr>
          <p:nvPr/>
        </p:nvSpPr>
        <p:spPr bwMode="auto">
          <a:xfrm>
            <a:off x="5000625" y="2143125"/>
            <a:ext cx="357188" cy="1857375"/>
          </a:xfrm>
          <a:prstGeom prst="leftBrace">
            <a:avLst>
              <a:gd name="adj1" fmla="val 8330"/>
              <a:gd name="adj2" fmla="val 50000"/>
            </a:avLst>
          </a:prstGeom>
          <a:solidFill>
            <a:schemeClr val="accent1"/>
          </a:solidFill>
          <a:ln w="38100"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8" name="TextBox 17"/>
          <p:cNvSpPr txBox="1">
            <a:spLocks noChangeArrowheads="1"/>
          </p:cNvSpPr>
          <p:nvPr/>
        </p:nvSpPr>
        <p:spPr bwMode="auto">
          <a:xfrm>
            <a:off x="5500688" y="3429000"/>
            <a:ext cx="20002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zh-CN" sz="2800">
                <a:ea typeface="宋体" panose="02010600030101010101" pitchFamily="2" charset="-122"/>
              </a:rPr>
              <a:t>外部变量</a:t>
            </a:r>
            <a:endParaRPr kumimoji="1" lang="zh-CN" altLang="en-US" sz="2800">
              <a:ea typeface="宋体" panose="02010600030101010101" pitchFamily="2" charset="-122"/>
            </a:endParaRPr>
          </a:p>
        </p:txBody>
      </p:sp>
      <p:sp>
        <p:nvSpPr>
          <p:cNvPr id="20" name="TextBox 19"/>
          <p:cNvSpPr txBox="1">
            <a:spLocks noChangeArrowheads="1"/>
          </p:cNvSpPr>
          <p:nvPr/>
        </p:nvSpPr>
        <p:spPr bwMode="auto">
          <a:xfrm>
            <a:off x="1857375" y="4929188"/>
            <a:ext cx="30718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sz="2800">
                <a:ea typeface="宋体" panose="02010600030101010101" pitchFamily="2" charset="-122"/>
              </a:rPr>
              <a:t>CPU</a:t>
            </a:r>
            <a:r>
              <a:rPr kumimoji="1" lang="zh-CN" altLang="zh-CN" sz="2800">
                <a:ea typeface="宋体" panose="02010600030101010101" pitchFamily="2" charset="-122"/>
              </a:rPr>
              <a:t>中的寄存器</a:t>
            </a:r>
            <a:endParaRPr kumimoji="1" lang="zh-CN" altLang="en-US" sz="2800">
              <a:ea typeface="宋体" panose="02010600030101010101" pitchFamily="2" charset="-122"/>
            </a:endParaRPr>
          </a:p>
        </p:txBody>
      </p:sp>
      <p:cxnSp>
        <p:nvCxnSpPr>
          <p:cNvPr id="24" name="直接连接符 23"/>
          <p:cNvCxnSpPr>
            <a:cxnSpLocks noChangeShapeType="1"/>
          </p:cNvCxnSpPr>
          <p:nvPr/>
        </p:nvCxnSpPr>
        <p:spPr bwMode="auto">
          <a:xfrm>
            <a:off x="4786313" y="4429125"/>
            <a:ext cx="571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5" name="直接连接符 24"/>
          <p:cNvCxnSpPr>
            <a:cxnSpLocks noChangeShapeType="1"/>
          </p:cNvCxnSpPr>
          <p:nvPr/>
        </p:nvCxnSpPr>
        <p:spPr bwMode="auto">
          <a:xfrm>
            <a:off x="4572000" y="5214938"/>
            <a:ext cx="571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pic>
        <p:nvPicPr>
          <p:cNvPr id="215057" name="图片 1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4" presetClass="entr" presetSubtype="32"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box(out)">
                                      <p:cBhvr>
                                        <p:cTn id="12" dur="500"/>
                                        <p:tgtEl>
                                          <p:spTgt spid="15"/>
                                        </p:tgtEl>
                                      </p:cBhvr>
                                    </p:animEffect>
                                  </p:childTnLst>
                                </p:cTn>
                              </p:par>
                            </p:childTnLst>
                          </p:cTn>
                        </p:par>
                        <p:par>
                          <p:cTn id="13" fill="hold" nodeType="afterGroup">
                            <p:stCondLst>
                              <p:cond delay="500"/>
                            </p:stCondLst>
                            <p:childTnLst>
                              <p:par>
                                <p:cTn id="14" presetID="3" presetClass="entr" presetSubtype="5" fill="hold" grpId="0" nodeType="afterEffect">
                                  <p:stCondLst>
                                    <p:cond delay="0"/>
                                  </p:stCondLst>
                                  <p:childTnLst>
                                    <p:set>
                                      <p:cBhvr>
                                        <p:cTn id="15" dur="1" fill="hold">
                                          <p:stCondLst>
                                            <p:cond delay="0"/>
                                          </p:stCondLst>
                                        </p:cTn>
                                        <p:tgtEl>
                                          <p:spTgt spid="8"/>
                                        </p:tgtEl>
                                        <p:attrNameLst>
                                          <p:attrName>style.visibility</p:attrName>
                                        </p:attrNameLst>
                                      </p:cBhvr>
                                      <p:to>
                                        <p:strVal val="visible"/>
                                      </p:to>
                                    </p:set>
                                    <p:animEffect transition="in" filter="blinds(vertical)">
                                      <p:cBhvr>
                                        <p:cTn id="16" dur="500"/>
                                        <p:tgtEl>
                                          <p:spTgt spid="8"/>
                                        </p:tgtEl>
                                      </p:cBhvr>
                                    </p:animEffect>
                                  </p:childTnLst>
                                </p:cTn>
                              </p:par>
                            </p:childTnLst>
                          </p:cTn>
                        </p:par>
                        <p:par>
                          <p:cTn id="17" fill="hold" nodeType="afterGroup">
                            <p:stCondLst>
                              <p:cond delay="1000"/>
                            </p:stCondLst>
                            <p:childTnLst>
                              <p:par>
                                <p:cTn id="18" presetID="3" presetClass="entr" presetSubtype="5"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vertical)">
                                      <p:cBhvr>
                                        <p:cTn id="20" dur="500"/>
                                        <p:tgtEl>
                                          <p:spTgt spid="9"/>
                                        </p:tgtEl>
                                      </p:cBhvr>
                                    </p:animEffect>
                                  </p:childTnLst>
                                </p:cTn>
                              </p:par>
                            </p:childTnLst>
                          </p:cTn>
                        </p:par>
                        <p:par>
                          <p:cTn id="21" fill="hold" nodeType="afterGroup">
                            <p:stCondLst>
                              <p:cond delay="1500"/>
                            </p:stCondLst>
                            <p:childTnLst>
                              <p:par>
                                <p:cTn id="22" presetID="3" presetClass="entr" presetSubtype="5" fill="hold" grpId="0" nodeType="afterEffect">
                                  <p:stCondLst>
                                    <p:cond delay="0"/>
                                  </p:stCondLst>
                                  <p:childTnLst>
                                    <p:set>
                                      <p:cBhvr>
                                        <p:cTn id="23" dur="1" fill="hold">
                                          <p:stCondLst>
                                            <p:cond delay="0"/>
                                          </p:stCondLst>
                                        </p:cTn>
                                        <p:tgtEl>
                                          <p:spTgt spid="20"/>
                                        </p:tgtEl>
                                        <p:attrNameLst>
                                          <p:attrName>style.visibility</p:attrName>
                                        </p:attrNameLst>
                                      </p:cBhvr>
                                      <p:to>
                                        <p:strVal val="visible"/>
                                      </p:to>
                                    </p:set>
                                    <p:animEffect transition="in" filter="blinds(vertical)">
                                      <p:cBhvr>
                                        <p:cTn id="24" dur="500"/>
                                        <p:tgtEl>
                                          <p:spTgt spid="20"/>
                                        </p:tgtEl>
                                      </p:cBhvr>
                                    </p:animEffect>
                                  </p:childTnLst>
                                </p:cTn>
                              </p:par>
                            </p:childTnLst>
                          </p:cTn>
                        </p:par>
                      </p:childTnLst>
                    </p:cTn>
                  </p:par>
                  <p:par>
                    <p:cTn id="25" fill="hold" nodeType="clickPar">
                      <p:stCondLst>
                        <p:cond delay="indefinite"/>
                      </p:stCondLst>
                      <p:childTnLst>
                        <p:par>
                          <p:cTn id="26" fill="hold" nodeType="withGroup">
                            <p:stCondLst>
                              <p:cond delay="0"/>
                            </p:stCondLst>
                            <p:childTnLst>
                              <p:par>
                                <p:cTn id="27" presetID="4" presetClass="entr" presetSubtype="32" fill="hold" grpId="0" nodeType="clickEffect">
                                  <p:stCondLst>
                                    <p:cond delay="0"/>
                                  </p:stCondLst>
                                  <p:childTnLst>
                                    <p:set>
                                      <p:cBhvr>
                                        <p:cTn id="28" dur="1" fill="hold">
                                          <p:stCondLst>
                                            <p:cond delay="0"/>
                                          </p:stCondLst>
                                        </p:cTn>
                                        <p:tgtEl>
                                          <p:spTgt spid="16"/>
                                        </p:tgtEl>
                                        <p:attrNameLst>
                                          <p:attrName>style.visibility</p:attrName>
                                        </p:attrNameLst>
                                      </p:cBhvr>
                                      <p:to>
                                        <p:strVal val="visible"/>
                                      </p:to>
                                    </p:set>
                                    <p:animEffect transition="in" filter="box(out)">
                                      <p:cBhvr>
                                        <p:cTn id="29" dur="500"/>
                                        <p:tgtEl>
                                          <p:spTgt spid="16"/>
                                        </p:tgtEl>
                                      </p:cBhvr>
                                    </p:animEffect>
                                  </p:childTnLst>
                                </p:cTn>
                              </p:par>
                            </p:childTnLst>
                          </p:cTn>
                        </p:par>
                        <p:par>
                          <p:cTn id="30" fill="hold" nodeType="afterGroup">
                            <p:stCondLst>
                              <p:cond delay="500"/>
                            </p:stCondLst>
                            <p:childTnLst>
                              <p:par>
                                <p:cTn id="31" presetID="3" presetClass="entr" presetSubtype="5" fill="hold" grpId="0" nodeType="afterEffect">
                                  <p:stCondLst>
                                    <p:cond delay="0"/>
                                  </p:stCondLst>
                                  <p:childTnLst>
                                    <p:set>
                                      <p:cBhvr>
                                        <p:cTn id="32" dur="1" fill="hold">
                                          <p:stCondLst>
                                            <p:cond delay="0"/>
                                          </p:stCondLst>
                                        </p:cTn>
                                        <p:tgtEl>
                                          <p:spTgt spid="10"/>
                                        </p:tgtEl>
                                        <p:attrNameLst>
                                          <p:attrName>style.visibility</p:attrName>
                                        </p:attrNameLst>
                                      </p:cBhvr>
                                      <p:to>
                                        <p:strVal val="visible"/>
                                      </p:to>
                                    </p:set>
                                    <p:animEffect transition="in" filter="blinds(vertical)">
                                      <p:cBhvr>
                                        <p:cTn id="33" dur="500"/>
                                        <p:tgtEl>
                                          <p:spTgt spid="10"/>
                                        </p:tgtEl>
                                      </p:cBhvr>
                                    </p:animEffect>
                                  </p:childTnLst>
                                </p:cTn>
                              </p:par>
                            </p:childTnLst>
                          </p:cTn>
                        </p:par>
                        <p:par>
                          <p:cTn id="34" fill="hold" nodeType="afterGroup">
                            <p:stCondLst>
                              <p:cond delay="1000"/>
                            </p:stCondLst>
                            <p:childTnLst>
                              <p:par>
                                <p:cTn id="35" presetID="3" presetClass="entr" presetSubtype="5" fill="hold" grpId="0" nodeType="afterEffect">
                                  <p:stCondLst>
                                    <p:cond delay="0"/>
                                  </p:stCondLst>
                                  <p:childTnLst>
                                    <p:set>
                                      <p:cBhvr>
                                        <p:cTn id="36" dur="1" fill="hold">
                                          <p:stCondLst>
                                            <p:cond delay="0"/>
                                          </p:stCondLst>
                                        </p:cTn>
                                        <p:tgtEl>
                                          <p:spTgt spid="12"/>
                                        </p:tgtEl>
                                        <p:attrNameLst>
                                          <p:attrName>style.visibility</p:attrName>
                                        </p:attrNameLst>
                                      </p:cBhvr>
                                      <p:to>
                                        <p:strVal val="visible"/>
                                      </p:to>
                                    </p:set>
                                    <p:animEffect transition="in" filter="blinds(vertical)">
                                      <p:cBhvr>
                                        <p:cTn id="37" dur="500"/>
                                        <p:tgtEl>
                                          <p:spTgt spid="12"/>
                                        </p:tgtEl>
                                      </p:cBhvr>
                                    </p:animEffect>
                                  </p:childTnLst>
                                </p:cTn>
                              </p:par>
                            </p:childTnLst>
                          </p:cTn>
                        </p:par>
                        <p:par>
                          <p:cTn id="38" fill="hold" nodeType="afterGroup">
                            <p:stCondLst>
                              <p:cond delay="1500"/>
                            </p:stCondLst>
                            <p:childTnLst>
                              <p:par>
                                <p:cTn id="39" presetID="3" presetClass="entr" presetSubtype="5" fill="hold" grpId="0" nodeType="afterEffect">
                                  <p:stCondLst>
                                    <p:cond delay="0"/>
                                  </p:stCondLst>
                                  <p:childTnLst>
                                    <p:set>
                                      <p:cBhvr>
                                        <p:cTn id="40" dur="1" fill="hold">
                                          <p:stCondLst>
                                            <p:cond delay="0"/>
                                          </p:stCondLst>
                                        </p:cTn>
                                        <p:tgtEl>
                                          <p:spTgt spid="18"/>
                                        </p:tgtEl>
                                        <p:attrNameLst>
                                          <p:attrName>style.visibility</p:attrName>
                                        </p:attrNameLst>
                                      </p:cBhvr>
                                      <p:to>
                                        <p:strVal val="visible"/>
                                      </p:to>
                                    </p:set>
                                    <p:animEffect transition="in" filter="blinds(vertical)">
                                      <p:cBhvr>
                                        <p:cTn id="41" dur="500"/>
                                        <p:tgtEl>
                                          <p:spTgt spid="1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2" presetClass="entr" presetSubtype="8" fill="hold" nodeType="clickEffect">
                                  <p:stCondLst>
                                    <p:cond delay="0"/>
                                  </p:stCondLst>
                                  <p:childTnLst>
                                    <p:set>
                                      <p:cBhvr>
                                        <p:cTn id="45" dur="1" fill="hold">
                                          <p:stCondLst>
                                            <p:cond delay="0"/>
                                          </p:stCondLst>
                                        </p:cTn>
                                        <p:tgtEl>
                                          <p:spTgt spid="24"/>
                                        </p:tgtEl>
                                        <p:attrNameLst>
                                          <p:attrName>style.visibility</p:attrName>
                                        </p:attrNameLst>
                                      </p:cBhvr>
                                      <p:to>
                                        <p:strVal val="visible"/>
                                      </p:to>
                                    </p:set>
                                    <p:animEffect transition="in" filter="slide(fromLeft)">
                                      <p:cBhvr>
                                        <p:cTn id="46" dur="500"/>
                                        <p:tgtEl>
                                          <p:spTgt spid="24"/>
                                        </p:tgtEl>
                                      </p:cBhvr>
                                    </p:animEffect>
                                  </p:childTnLst>
                                </p:cTn>
                              </p:par>
                            </p:childTnLst>
                          </p:cTn>
                        </p:par>
                        <p:par>
                          <p:cTn id="47" fill="hold" nodeType="afterGroup">
                            <p:stCondLst>
                              <p:cond delay="500"/>
                            </p:stCondLst>
                            <p:childTnLst>
                              <p:par>
                                <p:cTn id="48" presetID="3" presetClass="entr" presetSubtype="5" fill="hold" grpId="0" nodeType="afterEffect">
                                  <p:stCondLst>
                                    <p:cond delay="0"/>
                                  </p:stCondLst>
                                  <p:childTnLst>
                                    <p:set>
                                      <p:cBhvr>
                                        <p:cTn id="49" dur="1" fill="hold">
                                          <p:stCondLst>
                                            <p:cond delay="0"/>
                                          </p:stCondLst>
                                        </p:cTn>
                                        <p:tgtEl>
                                          <p:spTgt spid="13"/>
                                        </p:tgtEl>
                                        <p:attrNameLst>
                                          <p:attrName>style.visibility</p:attrName>
                                        </p:attrNameLst>
                                      </p:cBhvr>
                                      <p:to>
                                        <p:strVal val="visible"/>
                                      </p:to>
                                    </p:set>
                                    <p:animEffect transition="in" filter="blinds(vertical)">
                                      <p:cBhvr>
                                        <p:cTn id="50" dur="500"/>
                                        <p:tgtEl>
                                          <p:spTgt spid="13"/>
                                        </p:tgtEl>
                                      </p:cBhvr>
                                    </p:animEffect>
                                  </p:childTnLst>
                                </p:cTn>
                              </p:par>
                            </p:childTnLst>
                          </p:cTn>
                        </p:par>
                      </p:childTnLst>
                    </p:cTn>
                  </p:par>
                  <p:par>
                    <p:cTn id="51" fill="hold" nodeType="clickPar">
                      <p:stCondLst>
                        <p:cond delay="indefinite"/>
                      </p:stCondLst>
                      <p:childTnLst>
                        <p:par>
                          <p:cTn id="52" fill="hold" nodeType="withGroup">
                            <p:stCondLst>
                              <p:cond delay="0"/>
                            </p:stCondLst>
                            <p:childTnLst>
                              <p:par>
                                <p:cTn id="53" presetID="12" presetClass="entr" presetSubtype="8" fill="hold" nodeType="clickEffect">
                                  <p:stCondLst>
                                    <p:cond delay="0"/>
                                  </p:stCondLst>
                                  <p:childTnLst>
                                    <p:set>
                                      <p:cBhvr>
                                        <p:cTn id="54" dur="1" fill="hold">
                                          <p:stCondLst>
                                            <p:cond delay="0"/>
                                          </p:stCondLst>
                                        </p:cTn>
                                        <p:tgtEl>
                                          <p:spTgt spid="25"/>
                                        </p:tgtEl>
                                        <p:attrNameLst>
                                          <p:attrName>style.visibility</p:attrName>
                                        </p:attrNameLst>
                                      </p:cBhvr>
                                      <p:to>
                                        <p:strVal val="visible"/>
                                      </p:to>
                                    </p:set>
                                    <p:animEffect transition="in" filter="slide(fromLeft)">
                                      <p:cBhvr>
                                        <p:cTn id="55" dur="500"/>
                                        <p:tgtEl>
                                          <p:spTgt spid="25"/>
                                        </p:tgtEl>
                                      </p:cBhvr>
                                    </p:animEffect>
                                  </p:childTnLst>
                                </p:cTn>
                              </p:par>
                            </p:childTnLst>
                          </p:cTn>
                        </p:par>
                        <p:par>
                          <p:cTn id="56" fill="hold" nodeType="afterGroup">
                            <p:stCondLst>
                              <p:cond delay="500"/>
                            </p:stCondLst>
                            <p:childTnLst>
                              <p:par>
                                <p:cTn id="57" presetID="3" presetClass="entr" presetSubtype="5" fill="hold" grpId="0" nodeType="afterEffect">
                                  <p:stCondLst>
                                    <p:cond delay="0"/>
                                  </p:stCondLst>
                                  <p:childTnLst>
                                    <p:set>
                                      <p:cBhvr>
                                        <p:cTn id="58" dur="1" fill="hold">
                                          <p:stCondLst>
                                            <p:cond delay="0"/>
                                          </p:stCondLst>
                                        </p:cTn>
                                        <p:tgtEl>
                                          <p:spTgt spid="14"/>
                                        </p:tgtEl>
                                        <p:attrNameLst>
                                          <p:attrName>style.visibility</p:attrName>
                                        </p:attrNameLst>
                                      </p:cBhvr>
                                      <p:to>
                                        <p:strVal val="visible"/>
                                      </p:to>
                                    </p:set>
                                    <p:animEffect transition="in" filter="blinds(vertical)">
                                      <p:cBhvr>
                                        <p:cTn id="59"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9" grpId="0"/>
      <p:bldP spid="10" grpId="0"/>
      <p:bldP spid="12" grpId="0"/>
      <p:bldP spid="13" grpId="0"/>
      <p:bldP spid="14" grpId="0"/>
      <p:bldP spid="15" grpId="0" animBg="1"/>
      <p:bldP spid="16" grpId="0" animBg="1"/>
      <p:bldP spid="18" grpId="0"/>
      <p:bldP spid="20" grpId="0"/>
    </p:bldLst>
  </p:timing>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826" name="内容占位符 2"/>
          <p:cNvSpPr>
            <a:spLocks noGrp="1"/>
          </p:cNvSpPr>
          <p:nvPr>
            <p:ph idx="1"/>
          </p:nvPr>
        </p:nvSpPr>
        <p:spPr>
          <a:xfrm>
            <a:off x="539750" y="857250"/>
            <a:ext cx="8153400" cy="5500688"/>
          </a:xfrm>
        </p:spPr>
        <p:txBody>
          <a:bodyPr/>
          <a:lstStyle/>
          <a:p>
            <a:pPr>
              <a:buFont typeface="Wingdings" panose="05000000000000000000" pitchFamily="2" charset="2"/>
              <a:buNone/>
            </a:pPr>
            <a:r>
              <a:rPr lang="en-US" altLang="zh-CN" smtClean="0"/>
              <a:t>(</a:t>
            </a:r>
            <a:r>
              <a:rPr lang="zh-CN" altLang="zh-CN" smtClean="0"/>
              <a:t>４</a:t>
            </a:r>
            <a:r>
              <a:rPr lang="en-US" altLang="zh-CN" smtClean="0"/>
              <a:t>) </a:t>
            </a:r>
            <a:r>
              <a:rPr lang="zh-CN" altLang="zh-CN" smtClean="0"/>
              <a:t>关于作用域和生存期的概念</a:t>
            </a:r>
            <a:endParaRPr lang="en-US" altLang="zh-CN" smtClean="0"/>
          </a:p>
          <a:p>
            <a:r>
              <a:rPr lang="zh-CN" altLang="zh-CN" smtClean="0"/>
              <a:t>对一个变量的属性可以从两个方面分析</a:t>
            </a:r>
            <a:r>
              <a:rPr lang="zh-CN" altLang="en-US" smtClean="0"/>
              <a:t>：</a:t>
            </a:r>
            <a:endParaRPr lang="en-US" altLang="zh-CN" smtClean="0"/>
          </a:p>
          <a:p>
            <a:pPr lvl="1"/>
            <a:r>
              <a:rPr lang="zh-CN" altLang="zh-CN" smtClean="0"/>
              <a:t>作用域</a:t>
            </a:r>
            <a:r>
              <a:rPr lang="zh-CN" altLang="en-US" smtClean="0"/>
              <a:t>：</a:t>
            </a:r>
            <a:r>
              <a:rPr lang="zh-CN" altLang="zh-CN" smtClean="0"/>
              <a:t>如果一个变量在某个文件或函数范围内是有效的，就称该范围为该变量的</a:t>
            </a:r>
            <a:r>
              <a:rPr lang="zh-CN" altLang="zh-CN" smtClean="0">
                <a:solidFill>
                  <a:srgbClr val="C00000"/>
                </a:solidFill>
              </a:rPr>
              <a:t>作用域</a:t>
            </a:r>
            <a:endParaRPr lang="en-US" altLang="zh-CN" smtClean="0">
              <a:solidFill>
                <a:srgbClr val="C00000"/>
              </a:solidFill>
            </a:endParaRPr>
          </a:p>
          <a:p>
            <a:pPr lvl="1"/>
            <a:r>
              <a:rPr lang="zh-CN" altLang="zh-CN" smtClean="0"/>
              <a:t>生存期</a:t>
            </a:r>
            <a:r>
              <a:rPr lang="zh-CN" altLang="en-US" smtClean="0"/>
              <a:t>：</a:t>
            </a:r>
            <a:r>
              <a:rPr lang="zh-CN" altLang="zh-CN" smtClean="0"/>
              <a:t>如果一个变量值在某一时刻是存在的，则认为这一时刻属于该变量的</a:t>
            </a:r>
            <a:r>
              <a:rPr lang="zh-CN" altLang="zh-CN" smtClean="0">
                <a:solidFill>
                  <a:srgbClr val="C00000"/>
                </a:solidFill>
              </a:rPr>
              <a:t>生存期</a:t>
            </a:r>
            <a:endParaRPr lang="en-US" altLang="zh-CN" smtClean="0">
              <a:solidFill>
                <a:srgbClr val="C00000"/>
              </a:solidFill>
            </a:endParaRPr>
          </a:p>
          <a:p>
            <a:r>
              <a:rPr lang="zh-CN" altLang="en-US" smtClean="0"/>
              <a:t>作用域</a:t>
            </a:r>
            <a:r>
              <a:rPr lang="zh-CN" altLang="zh-CN" smtClean="0"/>
              <a:t>是从</a:t>
            </a:r>
            <a:r>
              <a:rPr lang="zh-CN" altLang="zh-CN" smtClean="0">
                <a:solidFill>
                  <a:srgbClr val="C00000"/>
                </a:solidFill>
              </a:rPr>
              <a:t>空间</a:t>
            </a:r>
            <a:r>
              <a:rPr lang="zh-CN" altLang="zh-CN" smtClean="0"/>
              <a:t>的角度，</a:t>
            </a:r>
            <a:r>
              <a:rPr lang="zh-CN" altLang="en-US" smtClean="0"/>
              <a:t>生存期</a:t>
            </a:r>
            <a:r>
              <a:rPr lang="zh-CN" altLang="zh-CN" smtClean="0"/>
              <a:t>是从</a:t>
            </a:r>
            <a:r>
              <a:rPr lang="zh-CN" altLang="zh-CN" smtClean="0">
                <a:solidFill>
                  <a:srgbClr val="C00000"/>
                </a:solidFill>
              </a:rPr>
              <a:t>时间</a:t>
            </a:r>
            <a:r>
              <a:rPr lang="zh-CN" altLang="zh-CN" smtClean="0"/>
              <a:t>的角度</a:t>
            </a:r>
            <a:endParaRPr lang="en-US" altLang="zh-CN" smtClean="0"/>
          </a:p>
          <a:p>
            <a:r>
              <a:rPr lang="zh-CN" altLang="zh-CN" smtClean="0"/>
              <a:t>二者有联系但不是同一回事</a:t>
            </a:r>
            <a:endParaRPr lang="zh-CN" altLang="en-US" smtClean="0"/>
          </a:p>
          <a:p>
            <a:endParaRPr lang="zh-CN" altLang="en-US" smtClean="0"/>
          </a:p>
        </p:txBody>
      </p:sp>
      <p:pic>
        <p:nvPicPr>
          <p:cNvPr id="216067"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826">
                                            <p:txEl>
                                              <p:pRg st="1" end="1"/>
                                            </p:txEl>
                                          </p:spTgt>
                                        </p:tgtEl>
                                        <p:attrNameLst>
                                          <p:attrName>style.visibility</p:attrName>
                                        </p:attrNameLst>
                                      </p:cBhvr>
                                      <p:to>
                                        <p:strVal val="visible"/>
                                      </p:to>
                                    </p:set>
                                    <p:animEffect transition="in" filter="blinds(horizontal)">
                                      <p:cBhvr>
                                        <p:cTn id="7" dur="500"/>
                                        <p:tgtEl>
                                          <p:spTgt spid="205826">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5826">
                                            <p:txEl>
                                              <p:pRg st="2" end="2"/>
                                            </p:txEl>
                                          </p:spTgt>
                                        </p:tgtEl>
                                        <p:attrNameLst>
                                          <p:attrName>style.visibility</p:attrName>
                                        </p:attrNameLst>
                                      </p:cBhvr>
                                      <p:to>
                                        <p:strVal val="visible"/>
                                      </p:to>
                                    </p:set>
                                    <p:animEffect transition="in" filter="blinds(horizontal)">
                                      <p:cBhvr>
                                        <p:cTn id="12" dur="500"/>
                                        <p:tgtEl>
                                          <p:spTgt spid="205826">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5826">
                                            <p:txEl>
                                              <p:pRg st="3" end="3"/>
                                            </p:txEl>
                                          </p:spTgt>
                                        </p:tgtEl>
                                        <p:attrNameLst>
                                          <p:attrName>style.visibility</p:attrName>
                                        </p:attrNameLst>
                                      </p:cBhvr>
                                      <p:to>
                                        <p:strVal val="visible"/>
                                      </p:to>
                                    </p:set>
                                    <p:animEffect transition="in" filter="blinds(horizontal)">
                                      <p:cBhvr>
                                        <p:cTn id="17" dur="500"/>
                                        <p:tgtEl>
                                          <p:spTgt spid="205826">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205826">
                                            <p:txEl>
                                              <p:pRg st="4" end="4"/>
                                            </p:txEl>
                                          </p:spTgt>
                                        </p:tgtEl>
                                        <p:attrNameLst>
                                          <p:attrName>style.visibility</p:attrName>
                                        </p:attrNameLst>
                                      </p:cBhvr>
                                      <p:to>
                                        <p:strVal val="visible"/>
                                      </p:to>
                                    </p:set>
                                    <p:animEffect transition="in" filter="blinds(horizontal)">
                                      <p:cBhvr>
                                        <p:cTn id="22" dur="500"/>
                                        <p:tgtEl>
                                          <p:spTgt spid="205826">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205826">
                                            <p:txEl>
                                              <p:pRg st="5" end="5"/>
                                            </p:txEl>
                                          </p:spTgt>
                                        </p:tgtEl>
                                        <p:attrNameLst>
                                          <p:attrName>style.visibility</p:attrName>
                                        </p:attrNameLst>
                                      </p:cBhvr>
                                      <p:to>
                                        <p:strVal val="visible"/>
                                      </p:to>
                                    </p:set>
                                    <p:animEffect transition="in" filter="blinds(horizontal)">
                                      <p:cBhvr>
                                        <p:cTn id="27" dur="500"/>
                                        <p:tgtEl>
                                          <p:spTgt spid="205826">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7090" name="内容占位符 2"/>
          <p:cNvSpPr>
            <a:spLocks noGrp="1"/>
          </p:cNvSpPr>
          <p:nvPr>
            <p:ph idx="1"/>
          </p:nvPr>
        </p:nvSpPr>
        <p:spPr>
          <a:xfrm>
            <a:off x="785813" y="571500"/>
            <a:ext cx="4643437" cy="6143625"/>
          </a:xfrm>
        </p:spPr>
        <p:txBody>
          <a:bodyPr/>
          <a:lstStyle/>
          <a:p>
            <a:pPr>
              <a:buFont typeface="Wingdings" panose="05000000000000000000" pitchFamily="2" charset="2"/>
              <a:buNone/>
            </a:pPr>
            <a:r>
              <a:rPr lang="en-US" altLang="zh-CN" sz="2800" smtClean="0"/>
              <a:t>int a;</a:t>
            </a:r>
          </a:p>
          <a:p>
            <a:pPr>
              <a:buFont typeface="Wingdings" panose="05000000000000000000" pitchFamily="2" charset="2"/>
              <a:buNone/>
            </a:pPr>
            <a:r>
              <a:rPr lang="en-US" altLang="zh-CN" sz="2800" smtClean="0">
                <a:solidFill>
                  <a:srgbClr val="00B050"/>
                </a:solidFill>
              </a:rPr>
              <a:t>int main( )</a:t>
            </a:r>
          </a:p>
          <a:p>
            <a:pPr>
              <a:buFont typeface="Wingdings" panose="05000000000000000000" pitchFamily="2" charset="2"/>
              <a:buNone/>
            </a:pPr>
            <a:r>
              <a:rPr lang="en-US" altLang="zh-CN" sz="2800" smtClean="0">
                <a:solidFill>
                  <a:srgbClr val="00B050"/>
                </a:solidFill>
              </a:rPr>
              <a:t>{ …f2( );…f1( );… }</a:t>
            </a:r>
          </a:p>
          <a:p>
            <a:pPr>
              <a:buFont typeface="Wingdings" panose="05000000000000000000" pitchFamily="2" charset="2"/>
              <a:buNone/>
            </a:pPr>
            <a:r>
              <a:rPr lang="en-US" altLang="zh-CN" sz="2800" smtClean="0">
                <a:solidFill>
                  <a:srgbClr val="9D138D"/>
                </a:solidFill>
              </a:rPr>
              <a:t>void f1( )</a:t>
            </a:r>
          </a:p>
          <a:p>
            <a:pPr>
              <a:buFont typeface="Wingdings" panose="05000000000000000000" pitchFamily="2" charset="2"/>
              <a:buNone/>
            </a:pPr>
            <a:r>
              <a:rPr lang="en-US" altLang="zh-CN" sz="2800" smtClean="0">
                <a:solidFill>
                  <a:srgbClr val="9D138D"/>
                </a:solidFill>
              </a:rPr>
              <a:t>{ auto int b;</a:t>
            </a:r>
          </a:p>
          <a:p>
            <a:pPr>
              <a:buFont typeface="Wingdings" panose="05000000000000000000" pitchFamily="2" charset="2"/>
              <a:buNone/>
            </a:pPr>
            <a:r>
              <a:rPr lang="en-US" altLang="zh-CN" sz="2800" smtClean="0">
                <a:solidFill>
                  <a:srgbClr val="9D138D"/>
                </a:solidFill>
              </a:rPr>
              <a:t>   …   f2( );  </a:t>
            </a:r>
          </a:p>
          <a:p>
            <a:pPr>
              <a:buFont typeface="Wingdings" panose="05000000000000000000" pitchFamily="2" charset="2"/>
              <a:buNone/>
            </a:pPr>
            <a:r>
              <a:rPr lang="en-US" altLang="zh-CN" sz="2800" smtClean="0">
                <a:solidFill>
                  <a:srgbClr val="9D138D"/>
                </a:solidFill>
              </a:rPr>
              <a:t>   …   </a:t>
            </a:r>
          </a:p>
          <a:p>
            <a:pPr>
              <a:buFont typeface="Wingdings" panose="05000000000000000000" pitchFamily="2" charset="2"/>
              <a:buNone/>
            </a:pPr>
            <a:r>
              <a:rPr lang="en-US" altLang="zh-CN" sz="2800" smtClean="0">
                <a:solidFill>
                  <a:srgbClr val="9D138D"/>
                </a:solidFill>
              </a:rPr>
              <a:t>}</a:t>
            </a:r>
          </a:p>
          <a:p>
            <a:pPr>
              <a:buFont typeface="Wingdings" panose="05000000000000000000" pitchFamily="2" charset="2"/>
              <a:buNone/>
            </a:pPr>
            <a:r>
              <a:rPr lang="en-US" altLang="zh-CN" sz="2800" smtClean="0">
                <a:solidFill>
                  <a:srgbClr val="0000CC"/>
                </a:solidFill>
              </a:rPr>
              <a:t>void f2( )</a:t>
            </a:r>
          </a:p>
          <a:p>
            <a:pPr>
              <a:buFont typeface="Wingdings" panose="05000000000000000000" pitchFamily="2" charset="2"/>
              <a:buNone/>
            </a:pPr>
            <a:r>
              <a:rPr lang="en-US" altLang="zh-CN" sz="2800" smtClean="0">
                <a:solidFill>
                  <a:srgbClr val="0000CC"/>
                </a:solidFill>
              </a:rPr>
              <a:t>{ static int c;  </a:t>
            </a:r>
          </a:p>
          <a:p>
            <a:pPr>
              <a:buFont typeface="Wingdings" panose="05000000000000000000" pitchFamily="2" charset="2"/>
              <a:buNone/>
            </a:pPr>
            <a:r>
              <a:rPr lang="en-US" altLang="zh-CN" sz="2800" smtClean="0">
                <a:solidFill>
                  <a:srgbClr val="0000CC"/>
                </a:solidFill>
              </a:rPr>
              <a:t>……  </a:t>
            </a:r>
          </a:p>
          <a:p>
            <a:pPr>
              <a:buFont typeface="Wingdings" panose="05000000000000000000" pitchFamily="2" charset="2"/>
              <a:buNone/>
            </a:pPr>
            <a:r>
              <a:rPr lang="en-US" altLang="zh-CN" sz="2800" smtClean="0">
                <a:solidFill>
                  <a:srgbClr val="0000CC"/>
                </a:solidFill>
              </a:rPr>
              <a:t>}</a:t>
            </a:r>
            <a:endParaRPr lang="zh-CN" altLang="en-US" sz="2800" smtClean="0">
              <a:solidFill>
                <a:srgbClr val="0000CC"/>
              </a:solidFill>
            </a:endParaRPr>
          </a:p>
        </p:txBody>
      </p:sp>
      <p:cxnSp>
        <p:nvCxnSpPr>
          <p:cNvPr id="5" name="直接箭头连接符 4"/>
          <p:cNvCxnSpPr>
            <a:cxnSpLocks noChangeShapeType="1"/>
          </p:cNvCxnSpPr>
          <p:nvPr/>
        </p:nvCxnSpPr>
        <p:spPr bwMode="auto">
          <a:xfrm rot="5400000">
            <a:off x="5178425" y="3751263"/>
            <a:ext cx="5645150" cy="0"/>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sp>
        <p:nvSpPr>
          <p:cNvPr id="8" name="TextBox 7"/>
          <p:cNvSpPr txBox="1">
            <a:spLocks noChangeArrowheads="1"/>
          </p:cNvSpPr>
          <p:nvPr/>
        </p:nvSpPr>
        <p:spPr bwMode="auto">
          <a:xfrm>
            <a:off x="6715125" y="2190750"/>
            <a:ext cx="2000250"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a</a:t>
            </a:r>
            <a:r>
              <a:rPr kumimoji="1" lang="zh-CN" altLang="en-US" sz="2800">
                <a:ea typeface="宋体" panose="02010600030101010101" pitchFamily="2" charset="-122"/>
              </a:rPr>
              <a:t>的作用域</a:t>
            </a:r>
          </a:p>
        </p:txBody>
      </p:sp>
      <p:cxnSp>
        <p:nvCxnSpPr>
          <p:cNvPr id="9" name="直接箭头连接符 8"/>
          <p:cNvCxnSpPr>
            <a:cxnSpLocks noChangeShapeType="1"/>
          </p:cNvCxnSpPr>
          <p:nvPr/>
        </p:nvCxnSpPr>
        <p:spPr bwMode="auto">
          <a:xfrm rot="5400000">
            <a:off x="5394325" y="3678238"/>
            <a:ext cx="1500187" cy="1588"/>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sp>
        <p:nvSpPr>
          <p:cNvPr id="10" name="TextBox 9"/>
          <p:cNvSpPr txBox="1">
            <a:spLocks noChangeArrowheads="1"/>
          </p:cNvSpPr>
          <p:nvPr/>
        </p:nvSpPr>
        <p:spPr bwMode="auto">
          <a:xfrm>
            <a:off x="5072063" y="3429000"/>
            <a:ext cx="2000250"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b</a:t>
            </a:r>
            <a:r>
              <a:rPr kumimoji="1" lang="zh-CN" altLang="en-US" sz="2800">
                <a:ea typeface="宋体" panose="02010600030101010101" pitchFamily="2" charset="-122"/>
              </a:rPr>
              <a:t>的作用域</a:t>
            </a:r>
          </a:p>
        </p:txBody>
      </p:sp>
      <p:cxnSp>
        <p:nvCxnSpPr>
          <p:cNvPr id="14" name="直接连接符 13"/>
          <p:cNvCxnSpPr>
            <a:cxnSpLocks noChangeShapeType="1"/>
          </p:cNvCxnSpPr>
          <p:nvPr/>
        </p:nvCxnSpPr>
        <p:spPr bwMode="auto">
          <a:xfrm>
            <a:off x="2071688" y="928688"/>
            <a:ext cx="6286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5" name="直接连接符 14"/>
          <p:cNvCxnSpPr>
            <a:cxnSpLocks noChangeShapeType="1"/>
          </p:cNvCxnSpPr>
          <p:nvPr/>
        </p:nvCxnSpPr>
        <p:spPr bwMode="auto">
          <a:xfrm>
            <a:off x="1785938" y="6572250"/>
            <a:ext cx="65722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2" name="直接连接符 21"/>
          <p:cNvCxnSpPr>
            <a:cxnSpLocks noChangeShapeType="1"/>
          </p:cNvCxnSpPr>
          <p:nvPr/>
        </p:nvCxnSpPr>
        <p:spPr bwMode="auto">
          <a:xfrm>
            <a:off x="3786188" y="2928938"/>
            <a:ext cx="2857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4" name="直接连接符 23"/>
          <p:cNvCxnSpPr>
            <a:cxnSpLocks noChangeShapeType="1"/>
          </p:cNvCxnSpPr>
          <p:nvPr/>
        </p:nvCxnSpPr>
        <p:spPr bwMode="auto">
          <a:xfrm>
            <a:off x="2000250" y="4429125"/>
            <a:ext cx="450056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8" name="直接箭头连接符 27"/>
          <p:cNvCxnSpPr>
            <a:cxnSpLocks noChangeShapeType="1"/>
          </p:cNvCxnSpPr>
          <p:nvPr/>
        </p:nvCxnSpPr>
        <p:spPr bwMode="auto">
          <a:xfrm rot="5400000">
            <a:off x="5394325" y="5749925"/>
            <a:ext cx="1500188" cy="1588"/>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sp>
        <p:nvSpPr>
          <p:cNvPr id="29" name="TextBox 28"/>
          <p:cNvSpPr txBox="1">
            <a:spLocks noChangeArrowheads="1"/>
          </p:cNvSpPr>
          <p:nvPr/>
        </p:nvSpPr>
        <p:spPr bwMode="auto">
          <a:xfrm>
            <a:off x="5072063" y="5500688"/>
            <a:ext cx="2000250"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c</a:t>
            </a:r>
            <a:r>
              <a:rPr kumimoji="1" lang="zh-CN" altLang="en-US" sz="2800">
                <a:ea typeface="宋体" panose="02010600030101010101" pitchFamily="2" charset="-122"/>
              </a:rPr>
              <a:t>的作用域</a:t>
            </a:r>
          </a:p>
        </p:txBody>
      </p:sp>
      <p:cxnSp>
        <p:nvCxnSpPr>
          <p:cNvPr id="30" name="直接连接符 29"/>
          <p:cNvCxnSpPr>
            <a:cxnSpLocks noChangeShapeType="1"/>
          </p:cNvCxnSpPr>
          <p:nvPr/>
        </p:nvCxnSpPr>
        <p:spPr bwMode="auto">
          <a:xfrm>
            <a:off x="3786188" y="5000625"/>
            <a:ext cx="285750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1" name="直接连接符 30"/>
          <p:cNvCxnSpPr>
            <a:cxnSpLocks noChangeShapeType="1"/>
          </p:cNvCxnSpPr>
          <p:nvPr/>
        </p:nvCxnSpPr>
        <p:spPr bwMode="auto">
          <a:xfrm>
            <a:off x="2000250" y="6500813"/>
            <a:ext cx="4500563"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7103" name="TextBox 31"/>
          <p:cNvSpPr txBox="1">
            <a:spLocks noChangeArrowheads="1"/>
          </p:cNvSpPr>
          <p:nvPr/>
        </p:nvSpPr>
        <p:spPr bwMode="auto">
          <a:xfrm>
            <a:off x="0" y="0"/>
            <a:ext cx="2000250"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FF0000"/>
                </a:solidFill>
                <a:ea typeface="宋体" panose="02010600030101010101" pitchFamily="2" charset="-122"/>
              </a:rPr>
              <a:t>文件</a:t>
            </a:r>
            <a:r>
              <a:rPr kumimoji="1" lang="en-US" altLang="zh-CN" sz="2800">
                <a:solidFill>
                  <a:srgbClr val="FF0000"/>
                </a:solidFill>
                <a:ea typeface="宋体" panose="02010600030101010101" pitchFamily="2" charset="-122"/>
              </a:rPr>
              <a:t>file1.c</a:t>
            </a:r>
          </a:p>
        </p:txBody>
      </p:sp>
      <p:pic>
        <p:nvPicPr>
          <p:cNvPr id="217104" name="图片 1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8" fill="hold"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slide(fromLeft)">
                                      <p:cBhvr>
                                        <p:cTn id="7" dur="500"/>
                                        <p:tgtEl>
                                          <p:spTgt spid="14"/>
                                        </p:tgtEl>
                                      </p:cBhvr>
                                    </p:animEffect>
                                  </p:childTnLst>
                                </p:cTn>
                              </p:par>
                              <p:par>
                                <p:cTn id="8" presetID="12" presetClass="entr" presetSubtype="8" fill="hold" nodeType="withEffect">
                                  <p:stCondLst>
                                    <p:cond delay="0"/>
                                  </p:stCondLst>
                                  <p:childTnLst>
                                    <p:set>
                                      <p:cBhvr>
                                        <p:cTn id="9" dur="1" fill="hold">
                                          <p:stCondLst>
                                            <p:cond delay="0"/>
                                          </p:stCondLst>
                                        </p:cTn>
                                        <p:tgtEl>
                                          <p:spTgt spid="15"/>
                                        </p:tgtEl>
                                        <p:attrNameLst>
                                          <p:attrName>style.visibility</p:attrName>
                                        </p:attrNameLst>
                                      </p:cBhvr>
                                      <p:to>
                                        <p:strVal val="visible"/>
                                      </p:to>
                                    </p:set>
                                    <p:animEffect transition="in" filter="slide(fromLeft)">
                                      <p:cBhvr>
                                        <p:cTn id="10" dur="500"/>
                                        <p:tgtEl>
                                          <p:spTgt spid="15"/>
                                        </p:tgtEl>
                                      </p:cBhvr>
                                    </p:animEffect>
                                  </p:childTnLst>
                                </p:cTn>
                              </p:par>
                            </p:childTnLst>
                          </p:cTn>
                        </p:par>
                        <p:par>
                          <p:cTn id="11" fill="hold" nodeType="afterGroup">
                            <p:stCondLst>
                              <p:cond delay="500"/>
                            </p:stCondLst>
                            <p:childTnLst>
                              <p:par>
                                <p:cTn id="12" presetID="4" presetClass="entr" presetSubtype="32" fill="hold" nodeType="after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box(out)">
                                      <p:cBhvr>
                                        <p:cTn id="14" dur="500"/>
                                        <p:tgtEl>
                                          <p:spTgt spid="5"/>
                                        </p:tgtEl>
                                      </p:cBhvr>
                                    </p:animEffect>
                                  </p:childTnLst>
                                </p:cTn>
                              </p:par>
                            </p:childTnLst>
                          </p:cTn>
                        </p:par>
                      </p:childTnLst>
                    </p:cTn>
                  </p:par>
                  <p:par>
                    <p:cTn id="15" fill="hold" nodeType="clickPar">
                      <p:stCondLst>
                        <p:cond delay="indefinite"/>
                      </p:stCondLst>
                      <p:childTnLst>
                        <p:par>
                          <p:cTn id="16" fill="hold" nodeType="withGroup">
                            <p:stCondLst>
                              <p:cond delay="0"/>
                            </p:stCondLst>
                            <p:childTnLst>
                              <p:par>
                                <p:cTn id="17" presetID="3" presetClass="entr" presetSubtype="1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blinds(horizontal)">
                                      <p:cBhvr>
                                        <p:cTn id="19" dur="500"/>
                                        <p:tgtEl>
                                          <p:spTgt spid="8"/>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8" fill="hold"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slide(fromLeft)">
                                      <p:cBhvr>
                                        <p:cTn id="24" dur="500"/>
                                        <p:tgtEl>
                                          <p:spTgt spid="22"/>
                                        </p:tgtEl>
                                      </p:cBhvr>
                                    </p:animEffect>
                                  </p:childTnLst>
                                </p:cTn>
                              </p:par>
                              <p:par>
                                <p:cTn id="25" presetID="12" presetClass="entr" presetSubtype="8" fill="hold" nodeType="withEffect">
                                  <p:stCondLst>
                                    <p:cond delay="0"/>
                                  </p:stCondLst>
                                  <p:childTnLst>
                                    <p:set>
                                      <p:cBhvr>
                                        <p:cTn id="26" dur="1" fill="hold">
                                          <p:stCondLst>
                                            <p:cond delay="0"/>
                                          </p:stCondLst>
                                        </p:cTn>
                                        <p:tgtEl>
                                          <p:spTgt spid="24"/>
                                        </p:tgtEl>
                                        <p:attrNameLst>
                                          <p:attrName>style.visibility</p:attrName>
                                        </p:attrNameLst>
                                      </p:cBhvr>
                                      <p:to>
                                        <p:strVal val="visible"/>
                                      </p:to>
                                    </p:set>
                                    <p:animEffect transition="in" filter="slide(fromLeft)">
                                      <p:cBhvr>
                                        <p:cTn id="27" dur="500"/>
                                        <p:tgtEl>
                                          <p:spTgt spid="24"/>
                                        </p:tgtEl>
                                      </p:cBhvr>
                                    </p:animEffect>
                                  </p:childTnLst>
                                </p:cTn>
                              </p:par>
                            </p:childTnLst>
                          </p:cTn>
                        </p:par>
                        <p:par>
                          <p:cTn id="28" fill="hold" nodeType="afterGroup">
                            <p:stCondLst>
                              <p:cond delay="500"/>
                            </p:stCondLst>
                            <p:childTnLst>
                              <p:par>
                                <p:cTn id="29" presetID="4" presetClass="entr" presetSubtype="32"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box(out)">
                                      <p:cBhvr>
                                        <p:cTn id="31" dur="500"/>
                                        <p:tgtEl>
                                          <p:spTgt spid="9"/>
                                        </p:tgtEl>
                                      </p:cBhvr>
                                    </p:animEffect>
                                  </p:childTnLst>
                                </p:cTn>
                              </p:par>
                            </p:childTnLst>
                          </p:cTn>
                        </p:par>
                      </p:childTnLst>
                    </p:cTn>
                  </p:par>
                  <p:par>
                    <p:cTn id="32" fill="hold" nodeType="clickPar">
                      <p:stCondLst>
                        <p:cond delay="indefinite"/>
                      </p:stCondLst>
                      <p:childTnLst>
                        <p:par>
                          <p:cTn id="33" fill="hold" nodeType="withGroup">
                            <p:stCondLst>
                              <p:cond delay="0"/>
                            </p:stCondLst>
                            <p:childTnLst>
                              <p:par>
                                <p:cTn id="34" presetID="3" presetClass="entr" presetSubtype="10" fill="hold" grpId="0" nodeType="clickEffect">
                                  <p:stCondLst>
                                    <p:cond delay="0"/>
                                  </p:stCondLst>
                                  <p:childTnLst>
                                    <p:set>
                                      <p:cBhvr>
                                        <p:cTn id="35" dur="1" fill="hold">
                                          <p:stCondLst>
                                            <p:cond delay="0"/>
                                          </p:stCondLst>
                                        </p:cTn>
                                        <p:tgtEl>
                                          <p:spTgt spid="10"/>
                                        </p:tgtEl>
                                        <p:attrNameLst>
                                          <p:attrName>style.visibility</p:attrName>
                                        </p:attrNameLst>
                                      </p:cBhvr>
                                      <p:to>
                                        <p:strVal val="visible"/>
                                      </p:to>
                                    </p:set>
                                    <p:animEffect transition="in" filter="blinds(horizontal)">
                                      <p:cBhvr>
                                        <p:cTn id="36" dur="500"/>
                                        <p:tgtEl>
                                          <p:spTgt spid="10"/>
                                        </p:tgtEl>
                                      </p:cBhvr>
                                    </p:animEffect>
                                  </p:childTnLst>
                                </p:cTn>
                              </p:par>
                            </p:childTnLst>
                          </p:cTn>
                        </p:par>
                      </p:childTnLst>
                    </p:cTn>
                  </p:par>
                  <p:par>
                    <p:cTn id="37" fill="hold" nodeType="clickPar">
                      <p:stCondLst>
                        <p:cond delay="indefinite"/>
                      </p:stCondLst>
                      <p:childTnLst>
                        <p:par>
                          <p:cTn id="38" fill="hold" nodeType="withGroup">
                            <p:stCondLst>
                              <p:cond delay="0"/>
                            </p:stCondLst>
                            <p:childTnLst>
                              <p:par>
                                <p:cTn id="39" presetID="12" presetClass="entr" presetSubtype="8" fill="hold" nodeType="clickEffect">
                                  <p:stCondLst>
                                    <p:cond delay="0"/>
                                  </p:stCondLst>
                                  <p:childTnLst>
                                    <p:set>
                                      <p:cBhvr>
                                        <p:cTn id="40" dur="1" fill="hold">
                                          <p:stCondLst>
                                            <p:cond delay="0"/>
                                          </p:stCondLst>
                                        </p:cTn>
                                        <p:tgtEl>
                                          <p:spTgt spid="30"/>
                                        </p:tgtEl>
                                        <p:attrNameLst>
                                          <p:attrName>style.visibility</p:attrName>
                                        </p:attrNameLst>
                                      </p:cBhvr>
                                      <p:to>
                                        <p:strVal val="visible"/>
                                      </p:to>
                                    </p:set>
                                    <p:animEffect transition="in" filter="slide(fromLeft)">
                                      <p:cBhvr>
                                        <p:cTn id="41" dur="500"/>
                                        <p:tgtEl>
                                          <p:spTgt spid="30"/>
                                        </p:tgtEl>
                                      </p:cBhvr>
                                    </p:animEffect>
                                  </p:childTnLst>
                                </p:cTn>
                              </p:par>
                              <p:par>
                                <p:cTn id="42" presetID="12" presetClass="entr" presetSubtype="8" fill="hold" nodeType="withEffect">
                                  <p:stCondLst>
                                    <p:cond delay="0"/>
                                  </p:stCondLst>
                                  <p:childTnLst>
                                    <p:set>
                                      <p:cBhvr>
                                        <p:cTn id="43" dur="1" fill="hold">
                                          <p:stCondLst>
                                            <p:cond delay="0"/>
                                          </p:stCondLst>
                                        </p:cTn>
                                        <p:tgtEl>
                                          <p:spTgt spid="31"/>
                                        </p:tgtEl>
                                        <p:attrNameLst>
                                          <p:attrName>style.visibility</p:attrName>
                                        </p:attrNameLst>
                                      </p:cBhvr>
                                      <p:to>
                                        <p:strVal val="visible"/>
                                      </p:to>
                                    </p:set>
                                    <p:animEffect transition="in" filter="slide(fromLeft)">
                                      <p:cBhvr>
                                        <p:cTn id="44" dur="500"/>
                                        <p:tgtEl>
                                          <p:spTgt spid="31"/>
                                        </p:tgtEl>
                                      </p:cBhvr>
                                    </p:animEffect>
                                  </p:childTnLst>
                                </p:cTn>
                              </p:par>
                            </p:childTnLst>
                          </p:cTn>
                        </p:par>
                        <p:par>
                          <p:cTn id="45" fill="hold" nodeType="afterGroup">
                            <p:stCondLst>
                              <p:cond delay="500"/>
                            </p:stCondLst>
                            <p:childTnLst>
                              <p:par>
                                <p:cTn id="46" presetID="4" presetClass="entr" presetSubtype="32" fill="hold" nodeType="afterEffect">
                                  <p:stCondLst>
                                    <p:cond delay="0"/>
                                  </p:stCondLst>
                                  <p:childTnLst>
                                    <p:set>
                                      <p:cBhvr>
                                        <p:cTn id="47" dur="1" fill="hold">
                                          <p:stCondLst>
                                            <p:cond delay="0"/>
                                          </p:stCondLst>
                                        </p:cTn>
                                        <p:tgtEl>
                                          <p:spTgt spid="28"/>
                                        </p:tgtEl>
                                        <p:attrNameLst>
                                          <p:attrName>style.visibility</p:attrName>
                                        </p:attrNameLst>
                                      </p:cBhvr>
                                      <p:to>
                                        <p:strVal val="visible"/>
                                      </p:to>
                                    </p:set>
                                    <p:animEffect transition="in" filter="box(out)">
                                      <p:cBhvr>
                                        <p:cTn id="48" dur="500"/>
                                        <p:tgtEl>
                                          <p:spTgt spid="28"/>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3" presetClass="entr" presetSubtype="10" fill="hold" grpId="0" nodeType="clickEffect">
                                  <p:stCondLst>
                                    <p:cond delay="0"/>
                                  </p:stCondLst>
                                  <p:childTnLst>
                                    <p:set>
                                      <p:cBhvr>
                                        <p:cTn id="52" dur="1" fill="hold">
                                          <p:stCondLst>
                                            <p:cond delay="0"/>
                                          </p:stCondLst>
                                        </p:cTn>
                                        <p:tgtEl>
                                          <p:spTgt spid="29"/>
                                        </p:tgtEl>
                                        <p:attrNameLst>
                                          <p:attrName>style.visibility</p:attrName>
                                        </p:attrNameLst>
                                      </p:cBhvr>
                                      <p:to>
                                        <p:strVal val="visible"/>
                                      </p:to>
                                    </p:set>
                                    <p:animEffect transition="in" filter="blinds(horizontal)">
                                      <p:cBhvr>
                                        <p:cTn id="53" dur="500"/>
                                        <p:tgtEl>
                                          <p:spTgt spid="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29" grpId="0" animBg="1"/>
    </p:bldLst>
  </p:timing>
</p:sld>
</file>

<file path=ppt/slides/slide2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a:spLocks noChangeArrowheads="1"/>
          </p:cNvSpPr>
          <p:nvPr/>
        </p:nvSpPr>
        <p:spPr bwMode="auto">
          <a:xfrm>
            <a:off x="0" y="2476500"/>
            <a:ext cx="1643063"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a</a:t>
            </a:r>
            <a:r>
              <a:rPr kumimoji="1" lang="zh-CN" altLang="en-US" sz="2800">
                <a:ea typeface="宋体" panose="02010600030101010101" pitchFamily="2" charset="-122"/>
              </a:rPr>
              <a:t>生存期</a:t>
            </a:r>
          </a:p>
        </p:txBody>
      </p:sp>
      <p:sp>
        <p:nvSpPr>
          <p:cNvPr id="5" name="TextBox 4"/>
          <p:cNvSpPr txBox="1">
            <a:spLocks noChangeArrowheads="1"/>
          </p:cNvSpPr>
          <p:nvPr/>
        </p:nvSpPr>
        <p:spPr bwMode="auto">
          <a:xfrm>
            <a:off x="0" y="3429000"/>
            <a:ext cx="1714500"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b</a:t>
            </a:r>
            <a:r>
              <a:rPr kumimoji="1" lang="zh-CN" altLang="en-US" sz="2800">
                <a:ea typeface="宋体" panose="02010600030101010101" pitchFamily="2" charset="-122"/>
              </a:rPr>
              <a:t>生存期</a:t>
            </a:r>
          </a:p>
        </p:txBody>
      </p:sp>
      <p:sp>
        <p:nvSpPr>
          <p:cNvPr id="6" name="TextBox 5"/>
          <p:cNvSpPr txBox="1">
            <a:spLocks noChangeArrowheads="1"/>
          </p:cNvSpPr>
          <p:nvPr/>
        </p:nvSpPr>
        <p:spPr bwMode="auto">
          <a:xfrm>
            <a:off x="-71438" y="4357688"/>
            <a:ext cx="1785938"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c</a:t>
            </a:r>
            <a:r>
              <a:rPr kumimoji="1" lang="zh-CN" altLang="en-US" sz="2800">
                <a:ea typeface="宋体" panose="02010600030101010101" pitchFamily="2" charset="-122"/>
              </a:rPr>
              <a:t>生存期</a:t>
            </a:r>
          </a:p>
        </p:txBody>
      </p:sp>
      <p:sp>
        <p:nvSpPr>
          <p:cNvPr id="7" name="TextBox 6"/>
          <p:cNvSpPr txBox="1">
            <a:spLocks noChangeArrowheads="1"/>
          </p:cNvSpPr>
          <p:nvPr/>
        </p:nvSpPr>
        <p:spPr bwMode="auto">
          <a:xfrm>
            <a:off x="1500188" y="1785938"/>
            <a:ext cx="1285875"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main</a:t>
            </a:r>
            <a:endParaRPr kumimoji="1" lang="zh-CN" altLang="en-US" sz="2800">
              <a:ea typeface="宋体" panose="02010600030101010101" pitchFamily="2" charset="-122"/>
            </a:endParaRPr>
          </a:p>
        </p:txBody>
      </p:sp>
      <p:sp>
        <p:nvSpPr>
          <p:cNvPr id="8" name="TextBox 7"/>
          <p:cNvSpPr txBox="1">
            <a:spLocks noChangeArrowheads="1"/>
          </p:cNvSpPr>
          <p:nvPr/>
        </p:nvSpPr>
        <p:spPr bwMode="auto">
          <a:xfrm>
            <a:off x="2928938" y="1785938"/>
            <a:ext cx="785812"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f2</a:t>
            </a:r>
            <a:endParaRPr kumimoji="1" lang="zh-CN" altLang="en-US" sz="2800">
              <a:ea typeface="宋体" panose="02010600030101010101" pitchFamily="2" charset="-122"/>
            </a:endParaRPr>
          </a:p>
        </p:txBody>
      </p:sp>
      <p:sp>
        <p:nvSpPr>
          <p:cNvPr id="9" name="TextBox 8"/>
          <p:cNvSpPr txBox="1">
            <a:spLocks noChangeArrowheads="1"/>
          </p:cNvSpPr>
          <p:nvPr/>
        </p:nvSpPr>
        <p:spPr bwMode="auto">
          <a:xfrm>
            <a:off x="5286375" y="1785938"/>
            <a:ext cx="785813"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f1</a:t>
            </a:r>
            <a:endParaRPr kumimoji="1" lang="zh-CN" altLang="en-US" sz="2800">
              <a:ea typeface="宋体" panose="02010600030101010101" pitchFamily="2" charset="-122"/>
            </a:endParaRPr>
          </a:p>
        </p:txBody>
      </p:sp>
      <p:sp>
        <p:nvSpPr>
          <p:cNvPr id="10" name="TextBox 9"/>
          <p:cNvSpPr txBox="1">
            <a:spLocks noChangeArrowheads="1"/>
          </p:cNvSpPr>
          <p:nvPr/>
        </p:nvSpPr>
        <p:spPr bwMode="auto">
          <a:xfrm>
            <a:off x="3857625" y="1762125"/>
            <a:ext cx="1285875"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main</a:t>
            </a:r>
            <a:endParaRPr kumimoji="1" lang="zh-CN" altLang="en-US" sz="2800">
              <a:ea typeface="宋体" panose="02010600030101010101" pitchFamily="2" charset="-122"/>
            </a:endParaRPr>
          </a:p>
        </p:txBody>
      </p:sp>
      <p:sp>
        <p:nvSpPr>
          <p:cNvPr id="11" name="TextBox 10"/>
          <p:cNvSpPr txBox="1">
            <a:spLocks noChangeArrowheads="1"/>
          </p:cNvSpPr>
          <p:nvPr/>
        </p:nvSpPr>
        <p:spPr bwMode="auto">
          <a:xfrm>
            <a:off x="6143625" y="1785938"/>
            <a:ext cx="785813"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f2</a:t>
            </a:r>
            <a:endParaRPr kumimoji="1" lang="zh-CN" altLang="en-US" sz="2800">
              <a:ea typeface="宋体" panose="02010600030101010101" pitchFamily="2" charset="-122"/>
            </a:endParaRPr>
          </a:p>
        </p:txBody>
      </p:sp>
      <p:sp>
        <p:nvSpPr>
          <p:cNvPr id="12" name="TextBox 11"/>
          <p:cNvSpPr txBox="1">
            <a:spLocks noChangeArrowheads="1"/>
          </p:cNvSpPr>
          <p:nvPr/>
        </p:nvSpPr>
        <p:spPr bwMode="auto">
          <a:xfrm>
            <a:off x="7000875" y="1762125"/>
            <a:ext cx="785813"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f1</a:t>
            </a:r>
            <a:endParaRPr kumimoji="1" lang="zh-CN" altLang="en-US" sz="2800">
              <a:ea typeface="宋体" panose="02010600030101010101" pitchFamily="2" charset="-122"/>
            </a:endParaRPr>
          </a:p>
        </p:txBody>
      </p:sp>
      <p:sp>
        <p:nvSpPr>
          <p:cNvPr id="13" name="TextBox 12"/>
          <p:cNvSpPr txBox="1">
            <a:spLocks noChangeArrowheads="1"/>
          </p:cNvSpPr>
          <p:nvPr/>
        </p:nvSpPr>
        <p:spPr bwMode="auto">
          <a:xfrm>
            <a:off x="7929563" y="1785938"/>
            <a:ext cx="1071562"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main</a:t>
            </a:r>
            <a:endParaRPr kumimoji="1" lang="zh-CN" altLang="en-US" sz="2800">
              <a:ea typeface="宋体" panose="02010600030101010101" pitchFamily="2" charset="-122"/>
            </a:endParaRPr>
          </a:p>
        </p:txBody>
      </p:sp>
      <p:cxnSp>
        <p:nvCxnSpPr>
          <p:cNvPr id="15" name="直接箭头连接符 14"/>
          <p:cNvCxnSpPr>
            <a:cxnSpLocks noChangeShapeType="1"/>
          </p:cNvCxnSpPr>
          <p:nvPr/>
        </p:nvCxnSpPr>
        <p:spPr bwMode="auto">
          <a:xfrm>
            <a:off x="2643188" y="2070100"/>
            <a:ext cx="42862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6" name="直接箭头连接符 15"/>
          <p:cNvCxnSpPr>
            <a:cxnSpLocks noChangeShapeType="1"/>
          </p:cNvCxnSpPr>
          <p:nvPr/>
        </p:nvCxnSpPr>
        <p:spPr bwMode="auto">
          <a:xfrm>
            <a:off x="3571875" y="2071688"/>
            <a:ext cx="42862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7" name="直接箭头连接符 16"/>
          <p:cNvCxnSpPr>
            <a:cxnSpLocks noChangeShapeType="1"/>
          </p:cNvCxnSpPr>
          <p:nvPr/>
        </p:nvCxnSpPr>
        <p:spPr bwMode="auto">
          <a:xfrm>
            <a:off x="5000625" y="2071688"/>
            <a:ext cx="42862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8" name="直接箭头连接符 17"/>
          <p:cNvCxnSpPr>
            <a:cxnSpLocks noChangeShapeType="1"/>
          </p:cNvCxnSpPr>
          <p:nvPr/>
        </p:nvCxnSpPr>
        <p:spPr bwMode="auto">
          <a:xfrm>
            <a:off x="5857875" y="2071688"/>
            <a:ext cx="42862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9" name="直接箭头连接符 18"/>
          <p:cNvCxnSpPr>
            <a:cxnSpLocks noChangeShapeType="1"/>
          </p:cNvCxnSpPr>
          <p:nvPr/>
        </p:nvCxnSpPr>
        <p:spPr bwMode="auto">
          <a:xfrm>
            <a:off x="6786563" y="2071688"/>
            <a:ext cx="42862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0" name="直接箭头连接符 19"/>
          <p:cNvCxnSpPr>
            <a:cxnSpLocks noChangeShapeType="1"/>
          </p:cNvCxnSpPr>
          <p:nvPr/>
        </p:nvCxnSpPr>
        <p:spPr bwMode="auto">
          <a:xfrm>
            <a:off x="7572375" y="2071688"/>
            <a:ext cx="428625"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21" name="TextBox 20"/>
          <p:cNvSpPr txBox="1">
            <a:spLocks noChangeArrowheads="1"/>
          </p:cNvSpPr>
          <p:nvPr/>
        </p:nvSpPr>
        <p:spPr bwMode="auto">
          <a:xfrm>
            <a:off x="500063" y="1143000"/>
            <a:ext cx="2714625" cy="523875"/>
          </a:xfrm>
          <a:prstGeom prst="rect">
            <a:avLst/>
          </a:prstGeom>
          <a:solidFill>
            <a:schemeClr val="accent1"/>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ea typeface="宋体" panose="02010600030101010101" pitchFamily="2" charset="-122"/>
              </a:rPr>
              <a:t>程序执行过程</a:t>
            </a:r>
          </a:p>
        </p:txBody>
      </p:sp>
      <p:cxnSp>
        <p:nvCxnSpPr>
          <p:cNvPr id="23" name="直接箭头连接符 22"/>
          <p:cNvCxnSpPr>
            <a:cxnSpLocks noChangeShapeType="1"/>
          </p:cNvCxnSpPr>
          <p:nvPr/>
        </p:nvCxnSpPr>
        <p:spPr bwMode="auto">
          <a:xfrm>
            <a:off x="1714500" y="2714625"/>
            <a:ext cx="7143750" cy="1588"/>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25" name="直接连接符 24"/>
          <p:cNvCxnSpPr>
            <a:cxnSpLocks noChangeShapeType="1"/>
          </p:cNvCxnSpPr>
          <p:nvPr/>
        </p:nvCxnSpPr>
        <p:spPr bwMode="auto">
          <a:xfrm rot="5400000">
            <a:off x="1393031" y="2678907"/>
            <a:ext cx="6429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6" name="直接连接符 25"/>
          <p:cNvCxnSpPr>
            <a:cxnSpLocks noChangeShapeType="1"/>
          </p:cNvCxnSpPr>
          <p:nvPr/>
        </p:nvCxnSpPr>
        <p:spPr bwMode="auto">
          <a:xfrm rot="5400000">
            <a:off x="8536781" y="2678907"/>
            <a:ext cx="6429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7" name="直接箭头连接符 26"/>
          <p:cNvCxnSpPr>
            <a:cxnSpLocks noChangeShapeType="1"/>
          </p:cNvCxnSpPr>
          <p:nvPr/>
        </p:nvCxnSpPr>
        <p:spPr bwMode="auto">
          <a:xfrm>
            <a:off x="5143500" y="3643313"/>
            <a:ext cx="857250" cy="1587"/>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28" name="直接连接符 27"/>
          <p:cNvCxnSpPr>
            <a:cxnSpLocks noChangeShapeType="1"/>
          </p:cNvCxnSpPr>
          <p:nvPr/>
        </p:nvCxnSpPr>
        <p:spPr bwMode="auto">
          <a:xfrm rot="5400000">
            <a:off x="4822031" y="3607594"/>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29" name="直接连接符 28"/>
          <p:cNvCxnSpPr>
            <a:cxnSpLocks noChangeShapeType="1"/>
          </p:cNvCxnSpPr>
          <p:nvPr/>
        </p:nvCxnSpPr>
        <p:spPr bwMode="auto">
          <a:xfrm rot="5400000">
            <a:off x="5679281" y="3607594"/>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3" name="直接箭头连接符 32"/>
          <p:cNvCxnSpPr>
            <a:cxnSpLocks noChangeShapeType="1"/>
          </p:cNvCxnSpPr>
          <p:nvPr/>
        </p:nvCxnSpPr>
        <p:spPr bwMode="auto">
          <a:xfrm>
            <a:off x="6858000" y="3643313"/>
            <a:ext cx="857250" cy="1587"/>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34" name="直接连接符 33"/>
          <p:cNvCxnSpPr>
            <a:cxnSpLocks noChangeShapeType="1"/>
          </p:cNvCxnSpPr>
          <p:nvPr/>
        </p:nvCxnSpPr>
        <p:spPr bwMode="auto">
          <a:xfrm rot="5400000">
            <a:off x="6536531" y="3607594"/>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5" name="直接连接符 34"/>
          <p:cNvCxnSpPr>
            <a:cxnSpLocks noChangeShapeType="1"/>
          </p:cNvCxnSpPr>
          <p:nvPr/>
        </p:nvCxnSpPr>
        <p:spPr bwMode="auto">
          <a:xfrm rot="5400000">
            <a:off x="7393781" y="3607594"/>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6" name="直接箭头连接符 35"/>
          <p:cNvCxnSpPr>
            <a:cxnSpLocks noChangeShapeType="1"/>
          </p:cNvCxnSpPr>
          <p:nvPr/>
        </p:nvCxnSpPr>
        <p:spPr bwMode="auto">
          <a:xfrm>
            <a:off x="1714500" y="4643438"/>
            <a:ext cx="7143750" cy="1587"/>
          </a:xfrm>
          <a:prstGeom prst="straightConnector1">
            <a:avLst/>
          </a:prstGeom>
          <a:noFill/>
          <a:ln w="38100" algn="ctr">
            <a:solidFill>
              <a:schemeClr val="tx1"/>
            </a:solidFill>
            <a:miter lim="800000"/>
            <a:headEnd type="arrow" w="med" len="med"/>
            <a:tailEnd type="arrow" w="med" len="med"/>
          </a:ln>
          <a:extLst>
            <a:ext uri="{909E8E84-426E-40DD-AFC4-6F175D3DCCD1}">
              <a14:hiddenFill xmlns:a14="http://schemas.microsoft.com/office/drawing/2010/main">
                <a:noFill/>
              </a14:hiddenFill>
            </a:ext>
          </a:extLst>
        </p:spPr>
      </p:cxnSp>
      <p:cxnSp>
        <p:nvCxnSpPr>
          <p:cNvPr id="37" name="直接连接符 36"/>
          <p:cNvCxnSpPr>
            <a:cxnSpLocks noChangeShapeType="1"/>
          </p:cNvCxnSpPr>
          <p:nvPr/>
        </p:nvCxnSpPr>
        <p:spPr bwMode="auto">
          <a:xfrm rot="5400000">
            <a:off x="1393031" y="4607719"/>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38" name="直接连接符 37"/>
          <p:cNvCxnSpPr>
            <a:cxnSpLocks noChangeShapeType="1"/>
          </p:cNvCxnSpPr>
          <p:nvPr/>
        </p:nvCxnSpPr>
        <p:spPr bwMode="auto">
          <a:xfrm rot="5400000">
            <a:off x="8536781" y="4607719"/>
            <a:ext cx="6429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pic>
        <p:nvPicPr>
          <p:cNvPr id="218143" name="图片 30"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21"/>
                                        </p:tgtEl>
                                        <p:attrNameLst>
                                          <p:attrName>style.visibility</p:attrName>
                                        </p:attrNameLst>
                                      </p:cBhvr>
                                      <p:to>
                                        <p:strVal val="visible"/>
                                      </p:to>
                                    </p:set>
                                    <p:animEffect transition="in" filter="blinds(horizontal)">
                                      <p:cBhvr>
                                        <p:cTn id="7" dur="500"/>
                                        <p:tgtEl>
                                          <p:spTgt spid="2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8"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Left)">
                                      <p:cBhvr>
                                        <p:cTn id="17" dur="500"/>
                                        <p:tgtEl>
                                          <p:spTgt spid="15"/>
                                        </p:tgtEl>
                                      </p:cBhvr>
                                    </p:animEffect>
                                  </p:childTnLst>
                                </p:cTn>
                              </p:par>
                            </p:childTnLst>
                          </p:cTn>
                        </p:par>
                        <p:par>
                          <p:cTn id="18" fill="hold" nodeType="afterGroup">
                            <p:stCondLst>
                              <p:cond delay="500"/>
                            </p:stCondLst>
                            <p:childTnLst>
                              <p:par>
                                <p:cTn id="19" presetID="3" presetClass="entr" presetSubtype="10"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blinds(horizontal)">
                                      <p:cBhvr>
                                        <p:cTn id="21" dur="500"/>
                                        <p:tgtEl>
                                          <p:spTgt spid="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12" presetClass="entr" presetSubtype="8" fill="hold" nodeType="clickEffect">
                                  <p:stCondLst>
                                    <p:cond delay="0"/>
                                  </p:stCondLst>
                                  <p:childTnLst>
                                    <p:set>
                                      <p:cBhvr>
                                        <p:cTn id="25" dur="1" fill="hold">
                                          <p:stCondLst>
                                            <p:cond delay="0"/>
                                          </p:stCondLst>
                                        </p:cTn>
                                        <p:tgtEl>
                                          <p:spTgt spid="16"/>
                                        </p:tgtEl>
                                        <p:attrNameLst>
                                          <p:attrName>style.visibility</p:attrName>
                                        </p:attrNameLst>
                                      </p:cBhvr>
                                      <p:to>
                                        <p:strVal val="visible"/>
                                      </p:to>
                                    </p:set>
                                    <p:animEffect transition="in" filter="slide(fromLeft)">
                                      <p:cBhvr>
                                        <p:cTn id="26" dur="500"/>
                                        <p:tgtEl>
                                          <p:spTgt spid="16"/>
                                        </p:tgtEl>
                                      </p:cBhvr>
                                    </p:animEffect>
                                  </p:childTnLst>
                                </p:cTn>
                              </p:par>
                            </p:childTnLst>
                          </p:cTn>
                        </p:par>
                        <p:par>
                          <p:cTn id="27" fill="hold" nodeType="afterGroup">
                            <p:stCondLst>
                              <p:cond delay="500"/>
                            </p:stCondLst>
                            <p:childTnLst>
                              <p:par>
                                <p:cTn id="28" presetID="3" presetClass="entr" presetSubtype="10" fill="hold" grpId="0" nodeType="afterEffect">
                                  <p:stCondLst>
                                    <p:cond delay="0"/>
                                  </p:stCondLst>
                                  <p:childTnLst>
                                    <p:set>
                                      <p:cBhvr>
                                        <p:cTn id="29" dur="1" fill="hold">
                                          <p:stCondLst>
                                            <p:cond delay="0"/>
                                          </p:stCondLst>
                                        </p:cTn>
                                        <p:tgtEl>
                                          <p:spTgt spid="10"/>
                                        </p:tgtEl>
                                        <p:attrNameLst>
                                          <p:attrName>style.visibility</p:attrName>
                                        </p:attrNameLst>
                                      </p:cBhvr>
                                      <p:to>
                                        <p:strVal val="visible"/>
                                      </p:to>
                                    </p:set>
                                    <p:animEffect transition="in" filter="blinds(horizontal)">
                                      <p:cBhvr>
                                        <p:cTn id="30" dur="500"/>
                                        <p:tgtEl>
                                          <p:spTgt spid="10"/>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nodeType="clickEffect">
                                  <p:stCondLst>
                                    <p:cond delay="0"/>
                                  </p:stCondLst>
                                  <p:childTnLst>
                                    <p:set>
                                      <p:cBhvr>
                                        <p:cTn id="34" dur="1" fill="hold">
                                          <p:stCondLst>
                                            <p:cond delay="0"/>
                                          </p:stCondLst>
                                        </p:cTn>
                                        <p:tgtEl>
                                          <p:spTgt spid="17"/>
                                        </p:tgtEl>
                                        <p:attrNameLst>
                                          <p:attrName>style.visibility</p:attrName>
                                        </p:attrNameLst>
                                      </p:cBhvr>
                                      <p:to>
                                        <p:strVal val="visible"/>
                                      </p:to>
                                    </p:set>
                                    <p:animEffect transition="in" filter="slide(fromLeft)">
                                      <p:cBhvr>
                                        <p:cTn id="35" dur="500"/>
                                        <p:tgtEl>
                                          <p:spTgt spid="17"/>
                                        </p:tgtEl>
                                      </p:cBhvr>
                                    </p:animEffect>
                                  </p:childTnLst>
                                </p:cTn>
                              </p:par>
                            </p:childTnLst>
                          </p:cTn>
                        </p:par>
                        <p:par>
                          <p:cTn id="36" fill="hold" nodeType="afterGroup">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9"/>
                                        </p:tgtEl>
                                        <p:attrNameLst>
                                          <p:attrName>style.visibility</p:attrName>
                                        </p:attrNameLst>
                                      </p:cBhvr>
                                      <p:to>
                                        <p:strVal val="visible"/>
                                      </p:to>
                                    </p:set>
                                    <p:animEffect transition="in" filter="blinds(horizontal)">
                                      <p:cBhvr>
                                        <p:cTn id="39" dur="500"/>
                                        <p:tgtEl>
                                          <p:spTgt spid="9"/>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8" fill="hold" nodeType="clickEffect">
                                  <p:stCondLst>
                                    <p:cond delay="0"/>
                                  </p:stCondLst>
                                  <p:childTnLst>
                                    <p:set>
                                      <p:cBhvr>
                                        <p:cTn id="43" dur="1" fill="hold">
                                          <p:stCondLst>
                                            <p:cond delay="0"/>
                                          </p:stCondLst>
                                        </p:cTn>
                                        <p:tgtEl>
                                          <p:spTgt spid="18"/>
                                        </p:tgtEl>
                                        <p:attrNameLst>
                                          <p:attrName>style.visibility</p:attrName>
                                        </p:attrNameLst>
                                      </p:cBhvr>
                                      <p:to>
                                        <p:strVal val="visible"/>
                                      </p:to>
                                    </p:set>
                                    <p:animEffect transition="in" filter="slide(fromLeft)">
                                      <p:cBhvr>
                                        <p:cTn id="44" dur="500"/>
                                        <p:tgtEl>
                                          <p:spTgt spid="18"/>
                                        </p:tgtEl>
                                      </p:cBhvr>
                                    </p:animEffect>
                                  </p:childTnLst>
                                </p:cTn>
                              </p:par>
                            </p:childTnLst>
                          </p:cTn>
                        </p:par>
                        <p:par>
                          <p:cTn id="45" fill="hold" nodeType="afterGroup">
                            <p:stCondLst>
                              <p:cond delay="500"/>
                            </p:stCondLst>
                            <p:childTnLst>
                              <p:par>
                                <p:cTn id="46" presetID="3" presetClass="entr" presetSubtype="10" fill="hold" grpId="0" nodeType="afterEffect">
                                  <p:stCondLst>
                                    <p:cond delay="0"/>
                                  </p:stCondLst>
                                  <p:childTnLst>
                                    <p:set>
                                      <p:cBhvr>
                                        <p:cTn id="47" dur="1" fill="hold">
                                          <p:stCondLst>
                                            <p:cond delay="0"/>
                                          </p:stCondLst>
                                        </p:cTn>
                                        <p:tgtEl>
                                          <p:spTgt spid="11"/>
                                        </p:tgtEl>
                                        <p:attrNameLst>
                                          <p:attrName>style.visibility</p:attrName>
                                        </p:attrNameLst>
                                      </p:cBhvr>
                                      <p:to>
                                        <p:strVal val="visible"/>
                                      </p:to>
                                    </p:set>
                                    <p:animEffect transition="in" filter="blinds(horizontal)">
                                      <p:cBhvr>
                                        <p:cTn id="48" dur="500"/>
                                        <p:tgtEl>
                                          <p:spTgt spid="11"/>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8" fill="hold" nodeType="clickEffect">
                                  <p:stCondLst>
                                    <p:cond delay="0"/>
                                  </p:stCondLst>
                                  <p:childTnLst>
                                    <p:set>
                                      <p:cBhvr>
                                        <p:cTn id="52" dur="1" fill="hold">
                                          <p:stCondLst>
                                            <p:cond delay="0"/>
                                          </p:stCondLst>
                                        </p:cTn>
                                        <p:tgtEl>
                                          <p:spTgt spid="19"/>
                                        </p:tgtEl>
                                        <p:attrNameLst>
                                          <p:attrName>style.visibility</p:attrName>
                                        </p:attrNameLst>
                                      </p:cBhvr>
                                      <p:to>
                                        <p:strVal val="visible"/>
                                      </p:to>
                                    </p:set>
                                    <p:animEffect transition="in" filter="slide(fromLeft)">
                                      <p:cBhvr>
                                        <p:cTn id="53" dur="500"/>
                                        <p:tgtEl>
                                          <p:spTgt spid="19"/>
                                        </p:tgtEl>
                                      </p:cBhvr>
                                    </p:animEffect>
                                  </p:childTnLst>
                                </p:cTn>
                              </p:par>
                            </p:childTnLst>
                          </p:cTn>
                        </p:par>
                        <p:par>
                          <p:cTn id="54" fill="hold" nodeType="afterGroup">
                            <p:stCondLst>
                              <p:cond delay="500"/>
                            </p:stCondLst>
                            <p:childTnLst>
                              <p:par>
                                <p:cTn id="55" presetID="3" presetClass="entr" presetSubtype="10" fill="hold" grpId="0" nodeType="after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blinds(horizontal)">
                                      <p:cBhvr>
                                        <p:cTn id="57" dur="500"/>
                                        <p:tgtEl>
                                          <p:spTgt spid="12"/>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8" fill="hold" nodeType="clickEffect">
                                  <p:stCondLst>
                                    <p:cond delay="0"/>
                                  </p:stCondLst>
                                  <p:childTnLst>
                                    <p:set>
                                      <p:cBhvr>
                                        <p:cTn id="61" dur="1" fill="hold">
                                          <p:stCondLst>
                                            <p:cond delay="0"/>
                                          </p:stCondLst>
                                        </p:cTn>
                                        <p:tgtEl>
                                          <p:spTgt spid="20"/>
                                        </p:tgtEl>
                                        <p:attrNameLst>
                                          <p:attrName>style.visibility</p:attrName>
                                        </p:attrNameLst>
                                      </p:cBhvr>
                                      <p:to>
                                        <p:strVal val="visible"/>
                                      </p:to>
                                    </p:set>
                                    <p:animEffect transition="in" filter="slide(fromLeft)">
                                      <p:cBhvr>
                                        <p:cTn id="62" dur="500"/>
                                        <p:tgtEl>
                                          <p:spTgt spid="20"/>
                                        </p:tgtEl>
                                      </p:cBhvr>
                                    </p:animEffect>
                                  </p:childTnLst>
                                </p:cTn>
                              </p:par>
                            </p:childTnLst>
                          </p:cTn>
                        </p:par>
                        <p:par>
                          <p:cTn id="63" fill="hold" nodeType="afterGroup">
                            <p:stCondLst>
                              <p:cond delay="500"/>
                            </p:stCondLst>
                            <p:childTnLst>
                              <p:par>
                                <p:cTn id="64" presetID="3" presetClass="entr" presetSubtype="10" fill="hold" grpId="0" nodeType="afterEffect">
                                  <p:stCondLst>
                                    <p:cond delay="0"/>
                                  </p:stCondLst>
                                  <p:childTnLst>
                                    <p:set>
                                      <p:cBhvr>
                                        <p:cTn id="65" dur="1" fill="hold">
                                          <p:stCondLst>
                                            <p:cond delay="0"/>
                                          </p:stCondLst>
                                        </p:cTn>
                                        <p:tgtEl>
                                          <p:spTgt spid="13"/>
                                        </p:tgtEl>
                                        <p:attrNameLst>
                                          <p:attrName>style.visibility</p:attrName>
                                        </p:attrNameLst>
                                      </p:cBhvr>
                                      <p:to>
                                        <p:strVal val="visible"/>
                                      </p:to>
                                    </p:set>
                                    <p:animEffect transition="in" filter="blinds(horizontal)">
                                      <p:cBhvr>
                                        <p:cTn id="66" dur="500"/>
                                        <p:tgtEl>
                                          <p:spTgt spid="13"/>
                                        </p:tgtEl>
                                      </p:cBhvr>
                                    </p:animEffect>
                                  </p:childTnLst>
                                </p:cTn>
                              </p:par>
                            </p:childTnLst>
                          </p:cTn>
                        </p:par>
                      </p:childTnLst>
                    </p:cTn>
                  </p:par>
                  <p:par>
                    <p:cTn id="67" fill="hold" nodeType="clickPar">
                      <p:stCondLst>
                        <p:cond delay="indefinite"/>
                      </p:stCondLst>
                      <p:childTnLst>
                        <p:par>
                          <p:cTn id="68" fill="hold" nodeType="withGroup">
                            <p:stCondLst>
                              <p:cond delay="0"/>
                            </p:stCondLst>
                            <p:childTnLst>
                              <p:par>
                                <p:cTn id="69" presetID="3" presetClass="entr" presetSubtype="10" fill="hold" grpId="0" nodeType="clickEffect">
                                  <p:stCondLst>
                                    <p:cond delay="0"/>
                                  </p:stCondLst>
                                  <p:childTnLst>
                                    <p:set>
                                      <p:cBhvr>
                                        <p:cTn id="70" dur="1" fill="hold">
                                          <p:stCondLst>
                                            <p:cond delay="0"/>
                                          </p:stCondLst>
                                        </p:cTn>
                                        <p:tgtEl>
                                          <p:spTgt spid="4"/>
                                        </p:tgtEl>
                                        <p:attrNameLst>
                                          <p:attrName>style.visibility</p:attrName>
                                        </p:attrNameLst>
                                      </p:cBhvr>
                                      <p:to>
                                        <p:strVal val="visible"/>
                                      </p:to>
                                    </p:set>
                                    <p:animEffect transition="in" filter="blinds(horizontal)">
                                      <p:cBhvr>
                                        <p:cTn id="71" dur="500"/>
                                        <p:tgtEl>
                                          <p:spTgt spid="4"/>
                                        </p:tgtEl>
                                      </p:cBhvr>
                                    </p:animEffect>
                                  </p:childTnLst>
                                </p:cTn>
                              </p:par>
                            </p:childTnLst>
                          </p:cTn>
                        </p:par>
                      </p:childTnLst>
                    </p:cTn>
                  </p:par>
                  <p:par>
                    <p:cTn id="72" fill="hold" nodeType="clickPar">
                      <p:stCondLst>
                        <p:cond delay="indefinite"/>
                      </p:stCondLst>
                      <p:childTnLst>
                        <p:par>
                          <p:cTn id="73" fill="hold" nodeType="withGroup">
                            <p:stCondLst>
                              <p:cond delay="0"/>
                            </p:stCondLst>
                            <p:childTnLst>
                              <p:par>
                                <p:cTn id="74" presetID="12" presetClass="entr" presetSubtype="1" fill="hold" nodeType="clickEffect">
                                  <p:stCondLst>
                                    <p:cond delay="0"/>
                                  </p:stCondLst>
                                  <p:childTnLst>
                                    <p:set>
                                      <p:cBhvr>
                                        <p:cTn id="75" dur="1" fill="hold">
                                          <p:stCondLst>
                                            <p:cond delay="0"/>
                                          </p:stCondLst>
                                        </p:cTn>
                                        <p:tgtEl>
                                          <p:spTgt spid="25"/>
                                        </p:tgtEl>
                                        <p:attrNameLst>
                                          <p:attrName>style.visibility</p:attrName>
                                        </p:attrNameLst>
                                      </p:cBhvr>
                                      <p:to>
                                        <p:strVal val="visible"/>
                                      </p:to>
                                    </p:set>
                                    <p:animEffect transition="in" filter="slide(fromTop)">
                                      <p:cBhvr>
                                        <p:cTn id="76" dur="500"/>
                                        <p:tgtEl>
                                          <p:spTgt spid="25"/>
                                        </p:tgtEl>
                                      </p:cBhvr>
                                    </p:animEffect>
                                  </p:childTnLst>
                                </p:cTn>
                              </p:par>
                              <p:par>
                                <p:cTn id="77" presetID="12" presetClass="entr" presetSubtype="1" fill="hold" nodeType="withEffect">
                                  <p:stCondLst>
                                    <p:cond delay="0"/>
                                  </p:stCondLst>
                                  <p:childTnLst>
                                    <p:set>
                                      <p:cBhvr>
                                        <p:cTn id="78" dur="1" fill="hold">
                                          <p:stCondLst>
                                            <p:cond delay="0"/>
                                          </p:stCondLst>
                                        </p:cTn>
                                        <p:tgtEl>
                                          <p:spTgt spid="26"/>
                                        </p:tgtEl>
                                        <p:attrNameLst>
                                          <p:attrName>style.visibility</p:attrName>
                                        </p:attrNameLst>
                                      </p:cBhvr>
                                      <p:to>
                                        <p:strVal val="visible"/>
                                      </p:to>
                                    </p:set>
                                    <p:animEffect transition="in" filter="slide(fromTop)">
                                      <p:cBhvr>
                                        <p:cTn id="79" dur="500"/>
                                        <p:tgtEl>
                                          <p:spTgt spid="26"/>
                                        </p:tgtEl>
                                      </p:cBhvr>
                                    </p:animEffect>
                                  </p:childTnLst>
                                </p:cTn>
                              </p:par>
                            </p:childTnLst>
                          </p:cTn>
                        </p:par>
                        <p:par>
                          <p:cTn id="80" fill="hold" nodeType="afterGroup">
                            <p:stCondLst>
                              <p:cond delay="500"/>
                            </p:stCondLst>
                            <p:childTnLst>
                              <p:par>
                                <p:cTn id="81" presetID="4" presetClass="entr" presetSubtype="32" fill="hold" nodeType="afterEffect">
                                  <p:stCondLst>
                                    <p:cond delay="0"/>
                                  </p:stCondLst>
                                  <p:childTnLst>
                                    <p:set>
                                      <p:cBhvr>
                                        <p:cTn id="82" dur="1" fill="hold">
                                          <p:stCondLst>
                                            <p:cond delay="0"/>
                                          </p:stCondLst>
                                        </p:cTn>
                                        <p:tgtEl>
                                          <p:spTgt spid="23"/>
                                        </p:tgtEl>
                                        <p:attrNameLst>
                                          <p:attrName>style.visibility</p:attrName>
                                        </p:attrNameLst>
                                      </p:cBhvr>
                                      <p:to>
                                        <p:strVal val="visible"/>
                                      </p:to>
                                    </p:set>
                                    <p:animEffect transition="in" filter="box(out)">
                                      <p:cBhvr>
                                        <p:cTn id="83" dur="500"/>
                                        <p:tgtEl>
                                          <p:spTgt spid="23"/>
                                        </p:tgtEl>
                                      </p:cBhvr>
                                    </p:animEffect>
                                  </p:child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5"/>
                                        </p:tgtEl>
                                        <p:attrNameLst>
                                          <p:attrName>style.visibility</p:attrName>
                                        </p:attrNameLst>
                                      </p:cBhvr>
                                      <p:to>
                                        <p:strVal val="visible"/>
                                      </p:to>
                                    </p:set>
                                    <p:animEffect transition="in" filter="blinds(horizontal)">
                                      <p:cBhvr>
                                        <p:cTn id="88" dur="500"/>
                                        <p:tgtEl>
                                          <p:spTgt spid="5"/>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2" presetClass="entr" presetSubtype="1" fill="hold" nodeType="clickEffect">
                                  <p:stCondLst>
                                    <p:cond delay="0"/>
                                  </p:stCondLst>
                                  <p:childTnLst>
                                    <p:set>
                                      <p:cBhvr>
                                        <p:cTn id="92" dur="1" fill="hold">
                                          <p:stCondLst>
                                            <p:cond delay="0"/>
                                          </p:stCondLst>
                                        </p:cTn>
                                        <p:tgtEl>
                                          <p:spTgt spid="28"/>
                                        </p:tgtEl>
                                        <p:attrNameLst>
                                          <p:attrName>style.visibility</p:attrName>
                                        </p:attrNameLst>
                                      </p:cBhvr>
                                      <p:to>
                                        <p:strVal val="visible"/>
                                      </p:to>
                                    </p:set>
                                    <p:animEffect transition="in" filter="slide(fromTop)">
                                      <p:cBhvr>
                                        <p:cTn id="93" dur="500"/>
                                        <p:tgtEl>
                                          <p:spTgt spid="28"/>
                                        </p:tgtEl>
                                      </p:cBhvr>
                                    </p:animEffect>
                                  </p:childTnLst>
                                </p:cTn>
                              </p:par>
                              <p:par>
                                <p:cTn id="94" presetID="12" presetClass="entr" presetSubtype="1" fill="hold" nodeType="withEffect">
                                  <p:stCondLst>
                                    <p:cond delay="0"/>
                                  </p:stCondLst>
                                  <p:childTnLst>
                                    <p:set>
                                      <p:cBhvr>
                                        <p:cTn id="95" dur="1" fill="hold">
                                          <p:stCondLst>
                                            <p:cond delay="0"/>
                                          </p:stCondLst>
                                        </p:cTn>
                                        <p:tgtEl>
                                          <p:spTgt spid="29"/>
                                        </p:tgtEl>
                                        <p:attrNameLst>
                                          <p:attrName>style.visibility</p:attrName>
                                        </p:attrNameLst>
                                      </p:cBhvr>
                                      <p:to>
                                        <p:strVal val="visible"/>
                                      </p:to>
                                    </p:set>
                                    <p:animEffect transition="in" filter="slide(fromTop)">
                                      <p:cBhvr>
                                        <p:cTn id="96" dur="500"/>
                                        <p:tgtEl>
                                          <p:spTgt spid="29"/>
                                        </p:tgtEl>
                                      </p:cBhvr>
                                    </p:animEffect>
                                  </p:childTnLst>
                                </p:cTn>
                              </p:par>
                            </p:childTnLst>
                          </p:cTn>
                        </p:par>
                        <p:par>
                          <p:cTn id="97" fill="hold" nodeType="afterGroup">
                            <p:stCondLst>
                              <p:cond delay="500"/>
                            </p:stCondLst>
                            <p:childTnLst>
                              <p:par>
                                <p:cTn id="98" presetID="4" presetClass="entr" presetSubtype="32" fill="hold" nodeType="afterEffect">
                                  <p:stCondLst>
                                    <p:cond delay="0"/>
                                  </p:stCondLst>
                                  <p:childTnLst>
                                    <p:set>
                                      <p:cBhvr>
                                        <p:cTn id="99" dur="1" fill="hold">
                                          <p:stCondLst>
                                            <p:cond delay="0"/>
                                          </p:stCondLst>
                                        </p:cTn>
                                        <p:tgtEl>
                                          <p:spTgt spid="27"/>
                                        </p:tgtEl>
                                        <p:attrNameLst>
                                          <p:attrName>style.visibility</p:attrName>
                                        </p:attrNameLst>
                                      </p:cBhvr>
                                      <p:to>
                                        <p:strVal val="visible"/>
                                      </p:to>
                                    </p:set>
                                    <p:animEffect transition="in" filter="box(out)">
                                      <p:cBhvr>
                                        <p:cTn id="100" dur="500"/>
                                        <p:tgtEl>
                                          <p:spTgt spid="27"/>
                                        </p:tgtEl>
                                      </p:cBhvr>
                                    </p:animEffect>
                                  </p:childTnLst>
                                </p:cTn>
                              </p:par>
                            </p:childTnLst>
                          </p:cTn>
                        </p:par>
                        <p:par>
                          <p:cTn id="101" fill="hold" nodeType="afterGroup">
                            <p:stCondLst>
                              <p:cond delay="1000"/>
                            </p:stCondLst>
                            <p:childTnLst>
                              <p:par>
                                <p:cTn id="102" presetID="12" presetClass="entr" presetSubtype="1" fill="hold" nodeType="afterEffect">
                                  <p:stCondLst>
                                    <p:cond delay="0"/>
                                  </p:stCondLst>
                                  <p:childTnLst>
                                    <p:set>
                                      <p:cBhvr>
                                        <p:cTn id="103" dur="1" fill="hold">
                                          <p:stCondLst>
                                            <p:cond delay="0"/>
                                          </p:stCondLst>
                                        </p:cTn>
                                        <p:tgtEl>
                                          <p:spTgt spid="34"/>
                                        </p:tgtEl>
                                        <p:attrNameLst>
                                          <p:attrName>style.visibility</p:attrName>
                                        </p:attrNameLst>
                                      </p:cBhvr>
                                      <p:to>
                                        <p:strVal val="visible"/>
                                      </p:to>
                                    </p:set>
                                    <p:animEffect transition="in" filter="slide(fromTop)">
                                      <p:cBhvr>
                                        <p:cTn id="104" dur="500"/>
                                        <p:tgtEl>
                                          <p:spTgt spid="34"/>
                                        </p:tgtEl>
                                      </p:cBhvr>
                                    </p:animEffect>
                                  </p:childTnLst>
                                </p:cTn>
                              </p:par>
                              <p:par>
                                <p:cTn id="105" presetID="12" presetClass="entr" presetSubtype="1" fill="hold" nodeType="withEffect">
                                  <p:stCondLst>
                                    <p:cond delay="0"/>
                                  </p:stCondLst>
                                  <p:childTnLst>
                                    <p:set>
                                      <p:cBhvr>
                                        <p:cTn id="106" dur="1" fill="hold">
                                          <p:stCondLst>
                                            <p:cond delay="0"/>
                                          </p:stCondLst>
                                        </p:cTn>
                                        <p:tgtEl>
                                          <p:spTgt spid="35"/>
                                        </p:tgtEl>
                                        <p:attrNameLst>
                                          <p:attrName>style.visibility</p:attrName>
                                        </p:attrNameLst>
                                      </p:cBhvr>
                                      <p:to>
                                        <p:strVal val="visible"/>
                                      </p:to>
                                    </p:set>
                                    <p:animEffect transition="in" filter="slide(fromTop)">
                                      <p:cBhvr>
                                        <p:cTn id="107" dur="500"/>
                                        <p:tgtEl>
                                          <p:spTgt spid="35"/>
                                        </p:tgtEl>
                                      </p:cBhvr>
                                    </p:animEffect>
                                  </p:childTnLst>
                                </p:cTn>
                              </p:par>
                            </p:childTnLst>
                          </p:cTn>
                        </p:par>
                        <p:par>
                          <p:cTn id="108" fill="hold" nodeType="afterGroup">
                            <p:stCondLst>
                              <p:cond delay="1500"/>
                            </p:stCondLst>
                            <p:childTnLst>
                              <p:par>
                                <p:cTn id="109" presetID="4" presetClass="entr" presetSubtype="32" fill="hold" nodeType="afterEffect">
                                  <p:stCondLst>
                                    <p:cond delay="0"/>
                                  </p:stCondLst>
                                  <p:childTnLst>
                                    <p:set>
                                      <p:cBhvr>
                                        <p:cTn id="110" dur="1" fill="hold">
                                          <p:stCondLst>
                                            <p:cond delay="0"/>
                                          </p:stCondLst>
                                        </p:cTn>
                                        <p:tgtEl>
                                          <p:spTgt spid="33"/>
                                        </p:tgtEl>
                                        <p:attrNameLst>
                                          <p:attrName>style.visibility</p:attrName>
                                        </p:attrNameLst>
                                      </p:cBhvr>
                                      <p:to>
                                        <p:strVal val="visible"/>
                                      </p:to>
                                    </p:set>
                                    <p:animEffect transition="in" filter="box(out)">
                                      <p:cBhvr>
                                        <p:cTn id="111" dur="500"/>
                                        <p:tgtEl>
                                          <p:spTgt spid="33"/>
                                        </p:tgtEl>
                                      </p:cBhvr>
                                    </p:animEffect>
                                  </p:childTnLst>
                                </p:cTn>
                              </p:par>
                            </p:childTnLst>
                          </p:cTn>
                        </p:par>
                      </p:childTnLst>
                    </p:cTn>
                  </p:par>
                  <p:par>
                    <p:cTn id="112" fill="hold" nodeType="clickPar">
                      <p:stCondLst>
                        <p:cond delay="indefinite"/>
                      </p:stCondLst>
                      <p:childTnLst>
                        <p:par>
                          <p:cTn id="113" fill="hold" nodeType="withGroup">
                            <p:stCondLst>
                              <p:cond delay="0"/>
                            </p:stCondLst>
                            <p:childTnLst>
                              <p:par>
                                <p:cTn id="114" presetID="3" presetClass="entr" presetSubtype="10" fill="hold" grpId="0" nodeType="clickEffect">
                                  <p:stCondLst>
                                    <p:cond delay="0"/>
                                  </p:stCondLst>
                                  <p:childTnLst>
                                    <p:set>
                                      <p:cBhvr>
                                        <p:cTn id="115" dur="1" fill="hold">
                                          <p:stCondLst>
                                            <p:cond delay="0"/>
                                          </p:stCondLst>
                                        </p:cTn>
                                        <p:tgtEl>
                                          <p:spTgt spid="6"/>
                                        </p:tgtEl>
                                        <p:attrNameLst>
                                          <p:attrName>style.visibility</p:attrName>
                                        </p:attrNameLst>
                                      </p:cBhvr>
                                      <p:to>
                                        <p:strVal val="visible"/>
                                      </p:to>
                                    </p:set>
                                    <p:animEffect transition="in" filter="blinds(horizontal)">
                                      <p:cBhvr>
                                        <p:cTn id="116" dur="500"/>
                                        <p:tgtEl>
                                          <p:spTgt spid="6"/>
                                        </p:tgtEl>
                                      </p:cBhvr>
                                    </p:animEffect>
                                  </p:childTnLst>
                                </p:cTn>
                              </p:par>
                            </p:childTnLst>
                          </p:cTn>
                        </p:par>
                      </p:childTnLst>
                    </p:cTn>
                  </p:par>
                  <p:par>
                    <p:cTn id="117" fill="hold" nodeType="clickPar">
                      <p:stCondLst>
                        <p:cond delay="indefinite"/>
                      </p:stCondLst>
                      <p:childTnLst>
                        <p:par>
                          <p:cTn id="118" fill="hold" nodeType="withGroup">
                            <p:stCondLst>
                              <p:cond delay="0"/>
                            </p:stCondLst>
                            <p:childTnLst>
                              <p:par>
                                <p:cTn id="119" presetID="12" presetClass="entr" presetSubtype="1" fill="hold" nodeType="clickEffect">
                                  <p:stCondLst>
                                    <p:cond delay="0"/>
                                  </p:stCondLst>
                                  <p:childTnLst>
                                    <p:set>
                                      <p:cBhvr>
                                        <p:cTn id="120" dur="1" fill="hold">
                                          <p:stCondLst>
                                            <p:cond delay="0"/>
                                          </p:stCondLst>
                                        </p:cTn>
                                        <p:tgtEl>
                                          <p:spTgt spid="37"/>
                                        </p:tgtEl>
                                        <p:attrNameLst>
                                          <p:attrName>style.visibility</p:attrName>
                                        </p:attrNameLst>
                                      </p:cBhvr>
                                      <p:to>
                                        <p:strVal val="visible"/>
                                      </p:to>
                                    </p:set>
                                    <p:animEffect transition="in" filter="slide(fromTop)">
                                      <p:cBhvr>
                                        <p:cTn id="121" dur="500"/>
                                        <p:tgtEl>
                                          <p:spTgt spid="37"/>
                                        </p:tgtEl>
                                      </p:cBhvr>
                                    </p:animEffect>
                                  </p:childTnLst>
                                </p:cTn>
                              </p:par>
                              <p:par>
                                <p:cTn id="122" presetID="12" presetClass="entr" presetSubtype="1" fill="hold" nodeType="withEffect">
                                  <p:stCondLst>
                                    <p:cond delay="0"/>
                                  </p:stCondLst>
                                  <p:childTnLst>
                                    <p:set>
                                      <p:cBhvr>
                                        <p:cTn id="123" dur="1" fill="hold">
                                          <p:stCondLst>
                                            <p:cond delay="0"/>
                                          </p:stCondLst>
                                        </p:cTn>
                                        <p:tgtEl>
                                          <p:spTgt spid="38"/>
                                        </p:tgtEl>
                                        <p:attrNameLst>
                                          <p:attrName>style.visibility</p:attrName>
                                        </p:attrNameLst>
                                      </p:cBhvr>
                                      <p:to>
                                        <p:strVal val="visible"/>
                                      </p:to>
                                    </p:set>
                                    <p:animEffect transition="in" filter="slide(fromTop)">
                                      <p:cBhvr>
                                        <p:cTn id="124" dur="500"/>
                                        <p:tgtEl>
                                          <p:spTgt spid="38"/>
                                        </p:tgtEl>
                                      </p:cBhvr>
                                    </p:animEffect>
                                  </p:childTnLst>
                                </p:cTn>
                              </p:par>
                            </p:childTnLst>
                          </p:cTn>
                        </p:par>
                        <p:par>
                          <p:cTn id="125" fill="hold" nodeType="afterGroup">
                            <p:stCondLst>
                              <p:cond delay="500"/>
                            </p:stCondLst>
                            <p:childTnLst>
                              <p:par>
                                <p:cTn id="126" presetID="4" presetClass="entr" presetSubtype="32" fill="hold" nodeType="afterEffect">
                                  <p:stCondLst>
                                    <p:cond delay="0"/>
                                  </p:stCondLst>
                                  <p:childTnLst>
                                    <p:set>
                                      <p:cBhvr>
                                        <p:cTn id="127" dur="1" fill="hold">
                                          <p:stCondLst>
                                            <p:cond delay="0"/>
                                          </p:stCondLst>
                                        </p:cTn>
                                        <p:tgtEl>
                                          <p:spTgt spid="36"/>
                                        </p:tgtEl>
                                        <p:attrNameLst>
                                          <p:attrName>style.visibility</p:attrName>
                                        </p:attrNameLst>
                                      </p:cBhvr>
                                      <p:to>
                                        <p:strVal val="visible"/>
                                      </p:to>
                                    </p:set>
                                    <p:animEffect transition="in" filter="box(out)">
                                      <p:cBhvr>
                                        <p:cTn id="128"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animBg="1"/>
      <p:bldP spid="9" grpId="0" animBg="1"/>
      <p:bldP spid="10" grpId="0" animBg="1"/>
      <p:bldP spid="11" grpId="0" animBg="1"/>
      <p:bldP spid="12" grpId="0" animBg="1"/>
      <p:bldP spid="13" grpId="0" animBg="1"/>
      <p:bldP spid="21" grpId="0" animBg="1"/>
    </p:bldLst>
  </p:timing>
</p:sld>
</file>

<file path=ppt/slides/slide2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7.2.1 </a:t>
            </a:r>
            <a:r>
              <a:rPr lang="zh-CN" altLang="zh-CN" dirty="0" smtClean="0">
                <a:solidFill>
                  <a:srgbClr val="800000"/>
                </a:solidFill>
                <a:effectLst>
                  <a:outerShdw blurRad="38100" dist="38100" dir="2700000" algn="tl">
                    <a:srgbClr val="000000"/>
                  </a:outerShdw>
                </a:effectLst>
                <a:ea typeface="黑体" pitchFamily="2" charset="-122"/>
              </a:rPr>
              <a:t>为什么要定义函数</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26627" name="Rectangle 3"/>
          <p:cNvSpPr>
            <a:spLocks noGrp="1" noChangeArrowheads="1"/>
          </p:cNvSpPr>
          <p:nvPr>
            <p:ph type="body" idx="1"/>
          </p:nvPr>
        </p:nvSpPr>
        <p:spPr>
          <a:xfrm>
            <a:off x="642938" y="1643063"/>
            <a:ext cx="7572375" cy="3571875"/>
          </a:xfrm>
        </p:spPr>
        <p:txBody>
          <a:bodyPr/>
          <a:lstStyle/>
          <a:p>
            <a:r>
              <a:rPr lang="zh-CN" altLang="en-US" smtClean="0"/>
              <a:t>对于</a:t>
            </a:r>
            <a:r>
              <a:rPr lang="zh-CN" altLang="zh-CN" smtClean="0"/>
              <a:t>库函数，程序设计者只需用</a:t>
            </a:r>
            <a:r>
              <a:rPr lang="en-US" altLang="zh-CN" smtClean="0"/>
              <a:t>#include</a:t>
            </a:r>
            <a:r>
              <a:rPr lang="zh-CN" altLang="zh-CN" smtClean="0"/>
              <a:t>指令把有关的头文件包含到本文件模块中即可</a:t>
            </a:r>
          </a:p>
          <a:p>
            <a:r>
              <a:rPr lang="zh-CN" altLang="zh-CN" smtClean="0"/>
              <a:t>程序设计者需要在程序中自己定义想用的而库函数并没有提供的函数</a:t>
            </a:r>
          </a:p>
        </p:txBody>
      </p:sp>
      <p:pic>
        <p:nvPicPr>
          <p:cNvPr id="2560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6627">
                                            <p:txEl>
                                              <p:pRg st="1" end="1"/>
                                            </p:txEl>
                                          </p:spTgt>
                                        </p:tgtEl>
                                        <p:attrNameLst>
                                          <p:attrName>style.visibility</p:attrName>
                                        </p:attrNameLst>
                                      </p:cBhvr>
                                      <p:to>
                                        <p:strVal val="visible"/>
                                      </p:to>
                                    </p:set>
                                    <p:animEffect transition="in" filter="blinds(horizontal)">
                                      <p:cBhvr>
                                        <p:cTn id="7" dur="500"/>
                                        <p:tgtEl>
                                          <p:spTgt spid="26627">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08950" name="Group 54"/>
          <p:cNvGraphicFramePr>
            <a:graphicFrameLocks noGrp="1"/>
          </p:cNvGraphicFramePr>
          <p:nvPr/>
        </p:nvGraphicFramePr>
        <p:xfrm>
          <a:off x="285750" y="1357313"/>
          <a:ext cx="8643938" cy="4500564"/>
        </p:xfrm>
        <a:graphic>
          <a:graphicData uri="http://schemas.openxmlformats.org/drawingml/2006/table">
            <a:tbl>
              <a:tblPr/>
              <a:tblGrid>
                <a:gridCol w="2341563">
                  <a:extLst>
                    <a:ext uri="{9D8B030D-6E8A-4147-A177-3AD203B41FA5}">
                      <a16:colId xmlns:a16="http://schemas.microsoft.com/office/drawing/2014/main" val="20000"/>
                    </a:ext>
                  </a:extLst>
                </a:gridCol>
                <a:gridCol w="1512887">
                  <a:extLst>
                    <a:ext uri="{9D8B030D-6E8A-4147-A177-3AD203B41FA5}">
                      <a16:colId xmlns:a16="http://schemas.microsoft.com/office/drawing/2014/main" val="20001"/>
                    </a:ext>
                  </a:extLst>
                </a:gridCol>
                <a:gridCol w="1655763">
                  <a:extLst>
                    <a:ext uri="{9D8B030D-6E8A-4147-A177-3AD203B41FA5}">
                      <a16:colId xmlns:a16="http://schemas.microsoft.com/office/drawing/2014/main" val="20002"/>
                    </a:ext>
                  </a:extLst>
                </a:gridCol>
                <a:gridCol w="1776412">
                  <a:extLst>
                    <a:ext uri="{9D8B030D-6E8A-4147-A177-3AD203B41FA5}">
                      <a16:colId xmlns:a16="http://schemas.microsoft.com/office/drawing/2014/main" val="20003"/>
                    </a:ext>
                  </a:extLst>
                </a:gridCol>
                <a:gridCol w="1357313">
                  <a:extLst>
                    <a:ext uri="{9D8B030D-6E8A-4147-A177-3AD203B41FA5}">
                      <a16:colId xmlns:a16="http://schemas.microsoft.com/office/drawing/2014/main" val="20004"/>
                    </a:ext>
                  </a:extLst>
                </a:gridCol>
              </a:tblGrid>
              <a:tr h="458788">
                <a:tc rowSpan="2">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变量存储类别</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gridSpan="2">
                  <a:txBody>
                    <a:bodyPr/>
                    <a:lstStyle/>
                    <a:p>
                      <a:pPr marL="0" marR="0" lvl="0" indent="400050" algn="just"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函 数 内</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tc gridSpan="2">
                  <a:txBody>
                    <a:bodyPr/>
                    <a:lstStyle/>
                    <a:p>
                      <a:pPr marL="0" marR="0" lvl="0" indent="400050" algn="just"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函 数 外</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hMerge="1">
                  <a:txBody>
                    <a:bodyPr/>
                    <a:lstStyle/>
                    <a:p>
                      <a:endParaRPr lang="zh-CN" altLang="en-US"/>
                    </a:p>
                  </a:txBody>
                  <a:tcPr/>
                </a:tc>
                <a:extLst>
                  <a:ext uri="{0D108BD9-81ED-4DB2-BD59-A6C34878D82A}">
                    <a16:rowId xmlns:a16="http://schemas.microsoft.com/office/drawing/2014/main" val="10000"/>
                  </a:ext>
                </a:extLst>
              </a:tr>
              <a:tr h="458788">
                <a:tc vMerge="1">
                  <a:txBody>
                    <a:bodyPr/>
                    <a:lstStyle/>
                    <a:p>
                      <a:endParaRPr lang="zh-CN" altLang="en-US"/>
                    </a:p>
                  </a:txBody>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作用域</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存在性</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作用域</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存在性</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1003300">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自动变量和寄存器变量</a:t>
                      </a:r>
                    </a:p>
                  </a:txBody>
                  <a:tcPr marL="68580" marR="68580" marT="0" marB="0"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17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静态局部变量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917575">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静态外部变量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Times New Roman" charset="0"/>
                          <a:ea typeface="宋体" pitchFamily="2" charset="-122"/>
                          <a:cs typeface="Times New Roman" charset="0"/>
                        </a:rPr>
                        <a:t>∨</a:t>
                      </a:r>
                      <a:r>
                        <a:rPr kumimoji="0" lang="en-US" altLang="zh-CN" sz="2800" b="1" i="0" u="none" strike="noStrike" cap="none" normalizeH="0" baseline="0" smtClean="0">
                          <a:ln>
                            <a:noFill/>
                          </a:ln>
                          <a:solidFill>
                            <a:schemeClr val="tx1"/>
                          </a:solidFill>
                          <a:effectLst/>
                          <a:latin typeface="Times New Roman" charset="0"/>
                          <a:ea typeface="宋体" pitchFamily="2" charset="-122"/>
                          <a:cs typeface="Times New Roman" charset="0"/>
                        </a:rPr>
                        <a:t>(</a:t>
                      </a:r>
                      <a:r>
                        <a:rPr kumimoji="0" lang="zh-CN" altLang="en-US" sz="2800" b="1" i="0" u="none" strike="noStrike" cap="none" normalizeH="0" baseline="0" smtClean="0">
                          <a:ln>
                            <a:noFill/>
                          </a:ln>
                          <a:solidFill>
                            <a:schemeClr val="tx1"/>
                          </a:solidFill>
                          <a:effectLst/>
                          <a:latin typeface="Times New Roman" charset="0"/>
                          <a:ea typeface="宋体" pitchFamily="2" charset="-122"/>
                          <a:cs typeface="Times New Roman" charset="0"/>
                        </a:rPr>
                        <a:t>只限本文件</a:t>
                      </a:r>
                      <a:r>
                        <a:rPr kumimoji="0" lang="en-US" altLang="zh-CN" sz="2800" b="1" i="0" u="none" strike="noStrike" cap="none" normalizeH="0" baseline="0" smtClean="0">
                          <a:ln>
                            <a:noFill/>
                          </a:ln>
                          <a:solidFill>
                            <a:schemeClr val="tx1"/>
                          </a:solidFill>
                          <a:effectLst/>
                          <a:latin typeface="Times New Roman" charset="0"/>
                          <a:ea typeface="宋体" pitchFamily="2" charset="-122"/>
                          <a:cs typeface="Times New Roman" charset="0"/>
                        </a:rPr>
                        <a:t>)</a:t>
                      </a:r>
                      <a:endParaRPr kumimoji="0" lang="zh-CN" altLang="zh-CN" sz="2800" b="1" i="0" u="none" strike="noStrike" cap="none" normalizeH="0" baseline="0" smtClean="0">
                        <a:ln>
                          <a:noFill/>
                        </a:ln>
                        <a:solidFill>
                          <a:schemeClr val="tx1"/>
                        </a:solidFill>
                        <a:effectLst/>
                        <a:latin typeface="Times New Roman" charset="0"/>
                        <a:ea typeface="宋体" pitchFamily="2" charset="-122"/>
                        <a:cs typeface="Times New Roman" charset="0"/>
                      </a:endParaRP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744538">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en-US" sz="2800" b="1" i="0" u="none" strike="noStrike" cap="none" normalizeH="0" baseline="0" smtClean="0">
                          <a:ln>
                            <a:noFill/>
                          </a:ln>
                          <a:solidFill>
                            <a:schemeClr val="tx1"/>
                          </a:solidFill>
                          <a:effectLst/>
                          <a:latin typeface="宋体" pitchFamily="2" charset="-122"/>
                          <a:ea typeface="宋体" pitchFamily="2" charset="-122"/>
                          <a:cs typeface="Courier New" pitchFamily="49" charset="0"/>
                        </a:rPr>
                        <a:t>外部变量</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tc>
                  <a:txBody>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zh-CN" altLang="zh-CN" sz="2800" b="1" i="0" u="none" strike="noStrike" cap="none" normalizeH="0" baseline="0" smtClean="0">
                          <a:ln>
                            <a:noFill/>
                          </a:ln>
                          <a:solidFill>
                            <a:schemeClr val="tx1"/>
                          </a:solidFill>
                          <a:effectLst/>
                          <a:latin typeface="Times New Roman" charset="0"/>
                          <a:ea typeface="宋体" pitchFamily="2" charset="-122"/>
                          <a:cs typeface="Times New Roman" charset="0"/>
                        </a:rPr>
                        <a:t>∨</a:t>
                      </a:r>
                    </a:p>
                  </a:txBody>
                  <a:tcPr marL="68580" marR="68580" marT="0" marB="0" anchor="ctr" horzOverflow="overflow">
                    <a:lnL w="12700" cap="flat" cmpd="sng" algn="ctr">
                      <a:solidFill>
                        <a:srgbClr val="000000"/>
                      </a:solidFill>
                      <a:prstDash val="solid"/>
                      <a:round/>
                      <a:headEnd type="none" w="med" len="med"/>
                      <a:tailEnd type="none" w="med" len="med"/>
                    </a:lnL>
                    <a:lnR w="12700" cap="flat" cmpd="sng" algn="ctr">
                      <a:solidFill>
                        <a:srgbClr val="000000"/>
                      </a:solidFill>
                      <a:prstDash val="solid"/>
                      <a:round/>
                      <a:headEnd type="none" w="med" len="med"/>
                      <a:tailEnd type="none" w="med" len="med"/>
                    </a:lnR>
                    <a:lnT w="12700" cap="flat" cmpd="sng" algn="ctr">
                      <a:solidFill>
                        <a:srgbClr val="000000"/>
                      </a:solidFill>
                      <a:prstDash val="solid"/>
                      <a:round/>
                      <a:headEnd type="none" w="med" len="med"/>
                      <a:tailEnd type="none" w="med" len="med"/>
                    </a:lnT>
                    <a:lnB w="12700" cap="flat" cmpd="sng" algn="ctr">
                      <a:solidFill>
                        <a:srgbClr val="000000"/>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bl>
          </a:graphicData>
        </a:graphic>
      </p:graphicFrame>
      <p:sp>
        <p:nvSpPr>
          <p:cNvPr id="219179" name="Rectangle 1"/>
          <p:cNvSpPr>
            <a:spLocks noChangeArrowheads="1"/>
          </p:cNvSpPr>
          <p:nvPr/>
        </p:nvSpPr>
        <p:spPr bwMode="auto">
          <a:xfrm>
            <a:off x="642938" y="642938"/>
            <a:ext cx="8001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rIns="0" anchor="ctr">
            <a:spAutoFit/>
          </a:bodyPr>
          <a:lstStyle>
            <a:lvl1pPr indent="936625">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spcBef>
                <a:spcPct val="0"/>
              </a:spcBef>
              <a:buFontTx/>
              <a:buNone/>
            </a:pPr>
            <a:r>
              <a:rPr kumimoji="1" lang="zh-CN" altLang="en-US">
                <a:ea typeface="宋体" panose="02010600030101010101" pitchFamily="2" charset="-122"/>
                <a:cs typeface="Courier New" panose="02070309020205020404" pitchFamily="49" charset="0"/>
              </a:rPr>
              <a:t>各种类型变量的作用域和存在性的情况</a:t>
            </a:r>
            <a:endParaRPr kumimoji="1" lang="zh-CN" altLang="en-US" b="0">
              <a:ea typeface="宋体" panose="02010600030101010101" pitchFamily="2" charset="-122"/>
              <a:cs typeface="Courier New" panose="02070309020205020404" pitchFamily="49" charset="0"/>
            </a:endParaRPr>
          </a:p>
        </p:txBody>
      </p:sp>
      <p:pic>
        <p:nvPicPr>
          <p:cNvPr id="219180"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9922" name="内容占位符 2"/>
          <p:cNvSpPr>
            <a:spLocks noGrp="1"/>
          </p:cNvSpPr>
          <p:nvPr>
            <p:ph idx="1"/>
          </p:nvPr>
        </p:nvSpPr>
        <p:spPr>
          <a:xfrm>
            <a:off x="357188" y="1071563"/>
            <a:ext cx="8501062" cy="5053012"/>
          </a:xfrm>
        </p:spPr>
        <p:txBody>
          <a:bodyPr/>
          <a:lstStyle/>
          <a:p>
            <a:pPr>
              <a:buFont typeface="Wingdings" panose="05000000000000000000" pitchFamily="2" charset="2"/>
              <a:buNone/>
            </a:pPr>
            <a:r>
              <a:rPr lang="en-US" altLang="zh-CN" smtClean="0"/>
              <a:t>(5) static</a:t>
            </a:r>
            <a:r>
              <a:rPr lang="zh-CN" altLang="zh-CN" smtClean="0"/>
              <a:t>对局部变量和全局变量的作用不同</a:t>
            </a:r>
            <a:endParaRPr lang="en-US" altLang="zh-CN" smtClean="0"/>
          </a:p>
          <a:p>
            <a:pPr lvl="1"/>
            <a:r>
              <a:rPr lang="zh-CN" altLang="zh-CN" smtClean="0"/>
              <a:t>局部变量使变量由动态存储方式改变为静态存储方式</a:t>
            </a:r>
            <a:endParaRPr lang="en-US" altLang="zh-CN" smtClean="0"/>
          </a:p>
          <a:p>
            <a:pPr lvl="1"/>
            <a:r>
              <a:rPr lang="zh-CN" altLang="zh-CN" smtClean="0"/>
              <a:t>全局变量使变量局部化</a:t>
            </a:r>
            <a:r>
              <a:rPr lang="en-US" altLang="zh-CN" smtClean="0"/>
              <a:t>(</a:t>
            </a:r>
            <a:r>
              <a:rPr lang="zh-CN" altLang="zh-CN" smtClean="0"/>
              <a:t>局部于本文件</a:t>
            </a:r>
            <a:r>
              <a:rPr lang="en-US" altLang="zh-CN" smtClean="0"/>
              <a:t>)</a:t>
            </a:r>
            <a:r>
              <a:rPr lang="zh-CN" altLang="en-US" smtClean="0"/>
              <a:t>，</a:t>
            </a:r>
            <a:r>
              <a:rPr lang="zh-CN" altLang="zh-CN" smtClean="0"/>
              <a:t>但仍为静态存储方式</a:t>
            </a:r>
            <a:endParaRPr lang="en-US" altLang="zh-CN" smtClean="0"/>
          </a:p>
          <a:p>
            <a:pPr lvl="1"/>
            <a:r>
              <a:rPr lang="zh-CN" altLang="zh-CN" smtClean="0"/>
              <a:t>从作用域角度看</a:t>
            </a:r>
            <a:r>
              <a:rPr lang="zh-CN" altLang="en-US" smtClean="0"/>
              <a:t>，</a:t>
            </a:r>
            <a:r>
              <a:rPr lang="zh-CN" altLang="zh-CN" smtClean="0"/>
              <a:t>凡有</a:t>
            </a:r>
            <a:r>
              <a:rPr lang="en-US" altLang="zh-CN" smtClean="0"/>
              <a:t>static</a:t>
            </a:r>
            <a:r>
              <a:rPr lang="zh-CN" altLang="zh-CN" smtClean="0"/>
              <a:t>声明的</a:t>
            </a:r>
            <a:r>
              <a:rPr lang="zh-CN" altLang="en-US" smtClean="0"/>
              <a:t>，</a:t>
            </a:r>
            <a:r>
              <a:rPr lang="zh-CN" altLang="zh-CN" smtClean="0"/>
              <a:t>其作用域都是局限的</a:t>
            </a:r>
            <a:r>
              <a:rPr lang="zh-CN" altLang="en-US" smtClean="0"/>
              <a:t>，</a:t>
            </a:r>
            <a:r>
              <a:rPr lang="zh-CN" altLang="zh-CN" smtClean="0"/>
              <a:t>或者是局限于本函数内</a:t>
            </a:r>
            <a:r>
              <a:rPr lang="en-US" altLang="zh-CN" smtClean="0"/>
              <a:t>(</a:t>
            </a:r>
            <a:r>
              <a:rPr lang="zh-CN" altLang="zh-CN" smtClean="0"/>
              <a:t>静态局部变量</a:t>
            </a:r>
            <a:r>
              <a:rPr lang="en-US" altLang="zh-CN" smtClean="0"/>
              <a:t>)</a:t>
            </a:r>
            <a:r>
              <a:rPr lang="zh-CN" altLang="en-US" smtClean="0"/>
              <a:t>，</a:t>
            </a:r>
            <a:r>
              <a:rPr lang="zh-CN" altLang="zh-CN" smtClean="0"/>
              <a:t>或者局限于本文件内</a:t>
            </a:r>
            <a:r>
              <a:rPr lang="en-US" altLang="zh-CN" smtClean="0"/>
              <a:t>(</a:t>
            </a:r>
            <a:r>
              <a:rPr lang="zh-CN" altLang="zh-CN" smtClean="0"/>
              <a:t>静态外部变量</a:t>
            </a:r>
            <a:r>
              <a:rPr lang="en-US" altLang="zh-CN" smtClean="0"/>
              <a:t>)</a:t>
            </a:r>
            <a:endParaRPr lang="zh-CN" altLang="en-US" smtClean="0"/>
          </a:p>
        </p:txBody>
      </p:sp>
      <p:pic>
        <p:nvPicPr>
          <p:cNvPr id="220163" name="图片 2"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9922">
                                            <p:txEl>
                                              <p:pRg st="1" end="1"/>
                                            </p:txEl>
                                          </p:spTgt>
                                        </p:tgtEl>
                                        <p:attrNameLst>
                                          <p:attrName>style.visibility</p:attrName>
                                        </p:attrNameLst>
                                      </p:cBhvr>
                                      <p:to>
                                        <p:strVal val="visible"/>
                                      </p:to>
                                    </p:set>
                                    <p:animEffect transition="in" filter="blinds(horizontal)">
                                      <p:cBhvr>
                                        <p:cTn id="7" dur="500"/>
                                        <p:tgtEl>
                                          <p:spTgt spid="209922">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09922">
                                            <p:txEl>
                                              <p:pRg st="2" end="2"/>
                                            </p:txEl>
                                          </p:spTgt>
                                        </p:tgtEl>
                                        <p:attrNameLst>
                                          <p:attrName>style.visibility</p:attrName>
                                        </p:attrNameLst>
                                      </p:cBhvr>
                                      <p:to>
                                        <p:strVal val="visible"/>
                                      </p:to>
                                    </p:set>
                                    <p:animEffect transition="in" filter="blinds(horizontal)">
                                      <p:cBhvr>
                                        <p:cTn id="12" dur="500"/>
                                        <p:tgtEl>
                                          <p:spTgt spid="209922">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09922">
                                            <p:txEl>
                                              <p:pRg st="3" end="3"/>
                                            </p:txEl>
                                          </p:spTgt>
                                        </p:tgtEl>
                                        <p:attrNameLst>
                                          <p:attrName>style.visibility</p:attrName>
                                        </p:attrNameLst>
                                      </p:cBhvr>
                                      <p:to>
                                        <p:strVal val="visible"/>
                                      </p:to>
                                    </p:set>
                                    <p:animEffect transition="in" filter="blinds(horizontal)">
                                      <p:cBhvr>
                                        <p:cTn id="17" dur="500"/>
                                        <p:tgtEl>
                                          <p:spTgt spid="209922">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灯片编号占位符 5"/>
          <p:cNvSpPr>
            <a:spLocks noGrp="1"/>
          </p:cNvSpPr>
          <p:nvPr>
            <p:ph type="sldNum" sz="quarter" idx="12"/>
          </p:nvPr>
        </p:nvSpPr>
        <p:spPr/>
        <p:txBody>
          <a:bodyPr/>
          <a:lstStyle/>
          <a:p>
            <a:fld id="{5B101333-1C53-488B-84B8-7CEC385C9B83}" type="slidenum">
              <a:rPr lang="en-US" altLang="zh-CN"/>
              <a:pPr/>
              <a:t>222</a:t>
            </a:fld>
            <a:endParaRPr lang="en-US" altLang="zh-CN"/>
          </a:p>
        </p:txBody>
      </p:sp>
      <p:sp>
        <p:nvSpPr>
          <p:cNvPr id="47106" name="Rectangle 2"/>
          <p:cNvSpPr>
            <a:spLocks noGrp="1" noChangeArrowheads="1"/>
          </p:cNvSpPr>
          <p:nvPr>
            <p:ph type="title"/>
          </p:nvPr>
        </p:nvSpPr>
        <p:spPr>
          <a:xfrm>
            <a:off x="3013075" y="874713"/>
            <a:ext cx="4979988" cy="542925"/>
          </a:xfrm>
        </p:spPr>
        <p:txBody>
          <a:bodyPr/>
          <a:lstStyle/>
          <a:p>
            <a:r>
              <a:rPr lang="zh-CN" altLang="en-US"/>
              <a:t>例题</a:t>
            </a:r>
          </a:p>
        </p:txBody>
      </p:sp>
      <p:sp useBgFill="1">
        <p:nvSpPr>
          <p:cNvPr id="47107" name="Text Box 3"/>
          <p:cNvSpPr txBox="1">
            <a:spLocks noChangeArrowheads="1"/>
          </p:cNvSpPr>
          <p:nvPr/>
        </p:nvSpPr>
        <p:spPr bwMode="auto">
          <a:xfrm>
            <a:off x="0" y="0"/>
            <a:ext cx="7940675" cy="48387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a:latin typeface="Verdana" panose="020B0604030504040204" pitchFamily="34" charset="0"/>
              </a:rPr>
              <a:t>分析下列程序的输出结果及程序中出现的变量</a:t>
            </a:r>
            <a:r>
              <a:rPr kumimoji="1" lang="en-US" altLang="zh-CN" sz="2400">
                <a:latin typeface="Verdana" panose="020B0604030504040204" pitchFamily="34" charset="0"/>
              </a:rPr>
              <a:t>#include&lt;stdio.h&gt;</a:t>
            </a:r>
            <a:br>
              <a:rPr kumimoji="1" lang="en-US" altLang="zh-CN" sz="2400">
                <a:latin typeface="Verdana" panose="020B0604030504040204" pitchFamily="34" charset="0"/>
              </a:rPr>
            </a:br>
            <a:r>
              <a:rPr kumimoji="1" lang="en-US" altLang="zh-CN" sz="2400">
                <a:latin typeface="Verdana" panose="020B0604030504040204" pitchFamily="34" charset="0"/>
              </a:rPr>
              <a:t> void main()</a:t>
            </a:r>
          </a:p>
          <a:p>
            <a:pPr algn="l"/>
            <a:r>
              <a:rPr kumimoji="1" lang="en-US" altLang="zh-CN" sz="2400">
                <a:latin typeface="Verdana" panose="020B0604030504040204" pitchFamily="34" charset="0"/>
              </a:rPr>
              <a:t>{</a:t>
            </a:r>
          </a:p>
          <a:p>
            <a:pPr algn="l"/>
            <a:r>
              <a:rPr kumimoji="1" lang="en-US" altLang="zh-CN" sz="2400">
                <a:latin typeface="Verdana" panose="020B0604030504040204" pitchFamily="34" charset="0"/>
              </a:rPr>
              <a:t>     int sum=0;               </a:t>
            </a:r>
          </a:p>
          <a:p>
            <a:pPr algn="l"/>
            <a:r>
              <a:rPr kumimoji="1" lang="en-US" altLang="zh-CN" sz="2400">
                <a:latin typeface="Verdana" panose="020B0604030504040204" pitchFamily="34" charset="0"/>
              </a:rPr>
              <a:t>     for(register int i=1;i&lt;=10;i++)</a:t>
            </a:r>
          </a:p>
          <a:p>
            <a:pPr algn="l"/>
            <a:r>
              <a:rPr kumimoji="1" lang="en-US" altLang="zh-CN" sz="2400">
                <a:latin typeface="Verdana" panose="020B0604030504040204" pitchFamily="34" charset="0"/>
              </a:rPr>
              <a:t>     {</a:t>
            </a:r>
          </a:p>
          <a:p>
            <a:pPr algn="l"/>
            <a:r>
              <a:rPr kumimoji="1" lang="en-US" altLang="zh-CN" sz="2400">
                <a:latin typeface="Verdana" panose="020B0604030504040204" pitchFamily="34" charset="0"/>
              </a:rPr>
              <a:t>          sum+=i;</a:t>
            </a:r>
          </a:p>
          <a:p>
            <a:pPr algn="l"/>
            <a:r>
              <a:rPr kumimoji="1" lang="en-US" altLang="zh-CN" sz="2400">
                <a:latin typeface="Verdana" panose="020B0604030504040204" pitchFamily="34" charset="0"/>
              </a:rPr>
              <a:t>          int j=5;</a:t>
            </a:r>
          </a:p>
          <a:p>
            <a:pPr algn="l"/>
            <a:r>
              <a:rPr kumimoji="1" lang="en-US" altLang="zh-CN" sz="2400">
                <a:latin typeface="Verdana" panose="020B0604030504040204" pitchFamily="34" charset="0"/>
              </a:rPr>
              <a:t>          sum+=j;</a:t>
            </a:r>
          </a:p>
          <a:p>
            <a:pPr algn="l"/>
            <a:r>
              <a:rPr kumimoji="1" lang="en-US" altLang="zh-CN" sz="2400">
                <a:latin typeface="Verdana" panose="020B0604030504040204" pitchFamily="34" charset="0"/>
              </a:rPr>
              <a:t>      }</a:t>
            </a:r>
          </a:p>
          <a:p>
            <a:pPr algn="l"/>
            <a:r>
              <a:rPr kumimoji="1" lang="en-US" altLang="zh-CN" sz="2400">
                <a:latin typeface="Verdana" panose="020B0604030504040204" pitchFamily="34" charset="0"/>
              </a:rPr>
              <a:t>      printf(</a:t>
            </a:r>
            <a:r>
              <a:rPr kumimoji="1" lang="en-US" altLang="zh-CN" sz="2400">
                <a:latin typeface="Times New Roman" panose="02020603050405020304" pitchFamily="18" charset="0"/>
              </a:rPr>
              <a:t>“</a:t>
            </a:r>
            <a:r>
              <a:rPr kumimoji="1" lang="en-US" altLang="zh-CN" sz="2400">
                <a:latin typeface="Verdana" panose="020B0604030504040204" pitchFamily="34" charset="0"/>
              </a:rPr>
              <a:t>sum=%d,i=%d\n</a:t>
            </a:r>
            <a:r>
              <a:rPr kumimoji="1" lang="en-US" altLang="zh-CN" sz="2400">
                <a:latin typeface="Times New Roman" panose="02020603050405020304" pitchFamily="18" charset="0"/>
              </a:rPr>
              <a:t>”</a:t>
            </a:r>
            <a:r>
              <a:rPr kumimoji="1" lang="en-US" altLang="zh-CN" sz="2400">
                <a:latin typeface="Verdana" panose="020B0604030504040204" pitchFamily="34" charset="0"/>
              </a:rPr>
              <a:t>,sum,i);</a:t>
            </a:r>
          </a:p>
          <a:p>
            <a:pPr algn="l"/>
            <a:r>
              <a:rPr kumimoji="1" lang="en-US" altLang="zh-CN" sz="2400">
                <a:latin typeface="Verdana" panose="020B0604030504040204" pitchFamily="34" charset="0"/>
              </a:rPr>
              <a:t>}</a:t>
            </a:r>
          </a:p>
        </p:txBody>
      </p:sp>
      <p:sp>
        <p:nvSpPr>
          <p:cNvPr id="47108" name="Text Box 4"/>
          <p:cNvSpPr txBox="1">
            <a:spLocks noChangeArrowheads="1"/>
          </p:cNvSpPr>
          <p:nvPr/>
        </p:nvSpPr>
        <p:spPr bwMode="auto">
          <a:xfrm>
            <a:off x="171450" y="4953000"/>
            <a:ext cx="2495550" cy="822325"/>
          </a:xfrm>
          <a:prstGeom prst="rect">
            <a:avLst/>
          </a:prstGeom>
          <a:solidFill>
            <a:srgbClr val="FF99CC"/>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a:latin typeface="Verdana" panose="020B0604030504040204" pitchFamily="34" charset="0"/>
              </a:rPr>
              <a:t>输出结果：</a:t>
            </a:r>
          </a:p>
          <a:p>
            <a:pPr algn="l"/>
            <a:r>
              <a:rPr kumimoji="1" lang="en-US" altLang="zh-CN" sz="2400">
                <a:latin typeface="Verdana" panose="020B0604030504040204" pitchFamily="34" charset="0"/>
              </a:rPr>
              <a:t>sum=105,i=11</a:t>
            </a:r>
          </a:p>
        </p:txBody>
      </p:sp>
      <p:sp>
        <p:nvSpPr>
          <p:cNvPr id="47109" name="Text Box 5"/>
          <p:cNvSpPr txBox="1">
            <a:spLocks noChangeArrowheads="1"/>
          </p:cNvSpPr>
          <p:nvPr/>
        </p:nvSpPr>
        <p:spPr bwMode="auto">
          <a:xfrm>
            <a:off x="2819400" y="4953000"/>
            <a:ext cx="6229350" cy="1187450"/>
          </a:xfrm>
          <a:prstGeom prst="rect">
            <a:avLst/>
          </a:prstGeom>
          <a:solidFill>
            <a:srgbClr val="99CC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a:latin typeface="Verdana" panose="020B0604030504040204" pitchFamily="34" charset="0"/>
              </a:rPr>
              <a:t>变量分析：</a:t>
            </a:r>
            <a:r>
              <a:rPr kumimoji="1" lang="en-US" altLang="zh-CN" sz="2400">
                <a:latin typeface="Verdana" panose="020B0604030504040204" pitchFamily="34" charset="0"/>
              </a:rPr>
              <a:t>sum</a:t>
            </a:r>
            <a:r>
              <a:rPr kumimoji="1" lang="zh-CN" altLang="en-US" sz="2400">
                <a:latin typeface="Verdana" panose="020B0604030504040204" pitchFamily="34" charset="0"/>
              </a:rPr>
              <a:t>和</a:t>
            </a:r>
            <a:r>
              <a:rPr kumimoji="1" lang="en-US" altLang="zh-CN" sz="2400">
                <a:latin typeface="Verdana" panose="020B0604030504040204" pitchFamily="34" charset="0"/>
              </a:rPr>
              <a:t>j</a:t>
            </a:r>
            <a:r>
              <a:rPr kumimoji="1" lang="zh-CN" altLang="en-US" sz="2400">
                <a:latin typeface="Verdana" panose="020B0604030504040204" pitchFamily="34" charset="0"/>
              </a:rPr>
              <a:t>是自动类的</a:t>
            </a:r>
            <a:r>
              <a:rPr kumimoji="1" lang="en-US" altLang="zh-CN" sz="2400">
                <a:latin typeface="Verdana" panose="020B0604030504040204" pitchFamily="34" charset="0"/>
              </a:rPr>
              <a:t>int</a:t>
            </a:r>
            <a:r>
              <a:rPr kumimoji="1" lang="zh-CN" altLang="en-US" sz="2400">
                <a:latin typeface="Verdana" panose="020B0604030504040204" pitchFamily="34" charset="0"/>
              </a:rPr>
              <a:t>型变量，</a:t>
            </a:r>
          </a:p>
          <a:p>
            <a:pPr algn="l"/>
            <a:r>
              <a:rPr kumimoji="1" lang="en-US" altLang="zh-CN" sz="2400">
                <a:latin typeface="Verdana" panose="020B0604030504040204" pitchFamily="34" charset="0"/>
              </a:rPr>
              <a:t>i</a:t>
            </a:r>
            <a:r>
              <a:rPr kumimoji="1" lang="zh-CN" altLang="en-US" sz="2400">
                <a:latin typeface="Verdana" panose="020B0604030504040204" pitchFamily="34" charset="0"/>
              </a:rPr>
              <a:t>是寄存器类的</a:t>
            </a:r>
            <a:r>
              <a:rPr kumimoji="1" lang="en-US" altLang="zh-CN" sz="2400">
                <a:latin typeface="Verdana" panose="020B0604030504040204" pitchFamily="34" charset="0"/>
              </a:rPr>
              <a:t>int</a:t>
            </a:r>
            <a:r>
              <a:rPr kumimoji="1" lang="zh-CN" altLang="en-US" sz="2400">
                <a:latin typeface="Verdana" panose="020B0604030504040204" pitchFamily="34" charset="0"/>
              </a:rPr>
              <a:t>型变量。各作用域如图所示。</a:t>
            </a:r>
          </a:p>
        </p:txBody>
      </p:sp>
      <p:grpSp>
        <p:nvGrpSpPr>
          <p:cNvPr id="47110" name="Group 6"/>
          <p:cNvGrpSpPr>
            <a:grpSpLocks/>
          </p:cNvGrpSpPr>
          <p:nvPr/>
        </p:nvGrpSpPr>
        <p:grpSpPr bwMode="auto">
          <a:xfrm>
            <a:off x="533400" y="2028825"/>
            <a:ext cx="2381250" cy="2393950"/>
            <a:chOff x="336" y="1278"/>
            <a:chExt cx="1500" cy="1074"/>
          </a:xfrm>
        </p:grpSpPr>
        <p:sp>
          <p:nvSpPr>
            <p:cNvPr id="47111" name="Line 7"/>
            <p:cNvSpPr>
              <a:spLocks noChangeShapeType="1"/>
            </p:cNvSpPr>
            <p:nvPr/>
          </p:nvSpPr>
          <p:spPr bwMode="auto">
            <a:xfrm flipH="1">
              <a:off x="336" y="1278"/>
              <a:ext cx="1500" cy="0"/>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12" name="Line 8"/>
            <p:cNvSpPr>
              <a:spLocks noChangeShapeType="1"/>
            </p:cNvSpPr>
            <p:nvPr/>
          </p:nvSpPr>
          <p:spPr bwMode="auto">
            <a:xfrm>
              <a:off x="336" y="1278"/>
              <a:ext cx="0" cy="1074"/>
            </a:xfrm>
            <a:prstGeom prst="line">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7113" name="Group 9"/>
          <p:cNvGrpSpPr>
            <a:grpSpLocks/>
          </p:cNvGrpSpPr>
          <p:nvPr/>
        </p:nvGrpSpPr>
        <p:grpSpPr bwMode="auto">
          <a:xfrm>
            <a:off x="762000" y="3200400"/>
            <a:ext cx="914400" cy="533400"/>
            <a:chOff x="480" y="2016"/>
            <a:chExt cx="576" cy="336"/>
          </a:xfrm>
        </p:grpSpPr>
        <p:sp>
          <p:nvSpPr>
            <p:cNvPr id="47114" name="Line 10"/>
            <p:cNvSpPr>
              <a:spLocks noChangeShapeType="1"/>
            </p:cNvSpPr>
            <p:nvPr/>
          </p:nvSpPr>
          <p:spPr bwMode="auto">
            <a:xfrm flipH="1">
              <a:off x="480" y="2016"/>
              <a:ext cx="576" cy="0"/>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15" name="Line 11"/>
            <p:cNvSpPr>
              <a:spLocks noChangeShapeType="1"/>
            </p:cNvSpPr>
            <p:nvPr/>
          </p:nvSpPr>
          <p:spPr bwMode="auto">
            <a:xfrm>
              <a:off x="480" y="2016"/>
              <a:ext cx="0" cy="336"/>
            </a:xfrm>
            <a:prstGeom prst="line">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useBgFill="1">
        <p:nvSpPr>
          <p:cNvPr id="47116" name="Text Box 12"/>
          <p:cNvSpPr txBox="1">
            <a:spLocks noChangeArrowheads="1"/>
          </p:cNvSpPr>
          <p:nvPr/>
        </p:nvSpPr>
        <p:spPr bwMode="auto">
          <a:xfrm>
            <a:off x="1792288" y="1447800"/>
            <a:ext cx="646112"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latin typeface="Verdana" panose="020B0604030504040204" pitchFamily="34" charset="0"/>
              </a:rPr>
              <a:t>;   </a:t>
            </a:r>
          </a:p>
        </p:txBody>
      </p:sp>
      <p:grpSp>
        <p:nvGrpSpPr>
          <p:cNvPr id="47117" name="Group 13"/>
          <p:cNvGrpSpPr>
            <a:grpSpLocks/>
          </p:cNvGrpSpPr>
          <p:nvPr/>
        </p:nvGrpSpPr>
        <p:grpSpPr bwMode="auto">
          <a:xfrm>
            <a:off x="2286000" y="1454150"/>
            <a:ext cx="381000" cy="457200"/>
            <a:chOff x="1536" y="912"/>
            <a:chExt cx="240" cy="288"/>
          </a:xfrm>
        </p:grpSpPr>
        <p:sp>
          <p:nvSpPr>
            <p:cNvPr id="47118" name="Line 14"/>
            <p:cNvSpPr>
              <a:spLocks noChangeShapeType="1"/>
            </p:cNvSpPr>
            <p:nvPr/>
          </p:nvSpPr>
          <p:spPr bwMode="auto">
            <a:xfrm>
              <a:off x="1536" y="912"/>
              <a:ext cx="240" cy="288"/>
            </a:xfrm>
            <a:prstGeom prst="line">
              <a:avLst/>
            </a:prstGeom>
            <a:noFill/>
            <a:ln w="571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19" name="Line 15"/>
            <p:cNvSpPr>
              <a:spLocks noChangeShapeType="1"/>
            </p:cNvSpPr>
            <p:nvPr/>
          </p:nvSpPr>
          <p:spPr bwMode="auto">
            <a:xfrm flipH="1">
              <a:off x="1536" y="912"/>
              <a:ext cx="240" cy="288"/>
            </a:xfrm>
            <a:prstGeom prst="line">
              <a:avLst/>
            </a:prstGeom>
            <a:noFill/>
            <a:ln w="571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7120" name="Text Box 16"/>
          <p:cNvSpPr txBox="1">
            <a:spLocks noChangeArrowheads="1"/>
          </p:cNvSpPr>
          <p:nvPr/>
        </p:nvSpPr>
        <p:spPr bwMode="auto">
          <a:xfrm>
            <a:off x="2819400" y="1508125"/>
            <a:ext cx="625792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CC00"/>
                </a:solidFill>
                <a:latin typeface="Verdana" panose="020B0604030504040204" pitchFamily="34" charset="0"/>
              </a:rPr>
              <a:t>//</a:t>
            </a:r>
            <a:r>
              <a:rPr kumimoji="1" lang="zh-CN" altLang="en-US" sz="2000">
                <a:solidFill>
                  <a:srgbClr val="00CC00"/>
                </a:solidFill>
                <a:latin typeface="Verdana" panose="020B0604030504040204" pitchFamily="34" charset="0"/>
              </a:rPr>
              <a:t>自动类变量和寄存器类变量定义或说明后没有默认值</a:t>
            </a:r>
          </a:p>
        </p:txBody>
      </p:sp>
      <p:sp>
        <p:nvSpPr>
          <p:cNvPr id="47121" name="Line 17"/>
          <p:cNvSpPr>
            <a:spLocks noChangeShapeType="1"/>
          </p:cNvSpPr>
          <p:nvPr/>
        </p:nvSpPr>
        <p:spPr bwMode="auto">
          <a:xfrm>
            <a:off x="3048000" y="2286000"/>
            <a:ext cx="457200" cy="0"/>
          </a:xfrm>
          <a:prstGeom prst="line">
            <a:avLst/>
          </a:prstGeom>
          <a:noFill/>
          <a:ln w="571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nvGrpSpPr>
          <p:cNvPr id="47130" name="Group 26"/>
          <p:cNvGrpSpPr>
            <a:grpSpLocks/>
          </p:cNvGrpSpPr>
          <p:nvPr/>
        </p:nvGrpSpPr>
        <p:grpSpPr bwMode="auto">
          <a:xfrm>
            <a:off x="5445125" y="3124200"/>
            <a:ext cx="803275" cy="914400"/>
            <a:chOff x="3647" y="2016"/>
            <a:chExt cx="506" cy="576"/>
          </a:xfrm>
        </p:grpSpPr>
        <p:grpSp>
          <p:nvGrpSpPr>
            <p:cNvPr id="47122" name="Group 18"/>
            <p:cNvGrpSpPr>
              <a:grpSpLocks/>
            </p:cNvGrpSpPr>
            <p:nvPr/>
          </p:nvGrpSpPr>
          <p:grpSpPr bwMode="auto">
            <a:xfrm>
              <a:off x="3647" y="2016"/>
              <a:ext cx="193" cy="576"/>
              <a:chOff x="3647" y="2016"/>
              <a:chExt cx="193" cy="576"/>
            </a:xfrm>
          </p:grpSpPr>
          <p:sp>
            <p:nvSpPr>
              <p:cNvPr id="47123" name="Line 19"/>
              <p:cNvSpPr>
                <a:spLocks noChangeShapeType="1"/>
              </p:cNvSpPr>
              <p:nvPr/>
            </p:nvSpPr>
            <p:spPr bwMode="auto">
              <a:xfrm flipV="1">
                <a:off x="3744" y="2284"/>
                <a:ext cx="0" cy="308"/>
              </a:xfrm>
              <a:prstGeom prst="line">
                <a:avLst/>
              </a:prstGeom>
              <a:noFill/>
              <a:ln w="38100">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24" name="Text Box 20"/>
              <p:cNvSpPr txBox="1">
                <a:spLocks noChangeArrowheads="1"/>
              </p:cNvSpPr>
              <p:nvPr/>
            </p:nvSpPr>
            <p:spPr bwMode="auto">
              <a:xfrm>
                <a:off x="3647" y="2016"/>
                <a:ext cx="193" cy="2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b="1">
                    <a:solidFill>
                      <a:schemeClr val="folHlink"/>
                    </a:solidFill>
                    <a:latin typeface="Verdana" panose="020B0604030504040204" pitchFamily="34" charset="0"/>
                  </a:rPr>
                  <a:t>j</a:t>
                </a:r>
              </a:p>
            </p:txBody>
          </p:sp>
        </p:grpSp>
        <p:sp>
          <p:nvSpPr>
            <p:cNvPr id="47125" name="Text Box 21"/>
            <p:cNvSpPr txBox="1">
              <a:spLocks noChangeArrowheads="1"/>
            </p:cNvSpPr>
            <p:nvPr/>
          </p:nvSpPr>
          <p:spPr bwMode="auto">
            <a:xfrm>
              <a:off x="3840" y="2131"/>
              <a:ext cx="313" cy="4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4000" b="1">
                  <a:solidFill>
                    <a:schemeClr val="folHlink"/>
                  </a:solidFill>
                  <a:latin typeface="Verdana" panose="020B0604030504040204" pitchFamily="34" charset="0"/>
                </a:rPr>
                <a:t>?</a:t>
              </a:r>
            </a:p>
          </p:txBody>
        </p:sp>
      </p:grpSp>
      <p:sp>
        <p:nvSpPr>
          <p:cNvPr id="47126" name="Text Box 22"/>
          <p:cNvSpPr txBox="1">
            <a:spLocks noChangeArrowheads="1"/>
          </p:cNvSpPr>
          <p:nvPr/>
        </p:nvSpPr>
        <p:spPr bwMode="auto">
          <a:xfrm>
            <a:off x="822325" y="4422775"/>
            <a:ext cx="5495925" cy="396875"/>
          </a:xfrm>
          <a:prstGeom prst="rect">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CC00"/>
                </a:solidFill>
                <a:latin typeface="Verdana" panose="020B0604030504040204" pitchFamily="34" charset="0"/>
              </a:rPr>
              <a:t>//</a:t>
            </a:r>
            <a:r>
              <a:rPr kumimoji="1" lang="zh-CN" altLang="en-US" sz="2000">
                <a:solidFill>
                  <a:srgbClr val="00CC00"/>
                </a:solidFill>
                <a:latin typeface="Verdana" panose="020B0604030504040204" pitchFamily="34" charset="0"/>
              </a:rPr>
              <a:t>自动变量和寄存器变量的作用域和生存期一致</a:t>
            </a:r>
          </a:p>
        </p:txBody>
      </p:sp>
      <p:grpSp>
        <p:nvGrpSpPr>
          <p:cNvPr id="47127" name="Group 23"/>
          <p:cNvGrpSpPr>
            <a:grpSpLocks/>
          </p:cNvGrpSpPr>
          <p:nvPr/>
        </p:nvGrpSpPr>
        <p:grpSpPr bwMode="auto">
          <a:xfrm>
            <a:off x="71438" y="1712913"/>
            <a:ext cx="1016000" cy="2684462"/>
            <a:chOff x="45" y="1079"/>
            <a:chExt cx="640" cy="1691"/>
          </a:xfrm>
        </p:grpSpPr>
        <p:sp>
          <p:nvSpPr>
            <p:cNvPr id="47128" name="Line 24"/>
            <p:cNvSpPr>
              <a:spLocks noChangeShapeType="1"/>
            </p:cNvSpPr>
            <p:nvPr/>
          </p:nvSpPr>
          <p:spPr bwMode="auto">
            <a:xfrm>
              <a:off x="54" y="1079"/>
              <a:ext cx="631" cy="0"/>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7129" name="Line 25"/>
            <p:cNvSpPr>
              <a:spLocks noChangeShapeType="1"/>
            </p:cNvSpPr>
            <p:nvPr/>
          </p:nvSpPr>
          <p:spPr bwMode="auto">
            <a:xfrm>
              <a:off x="45" y="1079"/>
              <a:ext cx="0" cy="1691"/>
            </a:xfrm>
            <a:prstGeom prst="line">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Tree>
    <p:extLst>
      <p:ext uri="{BB962C8B-B14F-4D97-AF65-F5344CB8AC3E}">
        <p14:creationId xmlns:p14="http://schemas.microsoft.com/office/powerpoint/2010/main" val="391521921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7107"/>
                                        </p:tgtEl>
                                        <p:attrNameLst>
                                          <p:attrName>style.visibility</p:attrName>
                                        </p:attrNameLst>
                                      </p:cBhvr>
                                      <p:to>
                                        <p:strVal val="visible"/>
                                      </p:to>
                                    </p:set>
                                    <p:anim calcmode="lin" valueType="num">
                                      <p:cBhvr additive="base">
                                        <p:cTn id="7" dur="500" fill="hold"/>
                                        <p:tgtEl>
                                          <p:spTgt spid="47107"/>
                                        </p:tgtEl>
                                        <p:attrNameLst>
                                          <p:attrName>ppt_x</p:attrName>
                                        </p:attrNameLst>
                                      </p:cBhvr>
                                      <p:tavLst>
                                        <p:tav tm="0">
                                          <p:val>
                                            <p:strVal val="0-#ppt_w/2"/>
                                          </p:val>
                                        </p:tav>
                                        <p:tav tm="100000">
                                          <p:val>
                                            <p:strVal val="#ppt_x"/>
                                          </p:val>
                                        </p:tav>
                                      </p:tavLst>
                                    </p:anim>
                                    <p:anim calcmode="lin" valueType="num">
                                      <p:cBhvr additive="base">
                                        <p:cTn id="8" dur="500" fill="hold"/>
                                        <p:tgtEl>
                                          <p:spTgt spid="47107"/>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7108"/>
                                        </p:tgtEl>
                                        <p:attrNameLst>
                                          <p:attrName>style.visibility</p:attrName>
                                        </p:attrNameLst>
                                      </p:cBhvr>
                                      <p:to>
                                        <p:strVal val="visible"/>
                                      </p:to>
                                    </p:set>
                                    <p:animEffect transition="in" filter="blinds(horizontal)">
                                      <p:cBhvr>
                                        <p:cTn id="13" dur="500"/>
                                        <p:tgtEl>
                                          <p:spTgt spid="47108"/>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7109"/>
                                        </p:tgtEl>
                                        <p:attrNameLst>
                                          <p:attrName>style.visibility</p:attrName>
                                        </p:attrNameLst>
                                      </p:cBhvr>
                                      <p:to>
                                        <p:strVal val="visible"/>
                                      </p:to>
                                    </p:set>
                                    <p:animEffect transition="in" filter="blinds(horizontal)">
                                      <p:cBhvr>
                                        <p:cTn id="18" dur="500"/>
                                        <p:tgtEl>
                                          <p:spTgt spid="47109"/>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17" presetClass="entr" presetSubtype="1" fill="hold" nodeType="clickEffect">
                                  <p:stCondLst>
                                    <p:cond delay="0"/>
                                  </p:stCondLst>
                                  <p:childTnLst>
                                    <p:set>
                                      <p:cBhvr>
                                        <p:cTn id="22" dur="1" fill="hold">
                                          <p:stCondLst>
                                            <p:cond delay="0"/>
                                          </p:stCondLst>
                                        </p:cTn>
                                        <p:tgtEl>
                                          <p:spTgt spid="47127"/>
                                        </p:tgtEl>
                                        <p:attrNameLst>
                                          <p:attrName>style.visibility</p:attrName>
                                        </p:attrNameLst>
                                      </p:cBhvr>
                                      <p:to>
                                        <p:strVal val="visible"/>
                                      </p:to>
                                    </p:set>
                                    <p:anim calcmode="lin" valueType="num">
                                      <p:cBhvr>
                                        <p:cTn id="23" dur="500" fill="hold"/>
                                        <p:tgtEl>
                                          <p:spTgt spid="47127"/>
                                        </p:tgtEl>
                                        <p:attrNameLst>
                                          <p:attrName>ppt_x</p:attrName>
                                        </p:attrNameLst>
                                      </p:cBhvr>
                                      <p:tavLst>
                                        <p:tav tm="0">
                                          <p:val>
                                            <p:strVal val="#ppt_x"/>
                                          </p:val>
                                        </p:tav>
                                        <p:tav tm="100000">
                                          <p:val>
                                            <p:strVal val="#ppt_x"/>
                                          </p:val>
                                        </p:tav>
                                      </p:tavLst>
                                    </p:anim>
                                    <p:anim calcmode="lin" valueType="num">
                                      <p:cBhvr>
                                        <p:cTn id="24" dur="500" fill="hold"/>
                                        <p:tgtEl>
                                          <p:spTgt spid="47127"/>
                                        </p:tgtEl>
                                        <p:attrNameLst>
                                          <p:attrName>ppt_y</p:attrName>
                                        </p:attrNameLst>
                                      </p:cBhvr>
                                      <p:tavLst>
                                        <p:tav tm="0">
                                          <p:val>
                                            <p:strVal val="#ppt_y-#ppt_h/2"/>
                                          </p:val>
                                        </p:tav>
                                        <p:tav tm="100000">
                                          <p:val>
                                            <p:strVal val="#ppt_y"/>
                                          </p:val>
                                        </p:tav>
                                      </p:tavLst>
                                    </p:anim>
                                    <p:anim calcmode="lin" valueType="num">
                                      <p:cBhvr>
                                        <p:cTn id="25" dur="500" fill="hold"/>
                                        <p:tgtEl>
                                          <p:spTgt spid="47127"/>
                                        </p:tgtEl>
                                        <p:attrNameLst>
                                          <p:attrName>ppt_w</p:attrName>
                                        </p:attrNameLst>
                                      </p:cBhvr>
                                      <p:tavLst>
                                        <p:tav tm="0">
                                          <p:val>
                                            <p:strVal val="#ppt_w"/>
                                          </p:val>
                                        </p:tav>
                                        <p:tav tm="100000">
                                          <p:val>
                                            <p:strVal val="#ppt_w"/>
                                          </p:val>
                                        </p:tav>
                                      </p:tavLst>
                                    </p:anim>
                                    <p:anim calcmode="lin" valueType="num">
                                      <p:cBhvr>
                                        <p:cTn id="26" dur="500" fill="hold"/>
                                        <p:tgtEl>
                                          <p:spTgt spid="47127"/>
                                        </p:tgtEl>
                                        <p:attrNameLst>
                                          <p:attrName>ppt_h</p:attrName>
                                        </p:attrNameLst>
                                      </p:cBhvr>
                                      <p:tavLst>
                                        <p:tav tm="0">
                                          <p:val>
                                            <p:fltVal val="0"/>
                                          </p:val>
                                        </p:tav>
                                        <p:tav tm="100000">
                                          <p:val>
                                            <p:strVal val="#ppt_h"/>
                                          </p:val>
                                        </p:tav>
                                      </p:tavLst>
                                    </p:anim>
                                  </p:childTnLst>
                                </p:cTn>
                              </p:par>
                            </p:childTnLst>
                          </p:cTn>
                        </p:par>
                      </p:childTnLst>
                    </p:cTn>
                  </p:par>
                  <p:par>
                    <p:cTn id="27" fill="hold" nodeType="clickPar">
                      <p:stCondLst>
                        <p:cond delay="indefinite"/>
                      </p:stCondLst>
                      <p:childTnLst>
                        <p:par>
                          <p:cTn id="28" fill="hold" nodeType="withGroup">
                            <p:stCondLst>
                              <p:cond delay="0"/>
                            </p:stCondLst>
                            <p:childTnLst>
                              <p:par>
                                <p:cTn id="29" presetID="2" presetClass="entr" presetSubtype="8" fill="hold" nodeType="clickEffect">
                                  <p:stCondLst>
                                    <p:cond delay="0"/>
                                  </p:stCondLst>
                                  <p:childTnLst>
                                    <p:set>
                                      <p:cBhvr>
                                        <p:cTn id="30" dur="1" fill="hold">
                                          <p:stCondLst>
                                            <p:cond delay="0"/>
                                          </p:stCondLst>
                                        </p:cTn>
                                        <p:tgtEl>
                                          <p:spTgt spid="47110"/>
                                        </p:tgtEl>
                                        <p:attrNameLst>
                                          <p:attrName>style.visibility</p:attrName>
                                        </p:attrNameLst>
                                      </p:cBhvr>
                                      <p:to>
                                        <p:strVal val="visible"/>
                                      </p:to>
                                    </p:set>
                                    <p:anim calcmode="lin" valueType="num">
                                      <p:cBhvr additive="base">
                                        <p:cTn id="31" dur="500" fill="hold"/>
                                        <p:tgtEl>
                                          <p:spTgt spid="47110"/>
                                        </p:tgtEl>
                                        <p:attrNameLst>
                                          <p:attrName>ppt_x</p:attrName>
                                        </p:attrNameLst>
                                      </p:cBhvr>
                                      <p:tavLst>
                                        <p:tav tm="0">
                                          <p:val>
                                            <p:strVal val="0-#ppt_w/2"/>
                                          </p:val>
                                        </p:tav>
                                        <p:tav tm="100000">
                                          <p:val>
                                            <p:strVal val="#ppt_x"/>
                                          </p:val>
                                        </p:tav>
                                      </p:tavLst>
                                    </p:anim>
                                    <p:anim calcmode="lin" valueType="num">
                                      <p:cBhvr additive="base">
                                        <p:cTn id="32" dur="500" fill="hold"/>
                                        <p:tgtEl>
                                          <p:spTgt spid="47110"/>
                                        </p:tgtEl>
                                        <p:attrNameLst>
                                          <p:attrName>ppt_y</p:attrName>
                                        </p:attrNameLst>
                                      </p:cBhvr>
                                      <p:tavLst>
                                        <p:tav tm="0">
                                          <p:val>
                                            <p:strVal val="#ppt_y"/>
                                          </p:val>
                                        </p:tav>
                                        <p:tav tm="100000">
                                          <p:val>
                                            <p:strVal val="#ppt_y"/>
                                          </p:val>
                                        </p:tav>
                                      </p:tavLst>
                                    </p:anim>
                                  </p:childTnLst>
                                </p:cTn>
                              </p:par>
                            </p:childTnLst>
                          </p:cTn>
                        </p:par>
                      </p:childTnLst>
                    </p:cTn>
                  </p:par>
                  <p:par>
                    <p:cTn id="33" fill="hold" nodeType="clickPar">
                      <p:stCondLst>
                        <p:cond delay="indefinite"/>
                      </p:stCondLst>
                      <p:childTnLst>
                        <p:par>
                          <p:cTn id="34" fill="hold" nodeType="withGroup">
                            <p:stCondLst>
                              <p:cond delay="0"/>
                            </p:stCondLst>
                            <p:childTnLst>
                              <p:par>
                                <p:cTn id="35" presetID="17" presetClass="entr" presetSubtype="1" fill="hold" nodeType="clickEffect">
                                  <p:stCondLst>
                                    <p:cond delay="0"/>
                                  </p:stCondLst>
                                  <p:childTnLst>
                                    <p:set>
                                      <p:cBhvr>
                                        <p:cTn id="36" dur="1" fill="hold">
                                          <p:stCondLst>
                                            <p:cond delay="0"/>
                                          </p:stCondLst>
                                        </p:cTn>
                                        <p:tgtEl>
                                          <p:spTgt spid="47113"/>
                                        </p:tgtEl>
                                        <p:attrNameLst>
                                          <p:attrName>style.visibility</p:attrName>
                                        </p:attrNameLst>
                                      </p:cBhvr>
                                      <p:to>
                                        <p:strVal val="visible"/>
                                      </p:to>
                                    </p:set>
                                    <p:anim calcmode="lin" valueType="num">
                                      <p:cBhvr>
                                        <p:cTn id="37" dur="500" fill="hold"/>
                                        <p:tgtEl>
                                          <p:spTgt spid="47113"/>
                                        </p:tgtEl>
                                        <p:attrNameLst>
                                          <p:attrName>ppt_x</p:attrName>
                                        </p:attrNameLst>
                                      </p:cBhvr>
                                      <p:tavLst>
                                        <p:tav tm="0">
                                          <p:val>
                                            <p:strVal val="#ppt_x"/>
                                          </p:val>
                                        </p:tav>
                                        <p:tav tm="100000">
                                          <p:val>
                                            <p:strVal val="#ppt_x"/>
                                          </p:val>
                                        </p:tav>
                                      </p:tavLst>
                                    </p:anim>
                                    <p:anim calcmode="lin" valueType="num">
                                      <p:cBhvr>
                                        <p:cTn id="38" dur="500" fill="hold"/>
                                        <p:tgtEl>
                                          <p:spTgt spid="47113"/>
                                        </p:tgtEl>
                                        <p:attrNameLst>
                                          <p:attrName>ppt_y</p:attrName>
                                        </p:attrNameLst>
                                      </p:cBhvr>
                                      <p:tavLst>
                                        <p:tav tm="0">
                                          <p:val>
                                            <p:strVal val="#ppt_y-#ppt_h/2"/>
                                          </p:val>
                                        </p:tav>
                                        <p:tav tm="100000">
                                          <p:val>
                                            <p:strVal val="#ppt_y"/>
                                          </p:val>
                                        </p:tav>
                                      </p:tavLst>
                                    </p:anim>
                                    <p:anim calcmode="lin" valueType="num">
                                      <p:cBhvr>
                                        <p:cTn id="39" dur="500" fill="hold"/>
                                        <p:tgtEl>
                                          <p:spTgt spid="47113"/>
                                        </p:tgtEl>
                                        <p:attrNameLst>
                                          <p:attrName>ppt_w</p:attrName>
                                        </p:attrNameLst>
                                      </p:cBhvr>
                                      <p:tavLst>
                                        <p:tav tm="0">
                                          <p:val>
                                            <p:strVal val="#ppt_w"/>
                                          </p:val>
                                        </p:tav>
                                        <p:tav tm="100000">
                                          <p:val>
                                            <p:strVal val="#ppt_w"/>
                                          </p:val>
                                        </p:tav>
                                      </p:tavLst>
                                    </p:anim>
                                    <p:anim calcmode="lin" valueType="num">
                                      <p:cBhvr>
                                        <p:cTn id="40" dur="500" fill="hold"/>
                                        <p:tgtEl>
                                          <p:spTgt spid="47113"/>
                                        </p:tgtEl>
                                        <p:attrNameLst>
                                          <p:attrName>ppt_h</p:attrName>
                                        </p:attrNameLst>
                                      </p:cBhvr>
                                      <p:tavLst>
                                        <p:tav tm="0">
                                          <p:val>
                                            <p:fltVal val="0"/>
                                          </p:val>
                                        </p:tav>
                                        <p:tav tm="100000">
                                          <p:val>
                                            <p:strVal val="#ppt_h"/>
                                          </p:val>
                                        </p:tav>
                                      </p:tavLst>
                                    </p:anim>
                                  </p:childTnLst>
                                </p:cTn>
                              </p:par>
                            </p:childTnLst>
                          </p:cTn>
                        </p:par>
                      </p:childTnLst>
                    </p:cTn>
                  </p:par>
                  <p:par>
                    <p:cTn id="41" fill="hold" nodeType="clickPar">
                      <p:stCondLst>
                        <p:cond delay="indefinite"/>
                      </p:stCondLst>
                      <p:childTnLst>
                        <p:par>
                          <p:cTn id="42" fill="hold" nodeType="withGroup">
                            <p:stCondLst>
                              <p:cond delay="0"/>
                            </p:stCondLst>
                            <p:childTnLst>
                              <p:par>
                                <p:cTn id="43" presetID="2" presetClass="entr" presetSubtype="3" fill="hold" grpId="0" nodeType="clickEffect">
                                  <p:stCondLst>
                                    <p:cond delay="0"/>
                                  </p:stCondLst>
                                  <p:childTnLst>
                                    <p:set>
                                      <p:cBhvr>
                                        <p:cTn id="44" dur="1" fill="hold">
                                          <p:stCondLst>
                                            <p:cond delay="0"/>
                                          </p:stCondLst>
                                        </p:cTn>
                                        <p:tgtEl>
                                          <p:spTgt spid="47116"/>
                                        </p:tgtEl>
                                        <p:attrNameLst>
                                          <p:attrName>style.visibility</p:attrName>
                                        </p:attrNameLst>
                                      </p:cBhvr>
                                      <p:to>
                                        <p:strVal val="visible"/>
                                      </p:to>
                                    </p:set>
                                    <p:anim calcmode="lin" valueType="num">
                                      <p:cBhvr additive="base">
                                        <p:cTn id="45" dur="500" fill="hold"/>
                                        <p:tgtEl>
                                          <p:spTgt spid="47116"/>
                                        </p:tgtEl>
                                        <p:attrNameLst>
                                          <p:attrName>ppt_x</p:attrName>
                                        </p:attrNameLst>
                                      </p:cBhvr>
                                      <p:tavLst>
                                        <p:tav tm="0">
                                          <p:val>
                                            <p:strVal val="1+#ppt_w/2"/>
                                          </p:val>
                                        </p:tav>
                                        <p:tav tm="100000">
                                          <p:val>
                                            <p:strVal val="#ppt_x"/>
                                          </p:val>
                                        </p:tav>
                                      </p:tavLst>
                                    </p:anim>
                                    <p:anim calcmode="lin" valueType="num">
                                      <p:cBhvr additive="base">
                                        <p:cTn id="46" dur="500" fill="hold"/>
                                        <p:tgtEl>
                                          <p:spTgt spid="47116"/>
                                        </p:tgtEl>
                                        <p:attrNameLst>
                                          <p:attrName>ppt_y</p:attrName>
                                        </p:attrNameLst>
                                      </p:cBhvr>
                                      <p:tavLst>
                                        <p:tav tm="0">
                                          <p:val>
                                            <p:strVal val="0-#ppt_h/2"/>
                                          </p:val>
                                        </p:tav>
                                        <p:tav tm="100000">
                                          <p:val>
                                            <p:strVal val="#ppt_y"/>
                                          </p:val>
                                        </p:tav>
                                      </p:tavLst>
                                    </p:anim>
                                  </p:childTnLst>
                                </p:cTn>
                              </p:par>
                            </p:childTnLst>
                          </p:cTn>
                        </p:par>
                      </p:childTnLst>
                    </p:cTn>
                  </p:par>
                  <p:par>
                    <p:cTn id="47" fill="hold" nodeType="clickPar">
                      <p:stCondLst>
                        <p:cond delay="indefinite"/>
                      </p:stCondLst>
                      <p:childTnLst>
                        <p:par>
                          <p:cTn id="48" fill="hold" nodeType="withGroup">
                            <p:stCondLst>
                              <p:cond delay="0"/>
                            </p:stCondLst>
                            <p:childTnLst>
                              <p:par>
                                <p:cTn id="49" presetID="1" presetClass="entr" presetSubtype="0" fill="hold" nodeType="clickEffect">
                                  <p:stCondLst>
                                    <p:cond delay="0"/>
                                  </p:stCondLst>
                                  <p:childTnLst>
                                    <p:set>
                                      <p:cBhvr>
                                        <p:cTn id="50" dur="1" fill="hold">
                                          <p:stCondLst>
                                            <p:cond delay="499"/>
                                          </p:stCondLst>
                                        </p:cTn>
                                        <p:tgtEl>
                                          <p:spTgt spid="47117"/>
                                        </p:tgtEl>
                                        <p:attrNameLst>
                                          <p:attrName>style.visibility</p:attrName>
                                        </p:attrNameLst>
                                      </p:cBhvr>
                                      <p:to>
                                        <p:strVal val="visible"/>
                                      </p:to>
                                    </p:set>
                                  </p:childTnLst>
                                </p:cTn>
                              </p:par>
                            </p:childTnLst>
                          </p:cTn>
                        </p:par>
                      </p:childTnLst>
                    </p:cTn>
                  </p:par>
                  <p:par>
                    <p:cTn id="51" fill="hold" nodeType="clickPar">
                      <p:stCondLst>
                        <p:cond delay="indefinite"/>
                      </p:stCondLst>
                      <p:childTnLst>
                        <p:par>
                          <p:cTn id="52" fill="hold" nodeType="withGroup">
                            <p:stCondLst>
                              <p:cond delay="0"/>
                            </p:stCondLst>
                            <p:childTnLst>
                              <p:par>
                                <p:cTn id="53" presetID="2" presetClass="entr" presetSubtype="2" fill="hold" grpId="0" nodeType="clickEffect">
                                  <p:stCondLst>
                                    <p:cond delay="0"/>
                                  </p:stCondLst>
                                  <p:childTnLst>
                                    <p:set>
                                      <p:cBhvr>
                                        <p:cTn id="54" dur="1" fill="hold">
                                          <p:stCondLst>
                                            <p:cond delay="0"/>
                                          </p:stCondLst>
                                        </p:cTn>
                                        <p:tgtEl>
                                          <p:spTgt spid="47120"/>
                                        </p:tgtEl>
                                        <p:attrNameLst>
                                          <p:attrName>style.visibility</p:attrName>
                                        </p:attrNameLst>
                                      </p:cBhvr>
                                      <p:to>
                                        <p:strVal val="visible"/>
                                      </p:to>
                                    </p:set>
                                    <p:anim calcmode="lin" valueType="num">
                                      <p:cBhvr additive="base">
                                        <p:cTn id="55" dur="500" fill="hold"/>
                                        <p:tgtEl>
                                          <p:spTgt spid="47120"/>
                                        </p:tgtEl>
                                        <p:attrNameLst>
                                          <p:attrName>ppt_x</p:attrName>
                                        </p:attrNameLst>
                                      </p:cBhvr>
                                      <p:tavLst>
                                        <p:tav tm="0">
                                          <p:val>
                                            <p:strVal val="1+#ppt_w/2"/>
                                          </p:val>
                                        </p:tav>
                                        <p:tav tm="100000">
                                          <p:val>
                                            <p:strVal val="#ppt_x"/>
                                          </p:val>
                                        </p:tav>
                                      </p:tavLst>
                                    </p:anim>
                                    <p:anim calcmode="lin" valueType="num">
                                      <p:cBhvr additive="base">
                                        <p:cTn id="56" dur="500" fill="hold"/>
                                        <p:tgtEl>
                                          <p:spTgt spid="47120"/>
                                        </p:tgtEl>
                                        <p:attrNameLst>
                                          <p:attrName>ppt_y</p:attrName>
                                        </p:attrNameLst>
                                      </p:cBhvr>
                                      <p:tavLst>
                                        <p:tav tm="0">
                                          <p:val>
                                            <p:strVal val="#ppt_y"/>
                                          </p:val>
                                        </p:tav>
                                        <p:tav tm="100000">
                                          <p:val>
                                            <p:strVal val="#ppt_y"/>
                                          </p:val>
                                        </p:tav>
                                      </p:tavLst>
                                    </p:anim>
                                  </p:childTnLst>
                                </p:cTn>
                              </p:par>
                            </p:childTnLst>
                          </p:cTn>
                        </p:par>
                      </p:childTnLst>
                    </p:cTn>
                  </p:par>
                  <p:par>
                    <p:cTn id="57" fill="hold" nodeType="clickPar">
                      <p:stCondLst>
                        <p:cond delay="indefinite"/>
                      </p:stCondLst>
                      <p:childTnLst>
                        <p:par>
                          <p:cTn id="58" fill="hold" nodeType="withGroup">
                            <p:stCondLst>
                              <p:cond delay="0"/>
                            </p:stCondLst>
                            <p:childTnLst>
                              <p:par>
                                <p:cTn id="59" presetID="1" presetClass="entr" presetSubtype="0" fill="hold" grpId="0" nodeType="clickEffect">
                                  <p:stCondLst>
                                    <p:cond delay="0"/>
                                  </p:stCondLst>
                                  <p:childTnLst>
                                    <p:set>
                                      <p:cBhvr>
                                        <p:cTn id="60" dur="1" fill="hold">
                                          <p:stCondLst>
                                            <p:cond delay="499"/>
                                          </p:stCondLst>
                                        </p:cTn>
                                        <p:tgtEl>
                                          <p:spTgt spid="47121"/>
                                        </p:tgtEl>
                                        <p:attrNameLst>
                                          <p:attrName>style.visibility</p:attrName>
                                        </p:attrNameLst>
                                      </p:cBhvr>
                                      <p:to>
                                        <p:strVal val="visible"/>
                                      </p:to>
                                    </p:set>
                                  </p:childTnLst>
                                </p:cTn>
                              </p:par>
                            </p:childTnLst>
                          </p:cTn>
                        </p:par>
                      </p:childTnLst>
                    </p:cTn>
                  </p:par>
                  <p:par>
                    <p:cTn id="61" fill="hold" nodeType="clickPar">
                      <p:stCondLst>
                        <p:cond delay="indefinite"/>
                      </p:stCondLst>
                      <p:childTnLst>
                        <p:par>
                          <p:cTn id="62" fill="hold" nodeType="withGroup">
                            <p:stCondLst>
                              <p:cond delay="0"/>
                            </p:stCondLst>
                            <p:childTnLst>
                              <p:par>
                                <p:cTn id="63" presetID="2" presetClass="entr" presetSubtype="8" fill="hold" nodeType="clickEffect">
                                  <p:stCondLst>
                                    <p:cond delay="0"/>
                                  </p:stCondLst>
                                  <p:childTnLst>
                                    <p:set>
                                      <p:cBhvr>
                                        <p:cTn id="64" dur="1" fill="hold">
                                          <p:stCondLst>
                                            <p:cond delay="0"/>
                                          </p:stCondLst>
                                        </p:cTn>
                                        <p:tgtEl>
                                          <p:spTgt spid="47130"/>
                                        </p:tgtEl>
                                        <p:attrNameLst>
                                          <p:attrName>style.visibility</p:attrName>
                                        </p:attrNameLst>
                                      </p:cBhvr>
                                      <p:to>
                                        <p:strVal val="visible"/>
                                      </p:to>
                                    </p:set>
                                    <p:anim calcmode="lin" valueType="num">
                                      <p:cBhvr additive="base">
                                        <p:cTn id="65" dur="500" fill="hold"/>
                                        <p:tgtEl>
                                          <p:spTgt spid="47130"/>
                                        </p:tgtEl>
                                        <p:attrNameLst>
                                          <p:attrName>ppt_x</p:attrName>
                                        </p:attrNameLst>
                                      </p:cBhvr>
                                      <p:tavLst>
                                        <p:tav tm="0">
                                          <p:val>
                                            <p:strVal val="0-#ppt_w/2"/>
                                          </p:val>
                                        </p:tav>
                                        <p:tav tm="100000">
                                          <p:val>
                                            <p:strVal val="#ppt_x"/>
                                          </p:val>
                                        </p:tav>
                                      </p:tavLst>
                                    </p:anim>
                                    <p:anim calcmode="lin" valueType="num">
                                      <p:cBhvr additive="base">
                                        <p:cTn id="66" dur="500" fill="hold"/>
                                        <p:tgtEl>
                                          <p:spTgt spid="47130"/>
                                        </p:tgtEl>
                                        <p:attrNameLst>
                                          <p:attrName>ppt_y</p:attrName>
                                        </p:attrNameLst>
                                      </p:cBhvr>
                                      <p:tavLst>
                                        <p:tav tm="0">
                                          <p:val>
                                            <p:strVal val="#ppt_y"/>
                                          </p:val>
                                        </p:tav>
                                        <p:tav tm="100000">
                                          <p:val>
                                            <p:strVal val="#ppt_y"/>
                                          </p:val>
                                        </p:tav>
                                      </p:tavLst>
                                    </p:anim>
                                  </p:childTnLst>
                                </p:cTn>
                              </p:par>
                            </p:childTnLst>
                          </p:cTn>
                        </p:par>
                      </p:childTnLst>
                    </p:cTn>
                  </p:par>
                  <p:par>
                    <p:cTn id="67" fill="hold" nodeType="clickPar">
                      <p:stCondLst>
                        <p:cond delay="indefinite"/>
                      </p:stCondLst>
                      <p:childTnLst>
                        <p:par>
                          <p:cTn id="68" fill="hold" nodeType="withGroup">
                            <p:stCondLst>
                              <p:cond delay="0"/>
                            </p:stCondLst>
                            <p:childTnLst>
                              <p:par>
                                <p:cTn id="69" presetID="17" presetClass="entr" presetSubtype="10" fill="hold" grpId="0" nodeType="clickEffect">
                                  <p:stCondLst>
                                    <p:cond delay="0"/>
                                  </p:stCondLst>
                                  <p:childTnLst>
                                    <p:set>
                                      <p:cBhvr>
                                        <p:cTn id="70" dur="1" fill="hold">
                                          <p:stCondLst>
                                            <p:cond delay="0"/>
                                          </p:stCondLst>
                                        </p:cTn>
                                        <p:tgtEl>
                                          <p:spTgt spid="47126"/>
                                        </p:tgtEl>
                                        <p:attrNameLst>
                                          <p:attrName>style.visibility</p:attrName>
                                        </p:attrNameLst>
                                      </p:cBhvr>
                                      <p:to>
                                        <p:strVal val="visible"/>
                                      </p:to>
                                    </p:set>
                                    <p:anim calcmode="lin" valueType="num">
                                      <p:cBhvr>
                                        <p:cTn id="71" dur="500" fill="hold"/>
                                        <p:tgtEl>
                                          <p:spTgt spid="47126"/>
                                        </p:tgtEl>
                                        <p:attrNameLst>
                                          <p:attrName>ppt_w</p:attrName>
                                        </p:attrNameLst>
                                      </p:cBhvr>
                                      <p:tavLst>
                                        <p:tav tm="0">
                                          <p:val>
                                            <p:fltVal val="0"/>
                                          </p:val>
                                        </p:tav>
                                        <p:tav tm="100000">
                                          <p:val>
                                            <p:strVal val="#ppt_w"/>
                                          </p:val>
                                        </p:tav>
                                      </p:tavLst>
                                    </p:anim>
                                    <p:anim calcmode="lin" valueType="num">
                                      <p:cBhvr>
                                        <p:cTn id="72" dur="500" fill="hold"/>
                                        <p:tgtEl>
                                          <p:spTgt spid="47126"/>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7" grpId="0" animBg="1" autoUpdateAnimBg="0"/>
      <p:bldP spid="47108" grpId="0" animBg="1" autoUpdateAnimBg="0"/>
      <p:bldP spid="47109" grpId="0" animBg="1" autoUpdateAnimBg="0"/>
      <p:bldP spid="47116" grpId="0" animBg="1" autoUpdateAnimBg="0"/>
      <p:bldP spid="47120" grpId="0" autoUpdateAnimBg="0"/>
      <p:bldP spid="47121" grpId="0" animBg="1"/>
      <p:bldP spid="47126" grpId="0" autoUpdateAnimBg="0"/>
    </p:bldLst>
  </p:timing>
</p:sld>
</file>

<file path=ppt/slides/slide2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页脚占位符 2"/>
          <p:cNvSpPr>
            <a:spLocks noGrp="1"/>
          </p:cNvSpPr>
          <p:nvPr>
            <p:ph type="ftr" sz="quarter" idx="11"/>
          </p:nvPr>
        </p:nvSpPr>
        <p:spPr/>
        <p:txBody>
          <a:bodyPr/>
          <a:lstStyle/>
          <a:p>
            <a:r>
              <a:rPr lang="zh-CN" altLang="en-US"/>
              <a:t>厦门大学计算机科学系 曾华琳</a:t>
            </a:r>
          </a:p>
        </p:txBody>
      </p:sp>
      <p:sp>
        <p:nvSpPr>
          <p:cNvPr id="23" name="灯片编号占位符 3"/>
          <p:cNvSpPr>
            <a:spLocks noGrp="1"/>
          </p:cNvSpPr>
          <p:nvPr>
            <p:ph type="sldNum" sz="quarter" idx="12"/>
          </p:nvPr>
        </p:nvSpPr>
        <p:spPr/>
        <p:txBody>
          <a:bodyPr/>
          <a:lstStyle/>
          <a:p>
            <a:fld id="{62C262DB-429E-4DA6-B04A-2D7685D84093}" type="slidenum">
              <a:rPr lang="en-US" altLang="zh-CN"/>
              <a:pPr/>
              <a:t>223</a:t>
            </a:fld>
            <a:endParaRPr lang="en-US" altLang="zh-CN"/>
          </a:p>
        </p:txBody>
      </p:sp>
      <p:sp useBgFill="1">
        <p:nvSpPr>
          <p:cNvPr id="49154" name="Text Box 2"/>
          <p:cNvSpPr txBox="1">
            <a:spLocks noChangeArrowheads="1"/>
          </p:cNvSpPr>
          <p:nvPr/>
        </p:nvSpPr>
        <p:spPr bwMode="auto">
          <a:xfrm>
            <a:off x="0" y="0"/>
            <a:ext cx="7910513" cy="6740307"/>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kumimoji="1" lang="zh-CN" altLang="en-US" sz="2400" dirty="0">
                <a:latin typeface="Verdana" panose="020B0604030504040204" pitchFamily="34" charset="0"/>
              </a:rPr>
              <a:t>分析下列程序的输出结果，并说明各变量的存储类。</a:t>
            </a:r>
          </a:p>
          <a:p>
            <a:pPr algn="l">
              <a:lnSpc>
                <a:spcPct val="90000"/>
              </a:lnSpc>
            </a:pPr>
            <a:r>
              <a:rPr kumimoji="1" lang="en-US" altLang="zh-CN" sz="2400" dirty="0">
                <a:latin typeface="Verdana" panose="020B0604030504040204" pitchFamily="34" charset="0"/>
              </a:rPr>
              <a:t>#include&lt;</a:t>
            </a:r>
            <a:r>
              <a:rPr kumimoji="1" lang="en-US" altLang="zh-CN" sz="2400" dirty="0" err="1">
                <a:latin typeface="Verdana" panose="020B0604030504040204" pitchFamily="34" charset="0"/>
              </a:rPr>
              <a:t>stdio.h</a:t>
            </a:r>
            <a:r>
              <a:rPr kumimoji="1" lang="en-US" altLang="zh-CN" sz="2400" dirty="0">
                <a:latin typeface="Verdana" panose="020B0604030504040204" pitchFamily="34" charset="0"/>
              </a:rPr>
              <a:t>&gt;</a:t>
            </a:r>
          </a:p>
          <a:p>
            <a:pPr algn="l">
              <a:lnSpc>
                <a:spcPct val="90000"/>
              </a:lnSpc>
            </a:pPr>
            <a:r>
              <a:rPr kumimoji="1" lang="en-US" altLang="zh-CN" sz="2400" dirty="0">
                <a:latin typeface="Verdana" panose="020B0604030504040204" pitchFamily="34" charset="0"/>
              </a:rPr>
              <a:t> </a:t>
            </a:r>
            <a:r>
              <a:rPr kumimoji="1" lang="en-US" altLang="zh-CN" sz="2400" dirty="0" err="1">
                <a:latin typeface="Verdana" panose="020B0604030504040204" pitchFamily="34" charset="0"/>
              </a:rPr>
              <a:t>int</a:t>
            </a:r>
            <a:r>
              <a:rPr kumimoji="1" lang="en-US" altLang="zh-CN" sz="2400" dirty="0">
                <a:latin typeface="Verdana" panose="020B0604030504040204" pitchFamily="34" charset="0"/>
              </a:rPr>
              <a:t> fun(</a:t>
            </a:r>
            <a:r>
              <a:rPr kumimoji="1" lang="en-US" altLang="zh-CN" sz="2400" dirty="0" err="1">
                <a:latin typeface="Verdana" panose="020B0604030504040204" pitchFamily="34" charset="0"/>
              </a:rPr>
              <a:t>int</a:t>
            </a:r>
            <a:r>
              <a:rPr kumimoji="1" lang="en-US" altLang="zh-CN" sz="2400" dirty="0">
                <a:latin typeface="Verdana" panose="020B0604030504040204" pitchFamily="34" charset="0"/>
              </a:rPr>
              <a:t>);</a:t>
            </a:r>
          </a:p>
          <a:p>
            <a:pPr algn="l">
              <a:lnSpc>
                <a:spcPct val="90000"/>
              </a:lnSpc>
            </a:pPr>
            <a:r>
              <a:rPr kumimoji="1" lang="en-US" altLang="zh-CN" sz="2400" dirty="0">
                <a:latin typeface="Verdana" panose="020B0604030504040204" pitchFamily="34" charset="0"/>
              </a:rPr>
              <a:t> void main()</a:t>
            </a:r>
          </a:p>
          <a:p>
            <a:pPr algn="l">
              <a:lnSpc>
                <a:spcPct val="90000"/>
              </a:lnSpc>
            </a:pPr>
            <a:r>
              <a:rPr kumimoji="1" lang="en-US" altLang="zh-CN" sz="2400" dirty="0">
                <a:latin typeface="Verdana" panose="020B0604030504040204" pitchFamily="34" charset="0"/>
              </a:rPr>
              <a:t>{</a:t>
            </a:r>
          </a:p>
          <a:p>
            <a:pPr algn="l">
              <a:lnSpc>
                <a:spcPct val="90000"/>
              </a:lnSpc>
            </a:pPr>
            <a:r>
              <a:rPr kumimoji="1" lang="en-US" altLang="zh-CN" sz="2400" dirty="0">
                <a:latin typeface="Verdana" panose="020B0604030504040204" pitchFamily="34" charset="0"/>
              </a:rPr>
              <a:t>    </a:t>
            </a:r>
            <a:r>
              <a:rPr kumimoji="1" lang="en-US" altLang="zh-CN" sz="2400" dirty="0" err="1">
                <a:latin typeface="Verdana" panose="020B0604030504040204" pitchFamily="34" charset="0"/>
              </a:rPr>
              <a:t>int</a:t>
            </a:r>
            <a:r>
              <a:rPr kumimoji="1" lang="en-US" altLang="zh-CN" sz="2400" dirty="0">
                <a:latin typeface="Verdana" panose="020B0604030504040204" pitchFamily="34" charset="0"/>
              </a:rPr>
              <a:t> </a:t>
            </a:r>
            <a:r>
              <a:rPr kumimoji="1" lang="en-US" altLang="zh-CN" sz="2400" dirty="0" smtClean="0">
                <a:latin typeface="Verdana" panose="020B0604030504040204" pitchFamily="34" charset="0"/>
              </a:rPr>
              <a:t>a=3;</a:t>
            </a:r>
            <a:endParaRPr kumimoji="1" lang="en-US" altLang="zh-CN" sz="2400" dirty="0">
              <a:latin typeface="Verdana" panose="020B0604030504040204" pitchFamily="34" charset="0"/>
            </a:endParaRPr>
          </a:p>
          <a:p>
            <a:pPr algn="l">
              <a:lnSpc>
                <a:spcPct val="90000"/>
              </a:lnSpc>
            </a:pPr>
            <a:r>
              <a:rPr kumimoji="1" lang="en-US" altLang="zh-CN" sz="2400" dirty="0">
                <a:latin typeface="Verdana" panose="020B0604030504040204" pitchFamily="34" charset="0"/>
              </a:rPr>
              <a:t>    static </a:t>
            </a:r>
            <a:r>
              <a:rPr kumimoji="1" lang="en-US" altLang="zh-CN" sz="2400" dirty="0" err="1">
                <a:latin typeface="Verdana" panose="020B0604030504040204" pitchFamily="34" charset="0"/>
              </a:rPr>
              <a:t>int</a:t>
            </a:r>
            <a:r>
              <a:rPr kumimoji="1" lang="en-US" altLang="zh-CN" sz="2400" dirty="0">
                <a:latin typeface="Verdana" panose="020B0604030504040204" pitchFamily="34" charset="0"/>
              </a:rPr>
              <a:t> b;</a:t>
            </a:r>
          </a:p>
          <a:p>
            <a:pPr algn="l">
              <a:lnSpc>
                <a:spcPct val="90000"/>
              </a:lnSpc>
            </a:pPr>
            <a:r>
              <a:rPr kumimoji="1" lang="en-US" altLang="zh-CN" sz="2400" dirty="0">
                <a:latin typeface="Verdana" panose="020B0604030504040204" pitchFamily="34" charset="0"/>
              </a:rPr>
              <a:t>    b+=fun(a);</a:t>
            </a:r>
          </a:p>
          <a:p>
            <a:pPr algn="l">
              <a:lnSpc>
                <a:spcPct val="90000"/>
              </a:lnSpc>
            </a:pPr>
            <a:r>
              <a:rPr kumimoji="1" lang="en-US" altLang="zh-CN" sz="2400" dirty="0">
                <a:latin typeface="Verdana" panose="020B0604030504040204" pitchFamily="34" charset="0"/>
              </a:rPr>
              <a:t>    </a:t>
            </a:r>
            <a:r>
              <a:rPr kumimoji="1" lang="en-US" altLang="zh-CN" sz="2400" dirty="0" err="1">
                <a:latin typeface="Verdana" panose="020B0604030504040204" pitchFamily="34" charset="0"/>
              </a:rPr>
              <a:t>printf</a:t>
            </a:r>
            <a:r>
              <a:rPr kumimoji="1" lang="en-US" altLang="zh-CN" sz="2400" dirty="0">
                <a:latin typeface="Verdana" panose="020B0604030504040204" pitchFamily="34" charset="0"/>
              </a:rPr>
              <a:t>(</a:t>
            </a:r>
            <a:r>
              <a:rPr kumimoji="1" lang="en-US" altLang="zh-CN" sz="2400" dirty="0">
                <a:latin typeface="Times New Roman" panose="02020603050405020304" pitchFamily="18" charset="0"/>
              </a:rPr>
              <a:t>“</a:t>
            </a:r>
            <a:r>
              <a:rPr kumimoji="1" lang="en-US" altLang="zh-CN" sz="2400" dirty="0">
                <a:latin typeface="Verdana" panose="020B0604030504040204" pitchFamily="34" charset="0"/>
              </a:rPr>
              <a:t>a=%</a:t>
            </a:r>
            <a:r>
              <a:rPr kumimoji="1" lang="en-US" altLang="zh-CN" sz="2400" dirty="0" err="1">
                <a:latin typeface="Verdana" panose="020B0604030504040204" pitchFamily="34" charset="0"/>
              </a:rPr>
              <a:t>d,b</a:t>
            </a:r>
            <a:r>
              <a:rPr kumimoji="1" lang="en-US" altLang="zh-CN" sz="2400" dirty="0">
                <a:latin typeface="Verdana" panose="020B0604030504040204" pitchFamily="34" charset="0"/>
              </a:rPr>
              <a:t>=%d\n</a:t>
            </a:r>
            <a:r>
              <a:rPr kumimoji="1" lang="en-US" altLang="zh-CN" sz="2400" dirty="0">
                <a:latin typeface="Times New Roman" panose="02020603050405020304" pitchFamily="18" charset="0"/>
              </a:rPr>
              <a:t>”</a:t>
            </a:r>
            <a:r>
              <a:rPr kumimoji="1" lang="en-US" altLang="zh-CN" sz="2400" dirty="0">
                <a:latin typeface="Verdana" panose="020B0604030504040204" pitchFamily="34" charset="0"/>
              </a:rPr>
              <a:t>,</a:t>
            </a:r>
            <a:r>
              <a:rPr kumimoji="1" lang="en-US" altLang="zh-CN" sz="2400" dirty="0" err="1">
                <a:latin typeface="Verdana" panose="020B0604030504040204" pitchFamily="34" charset="0"/>
              </a:rPr>
              <a:t>a,b</a:t>
            </a:r>
            <a:r>
              <a:rPr kumimoji="1" lang="en-US" altLang="zh-CN" sz="2400" dirty="0">
                <a:latin typeface="Verdana" panose="020B0604030504040204" pitchFamily="34" charset="0"/>
              </a:rPr>
              <a:t>);</a:t>
            </a:r>
          </a:p>
          <a:p>
            <a:pPr algn="l">
              <a:lnSpc>
                <a:spcPct val="90000"/>
              </a:lnSpc>
            </a:pPr>
            <a:r>
              <a:rPr kumimoji="1" lang="en-US" altLang="zh-CN" sz="2400" dirty="0">
                <a:latin typeface="Verdana" panose="020B0604030504040204" pitchFamily="34" charset="0"/>
              </a:rPr>
              <a:t>    b+=fun(a);</a:t>
            </a:r>
          </a:p>
          <a:p>
            <a:pPr algn="l">
              <a:lnSpc>
                <a:spcPct val="90000"/>
              </a:lnSpc>
            </a:pPr>
            <a:r>
              <a:rPr kumimoji="1" lang="en-US" altLang="zh-CN" sz="2400" dirty="0">
                <a:latin typeface="Verdana" panose="020B0604030504040204" pitchFamily="34" charset="0"/>
              </a:rPr>
              <a:t>    </a:t>
            </a:r>
            <a:r>
              <a:rPr kumimoji="1" lang="en-US" altLang="zh-CN" sz="2400" dirty="0" err="1">
                <a:latin typeface="Verdana" panose="020B0604030504040204" pitchFamily="34" charset="0"/>
              </a:rPr>
              <a:t>printf</a:t>
            </a:r>
            <a:r>
              <a:rPr kumimoji="1" lang="en-US" altLang="zh-CN" sz="2400" dirty="0">
                <a:latin typeface="Verdana" panose="020B0604030504040204" pitchFamily="34" charset="0"/>
              </a:rPr>
              <a:t>(</a:t>
            </a:r>
            <a:r>
              <a:rPr kumimoji="1" lang="en-US" altLang="zh-CN" sz="2400" dirty="0">
                <a:latin typeface="Times New Roman" panose="02020603050405020304" pitchFamily="18" charset="0"/>
              </a:rPr>
              <a:t>“</a:t>
            </a:r>
            <a:r>
              <a:rPr kumimoji="1" lang="en-US" altLang="zh-CN" sz="2400" dirty="0">
                <a:latin typeface="Verdana" panose="020B0604030504040204" pitchFamily="34" charset="0"/>
              </a:rPr>
              <a:t>a=%</a:t>
            </a:r>
            <a:r>
              <a:rPr kumimoji="1" lang="en-US" altLang="zh-CN" sz="2400" dirty="0" err="1">
                <a:latin typeface="Verdana" panose="020B0604030504040204" pitchFamily="34" charset="0"/>
              </a:rPr>
              <a:t>d,b</a:t>
            </a:r>
            <a:r>
              <a:rPr kumimoji="1" lang="en-US" altLang="zh-CN" sz="2400" dirty="0">
                <a:latin typeface="Verdana" panose="020B0604030504040204" pitchFamily="34" charset="0"/>
              </a:rPr>
              <a:t>=%d\n</a:t>
            </a:r>
            <a:r>
              <a:rPr kumimoji="1" lang="en-US" altLang="zh-CN" sz="2400" dirty="0">
                <a:latin typeface="Times New Roman" panose="02020603050405020304" pitchFamily="18" charset="0"/>
              </a:rPr>
              <a:t>”</a:t>
            </a:r>
            <a:r>
              <a:rPr kumimoji="1" lang="en-US" altLang="zh-CN" sz="2400" dirty="0">
                <a:latin typeface="Verdana" panose="020B0604030504040204" pitchFamily="34" charset="0"/>
              </a:rPr>
              <a:t>,</a:t>
            </a:r>
            <a:r>
              <a:rPr kumimoji="1" lang="en-US" altLang="zh-CN" sz="2400" dirty="0" err="1">
                <a:latin typeface="Verdana" panose="020B0604030504040204" pitchFamily="34" charset="0"/>
              </a:rPr>
              <a:t>a,b</a:t>
            </a:r>
            <a:r>
              <a:rPr kumimoji="1" lang="en-US" altLang="zh-CN" sz="2400" dirty="0">
                <a:latin typeface="Verdana" panose="020B0604030504040204" pitchFamily="34" charset="0"/>
              </a:rPr>
              <a:t>);</a:t>
            </a:r>
          </a:p>
          <a:p>
            <a:pPr algn="l">
              <a:lnSpc>
                <a:spcPct val="90000"/>
              </a:lnSpc>
            </a:pPr>
            <a:r>
              <a:rPr kumimoji="1" lang="en-US" altLang="zh-CN" sz="2400" dirty="0">
                <a:latin typeface="Verdana" panose="020B0604030504040204" pitchFamily="34" charset="0"/>
              </a:rPr>
              <a:t>}</a:t>
            </a:r>
          </a:p>
          <a:p>
            <a:pPr algn="l">
              <a:lnSpc>
                <a:spcPct val="90000"/>
              </a:lnSpc>
            </a:pPr>
            <a:r>
              <a:rPr kumimoji="1" lang="en-US" altLang="zh-CN" sz="2400" dirty="0">
                <a:latin typeface="Verdana" panose="020B0604030504040204" pitchFamily="34" charset="0"/>
              </a:rPr>
              <a:t> static </a:t>
            </a:r>
            <a:r>
              <a:rPr kumimoji="1" lang="en-US" altLang="zh-CN" sz="2400" dirty="0" err="1">
                <a:latin typeface="Verdana" panose="020B0604030504040204" pitchFamily="34" charset="0"/>
              </a:rPr>
              <a:t>int</a:t>
            </a:r>
            <a:r>
              <a:rPr kumimoji="1" lang="en-US" altLang="zh-CN" sz="2400" dirty="0">
                <a:latin typeface="Verdana" panose="020B0604030504040204" pitchFamily="34" charset="0"/>
              </a:rPr>
              <a:t> a;</a:t>
            </a:r>
          </a:p>
          <a:p>
            <a:pPr algn="l">
              <a:lnSpc>
                <a:spcPct val="90000"/>
              </a:lnSpc>
            </a:pPr>
            <a:r>
              <a:rPr kumimoji="1" lang="en-US" altLang="zh-CN" sz="2400" dirty="0">
                <a:latin typeface="Verdana" panose="020B0604030504040204" pitchFamily="34" charset="0"/>
              </a:rPr>
              <a:t> </a:t>
            </a:r>
            <a:r>
              <a:rPr kumimoji="1" lang="en-US" altLang="zh-CN" sz="2400" dirty="0" err="1">
                <a:latin typeface="Verdana" panose="020B0604030504040204" pitchFamily="34" charset="0"/>
              </a:rPr>
              <a:t>int</a:t>
            </a:r>
            <a:r>
              <a:rPr kumimoji="1" lang="en-US" altLang="zh-CN" sz="2400" dirty="0">
                <a:latin typeface="Verdana" panose="020B0604030504040204" pitchFamily="34" charset="0"/>
              </a:rPr>
              <a:t> fun(</a:t>
            </a:r>
            <a:r>
              <a:rPr kumimoji="1" lang="en-US" altLang="zh-CN" sz="2400" dirty="0" err="1">
                <a:latin typeface="Verdana" panose="020B0604030504040204" pitchFamily="34" charset="0"/>
              </a:rPr>
              <a:t>int</a:t>
            </a:r>
            <a:r>
              <a:rPr kumimoji="1" lang="en-US" altLang="zh-CN" sz="2400" dirty="0">
                <a:latin typeface="Verdana" panose="020B0604030504040204" pitchFamily="34" charset="0"/>
              </a:rPr>
              <a:t> x)</a:t>
            </a:r>
          </a:p>
          <a:p>
            <a:pPr algn="l">
              <a:lnSpc>
                <a:spcPct val="90000"/>
              </a:lnSpc>
            </a:pPr>
            <a:r>
              <a:rPr kumimoji="1" lang="en-US" altLang="zh-CN" sz="2400" dirty="0">
                <a:latin typeface="Verdana" panose="020B0604030504040204" pitchFamily="34" charset="0"/>
              </a:rPr>
              <a:t>{</a:t>
            </a:r>
          </a:p>
          <a:p>
            <a:pPr algn="l">
              <a:lnSpc>
                <a:spcPct val="90000"/>
              </a:lnSpc>
            </a:pPr>
            <a:r>
              <a:rPr kumimoji="1" lang="en-US" altLang="zh-CN" sz="2400" dirty="0">
                <a:latin typeface="Verdana" panose="020B0604030504040204" pitchFamily="34" charset="0"/>
              </a:rPr>
              <a:t>    static </a:t>
            </a:r>
            <a:r>
              <a:rPr kumimoji="1" lang="en-US" altLang="zh-CN" sz="2400" dirty="0" err="1">
                <a:latin typeface="Verdana" panose="020B0604030504040204" pitchFamily="34" charset="0"/>
              </a:rPr>
              <a:t>int</a:t>
            </a:r>
            <a:r>
              <a:rPr kumimoji="1" lang="en-US" altLang="zh-CN" sz="2400" dirty="0">
                <a:latin typeface="Verdana" panose="020B0604030504040204" pitchFamily="34" charset="0"/>
              </a:rPr>
              <a:t> </a:t>
            </a:r>
            <a:r>
              <a:rPr kumimoji="1" lang="en-US" altLang="zh-CN" sz="2400" dirty="0" smtClean="0">
                <a:latin typeface="Verdana" panose="020B0604030504040204" pitchFamily="34" charset="0"/>
              </a:rPr>
              <a:t>b=5;</a:t>
            </a:r>
            <a:endParaRPr kumimoji="1" lang="en-US" altLang="zh-CN" sz="2400" dirty="0">
              <a:latin typeface="Verdana" panose="020B0604030504040204" pitchFamily="34" charset="0"/>
            </a:endParaRPr>
          </a:p>
          <a:p>
            <a:pPr algn="l">
              <a:lnSpc>
                <a:spcPct val="90000"/>
              </a:lnSpc>
            </a:pPr>
            <a:r>
              <a:rPr kumimoji="1" lang="en-US" altLang="zh-CN" sz="2400" dirty="0">
                <a:latin typeface="Verdana" panose="020B0604030504040204" pitchFamily="34" charset="0"/>
              </a:rPr>
              <a:t>    b+=a++;</a:t>
            </a:r>
          </a:p>
          <a:p>
            <a:pPr algn="l">
              <a:lnSpc>
                <a:spcPct val="90000"/>
              </a:lnSpc>
            </a:pPr>
            <a:r>
              <a:rPr kumimoji="1" lang="en-US" altLang="zh-CN" sz="2400" dirty="0">
                <a:latin typeface="Verdana" panose="020B0604030504040204" pitchFamily="34" charset="0"/>
              </a:rPr>
              <a:t>    </a:t>
            </a:r>
            <a:r>
              <a:rPr kumimoji="1" lang="en-US" altLang="zh-CN" sz="2400" dirty="0" err="1">
                <a:latin typeface="Verdana" panose="020B0604030504040204" pitchFamily="34" charset="0"/>
              </a:rPr>
              <a:t>printf</a:t>
            </a:r>
            <a:r>
              <a:rPr kumimoji="1" lang="en-US" altLang="zh-CN" sz="2400" dirty="0">
                <a:latin typeface="Verdana" panose="020B0604030504040204" pitchFamily="34" charset="0"/>
              </a:rPr>
              <a:t>(</a:t>
            </a:r>
            <a:r>
              <a:rPr kumimoji="1" lang="en-US" altLang="zh-CN" sz="2400" dirty="0">
                <a:latin typeface="Times New Roman" panose="02020603050405020304" pitchFamily="18" charset="0"/>
              </a:rPr>
              <a:t>“</a:t>
            </a:r>
            <a:r>
              <a:rPr kumimoji="1" lang="en-US" altLang="zh-CN" sz="2400" dirty="0">
                <a:latin typeface="Verdana" panose="020B0604030504040204" pitchFamily="34" charset="0"/>
              </a:rPr>
              <a:t>a=%</a:t>
            </a:r>
            <a:r>
              <a:rPr kumimoji="1" lang="en-US" altLang="zh-CN" sz="2400" dirty="0" err="1">
                <a:latin typeface="Verdana" panose="020B0604030504040204" pitchFamily="34" charset="0"/>
              </a:rPr>
              <a:t>d,b</a:t>
            </a:r>
            <a:r>
              <a:rPr kumimoji="1" lang="en-US" altLang="zh-CN" sz="2400" dirty="0">
                <a:latin typeface="Verdana" panose="020B0604030504040204" pitchFamily="34" charset="0"/>
              </a:rPr>
              <a:t>=%d\n</a:t>
            </a:r>
            <a:r>
              <a:rPr kumimoji="1" lang="en-US" altLang="zh-CN" sz="2400" dirty="0">
                <a:latin typeface="Times New Roman" panose="02020603050405020304" pitchFamily="18" charset="0"/>
              </a:rPr>
              <a:t>”</a:t>
            </a:r>
            <a:r>
              <a:rPr kumimoji="1" lang="en-US" altLang="zh-CN" sz="2400" dirty="0">
                <a:latin typeface="Verdana" panose="020B0604030504040204" pitchFamily="34" charset="0"/>
              </a:rPr>
              <a:t>,</a:t>
            </a:r>
            <a:r>
              <a:rPr kumimoji="1" lang="en-US" altLang="zh-CN" sz="2400" dirty="0" err="1">
                <a:latin typeface="Verdana" panose="020B0604030504040204" pitchFamily="34" charset="0"/>
              </a:rPr>
              <a:t>a,b</a:t>
            </a:r>
            <a:r>
              <a:rPr kumimoji="1" lang="en-US" altLang="zh-CN" sz="2400" dirty="0">
                <a:latin typeface="Verdana" panose="020B0604030504040204" pitchFamily="34" charset="0"/>
              </a:rPr>
              <a:t>);</a:t>
            </a:r>
          </a:p>
          <a:p>
            <a:pPr algn="l">
              <a:lnSpc>
                <a:spcPct val="90000"/>
              </a:lnSpc>
            </a:pPr>
            <a:r>
              <a:rPr kumimoji="1" lang="en-US" altLang="zh-CN" sz="2400" dirty="0">
                <a:latin typeface="Verdana" panose="020B0604030504040204" pitchFamily="34" charset="0"/>
              </a:rPr>
              <a:t>    return </a:t>
            </a:r>
            <a:r>
              <a:rPr kumimoji="1" lang="en-US" altLang="zh-CN" sz="2400" dirty="0" err="1">
                <a:latin typeface="Verdana" panose="020B0604030504040204" pitchFamily="34" charset="0"/>
              </a:rPr>
              <a:t>b+x</a:t>
            </a:r>
            <a:r>
              <a:rPr kumimoji="1" lang="en-US" altLang="zh-CN" sz="2400" dirty="0">
                <a:latin typeface="Verdana" panose="020B0604030504040204" pitchFamily="34" charset="0"/>
              </a:rPr>
              <a:t>;</a:t>
            </a:r>
          </a:p>
          <a:p>
            <a:pPr algn="l">
              <a:lnSpc>
                <a:spcPct val="90000"/>
              </a:lnSpc>
            </a:pPr>
            <a:r>
              <a:rPr kumimoji="1" lang="en-US" altLang="zh-CN" sz="2400" dirty="0">
                <a:latin typeface="Verdana" panose="020B0604030504040204" pitchFamily="34" charset="0"/>
              </a:rPr>
              <a:t>}</a:t>
            </a:r>
          </a:p>
        </p:txBody>
      </p:sp>
      <p:sp>
        <p:nvSpPr>
          <p:cNvPr id="49156" name="Text Box 4"/>
          <p:cNvSpPr txBox="1">
            <a:spLocks noChangeArrowheads="1"/>
          </p:cNvSpPr>
          <p:nvPr/>
        </p:nvSpPr>
        <p:spPr bwMode="auto">
          <a:xfrm>
            <a:off x="1792288" y="1643063"/>
            <a:ext cx="1719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CC00"/>
                </a:solidFill>
                <a:latin typeface="Verdana" panose="020B0604030504040204" pitchFamily="34" charset="0"/>
              </a:rPr>
              <a:t>//</a:t>
            </a:r>
            <a:r>
              <a:rPr kumimoji="1" lang="zh-CN" altLang="en-US" sz="2000" b="1">
                <a:solidFill>
                  <a:srgbClr val="00CC00"/>
                </a:solidFill>
                <a:latin typeface="Verdana" panose="020B0604030504040204" pitchFamily="34" charset="0"/>
              </a:rPr>
              <a:t>自动变量</a:t>
            </a:r>
            <a:r>
              <a:rPr kumimoji="1" lang="en-US" altLang="zh-CN" sz="2000" b="1">
                <a:solidFill>
                  <a:srgbClr val="00CC00"/>
                </a:solidFill>
                <a:latin typeface="Verdana" panose="020B0604030504040204" pitchFamily="34" charset="0"/>
              </a:rPr>
              <a:t>a</a:t>
            </a:r>
          </a:p>
        </p:txBody>
      </p:sp>
      <p:sp>
        <p:nvSpPr>
          <p:cNvPr id="49157" name="Text Box 5"/>
          <p:cNvSpPr txBox="1">
            <a:spLocks noChangeArrowheads="1"/>
          </p:cNvSpPr>
          <p:nvPr/>
        </p:nvSpPr>
        <p:spPr bwMode="auto">
          <a:xfrm>
            <a:off x="2203450" y="1958975"/>
            <a:ext cx="3686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CC00"/>
                </a:solidFill>
                <a:latin typeface="Verdana" panose="020B0604030504040204" pitchFamily="34" charset="0"/>
              </a:rPr>
              <a:t>//</a:t>
            </a:r>
            <a:r>
              <a:rPr kumimoji="1" lang="zh-CN" altLang="en-US" sz="2000" b="1">
                <a:solidFill>
                  <a:srgbClr val="00CC00"/>
                </a:solidFill>
                <a:latin typeface="Verdana" panose="020B0604030504040204" pitchFamily="34" charset="0"/>
              </a:rPr>
              <a:t>静态局部变量</a:t>
            </a:r>
            <a:r>
              <a:rPr kumimoji="1" lang="en-US" altLang="zh-CN" sz="2000" b="1">
                <a:solidFill>
                  <a:srgbClr val="00CC00"/>
                </a:solidFill>
                <a:latin typeface="Verdana" panose="020B0604030504040204" pitchFamily="34" charset="0"/>
              </a:rPr>
              <a:t>b</a:t>
            </a:r>
            <a:r>
              <a:rPr kumimoji="1" lang="zh-CN" altLang="en-US" sz="2000" b="1">
                <a:solidFill>
                  <a:srgbClr val="00CC00"/>
                </a:solidFill>
                <a:latin typeface="Verdana" panose="020B0604030504040204" pitchFamily="34" charset="0"/>
              </a:rPr>
              <a:t>，默认值为</a:t>
            </a:r>
            <a:r>
              <a:rPr kumimoji="1" lang="en-US" altLang="zh-CN" sz="2000" b="1">
                <a:solidFill>
                  <a:srgbClr val="00CC00"/>
                </a:solidFill>
                <a:latin typeface="Verdana" panose="020B0604030504040204" pitchFamily="34" charset="0"/>
              </a:rPr>
              <a:t>0</a:t>
            </a:r>
          </a:p>
        </p:txBody>
      </p:sp>
      <p:sp>
        <p:nvSpPr>
          <p:cNvPr id="49158" name="Text Box 6"/>
          <p:cNvSpPr txBox="1">
            <a:spLocks noChangeArrowheads="1"/>
          </p:cNvSpPr>
          <p:nvPr/>
        </p:nvSpPr>
        <p:spPr bwMode="auto">
          <a:xfrm>
            <a:off x="2128838" y="3973513"/>
            <a:ext cx="3678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CC00"/>
                </a:solidFill>
                <a:latin typeface="Verdana" panose="020B0604030504040204" pitchFamily="34" charset="0"/>
              </a:rPr>
              <a:t>//</a:t>
            </a:r>
            <a:r>
              <a:rPr kumimoji="1" lang="zh-CN" altLang="en-US" sz="2000" b="1">
                <a:solidFill>
                  <a:srgbClr val="00CC00"/>
                </a:solidFill>
                <a:latin typeface="Verdana" panose="020B0604030504040204" pitchFamily="34" charset="0"/>
              </a:rPr>
              <a:t>静态外部变量</a:t>
            </a:r>
            <a:r>
              <a:rPr kumimoji="1" lang="en-US" altLang="zh-CN" sz="2000" b="1">
                <a:solidFill>
                  <a:srgbClr val="00CC00"/>
                </a:solidFill>
                <a:latin typeface="Verdana" panose="020B0604030504040204" pitchFamily="34" charset="0"/>
              </a:rPr>
              <a:t>a</a:t>
            </a:r>
            <a:r>
              <a:rPr kumimoji="1" lang="zh-CN" altLang="en-US" sz="2000" b="1">
                <a:solidFill>
                  <a:srgbClr val="00CC00"/>
                </a:solidFill>
                <a:latin typeface="Verdana" panose="020B0604030504040204" pitchFamily="34" charset="0"/>
              </a:rPr>
              <a:t>，默认值为</a:t>
            </a:r>
            <a:r>
              <a:rPr kumimoji="1" lang="en-US" altLang="zh-CN" sz="2000" b="1">
                <a:solidFill>
                  <a:srgbClr val="00CC00"/>
                </a:solidFill>
                <a:latin typeface="Verdana" panose="020B0604030504040204" pitchFamily="34" charset="0"/>
              </a:rPr>
              <a:t>0</a:t>
            </a:r>
          </a:p>
        </p:txBody>
      </p:sp>
      <p:sp>
        <p:nvSpPr>
          <p:cNvPr id="49159" name="Text Box 7"/>
          <p:cNvSpPr txBox="1">
            <a:spLocks noChangeArrowheads="1"/>
          </p:cNvSpPr>
          <p:nvPr/>
        </p:nvSpPr>
        <p:spPr bwMode="auto">
          <a:xfrm>
            <a:off x="2709863" y="4956175"/>
            <a:ext cx="223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CC00"/>
                </a:solidFill>
                <a:latin typeface="Verdana" panose="020B0604030504040204" pitchFamily="34" charset="0"/>
              </a:rPr>
              <a:t>//</a:t>
            </a:r>
            <a:r>
              <a:rPr kumimoji="1" lang="zh-CN" altLang="en-US" sz="2000" b="1">
                <a:solidFill>
                  <a:srgbClr val="00CC00"/>
                </a:solidFill>
                <a:latin typeface="Verdana" panose="020B0604030504040204" pitchFamily="34" charset="0"/>
              </a:rPr>
              <a:t>静态局部变量</a:t>
            </a:r>
            <a:r>
              <a:rPr kumimoji="1" lang="en-US" altLang="zh-CN" sz="2000" b="1">
                <a:solidFill>
                  <a:srgbClr val="00CC00"/>
                </a:solidFill>
                <a:latin typeface="Verdana" panose="020B0604030504040204" pitchFamily="34" charset="0"/>
              </a:rPr>
              <a:t>b</a:t>
            </a:r>
          </a:p>
        </p:txBody>
      </p:sp>
      <p:grpSp>
        <p:nvGrpSpPr>
          <p:cNvPr id="49160" name="Group 8"/>
          <p:cNvGrpSpPr>
            <a:grpSpLocks/>
          </p:cNvGrpSpPr>
          <p:nvPr/>
        </p:nvGrpSpPr>
        <p:grpSpPr bwMode="auto">
          <a:xfrm>
            <a:off x="146050" y="5110163"/>
            <a:ext cx="1784350" cy="1131887"/>
            <a:chOff x="110" y="3264"/>
            <a:chExt cx="1124" cy="713"/>
          </a:xfrm>
        </p:grpSpPr>
        <p:sp>
          <p:nvSpPr>
            <p:cNvPr id="49161" name="Line 9"/>
            <p:cNvSpPr>
              <a:spLocks noChangeShapeType="1"/>
            </p:cNvSpPr>
            <p:nvPr/>
          </p:nvSpPr>
          <p:spPr bwMode="auto">
            <a:xfrm>
              <a:off x="110" y="3264"/>
              <a:ext cx="1124" cy="0"/>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2" name="Line 10"/>
            <p:cNvSpPr>
              <a:spLocks noChangeShapeType="1"/>
            </p:cNvSpPr>
            <p:nvPr/>
          </p:nvSpPr>
          <p:spPr bwMode="auto">
            <a:xfrm>
              <a:off x="110" y="3264"/>
              <a:ext cx="0" cy="713"/>
            </a:xfrm>
            <a:prstGeom prst="line">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9163" name="Group 11"/>
          <p:cNvGrpSpPr>
            <a:grpSpLocks/>
          </p:cNvGrpSpPr>
          <p:nvPr/>
        </p:nvGrpSpPr>
        <p:grpSpPr bwMode="auto">
          <a:xfrm>
            <a:off x="85725" y="1828800"/>
            <a:ext cx="900113" cy="1800225"/>
            <a:chOff x="45" y="1179"/>
            <a:chExt cx="567" cy="1134"/>
          </a:xfrm>
        </p:grpSpPr>
        <p:sp>
          <p:nvSpPr>
            <p:cNvPr id="49164" name="Line 12"/>
            <p:cNvSpPr>
              <a:spLocks noChangeShapeType="1"/>
            </p:cNvSpPr>
            <p:nvPr/>
          </p:nvSpPr>
          <p:spPr bwMode="auto">
            <a:xfrm>
              <a:off x="54" y="1179"/>
              <a:ext cx="558" cy="0"/>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5" name="Line 13"/>
            <p:cNvSpPr>
              <a:spLocks noChangeShapeType="1"/>
            </p:cNvSpPr>
            <p:nvPr/>
          </p:nvSpPr>
          <p:spPr bwMode="auto">
            <a:xfrm>
              <a:off x="45" y="1179"/>
              <a:ext cx="0" cy="1134"/>
            </a:xfrm>
            <a:prstGeom prst="line">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9166" name="Group 14"/>
          <p:cNvGrpSpPr>
            <a:grpSpLocks/>
          </p:cNvGrpSpPr>
          <p:nvPr/>
        </p:nvGrpSpPr>
        <p:grpSpPr bwMode="auto">
          <a:xfrm>
            <a:off x="174625" y="2192338"/>
            <a:ext cx="1755775" cy="1436687"/>
            <a:chOff x="119" y="1408"/>
            <a:chExt cx="1106" cy="905"/>
          </a:xfrm>
        </p:grpSpPr>
        <p:sp>
          <p:nvSpPr>
            <p:cNvPr id="49167" name="Line 15"/>
            <p:cNvSpPr>
              <a:spLocks noChangeShapeType="1"/>
            </p:cNvSpPr>
            <p:nvPr/>
          </p:nvSpPr>
          <p:spPr bwMode="auto">
            <a:xfrm>
              <a:off x="119" y="1408"/>
              <a:ext cx="1106" cy="0"/>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8" name="Line 16"/>
            <p:cNvSpPr>
              <a:spLocks noChangeShapeType="1"/>
            </p:cNvSpPr>
            <p:nvPr/>
          </p:nvSpPr>
          <p:spPr bwMode="auto">
            <a:xfrm>
              <a:off x="119" y="1408"/>
              <a:ext cx="0" cy="905"/>
            </a:xfrm>
            <a:prstGeom prst="line">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9169" name="Group 17"/>
          <p:cNvGrpSpPr>
            <a:grpSpLocks/>
          </p:cNvGrpSpPr>
          <p:nvPr/>
        </p:nvGrpSpPr>
        <p:grpSpPr bwMode="auto">
          <a:xfrm>
            <a:off x="71438" y="4137025"/>
            <a:ext cx="1511300" cy="2663825"/>
            <a:chOff x="54" y="2642"/>
            <a:chExt cx="952" cy="1678"/>
          </a:xfrm>
        </p:grpSpPr>
        <p:sp>
          <p:nvSpPr>
            <p:cNvPr id="49170" name="Line 18"/>
            <p:cNvSpPr>
              <a:spLocks noChangeShapeType="1"/>
            </p:cNvSpPr>
            <p:nvPr/>
          </p:nvSpPr>
          <p:spPr bwMode="auto">
            <a:xfrm>
              <a:off x="63" y="2643"/>
              <a:ext cx="943" cy="9"/>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1" name="Line 19"/>
            <p:cNvSpPr>
              <a:spLocks noChangeShapeType="1"/>
            </p:cNvSpPr>
            <p:nvPr/>
          </p:nvSpPr>
          <p:spPr bwMode="auto">
            <a:xfrm>
              <a:off x="54" y="2642"/>
              <a:ext cx="0" cy="1678"/>
            </a:xfrm>
            <a:prstGeom prst="line">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9172" name="Text Box 20"/>
          <p:cNvSpPr txBox="1">
            <a:spLocks noChangeArrowheads="1"/>
          </p:cNvSpPr>
          <p:nvPr/>
        </p:nvSpPr>
        <p:spPr bwMode="auto">
          <a:xfrm>
            <a:off x="357188" y="3619500"/>
            <a:ext cx="434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CC00"/>
                </a:solidFill>
                <a:latin typeface="Verdana" panose="020B0604030504040204" pitchFamily="34" charset="0"/>
              </a:rPr>
              <a:t>//</a:t>
            </a:r>
            <a:r>
              <a:rPr kumimoji="1" lang="zh-CN" altLang="en-US" sz="2000" b="1">
                <a:solidFill>
                  <a:srgbClr val="00CC00"/>
                </a:solidFill>
                <a:latin typeface="Verdana" panose="020B0604030504040204" pitchFamily="34" charset="0"/>
              </a:rPr>
              <a:t>静态变量的作用域与生存期不一致</a:t>
            </a:r>
          </a:p>
        </p:txBody>
      </p:sp>
    </p:spTree>
    <p:extLst>
      <p:ext uri="{BB962C8B-B14F-4D97-AF65-F5344CB8AC3E}">
        <p14:creationId xmlns:p14="http://schemas.microsoft.com/office/powerpoint/2010/main" val="588719017"/>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additive="base">
                                        <p:cTn id="7" dur="500" fill="hold"/>
                                        <p:tgtEl>
                                          <p:spTgt spid="49154"/>
                                        </p:tgtEl>
                                        <p:attrNameLst>
                                          <p:attrName>ppt_x</p:attrName>
                                        </p:attrNameLst>
                                      </p:cBhvr>
                                      <p:tavLst>
                                        <p:tav tm="0">
                                          <p:val>
                                            <p:strVal val="0-#ppt_w/2"/>
                                          </p:val>
                                        </p:tav>
                                        <p:tav tm="100000">
                                          <p:val>
                                            <p:strVal val="#ppt_x"/>
                                          </p:val>
                                        </p:tav>
                                      </p:tavLst>
                                    </p:anim>
                                    <p:anim calcmode="lin" valueType="num">
                                      <p:cBhvr additive="base">
                                        <p:cTn id="8" dur="500" fill="hold"/>
                                        <p:tgtEl>
                                          <p:spTgt spid="4915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9156"/>
                                        </p:tgtEl>
                                        <p:attrNameLst>
                                          <p:attrName>style.visibility</p:attrName>
                                        </p:attrNameLst>
                                      </p:cBhvr>
                                      <p:to>
                                        <p:strVal val="visible"/>
                                      </p:to>
                                    </p:set>
                                    <p:animEffect transition="in" filter="checkerboard(across)">
                                      <p:cBhvr>
                                        <p:cTn id="13" dur="500"/>
                                        <p:tgtEl>
                                          <p:spTgt spid="4915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 fill="hold" nodeType="clickEffect">
                                  <p:stCondLst>
                                    <p:cond delay="0"/>
                                  </p:stCondLst>
                                  <p:childTnLst>
                                    <p:set>
                                      <p:cBhvr>
                                        <p:cTn id="17" dur="1" fill="hold">
                                          <p:stCondLst>
                                            <p:cond delay="0"/>
                                          </p:stCondLst>
                                        </p:cTn>
                                        <p:tgtEl>
                                          <p:spTgt spid="49163"/>
                                        </p:tgtEl>
                                        <p:attrNameLst>
                                          <p:attrName>style.visibility</p:attrName>
                                        </p:attrNameLst>
                                      </p:cBhvr>
                                      <p:to>
                                        <p:strVal val="visible"/>
                                      </p:to>
                                    </p:set>
                                    <p:anim calcmode="lin" valueType="num">
                                      <p:cBhvr>
                                        <p:cTn id="18" dur="500" fill="hold"/>
                                        <p:tgtEl>
                                          <p:spTgt spid="49163"/>
                                        </p:tgtEl>
                                        <p:attrNameLst>
                                          <p:attrName>ppt_x</p:attrName>
                                        </p:attrNameLst>
                                      </p:cBhvr>
                                      <p:tavLst>
                                        <p:tav tm="0">
                                          <p:val>
                                            <p:strVal val="#ppt_x"/>
                                          </p:val>
                                        </p:tav>
                                        <p:tav tm="100000">
                                          <p:val>
                                            <p:strVal val="#ppt_x"/>
                                          </p:val>
                                        </p:tav>
                                      </p:tavLst>
                                    </p:anim>
                                    <p:anim calcmode="lin" valueType="num">
                                      <p:cBhvr>
                                        <p:cTn id="19" dur="500" fill="hold"/>
                                        <p:tgtEl>
                                          <p:spTgt spid="49163"/>
                                        </p:tgtEl>
                                        <p:attrNameLst>
                                          <p:attrName>ppt_y</p:attrName>
                                        </p:attrNameLst>
                                      </p:cBhvr>
                                      <p:tavLst>
                                        <p:tav tm="0">
                                          <p:val>
                                            <p:strVal val="#ppt_y-#ppt_h/2"/>
                                          </p:val>
                                        </p:tav>
                                        <p:tav tm="100000">
                                          <p:val>
                                            <p:strVal val="#ppt_y"/>
                                          </p:val>
                                        </p:tav>
                                      </p:tavLst>
                                    </p:anim>
                                    <p:anim calcmode="lin" valueType="num">
                                      <p:cBhvr>
                                        <p:cTn id="20" dur="500" fill="hold"/>
                                        <p:tgtEl>
                                          <p:spTgt spid="49163"/>
                                        </p:tgtEl>
                                        <p:attrNameLst>
                                          <p:attrName>ppt_w</p:attrName>
                                        </p:attrNameLst>
                                      </p:cBhvr>
                                      <p:tavLst>
                                        <p:tav tm="0">
                                          <p:val>
                                            <p:strVal val="#ppt_w"/>
                                          </p:val>
                                        </p:tav>
                                        <p:tav tm="100000">
                                          <p:val>
                                            <p:strVal val="#ppt_w"/>
                                          </p:val>
                                        </p:tav>
                                      </p:tavLst>
                                    </p:anim>
                                    <p:anim calcmode="lin" valueType="num">
                                      <p:cBhvr>
                                        <p:cTn id="21" dur="500" fill="hold"/>
                                        <p:tgtEl>
                                          <p:spTgt spid="49163"/>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49157"/>
                                        </p:tgtEl>
                                        <p:attrNameLst>
                                          <p:attrName>style.visibility</p:attrName>
                                        </p:attrNameLst>
                                      </p:cBhvr>
                                      <p:to>
                                        <p:strVal val="visible"/>
                                      </p:to>
                                    </p:set>
                                    <p:animEffect transition="in" filter="checkerboard(across)">
                                      <p:cBhvr>
                                        <p:cTn id="26" dur="500"/>
                                        <p:tgtEl>
                                          <p:spTgt spid="4915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nodeType="clickEffect">
                                  <p:stCondLst>
                                    <p:cond delay="0"/>
                                  </p:stCondLst>
                                  <p:childTnLst>
                                    <p:set>
                                      <p:cBhvr>
                                        <p:cTn id="30" dur="1" fill="hold">
                                          <p:stCondLst>
                                            <p:cond delay="0"/>
                                          </p:stCondLst>
                                        </p:cTn>
                                        <p:tgtEl>
                                          <p:spTgt spid="49166"/>
                                        </p:tgtEl>
                                        <p:attrNameLst>
                                          <p:attrName>style.visibility</p:attrName>
                                        </p:attrNameLst>
                                      </p:cBhvr>
                                      <p:to>
                                        <p:strVal val="visible"/>
                                      </p:to>
                                    </p:set>
                                    <p:anim calcmode="lin" valueType="num">
                                      <p:cBhvr>
                                        <p:cTn id="31" dur="500" fill="hold"/>
                                        <p:tgtEl>
                                          <p:spTgt spid="49166"/>
                                        </p:tgtEl>
                                        <p:attrNameLst>
                                          <p:attrName>ppt_x</p:attrName>
                                        </p:attrNameLst>
                                      </p:cBhvr>
                                      <p:tavLst>
                                        <p:tav tm="0">
                                          <p:val>
                                            <p:strVal val="#ppt_x"/>
                                          </p:val>
                                        </p:tav>
                                        <p:tav tm="100000">
                                          <p:val>
                                            <p:strVal val="#ppt_x"/>
                                          </p:val>
                                        </p:tav>
                                      </p:tavLst>
                                    </p:anim>
                                    <p:anim calcmode="lin" valueType="num">
                                      <p:cBhvr>
                                        <p:cTn id="32" dur="500" fill="hold"/>
                                        <p:tgtEl>
                                          <p:spTgt spid="49166"/>
                                        </p:tgtEl>
                                        <p:attrNameLst>
                                          <p:attrName>ppt_y</p:attrName>
                                        </p:attrNameLst>
                                      </p:cBhvr>
                                      <p:tavLst>
                                        <p:tav tm="0">
                                          <p:val>
                                            <p:strVal val="#ppt_y-#ppt_h/2"/>
                                          </p:val>
                                        </p:tav>
                                        <p:tav tm="100000">
                                          <p:val>
                                            <p:strVal val="#ppt_y"/>
                                          </p:val>
                                        </p:tav>
                                      </p:tavLst>
                                    </p:anim>
                                    <p:anim calcmode="lin" valueType="num">
                                      <p:cBhvr>
                                        <p:cTn id="33" dur="500" fill="hold"/>
                                        <p:tgtEl>
                                          <p:spTgt spid="49166"/>
                                        </p:tgtEl>
                                        <p:attrNameLst>
                                          <p:attrName>ppt_w</p:attrName>
                                        </p:attrNameLst>
                                      </p:cBhvr>
                                      <p:tavLst>
                                        <p:tav tm="0">
                                          <p:val>
                                            <p:strVal val="#ppt_w"/>
                                          </p:val>
                                        </p:tav>
                                        <p:tav tm="100000">
                                          <p:val>
                                            <p:strVal val="#ppt_w"/>
                                          </p:val>
                                        </p:tav>
                                      </p:tavLst>
                                    </p:anim>
                                    <p:anim calcmode="lin" valueType="num">
                                      <p:cBhvr>
                                        <p:cTn id="34" dur="500" fill="hold"/>
                                        <p:tgtEl>
                                          <p:spTgt spid="49166"/>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49158"/>
                                        </p:tgtEl>
                                        <p:attrNameLst>
                                          <p:attrName>style.visibility</p:attrName>
                                        </p:attrNameLst>
                                      </p:cBhvr>
                                      <p:to>
                                        <p:strVal val="visible"/>
                                      </p:to>
                                    </p:set>
                                    <p:animEffect transition="in" filter="checkerboard(across)">
                                      <p:cBhvr>
                                        <p:cTn id="39" dur="500"/>
                                        <p:tgtEl>
                                          <p:spTgt spid="4915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 fill="hold" nodeType="clickEffect">
                                  <p:stCondLst>
                                    <p:cond delay="0"/>
                                  </p:stCondLst>
                                  <p:childTnLst>
                                    <p:set>
                                      <p:cBhvr>
                                        <p:cTn id="43" dur="1" fill="hold">
                                          <p:stCondLst>
                                            <p:cond delay="0"/>
                                          </p:stCondLst>
                                        </p:cTn>
                                        <p:tgtEl>
                                          <p:spTgt spid="49169"/>
                                        </p:tgtEl>
                                        <p:attrNameLst>
                                          <p:attrName>style.visibility</p:attrName>
                                        </p:attrNameLst>
                                      </p:cBhvr>
                                      <p:to>
                                        <p:strVal val="visible"/>
                                      </p:to>
                                    </p:set>
                                    <p:anim calcmode="lin" valueType="num">
                                      <p:cBhvr>
                                        <p:cTn id="44" dur="500" fill="hold"/>
                                        <p:tgtEl>
                                          <p:spTgt spid="49169"/>
                                        </p:tgtEl>
                                        <p:attrNameLst>
                                          <p:attrName>ppt_x</p:attrName>
                                        </p:attrNameLst>
                                      </p:cBhvr>
                                      <p:tavLst>
                                        <p:tav tm="0">
                                          <p:val>
                                            <p:strVal val="#ppt_x"/>
                                          </p:val>
                                        </p:tav>
                                        <p:tav tm="100000">
                                          <p:val>
                                            <p:strVal val="#ppt_x"/>
                                          </p:val>
                                        </p:tav>
                                      </p:tavLst>
                                    </p:anim>
                                    <p:anim calcmode="lin" valueType="num">
                                      <p:cBhvr>
                                        <p:cTn id="45" dur="500" fill="hold"/>
                                        <p:tgtEl>
                                          <p:spTgt spid="49169"/>
                                        </p:tgtEl>
                                        <p:attrNameLst>
                                          <p:attrName>ppt_y</p:attrName>
                                        </p:attrNameLst>
                                      </p:cBhvr>
                                      <p:tavLst>
                                        <p:tav tm="0">
                                          <p:val>
                                            <p:strVal val="#ppt_y-#ppt_h/2"/>
                                          </p:val>
                                        </p:tav>
                                        <p:tav tm="100000">
                                          <p:val>
                                            <p:strVal val="#ppt_y"/>
                                          </p:val>
                                        </p:tav>
                                      </p:tavLst>
                                    </p:anim>
                                    <p:anim calcmode="lin" valueType="num">
                                      <p:cBhvr>
                                        <p:cTn id="46" dur="500" fill="hold"/>
                                        <p:tgtEl>
                                          <p:spTgt spid="49169"/>
                                        </p:tgtEl>
                                        <p:attrNameLst>
                                          <p:attrName>ppt_w</p:attrName>
                                        </p:attrNameLst>
                                      </p:cBhvr>
                                      <p:tavLst>
                                        <p:tav tm="0">
                                          <p:val>
                                            <p:strVal val="#ppt_w"/>
                                          </p:val>
                                        </p:tav>
                                        <p:tav tm="100000">
                                          <p:val>
                                            <p:strVal val="#ppt_w"/>
                                          </p:val>
                                        </p:tav>
                                      </p:tavLst>
                                    </p:anim>
                                    <p:anim calcmode="lin" valueType="num">
                                      <p:cBhvr>
                                        <p:cTn id="47" dur="500" fill="hold"/>
                                        <p:tgtEl>
                                          <p:spTgt spid="49169"/>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49159"/>
                                        </p:tgtEl>
                                        <p:attrNameLst>
                                          <p:attrName>style.visibility</p:attrName>
                                        </p:attrNameLst>
                                      </p:cBhvr>
                                      <p:to>
                                        <p:strVal val="visible"/>
                                      </p:to>
                                    </p:set>
                                    <p:animEffect transition="in" filter="checkerboard(across)">
                                      <p:cBhvr>
                                        <p:cTn id="52" dur="500"/>
                                        <p:tgtEl>
                                          <p:spTgt spid="4915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1" fill="hold" nodeType="clickEffect">
                                  <p:stCondLst>
                                    <p:cond delay="0"/>
                                  </p:stCondLst>
                                  <p:childTnLst>
                                    <p:set>
                                      <p:cBhvr>
                                        <p:cTn id="56" dur="1" fill="hold">
                                          <p:stCondLst>
                                            <p:cond delay="0"/>
                                          </p:stCondLst>
                                        </p:cTn>
                                        <p:tgtEl>
                                          <p:spTgt spid="49160"/>
                                        </p:tgtEl>
                                        <p:attrNameLst>
                                          <p:attrName>style.visibility</p:attrName>
                                        </p:attrNameLst>
                                      </p:cBhvr>
                                      <p:to>
                                        <p:strVal val="visible"/>
                                      </p:to>
                                    </p:set>
                                    <p:anim calcmode="lin" valueType="num">
                                      <p:cBhvr>
                                        <p:cTn id="57" dur="500" fill="hold"/>
                                        <p:tgtEl>
                                          <p:spTgt spid="49160"/>
                                        </p:tgtEl>
                                        <p:attrNameLst>
                                          <p:attrName>ppt_x</p:attrName>
                                        </p:attrNameLst>
                                      </p:cBhvr>
                                      <p:tavLst>
                                        <p:tav tm="0">
                                          <p:val>
                                            <p:strVal val="#ppt_x"/>
                                          </p:val>
                                        </p:tav>
                                        <p:tav tm="100000">
                                          <p:val>
                                            <p:strVal val="#ppt_x"/>
                                          </p:val>
                                        </p:tav>
                                      </p:tavLst>
                                    </p:anim>
                                    <p:anim calcmode="lin" valueType="num">
                                      <p:cBhvr>
                                        <p:cTn id="58" dur="500" fill="hold"/>
                                        <p:tgtEl>
                                          <p:spTgt spid="49160"/>
                                        </p:tgtEl>
                                        <p:attrNameLst>
                                          <p:attrName>ppt_y</p:attrName>
                                        </p:attrNameLst>
                                      </p:cBhvr>
                                      <p:tavLst>
                                        <p:tav tm="0">
                                          <p:val>
                                            <p:strVal val="#ppt_y-#ppt_h/2"/>
                                          </p:val>
                                        </p:tav>
                                        <p:tav tm="100000">
                                          <p:val>
                                            <p:strVal val="#ppt_y"/>
                                          </p:val>
                                        </p:tav>
                                      </p:tavLst>
                                    </p:anim>
                                    <p:anim calcmode="lin" valueType="num">
                                      <p:cBhvr>
                                        <p:cTn id="59" dur="500" fill="hold"/>
                                        <p:tgtEl>
                                          <p:spTgt spid="49160"/>
                                        </p:tgtEl>
                                        <p:attrNameLst>
                                          <p:attrName>ppt_w</p:attrName>
                                        </p:attrNameLst>
                                      </p:cBhvr>
                                      <p:tavLst>
                                        <p:tav tm="0">
                                          <p:val>
                                            <p:strVal val="#ppt_w"/>
                                          </p:val>
                                        </p:tav>
                                        <p:tav tm="100000">
                                          <p:val>
                                            <p:strVal val="#ppt_w"/>
                                          </p:val>
                                        </p:tav>
                                      </p:tavLst>
                                    </p:anim>
                                    <p:anim calcmode="lin" valueType="num">
                                      <p:cBhvr>
                                        <p:cTn id="60" dur="500" fill="hold"/>
                                        <p:tgtEl>
                                          <p:spTgt spid="49160"/>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9172"/>
                                        </p:tgtEl>
                                        <p:attrNameLst>
                                          <p:attrName>style.visibility</p:attrName>
                                        </p:attrNameLst>
                                      </p:cBhvr>
                                      <p:to>
                                        <p:strVal val="visible"/>
                                      </p:to>
                                    </p:set>
                                    <p:animEffect transition="in" filter="blinds(horizontal)">
                                      <p:cBhvr>
                                        <p:cTn id="65" dur="500"/>
                                        <p:tgtEl>
                                          <p:spTgt spid="4917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autoUpdateAnimBg="0"/>
      <p:bldP spid="49156" grpId="0" autoUpdateAnimBg="0"/>
      <p:bldP spid="49157" grpId="0" autoUpdateAnimBg="0"/>
      <p:bldP spid="49158" grpId="0" autoUpdateAnimBg="0"/>
      <p:bldP spid="49159" grpId="0" autoUpdateAnimBg="0"/>
      <p:bldP spid="49172" grpId="0" autoUpdateAnimBg="0"/>
    </p:bldLst>
  </p:timing>
</p:sld>
</file>

<file path=ppt/slides/slide2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2" name="页脚占位符 2"/>
          <p:cNvSpPr>
            <a:spLocks noGrp="1"/>
          </p:cNvSpPr>
          <p:nvPr>
            <p:ph type="ftr" sz="quarter" idx="11"/>
          </p:nvPr>
        </p:nvSpPr>
        <p:spPr/>
        <p:txBody>
          <a:bodyPr/>
          <a:lstStyle/>
          <a:p>
            <a:r>
              <a:rPr lang="zh-CN" altLang="en-US"/>
              <a:t>厦门大学计算机科学系 曾华琳</a:t>
            </a:r>
          </a:p>
        </p:txBody>
      </p:sp>
      <p:sp>
        <p:nvSpPr>
          <p:cNvPr id="23" name="灯片编号占位符 3"/>
          <p:cNvSpPr>
            <a:spLocks noGrp="1"/>
          </p:cNvSpPr>
          <p:nvPr>
            <p:ph type="sldNum" sz="quarter" idx="12"/>
          </p:nvPr>
        </p:nvSpPr>
        <p:spPr/>
        <p:txBody>
          <a:bodyPr/>
          <a:lstStyle/>
          <a:p>
            <a:fld id="{62C262DB-429E-4DA6-B04A-2D7685D84093}" type="slidenum">
              <a:rPr lang="en-US" altLang="zh-CN"/>
              <a:pPr/>
              <a:t>224</a:t>
            </a:fld>
            <a:endParaRPr lang="en-US" altLang="zh-CN"/>
          </a:p>
        </p:txBody>
      </p:sp>
      <p:sp useBgFill="1">
        <p:nvSpPr>
          <p:cNvPr id="49154" name="Text Box 2"/>
          <p:cNvSpPr txBox="1">
            <a:spLocks noChangeArrowheads="1"/>
          </p:cNvSpPr>
          <p:nvPr/>
        </p:nvSpPr>
        <p:spPr bwMode="auto">
          <a:xfrm>
            <a:off x="0" y="0"/>
            <a:ext cx="7910513" cy="6740307"/>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lnSpc>
                <a:spcPct val="90000"/>
              </a:lnSpc>
            </a:pPr>
            <a:r>
              <a:rPr kumimoji="1" lang="zh-CN" altLang="en-US" sz="2400" dirty="0">
                <a:latin typeface="Verdana" panose="020B0604030504040204" pitchFamily="34" charset="0"/>
              </a:rPr>
              <a:t>分析下列程序的输出结果，并说明各变量的存储类。</a:t>
            </a:r>
          </a:p>
          <a:p>
            <a:pPr algn="l">
              <a:lnSpc>
                <a:spcPct val="90000"/>
              </a:lnSpc>
            </a:pPr>
            <a:r>
              <a:rPr kumimoji="1" lang="en-US" altLang="zh-CN" sz="2400" dirty="0">
                <a:latin typeface="Verdana" panose="020B0604030504040204" pitchFamily="34" charset="0"/>
              </a:rPr>
              <a:t>#include&lt;</a:t>
            </a:r>
            <a:r>
              <a:rPr kumimoji="1" lang="en-US" altLang="zh-CN" sz="2400" dirty="0" err="1">
                <a:latin typeface="Verdana" panose="020B0604030504040204" pitchFamily="34" charset="0"/>
              </a:rPr>
              <a:t>stdio.h</a:t>
            </a:r>
            <a:r>
              <a:rPr kumimoji="1" lang="en-US" altLang="zh-CN" sz="2400" dirty="0">
                <a:latin typeface="Verdana" panose="020B0604030504040204" pitchFamily="34" charset="0"/>
              </a:rPr>
              <a:t>&gt;</a:t>
            </a:r>
          </a:p>
          <a:p>
            <a:pPr algn="l">
              <a:lnSpc>
                <a:spcPct val="90000"/>
              </a:lnSpc>
            </a:pPr>
            <a:r>
              <a:rPr kumimoji="1" lang="en-US" altLang="zh-CN" sz="2400" dirty="0">
                <a:latin typeface="Verdana" panose="020B0604030504040204" pitchFamily="34" charset="0"/>
              </a:rPr>
              <a:t> </a:t>
            </a:r>
            <a:r>
              <a:rPr kumimoji="1" lang="en-US" altLang="zh-CN" sz="2400" dirty="0" err="1">
                <a:latin typeface="Verdana" panose="020B0604030504040204" pitchFamily="34" charset="0"/>
              </a:rPr>
              <a:t>int</a:t>
            </a:r>
            <a:r>
              <a:rPr kumimoji="1" lang="en-US" altLang="zh-CN" sz="2400" dirty="0">
                <a:latin typeface="Verdana" panose="020B0604030504040204" pitchFamily="34" charset="0"/>
              </a:rPr>
              <a:t> fun(</a:t>
            </a:r>
            <a:r>
              <a:rPr kumimoji="1" lang="en-US" altLang="zh-CN" sz="2400" dirty="0" err="1">
                <a:latin typeface="Verdana" panose="020B0604030504040204" pitchFamily="34" charset="0"/>
              </a:rPr>
              <a:t>int</a:t>
            </a:r>
            <a:r>
              <a:rPr kumimoji="1" lang="en-US" altLang="zh-CN" sz="2400" dirty="0">
                <a:latin typeface="Verdana" panose="020B0604030504040204" pitchFamily="34" charset="0"/>
              </a:rPr>
              <a:t>);</a:t>
            </a:r>
          </a:p>
          <a:p>
            <a:pPr algn="l">
              <a:lnSpc>
                <a:spcPct val="90000"/>
              </a:lnSpc>
            </a:pPr>
            <a:r>
              <a:rPr kumimoji="1" lang="en-US" altLang="zh-CN" sz="2400" dirty="0">
                <a:latin typeface="Verdana" panose="020B0604030504040204" pitchFamily="34" charset="0"/>
              </a:rPr>
              <a:t> void main()</a:t>
            </a:r>
          </a:p>
          <a:p>
            <a:pPr algn="l">
              <a:lnSpc>
                <a:spcPct val="90000"/>
              </a:lnSpc>
            </a:pPr>
            <a:r>
              <a:rPr kumimoji="1" lang="en-US" altLang="zh-CN" sz="2400" dirty="0">
                <a:latin typeface="Verdana" panose="020B0604030504040204" pitchFamily="34" charset="0"/>
              </a:rPr>
              <a:t>{</a:t>
            </a:r>
          </a:p>
          <a:p>
            <a:pPr algn="l">
              <a:lnSpc>
                <a:spcPct val="90000"/>
              </a:lnSpc>
            </a:pPr>
            <a:r>
              <a:rPr kumimoji="1" lang="en-US" altLang="zh-CN" sz="2400" dirty="0">
                <a:latin typeface="Verdana" panose="020B0604030504040204" pitchFamily="34" charset="0"/>
              </a:rPr>
              <a:t>    </a:t>
            </a:r>
            <a:r>
              <a:rPr kumimoji="1" lang="en-US" altLang="zh-CN" sz="2400" dirty="0" err="1">
                <a:latin typeface="Verdana" panose="020B0604030504040204" pitchFamily="34" charset="0"/>
              </a:rPr>
              <a:t>int</a:t>
            </a:r>
            <a:r>
              <a:rPr kumimoji="1" lang="en-US" altLang="zh-CN" sz="2400" dirty="0">
                <a:latin typeface="Verdana" panose="020B0604030504040204" pitchFamily="34" charset="0"/>
              </a:rPr>
              <a:t> </a:t>
            </a:r>
            <a:r>
              <a:rPr kumimoji="1" lang="en-US" altLang="zh-CN" sz="2400" dirty="0" smtClean="0">
                <a:latin typeface="Verdana" panose="020B0604030504040204" pitchFamily="34" charset="0"/>
              </a:rPr>
              <a:t>a=3;</a:t>
            </a:r>
            <a:endParaRPr kumimoji="1" lang="en-US" altLang="zh-CN" sz="2400" dirty="0">
              <a:latin typeface="Verdana" panose="020B0604030504040204" pitchFamily="34" charset="0"/>
            </a:endParaRPr>
          </a:p>
          <a:p>
            <a:pPr algn="l">
              <a:lnSpc>
                <a:spcPct val="90000"/>
              </a:lnSpc>
            </a:pPr>
            <a:r>
              <a:rPr kumimoji="1" lang="en-US" altLang="zh-CN" sz="2400" dirty="0">
                <a:latin typeface="Verdana" panose="020B0604030504040204" pitchFamily="34" charset="0"/>
              </a:rPr>
              <a:t>    static </a:t>
            </a:r>
            <a:r>
              <a:rPr kumimoji="1" lang="en-US" altLang="zh-CN" sz="2400" dirty="0" err="1">
                <a:latin typeface="Verdana" panose="020B0604030504040204" pitchFamily="34" charset="0"/>
              </a:rPr>
              <a:t>int</a:t>
            </a:r>
            <a:r>
              <a:rPr kumimoji="1" lang="en-US" altLang="zh-CN" sz="2400" dirty="0">
                <a:latin typeface="Verdana" panose="020B0604030504040204" pitchFamily="34" charset="0"/>
              </a:rPr>
              <a:t> b;</a:t>
            </a:r>
          </a:p>
          <a:p>
            <a:pPr algn="l">
              <a:lnSpc>
                <a:spcPct val="90000"/>
              </a:lnSpc>
            </a:pPr>
            <a:r>
              <a:rPr kumimoji="1" lang="en-US" altLang="zh-CN" sz="2400" dirty="0">
                <a:latin typeface="Verdana" panose="020B0604030504040204" pitchFamily="34" charset="0"/>
              </a:rPr>
              <a:t>    b+=fun(a);</a:t>
            </a:r>
          </a:p>
          <a:p>
            <a:pPr algn="l">
              <a:lnSpc>
                <a:spcPct val="90000"/>
              </a:lnSpc>
            </a:pPr>
            <a:r>
              <a:rPr kumimoji="1" lang="en-US" altLang="zh-CN" sz="2400" dirty="0">
                <a:latin typeface="Verdana" panose="020B0604030504040204" pitchFamily="34" charset="0"/>
              </a:rPr>
              <a:t>    </a:t>
            </a:r>
            <a:r>
              <a:rPr kumimoji="1" lang="en-US" altLang="zh-CN" sz="2400" dirty="0" err="1">
                <a:latin typeface="Verdana" panose="020B0604030504040204" pitchFamily="34" charset="0"/>
              </a:rPr>
              <a:t>printf</a:t>
            </a:r>
            <a:r>
              <a:rPr kumimoji="1" lang="en-US" altLang="zh-CN" sz="2400" dirty="0">
                <a:latin typeface="Verdana" panose="020B0604030504040204" pitchFamily="34" charset="0"/>
              </a:rPr>
              <a:t>(</a:t>
            </a:r>
            <a:r>
              <a:rPr kumimoji="1" lang="en-US" altLang="zh-CN" sz="2400" dirty="0">
                <a:latin typeface="Times New Roman" panose="02020603050405020304" pitchFamily="18" charset="0"/>
              </a:rPr>
              <a:t>“</a:t>
            </a:r>
            <a:r>
              <a:rPr kumimoji="1" lang="en-US" altLang="zh-CN" sz="2400" dirty="0">
                <a:latin typeface="Verdana" panose="020B0604030504040204" pitchFamily="34" charset="0"/>
              </a:rPr>
              <a:t>a=%</a:t>
            </a:r>
            <a:r>
              <a:rPr kumimoji="1" lang="en-US" altLang="zh-CN" sz="2400" dirty="0" err="1">
                <a:latin typeface="Verdana" panose="020B0604030504040204" pitchFamily="34" charset="0"/>
              </a:rPr>
              <a:t>d,b</a:t>
            </a:r>
            <a:r>
              <a:rPr kumimoji="1" lang="en-US" altLang="zh-CN" sz="2400" dirty="0">
                <a:latin typeface="Verdana" panose="020B0604030504040204" pitchFamily="34" charset="0"/>
              </a:rPr>
              <a:t>=%d\n</a:t>
            </a:r>
            <a:r>
              <a:rPr kumimoji="1" lang="en-US" altLang="zh-CN" sz="2400" dirty="0">
                <a:latin typeface="Times New Roman" panose="02020603050405020304" pitchFamily="18" charset="0"/>
              </a:rPr>
              <a:t>”</a:t>
            </a:r>
            <a:r>
              <a:rPr kumimoji="1" lang="en-US" altLang="zh-CN" sz="2400" dirty="0">
                <a:latin typeface="Verdana" panose="020B0604030504040204" pitchFamily="34" charset="0"/>
              </a:rPr>
              <a:t>,</a:t>
            </a:r>
            <a:r>
              <a:rPr kumimoji="1" lang="en-US" altLang="zh-CN" sz="2400" dirty="0" err="1">
                <a:latin typeface="Verdana" panose="020B0604030504040204" pitchFamily="34" charset="0"/>
              </a:rPr>
              <a:t>a,b</a:t>
            </a:r>
            <a:r>
              <a:rPr kumimoji="1" lang="en-US" altLang="zh-CN" sz="2400" dirty="0">
                <a:latin typeface="Verdana" panose="020B0604030504040204" pitchFamily="34" charset="0"/>
              </a:rPr>
              <a:t>);</a:t>
            </a:r>
          </a:p>
          <a:p>
            <a:pPr algn="l">
              <a:lnSpc>
                <a:spcPct val="90000"/>
              </a:lnSpc>
            </a:pPr>
            <a:r>
              <a:rPr kumimoji="1" lang="en-US" altLang="zh-CN" sz="2400" dirty="0">
                <a:latin typeface="Verdana" panose="020B0604030504040204" pitchFamily="34" charset="0"/>
              </a:rPr>
              <a:t>    b+=fun(a);</a:t>
            </a:r>
          </a:p>
          <a:p>
            <a:pPr algn="l">
              <a:lnSpc>
                <a:spcPct val="90000"/>
              </a:lnSpc>
            </a:pPr>
            <a:r>
              <a:rPr kumimoji="1" lang="en-US" altLang="zh-CN" sz="2400" dirty="0">
                <a:latin typeface="Verdana" panose="020B0604030504040204" pitchFamily="34" charset="0"/>
              </a:rPr>
              <a:t>    </a:t>
            </a:r>
            <a:r>
              <a:rPr kumimoji="1" lang="en-US" altLang="zh-CN" sz="2400" dirty="0" err="1">
                <a:latin typeface="Verdana" panose="020B0604030504040204" pitchFamily="34" charset="0"/>
              </a:rPr>
              <a:t>printf</a:t>
            </a:r>
            <a:r>
              <a:rPr kumimoji="1" lang="en-US" altLang="zh-CN" sz="2400" dirty="0">
                <a:latin typeface="Verdana" panose="020B0604030504040204" pitchFamily="34" charset="0"/>
              </a:rPr>
              <a:t>(</a:t>
            </a:r>
            <a:r>
              <a:rPr kumimoji="1" lang="en-US" altLang="zh-CN" sz="2400" dirty="0">
                <a:latin typeface="Times New Roman" panose="02020603050405020304" pitchFamily="18" charset="0"/>
              </a:rPr>
              <a:t>“</a:t>
            </a:r>
            <a:r>
              <a:rPr kumimoji="1" lang="en-US" altLang="zh-CN" sz="2400" dirty="0">
                <a:latin typeface="Verdana" panose="020B0604030504040204" pitchFamily="34" charset="0"/>
              </a:rPr>
              <a:t>a=%</a:t>
            </a:r>
            <a:r>
              <a:rPr kumimoji="1" lang="en-US" altLang="zh-CN" sz="2400" dirty="0" err="1">
                <a:latin typeface="Verdana" panose="020B0604030504040204" pitchFamily="34" charset="0"/>
              </a:rPr>
              <a:t>d,b</a:t>
            </a:r>
            <a:r>
              <a:rPr kumimoji="1" lang="en-US" altLang="zh-CN" sz="2400" dirty="0">
                <a:latin typeface="Verdana" panose="020B0604030504040204" pitchFamily="34" charset="0"/>
              </a:rPr>
              <a:t>=%d\n</a:t>
            </a:r>
            <a:r>
              <a:rPr kumimoji="1" lang="en-US" altLang="zh-CN" sz="2400" dirty="0">
                <a:latin typeface="Times New Roman" panose="02020603050405020304" pitchFamily="18" charset="0"/>
              </a:rPr>
              <a:t>”</a:t>
            </a:r>
            <a:r>
              <a:rPr kumimoji="1" lang="en-US" altLang="zh-CN" sz="2400" dirty="0">
                <a:latin typeface="Verdana" panose="020B0604030504040204" pitchFamily="34" charset="0"/>
              </a:rPr>
              <a:t>,</a:t>
            </a:r>
            <a:r>
              <a:rPr kumimoji="1" lang="en-US" altLang="zh-CN" sz="2400" dirty="0" err="1">
                <a:latin typeface="Verdana" panose="020B0604030504040204" pitchFamily="34" charset="0"/>
              </a:rPr>
              <a:t>a,b</a:t>
            </a:r>
            <a:r>
              <a:rPr kumimoji="1" lang="en-US" altLang="zh-CN" sz="2400" dirty="0">
                <a:latin typeface="Verdana" panose="020B0604030504040204" pitchFamily="34" charset="0"/>
              </a:rPr>
              <a:t>);</a:t>
            </a:r>
          </a:p>
          <a:p>
            <a:pPr algn="l">
              <a:lnSpc>
                <a:spcPct val="90000"/>
              </a:lnSpc>
            </a:pPr>
            <a:r>
              <a:rPr kumimoji="1" lang="en-US" altLang="zh-CN" sz="2400" dirty="0">
                <a:latin typeface="Verdana" panose="020B0604030504040204" pitchFamily="34" charset="0"/>
              </a:rPr>
              <a:t>}</a:t>
            </a:r>
          </a:p>
          <a:p>
            <a:pPr algn="l">
              <a:lnSpc>
                <a:spcPct val="90000"/>
              </a:lnSpc>
            </a:pPr>
            <a:r>
              <a:rPr kumimoji="1" lang="en-US" altLang="zh-CN" sz="2400" dirty="0">
                <a:latin typeface="Verdana" panose="020B0604030504040204" pitchFamily="34" charset="0"/>
              </a:rPr>
              <a:t> static </a:t>
            </a:r>
            <a:r>
              <a:rPr kumimoji="1" lang="en-US" altLang="zh-CN" sz="2400" dirty="0" err="1">
                <a:latin typeface="Verdana" panose="020B0604030504040204" pitchFamily="34" charset="0"/>
              </a:rPr>
              <a:t>int</a:t>
            </a:r>
            <a:r>
              <a:rPr kumimoji="1" lang="en-US" altLang="zh-CN" sz="2400" dirty="0">
                <a:latin typeface="Verdana" panose="020B0604030504040204" pitchFamily="34" charset="0"/>
              </a:rPr>
              <a:t> a;</a:t>
            </a:r>
          </a:p>
          <a:p>
            <a:pPr algn="l">
              <a:lnSpc>
                <a:spcPct val="90000"/>
              </a:lnSpc>
            </a:pPr>
            <a:r>
              <a:rPr kumimoji="1" lang="en-US" altLang="zh-CN" sz="2400" dirty="0">
                <a:latin typeface="Verdana" panose="020B0604030504040204" pitchFamily="34" charset="0"/>
              </a:rPr>
              <a:t> </a:t>
            </a:r>
            <a:r>
              <a:rPr kumimoji="1" lang="en-US" altLang="zh-CN" sz="2400" dirty="0" err="1">
                <a:latin typeface="Verdana" panose="020B0604030504040204" pitchFamily="34" charset="0"/>
              </a:rPr>
              <a:t>int</a:t>
            </a:r>
            <a:r>
              <a:rPr kumimoji="1" lang="en-US" altLang="zh-CN" sz="2400" dirty="0">
                <a:latin typeface="Verdana" panose="020B0604030504040204" pitchFamily="34" charset="0"/>
              </a:rPr>
              <a:t> fun(</a:t>
            </a:r>
            <a:r>
              <a:rPr kumimoji="1" lang="en-US" altLang="zh-CN" sz="2400" dirty="0" err="1">
                <a:latin typeface="Verdana" panose="020B0604030504040204" pitchFamily="34" charset="0"/>
              </a:rPr>
              <a:t>int</a:t>
            </a:r>
            <a:r>
              <a:rPr kumimoji="1" lang="en-US" altLang="zh-CN" sz="2400" dirty="0">
                <a:latin typeface="Verdana" panose="020B0604030504040204" pitchFamily="34" charset="0"/>
              </a:rPr>
              <a:t> x)</a:t>
            </a:r>
          </a:p>
          <a:p>
            <a:pPr algn="l">
              <a:lnSpc>
                <a:spcPct val="90000"/>
              </a:lnSpc>
            </a:pPr>
            <a:r>
              <a:rPr kumimoji="1" lang="en-US" altLang="zh-CN" sz="2400" dirty="0">
                <a:latin typeface="Verdana" panose="020B0604030504040204" pitchFamily="34" charset="0"/>
              </a:rPr>
              <a:t>{</a:t>
            </a:r>
          </a:p>
          <a:p>
            <a:pPr algn="l">
              <a:lnSpc>
                <a:spcPct val="90000"/>
              </a:lnSpc>
            </a:pPr>
            <a:r>
              <a:rPr kumimoji="1" lang="en-US" altLang="zh-CN" sz="2400" dirty="0">
                <a:latin typeface="Verdana" panose="020B0604030504040204" pitchFamily="34" charset="0"/>
              </a:rPr>
              <a:t>    static </a:t>
            </a:r>
            <a:r>
              <a:rPr kumimoji="1" lang="en-US" altLang="zh-CN" sz="2400" dirty="0" err="1">
                <a:latin typeface="Verdana" panose="020B0604030504040204" pitchFamily="34" charset="0"/>
              </a:rPr>
              <a:t>int</a:t>
            </a:r>
            <a:r>
              <a:rPr kumimoji="1" lang="en-US" altLang="zh-CN" sz="2400" dirty="0">
                <a:latin typeface="Verdana" panose="020B0604030504040204" pitchFamily="34" charset="0"/>
              </a:rPr>
              <a:t> </a:t>
            </a:r>
            <a:r>
              <a:rPr kumimoji="1" lang="en-US" altLang="zh-CN" sz="2400" dirty="0" smtClean="0">
                <a:latin typeface="Verdana" panose="020B0604030504040204" pitchFamily="34" charset="0"/>
              </a:rPr>
              <a:t>b=5;</a:t>
            </a:r>
            <a:endParaRPr kumimoji="1" lang="en-US" altLang="zh-CN" sz="2400" dirty="0">
              <a:latin typeface="Verdana" panose="020B0604030504040204" pitchFamily="34" charset="0"/>
            </a:endParaRPr>
          </a:p>
          <a:p>
            <a:pPr algn="l">
              <a:lnSpc>
                <a:spcPct val="90000"/>
              </a:lnSpc>
            </a:pPr>
            <a:r>
              <a:rPr kumimoji="1" lang="en-US" altLang="zh-CN" sz="2400" dirty="0">
                <a:latin typeface="Verdana" panose="020B0604030504040204" pitchFamily="34" charset="0"/>
              </a:rPr>
              <a:t>    b+=a++;</a:t>
            </a:r>
          </a:p>
          <a:p>
            <a:pPr algn="l">
              <a:lnSpc>
                <a:spcPct val="90000"/>
              </a:lnSpc>
            </a:pPr>
            <a:r>
              <a:rPr kumimoji="1" lang="en-US" altLang="zh-CN" sz="2400" dirty="0">
                <a:latin typeface="Verdana" panose="020B0604030504040204" pitchFamily="34" charset="0"/>
              </a:rPr>
              <a:t>    </a:t>
            </a:r>
            <a:r>
              <a:rPr kumimoji="1" lang="en-US" altLang="zh-CN" sz="2400" dirty="0" err="1">
                <a:latin typeface="Verdana" panose="020B0604030504040204" pitchFamily="34" charset="0"/>
              </a:rPr>
              <a:t>printf</a:t>
            </a:r>
            <a:r>
              <a:rPr kumimoji="1" lang="en-US" altLang="zh-CN" sz="2400" dirty="0">
                <a:latin typeface="Verdana" panose="020B0604030504040204" pitchFamily="34" charset="0"/>
              </a:rPr>
              <a:t>(</a:t>
            </a:r>
            <a:r>
              <a:rPr kumimoji="1" lang="en-US" altLang="zh-CN" sz="2400" dirty="0">
                <a:latin typeface="Times New Roman" panose="02020603050405020304" pitchFamily="18" charset="0"/>
              </a:rPr>
              <a:t>“</a:t>
            </a:r>
            <a:r>
              <a:rPr kumimoji="1" lang="en-US" altLang="zh-CN" sz="2400" dirty="0">
                <a:latin typeface="Verdana" panose="020B0604030504040204" pitchFamily="34" charset="0"/>
              </a:rPr>
              <a:t>a=%</a:t>
            </a:r>
            <a:r>
              <a:rPr kumimoji="1" lang="en-US" altLang="zh-CN" sz="2400" dirty="0" err="1">
                <a:latin typeface="Verdana" panose="020B0604030504040204" pitchFamily="34" charset="0"/>
              </a:rPr>
              <a:t>d,b</a:t>
            </a:r>
            <a:r>
              <a:rPr kumimoji="1" lang="en-US" altLang="zh-CN" sz="2400" dirty="0">
                <a:latin typeface="Verdana" panose="020B0604030504040204" pitchFamily="34" charset="0"/>
              </a:rPr>
              <a:t>=%d\n</a:t>
            </a:r>
            <a:r>
              <a:rPr kumimoji="1" lang="en-US" altLang="zh-CN" sz="2400" dirty="0">
                <a:latin typeface="Times New Roman" panose="02020603050405020304" pitchFamily="18" charset="0"/>
              </a:rPr>
              <a:t>”</a:t>
            </a:r>
            <a:r>
              <a:rPr kumimoji="1" lang="en-US" altLang="zh-CN" sz="2400" dirty="0">
                <a:latin typeface="Verdana" panose="020B0604030504040204" pitchFamily="34" charset="0"/>
              </a:rPr>
              <a:t>,</a:t>
            </a:r>
            <a:r>
              <a:rPr kumimoji="1" lang="en-US" altLang="zh-CN" sz="2400" dirty="0" err="1">
                <a:latin typeface="Verdana" panose="020B0604030504040204" pitchFamily="34" charset="0"/>
              </a:rPr>
              <a:t>a,b</a:t>
            </a:r>
            <a:r>
              <a:rPr kumimoji="1" lang="en-US" altLang="zh-CN" sz="2400" dirty="0">
                <a:latin typeface="Verdana" panose="020B0604030504040204" pitchFamily="34" charset="0"/>
              </a:rPr>
              <a:t>);</a:t>
            </a:r>
          </a:p>
          <a:p>
            <a:pPr algn="l">
              <a:lnSpc>
                <a:spcPct val="90000"/>
              </a:lnSpc>
            </a:pPr>
            <a:r>
              <a:rPr kumimoji="1" lang="en-US" altLang="zh-CN" sz="2400" dirty="0">
                <a:latin typeface="Verdana" panose="020B0604030504040204" pitchFamily="34" charset="0"/>
              </a:rPr>
              <a:t>    return </a:t>
            </a:r>
            <a:r>
              <a:rPr kumimoji="1" lang="en-US" altLang="zh-CN" sz="2400" dirty="0" err="1">
                <a:latin typeface="Verdana" panose="020B0604030504040204" pitchFamily="34" charset="0"/>
              </a:rPr>
              <a:t>b+x</a:t>
            </a:r>
            <a:r>
              <a:rPr kumimoji="1" lang="en-US" altLang="zh-CN" sz="2400" dirty="0">
                <a:latin typeface="Verdana" panose="020B0604030504040204" pitchFamily="34" charset="0"/>
              </a:rPr>
              <a:t>;</a:t>
            </a:r>
          </a:p>
          <a:p>
            <a:pPr algn="l">
              <a:lnSpc>
                <a:spcPct val="90000"/>
              </a:lnSpc>
            </a:pPr>
            <a:r>
              <a:rPr kumimoji="1" lang="en-US" altLang="zh-CN" sz="2400" dirty="0">
                <a:latin typeface="Verdana" panose="020B0604030504040204" pitchFamily="34" charset="0"/>
              </a:rPr>
              <a:t>}</a:t>
            </a:r>
          </a:p>
        </p:txBody>
      </p:sp>
      <p:sp>
        <p:nvSpPr>
          <p:cNvPr id="49155" name="Text Box 3"/>
          <p:cNvSpPr txBox="1">
            <a:spLocks noChangeArrowheads="1"/>
          </p:cNvSpPr>
          <p:nvPr/>
        </p:nvSpPr>
        <p:spPr bwMode="auto">
          <a:xfrm>
            <a:off x="6202363" y="4606925"/>
            <a:ext cx="1747837" cy="1917700"/>
          </a:xfrm>
          <a:prstGeom prst="rect">
            <a:avLst/>
          </a:prstGeom>
          <a:solidFill>
            <a:srgbClr val="CCFFFF"/>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dirty="0">
                <a:latin typeface="Verdana" panose="020B0604030504040204" pitchFamily="34" charset="0"/>
              </a:rPr>
              <a:t>输出结果：</a:t>
            </a:r>
          </a:p>
          <a:p>
            <a:pPr algn="l"/>
            <a:r>
              <a:rPr kumimoji="1" lang="en-US" altLang="zh-CN" sz="2400" dirty="0">
                <a:latin typeface="Verdana" panose="020B0604030504040204" pitchFamily="34" charset="0"/>
              </a:rPr>
              <a:t>a=1,b=5</a:t>
            </a:r>
          </a:p>
          <a:p>
            <a:pPr algn="l"/>
            <a:r>
              <a:rPr kumimoji="1" lang="en-US" altLang="zh-CN" sz="2400" dirty="0">
                <a:latin typeface="Verdana" panose="020B0604030504040204" pitchFamily="34" charset="0"/>
              </a:rPr>
              <a:t>a=3,b=8</a:t>
            </a:r>
          </a:p>
          <a:p>
            <a:pPr algn="l"/>
            <a:r>
              <a:rPr kumimoji="1" lang="en-US" altLang="zh-CN" sz="2400" dirty="0">
                <a:latin typeface="Verdana" panose="020B0604030504040204" pitchFamily="34" charset="0"/>
              </a:rPr>
              <a:t>a=2,b=6</a:t>
            </a:r>
          </a:p>
          <a:p>
            <a:pPr algn="l"/>
            <a:r>
              <a:rPr kumimoji="1" lang="en-US" altLang="zh-CN" sz="2400" dirty="0">
                <a:latin typeface="Verdana" panose="020B0604030504040204" pitchFamily="34" charset="0"/>
              </a:rPr>
              <a:t>a=3,b=17</a:t>
            </a:r>
          </a:p>
        </p:txBody>
      </p:sp>
      <p:sp>
        <p:nvSpPr>
          <p:cNvPr id="49156" name="Text Box 4"/>
          <p:cNvSpPr txBox="1">
            <a:spLocks noChangeArrowheads="1"/>
          </p:cNvSpPr>
          <p:nvPr/>
        </p:nvSpPr>
        <p:spPr bwMode="auto">
          <a:xfrm>
            <a:off x="1792288" y="1643063"/>
            <a:ext cx="17192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CC00"/>
                </a:solidFill>
                <a:latin typeface="Verdana" panose="020B0604030504040204" pitchFamily="34" charset="0"/>
              </a:rPr>
              <a:t>//</a:t>
            </a:r>
            <a:r>
              <a:rPr kumimoji="1" lang="zh-CN" altLang="en-US" sz="2000" b="1">
                <a:solidFill>
                  <a:srgbClr val="00CC00"/>
                </a:solidFill>
                <a:latin typeface="Verdana" panose="020B0604030504040204" pitchFamily="34" charset="0"/>
              </a:rPr>
              <a:t>自动变量</a:t>
            </a:r>
            <a:r>
              <a:rPr kumimoji="1" lang="en-US" altLang="zh-CN" sz="2000" b="1">
                <a:solidFill>
                  <a:srgbClr val="00CC00"/>
                </a:solidFill>
                <a:latin typeface="Verdana" panose="020B0604030504040204" pitchFamily="34" charset="0"/>
              </a:rPr>
              <a:t>a</a:t>
            </a:r>
          </a:p>
        </p:txBody>
      </p:sp>
      <p:sp>
        <p:nvSpPr>
          <p:cNvPr id="49157" name="Text Box 5"/>
          <p:cNvSpPr txBox="1">
            <a:spLocks noChangeArrowheads="1"/>
          </p:cNvSpPr>
          <p:nvPr/>
        </p:nvSpPr>
        <p:spPr bwMode="auto">
          <a:xfrm>
            <a:off x="2203450" y="1958975"/>
            <a:ext cx="3686175"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CC00"/>
                </a:solidFill>
                <a:latin typeface="Verdana" panose="020B0604030504040204" pitchFamily="34" charset="0"/>
              </a:rPr>
              <a:t>//</a:t>
            </a:r>
            <a:r>
              <a:rPr kumimoji="1" lang="zh-CN" altLang="en-US" sz="2000" b="1">
                <a:solidFill>
                  <a:srgbClr val="00CC00"/>
                </a:solidFill>
                <a:latin typeface="Verdana" panose="020B0604030504040204" pitchFamily="34" charset="0"/>
              </a:rPr>
              <a:t>静态局部变量</a:t>
            </a:r>
            <a:r>
              <a:rPr kumimoji="1" lang="en-US" altLang="zh-CN" sz="2000" b="1">
                <a:solidFill>
                  <a:srgbClr val="00CC00"/>
                </a:solidFill>
                <a:latin typeface="Verdana" panose="020B0604030504040204" pitchFamily="34" charset="0"/>
              </a:rPr>
              <a:t>b</a:t>
            </a:r>
            <a:r>
              <a:rPr kumimoji="1" lang="zh-CN" altLang="en-US" sz="2000" b="1">
                <a:solidFill>
                  <a:srgbClr val="00CC00"/>
                </a:solidFill>
                <a:latin typeface="Verdana" panose="020B0604030504040204" pitchFamily="34" charset="0"/>
              </a:rPr>
              <a:t>，默认值为</a:t>
            </a:r>
            <a:r>
              <a:rPr kumimoji="1" lang="en-US" altLang="zh-CN" sz="2000" b="1">
                <a:solidFill>
                  <a:srgbClr val="00CC00"/>
                </a:solidFill>
                <a:latin typeface="Verdana" panose="020B0604030504040204" pitchFamily="34" charset="0"/>
              </a:rPr>
              <a:t>0</a:t>
            </a:r>
          </a:p>
        </p:txBody>
      </p:sp>
      <p:sp>
        <p:nvSpPr>
          <p:cNvPr id="49158" name="Text Box 6"/>
          <p:cNvSpPr txBox="1">
            <a:spLocks noChangeArrowheads="1"/>
          </p:cNvSpPr>
          <p:nvPr/>
        </p:nvSpPr>
        <p:spPr bwMode="auto">
          <a:xfrm>
            <a:off x="2128838" y="3973513"/>
            <a:ext cx="3678237"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CC00"/>
                </a:solidFill>
                <a:latin typeface="Verdana" panose="020B0604030504040204" pitchFamily="34" charset="0"/>
              </a:rPr>
              <a:t>//</a:t>
            </a:r>
            <a:r>
              <a:rPr kumimoji="1" lang="zh-CN" altLang="en-US" sz="2000" b="1">
                <a:solidFill>
                  <a:srgbClr val="00CC00"/>
                </a:solidFill>
                <a:latin typeface="Verdana" panose="020B0604030504040204" pitchFamily="34" charset="0"/>
              </a:rPr>
              <a:t>静态外部变量</a:t>
            </a:r>
            <a:r>
              <a:rPr kumimoji="1" lang="en-US" altLang="zh-CN" sz="2000" b="1">
                <a:solidFill>
                  <a:srgbClr val="00CC00"/>
                </a:solidFill>
                <a:latin typeface="Verdana" panose="020B0604030504040204" pitchFamily="34" charset="0"/>
              </a:rPr>
              <a:t>a</a:t>
            </a:r>
            <a:r>
              <a:rPr kumimoji="1" lang="zh-CN" altLang="en-US" sz="2000" b="1">
                <a:solidFill>
                  <a:srgbClr val="00CC00"/>
                </a:solidFill>
                <a:latin typeface="Verdana" panose="020B0604030504040204" pitchFamily="34" charset="0"/>
              </a:rPr>
              <a:t>，默认值为</a:t>
            </a:r>
            <a:r>
              <a:rPr kumimoji="1" lang="en-US" altLang="zh-CN" sz="2000" b="1">
                <a:solidFill>
                  <a:srgbClr val="00CC00"/>
                </a:solidFill>
                <a:latin typeface="Verdana" panose="020B0604030504040204" pitchFamily="34" charset="0"/>
              </a:rPr>
              <a:t>0</a:t>
            </a:r>
          </a:p>
        </p:txBody>
      </p:sp>
      <p:sp>
        <p:nvSpPr>
          <p:cNvPr id="49159" name="Text Box 7"/>
          <p:cNvSpPr txBox="1">
            <a:spLocks noChangeArrowheads="1"/>
          </p:cNvSpPr>
          <p:nvPr/>
        </p:nvSpPr>
        <p:spPr bwMode="auto">
          <a:xfrm>
            <a:off x="2709863" y="4956175"/>
            <a:ext cx="22352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CC00"/>
                </a:solidFill>
                <a:latin typeface="Verdana" panose="020B0604030504040204" pitchFamily="34" charset="0"/>
              </a:rPr>
              <a:t>//</a:t>
            </a:r>
            <a:r>
              <a:rPr kumimoji="1" lang="zh-CN" altLang="en-US" sz="2000" b="1">
                <a:solidFill>
                  <a:srgbClr val="00CC00"/>
                </a:solidFill>
                <a:latin typeface="Verdana" panose="020B0604030504040204" pitchFamily="34" charset="0"/>
              </a:rPr>
              <a:t>静态局部变量</a:t>
            </a:r>
            <a:r>
              <a:rPr kumimoji="1" lang="en-US" altLang="zh-CN" sz="2000" b="1">
                <a:solidFill>
                  <a:srgbClr val="00CC00"/>
                </a:solidFill>
                <a:latin typeface="Verdana" panose="020B0604030504040204" pitchFamily="34" charset="0"/>
              </a:rPr>
              <a:t>b</a:t>
            </a:r>
          </a:p>
        </p:txBody>
      </p:sp>
      <p:grpSp>
        <p:nvGrpSpPr>
          <p:cNvPr id="49160" name="Group 8"/>
          <p:cNvGrpSpPr>
            <a:grpSpLocks/>
          </p:cNvGrpSpPr>
          <p:nvPr/>
        </p:nvGrpSpPr>
        <p:grpSpPr bwMode="auto">
          <a:xfrm>
            <a:off x="146050" y="5110163"/>
            <a:ext cx="1784350" cy="1131887"/>
            <a:chOff x="110" y="3264"/>
            <a:chExt cx="1124" cy="713"/>
          </a:xfrm>
        </p:grpSpPr>
        <p:sp>
          <p:nvSpPr>
            <p:cNvPr id="49161" name="Line 9"/>
            <p:cNvSpPr>
              <a:spLocks noChangeShapeType="1"/>
            </p:cNvSpPr>
            <p:nvPr/>
          </p:nvSpPr>
          <p:spPr bwMode="auto">
            <a:xfrm>
              <a:off x="110" y="3264"/>
              <a:ext cx="1124" cy="0"/>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2" name="Line 10"/>
            <p:cNvSpPr>
              <a:spLocks noChangeShapeType="1"/>
            </p:cNvSpPr>
            <p:nvPr/>
          </p:nvSpPr>
          <p:spPr bwMode="auto">
            <a:xfrm>
              <a:off x="110" y="3264"/>
              <a:ext cx="0" cy="713"/>
            </a:xfrm>
            <a:prstGeom prst="line">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9163" name="Group 11"/>
          <p:cNvGrpSpPr>
            <a:grpSpLocks/>
          </p:cNvGrpSpPr>
          <p:nvPr/>
        </p:nvGrpSpPr>
        <p:grpSpPr bwMode="auto">
          <a:xfrm>
            <a:off x="85725" y="1828800"/>
            <a:ext cx="900113" cy="1800225"/>
            <a:chOff x="45" y="1179"/>
            <a:chExt cx="567" cy="1134"/>
          </a:xfrm>
        </p:grpSpPr>
        <p:sp>
          <p:nvSpPr>
            <p:cNvPr id="49164" name="Line 12"/>
            <p:cNvSpPr>
              <a:spLocks noChangeShapeType="1"/>
            </p:cNvSpPr>
            <p:nvPr/>
          </p:nvSpPr>
          <p:spPr bwMode="auto">
            <a:xfrm>
              <a:off x="54" y="1179"/>
              <a:ext cx="558" cy="0"/>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5" name="Line 13"/>
            <p:cNvSpPr>
              <a:spLocks noChangeShapeType="1"/>
            </p:cNvSpPr>
            <p:nvPr/>
          </p:nvSpPr>
          <p:spPr bwMode="auto">
            <a:xfrm>
              <a:off x="45" y="1179"/>
              <a:ext cx="0" cy="1134"/>
            </a:xfrm>
            <a:prstGeom prst="line">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9166" name="Group 14"/>
          <p:cNvGrpSpPr>
            <a:grpSpLocks/>
          </p:cNvGrpSpPr>
          <p:nvPr/>
        </p:nvGrpSpPr>
        <p:grpSpPr bwMode="auto">
          <a:xfrm>
            <a:off x="174625" y="2192338"/>
            <a:ext cx="1755775" cy="1436687"/>
            <a:chOff x="119" y="1408"/>
            <a:chExt cx="1106" cy="905"/>
          </a:xfrm>
        </p:grpSpPr>
        <p:sp>
          <p:nvSpPr>
            <p:cNvPr id="49167" name="Line 15"/>
            <p:cNvSpPr>
              <a:spLocks noChangeShapeType="1"/>
            </p:cNvSpPr>
            <p:nvPr/>
          </p:nvSpPr>
          <p:spPr bwMode="auto">
            <a:xfrm>
              <a:off x="119" y="1408"/>
              <a:ext cx="1106" cy="0"/>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68" name="Line 16"/>
            <p:cNvSpPr>
              <a:spLocks noChangeShapeType="1"/>
            </p:cNvSpPr>
            <p:nvPr/>
          </p:nvSpPr>
          <p:spPr bwMode="auto">
            <a:xfrm>
              <a:off x="119" y="1408"/>
              <a:ext cx="0" cy="905"/>
            </a:xfrm>
            <a:prstGeom prst="line">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9169" name="Group 17"/>
          <p:cNvGrpSpPr>
            <a:grpSpLocks/>
          </p:cNvGrpSpPr>
          <p:nvPr/>
        </p:nvGrpSpPr>
        <p:grpSpPr bwMode="auto">
          <a:xfrm>
            <a:off x="71438" y="4137025"/>
            <a:ext cx="1511300" cy="2663825"/>
            <a:chOff x="54" y="2642"/>
            <a:chExt cx="952" cy="1678"/>
          </a:xfrm>
        </p:grpSpPr>
        <p:sp>
          <p:nvSpPr>
            <p:cNvPr id="49170" name="Line 18"/>
            <p:cNvSpPr>
              <a:spLocks noChangeShapeType="1"/>
            </p:cNvSpPr>
            <p:nvPr/>
          </p:nvSpPr>
          <p:spPr bwMode="auto">
            <a:xfrm>
              <a:off x="63" y="2643"/>
              <a:ext cx="943" cy="9"/>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9171" name="Line 19"/>
            <p:cNvSpPr>
              <a:spLocks noChangeShapeType="1"/>
            </p:cNvSpPr>
            <p:nvPr/>
          </p:nvSpPr>
          <p:spPr bwMode="auto">
            <a:xfrm>
              <a:off x="54" y="2642"/>
              <a:ext cx="0" cy="1678"/>
            </a:xfrm>
            <a:prstGeom prst="line">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9172" name="Text Box 20"/>
          <p:cNvSpPr txBox="1">
            <a:spLocks noChangeArrowheads="1"/>
          </p:cNvSpPr>
          <p:nvPr/>
        </p:nvSpPr>
        <p:spPr bwMode="auto">
          <a:xfrm>
            <a:off x="357188" y="3619500"/>
            <a:ext cx="434340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a:solidFill>
                  <a:srgbClr val="00CC00"/>
                </a:solidFill>
                <a:latin typeface="Verdana" panose="020B0604030504040204" pitchFamily="34" charset="0"/>
              </a:rPr>
              <a:t>//</a:t>
            </a:r>
            <a:r>
              <a:rPr kumimoji="1" lang="zh-CN" altLang="en-US" sz="2000" b="1">
                <a:solidFill>
                  <a:srgbClr val="00CC00"/>
                </a:solidFill>
                <a:latin typeface="Verdana" panose="020B0604030504040204" pitchFamily="34" charset="0"/>
              </a:rPr>
              <a:t>静态变量的作用域与生存期不一致</a:t>
            </a:r>
          </a:p>
        </p:txBody>
      </p:sp>
    </p:spTree>
    <p:extLst>
      <p:ext uri="{BB962C8B-B14F-4D97-AF65-F5344CB8AC3E}">
        <p14:creationId xmlns:p14="http://schemas.microsoft.com/office/powerpoint/2010/main" val="245419194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9154"/>
                                        </p:tgtEl>
                                        <p:attrNameLst>
                                          <p:attrName>style.visibility</p:attrName>
                                        </p:attrNameLst>
                                      </p:cBhvr>
                                      <p:to>
                                        <p:strVal val="visible"/>
                                      </p:to>
                                    </p:set>
                                    <p:anim calcmode="lin" valueType="num">
                                      <p:cBhvr additive="base">
                                        <p:cTn id="7" dur="500" fill="hold"/>
                                        <p:tgtEl>
                                          <p:spTgt spid="49154"/>
                                        </p:tgtEl>
                                        <p:attrNameLst>
                                          <p:attrName>ppt_x</p:attrName>
                                        </p:attrNameLst>
                                      </p:cBhvr>
                                      <p:tavLst>
                                        <p:tav tm="0">
                                          <p:val>
                                            <p:strVal val="0-#ppt_w/2"/>
                                          </p:val>
                                        </p:tav>
                                        <p:tav tm="100000">
                                          <p:val>
                                            <p:strVal val="#ppt_x"/>
                                          </p:val>
                                        </p:tav>
                                      </p:tavLst>
                                    </p:anim>
                                    <p:anim calcmode="lin" valueType="num">
                                      <p:cBhvr additive="base">
                                        <p:cTn id="8" dur="500" fill="hold"/>
                                        <p:tgtEl>
                                          <p:spTgt spid="49154"/>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5" presetClass="entr" presetSubtype="10" fill="hold" grpId="0" nodeType="clickEffect">
                                  <p:stCondLst>
                                    <p:cond delay="0"/>
                                  </p:stCondLst>
                                  <p:childTnLst>
                                    <p:set>
                                      <p:cBhvr>
                                        <p:cTn id="12" dur="1" fill="hold">
                                          <p:stCondLst>
                                            <p:cond delay="0"/>
                                          </p:stCondLst>
                                        </p:cTn>
                                        <p:tgtEl>
                                          <p:spTgt spid="49156"/>
                                        </p:tgtEl>
                                        <p:attrNameLst>
                                          <p:attrName>style.visibility</p:attrName>
                                        </p:attrNameLst>
                                      </p:cBhvr>
                                      <p:to>
                                        <p:strVal val="visible"/>
                                      </p:to>
                                    </p:set>
                                    <p:animEffect transition="in" filter="checkerboard(across)">
                                      <p:cBhvr>
                                        <p:cTn id="13" dur="500"/>
                                        <p:tgtEl>
                                          <p:spTgt spid="49156"/>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17" presetClass="entr" presetSubtype="1" fill="hold" nodeType="clickEffect">
                                  <p:stCondLst>
                                    <p:cond delay="0"/>
                                  </p:stCondLst>
                                  <p:childTnLst>
                                    <p:set>
                                      <p:cBhvr>
                                        <p:cTn id="17" dur="1" fill="hold">
                                          <p:stCondLst>
                                            <p:cond delay="0"/>
                                          </p:stCondLst>
                                        </p:cTn>
                                        <p:tgtEl>
                                          <p:spTgt spid="49163"/>
                                        </p:tgtEl>
                                        <p:attrNameLst>
                                          <p:attrName>style.visibility</p:attrName>
                                        </p:attrNameLst>
                                      </p:cBhvr>
                                      <p:to>
                                        <p:strVal val="visible"/>
                                      </p:to>
                                    </p:set>
                                    <p:anim calcmode="lin" valueType="num">
                                      <p:cBhvr>
                                        <p:cTn id="18" dur="500" fill="hold"/>
                                        <p:tgtEl>
                                          <p:spTgt spid="49163"/>
                                        </p:tgtEl>
                                        <p:attrNameLst>
                                          <p:attrName>ppt_x</p:attrName>
                                        </p:attrNameLst>
                                      </p:cBhvr>
                                      <p:tavLst>
                                        <p:tav tm="0">
                                          <p:val>
                                            <p:strVal val="#ppt_x"/>
                                          </p:val>
                                        </p:tav>
                                        <p:tav tm="100000">
                                          <p:val>
                                            <p:strVal val="#ppt_x"/>
                                          </p:val>
                                        </p:tav>
                                      </p:tavLst>
                                    </p:anim>
                                    <p:anim calcmode="lin" valueType="num">
                                      <p:cBhvr>
                                        <p:cTn id="19" dur="500" fill="hold"/>
                                        <p:tgtEl>
                                          <p:spTgt spid="49163"/>
                                        </p:tgtEl>
                                        <p:attrNameLst>
                                          <p:attrName>ppt_y</p:attrName>
                                        </p:attrNameLst>
                                      </p:cBhvr>
                                      <p:tavLst>
                                        <p:tav tm="0">
                                          <p:val>
                                            <p:strVal val="#ppt_y-#ppt_h/2"/>
                                          </p:val>
                                        </p:tav>
                                        <p:tav tm="100000">
                                          <p:val>
                                            <p:strVal val="#ppt_y"/>
                                          </p:val>
                                        </p:tav>
                                      </p:tavLst>
                                    </p:anim>
                                    <p:anim calcmode="lin" valueType="num">
                                      <p:cBhvr>
                                        <p:cTn id="20" dur="500" fill="hold"/>
                                        <p:tgtEl>
                                          <p:spTgt spid="49163"/>
                                        </p:tgtEl>
                                        <p:attrNameLst>
                                          <p:attrName>ppt_w</p:attrName>
                                        </p:attrNameLst>
                                      </p:cBhvr>
                                      <p:tavLst>
                                        <p:tav tm="0">
                                          <p:val>
                                            <p:strVal val="#ppt_w"/>
                                          </p:val>
                                        </p:tav>
                                        <p:tav tm="100000">
                                          <p:val>
                                            <p:strVal val="#ppt_w"/>
                                          </p:val>
                                        </p:tav>
                                      </p:tavLst>
                                    </p:anim>
                                    <p:anim calcmode="lin" valueType="num">
                                      <p:cBhvr>
                                        <p:cTn id="21" dur="500" fill="hold"/>
                                        <p:tgtEl>
                                          <p:spTgt spid="49163"/>
                                        </p:tgtEl>
                                        <p:attrNameLst>
                                          <p:attrName>ppt_h</p:attrName>
                                        </p:attrNameLst>
                                      </p:cBhvr>
                                      <p:tavLst>
                                        <p:tav tm="0">
                                          <p:val>
                                            <p:fltVal val="0"/>
                                          </p:val>
                                        </p:tav>
                                        <p:tav tm="100000">
                                          <p:val>
                                            <p:strVal val="#ppt_h"/>
                                          </p:val>
                                        </p:tav>
                                      </p:tavLst>
                                    </p:anim>
                                  </p:childTnLst>
                                </p:cTn>
                              </p:par>
                            </p:childTnLst>
                          </p:cTn>
                        </p:par>
                      </p:childTnLst>
                    </p:cTn>
                  </p:par>
                  <p:par>
                    <p:cTn id="22" fill="hold" nodeType="clickPar">
                      <p:stCondLst>
                        <p:cond delay="indefinite"/>
                      </p:stCondLst>
                      <p:childTnLst>
                        <p:par>
                          <p:cTn id="23" fill="hold" nodeType="withGroup">
                            <p:stCondLst>
                              <p:cond delay="0"/>
                            </p:stCondLst>
                            <p:childTnLst>
                              <p:par>
                                <p:cTn id="24" presetID="5" presetClass="entr" presetSubtype="10" fill="hold" grpId="0" nodeType="clickEffect">
                                  <p:stCondLst>
                                    <p:cond delay="0"/>
                                  </p:stCondLst>
                                  <p:childTnLst>
                                    <p:set>
                                      <p:cBhvr>
                                        <p:cTn id="25" dur="1" fill="hold">
                                          <p:stCondLst>
                                            <p:cond delay="0"/>
                                          </p:stCondLst>
                                        </p:cTn>
                                        <p:tgtEl>
                                          <p:spTgt spid="49157"/>
                                        </p:tgtEl>
                                        <p:attrNameLst>
                                          <p:attrName>style.visibility</p:attrName>
                                        </p:attrNameLst>
                                      </p:cBhvr>
                                      <p:to>
                                        <p:strVal val="visible"/>
                                      </p:to>
                                    </p:set>
                                    <p:animEffect transition="in" filter="checkerboard(across)">
                                      <p:cBhvr>
                                        <p:cTn id="26" dur="500"/>
                                        <p:tgtEl>
                                          <p:spTgt spid="49157"/>
                                        </p:tgtEl>
                                      </p:cBhvr>
                                    </p:animEffect>
                                  </p:childTnLst>
                                </p:cTn>
                              </p:par>
                            </p:childTnLst>
                          </p:cTn>
                        </p:par>
                      </p:childTnLst>
                    </p:cTn>
                  </p:par>
                  <p:par>
                    <p:cTn id="27" fill="hold" nodeType="clickPar">
                      <p:stCondLst>
                        <p:cond delay="indefinite"/>
                      </p:stCondLst>
                      <p:childTnLst>
                        <p:par>
                          <p:cTn id="28" fill="hold" nodeType="withGroup">
                            <p:stCondLst>
                              <p:cond delay="0"/>
                            </p:stCondLst>
                            <p:childTnLst>
                              <p:par>
                                <p:cTn id="29" presetID="17" presetClass="entr" presetSubtype="1" fill="hold" nodeType="clickEffect">
                                  <p:stCondLst>
                                    <p:cond delay="0"/>
                                  </p:stCondLst>
                                  <p:childTnLst>
                                    <p:set>
                                      <p:cBhvr>
                                        <p:cTn id="30" dur="1" fill="hold">
                                          <p:stCondLst>
                                            <p:cond delay="0"/>
                                          </p:stCondLst>
                                        </p:cTn>
                                        <p:tgtEl>
                                          <p:spTgt spid="49166"/>
                                        </p:tgtEl>
                                        <p:attrNameLst>
                                          <p:attrName>style.visibility</p:attrName>
                                        </p:attrNameLst>
                                      </p:cBhvr>
                                      <p:to>
                                        <p:strVal val="visible"/>
                                      </p:to>
                                    </p:set>
                                    <p:anim calcmode="lin" valueType="num">
                                      <p:cBhvr>
                                        <p:cTn id="31" dur="500" fill="hold"/>
                                        <p:tgtEl>
                                          <p:spTgt spid="49166"/>
                                        </p:tgtEl>
                                        <p:attrNameLst>
                                          <p:attrName>ppt_x</p:attrName>
                                        </p:attrNameLst>
                                      </p:cBhvr>
                                      <p:tavLst>
                                        <p:tav tm="0">
                                          <p:val>
                                            <p:strVal val="#ppt_x"/>
                                          </p:val>
                                        </p:tav>
                                        <p:tav tm="100000">
                                          <p:val>
                                            <p:strVal val="#ppt_x"/>
                                          </p:val>
                                        </p:tav>
                                      </p:tavLst>
                                    </p:anim>
                                    <p:anim calcmode="lin" valueType="num">
                                      <p:cBhvr>
                                        <p:cTn id="32" dur="500" fill="hold"/>
                                        <p:tgtEl>
                                          <p:spTgt spid="49166"/>
                                        </p:tgtEl>
                                        <p:attrNameLst>
                                          <p:attrName>ppt_y</p:attrName>
                                        </p:attrNameLst>
                                      </p:cBhvr>
                                      <p:tavLst>
                                        <p:tav tm="0">
                                          <p:val>
                                            <p:strVal val="#ppt_y-#ppt_h/2"/>
                                          </p:val>
                                        </p:tav>
                                        <p:tav tm="100000">
                                          <p:val>
                                            <p:strVal val="#ppt_y"/>
                                          </p:val>
                                        </p:tav>
                                      </p:tavLst>
                                    </p:anim>
                                    <p:anim calcmode="lin" valueType="num">
                                      <p:cBhvr>
                                        <p:cTn id="33" dur="500" fill="hold"/>
                                        <p:tgtEl>
                                          <p:spTgt spid="49166"/>
                                        </p:tgtEl>
                                        <p:attrNameLst>
                                          <p:attrName>ppt_w</p:attrName>
                                        </p:attrNameLst>
                                      </p:cBhvr>
                                      <p:tavLst>
                                        <p:tav tm="0">
                                          <p:val>
                                            <p:strVal val="#ppt_w"/>
                                          </p:val>
                                        </p:tav>
                                        <p:tav tm="100000">
                                          <p:val>
                                            <p:strVal val="#ppt_w"/>
                                          </p:val>
                                        </p:tav>
                                      </p:tavLst>
                                    </p:anim>
                                    <p:anim calcmode="lin" valueType="num">
                                      <p:cBhvr>
                                        <p:cTn id="34" dur="500" fill="hold"/>
                                        <p:tgtEl>
                                          <p:spTgt spid="49166"/>
                                        </p:tgtEl>
                                        <p:attrNameLst>
                                          <p:attrName>ppt_h</p:attrName>
                                        </p:attrNameLst>
                                      </p:cBhvr>
                                      <p:tavLst>
                                        <p:tav tm="0">
                                          <p:val>
                                            <p:fltVal val="0"/>
                                          </p:val>
                                        </p:tav>
                                        <p:tav tm="100000">
                                          <p:val>
                                            <p:strVal val="#ppt_h"/>
                                          </p:val>
                                        </p:tav>
                                      </p:tavLst>
                                    </p:anim>
                                  </p:childTnLst>
                                </p:cTn>
                              </p:par>
                            </p:childTnLst>
                          </p:cTn>
                        </p:par>
                      </p:childTnLst>
                    </p:cTn>
                  </p:par>
                  <p:par>
                    <p:cTn id="35" fill="hold" nodeType="clickPar">
                      <p:stCondLst>
                        <p:cond delay="indefinite"/>
                      </p:stCondLst>
                      <p:childTnLst>
                        <p:par>
                          <p:cTn id="36" fill="hold" nodeType="withGroup">
                            <p:stCondLst>
                              <p:cond delay="0"/>
                            </p:stCondLst>
                            <p:childTnLst>
                              <p:par>
                                <p:cTn id="37" presetID="5" presetClass="entr" presetSubtype="10" fill="hold" grpId="0" nodeType="clickEffect">
                                  <p:stCondLst>
                                    <p:cond delay="0"/>
                                  </p:stCondLst>
                                  <p:childTnLst>
                                    <p:set>
                                      <p:cBhvr>
                                        <p:cTn id="38" dur="1" fill="hold">
                                          <p:stCondLst>
                                            <p:cond delay="0"/>
                                          </p:stCondLst>
                                        </p:cTn>
                                        <p:tgtEl>
                                          <p:spTgt spid="49158"/>
                                        </p:tgtEl>
                                        <p:attrNameLst>
                                          <p:attrName>style.visibility</p:attrName>
                                        </p:attrNameLst>
                                      </p:cBhvr>
                                      <p:to>
                                        <p:strVal val="visible"/>
                                      </p:to>
                                    </p:set>
                                    <p:animEffect transition="in" filter="checkerboard(across)">
                                      <p:cBhvr>
                                        <p:cTn id="39" dur="500"/>
                                        <p:tgtEl>
                                          <p:spTgt spid="49158"/>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 fill="hold" nodeType="clickEffect">
                                  <p:stCondLst>
                                    <p:cond delay="0"/>
                                  </p:stCondLst>
                                  <p:childTnLst>
                                    <p:set>
                                      <p:cBhvr>
                                        <p:cTn id="43" dur="1" fill="hold">
                                          <p:stCondLst>
                                            <p:cond delay="0"/>
                                          </p:stCondLst>
                                        </p:cTn>
                                        <p:tgtEl>
                                          <p:spTgt spid="49169"/>
                                        </p:tgtEl>
                                        <p:attrNameLst>
                                          <p:attrName>style.visibility</p:attrName>
                                        </p:attrNameLst>
                                      </p:cBhvr>
                                      <p:to>
                                        <p:strVal val="visible"/>
                                      </p:to>
                                    </p:set>
                                    <p:anim calcmode="lin" valueType="num">
                                      <p:cBhvr>
                                        <p:cTn id="44" dur="500" fill="hold"/>
                                        <p:tgtEl>
                                          <p:spTgt spid="49169"/>
                                        </p:tgtEl>
                                        <p:attrNameLst>
                                          <p:attrName>ppt_x</p:attrName>
                                        </p:attrNameLst>
                                      </p:cBhvr>
                                      <p:tavLst>
                                        <p:tav tm="0">
                                          <p:val>
                                            <p:strVal val="#ppt_x"/>
                                          </p:val>
                                        </p:tav>
                                        <p:tav tm="100000">
                                          <p:val>
                                            <p:strVal val="#ppt_x"/>
                                          </p:val>
                                        </p:tav>
                                      </p:tavLst>
                                    </p:anim>
                                    <p:anim calcmode="lin" valueType="num">
                                      <p:cBhvr>
                                        <p:cTn id="45" dur="500" fill="hold"/>
                                        <p:tgtEl>
                                          <p:spTgt spid="49169"/>
                                        </p:tgtEl>
                                        <p:attrNameLst>
                                          <p:attrName>ppt_y</p:attrName>
                                        </p:attrNameLst>
                                      </p:cBhvr>
                                      <p:tavLst>
                                        <p:tav tm="0">
                                          <p:val>
                                            <p:strVal val="#ppt_y-#ppt_h/2"/>
                                          </p:val>
                                        </p:tav>
                                        <p:tav tm="100000">
                                          <p:val>
                                            <p:strVal val="#ppt_y"/>
                                          </p:val>
                                        </p:tav>
                                      </p:tavLst>
                                    </p:anim>
                                    <p:anim calcmode="lin" valueType="num">
                                      <p:cBhvr>
                                        <p:cTn id="46" dur="500" fill="hold"/>
                                        <p:tgtEl>
                                          <p:spTgt spid="49169"/>
                                        </p:tgtEl>
                                        <p:attrNameLst>
                                          <p:attrName>ppt_w</p:attrName>
                                        </p:attrNameLst>
                                      </p:cBhvr>
                                      <p:tavLst>
                                        <p:tav tm="0">
                                          <p:val>
                                            <p:strVal val="#ppt_w"/>
                                          </p:val>
                                        </p:tav>
                                        <p:tav tm="100000">
                                          <p:val>
                                            <p:strVal val="#ppt_w"/>
                                          </p:val>
                                        </p:tav>
                                      </p:tavLst>
                                    </p:anim>
                                    <p:anim calcmode="lin" valueType="num">
                                      <p:cBhvr>
                                        <p:cTn id="47" dur="500" fill="hold"/>
                                        <p:tgtEl>
                                          <p:spTgt spid="49169"/>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5" presetClass="entr" presetSubtype="10" fill="hold" grpId="0" nodeType="clickEffect">
                                  <p:stCondLst>
                                    <p:cond delay="0"/>
                                  </p:stCondLst>
                                  <p:childTnLst>
                                    <p:set>
                                      <p:cBhvr>
                                        <p:cTn id="51" dur="1" fill="hold">
                                          <p:stCondLst>
                                            <p:cond delay="0"/>
                                          </p:stCondLst>
                                        </p:cTn>
                                        <p:tgtEl>
                                          <p:spTgt spid="49159"/>
                                        </p:tgtEl>
                                        <p:attrNameLst>
                                          <p:attrName>style.visibility</p:attrName>
                                        </p:attrNameLst>
                                      </p:cBhvr>
                                      <p:to>
                                        <p:strVal val="visible"/>
                                      </p:to>
                                    </p:set>
                                    <p:animEffect transition="in" filter="checkerboard(across)">
                                      <p:cBhvr>
                                        <p:cTn id="52" dur="500"/>
                                        <p:tgtEl>
                                          <p:spTgt spid="49159"/>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7" presetClass="entr" presetSubtype="1" fill="hold" nodeType="clickEffect">
                                  <p:stCondLst>
                                    <p:cond delay="0"/>
                                  </p:stCondLst>
                                  <p:childTnLst>
                                    <p:set>
                                      <p:cBhvr>
                                        <p:cTn id="56" dur="1" fill="hold">
                                          <p:stCondLst>
                                            <p:cond delay="0"/>
                                          </p:stCondLst>
                                        </p:cTn>
                                        <p:tgtEl>
                                          <p:spTgt spid="49160"/>
                                        </p:tgtEl>
                                        <p:attrNameLst>
                                          <p:attrName>style.visibility</p:attrName>
                                        </p:attrNameLst>
                                      </p:cBhvr>
                                      <p:to>
                                        <p:strVal val="visible"/>
                                      </p:to>
                                    </p:set>
                                    <p:anim calcmode="lin" valueType="num">
                                      <p:cBhvr>
                                        <p:cTn id="57" dur="500" fill="hold"/>
                                        <p:tgtEl>
                                          <p:spTgt spid="49160"/>
                                        </p:tgtEl>
                                        <p:attrNameLst>
                                          <p:attrName>ppt_x</p:attrName>
                                        </p:attrNameLst>
                                      </p:cBhvr>
                                      <p:tavLst>
                                        <p:tav tm="0">
                                          <p:val>
                                            <p:strVal val="#ppt_x"/>
                                          </p:val>
                                        </p:tav>
                                        <p:tav tm="100000">
                                          <p:val>
                                            <p:strVal val="#ppt_x"/>
                                          </p:val>
                                        </p:tav>
                                      </p:tavLst>
                                    </p:anim>
                                    <p:anim calcmode="lin" valueType="num">
                                      <p:cBhvr>
                                        <p:cTn id="58" dur="500" fill="hold"/>
                                        <p:tgtEl>
                                          <p:spTgt spid="49160"/>
                                        </p:tgtEl>
                                        <p:attrNameLst>
                                          <p:attrName>ppt_y</p:attrName>
                                        </p:attrNameLst>
                                      </p:cBhvr>
                                      <p:tavLst>
                                        <p:tav tm="0">
                                          <p:val>
                                            <p:strVal val="#ppt_y-#ppt_h/2"/>
                                          </p:val>
                                        </p:tav>
                                        <p:tav tm="100000">
                                          <p:val>
                                            <p:strVal val="#ppt_y"/>
                                          </p:val>
                                        </p:tav>
                                      </p:tavLst>
                                    </p:anim>
                                    <p:anim calcmode="lin" valueType="num">
                                      <p:cBhvr>
                                        <p:cTn id="59" dur="500" fill="hold"/>
                                        <p:tgtEl>
                                          <p:spTgt spid="49160"/>
                                        </p:tgtEl>
                                        <p:attrNameLst>
                                          <p:attrName>ppt_w</p:attrName>
                                        </p:attrNameLst>
                                      </p:cBhvr>
                                      <p:tavLst>
                                        <p:tav tm="0">
                                          <p:val>
                                            <p:strVal val="#ppt_w"/>
                                          </p:val>
                                        </p:tav>
                                        <p:tav tm="100000">
                                          <p:val>
                                            <p:strVal val="#ppt_w"/>
                                          </p:val>
                                        </p:tav>
                                      </p:tavLst>
                                    </p:anim>
                                    <p:anim calcmode="lin" valueType="num">
                                      <p:cBhvr>
                                        <p:cTn id="60" dur="500" fill="hold"/>
                                        <p:tgtEl>
                                          <p:spTgt spid="49160"/>
                                        </p:tgtEl>
                                        <p:attrNameLst>
                                          <p:attrName>ppt_h</p:attrName>
                                        </p:attrNameLst>
                                      </p:cBhvr>
                                      <p:tavLst>
                                        <p:tav tm="0">
                                          <p:val>
                                            <p:fltVal val="0"/>
                                          </p:val>
                                        </p:tav>
                                        <p:tav tm="100000">
                                          <p:val>
                                            <p:strVal val="#ppt_h"/>
                                          </p:val>
                                        </p:tav>
                                      </p:tavLst>
                                    </p:anim>
                                  </p:childTnLst>
                                </p:cTn>
                              </p:par>
                            </p:childTnLst>
                          </p:cTn>
                        </p:par>
                      </p:childTnLst>
                    </p:cTn>
                  </p:par>
                  <p:par>
                    <p:cTn id="61" fill="hold" nodeType="clickPar">
                      <p:stCondLst>
                        <p:cond delay="indefinite"/>
                      </p:stCondLst>
                      <p:childTnLst>
                        <p:par>
                          <p:cTn id="62" fill="hold" nodeType="withGroup">
                            <p:stCondLst>
                              <p:cond delay="0"/>
                            </p:stCondLst>
                            <p:childTnLst>
                              <p:par>
                                <p:cTn id="63" presetID="3" presetClass="entr" presetSubtype="10" fill="hold" grpId="0" nodeType="clickEffect">
                                  <p:stCondLst>
                                    <p:cond delay="0"/>
                                  </p:stCondLst>
                                  <p:childTnLst>
                                    <p:set>
                                      <p:cBhvr>
                                        <p:cTn id="64" dur="1" fill="hold">
                                          <p:stCondLst>
                                            <p:cond delay="0"/>
                                          </p:stCondLst>
                                        </p:cTn>
                                        <p:tgtEl>
                                          <p:spTgt spid="49172"/>
                                        </p:tgtEl>
                                        <p:attrNameLst>
                                          <p:attrName>style.visibility</p:attrName>
                                        </p:attrNameLst>
                                      </p:cBhvr>
                                      <p:to>
                                        <p:strVal val="visible"/>
                                      </p:to>
                                    </p:set>
                                    <p:animEffect transition="in" filter="blinds(horizontal)">
                                      <p:cBhvr>
                                        <p:cTn id="65" dur="500"/>
                                        <p:tgtEl>
                                          <p:spTgt spid="49172"/>
                                        </p:tgtEl>
                                      </p:cBhvr>
                                    </p:animEffect>
                                  </p:childTnLst>
                                </p:cTn>
                              </p:par>
                            </p:childTnLst>
                          </p:cTn>
                        </p:par>
                      </p:childTnLst>
                    </p:cTn>
                  </p:par>
                  <p:par>
                    <p:cTn id="66" fill="hold" nodeType="clickPar">
                      <p:stCondLst>
                        <p:cond delay="indefinite"/>
                      </p:stCondLst>
                      <p:childTnLst>
                        <p:par>
                          <p:cTn id="67" fill="hold" nodeType="withGroup">
                            <p:stCondLst>
                              <p:cond delay="0"/>
                            </p:stCondLst>
                            <p:childTnLst>
                              <p:par>
                                <p:cTn id="68" presetID="3" presetClass="entr" presetSubtype="10" fill="hold" grpId="0" nodeType="clickEffect">
                                  <p:stCondLst>
                                    <p:cond delay="0"/>
                                  </p:stCondLst>
                                  <p:childTnLst>
                                    <p:set>
                                      <p:cBhvr>
                                        <p:cTn id="69" dur="1" fill="hold">
                                          <p:stCondLst>
                                            <p:cond delay="0"/>
                                          </p:stCondLst>
                                        </p:cTn>
                                        <p:tgtEl>
                                          <p:spTgt spid="49155"/>
                                        </p:tgtEl>
                                        <p:attrNameLst>
                                          <p:attrName>style.visibility</p:attrName>
                                        </p:attrNameLst>
                                      </p:cBhvr>
                                      <p:to>
                                        <p:strVal val="visible"/>
                                      </p:to>
                                    </p:set>
                                    <p:animEffect transition="in" filter="blinds(horizontal)">
                                      <p:cBhvr>
                                        <p:cTn id="70" dur="500"/>
                                        <p:tgtEl>
                                          <p:spTgt spid="4915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154" grpId="0" animBg="1" autoUpdateAnimBg="0"/>
      <p:bldP spid="49155" grpId="0" animBg="1" autoUpdateAnimBg="0"/>
      <p:bldP spid="49156" grpId="0" autoUpdateAnimBg="0"/>
      <p:bldP spid="49157" grpId="0" autoUpdateAnimBg="0"/>
      <p:bldP spid="49158" grpId="0" autoUpdateAnimBg="0"/>
      <p:bldP spid="49159" grpId="0" autoUpdateAnimBg="0"/>
      <p:bldP spid="49172" grpId="0" autoUpdateAnimBg="0"/>
    </p:bldLst>
  </p:timing>
</p:sld>
</file>

<file path=ppt/slides/slide2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 name="灯片编号占位符 3"/>
          <p:cNvSpPr>
            <a:spLocks noGrp="1"/>
          </p:cNvSpPr>
          <p:nvPr>
            <p:ph type="sldNum" sz="quarter" idx="12"/>
          </p:nvPr>
        </p:nvSpPr>
        <p:spPr/>
        <p:txBody>
          <a:bodyPr/>
          <a:lstStyle/>
          <a:p>
            <a:fld id="{DF92CC9B-E0D6-48B7-A1DC-F1C1DCA5AA60}" type="slidenum">
              <a:rPr lang="en-US" altLang="zh-CN"/>
              <a:pPr/>
              <a:t>225</a:t>
            </a:fld>
            <a:endParaRPr lang="en-US" altLang="zh-CN"/>
          </a:p>
        </p:txBody>
      </p:sp>
      <p:sp useBgFill="1">
        <p:nvSpPr>
          <p:cNvPr id="48130" name="Text Box 2"/>
          <p:cNvSpPr txBox="1">
            <a:spLocks noChangeArrowheads="1"/>
          </p:cNvSpPr>
          <p:nvPr/>
        </p:nvSpPr>
        <p:spPr bwMode="auto">
          <a:xfrm>
            <a:off x="0" y="0"/>
            <a:ext cx="8308975" cy="59340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zh-CN" altLang="en-US" sz="2400">
                <a:latin typeface="Verdana" panose="020B0604030504040204" pitchFamily="34" charset="0"/>
              </a:rPr>
              <a:t>分析下列程序的输出结果及程序中各变量的存储类。</a:t>
            </a:r>
          </a:p>
          <a:p>
            <a:pPr algn="l"/>
            <a:r>
              <a:rPr kumimoji="1" lang="en-US" altLang="zh-CN" sz="2400">
                <a:latin typeface="Verdana" panose="020B0604030504040204" pitchFamily="34" charset="0"/>
              </a:rPr>
              <a:t>#include&lt;stdio.h&gt; </a:t>
            </a:r>
          </a:p>
          <a:p>
            <a:pPr algn="l"/>
            <a:r>
              <a:rPr kumimoji="1" lang="en-US" altLang="zh-CN" sz="2400">
                <a:latin typeface="Verdana" panose="020B0604030504040204" pitchFamily="34" charset="0"/>
              </a:rPr>
              <a:t>void main()</a:t>
            </a:r>
            <a:br>
              <a:rPr kumimoji="1" lang="en-US" altLang="zh-CN" sz="2400">
                <a:latin typeface="Verdana" panose="020B0604030504040204" pitchFamily="34" charset="0"/>
              </a:rPr>
            </a:br>
            <a:r>
              <a:rPr kumimoji="1" lang="en-US" altLang="zh-CN" sz="2400">
                <a:latin typeface="Verdana" panose="020B0604030504040204" pitchFamily="34" charset="0"/>
              </a:rPr>
              <a:t>{</a:t>
            </a:r>
          </a:p>
          <a:p>
            <a:pPr algn="l"/>
            <a:r>
              <a:rPr kumimoji="1" lang="en-US" altLang="zh-CN" sz="2400">
                <a:latin typeface="Verdana" panose="020B0604030504040204" pitchFamily="34" charset="0"/>
              </a:rPr>
              <a:t>     extern int a;</a:t>
            </a:r>
          </a:p>
          <a:p>
            <a:pPr algn="l"/>
            <a:r>
              <a:rPr kumimoji="1" lang="en-US" altLang="zh-CN" sz="2400">
                <a:latin typeface="Verdana" panose="020B0604030504040204" pitchFamily="34" charset="0"/>
              </a:rPr>
              <a:t>     int fun(int);</a:t>
            </a:r>
          </a:p>
          <a:p>
            <a:pPr algn="l"/>
            <a:r>
              <a:rPr kumimoji="1" lang="en-US" altLang="zh-CN" sz="2400">
                <a:latin typeface="Verdana" panose="020B0604030504040204" pitchFamily="34" charset="0"/>
              </a:rPr>
              <a:t>     int y=fun(a);</a:t>
            </a:r>
          </a:p>
          <a:p>
            <a:pPr algn="l"/>
            <a:r>
              <a:rPr kumimoji="1" lang="en-US" altLang="zh-CN" sz="2400">
                <a:latin typeface="Verdana" panose="020B0604030504040204" pitchFamily="34" charset="0"/>
              </a:rPr>
              <a:t>     printf(</a:t>
            </a:r>
            <a:r>
              <a:rPr kumimoji="1" lang="en-US" altLang="zh-CN" sz="2400">
                <a:latin typeface="Times New Roman" panose="02020603050405020304" pitchFamily="18" charset="0"/>
              </a:rPr>
              <a:t>“</a:t>
            </a:r>
            <a:r>
              <a:rPr kumimoji="1" lang="en-US" altLang="zh-CN" sz="2400">
                <a:latin typeface="Verdana" panose="020B0604030504040204" pitchFamily="34" charset="0"/>
              </a:rPr>
              <a:t>%d\n</a:t>
            </a:r>
            <a:r>
              <a:rPr kumimoji="1" lang="en-US" altLang="zh-CN" sz="2400">
                <a:latin typeface="Times New Roman" panose="02020603050405020304" pitchFamily="18" charset="0"/>
              </a:rPr>
              <a:t>”</a:t>
            </a:r>
            <a:r>
              <a:rPr kumimoji="1" lang="en-US" altLang="zh-CN" sz="2400">
                <a:latin typeface="Verdana" panose="020B0604030504040204" pitchFamily="34" charset="0"/>
              </a:rPr>
              <a:t>,y);</a:t>
            </a:r>
          </a:p>
          <a:p>
            <a:pPr algn="l"/>
            <a:r>
              <a:rPr kumimoji="1" lang="en-US" altLang="zh-CN" sz="2400">
                <a:latin typeface="Verdana" panose="020B0604030504040204" pitchFamily="34" charset="0"/>
              </a:rPr>
              <a:t>}</a:t>
            </a:r>
          </a:p>
          <a:p>
            <a:pPr algn="l"/>
            <a:r>
              <a:rPr kumimoji="1" lang="en-US" altLang="zh-CN" sz="2400">
                <a:latin typeface="Verdana" panose="020B0604030504040204" pitchFamily="34" charset="0"/>
              </a:rPr>
              <a:t> int a=5;</a:t>
            </a:r>
          </a:p>
          <a:p>
            <a:pPr algn="l"/>
            <a:r>
              <a:rPr kumimoji="1" lang="en-US" altLang="zh-CN" sz="2400">
                <a:latin typeface="Verdana" panose="020B0604030504040204" pitchFamily="34" charset="0"/>
              </a:rPr>
              <a:t> int fun(int x)</a:t>
            </a:r>
          </a:p>
          <a:p>
            <a:pPr algn="l"/>
            <a:r>
              <a:rPr kumimoji="1" lang="en-US" altLang="zh-CN" sz="2400">
                <a:latin typeface="Verdana" panose="020B0604030504040204" pitchFamily="34" charset="0"/>
              </a:rPr>
              <a:t> {</a:t>
            </a:r>
          </a:p>
          <a:p>
            <a:pPr algn="l"/>
            <a:r>
              <a:rPr kumimoji="1" lang="en-US" altLang="zh-CN" sz="2400">
                <a:latin typeface="Verdana" panose="020B0604030504040204" pitchFamily="34" charset="0"/>
              </a:rPr>
              <a:t>      int b=6;</a:t>
            </a:r>
          </a:p>
          <a:p>
            <a:pPr algn="l"/>
            <a:r>
              <a:rPr kumimoji="1" lang="en-US" altLang="zh-CN" sz="2400">
                <a:latin typeface="Verdana" panose="020B0604030504040204" pitchFamily="34" charset="0"/>
              </a:rPr>
              <a:t>      return(a+b)*x;</a:t>
            </a:r>
          </a:p>
          <a:p>
            <a:pPr algn="l"/>
            <a:r>
              <a:rPr kumimoji="1" lang="en-US" altLang="zh-CN" sz="2400">
                <a:latin typeface="Verdana" panose="020B0604030504040204" pitchFamily="34" charset="0"/>
              </a:rPr>
              <a:t> }</a:t>
            </a:r>
          </a:p>
          <a:p>
            <a:pPr algn="l"/>
            <a:endParaRPr kumimoji="1" lang="en-US" altLang="zh-CN" sz="2400">
              <a:latin typeface="Verdana" panose="020B0604030504040204" pitchFamily="34" charset="0"/>
            </a:endParaRPr>
          </a:p>
        </p:txBody>
      </p:sp>
      <p:sp>
        <p:nvSpPr>
          <p:cNvPr id="48131" name="Text Box 3"/>
          <p:cNvSpPr txBox="1">
            <a:spLocks noChangeArrowheads="1"/>
          </p:cNvSpPr>
          <p:nvPr/>
        </p:nvSpPr>
        <p:spPr bwMode="auto">
          <a:xfrm>
            <a:off x="730250" y="5573713"/>
            <a:ext cx="1708150" cy="8223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a:latin typeface="Verdana" panose="020B0604030504040204" pitchFamily="34" charset="0"/>
              </a:rPr>
              <a:t>输出结果：</a:t>
            </a:r>
          </a:p>
          <a:p>
            <a:pPr algn="l"/>
            <a:r>
              <a:rPr kumimoji="1" lang="en-US" altLang="zh-CN" sz="2400">
                <a:latin typeface="Verdana" panose="020B0604030504040204" pitchFamily="34" charset="0"/>
              </a:rPr>
              <a:t>55</a:t>
            </a:r>
          </a:p>
        </p:txBody>
      </p:sp>
      <p:sp>
        <p:nvSpPr>
          <p:cNvPr id="48132" name="Text Box 4"/>
          <p:cNvSpPr txBox="1">
            <a:spLocks noChangeArrowheads="1"/>
          </p:cNvSpPr>
          <p:nvPr/>
        </p:nvSpPr>
        <p:spPr bwMode="auto">
          <a:xfrm>
            <a:off x="685800" y="5562600"/>
            <a:ext cx="1708150" cy="822325"/>
          </a:xfrm>
          <a:prstGeom prst="rect">
            <a:avLst/>
          </a:prstGeom>
          <a:solidFill>
            <a:schemeClr val="accent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zh-CN" altLang="en-US" sz="2400">
                <a:latin typeface="Verdana" panose="020B0604030504040204" pitchFamily="34" charset="0"/>
              </a:rPr>
              <a:t>输出结果：</a:t>
            </a:r>
          </a:p>
          <a:p>
            <a:pPr algn="l"/>
            <a:r>
              <a:rPr kumimoji="1" lang="en-US" altLang="zh-CN" sz="2400">
                <a:latin typeface="Verdana" panose="020B0604030504040204" pitchFamily="34" charset="0"/>
              </a:rPr>
              <a:t>16</a:t>
            </a:r>
          </a:p>
        </p:txBody>
      </p:sp>
      <p:sp useBgFill="1">
        <p:nvSpPr>
          <p:cNvPr id="48133" name="Text Box 5"/>
          <p:cNvSpPr txBox="1">
            <a:spLocks noChangeArrowheads="1"/>
          </p:cNvSpPr>
          <p:nvPr/>
        </p:nvSpPr>
        <p:spPr bwMode="auto">
          <a:xfrm>
            <a:off x="2590800" y="5638800"/>
            <a:ext cx="6096000" cy="707886"/>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lgn="l"/>
            <a:r>
              <a:rPr kumimoji="1" lang="zh-CN" altLang="en-US" sz="2000" b="1" dirty="0">
                <a:solidFill>
                  <a:schemeClr val="folHlink"/>
                </a:solidFill>
                <a:latin typeface="Verdana" panose="020B0604030504040204" pitchFamily="34" charset="0"/>
              </a:rPr>
              <a:t>可见，虽然外部变量</a:t>
            </a:r>
            <a:r>
              <a:rPr kumimoji="1" lang="zh-CN" altLang="en-US" sz="2000" b="1" dirty="0">
                <a:solidFill>
                  <a:schemeClr val="folHlink"/>
                </a:solidFill>
                <a:latin typeface="Times New Roman" panose="02020603050405020304" pitchFamily="18" charset="0"/>
              </a:rPr>
              <a:t>增加了函数间数据传递的渠道，</a:t>
            </a:r>
          </a:p>
          <a:p>
            <a:pPr algn="l"/>
            <a:r>
              <a:rPr kumimoji="1" lang="zh-CN" altLang="en-US" sz="2000" b="1" dirty="0">
                <a:solidFill>
                  <a:schemeClr val="folHlink"/>
                </a:solidFill>
                <a:latin typeface="Times New Roman" panose="02020603050405020304" pitchFamily="18" charset="0"/>
              </a:rPr>
              <a:t>但也会降低程序的可读性和函数的可移植性</a:t>
            </a:r>
            <a:r>
              <a:rPr kumimoji="1" lang="zh-CN" altLang="en-US" sz="2000" b="1" dirty="0">
                <a:solidFill>
                  <a:schemeClr val="folHlink"/>
                </a:solidFill>
                <a:latin typeface="Verdana" panose="020B0604030504040204" pitchFamily="34" charset="0"/>
              </a:rPr>
              <a:t> 。</a:t>
            </a:r>
          </a:p>
        </p:txBody>
      </p:sp>
      <p:sp>
        <p:nvSpPr>
          <p:cNvPr id="48134" name="Text Box 6"/>
          <p:cNvSpPr txBox="1">
            <a:spLocks noChangeArrowheads="1"/>
          </p:cNvSpPr>
          <p:nvPr/>
        </p:nvSpPr>
        <p:spPr bwMode="auto">
          <a:xfrm>
            <a:off x="541338" y="2986088"/>
            <a:ext cx="4150495"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CC00"/>
                </a:solidFill>
                <a:latin typeface="Verdana" panose="020B0604030504040204" pitchFamily="34" charset="0"/>
              </a:rPr>
              <a:t>//</a:t>
            </a:r>
            <a:r>
              <a:rPr kumimoji="1" lang="zh-CN" altLang="en-US" sz="2000" b="1" dirty="0">
                <a:solidFill>
                  <a:srgbClr val="00CC00"/>
                </a:solidFill>
                <a:latin typeface="Verdana" panose="020B0604030504040204" pitchFamily="34" charset="0"/>
              </a:rPr>
              <a:t>外部变量的作用域和生存期一致</a:t>
            </a:r>
          </a:p>
        </p:txBody>
      </p:sp>
      <p:sp>
        <p:nvSpPr>
          <p:cNvPr id="48135" name="Text Box 7"/>
          <p:cNvSpPr txBox="1">
            <a:spLocks noChangeArrowheads="1"/>
          </p:cNvSpPr>
          <p:nvPr/>
        </p:nvSpPr>
        <p:spPr bwMode="auto">
          <a:xfrm>
            <a:off x="1724025" y="3340100"/>
            <a:ext cx="5440913"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CC00"/>
                </a:solidFill>
                <a:latin typeface="Verdana" panose="020B0604030504040204" pitchFamily="34" charset="0"/>
              </a:rPr>
              <a:t>//</a:t>
            </a:r>
            <a:r>
              <a:rPr kumimoji="1" lang="zh-CN" altLang="en-US" sz="2000" b="1" dirty="0">
                <a:solidFill>
                  <a:srgbClr val="00CC00"/>
                </a:solidFill>
                <a:latin typeface="Verdana" panose="020B0604030504040204" pitchFamily="34" charset="0"/>
              </a:rPr>
              <a:t>外部变量的说明可以多次，但定义只有一次</a:t>
            </a:r>
          </a:p>
        </p:txBody>
      </p:sp>
      <p:sp>
        <p:nvSpPr>
          <p:cNvPr id="48136" name="Text Box 8"/>
          <p:cNvSpPr txBox="1">
            <a:spLocks noChangeArrowheads="1"/>
          </p:cNvSpPr>
          <p:nvPr/>
        </p:nvSpPr>
        <p:spPr bwMode="auto">
          <a:xfrm>
            <a:off x="3136900" y="4814888"/>
            <a:ext cx="4924746"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rgbClr val="00CC00"/>
                </a:solidFill>
                <a:latin typeface="Verdana" panose="020B0604030504040204" pitchFamily="34" charset="0"/>
              </a:rPr>
              <a:t>//</a:t>
            </a:r>
            <a:r>
              <a:rPr kumimoji="1" lang="zh-CN" altLang="en-US" sz="2000" b="1" dirty="0">
                <a:solidFill>
                  <a:srgbClr val="00CC00"/>
                </a:solidFill>
                <a:latin typeface="Verdana" panose="020B0604030504040204" pitchFamily="34" charset="0"/>
              </a:rPr>
              <a:t>引用前已定义，外部变量可以不必说明</a:t>
            </a:r>
          </a:p>
        </p:txBody>
      </p:sp>
      <p:sp useBgFill="1">
        <p:nvSpPr>
          <p:cNvPr id="48137" name="Text Box 9"/>
          <p:cNvSpPr txBox="1">
            <a:spLocks noChangeArrowheads="1"/>
          </p:cNvSpPr>
          <p:nvPr/>
        </p:nvSpPr>
        <p:spPr bwMode="auto">
          <a:xfrm>
            <a:off x="2692400" y="1512888"/>
            <a:ext cx="5140325" cy="396875"/>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a:solidFill>
                  <a:srgbClr val="00CC00"/>
                </a:solidFill>
                <a:latin typeface="Verdana" panose="020B0604030504040204" pitchFamily="34" charset="0"/>
              </a:rPr>
              <a:t>//</a:t>
            </a:r>
            <a:r>
              <a:rPr kumimoji="1" lang="zh-CN" altLang="en-US" sz="2000">
                <a:solidFill>
                  <a:srgbClr val="00CC00"/>
                </a:solidFill>
                <a:latin typeface="Verdana" panose="020B0604030504040204" pitchFamily="34" charset="0"/>
              </a:rPr>
              <a:t>外部变量</a:t>
            </a:r>
            <a:r>
              <a:rPr kumimoji="1" lang="en-US" altLang="zh-CN" sz="2000">
                <a:solidFill>
                  <a:srgbClr val="00CC00"/>
                </a:solidFill>
                <a:latin typeface="Verdana" panose="020B0604030504040204" pitchFamily="34" charset="0"/>
              </a:rPr>
              <a:t>a</a:t>
            </a:r>
            <a:r>
              <a:rPr kumimoji="1" lang="zh-CN" altLang="en-US" sz="2000">
                <a:solidFill>
                  <a:srgbClr val="00CC00"/>
                </a:solidFill>
                <a:latin typeface="Verdana" panose="020B0604030504040204" pitchFamily="34" charset="0"/>
              </a:rPr>
              <a:t>定义在后，引用在前，必须说明</a:t>
            </a:r>
          </a:p>
        </p:txBody>
      </p:sp>
      <p:grpSp>
        <p:nvGrpSpPr>
          <p:cNvPr id="48138" name="Group 10"/>
          <p:cNvGrpSpPr>
            <a:grpSpLocks/>
          </p:cNvGrpSpPr>
          <p:nvPr/>
        </p:nvGrpSpPr>
        <p:grpSpPr bwMode="auto">
          <a:xfrm>
            <a:off x="66675" y="942975"/>
            <a:ext cx="606425" cy="4964113"/>
            <a:chOff x="48" y="764"/>
            <a:chExt cx="394" cy="2821"/>
          </a:xfrm>
        </p:grpSpPr>
        <p:sp>
          <p:nvSpPr>
            <p:cNvPr id="48139" name="Line 11"/>
            <p:cNvSpPr>
              <a:spLocks noChangeShapeType="1"/>
            </p:cNvSpPr>
            <p:nvPr/>
          </p:nvSpPr>
          <p:spPr bwMode="auto">
            <a:xfrm>
              <a:off x="72" y="2235"/>
              <a:ext cx="370" cy="0"/>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40" name="Line 12"/>
            <p:cNvSpPr>
              <a:spLocks noChangeShapeType="1"/>
            </p:cNvSpPr>
            <p:nvPr/>
          </p:nvSpPr>
          <p:spPr bwMode="auto">
            <a:xfrm flipV="1">
              <a:off x="48" y="764"/>
              <a:ext cx="0" cy="1469"/>
            </a:xfrm>
            <a:prstGeom prst="line">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41" name="Line 13"/>
            <p:cNvSpPr>
              <a:spLocks noChangeShapeType="1"/>
            </p:cNvSpPr>
            <p:nvPr/>
          </p:nvSpPr>
          <p:spPr bwMode="auto">
            <a:xfrm>
              <a:off x="48" y="2233"/>
              <a:ext cx="0" cy="1352"/>
            </a:xfrm>
            <a:prstGeom prst="line">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8142" name="Group 14"/>
          <p:cNvGrpSpPr>
            <a:grpSpLocks/>
          </p:cNvGrpSpPr>
          <p:nvPr/>
        </p:nvGrpSpPr>
        <p:grpSpPr bwMode="auto">
          <a:xfrm>
            <a:off x="128588" y="3956050"/>
            <a:ext cx="1787525" cy="1270000"/>
            <a:chOff x="108" y="2480"/>
            <a:chExt cx="1126" cy="800"/>
          </a:xfrm>
        </p:grpSpPr>
        <p:sp>
          <p:nvSpPr>
            <p:cNvPr id="48143" name="Line 15"/>
            <p:cNvSpPr>
              <a:spLocks noChangeShapeType="1"/>
            </p:cNvSpPr>
            <p:nvPr/>
          </p:nvSpPr>
          <p:spPr bwMode="auto">
            <a:xfrm>
              <a:off x="117" y="2797"/>
              <a:ext cx="1116" cy="0"/>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44" name="Line 16"/>
            <p:cNvSpPr>
              <a:spLocks noChangeShapeType="1"/>
            </p:cNvSpPr>
            <p:nvPr/>
          </p:nvSpPr>
          <p:spPr bwMode="auto">
            <a:xfrm>
              <a:off x="108" y="2798"/>
              <a:ext cx="0" cy="482"/>
            </a:xfrm>
            <a:prstGeom prst="line">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45" name="Line 17"/>
            <p:cNvSpPr>
              <a:spLocks noChangeShapeType="1"/>
            </p:cNvSpPr>
            <p:nvPr/>
          </p:nvSpPr>
          <p:spPr bwMode="auto">
            <a:xfrm flipV="1">
              <a:off x="1234" y="2480"/>
              <a:ext cx="0" cy="318"/>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8146" name="Group 18"/>
          <p:cNvGrpSpPr>
            <a:grpSpLocks/>
          </p:cNvGrpSpPr>
          <p:nvPr/>
        </p:nvGrpSpPr>
        <p:grpSpPr bwMode="auto">
          <a:xfrm>
            <a:off x="190500" y="2444750"/>
            <a:ext cx="903288" cy="503238"/>
            <a:chOff x="120" y="1540"/>
            <a:chExt cx="569" cy="317"/>
          </a:xfrm>
        </p:grpSpPr>
        <p:sp>
          <p:nvSpPr>
            <p:cNvPr id="48147" name="Line 19"/>
            <p:cNvSpPr>
              <a:spLocks noChangeShapeType="1"/>
            </p:cNvSpPr>
            <p:nvPr/>
          </p:nvSpPr>
          <p:spPr bwMode="auto">
            <a:xfrm flipH="1">
              <a:off x="120" y="1540"/>
              <a:ext cx="569" cy="0"/>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48" name="Line 20"/>
            <p:cNvSpPr>
              <a:spLocks noChangeShapeType="1"/>
            </p:cNvSpPr>
            <p:nvPr/>
          </p:nvSpPr>
          <p:spPr bwMode="auto">
            <a:xfrm>
              <a:off x="120" y="1540"/>
              <a:ext cx="0" cy="317"/>
            </a:xfrm>
            <a:prstGeom prst="line">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pSp>
        <p:nvGrpSpPr>
          <p:cNvPr id="48149" name="Group 21"/>
          <p:cNvGrpSpPr>
            <a:grpSpLocks/>
          </p:cNvGrpSpPr>
          <p:nvPr/>
        </p:nvGrpSpPr>
        <p:grpSpPr bwMode="auto">
          <a:xfrm>
            <a:off x="246063" y="4616450"/>
            <a:ext cx="958850" cy="593725"/>
            <a:chOff x="155" y="2917"/>
            <a:chExt cx="604" cy="374"/>
          </a:xfrm>
        </p:grpSpPr>
        <p:sp>
          <p:nvSpPr>
            <p:cNvPr id="48150" name="Line 22"/>
            <p:cNvSpPr>
              <a:spLocks noChangeShapeType="1"/>
            </p:cNvSpPr>
            <p:nvPr/>
          </p:nvSpPr>
          <p:spPr bwMode="auto">
            <a:xfrm>
              <a:off x="155" y="2917"/>
              <a:ext cx="604" cy="0"/>
            </a:xfrm>
            <a:prstGeom prst="line">
              <a:avLst/>
            </a:prstGeom>
            <a:noFill/>
            <a:ln w="9525">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51" name="Line 23"/>
            <p:cNvSpPr>
              <a:spLocks noChangeShapeType="1"/>
            </p:cNvSpPr>
            <p:nvPr/>
          </p:nvSpPr>
          <p:spPr bwMode="auto">
            <a:xfrm>
              <a:off x="155" y="2917"/>
              <a:ext cx="0" cy="374"/>
            </a:xfrm>
            <a:prstGeom prst="line">
              <a:avLst/>
            </a:prstGeom>
            <a:noFill/>
            <a:ln w="9525">
              <a:solidFill>
                <a:schemeClr val="folHlink"/>
              </a:solidFill>
              <a:miter lim="800000"/>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useBgFill="1">
        <p:nvSpPr>
          <p:cNvPr id="48152" name="Text Box 24"/>
          <p:cNvSpPr txBox="1">
            <a:spLocks noChangeArrowheads="1"/>
          </p:cNvSpPr>
          <p:nvPr/>
        </p:nvSpPr>
        <p:spPr bwMode="auto">
          <a:xfrm>
            <a:off x="2438400" y="1447800"/>
            <a:ext cx="5514975" cy="457200"/>
          </a:xfrm>
          <a:prstGeom prst="rect">
            <a:avLst/>
          </a:prstGeom>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400">
                <a:latin typeface="Verdana" panose="020B0604030504040204" pitchFamily="34" charset="0"/>
              </a:rPr>
              <a:t>=2;                                            </a:t>
            </a:r>
          </a:p>
        </p:txBody>
      </p:sp>
      <p:grpSp>
        <p:nvGrpSpPr>
          <p:cNvPr id="48153" name="Group 25"/>
          <p:cNvGrpSpPr>
            <a:grpSpLocks/>
          </p:cNvGrpSpPr>
          <p:nvPr/>
        </p:nvGrpSpPr>
        <p:grpSpPr bwMode="auto">
          <a:xfrm>
            <a:off x="2414588" y="1277938"/>
            <a:ext cx="596900" cy="600075"/>
            <a:chOff x="2386" y="763"/>
            <a:chExt cx="376" cy="378"/>
          </a:xfrm>
        </p:grpSpPr>
        <p:sp>
          <p:nvSpPr>
            <p:cNvPr id="48154" name="Line 26"/>
            <p:cNvSpPr>
              <a:spLocks noChangeShapeType="1"/>
            </p:cNvSpPr>
            <p:nvPr/>
          </p:nvSpPr>
          <p:spPr bwMode="auto">
            <a:xfrm flipH="1">
              <a:off x="2386" y="763"/>
              <a:ext cx="354" cy="354"/>
            </a:xfrm>
            <a:prstGeom prst="line">
              <a:avLst/>
            </a:prstGeom>
            <a:noFill/>
            <a:ln w="571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48155" name="Line 27"/>
            <p:cNvSpPr>
              <a:spLocks noChangeShapeType="1"/>
            </p:cNvSpPr>
            <p:nvPr/>
          </p:nvSpPr>
          <p:spPr bwMode="auto">
            <a:xfrm>
              <a:off x="2409" y="788"/>
              <a:ext cx="353" cy="353"/>
            </a:xfrm>
            <a:prstGeom prst="line">
              <a:avLst/>
            </a:prstGeom>
            <a:noFill/>
            <a:ln w="57150">
              <a:solidFill>
                <a:schemeClr val="folHlink"/>
              </a:solidFill>
              <a:miter lim="800000"/>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sp>
        <p:nvSpPr>
          <p:cNvPr id="48156" name="Text Box 28"/>
          <p:cNvSpPr txBox="1">
            <a:spLocks noChangeArrowheads="1"/>
          </p:cNvSpPr>
          <p:nvPr/>
        </p:nvSpPr>
        <p:spPr bwMode="auto">
          <a:xfrm>
            <a:off x="3406775" y="1111250"/>
            <a:ext cx="4924746" cy="70788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kumimoji="1" lang="en-US" altLang="zh-CN" sz="2000" b="1" dirty="0">
                <a:solidFill>
                  <a:schemeClr val="folHlink"/>
                </a:solidFill>
                <a:latin typeface="Verdana" panose="020B0604030504040204" pitchFamily="34" charset="0"/>
              </a:rPr>
              <a:t>//</a:t>
            </a:r>
            <a:r>
              <a:rPr kumimoji="1" lang="zh-CN" altLang="en-US" sz="2000" b="1" dirty="0">
                <a:solidFill>
                  <a:schemeClr val="folHlink"/>
                </a:solidFill>
                <a:latin typeface="Verdana" panose="020B0604030504040204" pitchFamily="34" charset="0"/>
              </a:rPr>
              <a:t>外部变量的初始化只能在定义时进行，</a:t>
            </a:r>
          </a:p>
          <a:p>
            <a:pPr algn="l"/>
            <a:r>
              <a:rPr kumimoji="1" lang="en-US" altLang="zh-CN" sz="2000" b="1" dirty="0">
                <a:solidFill>
                  <a:schemeClr val="folHlink"/>
                </a:solidFill>
                <a:latin typeface="Verdana" panose="020B0604030504040204" pitchFamily="34" charset="0"/>
              </a:rPr>
              <a:t>//</a:t>
            </a:r>
            <a:r>
              <a:rPr kumimoji="1" lang="zh-CN" altLang="en-US" sz="2000" b="1" dirty="0">
                <a:solidFill>
                  <a:schemeClr val="folHlink"/>
                </a:solidFill>
                <a:latin typeface="Verdana" panose="020B0604030504040204" pitchFamily="34" charset="0"/>
              </a:rPr>
              <a:t>不能在说明时进行，且具有默认值</a:t>
            </a:r>
            <a:endParaRPr kumimoji="1" lang="zh-CN" altLang="en-US" sz="2400" b="1" dirty="0">
              <a:latin typeface="Verdana" panose="020B0604030504040204" pitchFamily="34" charset="0"/>
            </a:endParaRPr>
          </a:p>
        </p:txBody>
      </p:sp>
      <p:sp>
        <p:nvSpPr>
          <p:cNvPr id="48157" name="AutoShape 29"/>
          <p:cNvSpPr>
            <a:spLocks noChangeArrowheads="1"/>
          </p:cNvSpPr>
          <p:nvPr/>
        </p:nvSpPr>
        <p:spPr bwMode="auto">
          <a:xfrm>
            <a:off x="2657475" y="1893888"/>
            <a:ext cx="1066800" cy="466725"/>
          </a:xfrm>
          <a:prstGeom prst="wedgeRectCallout">
            <a:avLst>
              <a:gd name="adj1" fmla="val -100597"/>
              <a:gd name="adj2" fmla="val 2346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kumimoji="1" lang="en-US" altLang="zh-CN" sz="2400" b="1">
                <a:solidFill>
                  <a:schemeClr val="folHlink"/>
                </a:solidFill>
                <a:latin typeface="Verdana" panose="020B0604030504040204" pitchFamily="34" charset="0"/>
              </a:rPr>
              <a:t>a=2;</a:t>
            </a:r>
          </a:p>
        </p:txBody>
      </p:sp>
    </p:spTree>
    <p:extLst>
      <p:ext uri="{BB962C8B-B14F-4D97-AF65-F5344CB8AC3E}">
        <p14:creationId xmlns:p14="http://schemas.microsoft.com/office/powerpoint/2010/main" val="2117893929"/>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9" fill="hold" grpId="0" nodeType="clickEffect">
                                  <p:stCondLst>
                                    <p:cond delay="0"/>
                                  </p:stCondLst>
                                  <p:childTnLst>
                                    <p:set>
                                      <p:cBhvr>
                                        <p:cTn id="6" dur="1" fill="hold">
                                          <p:stCondLst>
                                            <p:cond delay="0"/>
                                          </p:stCondLst>
                                        </p:cTn>
                                        <p:tgtEl>
                                          <p:spTgt spid="48130"/>
                                        </p:tgtEl>
                                        <p:attrNameLst>
                                          <p:attrName>style.visibility</p:attrName>
                                        </p:attrNameLst>
                                      </p:cBhvr>
                                      <p:to>
                                        <p:strVal val="visible"/>
                                      </p:to>
                                    </p:set>
                                    <p:anim calcmode="lin" valueType="num">
                                      <p:cBhvr additive="base">
                                        <p:cTn id="7" dur="500" fill="hold"/>
                                        <p:tgtEl>
                                          <p:spTgt spid="48130"/>
                                        </p:tgtEl>
                                        <p:attrNameLst>
                                          <p:attrName>ppt_x</p:attrName>
                                        </p:attrNameLst>
                                      </p:cBhvr>
                                      <p:tavLst>
                                        <p:tav tm="0">
                                          <p:val>
                                            <p:strVal val="0-#ppt_w/2"/>
                                          </p:val>
                                        </p:tav>
                                        <p:tav tm="100000">
                                          <p:val>
                                            <p:strVal val="#ppt_x"/>
                                          </p:val>
                                        </p:tav>
                                      </p:tavLst>
                                    </p:anim>
                                    <p:anim calcmode="lin" valueType="num">
                                      <p:cBhvr additive="base">
                                        <p:cTn id="8" dur="500" fill="hold"/>
                                        <p:tgtEl>
                                          <p:spTgt spid="48130"/>
                                        </p:tgtEl>
                                        <p:attrNameLst>
                                          <p:attrName>ppt_y</p:attrName>
                                        </p:attrNameLst>
                                      </p:cBhvr>
                                      <p:tavLst>
                                        <p:tav tm="0">
                                          <p:val>
                                            <p:strVal val="0-#ppt_h/2"/>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3" presetClass="entr" presetSubtype="10" fill="hold" grpId="0" nodeType="clickEffect">
                                  <p:stCondLst>
                                    <p:cond delay="0"/>
                                  </p:stCondLst>
                                  <p:childTnLst>
                                    <p:set>
                                      <p:cBhvr>
                                        <p:cTn id="12" dur="1" fill="hold">
                                          <p:stCondLst>
                                            <p:cond delay="0"/>
                                          </p:stCondLst>
                                        </p:cTn>
                                        <p:tgtEl>
                                          <p:spTgt spid="48137"/>
                                        </p:tgtEl>
                                        <p:attrNameLst>
                                          <p:attrName>style.visibility</p:attrName>
                                        </p:attrNameLst>
                                      </p:cBhvr>
                                      <p:to>
                                        <p:strVal val="visible"/>
                                      </p:to>
                                    </p:set>
                                    <p:animEffect transition="in" filter="blinds(horizontal)">
                                      <p:cBhvr>
                                        <p:cTn id="13" dur="500"/>
                                        <p:tgtEl>
                                          <p:spTgt spid="48137"/>
                                        </p:tgtEl>
                                      </p:cBhvr>
                                    </p:animEffect>
                                  </p:childTnLst>
                                </p:cTn>
                              </p:par>
                            </p:childTnLst>
                          </p:cTn>
                        </p:par>
                      </p:childTnLst>
                    </p:cTn>
                  </p:par>
                  <p:par>
                    <p:cTn id="14" fill="hold" nodeType="clickPar">
                      <p:stCondLst>
                        <p:cond delay="indefinite"/>
                      </p:stCondLst>
                      <p:childTnLst>
                        <p:par>
                          <p:cTn id="15" fill="hold" nodeType="withGroup">
                            <p:stCondLst>
                              <p:cond delay="0"/>
                            </p:stCondLst>
                            <p:childTnLst>
                              <p:par>
                                <p:cTn id="16" presetID="3" presetClass="entr" presetSubtype="10" fill="hold" grpId="0" nodeType="clickEffect">
                                  <p:stCondLst>
                                    <p:cond delay="0"/>
                                  </p:stCondLst>
                                  <p:childTnLst>
                                    <p:set>
                                      <p:cBhvr>
                                        <p:cTn id="17" dur="1" fill="hold">
                                          <p:stCondLst>
                                            <p:cond delay="0"/>
                                          </p:stCondLst>
                                        </p:cTn>
                                        <p:tgtEl>
                                          <p:spTgt spid="48135"/>
                                        </p:tgtEl>
                                        <p:attrNameLst>
                                          <p:attrName>style.visibility</p:attrName>
                                        </p:attrNameLst>
                                      </p:cBhvr>
                                      <p:to>
                                        <p:strVal val="visible"/>
                                      </p:to>
                                    </p:set>
                                    <p:animEffect transition="in" filter="blinds(horizontal)">
                                      <p:cBhvr>
                                        <p:cTn id="18" dur="500"/>
                                        <p:tgtEl>
                                          <p:spTgt spid="48135"/>
                                        </p:tgtEl>
                                      </p:cBhvr>
                                    </p:animEffect>
                                  </p:childTnLst>
                                </p:cTn>
                              </p:par>
                            </p:childTnLst>
                          </p:cTn>
                        </p:par>
                      </p:childTnLst>
                    </p:cTn>
                  </p:par>
                  <p:par>
                    <p:cTn id="19" fill="hold" nodeType="clickPar">
                      <p:stCondLst>
                        <p:cond delay="indefinite"/>
                      </p:stCondLst>
                      <p:childTnLst>
                        <p:par>
                          <p:cTn id="20" fill="hold" nodeType="withGroup">
                            <p:stCondLst>
                              <p:cond delay="0"/>
                            </p:stCondLst>
                            <p:childTnLst>
                              <p:par>
                                <p:cTn id="21" presetID="3" presetClass="entr" presetSubtype="10" fill="hold" grpId="0" nodeType="clickEffect">
                                  <p:stCondLst>
                                    <p:cond delay="0"/>
                                  </p:stCondLst>
                                  <p:childTnLst>
                                    <p:set>
                                      <p:cBhvr>
                                        <p:cTn id="22" dur="1" fill="hold">
                                          <p:stCondLst>
                                            <p:cond delay="0"/>
                                          </p:stCondLst>
                                        </p:cTn>
                                        <p:tgtEl>
                                          <p:spTgt spid="48136"/>
                                        </p:tgtEl>
                                        <p:attrNameLst>
                                          <p:attrName>style.visibility</p:attrName>
                                        </p:attrNameLst>
                                      </p:cBhvr>
                                      <p:to>
                                        <p:strVal val="visible"/>
                                      </p:to>
                                    </p:set>
                                    <p:animEffect transition="in" filter="blinds(horizontal)">
                                      <p:cBhvr>
                                        <p:cTn id="23" dur="500"/>
                                        <p:tgtEl>
                                          <p:spTgt spid="48136"/>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17" presetClass="entr" presetSubtype="1" fill="hold" nodeType="clickEffect">
                                  <p:stCondLst>
                                    <p:cond delay="0"/>
                                  </p:stCondLst>
                                  <p:childTnLst>
                                    <p:set>
                                      <p:cBhvr>
                                        <p:cTn id="27" dur="1" fill="hold">
                                          <p:stCondLst>
                                            <p:cond delay="0"/>
                                          </p:stCondLst>
                                        </p:cTn>
                                        <p:tgtEl>
                                          <p:spTgt spid="48138"/>
                                        </p:tgtEl>
                                        <p:attrNameLst>
                                          <p:attrName>style.visibility</p:attrName>
                                        </p:attrNameLst>
                                      </p:cBhvr>
                                      <p:to>
                                        <p:strVal val="visible"/>
                                      </p:to>
                                    </p:set>
                                    <p:anim calcmode="lin" valueType="num">
                                      <p:cBhvr>
                                        <p:cTn id="28" dur="500" fill="hold"/>
                                        <p:tgtEl>
                                          <p:spTgt spid="48138"/>
                                        </p:tgtEl>
                                        <p:attrNameLst>
                                          <p:attrName>ppt_x</p:attrName>
                                        </p:attrNameLst>
                                      </p:cBhvr>
                                      <p:tavLst>
                                        <p:tav tm="0">
                                          <p:val>
                                            <p:strVal val="#ppt_x"/>
                                          </p:val>
                                        </p:tav>
                                        <p:tav tm="100000">
                                          <p:val>
                                            <p:strVal val="#ppt_x"/>
                                          </p:val>
                                        </p:tav>
                                      </p:tavLst>
                                    </p:anim>
                                    <p:anim calcmode="lin" valueType="num">
                                      <p:cBhvr>
                                        <p:cTn id="29" dur="500" fill="hold"/>
                                        <p:tgtEl>
                                          <p:spTgt spid="48138"/>
                                        </p:tgtEl>
                                        <p:attrNameLst>
                                          <p:attrName>ppt_y</p:attrName>
                                        </p:attrNameLst>
                                      </p:cBhvr>
                                      <p:tavLst>
                                        <p:tav tm="0">
                                          <p:val>
                                            <p:strVal val="#ppt_y-#ppt_h/2"/>
                                          </p:val>
                                        </p:tav>
                                        <p:tav tm="100000">
                                          <p:val>
                                            <p:strVal val="#ppt_y"/>
                                          </p:val>
                                        </p:tav>
                                      </p:tavLst>
                                    </p:anim>
                                    <p:anim calcmode="lin" valueType="num">
                                      <p:cBhvr>
                                        <p:cTn id="30" dur="500" fill="hold"/>
                                        <p:tgtEl>
                                          <p:spTgt spid="48138"/>
                                        </p:tgtEl>
                                        <p:attrNameLst>
                                          <p:attrName>ppt_w</p:attrName>
                                        </p:attrNameLst>
                                      </p:cBhvr>
                                      <p:tavLst>
                                        <p:tav tm="0">
                                          <p:val>
                                            <p:strVal val="#ppt_w"/>
                                          </p:val>
                                        </p:tav>
                                        <p:tav tm="100000">
                                          <p:val>
                                            <p:strVal val="#ppt_w"/>
                                          </p:val>
                                        </p:tav>
                                      </p:tavLst>
                                    </p:anim>
                                    <p:anim calcmode="lin" valueType="num">
                                      <p:cBhvr>
                                        <p:cTn id="31" dur="500" fill="hold"/>
                                        <p:tgtEl>
                                          <p:spTgt spid="48138"/>
                                        </p:tgtEl>
                                        <p:attrNameLst>
                                          <p:attrName>ppt_h</p:attrName>
                                        </p:attrNameLst>
                                      </p:cBhvr>
                                      <p:tavLst>
                                        <p:tav tm="0">
                                          <p:val>
                                            <p:fltVal val="0"/>
                                          </p:val>
                                        </p:tav>
                                        <p:tav tm="100000">
                                          <p:val>
                                            <p:strVal val="#ppt_h"/>
                                          </p:val>
                                        </p:tav>
                                      </p:tavLst>
                                    </p:anim>
                                  </p:childTnLst>
                                </p:cTn>
                              </p:par>
                            </p:childTnLst>
                          </p:cTn>
                        </p:par>
                      </p:childTnLst>
                    </p:cTn>
                  </p:par>
                  <p:par>
                    <p:cTn id="32" fill="hold" nodeType="clickPar">
                      <p:stCondLst>
                        <p:cond delay="indefinite"/>
                      </p:stCondLst>
                      <p:childTnLst>
                        <p:par>
                          <p:cTn id="33" fill="hold" nodeType="withGroup">
                            <p:stCondLst>
                              <p:cond delay="0"/>
                            </p:stCondLst>
                            <p:childTnLst>
                              <p:par>
                                <p:cTn id="34" presetID="17" presetClass="entr" presetSubtype="1" fill="hold" nodeType="clickEffect">
                                  <p:stCondLst>
                                    <p:cond delay="0"/>
                                  </p:stCondLst>
                                  <p:childTnLst>
                                    <p:set>
                                      <p:cBhvr>
                                        <p:cTn id="35" dur="1" fill="hold">
                                          <p:stCondLst>
                                            <p:cond delay="0"/>
                                          </p:stCondLst>
                                        </p:cTn>
                                        <p:tgtEl>
                                          <p:spTgt spid="48146"/>
                                        </p:tgtEl>
                                        <p:attrNameLst>
                                          <p:attrName>style.visibility</p:attrName>
                                        </p:attrNameLst>
                                      </p:cBhvr>
                                      <p:to>
                                        <p:strVal val="visible"/>
                                      </p:to>
                                    </p:set>
                                    <p:anim calcmode="lin" valueType="num">
                                      <p:cBhvr>
                                        <p:cTn id="36" dur="500" fill="hold"/>
                                        <p:tgtEl>
                                          <p:spTgt spid="48146"/>
                                        </p:tgtEl>
                                        <p:attrNameLst>
                                          <p:attrName>ppt_x</p:attrName>
                                        </p:attrNameLst>
                                      </p:cBhvr>
                                      <p:tavLst>
                                        <p:tav tm="0">
                                          <p:val>
                                            <p:strVal val="#ppt_x"/>
                                          </p:val>
                                        </p:tav>
                                        <p:tav tm="100000">
                                          <p:val>
                                            <p:strVal val="#ppt_x"/>
                                          </p:val>
                                        </p:tav>
                                      </p:tavLst>
                                    </p:anim>
                                    <p:anim calcmode="lin" valueType="num">
                                      <p:cBhvr>
                                        <p:cTn id="37" dur="500" fill="hold"/>
                                        <p:tgtEl>
                                          <p:spTgt spid="48146"/>
                                        </p:tgtEl>
                                        <p:attrNameLst>
                                          <p:attrName>ppt_y</p:attrName>
                                        </p:attrNameLst>
                                      </p:cBhvr>
                                      <p:tavLst>
                                        <p:tav tm="0">
                                          <p:val>
                                            <p:strVal val="#ppt_y-#ppt_h/2"/>
                                          </p:val>
                                        </p:tav>
                                        <p:tav tm="100000">
                                          <p:val>
                                            <p:strVal val="#ppt_y"/>
                                          </p:val>
                                        </p:tav>
                                      </p:tavLst>
                                    </p:anim>
                                    <p:anim calcmode="lin" valueType="num">
                                      <p:cBhvr>
                                        <p:cTn id="38" dur="500" fill="hold"/>
                                        <p:tgtEl>
                                          <p:spTgt spid="48146"/>
                                        </p:tgtEl>
                                        <p:attrNameLst>
                                          <p:attrName>ppt_w</p:attrName>
                                        </p:attrNameLst>
                                      </p:cBhvr>
                                      <p:tavLst>
                                        <p:tav tm="0">
                                          <p:val>
                                            <p:strVal val="#ppt_w"/>
                                          </p:val>
                                        </p:tav>
                                        <p:tav tm="100000">
                                          <p:val>
                                            <p:strVal val="#ppt_w"/>
                                          </p:val>
                                        </p:tav>
                                      </p:tavLst>
                                    </p:anim>
                                    <p:anim calcmode="lin" valueType="num">
                                      <p:cBhvr>
                                        <p:cTn id="39" dur="500" fill="hold"/>
                                        <p:tgtEl>
                                          <p:spTgt spid="48146"/>
                                        </p:tgtEl>
                                        <p:attrNameLst>
                                          <p:attrName>ppt_h</p:attrName>
                                        </p:attrNameLst>
                                      </p:cBhvr>
                                      <p:tavLst>
                                        <p:tav tm="0">
                                          <p:val>
                                            <p:fltVal val="0"/>
                                          </p:val>
                                        </p:tav>
                                        <p:tav tm="100000">
                                          <p:val>
                                            <p:strVal val="#ppt_h"/>
                                          </p:val>
                                        </p:tav>
                                      </p:tavLst>
                                    </p:anim>
                                  </p:childTnLst>
                                </p:cTn>
                              </p:par>
                            </p:childTnLst>
                          </p:cTn>
                        </p:par>
                      </p:childTnLst>
                    </p:cTn>
                  </p:par>
                  <p:par>
                    <p:cTn id="40" fill="hold" nodeType="clickPar">
                      <p:stCondLst>
                        <p:cond delay="indefinite"/>
                      </p:stCondLst>
                      <p:childTnLst>
                        <p:par>
                          <p:cTn id="41" fill="hold" nodeType="withGroup">
                            <p:stCondLst>
                              <p:cond delay="0"/>
                            </p:stCondLst>
                            <p:childTnLst>
                              <p:par>
                                <p:cTn id="42" presetID="17" presetClass="entr" presetSubtype="1" fill="hold" nodeType="clickEffect">
                                  <p:stCondLst>
                                    <p:cond delay="0"/>
                                  </p:stCondLst>
                                  <p:childTnLst>
                                    <p:set>
                                      <p:cBhvr>
                                        <p:cTn id="43" dur="1" fill="hold">
                                          <p:stCondLst>
                                            <p:cond delay="0"/>
                                          </p:stCondLst>
                                        </p:cTn>
                                        <p:tgtEl>
                                          <p:spTgt spid="48142"/>
                                        </p:tgtEl>
                                        <p:attrNameLst>
                                          <p:attrName>style.visibility</p:attrName>
                                        </p:attrNameLst>
                                      </p:cBhvr>
                                      <p:to>
                                        <p:strVal val="visible"/>
                                      </p:to>
                                    </p:set>
                                    <p:anim calcmode="lin" valueType="num">
                                      <p:cBhvr>
                                        <p:cTn id="44" dur="500" fill="hold"/>
                                        <p:tgtEl>
                                          <p:spTgt spid="48142"/>
                                        </p:tgtEl>
                                        <p:attrNameLst>
                                          <p:attrName>ppt_x</p:attrName>
                                        </p:attrNameLst>
                                      </p:cBhvr>
                                      <p:tavLst>
                                        <p:tav tm="0">
                                          <p:val>
                                            <p:strVal val="#ppt_x"/>
                                          </p:val>
                                        </p:tav>
                                        <p:tav tm="100000">
                                          <p:val>
                                            <p:strVal val="#ppt_x"/>
                                          </p:val>
                                        </p:tav>
                                      </p:tavLst>
                                    </p:anim>
                                    <p:anim calcmode="lin" valueType="num">
                                      <p:cBhvr>
                                        <p:cTn id="45" dur="500" fill="hold"/>
                                        <p:tgtEl>
                                          <p:spTgt spid="48142"/>
                                        </p:tgtEl>
                                        <p:attrNameLst>
                                          <p:attrName>ppt_y</p:attrName>
                                        </p:attrNameLst>
                                      </p:cBhvr>
                                      <p:tavLst>
                                        <p:tav tm="0">
                                          <p:val>
                                            <p:strVal val="#ppt_y-#ppt_h/2"/>
                                          </p:val>
                                        </p:tav>
                                        <p:tav tm="100000">
                                          <p:val>
                                            <p:strVal val="#ppt_y"/>
                                          </p:val>
                                        </p:tav>
                                      </p:tavLst>
                                    </p:anim>
                                    <p:anim calcmode="lin" valueType="num">
                                      <p:cBhvr>
                                        <p:cTn id="46" dur="500" fill="hold"/>
                                        <p:tgtEl>
                                          <p:spTgt spid="48142"/>
                                        </p:tgtEl>
                                        <p:attrNameLst>
                                          <p:attrName>ppt_w</p:attrName>
                                        </p:attrNameLst>
                                      </p:cBhvr>
                                      <p:tavLst>
                                        <p:tav tm="0">
                                          <p:val>
                                            <p:strVal val="#ppt_w"/>
                                          </p:val>
                                        </p:tav>
                                        <p:tav tm="100000">
                                          <p:val>
                                            <p:strVal val="#ppt_w"/>
                                          </p:val>
                                        </p:tav>
                                      </p:tavLst>
                                    </p:anim>
                                    <p:anim calcmode="lin" valueType="num">
                                      <p:cBhvr>
                                        <p:cTn id="47" dur="500" fill="hold"/>
                                        <p:tgtEl>
                                          <p:spTgt spid="48142"/>
                                        </p:tgtEl>
                                        <p:attrNameLst>
                                          <p:attrName>ppt_h</p:attrName>
                                        </p:attrNameLst>
                                      </p:cBhvr>
                                      <p:tavLst>
                                        <p:tav tm="0">
                                          <p:val>
                                            <p:fltVal val="0"/>
                                          </p:val>
                                        </p:tav>
                                        <p:tav tm="100000">
                                          <p:val>
                                            <p:strVal val="#ppt_h"/>
                                          </p:val>
                                        </p:tav>
                                      </p:tavLst>
                                    </p:anim>
                                  </p:childTnLst>
                                </p:cTn>
                              </p:par>
                            </p:childTnLst>
                          </p:cTn>
                        </p:par>
                      </p:childTnLst>
                    </p:cTn>
                  </p:par>
                  <p:par>
                    <p:cTn id="48" fill="hold" nodeType="clickPar">
                      <p:stCondLst>
                        <p:cond delay="indefinite"/>
                      </p:stCondLst>
                      <p:childTnLst>
                        <p:par>
                          <p:cTn id="49" fill="hold" nodeType="withGroup">
                            <p:stCondLst>
                              <p:cond delay="0"/>
                            </p:stCondLst>
                            <p:childTnLst>
                              <p:par>
                                <p:cTn id="50" presetID="17" presetClass="entr" presetSubtype="1" fill="hold" nodeType="clickEffect">
                                  <p:stCondLst>
                                    <p:cond delay="0"/>
                                  </p:stCondLst>
                                  <p:childTnLst>
                                    <p:set>
                                      <p:cBhvr>
                                        <p:cTn id="51" dur="1" fill="hold">
                                          <p:stCondLst>
                                            <p:cond delay="0"/>
                                          </p:stCondLst>
                                        </p:cTn>
                                        <p:tgtEl>
                                          <p:spTgt spid="48149"/>
                                        </p:tgtEl>
                                        <p:attrNameLst>
                                          <p:attrName>style.visibility</p:attrName>
                                        </p:attrNameLst>
                                      </p:cBhvr>
                                      <p:to>
                                        <p:strVal val="visible"/>
                                      </p:to>
                                    </p:set>
                                    <p:anim calcmode="lin" valueType="num">
                                      <p:cBhvr>
                                        <p:cTn id="52" dur="500" fill="hold"/>
                                        <p:tgtEl>
                                          <p:spTgt spid="48149"/>
                                        </p:tgtEl>
                                        <p:attrNameLst>
                                          <p:attrName>ppt_x</p:attrName>
                                        </p:attrNameLst>
                                      </p:cBhvr>
                                      <p:tavLst>
                                        <p:tav tm="0">
                                          <p:val>
                                            <p:strVal val="#ppt_x"/>
                                          </p:val>
                                        </p:tav>
                                        <p:tav tm="100000">
                                          <p:val>
                                            <p:strVal val="#ppt_x"/>
                                          </p:val>
                                        </p:tav>
                                      </p:tavLst>
                                    </p:anim>
                                    <p:anim calcmode="lin" valueType="num">
                                      <p:cBhvr>
                                        <p:cTn id="53" dur="500" fill="hold"/>
                                        <p:tgtEl>
                                          <p:spTgt spid="48149"/>
                                        </p:tgtEl>
                                        <p:attrNameLst>
                                          <p:attrName>ppt_y</p:attrName>
                                        </p:attrNameLst>
                                      </p:cBhvr>
                                      <p:tavLst>
                                        <p:tav tm="0">
                                          <p:val>
                                            <p:strVal val="#ppt_y-#ppt_h/2"/>
                                          </p:val>
                                        </p:tav>
                                        <p:tav tm="100000">
                                          <p:val>
                                            <p:strVal val="#ppt_y"/>
                                          </p:val>
                                        </p:tav>
                                      </p:tavLst>
                                    </p:anim>
                                    <p:anim calcmode="lin" valueType="num">
                                      <p:cBhvr>
                                        <p:cTn id="54" dur="500" fill="hold"/>
                                        <p:tgtEl>
                                          <p:spTgt spid="48149"/>
                                        </p:tgtEl>
                                        <p:attrNameLst>
                                          <p:attrName>ppt_w</p:attrName>
                                        </p:attrNameLst>
                                      </p:cBhvr>
                                      <p:tavLst>
                                        <p:tav tm="0">
                                          <p:val>
                                            <p:strVal val="#ppt_w"/>
                                          </p:val>
                                        </p:tav>
                                        <p:tav tm="100000">
                                          <p:val>
                                            <p:strVal val="#ppt_w"/>
                                          </p:val>
                                        </p:tav>
                                      </p:tavLst>
                                    </p:anim>
                                    <p:anim calcmode="lin" valueType="num">
                                      <p:cBhvr>
                                        <p:cTn id="55" dur="500" fill="hold"/>
                                        <p:tgtEl>
                                          <p:spTgt spid="48149"/>
                                        </p:tgtEl>
                                        <p:attrNameLst>
                                          <p:attrName>ppt_h</p:attrName>
                                        </p:attrNameLst>
                                      </p:cBhvr>
                                      <p:tavLst>
                                        <p:tav tm="0">
                                          <p:val>
                                            <p:fltVal val="0"/>
                                          </p:val>
                                        </p:tav>
                                        <p:tav tm="100000">
                                          <p:val>
                                            <p:strVal val="#ppt_h"/>
                                          </p:val>
                                        </p:tav>
                                      </p:tavLst>
                                    </p:anim>
                                  </p:childTnLst>
                                </p:cTn>
                              </p:par>
                            </p:childTnLst>
                          </p:cTn>
                        </p:par>
                      </p:childTnLst>
                    </p:cTn>
                  </p:par>
                  <p:par>
                    <p:cTn id="56" fill="hold" nodeType="clickPar">
                      <p:stCondLst>
                        <p:cond delay="indefinite"/>
                      </p:stCondLst>
                      <p:childTnLst>
                        <p:par>
                          <p:cTn id="57" fill="hold" nodeType="withGroup">
                            <p:stCondLst>
                              <p:cond delay="0"/>
                            </p:stCondLst>
                            <p:childTnLst>
                              <p:par>
                                <p:cTn id="58" presetID="2" presetClass="entr" presetSubtype="4" fill="hold" grpId="0" nodeType="clickEffect">
                                  <p:stCondLst>
                                    <p:cond delay="0"/>
                                  </p:stCondLst>
                                  <p:childTnLst>
                                    <p:set>
                                      <p:cBhvr>
                                        <p:cTn id="59" dur="1" fill="hold">
                                          <p:stCondLst>
                                            <p:cond delay="0"/>
                                          </p:stCondLst>
                                        </p:cTn>
                                        <p:tgtEl>
                                          <p:spTgt spid="48131"/>
                                        </p:tgtEl>
                                        <p:attrNameLst>
                                          <p:attrName>style.visibility</p:attrName>
                                        </p:attrNameLst>
                                      </p:cBhvr>
                                      <p:to>
                                        <p:strVal val="visible"/>
                                      </p:to>
                                    </p:set>
                                    <p:anim calcmode="lin" valueType="num">
                                      <p:cBhvr additive="base">
                                        <p:cTn id="60" dur="500" fill="hold"/>
                                        <p:tgtEl>
                                          <p:spTgt spid="48131"/>
                                        </p:tgtEl>
                                        <p:attrNameLst>
                                          <p:attrName>ppt_x</p:attrName>
                                        </p:attrNameLst>
                                      </p:cBhvr>
                                      <p:tavLst>
                                        <p:tav tm="0">
                                          <p:val>
                                            <p:strVal val="#ppt_x"/>
                                          </p:val>
                                        </p:tav>
                                        <p:tav tm="100000">
                                          <p:val>
                                            <p:strVal val="#ppt_x"/>
                                          </p:val>
                                        </p:tav>
                                      </p:tavLst>
                                    </p:anim>
                                    <p:anim calcmode="lin" valueType="num">
                                      <p:cBhvr additive="base">
                                        <p:cTn id="61" dur="500" fill="hold"/>
                                        <p:tgtEl>
                                          <p:spTgt spid="48131"/>
                                        </p:tgtEl>
                                        <p:attrNameLst>
                                          <p:attrName>ppt_y</p:attrName>
                                        </p:attrNameLst>
                                      </p:cBhvr>
                                      <p:tavLst>
                                        <p:tav tm="0">
                                          <p:val>
                                            <p:strVal val="1+#ppt_h/2"/>
                                          </p:val>
                                        </p:tav>
                                        <p:tav tm="100000">
                                          <p:val>
                                            <p:strVal val="#ppt_y"/>
                                          </p:val>
                                        </p:tav>
                                      </p:tavLst>
                                    </p:anim>
                                  </p:childTnLst>
                                </p:cTn>
                              </p:par>
                            </p:childTnLst>
                          </p:cTn>
                        </p:par>
                      </p:childTnLst>
                    </p:cTn>
                  </p:par>
                  <p:par>
                    <p:cTn id="62" fill="hold" nodeType="clickPar">
                      <p:stCondLst>
                        <p:cond delay="indefinite"/>
                      </p:stCondLst>
                      <p:childTnLst>
                        <p:par>
                          <p:cTn id="63" fill="hold" nodeType="withGroup">
                            <p:stCondLst>
                              <p:cond delay="0"/>
                            </p:stCondLst>
                            <p:childTnLst>
                              <p:par>
                                <p:cTn id="64" presetID="2" presetClass="entr" presetSubtype="8" fill="hold" grpId="0" nodeType="clickEffect">
                                  <p:stCondLst>
                                    <p:cond delay="0"/>
                                  </p:stCondLst>
                                  <p:childTnLst>
                                    <p:set>
                                      <p:cBhvr>
                                        <p:cTn id="65" dur="1" fill="hold">
                                          <p:stCondLst>
                                            <p:cond delay="0"/>
                                          </p:stCondLst>
                                        </p:cTn>
                                        <p:tgtEl>
                                          <p:spTgt spid="48134"/>
                                        </p:tgtEl>
                                        <p:attrNameLst>
                                          <p:attrName>style.visibility</p:attrName>
                                        </p:attrNameLst>
                                      </p:cBhvr>
                                      <p:to>
                                        <p:strVal val="visible"/>
                                      </p:to>
                                    </p:set>
                                    <p:anim calcmode="lin" valueType="num">
                                      <p:cBhvr additive="base">
                                        <p:cTn id="66" dur="500" fill="hold"/>
                                        <p:tgtEl>
                                          <p:spTgt spid="48134"/>
                                        </p:tgtEl>
                                        <p:attrNameLst>
                                          <p:attrName>ppt_x</p:attrName>
                                        </p:attrNameLst>
                                      </p:cBhvr>
                                      <p:tavLst>
                                        <p:tav tm="0">
                                          <p:val>
                                            <p:strVal val="0-#ppt_w/2"/>
                                          </p:val>
                                        </p:tav>
                                        <p:tav tm="100000">
                                          <p:val>
                                            <p:strVal val="#ppt_x"/>
                                          </p:val>
                                        </p:tav>
                                      </p:tavLst>
                                    </p:anim>
                                    <p:anim calcmode="lin" valueType="num">
                                      <p:cBhvr additive="base">
                                        <p:cTn id="67" dur="500" fill="hold"/>
                                        <p:tgtEl>
                                          <p:spTgt spid="48134"/>
                                        </p:tgtEl>
                                        <p:attrNameLst>
                                          <p:attrName>ppt_y</p:attrName>
                                        </p:attrNameLst>
                                      </p:cBhvr>
                                      <p:tavLst>
                                        <p:tav tm="0">
                                          <p:val>
                                            <p:strVal val="#ppt_y"/>
                                          </p:val>
                                        </p:tav>
                                        <p:tav tm="100000">
                                          <p:val>
                                            <p:strVal val="#ppt_y"/>
                                          </p:val>
                                        </p:tav>
                                      </p:tavLst>
                                    </p:anim>
                                  </p:childTnLst>
                                </p:cTn>
                              </p:par>
                            </p:childTnLst>
                          </p:cTn>
                        </p:par>
                      </p:childTnLst>
                    </p:cTn>
                  </p:par>
                  <p:par>
                    <p:cTn id="68" fill="hold" nodeType="clickPar">
                      <p:stCondLst>
                        <p:cond delay="indefinite"/>
                      </p:stCondLst>
                      <p:childTnLst>
                        <p:par>
                          <p:cTn id="69" fill="hold" nodeType="withGroup">
                            <p:stCondLst>
                              <p:cond delay="0"/>
                            </p:stCondLst>
                            <p:childTnLst>
                              <p:par>
                                <p:cTn id="70" presetID="2" presetClass="entr" presetSubtype="8" fill="hold" grpId="0" nodeType="clickEffect">
                                  <p:stCondLst>
                                    <p:cond delay="0"/>
                                  </p:stCondLst>
                                  <p:childTnLst>
                                    <p:set>
                                      <p:cBhvr>
                                        <p:cTn id="71" dur="1" fill="hold">
                                          <p:stCondLst>
                                            <p:cond delay="0"/>
                                          </p:stCondLst>
                                        </p:cTn>
                                        <p:tgtEl>
                                          <p:spTgt spid="48152"/>
                                        </p:tgtEl>
                                        <p:attrNameLst>
                                          <p:attrName>style.visibility</p:attrName>
                                        </p:attrNameLst>
                                      </p:cBhvr>
                                      <p:to>
                                        <p:strVal val="visible"/>
                                      </p:to>
                                    </p:set>
                                    <p:anim calcmode="lin" valueType="num">
                                      <p:cBhvr additive="base">
                                        <p:cTn id="72" dur="500" fill="hold"/>
                                        <p:tgtEl>
                                          <p:spTgt spid="48152"/>
                                        </p:tgtEl>
                                        <p:attrNameLst>
                                          <p:attrName>ppt_x</p:attrName>
                                        </p:attrNameLst>
                                      </p:cBhvr>
                                      <p:tavLst>
                                        <p:tav tm="0">
                                          <p:val>
                                            <p:strVal val="0-#ppt_w/2"/>
                                          </p:val>
                                        </p:tav>
                                        <p:tav tm="100000">
                                          <p:val>
                                            <p:strVal val="#ppt_x"/>
                                          </p:val>
                                        </p:tav>
                                      </p:tavLst>
                                    </p:anim>
                                    <p:anim calcmode="lin" valueType="num">
                                      <p:cBhvr additive="base">
                                        <p:cTn id="73" dur="500" fill="hold"/>
                                        <p:tgtEl>
                                          <p:spTgt spid="48152"/>
                                        </p:tgtEl>
                                        <p:attrNameLst>
                                          <p:attrName>ppt_y</p:attrName>
                                        </p:attrNameLst>
                                      </p:cBhvr>
                                      <p:tavLst>
                                        <p:tav tm="0">
                                          <p:val>
                                            <p:strVal val="#ppt_y"/>
                                          </p:val>
                                        </p:tav>
                                        <p:tav tm="100000">
                                          <p:val>
                                            <p:strVal val="#ppt_y"/>
                                          </p:val>
                                        </p:tav>
                                      </p:tavLst>
                                    </p:anim>
                                  </p:childTnLst>
                                </p:cTn>
                              </p:par>
                            </p:childTnLst>
                          </p:cTn>
                        </p:par>
                      </p:childTnLst>
                    </p:cTn>
                  </p:par>
                  <p:par>
                    <p:cTn id="74" fill="hold" nodeType="clickPar">
                      <p:stCondLst>
                        <p:cond delay="indefinite"/>
                      </p:stCondLst>
                      <p:childTnLst>
                        <p:par>
                          <p:cTn id="75" fill="hold" nodeType="withGroup">
                            <p:stCondLst>
                              <p:cond delay="0"/>
                            </p:stCondLst>
                            <p:childTnLst>
                              <p:par>
                                <p:cTn id="76" presetID="1" presetClass="entr" presetSubtype="0" fill="hold" nodeType="clickEffect">
                                  <p:stCondLst>
                                    <p:cond delay="0"/>
                                  </p:stCondLst>
                                  <p:childTnLst>
                                    <p:set>
                                      <p:cBhvr>
                                        <p:cTn id="77" dur="1" fill="hold">
                                          <p:stCondLst>
                                            <p:cond delay="499"/>
                                          </p:stCondLst>
                                        </p:cTn>
                                        <p:tgtEl>
                                          <p:spTgt spid="48153"/>
                                        </p:tgtEl>
                                        <p:attrNameLst>
                                          <p:attrName>style.visibility</p:attrName>
                                        </p:attrNameLst>
                                      </p:cBhvr>
                                      <p:to>
                                        <p:strVal val="visible"/>
                                      </p:to>
                                    </p:se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48156"/>
                                        </p:tgtEl>
                                        <p:attrNameLst>
                                          <p:attrName>style.visibility</p:attrName>
                                        </p:attrNameLst>
                                      </p:cBhvr>
                                      <p:to>
                                        <p:strVal val="visible"/>
                                      </p:to>
                                    </p:set>
                                    <p:animEffect transition="in" filter="blinds(horizontal)">
                                      <p:cBhvr>
                                        <p:cTn id="82" dur="500"/>
                                        <p:tgtEl>
                                          <p:spTgt spid="48156"/>
                                        </p:tgtEl>
                                      </p:cBhvr>
                                    </p:animEffect>
                                  </p:childTnLst>
                                </p:cTn>
                              </p:par>
                            </p:childTnLst>
                          </p:cTn>
                        </p:par>
                      </p:childTnLst>
                    </p:cTn>
                  </p:par>
                  <p:par>
                    <p:cTn id="83" fill="hold" nodeType="clickPar">
                      <p:stCondLst>
                        <p:cond delay="indefinite"/>
                      </p:stCondLst>
                      <p:childTnLst>
                        <p:par>
                          <p:cTn id="84" fill="hold" nodeType="withGroup">
                            <p:stCondLst>
                              <p:cond delay="0"/>
                            </p:stCondLst>
                            <p:childTnLst>
                              <p:par>
                                <p:cTn id="85" presetID="17" presetClass="entr" presetSubtype="10" fill="hold" grpId="0" nodeType="clickEffect">
                                  <p:stCondLst>
                                    <p:cond delay="0"/>
                                  </p:stCondLst>
                                  <p:childTnLst>
                                    <p:set>
                                      <p:cBhvr>
                                        <p:cTn id="86" dur="1" fill="hold">
                                          <p:stCondLst>
                                            <p:cond delay="0"/>
                                          </p:stCondLst>
                                        </p:cTn>
                                        <p:tgtEl>
                                          <p:spTgt spid="48157"/>
                                        </p:tgtEl>
                                        <p:attrNameLst>
                                          <p:attrName>style.visibility</p:attrName>
                                        </p:attrNameLst>
                                      </p:cBhvr>
                                      <p:to>
                                        <p:strVal val="visible"/>
                                      </p:to>
                                    </p:set>
                                    <p:anim calcmode="lin" valueType="num">
                                      <p:cBhvr>
                                        <p:cTn id="87" dur="500" fill="hold"/>
                                        <p:tgtEl>
                                          <p:spTgt spid="48157"/>
                                        </p:tgtEl>
                                        <p:attrNameLst>
                                          <p:attrName>ppt_w</p:attrName>
                                        </p:attrNameLst>
                                      </p:cBhvr>
                                      <p:tavLst>
                                        <p:tav tm="0">
                                          <p:val>
                                            <p:fltVal val="0"/>
                                          </p:val>
                                        </p:tav>
                                        <p:tav tm="100000">
                                          <p:val>
                                            <p:strVal val="#ppt_w"/>
                                          </p:val>
                                        </p:tav>
                                      </p:tavLst>
                                    </p:anim>
                                    <p:anim calcmode="lin" valueType="num">
                                      <p:cBhvr>
                                        <p:cTn id="88" dur="500" fill="hold"/>
                                        <p:tgtEl>
                                          <p:spTgt spid="48157"/>
                                        </p:tgtEl>
                                        <p:attrNameLst>
                                          <p:attrName>ppt_h</p:attrName>
                                        </p:attrNameLst>
                                      </p:cBhvr>
                                      <p:tavLst>
                                        <p:tav tm="0">
                                          <p:val>
                                            <p:strVal val="#ppt_h"/>
                                          </p:val>
                                        </p:tav>
                                        <p:tav tm="100000">
                                          <p:val>
                                            <p:strVal val="#ppt_h"/>
                                          </p:val>
                                        </p:tav>
                                      </p:tavLst>
                                    </p:anim>
                                  </p:childTnLst>
                                </p:cTn>
                              </p:par>
                            </p:childTnLst>
                          </p:cTn>
                        </p:par>
                      </p:childTnLst>
                    </p:cTn>
                  </p:par>
                  <p:par>
                    <p:cTn id="89" fill="hold" nodeType="clickPar">
                      <p:stCondLst>
                        <p:cond delay="indefinite"/>
                      </p:stCondLst>
                      <p:childTnLst>
                        <p:par>
                          <p:cTn id="90" fill="hold" nodeType="withGroup">
                            <p:stCondLst>
                              <p:cond delay="0"/>
                            </p:stCondLst>
                            <p:childTnLst>
                              <p:par>
                                <p:cTn id="91" presetID="2" presetClass="entr" presetSubtype="4" fill="hold" grpId="0" nodeType="clickEffect">
                                  <p:stCondLst>
                                    <p:cond delay="0"/>
                                  </p:stCondLst>
                                  <p:childTnLst>
                                    <p:set>
                                      <p:cBhvr>
                                        <p:cTn id="92" dur="1" fill="hold">
                                          <p:stCondLst>
                                            <p:cond delay="0"/>
                                          </p:stCondLst>
                                        </p:cTn>
                                        <p:tgtEl>
                                          <p:spTgt spid="48132"/>
                                        </p:tgtEl>
                                        <p:attrNameLst>
                                          <p:attrName>style.visibility</p:attrName>
                                        </p:attrNameLst>
                                      </p:cBhvr>
                                      <p:to>
                                        <p:strVal val="visible"/>
                                      </p:to>
                                    </p:set>
                                    <p:anim calcmode="lin" valueType="num">
                                      <p:cBhvr additive="base">
                                        <p:cTn id="93" dur="500" fill="hold"/>
                                        <p:tgtEl>
                                          <p:spTgt spid="48132"/>
                                        </p:tgtEl>
                                        <p:attrNameLst>
                                          <p:attrName>ppt_x</p:attrName>
                                        </p:attrNameLst>
                                      </p:cBhvr>
                                      <p:tavLst>
                                        <p:tav tm="0">
                                          <p:val>
                                            <p:strVal val="#ppt_x"/>
                                          </p:val>
                                        </p:tav>
                                        <p:tav tm="100000">
                                          <p:val>
                                            <p:strVal val="#ppt_x"/>
                                          </p:val>
                                        </p:tav>
                                      </p:tavLst>
                                    </p:anim>
                                    <p:anim calcmode="lin" valueType="num">
                                      <p:cBhvr additive="base">
                                        <p:cTn id="94" dur="500" fill="hold"/>
                                        <p:tgtEl>
                                          <p:spTgt spid="48132"/>
                                        </p:tgtEl>
                                        <p:attrNameLst>
                                          <p:attrName>ppt_y</p:attrName>
                                        </p:attrNameLst>
                                      </p:cBhvr>
                                      <p:tavLst>
                                        <p:tav tm="0">
                                          <p:val>
                                            <p:strVal val="1+#ppt_h/2"/>
                                          </p:val>
                                        </p:tav>
                                        <p:tav tm="100000">
                                          <p:val>
                                            <p:strVal val="#ppt_y"/>
                                          </p:val>
                                        </p:tav>
                                      </p:tavLst>
                                    </p:anim>
                                  </p:childTnLst>
                                </p:cTn>
                              </p:par>
                            </p:childTnLst>
                          </p:cTn>
                        </p:par>
                      </p:childTnLst>
                    </p:cTn>
                  </p:par>
                  <p:par>
                    <p:cTn id="95" fill="hold" nodeType="clickPar">
                      <p:stCondLst>
                        <p:cond delay="indefinite"/>
                      </p:stCondLst>
                      <p:childTnLst>
                        <p:par>
                          <p:cTn id="96" fill="hold" nodeType="withGroup">
                            <p:stCondLst>
                              <p:cond delay="0"/>
                            </p:stCondLst>
                            <p:childTnLst>
                              <p:par>
                                <p:cTn id="97" presetID="3" presetClass="entr" presetSubtype="5" fill="hold" grpId="0" nodeType="clickEffect">
                                  <p:stCondLst>
                                    <p:cond delay="0"/>
                                  </p:stCondLst>
                                  <p:childTnLst>
                                    <p:set>
                                      <p:cBhvr>
                                        <p:cTn id="98" dur="1" fill="hold">
                                          <p:stCondLst>
                                            <p:cond delay="0"/>
                                          </p:stCondLst>
                                        </p:cTn>
                                        <p:tgtEl>
                                          <p:spTgt spid="48133"/>
                                        </p:tgtEl>
                                        <p:attrNameLst>
                                          <p:attrName>style.visibility</p:attrName>
                                        </p:attrNameLst>
                                      </p:cBhvr>
                                      <p:to>
                                        <p:strVal val="visible"/>
                                      </p:to>
                                    </p:set>
                                    <p:animEffect transition="in" filter="blinds(vertical)">
                                      <p:cBhvr>
                                        <p:cTn id="99" dur="500"/>
                                        <p:tgtEl>
                                          <p:spTgt spid="481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130" grpId="0" animBg="1" autoUpdateAnimBg="0"/>
      <p:bldP spid="48131" grpId="0" animBg="1" autoUpdateAnimBg="0"/>
      <p:bldP spid="48132" grpId="0" animBg="1" autoUpdateAnimBg="0"/>
      <p:bldP spid="48133" grpId="0" animBg="1" autoUpdateAnimBg="0"/>
      <p:bldP spid="48134" grpId="0" autoUpdateAnimBg="0"/>
      <p:bldP spid="48135" grpId="0" autoUpdateAnimBg="0"/>
      <p:bldP spid="48136" grpId="0" autoUpdateAnimBg="0"/>
      <p:bldP spid="48137" grpId="0" animBg="1" autoUpdateAnimBg="0"/>
      <p:bldP spid="48152" grpId="0" animBg="1" autoUpdateAnimBg="0"/>
      <p:bldP spid="48156" grpId="0" autoUpdateAnimBg="0"/>
      <p:bldP spid="48157" grpId="0" animBg="1" autoUpdateAnimBg="0"/>
    </p:bldLst>
  </p:timing>
</p:sld>
</file>

<file path=ppt/slides/slide2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00063" y="801688"/>
            <a:ext cx="8215312"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7.10 </a:t>
            </a:r>
            <a:r>
              <a:rPr lang="zh-CN" altLang="zh-CN" dirty="0" smtClean="0">
                <a:solidFill>
                  <a:srgbClr val="800000"/>
                </a:solidFill>
                <a:effectLst>
                  <a:outerShdw blurRad="38100" dist="38100" dir="2700000" algn="tl">
                    <a:srgbClr val="000000"/>
                  </a:outerShdw>
                </a:effectLst>
                <a:ea typeface="黑体" pitchFamily="2" charset="-122"/>
              </a:rPr>
              <a:t>关于变量的声明和定义</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210947" name="Rectangle 3"/>
          <p:cNvSpPr>
            <a:spLocks noGrp="1" noChangeArrowheads="1"/>
          </p:cNvSpPr>
          <p:nvPr>
            <p:ph type="body" idx="1"/>
          </p:nvPr>
        </p:nvSpPr>
        <p:spPr>
          <a:xfrm>
            <a:off x="785813" y="1643063"/>
            <a:ext cx="7643812" cy="4929187"/>
          </a:xfrm>
        </p:spPr>
        <p:txBody>
          <a:bodyPr/>
          <a:lstStyle/>
          <a:p>
            <a:r>
              <a:rPr lang="zh-CN" altLang="zh-CN" smtClean="0"/>
              <a:t>一般为了叙述方便，把建立存储空间的</a:t>
            </a:r>
            <a:r>
              <a:rPr lang="zh-CN" altLang="en-US" smtClean="0"/>
              <a:t>变量</a:t>
            </a:r>
            <a:r>
              <a:rPr lang="zh-CN" altLang="zh-CN" smtClean="0"/>
              <a:t>声明称</a:t>
            </a:r>
            <a:r>
              <a:rPr lang="zh-CN" altLang="zh-CN" smtClean="0">
                <a:solidFill>
                  <a:srgbClr val="0000CC"/>
                </a:solidFill>
              </a:rPr>
              <a:t>定义</a:t>
            </a:r>
            <a:r>
              <a:rPr lang="zh-CN" altLang="zh-CN" smtClean="0"/>
              <a:t>，而把不需要建立存储空间的声明称为</a:t>
            </a:r>
            <a:r>
              <a:rPr lang="zh-CN" altLang="zh-CN" smtClean="0">
                <a:solidFill>
                  <a:srgbClr val="0000CC"/>
                </a:solidFill>
              </a:rPr>
              <a:t>声明</a:t>
            </a:r>
          </a:p>
          <a:p>
            <a:r>
              <a:rPr lang="zh-CN" altLang="zh-CN" smtClean="0"/>
              <a:t>在函数中出现的对变量的声明</a:t>
            </a:r>
            <a:r>
              <a:rPr lang="en-US" altLang="zh-CN" smtClean="0"/>
              <a:t>(</a:t>
            </a:r>
            <a:r>
              <a:rPr lang="zh-CN" altLang="zh-CN" smtClean="0"/>
              <a:t>除了用</a:t>
            </a:r>
            <a:r>
              <a:rPr lang="en-US" altLang="zh-CN" smtClean="0"/>
              <a:t>extern</a:t>
            </a:r>
            <a:r>
              <a:rPr lang="zh-CN" altLang="zh-CN" smtClean="0"/>
              <a:t>声明的以外</a:t>
            </a:r>
            <a:r>
              <a:rPr lang="en-US" altLang="zh-CN" smtClean="0"/>
              <a:t>)</a:t>
            </a:r>
            <a:r>
              <a:rPr lang="zh-CN" altLang="zh-CN" smtClean="0"/>
              <a:t>都是定义</a:t>
            </a:r>
            <a:endParaRPr lang="en-US" altLang="zh-CN" smtClean="0"/>
          </a:p>
          <a:p>
            <a:r>
              <a:rPr lang="zh-CN" altLang="zh-CN" smtClean="0"/>
              <a:t>在函数中对其他函数的声明不是函数的定义</a:t>
            </a:r>
            <a:endParaRPr lang="en-US" altLang="zh-CN" smtClean="0"/>
          </a:p>
        </p:txBody>
      </p:sp>
      <p:pic>
        <p:nvPicPr>
          <p:cNvPr id="221188"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0947">
                                            <p:txEl>
                                              <p:pRg st="0" end="0"/>
                                            </p:txEl>
                                          </p:spTgt>
                                        </p:tgtEl>
                                        <p:attrNameLst>
                                          <p:attrName>style.visibility</p:attrName>
                                        </p:attrNameLst>
                                      </p:cBhvr>
                                      <p:to>
                                        <p:strVal val="visible"/>
                                      </p:to>
                                    </p:set>
                                    <p:animEffect transition="in" filter="blinds(horizontal)">
                                      <p:cBhvr>
                                        <p:cTn id="7" dur="500"/>
                                        <p:tgtEl>
                                          <p:spTgt spid="210947">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0947">
                                            <p:txEl>
                                              <p:pRg st="1" end="1"/>
                                            </p:txEl>
                                          </p:spTgt>
                                        </p:tgtEl>
                                        <p:attrNameLst>
                                          <p:attrName>style.visibility</p:attrName>
                                        </p:attrNameLst>
                                      </p:cBhvr>
                                      <p:to>
                                        <p:strVal val="visible"/>
                                      </p:to>
                                    </p:set>
                                    <p:animEffect transition="in" filter="blinds(horizontal)">
                                      <p:cBhvr>
                                        <p:cTn id="12" dur="500"/>
                                        <p:tgtEl>
                                          <p:spTgt spid="210947">
                                            <p:txEl>
                                              <p:pRg st="1" end="1"/>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210947">
                                            <p:txEl>
                                              <p:pRg st="2" end="2"/>
                                            </p:txEl>
                                          </p:spTgt>
                                        </p:tgtEl>
                                        <p:attrNameLst>
                                          <p:attrName>style.visibility</p:attrName>
                                        </p:attrNameLst>
                                      </p:cBhvr>
                                      <p:to>
                                        <p:strVal val="visible"/>
                                      </p:to>
                                    </p:set>
                                    <p:animEffect transition="in" filter="blinds(horizontal)">
                                      <p:cBhvr>
                                        <p:cTn id="17" dur="500"/>
                                        <p:tgtEl>
                                          <p:spTgt spid="21094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00063" y="1285875"/>
            <a:ext cx="8215312" cy="769938"/>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7.11 </a:t>
            </a:r>
            <a:r>
              <a:rPr lang="zh-CN" altLang="zh-CN" dirty="0" smtClean="0">
                <a:solidFill>
                  <a:srgbClr val="800000"/>
                </a:solidFill>
                <a:effectLst>
                  <a:outerShdw blurRad="38100" dist="38100" dir="2700000" algn="tl">
                    <a:srgbClr val="000000"/>
                  </a:outerShdw>
                </a:effectLst>
                <a:ea typeface="黑体" pitchFamily="2" charset="-122"/>
              </a:rPr>
              <a:t>内部函数和外部函数</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222211" name="Rectangle 3"/>
          <p:cNvSpPr>
            <a:spLocks noGrp="1" noChangeArrowheads="1"/>
          </p:cNvSpPr>
          <p:nvPr>
            <p:ph type="body" idx="1"/>
          </p:nvPr>
        </p:nvSpPr>
        <p:spPr>
          <a:xfrm>
            <a:off x="1571625" y="2643188"/>
            <a:ext cx="5929313" cy="2071687"/>
          </a:xfrm>
        </p:spPr>
        <p:txBody>
          <a:bodyPr/>
          <a:lstStyle/>
          <a:p>
            <a:pPr>
              <a:buFont typeface="Wingdings" panose="05000000000000000000" pitchFamily="2" charset="2"/>
              <a:buNone/>
            </a:pPr>
            <a:r>
              <a:rPr lang="en-US" altLang="zh-CN" sz="3600" smtClean="0">
                <a:hlinkClick r:id="rId2" action="ppaction://hlinksldjump"/>
              </a:rPr>
              <a:t>7.11.1 </a:t>
            </a:r>
            <a:r>
              <a:rPr lang="zh-CN" altLang="zh-CN" sz="3600" smtClean="0">
                <a:hlinkClick r:id="rId2" action="ppaction://hlinksldjump"/>
              </a:rPr>
              <a:t>内部函数</a:t>
            </a:r>
            <a:endParaRPr lang="en-US" altLang="zh-CN" sz="3600" smtClean="0"/>
          </a:p>
          <a:p>
            <a:pPr>
              <a:buFont typeface="Wingdings" panose="05000000000000000000" pitchFamily="2" charset="2"/>
              <a:buNone/>
            </a:pPr>
            <a:r>
              <a:rPr lang="en-US" altLang="zh-CN" sz="3600" smtClean="0">
                <a:hlinkClick r:id="rId3" action="ppaction://hlinksldjump"/>
              </a:rPr>
              <a:t>7.11.2 </a:t>
            </a:r>
            <a:r>
              <a:rPr lang="zh-CN" altLang="zh-CN" sz="3600" smtClean="0">
                <a:hlinkClick r:id="rId3" action="ppaction://hlinksldjump"/>
              </a:rPr>
              <a:t>外部函数</a:t>
            </a:r>
            <a:endParaRPr lang="en-US" altLang="zh-CN" sz="3600" smtClean="0"/>
          </a:p>
        </p:txBody>
      </p:sp>
      <p:pic>
        <p:nvPicPr>
          <p:cNvPr id="222212" name="图片 3" descr="Untitled.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2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00063" y="857250"/>
            <a:ext cx="8215312" cy="769938"/>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7.11.1 </a:t>
            </a:r>
            <a:r>
              <a:rPr lang="zh-CN" altLang="zh-CN" dirty="0" smtClean="0">
                <a:solidFill>
                  <a:srgbClr val="800000"/>
                </a:solidFill>
                <a:effectLst>
                  <a:outerShdw blurRad="38100" dist="38100" dir="2700000" algn="tl">
                    <a:srgbClr val="000000"/>
                  </a:outerShdw>
                </a:effectLst>
                <a:ea typeface="黑体" pitchFamily="2" charset="-122"/>
              </a:rPr>
              <a:t>内部函数</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212995" name="Rectangle 3"/>
          <p:cNvSpPr>
            <a:spLocks noGrp="1" noChangeArrowheads="1"/>
          </p:cNvSpPr>
          <p:nvPr>
            <p:ph type="body" idx="1"/>
          </p:nvPr>
        </p:nvSpPr>
        <p:spPr>
          <a:xfrm>
            <a:off x="785813" y="1857375"/>
            <a:ext cx="7572375" cy="4214813"/>
          </a:xfrm>
        </p:spPr>
        <p:txBody>
          <a:bodyPr/>
          <a:lstStyle/>
          <a:p>
            <a:r>
              <a:rPr lang="zh-CN" altLang="zh-CN" smtClean="0"/>
              <a:t>如果一个函数只能被本文件中其他函数所调用</a:t>
            </a:r>
            <a:r>
              <a:rPr lang="zh-CN" altLang="en-US" smtClean="0"/>
              <a:t>，</a:t>
            </a:r>
            <a:r>
              <a:rPr lang="zh-CN" altLang="zh-CN" smtClean="0"/>
              <a:t>它称为</a:t>
            </a:r>
            <a:r>
              <a:rPr lang="zh-CN" altLang="zh-CN" smtClean="0">
                <a:solidFill>
                  <a:srgbClr val="C00000"/>
                </a:solidFill>
              </a:rPr>
              <a:t>内部函数</a:t>
            </a:r>
            <a:r>
              <a:rPr lang="zh-CN" altLang="zh-CN" smtClean="0"/>
              <a:t>。</a:t>
            </a:r>
            <a:endParaRPr lang="en-US" altLang="zh-CN" smtClean="0"/>
          </a:p>
          <a:p>
            <a:r>
              <a:rPr lang="zh-CN" altLang="zh-CN" smtClean="0"/>
              <a:t>在定义内部函数时</a:t>
            </a:r>
            <a:r>
              <a:rPr lang="zh-CN" altLang="en-US" smtClean="0"/>
              <a:t>，</a:t>
            </a:r>
            <a:r>
              <a:rPr lang="zh-CN" altLang="zh-CN" smtClean="0"/>
              <a:t>在函数名和函数类型的前面加</a:t>
            </a:r>
            <a:r>
              <a:rPr lang="en-US" altLang="zh-CN" smtClean="0"/>
              <a:t>static</a:t>
            </a:r>
            <a:r>
              <a:rPr lang="zh-CN" altLang="zh-CN" smtClean="0"/>
              <a:t>，即</a:t>
            </a:r>
            <a:r>
              <a:rPr lang="en-US" altLang="zh-CN" smtClean="0"/>
              <a:t>:</a:t>
            </a:r>
            <a:endParaRPr lang="zh-CN" altLang="zh-CN" smtClean="0"/>
          </a:p>
          <a:p>
            <a:pPr>
              <a:buFont typeface="Wingdings" panose="05000000000000000000" pitchFamily="2" charset="2"/>
              <a:buNone/>
            </a:pPr>
            <a:r>
              <a:rPr lang="en-US" altLang="zh-CN" smtClean="0"/>
              <a:t>    static </a:t>
            </a:r>
            <a:r>
              <a:rPr lang="zh-CN" altLang="zh-CN" smtClean="0"/>
              <a:t>类型名 函数名</a:t>
            </a:r>
            <a:r>
              <a:rPr lang="en-US" altLang="zh-CN" smtClean="0"/>
              <a:t>(</a:t>
            </a:r>
            <a:r>
              <a:rPr lang="zh-CN" altLang="zh-CN" smtClean="0"/>
              <a:t>形参表</a:t>
            </a:r>
            <a:r>
              <a:rPr lang="en-US" altLang="zh-CN" smtClean="0"/>
              <a:t>) </a:t>
            </a:r>
          </a:p>
        </p:txBody>
      </p:sp>
      <p:pic>
        <p:nvPicPr>
          <p:cNvPr id="22323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2995">
                                            <p:txEl>
                                              <p:pRg st="1" end="1"/>
                                            </p:txEl>
                                          </p:spTgt>
                                        </p:tgtEl>
                                        <p:attrNameLst>
                                          <p:attrName>style.visibility</p:attrName>
                                        </p:attrNameLst>
                                      </p:cBhvr>
                                      <p:to>
                                        <p:strVal val="visible"/>
                                      </p:to>
                                    </p:set>
                                    <p:animEffect transition="in" filter="blinds(horizontal)">
                                      <p:cBhvr>
                                        <p:cTn id="7" dur="500"/>
                                        <p:tgtEl>
                                          <p:spTgt spid="212995">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2995">
                                            <p:txEl>
                                              <p:pRg st="2" end="2"/>
                                            </p:txEl>
                                          </p:spTgt>
                                        </p:tgtEl>
                                        <p:attrNameLst>
                                          <p:attrName>style.visibility</p:attrName>
                                        </p:attrNameLst>
                                      </p:cBhvr>
                                      <p:to>
                                        <p:strVal val="visible"/>
                                      </p:to>
                                    </p:set>
                                    <p:animEffect transition="in" filter="blinds(horizontal)">
                                      <p:cBhvr>
                                        <p:cTn id="10" dur="500"/>
                                        <p:tgtEl>
                                          <p:spTgt spid="212995">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00063" y="857250"/>
            <a:ext cx="8215312" cy="769938"/>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7.11.1 </a:t>
            </a:r>
            <a:r>
              <a:rPr lang="zh-CN" altLang="zh-CN" dirty="0" smtClean="0">
                <a:solidFill>
                  <a:srgbClr val="800000"/>
                </a:solidFill>
                <a:effectLst>
                  <a:outerShdw blurRad="38100" dist="38100" dir="2700000" algn="tl">
                    <a:srgbClr val="000000"/>
                  </a:outerShdw>
                </a:effectLst>
                <a:ea typeface="黑体" pitchFamily="2" charset="-122"/>
              </a:rPr>
              <a:t>内部函数</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214019" name="Rectangle 3"/>
          <p:cNvSpPr>
            <a:spLocks noGrp="1" noChangeArrowheads="1"/>
          </p:cNvSpPr>
          <p:nvPr>
            <p:ph type="body" idx="1"/>
          </p:nvPr>
        </p:nvSpPr>
        <p:spPr>
          <a:xfrm>
            <a:off x="785813" y="1857375"/>
            <a:ext cx="7572375" cy="4214813"/>
          </a:xfrm>
        </p:spPr>
        <p:txBody>
          <a:bodyPr/>
          <a:lstStyle/>
          <a:p>
            <a:r>
              <a:rPr lang="zh-CN" altLang="zh-CN" smtClean="0"/>
              <a:t>内部函数又称静态函数，因为它是用</a:t>
            </a:r>
            <a:r>
              <a:rPr lang="en-US" altLang="zh-CN" smtClean="0"/>
              <a:t>static</a:t>
            </a:r>
            <a:r>
              <a:rPr lang="zh-CN" altLang="zh-CN" smtClean="0"/>
              <a:t>声明的</a:t>
            </a:r>
            <a:endParaRPr lang="en-US" altLang="zh-CN" smtClean="0"/>
          </a:p>
          <a:p>
            <a:r>
              <a:rPr lang="zh-CN" altLang="zh-CN" smtClean="0"/>
              <a:t>通常把只能由本文件使用的函数和外部变量放在文件的开头，前面都冠以</a:t>
            </a:r>
            <a:r>
              <a:rPr lang="en-US" altLang="zh-CN" smtClean="0"/>
              <a:t>static</a:t>
            </a:r>
            <a:r>
              <a:rPr lang="zh-CN" altLang="zh-CN" smtClean="0"/>
              <a:t>使之局部化，其他文件不能引用</a:t>
            </a:r>
            <a:endParaRPr lang="en-US" altLang="zh-CN" smtClean="0"/>
          </a:p>
          <a:p>
            <a:r>
              <a:rPr lang="zh-CN" altLang="zh-CN" smtClean="0"/>
              <a:t>提高了程序的可靠性</a:t>
            </a:r>
            <a:endParaRPr lang="en-US" altLang="zh-CN" smtClean="0"/>
          </a:p>
        </p:txBody>
      </p:sp>
      <p:pic>
        <p:nvPicPr>
          <p:cNvPr id="22426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4019">
                                            <p:txEl>
                                              <p:pRg st="1" end="1"/>
                                            </p:txEl>
                                          </p:spTgt>
                                        </p:tgtEl>
                                        <p:attrNameLst>
                                          <p:attrName>style.visibility</p:attrName>
                                        </p:attrNameLst>
                                      </p:cBhvr>
                                      <p:to>
                                        <p:strVal val="visible"/>
                                      </p:to>
                                    </p:set>
                                    <p:animEffect transition="in" filter="blinds(horizontal)">
                                      <p:cBhvr>
                                        <p:cTn id="7" dur="500"/>
                                        <p:tgtEl>
                                          <p:spTgt spid="2140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214019">
                                            <p:txEl>
                                              <p:pRg st="2" end="2"/>
                                            </p:txEl>
                                          </p:spTgt>
                                        </p:tgtEl>
                                        <p:attrNameLst>
                                          <p:attrName>style.visibility</p:attrName>
                                        </p:attrNameLst>
                                      </p:cBhvr>
                                      <p:to>
                                        <p:strVal val="visible"/>
                                      </p:to>
                                    </p:set>
                                    <p:animEffect transition="in" filter="blinds(horizontal)">
                                      <p:cBhvr>
                                        <p:cTn id="12" dur="500"/>
                                        <p:tgtEl>
                                          <p:spTgt spid="214019">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p:txBody>
          <a:bodyPr/>
          <a:lstStyle/>
          <a:p>
            <a:pPr eaLnBrk="1" hangingPunct="1"/>
            <a:r>
              <a:rPr lang="zh-CN" altLang="en-US" smtClean="0"/>
              <a:t>函数的定义</a:t>
            </a:r>
          </a:p>
        </p:txBody>
      </p:sp>
      <p:grpSp>
        <p:nvGrpSpPr>
          <p:cNvPr id="26627" name="Group 1"/>
          <p:cNvGrpSpPr>
            <a:grpSpLocks/>
          </p:cNvGrpSpPr>
          <p:nvPr/>
        </p:nvGrpSpPr>
        <p:grpSpPr bwMode="auto">
          <a:xfrm>
            <a:off x="539750" y="2347913"/>
            <a:ext cx="8280400" cy="3673475"/>
            <a:chOff x="340" y="1479"/>
            <a:chExt cx="5216" cy="2314"/>
          </a:xfrm>
        </p:grpSpPr>
        <p:sp>
          <p:nvSpPr>
            <p:cNvPr id="7175" name="Rectangle 5"/>
            <p:cNvSpPr>
              <a:spLocks noChangeArrowheads="1"/>
            </p:cNvSpPr>
            <p:nvPr/>
          </p:nvSpPr>
          <p:spPr bwMode="auto">
            <a:xfrm>
              <a:off x="1927" y="2160"/>
              <a:ext cx="771" cy="227"/>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返回类型</a:t>
              </a:r>
            </a:p>
          </p:txBody>
        </p:sp>
        <p:sp>
          <p:nvSpPr>
            <p:cNvPr id="7176" name="Rectangle 7"/>
            <p:cNvSpPr>
              <a:spLocks noChangeArrowheads="1"/>
            </p:cNvSpPr>
            <p:nvPr/>
          </p:nvSpPr>
          <p:spPr bwMode="auto">
            <a:xfrm>
              <a:off x="2789" y="2160"/>
              <a:ext cx="590" cy="227"/>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函数名</a:t>
              </a:r>
            </a:p>
          </p:txBody>
        </p:sp>
        <p:sp>
          <p:nvSpPr>
            <p:cNvPr id="7177" name="Rectangle 8"/>
            <p:cNvSpPr>
              <a:spLocks noChangeArrowheads="1"/>
            </p:cNvSpPr>
            <p:nvPr/>
          </p:nvSpPr>
          <p:spPr bwMode="auto">
            <a:xfrm>
              <a:off x="3469" y="2160"/>
              <a:ext cx="227" cy="227"/>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solidFill>
                    <a:schemeClr val="bg1"/>
                  </a:solidFill>
                  <a:latin typeface="+mn-lt"/>
                  <a:ea typeface="楷体" pitchFamily="49" charset="-122"/>
                  <a:cs typeface="Times New Roman" pitchFamily="18" charset="0"/>
                </a:rPr>
                <a:t>(</a:t>
              </a:r>
            </a:p>
          </p:txBody>
        </p:sp>
        <p:sp>
          <p:nvSpPr>
            <p:cNvPr id="7178" name="Rectangle 9"/>
            <p:cNvSpPr>
              <a:spLocks noChangeArrowheads="1"/>
            </p:cNvSpPr>
            <p:nvPr/>
          </p:nvSpPr>
          <p:spPr bwMode="auto">
            <a:xfrm>
              <a:off x="4785" y="2160"/>
              <a:ext cx="227" cy="227"/>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solidFill>
                    <a:schemeClr val="bg1"/>
                  </a:solidFill>
                  <a:latin typeface="+mn-lt"/>
                  <a:ea typeface="楷体" pitchFamily="49" charset="-122"/>
                  <a:cs typeface="Times New Roman" pitchFamily="18" charset="0"/>
                </a:rPr>
                <a:t>)</a:t>
              </a:r>
            </a:p>
          </p:txBody>
        </p:sp>
        <p:sp>
          <p:nvSpPr>
            <p:cNvPr id="7179" name="Rectangle 10"/>
            <p:cNvSpPr>
              <a:spLocks noChangeArrowheads="1"/>
            </p:cNvSpPr>
            <p:nvPr/>
          </p:nvSpPr>
          <p:spPr bwMode="auto">
            <a:xfrm>
              <a:off x="3787" y="2160"/>
              <a:ext cx="907" cy="227"/>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形式参数表</a:t>
              </a:r>
            </a:p>
          </p:txBody>
        </p:sp>
        <p:sp>
          <p:nvSpPr>
            <p:cNvPr id="7180" name="Rectangle 11"/>
            <p:cNvSpPr>
              <a:spLocks noChangeArrowheads="1"/>
            </p:cNvSpPr>
            <p:nvPr/>
          </p:nvSpPr>
          <p:spPr bwMode="auto">
            <a:xfrm>
              <a:off x="1927" y="2477"/>
              <a:ext cx="227" cy="227"/>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solidFill>
                    <a:schemeClr val="bg1"/>
                  </a:solidFill>
                  <a:latin typeface="+mn-lt"/>
                  <a:ea typeface="楷体" pitchFamily="49" charset="-122"/>
                  <a:cs typeface="Times New Roman" pitchFamily="18" charset="0"/>
                </a:rPr>
                <a:t>{</a:t>
              </a:r>
            </a:p>
          </p:txBody>
        </p:sp>
        <p:sp>
          <p:nvSpPr>
            <p:cNvPr id="7181" name="Rectangle 12"/>
            <p:cNvSpPr>
              <a:spLocks noChangeArrowheads="1"/>
            </p:cNvSpPr>
            <p:nvPr/>
          </p:nvSpPr>
          <p:spPr bwMode="auto">
            <a:xfrm>
              <a:off x="1927" y="3566"/>
              <a:ext cx="227" cy="227"/>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solidFill>
                    <a:schemeClr val="bg1"/>
                  </a:solidFill>
                  <a:latin typeface="+mn-lt"/>
                  <a:ea typeface="楷体" pitchFamily="49" charset="-122"/>
                  <a:cs typeface="Times New Roman" pitchFamily="18" charset="0"/>
                </a:rPr>
                <a:t>}</a:t>
              </a:r>
            </a:p>
          </p:txBody>
        </p:sp>
        <p:sp>
          <p:nvSpPr>
            <p:cNvPr id="7182" name="Rectangle 13"/>
            <p:cNvSpPr>
              <a:spLocks noChangeArrowheads="1"/>
            </p:cNvSpPr>
            <p:nvPr/>
          </p:nvSpPr>
          <p:spPr bwMode="auto">
            <a:xfrm>
              <a:off x="1927" y="2840"/>
              <a:ext cx="771" cy="227"/>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声明部分</a:t>
              </a:r>
            </a:p>
          </p:txBody>
        </p:sp>
        <p:sp>
          <p:nvSpPr>
            <p:cNvPr id="7183" name="Rectangle 14"/>
            <p:cNvSpPr>
              <a:spLocks noChangeArrowheads="1"/>
            </p:cNvSpPr>
            <p:nvPr/>
          </p:nvSpPr>
          <p:spPr bwMode="auto">
            <a:xfrm>
              <a:off x="1927" y="3203"/>
              <a:ext cx="771" cy="227"/>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语句部分</a:t>
              </a:r>
            </a:p>
          </p:txBody>
        </p:sp>
        <p:sp>
          <p:nvSpPr>
            <p:cNvPr id="7184" name="Line 19"/>
            <p:cNvSpPr>
              <a:spLocks noChangeShapeType="1"/>
            </p:cNvSpPr>
            <p:nvPr/>
          </p:nvSpPr>
          <p:spPr bwMode="auto">
            <a:xfrm>
              <a:off x="3379" y="1706"/>
              <a:ext cx="408"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b="1">
                <a:latin typeface="+mn-lt"/>
                <a:ea typeface="楷体" pitchFamily="49" charset="-122"/>
              </a:endParaRPr>
            </a:p>
          </p:txBody>
        </p:sp>
        <p:sp>
          <p:nvSpPr>
            <p:cNvPr id="7185" name="Line 20"/>
            <p:cNvSpPr>
              <a:spLocks noChangeShapeType="1"/>
            </p:cNvSpPr>
            <p:nvPr/>
          </p:nvSpPr>
          <p:spPr bwMode="auto">
            <a:xfrm flipV="1">
              <a:off x="4694" y="1706"/>
              <a:ext cx="862"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b="1">
                <a:latin typeface="+mn-lt"/>
                <a:ea typeface="楷体" pitchFamily="49" charset="-122"/>
              </a:endParaRPr>
            </a:p>
          </p:txBody>
        </p:sp>
        <p:grpSp>
          <p:nvGrpSpPr>
            <p:cNvPr id="26639" name="Group 27"/>
            <p:cNvGrpSpPr>
              <a:grpSpLocks/>
            </p:cNvGrpSpPr>
            <p:nvPr/>
          </p:nvGrpSpPr>
          <p:grpSpPr bwMode="auto">
            <a:xfrm>
              <a:off x="340" y="2841"/>
              <a:ext cx="1225" cy="952"/>
              <a:chOff x="113" y="3022"/>
              <a:chExt cx="1225" cy="952"/>
            </a:xfrm>
          </p:grpSpPr>
          <p:sp>
            <p:nvSpPr>
              <p:cNvPr id="7188" name="Rectangle 22"/>
              <p:cNvSpPr>
                <a:spLocks noChangeArrowheads="1"/>
              </p:cNvSpPr>
              <p:nvPr/>
            </p:nvSpPr>
            <p:spPr bwMode="auto">
              <a:xfrm>
                <a:off x="249" y="3294"/>
                <a:ext cx="182" cy="91"/>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b="1">
                  <a:latin typeface="+mn-lt"/>
                  <a:ea typeface="楷体" pitchFamily="49" charset="-122"/>
                </a:endParaRPr>
              </a:p>
            </p:txBody>
          </p:sp>
          <p:sp>
            <p:nvSpPr>
              <p:cNvPr id="7189" name="Rectangle 23"/>
              <p:cNvSpPr>
                <a:spLocks noChangeArrowheads="1"/>
              </p:cNvSpPr>
              <p:nvPr/>
            </p:nvSpPr>
            <p:spPr bwMode="auto">
              <a:xfrm>
                <a:off x="249" y="3611"/>
                <a:ext cx="182" cy="91"/>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b="1">
                  <a:latin typeface="+mn-lt"/>
                  <a:ea typeface="楷体" pitchFamily="49" charset="-122"/>
                </a:endParaRPr>
              </a:p>
            </p:txBody>
          </p:sp>
          <p:sp>
            <p:nvSpPr>
              <p:cNvPr id="7190" name="Text Box 24"/>
              <p:cNvSpPr txBox="1">
                <a:spLocks noChangeArrowheads="1"/>
              </p:cNvSpPr>
              <p:nvPr/>
            </p:nvSpPr>
            <p:spPr bwMode="auto">
              <a:xfrm>
                <a:off x="463" y="3207"/>
                <a:ext cx="8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b="1" smtClean="0">
                    <a:latin typeface="+mn-lt"/>
                    <a:ea typeface="楷体" pitchFamily="49" charset="-122"/>
                  </a:rPr>
                  <a:t>必要的部分</a:t>
                </a:r>
              </a:p>
            </p:txBody>
          </p:sp>
          <p:sp>
            <p:nvSpPr>
              <p:cNvPr id="7191" name="Text Box 25"/>
              <p:cNvSpPr txBox="1">
                <a:spLocks noChangeArrowheads="1"/>
              </p:cNvSpPr>
              <p:nvPr/>
            </p:nvSpPr>
            <p:spPr bwMode="auto">
              <a:xfrm>
                <a:off x="476" y="3562"/>
                <a:ext cx="8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b="1" smtClean="0">
                    <a:latin typeface="+mn-lt"/>
                    <a:ea typeface="楷体" pitchFamily="49" charset="-122"/>
                  </a:rPr>
                  <a:t>可选的部分</a:t>
                </a:r>
              </a:p>
            </p:txBody>
          </p:sp>
          <p:sp>
            <p:nvSpPr>
              <p:cNvPr id="7192" name="Rectangle 26"/>
              <p:cNvSpPr>
                <a:spLocks noChangeArrowheads="1"/>
              </p:cNvSpPr>
              <p:nvPr/>
            </p:nvSpPr>
            <p:spPr bwMode="auto">
              <a:xfrm>
                <a:off x="113" y="3022"/>
                <a:ext cx="1225" cy="9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b="1">
                  <a:latin typeface="+mn-lt"/>
                  <a:ea typeface="楷体" pitchFamily="49" charset="-122"/>
                </a:endParaRPr>
              </a:p>
            </p:txBody>
          </p:sp>
        </p:grpSp>
        <p:sp>
          <p:nvSpPr>
            <p:cNvPr id="7187" name="Rectangle 0"/>
            <p:cNvSpPr>
              <a:spLocks noChangeArrowheads="1"/>
            </p:cNvSpPr>
            <p:nvPr/>
          </p:nvSpPr>
          <p:spPr bwMode="auto">
            <a:xfrm>
              <a:off x="3378" y="1479"/>
              <a:ext cx="2178" cy="227"/>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类型</a:t>
              </a:r>
              <a:r>
                <a:rPr lang="en-US" altLang="zh-CN" b="1" baseline="-25000">
                  <a:solidFill>
                    <a:schemeClr val="bg1"/>
                  </a:solidFill>
                  <a:latin typeface="+mn-lt"/>
                  <a:ea typeface="楷体" pitchFamily="49" charset="-122"/>
                  <a:cs typeface="Times New Roman" pitchFamily="18" charset="0"/>
                </a:rPr>
                <a:t>1</a:t>
              </a:r>
              <a:r>
                <a:rPr lang="en-US" altLang="zh-CN" b="1">
                  <a:solidFill>
                    <a:schemeClr val="bg1"/>
                  </a:solidFill>
                  <a:latin typeface="+mn-lt"/>
                  <a:ea typeface="楷体" pitchFamily="49" charset="-122"/>
                  <a:cs typeface="Times New Roman" pitchFamily="18" charset="0"/>
                </a:rPr>
                <a:t> </a:t>
              </a:r>
              <a:r>
                <a:rPr lang="zh-CN" altLang="en-US" b="1">
                  <a:solidFill>
                    <a:schemeClr val="bg1"/>
                  </a:solidFill>
                  <a:latin typeface="+mn-lt"/>
                  <a:ea typeface="楷体" pitchFamily="49" charset="-122"/>
                  <a:cs typeface="Times New Roman" pitchFamily="18" charset="0"/>
                </a:rPr>
                <a:t>参数名</a:t>
              </a:r>
              <a:r>
                <a:rPr lang="en-US" altLang="zh-CN" b="1" baseline="-25000">
                  <a:solidFill>
                    <a:schemeClr val="bg1"/>
                  </a:solidFill>
                  <a:latin typeface="+mn-lt"/>
                  <a:ea typeface="楷体" pitchFamily="49" charset="-122"/>
                  <a:cs typeface="Times New Roman" pitchFamily="18" charset="0"/>
                </a:rPr>
                <a:t>1</a:t>
              </a:r>
              <a:r>
                <a:rPr lang="en-US" altLang="zh-CN" b="1">
                  <a:solidFill>
                    <a:schemeClr val="bg1"/>
                  </a:solidFill>
                  <a:latin typeface="+mn-lt"/>
                  <a:ea typeface="楷体" pitchFamily="49" charset="-122"/>
                  <a:cs typeface="Times New Roman" pitchFamily="18" charset="0"/>
                </a:rPr>
                <a:t>, </a:t>
              </a:r>
              <a:r>
                <a:rPr lang="zh-CN" altLang="en-US" b="1">
                  <a:solidFill>
                    <a:schemeClr val="bg1"/>
                  </a:solidFill>
                  <a:latin typeface="+mn-lt"/>
                  <a:ea typeface="楷体" pitchFamily="49" charset="-122"/>
                  <a:cs typeface="Times New Roman" pitchFamily="18" charset="0"/>
                </a:rPr>
                <a:t>类型</a:t>
              </a:r>
              <a:r>
                <a:rPr lang="en-US" altLang="zh-CN" b="1" baseline="-25000">
                  <a:solidFill>
                    <a:schemeClr val="bg1"/>
                  </a:solidFill>
                  <a:latin typeface="+mn-lt"/>
                  <a:ea typeface="楷体" pitchFamily="49" charset="-122"/>
                  <a:cs typeface="Times New Roman" pitchFamily="18" charset="0"/>
                </a:rPr>
                <a:t>2</a:t>
              </a:r>
              <a:r>
                <a:rPr lang="en-US" altLang="zh-CN" b="1">
                  <a:solidFill>
                    <a:schemeClr val="bg1"/>
                  </a:solidFill>
                  <a:latin typeface="+mn-lt"/>
                  <a:ea typeface="楷体" pitchFamily="49" charset="-122"/>
                  <a:cs typeface="Times New Roman" pitchFamily="18" charset="0"/>
                </a:rPr>
                <a:t> </a:t>
              </a:r>
              <a:r>
                <a:rPr lang="zh-CN" altLang="en-US" b="1">
                  <a:solidFill>
                    <a:schemeClr val="bg1"/>
                  </a:solidFill>
                  <a:latin typeface="+mn-lt"/>
                  <a:ea typeface="楷体" pitchFamily="49" charset="-122"/>
                  <a:cs typeface="Times New Roman" pitchFamily="18" charset="0"/>
                </a:rPr>
                <a:t>参数名</a:t>
              </a:r>
              <a:r>
                <a:rPr lang="en-US" altLang="zh-CN" b="1" baseline="-25000">
                  <a:solidFill>
                    <a:schemeClr val="bg1"/>
                  </a:solidFill>
                  <a:latin typeface="+mn-lt"/>
                  <a:ea typeface="楷体" pitchFamily="49" charset="-122"/>
                  <a:cs typeface="Times New Roman" pitchFamily="18" charset="0"/>
                </a:rPr>
                <a:t>2</a:t>
              </a:r>
              <a:r>
                <a:rPr lang="en-US" altLang="zh-CN" b="1">
                  <a:solidFill>
                    <a:schemeClr val="bg1"/>
                  </a:solidFill>
                  <a:latin typeface="+mn-lt"/>
                  <a:ea typeface="楷体" pitchFamily="49" charset="-122"/>
                  <a:cs typeface="Times New Roman" pitchFamily="18" charset="0"/>
                </a:rPr>
                <a:t>, …</a:t>
              </a:r>
            </a:p>
          </p:txBody>
        </p:sp>
      </p:grpSp>
    </p:spTree>
  </p:cSld>
  <p:clrMapOvr>
    <a:masterClrMapping/>
  </p:clrMapOvr>
  <p:timing>
    <p:tnLst>
      <p:par>
        <p:cTn id="1" dur="indefinite" restart="never" nodeType="tmRoot"/>
      </p:par>
    </p:tnLst>
  </p:timing>
</p:sld>
</file>

<file path=ppt/slides/slide2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500063" y="857250"/>
            <a:ext cx="8215312" cy="769938"/>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7.11.2 </a:t>
            </a:r>
            <a:r>
              <a:rPr lang="zh-CN" altLang="zh-CN" dirty="0" smtClean="0">
                <a:solidFill>
                  <a:srgbClr val="800000"/>
                </a:solidFill>
                <a:effectLst>
                  <a:outerShdw blurRad="38100" dist="38100" dir="2700000" algn="tl">
                    <a:srgbClr val="000000"/>
                  </a:outerShdw>
                </a:effectLst>
                <a:ea typeface="黑体" pitchFamily="2" charset="-122"/>
              </a:rPr>
              <a:t>外部函数</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215043" name="Rectangle 3"/>
          <p:cNvSpPr>
            <a:spLocks noGrp="1" noChangeArrowheads="1"/>
          </p:cNvSpPr>
          <p:nvPr>
            <p:ph type="body" idx="1"/>
          </p:nvPr>
        </p:nvSpPr>
        <p:spPr>
          <a:xfrm>
            <a:off x="785813" y="1714500"/>
            <a:ext cx="7572375" cy="4429125"/>
          </a:xfrm>
        </p:spPr>
        <p:txBody>
          <a:bodyPr/>
          <a:lstStyle/>
          <a:p>
            <a:r>
              <a:rPr lang="zh-CN" altLang="zh-CN" smtClean="0"/>
              <a:t>如果在定义函数时</a:t>
            </a:r>
            <a:r>
              <a:rPr lang="zh-CN" altLang="en-US" smtClean="0"/>
              <a:t>，</a:t>
            </a:r>
            <a:r>
              <a:rPr lang="zh-CN" altLang="zh-CN" smtClean="0"/>
              <a:t>在函数首部的最左端加关键字</a:t>
            </a:r>
            <a:r>
              <a:rPr lang="en-US" altLang="zh-CN" smtClean="0"/>
              <a:t>extern</a:t>
            </a:r>
            <a:r>
              <a:rPr lang="zh-CN" altLang="en-US" smtClean="0"/>
              <a:t>，</a:t>
            </a:r>
            <a:r>
              <a:rPr lang="zh-CN" altLang="zh-CN" smtClean="0"/>
              <a:t>则此函数是</a:t>
            </a:r>
            <a:r>
              <a:rPr lang="zh-CN" altLang="zh-CN" smtClean="0">
                <a:solidFill>
                  <a:srgbClr val="C00000"/>
                </a:solidFill>
              </a:rPr>
              <a:t>外部函数</a:t>
            </a:r>
            <a:r>
              <a:rPr lang="zh-CN" altLang="zh-CN" smtClean="0"/>
              <a:t>，可供其他文件调用。</a:t>
            </a:r>
          </a:p>
          <a:p>
            <a:r>
              <a:rPr lang="zh-CN" altLang="zh-CN" smtClean="0"/>
              <a:t>如函数首部可以为</a:t>
            </a:r>
          </a:p>
          <a:p>
            <a:pPr>
              <a:buFont typeface="Wingdings" panose="05000000000000000000" pitchFamily="2" charset="2"/>
              <a:buNone/>
            </a:pPr>
            <a:r>
              <a:rPr lang="en-US" altLang="zh-CN" smtClean="0"/>
              <a:t>    extern int fun (int a, int b)</a:t>
            </a:r>
          </a:p>
          <a:p>
            <a:r>
              <a:rPr lang="zh-CN" altLang="zh-CN" smtClean="0"/>
              <a:t>如果在定义函数时省略</a:t>
            </a:r>
            <a:r>
              <a:rPr lang="en-US" altLang="zh-CN" smtClean="0"/>
              <a:t>extern</a:t>
            </a:r>
            <a:r>
              <a:rPr lang="zh-CN" altLang="en-US" smtClean="0"/>
              <a:t>，</a:t>
            </a:r>
            <a:r>
              <a:rPr lang="zh-CN" altLang="zh-CN" smtClean="0"/>
              <a:t>则默认为外部函数</a:t>
            </a:r>
            <a:endParaRPr lang="en-US" altLang="zh-CN" smtClean="0"/>
          </a:p>
        </p:txBody>
      </p:sp>
      <p:pic>
        <p:nvPicPr>
          <p:cNvPr id="22528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15043">
                                            <p:txEl>
                                              <p:pRg st="1" end="1"/>
                                            </p:txEl>
                                          </p:spTgt>
                                        </p:tgtEl>
                                        <p:attrNameLst>
                                          <p:attrName>style.visibility</p:attrName>
                                        </p:attrNameLst>
                                      </p:cBhvr>
                                      <p:to>
                                        <p:strVal val="visible"/>
                                      </p:to>
                                    </p:set>
                                    <p:animEffect transition="in" filter="blinds(horizontal)">
                                      <p:cBhvr>
                                        <p:cTn id="7" dur="500"/>
                                        <p:tgtEl>
                                          <p:spTgt spid="21504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215043">
                                            <p:txEl>
                                              <p:pRg st="2" end="2"/>
                                            </p:txEl>
                                          </p:spTgt>
                                        </p:tgtEl>
                                        <p:attrNameLst>
                                          <p:attrName>style.visibility</p:attrName>
                                        </p:attrNameLst>
                                      </p:cBhvr>
                                      <p:to>
                                        <p:strVal val="visible"/>
                                      </p:to>
                                    </p:set>
                                    <p:animEffect transition="in" filter="blinds(horizontal)">
                                      <p:cBhvr>
                                        <p:cTn id="10" dur="500"/>
                                        <p:tgtEl>
                                          <p:spTgt spid="215043">
                                            <p:txEl>
                                              <p:pRg st="2" end="2"/>
                                            </p:txEl>
                                          </p:spTgt>
                                        </p:tgtEl>
                                      </p:cBhvr>
                                    </p:animEffect>
                                  </p:childTnLst>
                                </p:cTn>
                              </p:par>
                            </p:childTnLst>
                          </p:cTn>
                        </p:par>
                      </p:childTnLst>
                    </p:cTn>
                  </p:par>
                  <p:par>
                    <p:cTn id="11" fill="hold" nodeType="clickPar">
                      <p:stCondLst>
                        <p:cond delay="indefinite"/>
                      </p:stCondLst>
                      <p:childTnLst>
                        <p:par>
                          <p:cTn id="12" fill="hold" nodeType="withGroup">
                            <p:stCondLst>
                              <p:cond delay="0"/>
                            </p:stCondLst>
                            <p:childTnLst>
                              <p:par>
                                <p:cTn id="13" presetID="3" presetClass="entr" presetSubtype="10" fill="hold" nodeType="clickEffect">
                                  <p:stCondLst>
                                    <p:cond delay="0"/>
                                  </p:stCondLst>
                                  <p:childTnLst>
                                    <p:set>
                                      <p:cBhvr>
                                        <p:cTn id="14" dur="1" fill="hold">
                                          <p:stCondLst>
                                            <p:cond delay="0"/>
                                          </p:stCondLst>
                                        </p:cTn>
                                        <p:tgtEl>
                                          <p:spTgt spid="215043">
                                            <p:txEl>
                                              <p:pRg st="3" end="3"/>
                                            </p:txEl>
                                          </p:spTgt>
                                        </p:tgtEl>
                                        <p:attrNameLst>
                                          <p:attrName>style.visibility</p:attrName>
                                        </p:attrNameLst>
                                      </p:cBhvr>
                                      <p:to>
                                        <p:strVal val="visible"/>
                                      </p:to>
                                    </p:set>
                                    <p:animEffect transition="in" filter="blinds(horizontal)">
                                      <p:cBhvr>
                                        <p:cTn id="15" dur="500"/>
                                        <p:tgtEl>
                                          <p:spTgt spid="21504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571500" y="1143000"/>
            <a:ext cx="8153400" cy="5357813"/>
          </a:xfrm>
        </p:spPr>
        <p:txBody>
          <a:bodyPr/>
          <a:lstStyle/>
          <a:p>
            <a:pPr>
              <a:buFont typeface="Wingdings" panose="05000000000000000000" pitchFamily="2" charset="2"/>
              <a:buNone/>
            </a:pPr>
            <a:r>
              <a:rPr lang="en-US" altLang="zh-CN" smtClean="0"/>
              <a:t>   </a:t>
            </a:r>
            <a:r>
              <a:rPr lang="zh-CN" altLang="zh-CN" smtClean="0"/>
              <a:t>例</a:t>
            </a:r>
            <a:r>
              <a:rPr lang="en-US" altLang="zh-CN" smtClean="0"/>
              <a:t>7.20 </a:t>
            </a:r>
            <a:r>
              <a:rPr lang="zh-CN" altLang="zh-CN" smtClean="0"/>
              <a:t>有一个字符串</a:t>
            </a:r>
            <a:r>
              <a:rPr lang="zh-CN" altLang="en-US" smtClean="0"/>
              <a:t>，</a:t>
            </a:r>
            <a:r>
              <a:rPr lang="zh-CN" altLang="zh-CN" smtClean="0"/>
              <a:t>内有若干个字符</a:t>
            </a:r>
            <a:r>
              <a:rPr lang="zh-CN" altLang="en-US" smtClean="0"/>
              <a:t>，</a:t>
            </a:r>
            <a:r>
              <a:rPr lang="zh-CN" altLang="zh-CN" smtClean="0"/>
              <a:t>今输入一个字符</a:t>
            </a:r>
            <a:r>
              <a:rPr lang="zh-CN" altLang="en-US" smtClean="0"/>
              <a:t>，</a:t>
            </a:r>
            <a:r>
              <a:rPr lang="zh-CN" altLang="zh-CN" smtClean="0"/>
              <a:t>要求程序将字符串中该字符删去。用外部函数实现。</a:t>
            </a:r>
            <a:endParaRPr lang="en-US" altLang="zh-CN" smtClean="0"/>
          </a:p>
          <a:p>
            <a:r>
              <a:rPr lang="zh-CN" altLang="zh-CN" smtClean="0"/>
              <a:t>解题思路：</a:t>
            </a:r>
            <a:endParaRPr lang="en-US" altLang="zh-CN" smtClean="0"/>
          </a:p>
          <a:p>
            <a:pPr lvl="1"/>
            <a:r>
              <a:rPr lang="zh-CN" altLang="zh-CN" smtClean="0"/>
              <a:t>分别定义</a:t>
            </a:r>
            <a:r>
              <a:rPr lang="en-US" altLang="zh-CN" smtClean="0"/>
              <a:t>3</a:t>
            </a:r>
            <a:r>
              <a:rPr lang="zh-CN" altLang="zh-CN" smtClean="0"/>
              <a:t>个函数用来输入字符串、删除字符、输出字符串</a:t>
            </a:r>
            <a:endParaRPr lang="en-US" altLang="zh-CN" smtClean="0"/>
          </a:p>
          <a:p>
            <a:pPr lvl="1"/>
            <a:r>
              <a:rPr lang="zh-CN" altLang="zh-CN" smtClean="0"/>
              <a:t>按题目要求把以上</a:t>
            </a:r>
            <a:r>
              <a:rPr lang="en-US" altLang="zh-CN" smtClean="0"/>
              <a:t>3</a:t>
            </a:r>
            <a:r>
              <a:rPr lang="zh-CN" altLang="zh-CN" smtClean="0"/>
              <a:t>个函数分别放在</a:t>
            </a:r>
            <a:r>
              <a:rPr lang="en-US" altLang="zh-CN" smtClean="0"/>
              <a:t>3</a:t>
            </a:r>
            <a:r>
              <a:rPr lang="zh-CN" altLang="zh-CN" smtClean="0"/>
              <a:t>个文件中。</a:t>
            </a:r>
            <a:r>
              <a:rPr lang="en-US" altLang="zh-CN" smtClean="0"/>
              <a:t>main</a:t>
            </a:r>
            <a:r>
              <a:rPr lang="zh-CN" altLang="zh-CN" smtClean="0"/>
              <a:t>函数在另一文件中，</a:t>
            </a:r>
            <a:r>
              <a:rPr lang="en-US" altLang="zh-CN" smtClean="0"/>
              <a:t>main</a:t>
            </a:r>
            <a:r>
              <a:rPr lang="zh-CN" altLang="zh-CN" smtClean="0"/>
              <a:t>函数调用以上</a:t>
            </a:r>
            <a:r>
              <a:rPr lang="en-US" altLang="zh-CN" smtClean="0"/>
              <a:t>3</a:t>
            </a:r>
            <a:r>
              <a:rPr lang="zh-CN" altLang="zh-CN" smtClean="0"/>
              <a:t>个函数，实现题目的要求</a:t>
            </a:r>
            <a:endParaRPr lang="zh-CN" altLang="en-US" smtClean="0"/>
          </a:p>
        </p:txBody>
      </p:sp>
      <p:pic>
        <p:nvPicPr>
          <p:cNvPr id="226307"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animEffect transition="in" filter="blinds(horizontal)">
                                      <p:cBhvr>
                                        <p:cTn id="7" dur="500"/>
                                        <p:tgtEl>
                                          <p:spTgt spid="3">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3">
                                            <p:txEl>
                                              <p:pRg st="2" end="2"/>
                                            </p:txEl>
                                          </p:spTgt>
                                        </p:tgtEl>
                                        <p:attrNameLst>
                                          <p:attrName>style.visibility</p:attrName>
                                        </p:attrNameLst>
                                      </p:cBhvr>
                                      <p:to>
                                        <p:strVal val="visible"/>
                                      </p:to>
                                    </p:set>
                                    <p:animEffect transition="in" filter="blinds(horizontal)">
                                      <p:cBhvr>
                                        <p:cTn id="10" dur="500"/>
                                        <p:tgtEl>
                                          <p:spTgt spid="3">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animEffect transition="in" filter="blinds(horizontal)">
                                      <p:cBhvr>
                                        <p:cTn id="13" dur="500"/>
                                        <p:tgtEl>
                                          <p:spTgt spid="3">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330" name="内容占位符 2"/>
          <p:cNvSpPr>
            <a:spLocks noGrp="1"/>
          </p:cNvSpPr>
          <p:nvPr>
            <p:ph idx="1"/>
          </p:nvPr>
        </p:nvSpPr>
        <p:spPr>
          <a:xfrm>
            <a:off x="785813" y="1000125"/>
            <a:ext cx="3817937" cy="800100"/>
          </a:xfrm>
        </p:spPr>
        <p:txBody>
          <a:bodyPr/>
          <a:lstStyle/>
          <a:p>
            <a:pPr>
              <a:buFont typeface="Wingdings" panose="05000000000000000000" pitchFamily="2" charset="2"/>
              <a:buNone/>
            </a:pPr>
            <a:r>
              <a:rPr lang="zh-CN" altLang="en-US" smtClean="0"/>
              <a:t>删除空格的思路</a:t>
            </a:r>
          </a:p>
        </p:txBody>
      </p:sp>
      <p:graphicFrame>
        <p:nvGraphicFramePr>
          <p:cNvPr id="4" name="表格 3"/>
          <p:cNvGraphicFramePr>
            <a:graphicFrameLocks noGrp="1"/>
          </p:cNvGraphicFramePr>
          <p:nvPr/>
        </p:nvGraphicFramePr>
        <p:xfrm>
          <a:off x="928688" y="3000375"/>
          <a:ext cx="7643811" cy="571500"/>
        </p:xfrm>
        <a:graphic>
          <a:graphicData uri="http://schemas.openxmlformats.org/drawingml/2006/table">
            <a:tbl>
              <a:tblPr firstRow="1" bandRow="1">
                <a:tableStyleId>{5C22544A-7EE6-4342-B048-85BDC9FD1C3A}</a:tableStyleId>
              </a:tblPr>
              <a:tblGrid>
                <a:gridCol w="428621">
                  <a:extLst>
                    <a:ext uri="{9D8B030D-6E8A-4147-A177-3AD203B41FA5}">
                      <a16:colId xmlns:a16="http://schemas.microsoft.com/office/drawing/2014/main" val="20000"/>
                    </a:ext>
                  </a:extLst>
                </a:gridCol>
                <a:gridCol w="500062">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00062">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0062">
                  <a:extLst>
                    <a:ext uri="{9D8B030D-6E8A-4147-A177-3AD203B41FA5}">
                      <a16:colId xmlns:a16="http://schemas.microsoft.com/office/drawing/2014/main" val="20006"/>
                    </a:ext>
                  </a:extLst>
                </a:gridCol>
                <a:gridCol w="500062">
                  <a:extLst>
                    <a:ext uri="{9D8B030D-6E8A-4147-A177-3AD203B41FA5}">
                      <a16:colId xmlns:a16="http://schemas.microsoft.com/office/drawing/2014/main" val="20007"/>
                    </a:ext>
                  </a:extLst>
                </a:gridCol>
                <a:gridCol w="500062">
                  <a:extLst>
                    <a:ext uri="{9D8B030D-6E8A-4147-A177-3AD203B41FA5}">
                      <a16:colId xmlns:a16="http://schemas.microsoft.com/office/drawing/2014/main" val="20008"/>
                    </a:ext>
                  </a:extLst>
                </a:gridCol>
                <a:gridCol w="500062">
                  <a:extLst>
                    <a:ext uri="{9D8B030D-6E8A-4147-A177-3AD203B41FA5}">
                      <a16:colId xmlns:a16="http://schemas.microsoft.com/office/drawing/2014/main" val="20009"/>
                    </a:ext>
                  </a:extLst>
                </a:gridCol>
                <a:gridCol w="714375">
                  <a:extLst>
                    <a:ext uri="{9D8B030D-6E8A-4147-A177-3AD203B41FA5}">
                      <a16:colId xmlns:a16="http://schemas.microsoft.com/office/drawing/2014/main" val="20010"/>
                    </a:ext>
                  </a:extLst>
                </a:gridCol>
                <a:gridCol w="1928819">
                  <a:extLst>
                    <a:ext uri="{9D8B030D-6E8A-4147-A177-3AD203B41FA5}">
                      <a16:colId xmlns:a16="http://schemas.microsoft.com/office/drawing/2014/main" val="20011"/>
                    </a:ext>
                  </a:extLst>
                </a:gridCol>
              </a:tblGrid>
              <a:tr h="571500">
                <a:tc>
                  <a:txBody>
                    <a:bodyPr/>
                    <a:lstStyle/>
                    <a:p>
                      <a:pPr algn="ctr"/>
                      <a:r>
                        <a:rPr lang="en-US" altLang="zh-CN" sz="2800" dirty="0" smtClean="0"/>
                        <a:t>I</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smtClean="0"/>
                        <a:t>a</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smtClean="0"/>
                        <a:t>m</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smtClean="0"/>
                        <a:t>h</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smtClean="0"/>
                        <a:t>a</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smtClean="0"/>
                        <a:t>p</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smtClean="0"/>
                        <a:t>p</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smtClean="0"/>
                        <a:t>y</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smtClean="0"/>
                        <a:t>\0</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smtClean="0"/>
                        <a:t>……</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graphicFrame>
        <p:nvGraphicFramePr>
          <p:cNvPr id="5" name="表格 4"/>
          <p:cNvGraphicFramePr>
            <a:graphicFrameLocks noGrp="1"/>
          </p:cNvGraphicFramePr>
          <p:nvPr/>
        </p:nvGraphicFramePr>
        <p:xfrm>
          <a:off x="928688" y="4643438"/>
          <a:ext cx="7643811" cy="571500"/>
        </p:xfrm>
        <a:graphic>
          <a:graphicData uri="http://schemas.openxmlformats.org/drawingml/2006/table">
            <a:tbl>
              <a:tblPr firstRow="1" bandRow="1">
                <a:tableStyleId>{5C22544A-7EE6-4342-B048-85BDC9FD1C3A}</a:tableStyleId>
              </a:tblPr>
              <a:tblGrid>
                <a:gridCol w="428621">
                  <a:extLst>
                    <a:ext uri="{9D8B030D-6E8A-4147-A177-3AD203B41FA5}">
                      <a16:colId xmlns:a16="http://schemas.microsoft.com/office/drawing/2014/main" val="20000"/>
                    </a:ext>
                  </a:extLst>
                </a:gridCol>
                <a:gridCol w="500062">
                  <a:extLst>
                    <a:ext uri="{9D8B030D-6E8A-4147-A177-3AD203B41FA5}">
                      <a16:colId xmlns:a16="http://schemas.microsoft.com/office/drawing/2014/main" val="20001"/>
                    </a:ext>
                  </a:extLst>
                </a:gridCol>
                <a:gridCol w="500062">
                  <a:extLst>
                    <a:ext uri="{9D8B030D-6E8A-4147-A177-3AD203B41FA5}">
                      <a16:colId xmlns:a16="http://schemas.microsoft.com/office/drawing/2014/main" val="20002"/>
                    </a:ext>
                  </a:extLst>
                </a:gridCol>
                <a:gridCol w="571500">
                  <a:extLst>
                    <a:ext uri="{9D8B030D-6E8A-4147-A177-3AD203B41FA5}">
                      <a16:colId xmlns:a16="http://schemas.microsoft.com/office/drawing/2014/main" val="20003"/>
                    </a:ext>
                  </a:extLst>
                </a:gridCol>
                <a:gridCol w="500062">
                  <a:extLst>
                    <a:ext uri="{9D8B030D-6E8A-4147-A177-3AD203B41FA5}">
                      <a16:colId xmlns:a16="http://schemas.microsoft.com/office/drawing/2014/main" val="20004"/>
                    </a:ext>
                  </a:extLst>
                </a:gridCol>
                <a:gridCol w="500062">
                  <a:extLst>
                    <a:ext uri="{9D8B030D-6E8A-4147-A177-3AD203B41FA5}">
                      <a16:colId xmlns:a16="http://schemas.microsoft.com/office/drawing/2014/main" val="20005"/>
                    </a:ext>
                  </a:extLst>
                </a:gridCol>
                <a:gridCol w="500062">
                  <a:extLst>
                    <a:ext uri="{9D8B030D-6E8A-4147-A177-3AD203B41FA5}">
                      <a16:colId xmlns:a16="http://schemas.microsoft.com/office/drawing/2014/main" val="20006"/>
                    </a:ext>
                  </a:extLst>
                </a:gridCol>
                <a:gridCol w="500062">
                  <a:extLst>
                    <a:ext uri="{9D8B030D-6E8A-4147-A177-3AD203B41FA5}">
                      <a16:colId xmlns:a16="http://schemas.microsoft.com/office/drawing/2014/main" val="20007"/>
                    </a:ext>
                  </a:extLst>
                </a:gridCol>
                <a:gridCol w="500062">
                  <a:extLst>
                    <a:ext uri="{9D8B030D-6E8A-4147-A177-3AD203B41FA5}">
                      <a16:colId xmlns:a16="http://schemas.microsoft.com/office/drawing/2014/main" val="20008"/>
                    </a:ext>
                  </a:extLst>
                </a:gridCol>
                <a:gridCol w="500062">
                  <a:extLst>
                    <a:ext uri="{9D8B030D-6E8A-4147-A177-3AD203B41FA5}">
                      <a16:colId xmlns:a16="http://schemas.microsoft.com/office/drawing/2014/main" val="20009"/>
                    </a:ext>
                  </a:extLst>
                </a:gridCol>
                <a:gridCol w="714375">
                  <a:extLst>
                    <a:ext uri="{9D8B030D-6E8A-4147-A177-3AD203B41FA5}">
                      <a16:colId xmlns:a16="http://schemas.microsoft.com/office/drawing/2014/main" val="20010"/>
                    </a:ext>
                  </a:extLst>
                </a:gridCol>
                <a:gridCol w="1928819">
                  <a:extLst>
                    <a:ext uri="{9D8B030D-6E8A-4147-A177-3AD203B41FA5}">
                      <a16:colId xmlns:a16="http://schemas.microsoft.com/office/drawing/2014/main" val="20011"/>
                    </a:ext>
                  </a:extLst>
                </a:gridCol>
              </a:tblGrid>
              <a:tr h="571500">
                <a:tc>
                  <a:txBody>
                    <a:bodyPr/>
                    <a:lstStyle/>
                    <a:p>
                      <a:pPr algn="ctr"/>
                      <a:r>
                        <a:rPr lang="en-US" altLang="zh-CN" sz="2800" smtClean="0"/>
                        <a:t>I</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smtClean="0"/>
                        <a:t>a</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smtClean="0"/>
                        <a:t>m</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smtClean="0"/>
                        <a:t>h</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smtClean="0"/>
                        <a:t>a</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smtClean="0"/>
                        <a:t>p</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smtClean="0"/>
                        <a:t>p</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smtClean="0"/>
                        <a:t>y</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smtClean="0"/>
                        <a:t>\0</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tc>
                  <a:txBody>
                    <a:bodyPr/>
                    <a:lstStyle/>
                    <a:p>
                      <a:pPr algn="ctr"/>
                      <a:r>
                        <a:rPr lang="en-US" altLang="zh-CN" sz="2800" dirty="0" smtClean="0"/>
                        <a:t>……</a:t>
                      </a:r>
                      <a:endParaRPr lang="zh-CN" altLang="en-US" sz="2800" dirty="0"/>
                    </a:p>
                  </a:txBody>
                  <a:tcPr marL="91439" marR="91439">
                    <a:lnL w="38100" cap="flat" cmpd="sng" algn="ctr">
                      <a:solidFill>
                        <a:schemeClr val="tx1"/>
                      </a:solidFill>
                      <a:prstDash val="solid"/>
                      <a:round/>
                      <a:headEnd type="none" w="med" len="med"/>
                      <a:tailEnd type="none" w="med" len="med"/>
                    </a:lnL>
                    <a:lnR w="38100" cap="flat" cmpd="sng" algn="ctr">
                      <a:solidFill>
                        <a:schemeClr val="tx1"/>
                      </a:solidFill>
                      <a:prstDash val="solid"/>
                      <a:round/>
                      <a:headEnd type="none" w="med" len="med"/>
                      <a:tailEnd type="none" w="med" len="med"/>
                    </a:lnR>
                    <a:lnT w="38100" cap="flat" cmpd="sng" algn="ctr">
                      <a:solidFill>
                        <a:schemeClr val="tx1"/>
                      </a:solidFill>
                      <a:prstDash val="solid"/>
                      <a:round/>
                      <a:headEnd type="none" w="med" len="med"/>
                      <a:tailEnd type="none" w="med" len="med"/>
                    </a:lnT>
                    <a:lnB w="38100" cap="flat" cmpd="sng" algn="ctr">
                      <a:solidFill>
                        <a:schemeClr val="tx1"/>
                      </a:solidFill>
                      <a:prstDash val="solid"/>
                      <a:round/>
                      <a:headEnd type="none" w="med" len="med"/>
                      <a:tailEnd type="none" w="med" len="med"/>
                    </a:lnB>
                  </a:tcPr>
                </a:tc>
                <a:extLst>
                  <a:ext uri="{0D108BD9-81ED-4DB2-BD59-A6C34878D82A}">
                    <a16:rowId xmlns:a16="http://schemas.microsoft.com/office/drawing/2014/main" val="10000"/>
                  </a:ext>
                </a:extLst>
              </a:tr>
            </a:tbl>
          </a:graphicData>
        </a:graphic>
      </p:graphicFrame>
      <p:sp>
        <p:nvSpPr>
          <p:cNvPr id="6" name="圆角矩形标注 5"/>
          <p:cNvSpPr>
            <a:spLocks noChangeArrowheads="1"/>
          </p:cNvSpPr>
          <p:nvPr/>
        </p:nvSpPr>
        <p:spPr bwMode="auto">
          <a:xfrm>
            <a:off x="1285875" y="1857375"/>
            <a:ext cx="1143000" cy="642938"/>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非空</a:t>
            </a:r>
          </a:p>
        </p:txBody>
      </p:sp>
      <p:sp>
        <p:nvSpPr>
          <p:cNvPr id="8" name="右箭头 7"/>
          <p:cNvSpPr>
            <a:spLocks noChangeArrowheads="1"/>
          </p:cNvSpPr>
          <p:nvPr/>
        </p:nvSpPr>
        <p:spPr bwMode="auto">
          <a:xfrm rot="5400000">
            <a:off x="607219" y="3893344"/>
            <a:ext cx="1071563" cy="428625"/>
          </a:xfrm>
          <a:prstGeom prst="rightArrow">
            <a:avLst>
              <a:gd name="adj1" fmla="val 50000"/>
              <a:gd name="adj2" fmla="val 50000"/>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9" name="TextBox 8"/>
          <p:cNvSpPr txBox="1"/>
          <p:nvPr/>
        </p:nvSpPr>
        <p:spPr>
          <a:xfrm>
            <a:off x="857250" y="4643438"/>
            <a:ext cx="571500" cy="523875"/>
          </a:xfrm>
          <a:prstGeom prst="rect">
            <a:avLst/>
          </a:prstGeom>
          <a:noFill/>
        </p:spPr>
        <p:txBody>
          <a:bodyPr>
            <a:spAutoFit/>
          </a:bodyPr>
          <a:lstStyle/>
          <a:p>
            <a:pPr algn="ctr" eaLnBrk="1" hangingPunct="1">
              <a:defRPr/>
            </a:pPr>
            <a:r>
              <a:rPr lang="en-US" altLang="zh-CN" sz="2800" b="1" dirty="0">
                <a:solidFill>
                  <a:srgbClr val="0000CC"/>
                </a:solidFill>
                <a:latin typeface="+mn-lt"/>
                <a:ea typeface="+mn-ea"/>
              </a:rPr>
              <a:t>I</a:t>
            </a:r>
            <a:endParaRPr lang="zh-CN" altLang="en-US" sz="2800" b="1" dirty="0">
              <a:solidFill>
                <a:srgbClr val="0000CC"/>
              </a:solidFill>
              <a:latin typeface="+mn-lt"/>
              <a:ea typeface="+mn-ea"/>
            </a:endParaRPr>
          </a:p>
        </p:txBody>
      </p:sp>
      <p:sp>
        <p:nvSpPr>
          <p:cNvPr id="10" name="圆角矩形标注 9"/>
          <p:cNvSpPr>
            <a:spLocks noChangeArrowheads="1"/>
          </p:cNvSpPr>
          <p:nvPr/>
        </p:nvSpPr>
        <p:spPr bwMode="auto">
          <a:xfrm>
            <a:off x="1643063" y="19034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空</a:t>
            </a:r>
          </a:p>
        </p:txBody>
      </p:sp>
      <p:sp>
        <p:nvSpPr>
          <p:cNvPr id="11" name="圆角矩形标注 10"/>
          <p:cNvSpPr>
            <a:spLocks noChangeArrowheads="1"/>
          </p:cNvSpPr>
          <p:nvPr/>
        </p:nvSpPr>
        <p:spPr bwMode="auto">
          <a:xfrm>
            <a:off x="2143125" y="19288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非空</a:t>
            </a:r>
          </a:p>
        </p:txBody>
      </p:sp>
      <p:sp>
        <p:nvSpPr>
          <p:cNvPr id="12" name="右箭头 11"/>
          <p:cNvSpPr>
            <a:spLocks noChangeArrowheads="1"/>
          </p:cNvSpPr>
          <p:nvPr/>
        </p:nvSpPr>
        <p:spPr bwMode="auto">
          <a:xfrm rot="7377800">
            <a:off x="1364457" y="3923506"/>
            <a:ext cx="1071562" cy="428625"/>
          </a:xfrm>
          <a:prstGeom prst="rightArrow">
            <a:avLst>
              <a:gd name="adj1" fmla="val 50000"/>
              <a:gd name="adj2" fmla="val 50000"/>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3" name="TextBox 12"/>
          <p:cNvSpPr txBox="1"/>
          <p:nvPr/>
        </p:nvSpPr>
        <p:spPr>
          <a:xfrm>
            <a:off x="1285875" y="4643438"/>
            <a:ext cx="571500" cy="523875"/>
          </a:xfrm>
          <a:prstGeom prst="rect">
            <a:avLst/>
          </a:prstGeom>
          <a:noFill/>
        </p:spPr>
        <p:txBody>
          <a:bodyPr>
            <a:spAutoFit/>
          </a:bodyPr>
          <a:lstStyle/>
          <a:p>
            <a:pPr algn="ctr" eaLnBrk="1" hangingPunct="1">
              <a:defRPr/>
            </a:pPr>
            <a:r>
              <a:rPr lang="en-US" altLang="zh-CN" sz="2800" b="1" dirty="0">
                <a:solidFill>
                  <a:srgbClr val="0000CC"/>
                </a:solidFill>
                <a:latin typeface="+mn-lt"/>
                <a:ea typeface="+mn-ea"/>
              </a:rPr>
              <a:t>a</a:t>
            </a:r>
            <a:endParaRPr lang="zh-CN" altLang="en-US" sz="2800" b="1" dirty="0">
              <a:solidFill>
                <a:srgbClr val="0000CC"/>
              </a:solidFill>
              <a:latin typeface="+mn-lt"/>
              <a:ea typeface="+mn-ea"/>
            </a:endParaRPr>
          </a:p>
        </p:txBody>
      </p:sp>
      <p:sp>
        <p:nvSpPr>
          <p:cNvPr id="14" name="圆角矩形标注 13"/>
          <p:cNvSpPr>
            <a:spLocks noChangeArrowheads="1"/>
          </p:cNvSpPr>
          <p:nvPr/>
        </p:nvSpPr>
        <p:spPr bwMode="auto">
          <a:xfrm>
            <a:off x="2643188" y="19288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非空</a:t>
            </a:r>
          </a:p>
        </p:txBody>
      </p:sp>
      <p:sp>
        <p:nvSpPr>
          <p:cNvPr id="15" name="右箭头 14"/>
          <p:cNvSpPr>
            <a:spLocks noChangeArrowheads="1"/>
          </p:cNvSpPr>
          <p:nvPr/>
        </p:nvSpPr>
        <p:spPr bwMode="auto">
          <a:xfrm rot="7377800">
            <a:off x="1864520" y="3923506"/>
            <a:ext cx="1071562" cy="428625"/>
          </a:xfrm>
          <a:prstGeom prst="rightArrow">
            <a:avLst>
              <a:gd name="adj1" fmla="val 50000"/>
              <a:gd name="adj2" fmla="val 50000"/>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6" name="TextBox 15"/>
          <p:cNvSpPr txBox="1"/>
          <p:nvPr/>
        </p:nvSpPr>
        <p:spPr>
          <a:xfrm>
            <a:off x="1857375" y="4643438"/>
            <a:ext cx="571500" cy="523875"/>
          </a:xfrm>
          <a:prstGeom prst="rect">
            <a:avLst/>
          </a:prstGeom>
          <a:noFill/>
        </p:spPr>
        <p:txBody>
          <a:bodyPr>
            <a:spAutoFit/>
          </a:bodyPr>
          <a:lstStyle/>
          <a:p>
            <a:pPr algn="ctr" eaLnBrk="1" hangingPunct="1">
              <a:defRPr/>
            </a:pPr>
            <a:r>
              <a:rPr lang="en-US" altLang="zh-CN" sz="2800" b="1" dirty="0">
                <a:solidFill>
                  <a:srgbClr val="0000CC"/>
                </a:solidFill>
                <a:latin typeface="+mn-lt"/>
                <a:ea typeface="+mn-ea"/>
              </a:rPr>
              <a:t>m</a:t>
            </a:r>
            <a:endParaRPr lang="zh-CN" altLang="en-US" sz="2800" b="1" dirty="0">
              <a:solidFill>
                <a:srgbClr val="0000CC"/>
              </a:solidFill>
              <a:latin typeface="+mn-lt"/>
              <a:ea typeface="+mn-ea"/>
            </a:endParaRPr>
          </a:p>
        </p:txBody>
      </p:sp>
      <p:sp>
        <p:nvSpPr>
          <p:cNvPr id="17" name="圆角矩形标注 16"/>
          <p:cNvSpPr>
            <a:spLocks noChangeArrowheads="1"/>
          </p:cNvSpPr>
          <p:nvPr/>
        </p:nvSpPr>
        <p:spPr bwMode="auto">
          <a:xfrm>
            <a:off x="3214688" y="19288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空</a:t>
            </a:r>
          </a:p>
        </p:txBody>
      </p:sp>
      <p:sp>
        <p:nvSpPr>
          <p:cNvPr id="18" name="圆角矩形标注 17"/>
          <p:cNvSpPr>
            <a:spLocks noChangeArrowheads="1"/>
          </p:cNvSpPr>
          <p:nvPr/>
        </p:nvSpPr>
        <p:spPr bwMode="auto">
          <a:xfrm>
            <a:off x="3786188" y="19288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非空</a:t>
            </a:r>
          </a:p>
        </p:txBody>
      </p:sp>
      <p:sp>
        <p:nvSpPr>
          <p:cNvPr id="19" name="右箭头 18"/>
          <p:cNvSpPr>
            <a:spLocks noChangeArrowheads="1"/>
          </p:cNvSpPr>
          <p:nvPr/>
        </p:nvSpPr>
        <p:spPr bwMode="auto">
          <a:xfrm rot="7920448">
            <a:off x="2595563" y="3940175"/>
            <a:ext cx="1257300" cy="428625"/>
          </a:xfrm>
          <a:prstGeom prst="rightArrow">
            <a:avLst>
              <a:gd name="adj1" fmla="val 50000"/>
              <a:gd name="adj2" fmla="val 49948"/>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20" name="TextBox 19"/>
          <p:cNvSpPr txBox="1"/>
          <p:nvPr/>
        </p:nvSpPr>
        <p:spPr>
          <a:xfrm>
            <a:off x="2357438" y="4643438"/>
            <a:ext cx="571500" cy="523875"/>
          </a:xfrm>
          <a:prstGeom prst="rect">
            <a:avLst/>
          </a:prstGeom>
          <a:noFill/>
        </p:spPr>
        <p:txBody>
          <a:bodyPr>
            <a:spAutoFit/>
          </a:bodyPr>
          <a:lstStyle/>
          <a:p>
            <a:pPr algn="ctr" eaLnBrk="1" hangingPunct="1">
              <a:defRPr/>
            </a:pPr>
            <a:r>
              <a:rPr lang="en-US" altLang="zh-CN" sz="2800" b="1" dirty="0">
                <a:solidFill>
                  <a:srgbClr val="0000CC"/>
                </a:solidFill>
                <a:latin typeface="+mn-lt"/>
                <a:ea typeface="+mn-ea"/>
              </a:rPr>
              <a:t>h</a:t>
            </a:r>
            <a:endParaRPr lang="zh-CN" altLang="en-US" sz="2800" b="1" dirty="0">
              <a:solidFill>
                <a:srgbClr val="0000CC"/>
              </a:solidFill>
              <a:latin typeface="+mn-lt"/>
              <a:ea typeface="+mn-ea"/>
            </a:endParaRPr>
          </a:p>
        </p:txBody>
      </p:sp>
      <p:sp>
        <p:nvSpPr>
          <p:cNvPr id="21" name="圆角矩形标注 20"/>
          <p:cNvSpPr>
            <a:spLocks noChangeArrowheads="1"/>
          </p:cNvSpPr>
          <p:nvPr/>
        </p:nvSpPr>
        <p:spPr bwMode="auto">
          <a:xfrm>
            <a:off x="4214813" y="1928813"/>
            <a:ext cx="1143000" cy="642937"/>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非空</a:t>
            </a:r>
          </a:p>
        </p:txBody>
      </p:sp>
      <p:sp>
        <p:nvSpPr>
          <p:cNvPr id="22" name="右箭头 21"/>
          <p:cNvSpPr>
            <a:spLocks noChangeArrowheads="1"/>
          </p:cNvSpPr>
          <p:nvPr/>
        </p:nvSpPr>
        <p:spPr bwMode="auto">
          <a:xfrm rot="7920448">
            <a:off x="3166269" y="3896519"/>
            <a:ext cx="1258887" cy="428625"/>
          </a:xfrm>
          <a:prstGeom prst="rightArrow">
            <a:avLst>
              <a:gd name="adj1" fmla="val 50000"/>
              <a:gd name="adj2" fmla="val 50011"/>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23" name="TextBox 22"/>
          <p:cNvSpPr txBox="1"/>
          <p:nvPr/>
        </p:nvSpPr>
        <p:spPr>
          <a:xfrm>
            <a:off x="2916238" y="4643438"/>
            <a:ext cx="571500" cy="523875"/>
          </a:xfrm>
          <a:prstGeom prst="rect">
            <a:avLst/>
          </a:prstGeom>
          <a:noFill/>
        </p:spPr>
        <p:txBody>
          <a:bodyPr>
            <a:spAutoFit/>
          </a:bodyPr>
          <a:lstStyle/>
          <a:p>
            <a:pPr algn="ctr" eaLnBrk="1" hangingPunct="1">
              <a:defRPr/>
            </a:pPr>
            <a:r>
              <a:rPr lang="en-US" altLang="zh-CN" sz="2800" b="1" dirty="0">
                <a:solidFill>
                  <a:srgbClr val="0000CC"/>
                </a:solidFill>
                <a:latin typeface="+mn-lt"/>
                <a:ea typeface="+mn-ea"/>
              </a:rPr>
              <a:t>a</a:t>
            </a:r>
            <a:endParaRPr lang="zh-CN" altLang="en-US" sz="2800" b="1" dirty="0">
              <a:solidFill>
                <a:srgbClr val="0000CC"/>
              </a:solidFill>
              <a:latin typeface="+mn-lt"/>
              <a:ea typeface="+mn-ea"/>
            </a:endParaRPr>
          </a:p>
        </p:txBody>
      </p:sp>
      <p:sp>
        <p:nvSpPr>
          <p:cNvPr id="24" name="圆角矩形标注 23"/>
          <p:cNvSpPr>
            <a:spLocks noChangeArrowheads="1"/>
          </p:cNvSpPr>
          <p:nvPr/>
        </p:nvSpPr>
        <p:spPr bwMode="auto">
          <a:xfrm>
            <a:off x="4714875" y="1857375"/>
            <a:ext cx="1143000" cy="642938"/>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非空</a:t>
            </a:r>
          </a:p>
        </p:txBody>
      </p:sp>
      <p:sp>
        <p:nvSpPr>
          <p:cNvPr id="25" name="右箭头 24"/>
          <p:cNvSpPr>
            <a:spLocks noChangeArrowheads="1"/>
          </p:cNvSpPr>
          <p:nvPr/>
        </p:nvSpPr>
        <p:spPr bwMode="auto">
          <a:xfrm rot="7920448">
            <a:off x="3594894" y="3896519"/>
            <a:ext cx="1258887" cy="428625"/>
          </a:xfrm>
          <a:prstGeom prst="rightArrow">
            <a:avLst>
              <a:gd name="adj1" fmla="val 50000"/>
              <a:gd name="adj2" fmla="val 50011"/>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26" name="TextBox 25"/>
          <p:cNvSpPr txBox="1"/>
          <p:nvPr/>
        </p:nvSpPr>
        <p:spPr>
          <a:xfrm>
            <a:off x="3357563" y="4643438"/>
            <a:ext cx="571500" cy="523875"/>
          </a:xfrm>
          <a:prstGeom prst="rect">
            <a:avLst/>
          </a:prstGeom>
          <a:noFill/>
        </p:spPr>
        <p:txBody>
          <a:bodyPr>
            <a:spAutoFit/>
          </a:bodyPr>
          <a:lstStyle/>
          <a:p>
            <a:pPr algn="ctr" eaLnBrk="1" hangingPunct="1">
              <a:defRPr/>
            </a:pPr>
            <a:r>
              <a:rPr lang="en-US" altLang="zh-CN" sz="2800" b="1" dirty="0">
                <a:solidFill>
                  <a:srgbClr val="0000CC"/>
                </a:solidFill>
                <a:latin typeface="+mn-lt"/>
                <a:ea typeface="+mn-ea"/>
              </a:rPr>
              <a:t>p</a:t>
            </a:r>
            <a:endParaRPr lang="zh-CN" altLang="en-US" sz="2800" b="1" dirty="0">
              <a:solidFill>
                <a:srgbClr val="0000CC"/>
              </a:solidFill>
              <a:latin typeface="+mn-lt"/>
              <a:ea typeface="+mn-ea"/>
            </a:endParaRPr>
          </a:p>
        </p:txBody>
      </p:sp>
      <p:sp>
        <p:nvSpPr>
          <p:cNvPr id="27" name="圆角矩形标注 26"/>
          <p:cNvSpPr>
            <a:spLocks noChangeArrowheads="1"/>
          </p:cNvSpPr>
          <p:nvPr/>
        </p:nvSpPr>
        <p:spPr bwMode="auto">
          <a:xfrm>
            <a:off x="5214938" y="1857375"/>
            <a:ext cx="1143000" cy="642938"/>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非空</a:t>
            </a:r>
          </a:p>
        </p:txBody>
      </p:sp>
      <p:sp>
        <p:nvSpPr>
          <p:cNvPr id="28" name="右箭头 27"/>
          <p:cNvSpPr>
            <a:spLocks noChangeArrowheads="1"/>
          </p:cNvSpPr>
          <p:nvPr/>
        </p:nvSpPr>
        <p:spPr bwMode="auto">
          <a:xfrm rot="7920448">
            <a:off x="4094957" y="3896519"/>
            <a:ext cx="1258887" cy="428625"/>
          </a:xfrm>
          <a:prstGeom prst="rightArrow">
            <a:avLst>
              <a:gd name="adj1" fmla="val 50000"/>
              <a:gd name="adj2" fmla="val 50011"/>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29" name="TextBox 28"/>
          <p:cNvSpPr txBox="1"/>
          <p:nvPr/>
        </p:nvSpPr>
        <p:spPr>
          <a:xfrm>
            <a:off x="3929063" y="4643438"/>
            <a:ext cx="571500" cy="523875"/>
          </a:xfrm>
          <a:prstGeom prst="rect">
            <a:avLst/>
          </a:prstGeom>
          <a:noFill/>
        </p:spPr>
        <p:txBody>
          <a:bodyPr>
            <a:spAutoFit/>
          </a:bodyPr>
          <a:lstStyle/>
          <a:p>
            <a:pPr algn="ctr" eaLnBrk="1" hangingPunct="1">
              <a:defRPr/>
            </a:pPr>
            <a:r>
              <a:rPr lang="en-US" altLang="zh-CN" sz="2800" b="1" dirty="0">
                <a:solidFill>
                  <a:srgbClr val="0000CC"/>
                </a:solidFill>
                <a:latin typeface="+mn-lt"/>
                <a:ea typeface="+mn-ea"/>
              </a:rPr>
              <a:t>p</a:t>
            </a:r>
            <a:endParaRPr lang="zh-CN" altLang="en-US" sz="2800" b="1" dirty="0">
              <a:solidFill>
                <a:srgbClr val="0000CC"/>
              </a:solidFill>
              <a:latin typeface="+mn-lt"/>
              <a:ea typeface="+mn-ea"/>
            </a:endParaRPr>
          </a:p>
        </p:txBody>
      </p:sp>
      <p:sp>
        <p:nvSpPr>
          <p:cNvPr id="30" name="圆角矩形标注 29"/>
          <p:cNvSpPr>
            <a:spLocks noChangeArrowheads="1"/>
          </p:cNvSpPr>
          <p:nvPr/>
        </p:nvSpPr>
        <p:spPr bwMode="auto">
          <a:xfrm>
            <a:off x="5715000" y="1857375"/>
            <a:ext cx="1143000" cy="642938"/>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非空</a:t>
            </a:r>
          </a:p>
        </p:txBody>
      </p:sp>
      <p:sp>
        <p:nvSpPr>
          <p:cNvPr id="31" name="右箭头 30"/>
          <p:cNvSpPr>
            <a:spLocks noChangeArrowheads="1"/>
          </p:cNvSpPr>
          <p:nvPr/>
        </p:nvSpPr>
        <p:spPr bwMode="auto">
          <a:xfrm rot="7920448">
            <a:off x="4595019" y="3896519"/>
            <a:ext cx="1258887" cy="428625"/>
          </a:xfrm>
          <a:prstGeom prst="rightArrow">
            <a:avLst>
              <a:gd name="adj1" fmla="val 50000"/>
              <a:gd name="adj2" fmla="val 50011"/>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32" name="TextBox 31"/>
          <p:cNvSpPr txBox="1"/>
          <p:nvPr/>
        </p:nvSpPr>
        <p:spPr>
          <a:xfrm>
            <a:off x="4429125" y="4643438"/>
            <a:ext cx="571500" cy="523875"/>
          </a:xfrm>
          <a:prstGeom prst="rect">
            <a:avLst/>
          </a:prstGeom>
          <a:noFill/>
        </p:spPr>
        <p:txBody>
          <a:bodyPr>
            <a:spAutoFit/>
          </a:bodyPr>
          <a:lstStyle/>
          <a:p>
            <a:pPr algn="ctr" eaLnBrk="1" hangingPunct="1">
              <a:defRPr/>
            </a:pPr>
            <a:r>
              <a:rPr lang="en-US" altLang="zh-CN" sz="2800" b="1" dirty="0">
                <a:solidFill>
                  <a:srgbClr val="0000CC"/>
                </a:solidFill>
                <a:latin typeface="+mn-lt"/>
                <a:ea typeface="+mn-ea"/>
              </a:rPr>
              <a:t>y</a:t>
            </a:r>
            <a:endParaRPr lang="zh-CN" altLang="en-US" sz="2800" b="1" dirty="0">
              <a:solidFill>
                <a:srgbClr val="0000CC"/>
              </a:solidFill>
              <a:latin typeface="+mn-lt"/>
              <a:ea typeface="+mn-ea"/>
            </a:endParaRPr>
          </a:p>
        </p:txBody>
      </p:sp>
      <p:sp>
        <p:nvSpPr>
          <p:cNvPr id="33" name="圆角矩形标注 32"/>
          <p:cNvSpPr>
            <a:spLocks noChangeArrowheads="1"/>
          </p:cNvSpPr>
          <p:nvPr/>
        </p:nvSpPr>
        <p:spPr bwMode="auto">
          <a:xfrm>
            <a:off x="6286500" y="1857375"/>
            <a:ext cx="1143000" cy="642938"/>
          </a:xfrm>
          <a:prstGeom prst="wedgeRoundRectCallout">
            <a:avLst>
              <a:gd name="adj1" fmla="val -55958"/>
              <a:gd name="adj2" fmla="val 122412"/>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结束</a:t>
            </a:r>
          </a:p>
        </p:txBody>
      </p:sp>
      <p:sp>
        <p:nvSpPr>
          <p:cNvPr id="34" name="右箭头 33"/>
          <p:cNvSpPr>
            <a:spLocks noChangeArrowheads="1"/>
          </p:cNvSpPr>
          <p:nvPr/>
        </p:nvSpPr>
        <p:spPr bwMode="auto">
          <a:xfrm rot="-5400000">
            <a:off x="4857751" y="5357812"/>
            <a:ext cx="571500" cy="428625"/>
          </a:xfrm>
          <a:prstGeom prst="rightArrow">
            <a:avLst>
              <a:gd name="adj1" fmla="val 50000"/>
              <a:gd name="adj2" fmla="val 50000"/>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35" name="TextBox 34"/>
          <p:cNvSpPr txBox="1"/>
          <p:nvPr/>
        </p:nvSpPr>
        <p:spPr>
          <a:xfrm>
            <a:off x="4857750" y="5929313"/>
            <a:ext cx="785813" cy="523875"/>
          </a:xfrm>
          <a:prstGeom prst="rect">
            <a:avLst/>
          </a:prstGeom>
          <a:noFill/>
        </p:spPr>
        <p:txBody>
          <a:bodyPr>
            <a:spAutoFit/>
          </a:bodyPr>
          <a:lstStyle/>
          <a:p>
            <a:pPr algn="ctr" eaLnBrk="1" hangingPunct="1">
              <a:defRPr/>
            </a:pPr>
            <a:r>
              <a:rPr lang="en-US" altLang="zh-CN" sz="2800" b="1" dirty="0">
                <a:solidFill>
                  <a:srgbClr val="0000CC"/>
                </a:solidFill>
                <a:latin typeface="+mn-lt"/>
                <a:ea typeface="+mn-ea"/>
              </a:rPr>
              <a:t>\0</a:t>
            </a:r>
            <a:endParaRPr lang="zh-CN" altLang="en-US" sz="2800" b="1" dirty="0">
              <a:solidFill>
                <a:srgbClr val="0000CC"/>
              </a:solidFill>
              <a:latin typeface="+mn-lt"/>
              <a:ea typeface="+mn-ea"/>
            </a:endParaRPr>
          </a:p>
        </p:txBody>
      </p:sp>
      <p:sp>
        <p:nvSpPr>
          <p:cNvPr id="36" name="TextBox 35"/>
          <p:cNvSpPr txBox="1"/>
          <p:nvPr/>
        </p:nvSpPr>
        <p:spPr>
          <a:xfrm>
            <a:off x="4786313" y="4668838"/>
            <a:ext cx="785812" cy="522287"/>
          </a:xfrm>
          <a:prstGeom prst="rect">
            <a:avLst/>
          </a:prstGeom>
          <a:noFill/>
        </p:spPr>
        <p:txBody>
          <a:bodyPr>
            <a:spAutoFit/>
          </a:bodyPr>
          <a:lstStyle/>
          <a:p>
            <a:pPr algn="ctr" eaLnBrk="1" hangingPunct="1">
              <a:defRPr/>
            </a:pPr>
            <a:r>
              <a:rPr lang="en-US" altLang="zh-CN" sz="2800" b="1" dirty="0">
                <a:solidFill>
                  <a:srgbClr val="0000CC"/>
                </a:solidFill>
                <a:latin typeface="+mn-lt"/>
                <a:ea typeface="+mn-ea"/>
              </a:rPr>
              <a:t>\0</a:t>
            </a:r>
            <a:endParaRPr lang="zh-CN" altLang="en-US" sz="2800" b="1" dirty="0">
              <a:solidFill>
                <a:srgbClr val="0000CC"/>
              </a:solidFill>
              <a:latin typeface="+mn-lt"/>
              <a:ea typeface="+mn-ea"/>
            </a:endParaRPr>
          </a:p>
        </p:txBody>
      </p:sp>
      <p:sp>
        <p:nvSpPr>
          <p:cNvPr id="37" name="TextBox 36"/>
          <p:cNvSpPr txBox="1"/>
          <p:nvPr/>
        </p:nvSpPr>
        <p:spPr>
          <a:xfrm>
            <a:off x="71438" y="2405063"/>
            <a:ext cx="1000125" cy="523875"/>
          </a:xfrm>
          <a:prstGeom prst="rect">
            <a:avLst/>
          </a:prstGeom>
          <a:noFill/>
        </p:spPr>
        <p:txBody>
          <a:bodyPr>
            <a:spAutoFit/>
          </a:bodyPr>
          <a:lstStyle/>
          <a:p>
            <a:pPr algn="ctr" eaLnBrk="1" hangingPunct="1">
              <a:defRPr/>
            </a:pPr>
            <a:r>
              <a:rPr lang="en-US" altLang="zh-CN" sz="2800" b="1" dirty="0" err="1">
                <a:solidFill>
                  <a:srgbClr val="9D138D"/>
                </a:solidFill>
                <a:latin typeface="+mn-lt"/>
                <a:ea typeface="+mn-ea"/>
              </a:rPr>
              <a:t>i</a:t>
            </a:r>
            <a:r>
              <a:rPr lang="en-US" altLang="zh-CN" sz="2800" b="1" dirty="0">
                <a:solidFill>
                  <a:srgbClr val="9D138D"/>
                </a:solidFill>
                <a:latin typeface="+mn-lt"/>
                <a:ea typeface="+mn-ea"/>
              </a:rPr>
              <a:t>=0</a:t>
            </a:r>
            <a:endParaRPr lang="zh-CN" altLang="en-US" sz="2800" b="1" dirty="0">
              <a:solidFill>
                <a:srgbClr val="9D138D"/>
              </a:solidFill>
              <a:latin typeface="+mn-lt"/>
              <a:ea typeface="+mn-ea"/>
            </a:endParaRPr>
          </a:p>
        </p:txBody>
      </p:sp>
      <p:sp>
        <p:nvSpPr>
          <p:cNvPr id="38" name="TextBox 37"/>
          <p:cNvSpPr txBox="1"/>
          <p:nvPr/>
        </p:nvSpPr>
        <p:spPr>
          <a:xfrm>
            <a:off x="0" y="5357813"/>
            <a:ext cx="1143000" cy="523875"/>
          </a:xfrm>
          <a:prstGeom prst="rect">
            <a:avLst/>
          </a:prstGeom>
          <a:noFill/>
        </p:spPr>
        <p:txBody>
          <a:bodyPr>
            <a:spAutoFit/>
          </a:bodyPr>
          <a:lstStyle/>
          <a:p>
            <a:pPr algn="ctr" eaLnBrk="1" hangingPunct="1">
              <a:defRPr/>
            </a:pPr>
            <a:r>
              <a:rPr lang="en-US" altLang="zh-CN" sz="2800" b="1" dirty="0">
                <a:solidFill>
                  <a:srgbClr val="9D138D"/>
                </a:solidFill>
                <a:latin typeface="+mn-lt"/>
                <a:ea typeface="+mn-ea"/>
              </a:rPr>
              <a:t>j=0</a:t>
            </a:r>
            <a:endParaRPr lang="zh-CN" altLang="en-US" sz="2800" b="1" dirty="0">
              <a:solidFill>
                <a:srgbClr val="9D138D"/>
              </a:solidFill>
              <a:latin typeface="+mn-lt"/>
              <a:ea typeface="+mn-ea"/>
            </a:endParaRPr>
          </a:p>
        </p:txBody>
      </p:sp>
      <p:sp>
        <p:nvSpPr>
          <p:cNvPr id="39" name="TextBox 38"/>
          <p:cNvSpPr txBox="1"/>
          <p:nvPr/>
        </p:nvSpPr>
        <p:spPr>
          <a:xfrm>
            <a:off x="571500" y="2395538"/>
            <a:ext cx="571500" cy="522287"/>
          </a:xfrm>
          <a:prstGeom prst="rect">
            <a:avLst/>
          </a:prstGeom>
          <a:solidFill>
            <a:schemeClr val="accent1"/>
          </a:solidFill>
        </p:spPr>
        <p:txBody>
          <a:bodyPr>
            <a:spAutoFit/>
          </a:bodyPr>
          <a:lstStyle/>
          <a:p>
            <a:pPr algn="ctr" eaLnBrk="1" hangingPunct="1">
              <a:defRPr/>
            </a:pPr>
            <a:r>
              <a:rPr lang="en-US" altLang="zh-CN" sz="2800" b="1" dirty="0">
                <a:solidFill>
                  <a:srgbClr val="00B050"/>
                </a:solidFill>
                <a:latin typeface="+mn-lt"/>
                <a:ea typeface="+mn-ea"/>
              </a:rPr>
              <a:t>1</a:t>
            </a:r>
            <a:endParaRPr lang="zh-CN" altLang="en-US" sz="2800" b="1" dirty="0">
              <a:solidFill>
                <a:srgbClr val="00B050"/>
              </a:solidFill>
              <a:latin typeface="+mn-lt"/>
              <a:ea typeface="+mn-ea"/>
            </a:endParaRPr>
          </a:p>
        </p:txBody>
      </p:sp>
      <p:sp>
        <p:nvSpPr>
          <p:cNvPr id="40" name="TextBox 39"/>
          <p:cNvSpPr txBox="1"/>
          <p:nvPr/>
        </p:nvSpPr>
        <p:spPr>
          <a:xfrm>
            <a:off x="642938" y="5357813"/>
            <a:ext cx="571500" cy="523875"/>
          </a:xfrm>
          <a:prstGeom prst="rect">
            <a:avLst/>
          </a:prstGeom>
          <a:solidFill>
            <a:schemeClr val="accent1"/>
          </a:solidFill>
        </p:spPr>
        <p:txBody>
          <a:bodyPr>
            <a:spAutoFit/>
          </a:bodyPr>
          <a:lstStyle/>
          <a:p>
            <a:pPr algn="ctr" eaLnBrk="1" hangingPunct="1">
              <a:defRPr/>
            </a:pPr>
            <a:r>
              <a:rPr lang="en-US" altLang="zh-CN" sz="2800" b="1" dirty="0">
                <a:solidFill>
                  <a:srgbClr val="00B050"/>
                </a:solidFill>
                <a:latin typeface="+mn-lt"/>
                <a:ea typeface="+mn-ea"/>
              </a:rPr>
              <a:t>1</a:t>
            </a:r>
            <a:endParaRPr lang="zh-CN" altLang="en-US" sz="2800" b="1" dirty="0">
              <a:solidFill>
                <a:srgbClr val="00B050"/>
              </a:solidFill>
              <a:latin typeface="+mn-lt"/>
              <a:ea typeface="+mn-ea"/>
            </a:endParaRPr>
          </a:p>
        </p:txBody>
      </p:sp>
      <p:sp>
        <p:nvSpPr>
          <p:cNvPr id="41" name="TextBox 40"/>
          <p:cNvSpPr txBox="1"/>
          <p:nvPr/>
        </p:nvSpPr>
        <p:spPr>
          <a:xfrm>
            <a:off x="630238" y="2403475"/>
            <a:ext cx="571500" cy="523875"/>
          </a:xfrm>
          <a:prstGeom prst="rect">
            <a:avLst/>
          </a:prstGeom>
          <a:solidFill>
            <a:schemeClr val="accent1"/>
          </a:solidFill>
        </p:spPr>
        <p:txBody>
          <a:bodyPr>
            <a:spAutoFit/>
          </a:bodyPr>
          <a:lstStyle/>
          <a:p>
            <a:pPr algn="ctr" eaLnBrk="1" hangingPunct="1">
              <a:defRPr/>
            </a:pPr>
            <a:r>
              <a:rPr lang="en-US" altLang="zh-CN" sz="2800" b="1" dirty="0">
                <a:solidFill>
                  <a:srgbClr val="00B050"/>
                </a:solidFill>
                <a:latin typeface="+mn-lt"/>
                <a:ea typeface="+mn-ea"/>
              </a:rPr>
              <a:t>2</a:t>
            </a:r>
            <a:endParaRPr lang="zh-CN" altLang="en-US" sz="2800" b="1" dirty="0">
              <a:solidFill>
                <a:srgbClr val="00B050"/>
              </a:solidFill>
              <a:latin typeface="+mn-lt"/>
              <a:ea typeface="+mn-ea"/>
            </a:endParaRPr>
          </a:p>
        </p:txBody>
      </p:sp>
      <p:sp>
        <p:nvSpPr>
          <p:cNvPr id="42" name="TextBox 41"/>
          <p:cNvSpPr txBox="1"/>
          <p:nvPr/>
        </p:nvSpPr>
        <p:spPr>
          <a:xfrm>
            <a:off x="642938" y="5357813"/>
            <a:ext cx="571500" cy="523875"/>
          </a:xfrm>
          <a:prstGeom prst="rect">
            <a:avLst/>
          </a:prstGeom>
          <a:solidFill>
            <a:schemeClr val="accent1"/>
          </a:solidFill>
        </p:spPr>
        <p:txBody>
          <a:bodyPr>
            <a:spAutoFit/>
          </a:bodyPr>
          <a:lstStyle/>
          <a:p>
            <a:pPr algn="ctr" eaLnBrk="1" hangingPunct="1">
              <a:defRPr/>
            </a:pPr>
            <a:r>
              <a:rPr lang="en-US" altLang="zh-CN" sz="2800" b="1" dirty="0">
                <a:solidFill>
                  <a:srgbClr val="00B050"/>
                </a:solidFill>
                <a:latin typeface="+mn-lt"/>
                <a:ea typeface="+mn-ea"/>
              </a:rPr>
              <a:t>2</a:t>
            </a:r>
            <a:endParaRPr lang="zh-CN" altLang="en-US" sz="2800" b="1" dirty="0">
              <a:solidFill>
                <a:srgbClr val="00B050"/>
              </a:solidFill>
              <a:latin typeface="+mn-lt"/>
              <a:ea typeface="+mn-ea"/>
            </a:endParaRPr>
          </a:p>
        </p:txBody>
      </p:sp>
      <p:sp>
        <p:nvSpPr>
          <p:cNvPr id="43" name="TextBox 42"/>
          <p:cNvSpPr txBox="1"/>
          <p:nvPr/>
        </p:nvSpPr>
        <p:spPr>
          <a:xfrm>
            <a:off x="596900" y="2432050"/>
            <a:ext cx="571500" cy="523875"/>
          </a:xfrm>
          <a:prstGeom prst="rect">
            <a:avLst/>
          </a:prstGeom>
          <a:solidFill>
            <a:schemeClr val="accent1"/>
          </a:solidFill>
        </p:spPr>
        <p:txBody>
          <a:bodyPr>
            <a:spAutoFit/>
          </a:bodyPr>
          <a:lstStyle/>
          <a:p>
            <a:pPr algn="ctr" eaLnBrk="1" hangingPunct="1">
              <a:defRPr/>
            </a:pPr>
            <a:r>
              <a:rPr lang="en-US" altLang="zh-CN" sz="2800" b="1" dirty="0">
                <a:solidFill>
                  <a:srgbClr val="00B050"/>
                </a:solidFill>
                <a:latin typeface="+mn-lt"/>
                <a:ea typeface="+mn-ea"/>
              </a:rPr>
              <a:t>3</a:t>
            </a:r>
            <a:endParaRPr lang="zh-CN" altLang="en-US" sz="2800" b="1" dirty="0">
              <a:solidFill>
                <a:srgbClr val="00B050"/>
              </a:solidFill>
              <a:latin typeface="+mn-lt"/>
              <a:ea typeface="+mn-ea"/>
            </a:endParaRPr>
          </a:p>
        </p:txBody>
      </p:sp>
      <p:sp>
        <p:nvSpPr>
          <p:cNvPr id="44" name="TextBox 43"/>
          <p:cNvSpPr txBox="1"/>
          <p:nvPr/>
        </p:nvSpPr>
        <p:spPr>
          <a:xfrm>
            <a:off x="642938" y="5357813"/>
            <a:ext cx="571500" cy="523875"/>
          </a:xfrm>
          <a:prstGeom prst="rect">
            <a:avLst/>
          </a:prstGeom>
          <a:solidFill>
            <a:schemeClr val="accent1"/>
          </a:solidFill>
        </p:spPr>
        <p:txBody>
          <a:bodyPr>
            <a:spAutoFit/>
          </a:bodyPr>
          <a:lstStyle/>
          <a:p>
            <a:pPr algn="ctr" eaLnBrk="1" hangingPunct="1">
              <a:defRPr/>
            </a:pPr>
            <a:r>
              <a:rPr lang="en-US" altLang="zh-CN" sz="2800" b="1" dirty="0">
                <a:solidFill>
                  <a:srgbClr val="00B050"/>
                </a:solidFill>
                <a:latin typeface="+mn-lt"/>
                <a:ea typeface="+mn-ea"/>
              </a:rPr>
              <a:t>3</a:t>
            </a:r>
            <a:endParaRPr lang="zh-CN" altLang="en-US" sz="2800" b="1" dirty="0">
              <a:solidFill>
                <a:srgbClr val="00B050"/>
              </a:solidFill>
              <a:latin typeface="+mn-lt"/>
              <a:ea typeface="+mn-ea"/>
            </a:endParaRPr>
          </a:p>
        </p:txBody>
      </p:sp>
      <p:sp>
        <p:nvSpPr>
          <p:cNvPr id="45" name="TextBox 44"/>
          <p:cNvSpPr txBox="1"/>
          <p:nvPr/>
        </p:nvSpPr>
        <p:spPr>
          <a:xfrm>
            <a:off x="571500" y="2408238"/>
            <a:ext cx="571500" cy="522287"/>
          </a:xfrm>
          <a:prstGeom prst="rect">
            <a:avLst/>
          </a:prstGeom>
          <a:solidFill>
            <a:schemeClr val="accent1"/>
          </a:solidFill>
        </p:spPr>
        <p:txBody>
          <a:bodyPr>
            <a:spAutoFit/>
          </a:bodyPr>
          <a:lstStyle/>
          <a:p>
            <a:pPr algn="ctr" eaLnBrk="1" hangingPunct="1">
              <a:defRPr/>
            </a:pPr>
            <a:r>
              <a:rPr lang="en-US" altLang="zh-CN" sz="2800" b="1" dirty="0">
                <a:solidFill>
                  <a:srgbClr val="00B050"/>
                </a:solidFill>
                <a:latin typeface="+mn-lt"/>
                <a:ea typeface="+mn-ea"/>
              </a:rPr>
              <a:t>4</a:t>
            </a:r>
            <a:endParaRPr lang="zh-CN" altLang="en-US" sz="2800" b="1" dirty="0">
              <a:solidFill>
                <a:srgbClr val="00B050"/>
              </a:solidFill>
              <a:latin typeface="+mn-lt"/>
              <a:ea typeface="+mn-ea"/>
            </a:endParaRPr>
          </a:p>
        </p:txBody>
      </p:sp>
      <p:sp>
        <p:nvSpPr>
          <p:cNvPr id="46" name="TextBox 45"/>
          <p:cNvSpPr txBox="1"/>
          <p:nvPr/>
        </p:nvSpPr>
        <p:spPr>
          <a:xfrm>
            <a:off x="571500" y="2428875"/>
            <a:ext cx="571500" cy="523875"/>
          </a:xfrm>
          <a:prstGeom prst="rect">
            <a:avLst/>
          </a:prstGeom>
          <a:solidFill>
            <a:schemeClr val="accent1"/>
          </a:solidFill>
        </p:spPr>
        <p:txBody>
          <a:bodyPr>
            <a:spAutoFit/>
          </a:bodyPr>
          <a:lstStyle/>
          <a:p>
            <a:pPr algn="ctr" eaLnBrk="1" hangingPunct="1">
              <a:defRPr/>
            </a:pPr>
            <a:r>
              <a:rPr lang="en-US" altLang="zh-CN" sz="2800" b="1" dirty="0">
                <a:solidFill>
                  <a:srgbClr val="00B050"/>
                </a:solidFill>
                <a:latin typeface="+mn-lt"/>
                <a:ea typeface="+mn-ea"/>
              </a:rPr>
              <a:t>5</a:t>
            </a:r>
            <a:endParaRPr lang="zh-CN" altLang="en-US" sz="2800" b="1" dirty="0">
              <a:solidFill>
                <a:srgbClr val="00B050"/>
              </a:solidFill>
              <a:latin typeface="+mn-lt"/>
              <a:ea typeface="+mn-ea"/>
            </a:endParaRPr>
          </a:p>
        </p:txBody>
      </p:sp>
      <p:sp>
        <p:nvSpPr>
          <p:cNvPr id="49" name="TextBox 48"/>
          <p:cNvSpPr txBox="1"/>
          <p:nvPr/>
        </p:nvSpPr>
        <p:spPr>
          <a:xfrm>
            <a:off x="642938" y="5357813"/>
            <a:ext cx="571500" cy="523875"/>
          </a:xfrm>
          <a:prstGeom prst="rect">
            <a:avLst/>
          </a:prstGeom>
          <a:solidFill>
            <a:schemeClr val="accent1"/>
          </a:solidFill>
        </p:spPr>
        <p:txBody>
          <a:bodyPr>
            <a:spAutoFit/>
          </a:bodyPr>
          <a:lstStyle/>
          <a:p>
            <a:pPr algn="ctr" eaLnBrk="1" hangingPunct="1">
              <a:defRPr/>
            </a:pPr>
            <a:r>
              <a:rPr lang="en-US" altLang="zh-CN" sz="2800" b="1" dirty="0">
                <a:solidFill>
                  <a:srgbClr val="00B050"/>
                </a:solidFill>
                <a:latin typeface="+mn-lt"/>
                <a:ea typeface="+mn-ea"/>
              </a:rPr>
              <a:t>4</a:t>
            </a:r>
            <a:endParaRPr lang="zh-CN" altLang="en-US" sz="2800" b="1" dirty="0">
              <a:solidFill>
                <a:srgbClr val="00B050"/>
              </a:solidFill>
              <a:latin typeface="+mn-lt"/>
              <a:ea typeface="+mn-ea"/>
            </a:endParaRPr>
          </a:p>
        </p:txBody>
      </p:sp>
      <p:sp>
        <p:nvSpPr>
          <p:cNvPr id="50" name="TextBox 49"/>
          <p:cNvSpPr txBox="1"/>
          <p:nvPr/>
        </p:nvSpPr>
        <p:spPr>
          <a:xfrm>
            <a:off x="571500" y="2428875"/>
            <a:ext cx="571500" cy="523875"/>
          </a:xfrm>
          <a:prstGeom prst="rect">
            <a:avLst/>
          </a:prstGeom>
          <a:solidFill>
            <a:schemeClr val="accent1"/>
          </a:solidFill>
        </p:spPr>
        <p:txBody>
          <a:bodyPr>
            <a:spAutoFit/>
          </a:bodyPr>
          <a:lstStyle/>
          <a:p>
            <a:pPr algn="ctr" eaLnBrk="1" hangingPunct="1">
              <a:defRPr/>
            </a:pPr>
            <a:r>
              <a:rPr lang="en-US" altLang="zh-CN" sz="2800" b="1" dirty="0">
                <a:solidFill>
                  <a:srgbClr val="00B050"/>
                </a:solidFill>
                <a:latin typeface="+mn-lt"/>
                <a:ea typeface="+mn-ea"/>
              </a:rPr>
              <a:t>6</a:t>
            </a:r>
            <a:endParaRPr lang="zh-CN" altLang="en-US" sz="2800" b="1" dirty="0">
              <a:solidFill>
                <a:srgbClr val="00B050"/>
              </a:solidFill>
              <a:latin typeface="+mn-lt"/>
              <a:ea typeface="+mn-ea"/>
            </a:endParaRPr>
          </a:p>
        </p:txBody>
      </p:sp>
      <p:sp>
        <p:nvSpPr>
          <p:cNvPr id="51" name="TextBox 50"/>
          <p:cNvSpPr txBox="1"/>
          <p:nvPr/>
        </p:nvSpPr>
        <p:spPr>
          <a:xfrm>
            <a:off x="642938" y="5357813"/>
            <a:ext cx="571500" cy="523875"/>
          </a:xfrm>
          <a:prstGeom prst="rect">
            <a:avLst/>
          </a:prstGeom>
          <a:solidFill>
            <a:schemeClr val="accent1"/>
          </a:solidFill>
        </p:spPr>
        <p:txBody>
          <a:bodyPr>
            <a:spAutoFit/>
          </a:bodyPr>
          <a:lstStyle/>
          <a:p>
            <a:pPr algn="ctr" eaLnBrk="1" hangingPunct="1">
              <a:defRPr/>
            </a:pPr>
            <a:r>
              <a:rPr lang="en-US" altLang="zh-CN" sz="2800" b="1" dirty="0">
                <a:solidFill>
                  <a:srgbClr val="00B050"/>
                </a:solidFill>
                <a:latin typeface="+mn-lt"/>
                <a:ea typeface="+mn-ea"/>
              </a:rPr>
              <a:t>5</a:t>
            </a:r>
            <a:endParaRPr lang="zh-CN" altLang="en-US" sz="2800" b="1" dirty="0">
              <a:solidFill>
                <a:srgbClr val="00B050"/>
              </a:solidFill>
              <a:latin typeface="+mn-lt"/>
              <a:ea typeface="+mn-ea"/>
            </a:endParaRPr>
          </a:p>
        </p:txBody>
      </p:sp>
      <p:sp>
        <p:nvSpPr>
          <p:cNvPr id="52" name="TextBox 51"/>
          <p:cNvSpPr txBox="1"/>
          <p:nvPr/>
        </p:nvSpPr>
        <p:spPr>
          <a:xfrm>
            <a:off x="571500" y="2428875"/>
            <a:ext cx="571500" cy="523875"/>
          </a:xfrm>
          <a:prstGeom prst="rect">
            <a:avLst/>
          </a:prstGeom>
          <a:solidFill>
            <a:schemeClr val="accent1"/>
          </a:solidFill>
        </p:spPr>
        <p:txBody>
          <a:bodyPr>
            <a:spAutoFit/>
          </a:bodyPr>
          <a:lstStyle/>
          <a:p>
            <a:pPr algn="ctr" eaLnBrk="1" hangingPunct="1">
              <a:defRPr/>
            </a:pPr>
            <a:r>
              <a:rPr lang="en-US" altLang="zh-CN" sz="2800" b="1" dirty="0">
                <a:solidFill>
                  <a:srgbClr val="00B050"/>
                </a:solidFill>
                <a:latin typeface="+mn-lt"/>
                <a:ea typeface="+mn-ea"/>
              </a:rPr>
              <a:t>7</a:t>
            </a:r>
            <a:endParaRPr lang="zh-CN" altLang="en-US" sz="2800" b="1" dirty="0">
              <a:solidFill>
                <a:srgbClr val="00B050"/>
              </a:solidFill>
              <a:latin typeface="+mn-lt"/>
              <a:ea typeface="+mn-ea"/>
            </a:endParaRPr>
          </a:p>
        </p:txBody>
      </p:sp>
      <p:sp>
        <p:nvSpPr>
          <p:cNvPr id="53" name="TextBox 52"/>
          <p:cNvSpPr txBox="1"/>
          <p:nvPr/>
        </p:nvSpPr>
        <p:spPr>
          <a:xfrm>
            <a:off x="642938" y="5357813"/>
            <a:ext cx="571500" cy="523875"/>
          </a:xfrm>
          <a:prstGeom prst="rect">
            <a:avLst/>
          </a:prstGeom>
          <a:solidFill>
            <a:schemeClr val="accent1"/>
          </a:solidFill>
        </p:spPr>
        <p:txBody>
          <a:bodyPr>
            <a:spAutoFit/>
          </a:bodyPr>
          <a:lstStyle/>
          <a:p>
            <a:pPr algn="ctr" eaLnBrk="1" hangingPunct="1">
              <a:defRPr/>
            </a:pPr>
            <a:r>
              <a:rPr lang="en-US" altLang="zh-CN" sz="2800" b="1" dirty="0">
                <a:solidFill>
                  <a:srgbClr val="00B050"/>
                </a:solidFill>
                <a:latin typeface="+mn-lt"/>
                <a:ea typeface="+mn-ea"/>
              </a:rPr>
              <a:t>6</a:t>
            </a:r>
            <a:endParaRPr lang="zh-CN" altLang="en-US" sz="2800" b="1" dirty="0">
              <a:solidFill>
                <a:srgbClr val="00B050"/>
              </a:solidFill>
              <a:latin typeface="+mn-lt"/>
              <a:ea typeface="+mn-ea"/>
            </a:endParaRPr>
          </a:p>
        </p:txBody>
      </p:sp>
      <p:sp>
        <p:nvSpPr>
          <p:cNvPr id="54" name="TextBox 53"/>
          <p:cNvSpPr txBox="1"/>
          <p:nvPr/>
        </p:nvSpPr>
        <p:spPr>
          <a:xfrm>
            <a:off x="571500" y="2428875"/>
            <a:ext cx="571500" cy="523875"/>
          </a:xfrm>
          <a:prstGeom prst="rect">
            <a:avLst/>
          </a:prstGeom>
          <a:solidFill>
            <a:schemeClr val="accent1"/>
          </a:solidFill>
        </p:spPr>
        <p:txBody>
          <a:bodyPr>
            <a:spAutoFit/>
          </a:bodyPr>
          <a:lstStyle/>
          <a:p>
            <a:pPr algn="ctr" eaLnBrk="1" hangingPunct="1">
              <a:defRPr/>
            </a:pPr>
            <a:r>
              <a:rPr lang="en-US" altLang="zh-CN" sz="2800" b="1" dirty="0">
                <a:solidFill>
                  <a:srgbClr val="00B050"/>
                </a:solidFill>
                <a:latin typeface="+mn-lt"/>
                <a:ea typeface="+mn-ea"/>
              </a:rPr>
              <a:t>8</a:t>
            </a:r>
            <a:endParaRPr lang="zh-CN" altLang="en-US" sz="2800" b="1" dirty="0">
              <a:solidFill>
                <a:srgbClr val="00B050"/>
              </a:solidFill>
              <a:latin typeface="+mn-lt"/>
              <a:ea typeface="+mn-ea"/>
            </a:endParaRPr>
          </a:p>
        </p:txBody>
      </p:sp>
      <p:sp>
        <p:nvSpPr>
          <p:cNvPr id="55" name="TextBox 54"/>
          <p:cNvSpPr txBox="1"/>
          <p:nvPr/>
        </p:nvSpPr>
        <p:spPr>
          <a:xfrm>
            <a:off x="604838" y="5381625"/>
            <a:ext cx="571500" cy="522288"/>
          </a:xfrm>
          <a:prstGeom prst="rect">
            <a:avLst/>
          </a:prstGeom>
          <a:solidFill>
            <a:schemeClr val="accent1"/>
          </a:solidFill>
        </p:spPr>
        <p:txBody>
          <a:bodyPr>
            <a:spAutoFit/>
          </a:bodyPr>
          <a:lstStyle/>
          <a:p>
            <a:pPr algn="ctr" eaLnBrk="1" hangingPunct="1">
              <a:defRPr/>
            </a:pPr>
            <a:r>
              <a:rPr lang="en-US" altLang="zh-CN" sz="2800" b="1" dirty="0">
                <a:solidFill>
                  <a:srgbClr val="00B050"/>
                </a:solidFill>
                <a:latin typeface="+mn-lt"/>
                <a:ea typeface="+mn-ea"/>
              </a:rPr>
              <a:t>7</a:t>
            </a:r>
            <a:endParaRPr lang="zh-CN" altLang="en-US" sz="2800" b="1" dirty="0">
              <a:solidFill>
                <a:srgbClr val="00B050"/>
              </a:solidFill>
              <a:latin typeface="+mn-lt"/>
              <a:ea typeface="+mn-ea"/>
            </a:endParaRPr>
          </a:p>
        </p:txBody>
      </p:sp>
      <p:sp>
        <p:nvSpPr>
          <p:cNvPr id="56" name="TextBox 55"/>
          <p:cNvSpPr txBox="1"/>
          <p:nvPr/>
        </p:nvSpPr>
        <p:spPr>
          <a:xfrm>
            <a:off x="533400" y="2452688"/>
            <a:ext cx="571500" cy="522287"/>
          </a:xfrm>
          <a:prstGeom prst="rect">
            <a:avLst/>
          </a:prstGeom>
          <a:solidFill>
            <a:schemeClr val="accent1"/>
          </a:solidFill>
        </p:spPr>
        <p:txBody>
          <a:bodyPr>
            <a:spAutoFit/>
          </a:bodyPr>
          <a:lstStyle/>
          <a:p>
            <a:pPr algn="ctr" eaLnBrk="1" hangingPunct="1">
              <a:defRPr/>
            </a:pPr>
            <a:r>
              <a:rPr lang="en-US" altLang="zh-CN" sz="2800" b="1" dirty="0">
                <a:solidFill>
                  <a:srgbClr val="00B050"/>
                </a:solidFill>
                <a:latin typeface="+mn-lt"/>
                <a:ea typeface="+mn-ea"/>
              </a:rPr>
              <a:t>9</a:t>
            </a:r>
            <a:endParaRPr lang="zh-CN" altLang="en-US" sz="2800" b="1" dirty="0">
              <a:solidFill>
                <a:srgbClr val="00B050"/>
              </a:solidFill>
              <a:latin typeface="+mn-lt"/>
              <a:ea typeface="+mn-ea"/>
            </a:endParaRPr>
          </a:p>
        </p:txBody>
      </p:sp>
      <p:sp>
        <p:nvSpPr>
          <p:cNvPr id="57" name="TextBox 56"/>
          <p:cNvSpPr txBox="1"/>
          <p:nvPr/>
        </p:nvSpPr>
        <p:spPr>
          <a:xfrm>
            <a:off x="630238" y="5383213"/>
            <a:ext cx="571500" cy="522287"/>
          </a:xfrm>
          <a:prstGeom prst="rect">
            <a:avLst/>
          </a:prstGeom>
          <a:solidFill>
            <a:schemeClr val="accent1"/>
          </a:solidFill>
        </p:spPr>
        <p:txBody>
          <a:bodyPr>
            <a:spAutoFit/>
          </a:bodyPr>
          <a:lstStyle/>
          <a:p>
            <a:pPr algn="ctr" eaLnBrk="1" hangingPunct="1">
              <a:defRPr/>
            </a:pPr>
            <a:r>
              <a:rPr lang="en-US" altLang="zh-CN" sz="2800" b="1" dirty="0">
                <a:solidFill>
                  <a:srgbClr val="00B050"/>
                </a:solidFill>
                <a:latin typeface="+mn-lt"/>
                <a:ea typeface="+mn-ea"/>
              </a:rPr>
              <a:t>8</a:t>
            </a:r>
            <a:endParaRPr lang="zh-CN" altLang="en-US" sz="2800" b="1" dirty="0">
              <a:solidFill>
                <a:srgbClr val="00B050"/>
              </a:solidFill>
              <a:latin typeface="+mn-lt"/>
              <a:ea typeface="+mn-ea"/>
            </a:endParaRPr>
          </a:p>
        </p:txBody>
      </p:sp>
      <p:sp>
        <p:nvSpPr>
          <p:cNvPr id="58" name="TextBox 57"/>
          <p:cNvSpPr txBox="1"/>
          <p:nvPr/>
        </p:nvSpPr>
        <p:spPr>
          <a:xfrm>
            <a:off x="520700" y="2428875"/>
            <a:ext cx="785813" cy="523875"/>
          </a:xfrm>
          <a:prstGeom prst="rect">
            <a:avLst/>
          </a:prstGeom>
          <a:solidFill>
            <a:schemeClr val="accent1"/>
          </a:solidFill>
        </p:spPr>
        <p:txBody>
          <a:bodyPr>
            <a:spAutoFit/>
          </a:bodyPr>
          <a:lstStyle/>
          <a:p>
            <a:pPr algn="ctr" eaLnBrk="1" hangingPunct="1">
              <a:defRPr/>
            </a:pPr>
            <a:r>
              <a:rPr lang="en-US" altLang="zh-CN" sz="2800" b="1" dirty="0">
                <a:solidFill>
                  <a:srgbClr val="00B050"/>
                </a:solidFill>
                <a:latin typeface="+mn-lt"/>
                <a:ea typeface="+mn-ea"/>
              </a:rPr>
              <a:t>10</a:t>
            </a:r>
            <a:endParaRPr lang="zh-CN" altLang="en-US" sz="2800" b="1" dirty="0">
              <a:solidFill>
                <a:srgbClr val="00B050"/>
              </a:solidFill>
              <a:latin typeface="+mn-lt"/>
              <a:ea typeface="+mn-ea"/>
            </a:endParaRPr>
          </a:p>
        </p:txBody>
      </p:sp>
      <p:pic>
        <p:nvPicPr>
          <p:cNvPr id="227437" name="图片 5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Top)">
                                      <p:cBhvr>
                                        <p:cTn id="12" dur="500"/>
                                        <p:tgtEl>
                                          <p:spTgt spid="8"/>
                                        </p:tgtEl>
                                      </p:cBhvr>
                                    </p:animEffect>
                                  </p:childTnLst>
                                  <p:subTnLst>
                                    <p:set>
                                      <p:cBhvr override="childStyle">
                                        <p:cTn dur="1" fill="hold" display="0" masterRel="nextClick" afterEffect="1"/>
                                        <p:tgtEl>
                                          <p:spTgt spid="8"/>
                                        </p:tgtEl>
                                        <p:attrNameLst>
                                          <p:attrName>style.visibility</p:attrName>
                                        </p:attrNameLst>
                                      </p:cBhvr>
                                      <p:to>
                                        <p:strVal val="hidden"/>
                                      </p:to>
                                    </p:set>
                                  </p:subTnLst>
                                </p:cTn>
                              </p:par>
                            </p:childTnLst>
                          </p:cTn>
                        </p:par>
                        <p:par>
                          <p:cTn id="13" fill="hold" nodeType="afterGroup">
                            <p:stCondLst>
                              <p:cond delay="500"/>
                            </p:stCondLst>
                            <p:childTnLst>
                              <p:par>
                                <p:cTn id="14" presetID="49" presetClass="entr" presetSubtype="0" decel="100000" fill="hold" grpId="0" nodeType="afterEffect">
                                  <p:stCondLst>
                                    <p:cond delay="1000"/>
                                  </p:stCondLst>
                                  <p:childTnLst>
                                    <p:set>
                                      <p:cBhvr>
                                        <p:cTn id="15" dur="1" fill="hold">
                                          <p:stCondLst>
                                            <p:cond delay="0"/>
                                          </p:stCondLst>
                                        </p:cTn>
                                        <p:tgtEl>
                                          <p:spTgt spid="9"/>
                                        </p:tgtEl>
                                        <p:attrNameLst>
                                          <p:attrName>style.visibility</p:attrName>
                                        </p:attrNameLst>
                                      </p:cBhvr>
                                      <p:to>
                                        <p:strVal val="visible"/>
                                      </p:to>
                                    </p:set>
                                    <p:anim calcmode="lin" valueType="num">
                                      <p:cBhvr>
                                        <p:cTn id="16" dur="500" fill="hold"/>
                                        <p:tgtEl>
                                          <p:spTgt spid="9"/>
                                        </p:tgtEl>
                                        <p:attrNameLst>
                                          <p:attrName>ppt_w</p:attrName>
                                        </p:attrNameLst>
                                      </p:cBhvr>
                                      <p:tavLst>
                                        <p:tav tm="0">
                                          <p:val>
                                            <p:fltVal val="0"/>
                                          </p:val>
                                        </p:tav>
                                        <p:tav tm="100000">
                                          <p:val>
                                            <p:strVal val="#ppt_w"/>
                                          </p:val>
                                        </p:tav>
                                      </p:tavLst>
                                    </p:anim>
                                    <p:anim calcmode="lin" valueType="num">
                                      <p:cBhvr>
                                        <p:cTn id="17" dur="500" fill="hold"/>
                                        <p:tgtEl>
                                          <p:spTgt spid="9"/>
                                        </p:tgtEl>
                                        <p:attrNameLst>
                                          <p:attrName>ppt_h</p:attrName>
                                        </p:attrNameLst>
                                      </p:cBhvr>
                                      <p:tavLst>
                                        <p:tav tm="0">
                                          <p:val>
                                            <p:fltVal val="0"/>
                                          </p:val>
                                        </p:tav>
                                        <p:tav tm="100000">
                                          <p:val>
                                            <p:strVal val="#ppt_h"/>
                                          </p:val>
                                        </p:tav>
                                      </p:tavLst>
                                    </p:anim>
                                    <p:anim calcmode="lin" valueType="num">
                                      <p:cBhvr>
                                        <p:cTn id="18" dur="500" fill="hold"/>
                                        <p:tgtEl>
                                          <p:spTgt spid="9"/>
                                        </p:tgtEl>
                                        <p:attrNameLst>
                                          <p:attrName>style.rotation</p:attrName>
                                        </p:attrNameLst>
                                      </p:cBhvr>
                                      <p:tavLst>
                                        <p:tav tm="0">
                                          <p:val>
                                            <p:fltVal val="360"/>
                                          </p:val>
                                        </p:tav>
                                        <p:tav tm="100000">
                                          <p:val>
                                            <p:fltVal val="0"/>
                                          </p:val>
                                        </p:tav>
                                      </p:tavLst>
                                    </p:anim>
                                    <p:animEffect transition="in" filter="fade">
                                      <p:cBhvr>
                                        <p:cTn id="19" dur="500"/>
                                        <p:tgtEl>
                                          <p:spTgt spid="9"/>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49" presetClass="entr" presetSubtype="0" decel="100000" fill="hold" grpId="0" nodeType="clickEffect">
                                  <p:stCondLst>
                                    <p:cond delay="0"/>
                                  </p:stCondLst>
                                  <p:childTnLst>
                                    <p:set>
                                      <p:cBhvr>
                                        <p:cTn id="23" dur="1" fill="hold">
                                          <p:stCondLst>
                                            <p:cond delay="0"/>
                                          </p:stCondLst>
                                        </p:cTn>
                                        <p:tgtEl>
                                          <p:spTgt spid="40"/>
                                        </p:tgtEl>
                                        <p:attrNameLst>
                                          <p:attrName>style.visibility</p:attrName>
                                        </p:attrNameLst>
                                      </p:cBhvr>
                                      <p:to>
                                        <p:strVal val="visible"/>
                                      </p:to>
                                    </p:set>
                                    <p:anim calcmode="lin" valueType="num">
                                      <p:cBhvr>
                                        <p:cTn id="24" dur="500" fill="hold"/>
                                        <p:tgtEl>
                                          <p:spTgt spid="40"/>
                                        </p:tgtEl>
                                        <p:attrNameLst>
                                          <p:attrName>ppt_w</p:attrName>
                                        </p:attrNameLst>
                                      </p:cBhvr>
                                      <p:tavLst>
                                        <p:tav tm="0">
                                          <p:val>
                                            <p:fltVal val="0"/>
                                          </p:val>
                                        </p:tav>
                                        <p:tav tm="100000">
                                          <p:val>
                                            <p:strVal val="#ppt_w"/>
                                          </p:val>
                                        </p:tav>
                                      </p:tavLst>
                                    </p:anim>
                                    <p:anim calcmode="lin" valueType="num">
                                      <p:cBhvr>
                                        <p:cTn id="25" dur="500" fill="hold"/>
                                        <p:tgtEl>
                                          <p:spTgt spid="40"/>
                                        </p:tgtEl>
                                        <p:attrNameLst>
                                          <p:attrName>ppt_h</p:attrName>
                                        </p:attrNameLst>
                                      </p:cBhvr>
                                      <p:tavLst>
                                        <p:tav tm="0">
                                          <p:val>
                                            <p:fltVal val="0"/>
                                          </p:val>
                                        </p:tav>
                                        <p:tav tm="100000">
                                          <p:val>
                                            <p:strVal val="#ppt_h"/>
                                          </p:val>
                                        </p:tav>
                                      </p:tavLst>
                                    </p:anim>
                                    <p:anim calcmode="lin" valueType="num">
                                      <p:cBhvr>
                                        <p:cTn id="26" dur="500" fill="hold"/>
                                        <p:tgtEl>
                                          <p:spTgt spid="40"/>
                                        </p:tgtEl>
                                        <p:attrNameLst>
                                          <p:attrName>style.rotation</p:attrName>
                                        </p:attrNameLst>
                                      </p:cBhvr>
                                      <p:tavLst>
                                        <p:tav tm="0">
                                          <p:val>
                                            <p:fltVal val="360"/>
                                          </p:val>
                                        </p:tav>
                                        <p:tav tm="100000">
                                          <p:val>
                                            <p:fltVal val="0"/>
                                          </p:val>
                                        </p:tav>
                                      </p:tavLst>
                                    </p:anim>
                                    <p:animEffect transition="in" filter="fade">
                                      <p:cBhvr>
                                        <p:cTn id="27" dur="500"/>
                                        <p:tgtEl>
                                          <p:spTgt spid="40"/>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49" presetClass="entr" presetSubtype="0" decel="100000" fill="hold" grpId="0" nodeType="clickEffect">
                                  <p:stCondLst>
                                    <p:cond delay="0"/>
                                  </p:stCondLst>
                                  <p:childTnLst>
                                    <p:set>
                                      <p:cBhvr>
                                        <p:cTn id="31" dur="1" fill="hold">
                                          <p:stCondLst>
                                            <p:cond delay="0"/>
                                          </p:stCondLst>
                                        </p:cTn>
                                        <p:tgtEl>
                                          <p:spTgt spid="39"/>
                                        </p:tgtEl>
                                        <p:attrNameLst>
                                          <p:attrName>style.visibility</p:attrName>
                                        </p:attrNameLst>
                                      </p:cBhvr>
                                      <p:to>
                                        <p:strVal val="visible"/>
                                      </p:to>
                                    </p:set>
                                    <p:anim calcmode="lin" valueType="num">
                                      <p:cBhvr>
                                        <p:cTn id="32" dur="500" fill="hold"/>
                                        <p:tgtEl>
                                          <p:spTgt spid="39"/>
                                        </p:tgtEl>
                                        <p:attrNameLst>
                                          <p:attrName>ppt_w</p:attrName>
                                        </p:attrNameLst>
                                      </p:cBhvr>
                                      <p:tavLst>
                                        <p:tav tm="0">
                                          <p:val>
                                            <p:fltVal val="0"/>
                                          </p:val>
                                        </p:tav>
                                        <p:tav tm="100000">
                                          <p:val>
                                            <p:strVal val="#ppt_w"/>
                                          </p:val>
                                        </p:tav>
                                      </p:tavLst>
                                    </p:anim>
                                    <p:anim calcmode="lin" valueType="num">
                                      <p:cBhvr>
                                        <p:cTn id="33" dur="500" fill="hold"/>
                                        <p:tgtEl>
                                          <p:spTgt spid="39"/>
                                        </p:tgtEl>
                                        <p:attrNameLst>
                                          <p:attrName>ppt_h</p:attrName>
                                        </p:attrNameLst>
                                      </p:cBhvr>
                                      <p:tavLst>
                                        <p:tav tm="0">
                                          <p:val>
                                            <p:fltVal val="0"/>
                                          </p:val>
                                        </p:tav>
                                        <p:tav tm="100000">
                                          <p:val>
                                            <p:strVal val="#ppt_h"/>
                                          </p:val>
                                        </p:tav>
                                      </p:tavLst>
                                    </p:anim>
                                    <p:anim calcmode="lin" valueType="num">
                                      <p:cBhvr>
                                        <p:cTn id="34" dur="500" fill="hold"/>
                                        <p:tgtEl>
                                          <p:spTgt spid="39"/>
                                        </p:tgtEl>
                                        <p:attrNameLst>
                                          <p:attrName>style.rotation</p:attrName>
                                        </p:attrNameLst>
                                      </p:cBhvr>
                                      <p:tavLst>
                                        <p:tav tm="0">
                                          <p:val>
                                            <p:fltVal val="360"/>
                                          </p:val>
                                        </p:tav>
                                        <p:tav tm="100000">
                                          <p:val>
                                            <p:fltVal val="0"/>
                                          </p:val>
                                        </p:tav>
                                      </p:tavLst>
                                    </p:anim>
                                    <p:animEffect transition="in" filter="fade">
                                      <p:cBhvr>
                                        <p:cTn id="35" dur="500"/>
                                        <p:tgtEl>
                                          <p:spTgt spid="39"/>
                                        </p:tgtEl>
                                      </p:cBhvr>
                                    </p:animEffect>
                                  </p:childTnLst>
                                </p:cTn>
                              </p:par>
                            </p:childTnLst>
                          </p:cTn>
                        </p:par>
                      </p:childTnLst>
                    </p:cTn>
                  </p:par>
                  <p:par>
                    <p:cTn id="36" fill="hold" nodeType="clickPar">
                      <p:stCondLst>
                        <p:cond delay="indefinite"/>
                      </p:stCondLst>
                      <p:childTnLst>
                        <p:par>
                          <p:cTn id="37" fill="hold" nodeType="withGroup">
                            <p:stCondLst>
                              <p:cond delay="0"/>
                            </p:stCondLst>
                            <p:childTnLst>
                              <p:par>
                                <p:cTn id="38" presetID="3" presetClass="entr" presetSubtype="10" fill="hold" grpId="0" nodeType="click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blinds(horizontal)">
                                      <p:cBhvr>
                                        <p:cTn id="40" dur="500"/>
                                        <p:tgtEl>
                                          <p:spTgt spid="10"/>
                                        </p:tgtEl>
                                      </p:cBhvr>
                                    </p:animEffect>
                                  </p:childTnLst>
                                  <p:subTnLst>
                                    <p:set>
                                      <p:cBhvr override="childStyle">
                                        <p:cTn dur="1" fill="hold" display="0" masterRel="nextClick" afterEffect="1"/>
                                        <p:tgtEl>
                                          <p:spTgt spid="10"/>
                                        </p:tgtEl>
                                        <p:attrNameLst>
                                          <p:attrName>style.visibility</p:attrName>
                                        </p:attrNameLst>
                                      </p:cBhvr>
                                      <p:to>
                                        <p:strVal val="hidden"/>
                                      </p:to>
                                    </p:set>
                                  </p:subTnLst>
                                </p:cTn>
                              </p:par>
                            </p:childTnLst>
                          </p:cTn>
                        </p:par>
                      </p:childTnLst>
                    </p:cTn>
                  </p:par>
                  <p:par>
                    <p:cTn id="41" fill="hold" nodeType="clickPar">
                      <p:stCondLst>
                        <p:cond delay="indefinite"/>
                      </p:stCondLst>
                      <p:childTnLst>
                        <p:par>
                          <p:cTn id="42" fill="hold" nodeType="withGroup">
                            <p:stCondLst>
                              <p:cond delay="0"/>
                            </p:stCondLst>
                            <p:childTnLst>
                              <p:par>
                                <p:cTn id="43" presetID="49" presetClass="entr" presetSubtype="0" decel="100000" fill="hold" grpId="0" nodeType="clickEffect">
                                  <p:stCondLst>
                                    <p:cond delay="0"/>
                                  </p:stCondLst>
                                  <p:childTnLst>
                                    <p:set>
                                      <p:cBhvr>
                                        <p:cTn id="44" dur="1" fill="hold">
                                          <p:stCondLst>
                                            <p:cond delay="0"/>
                                          </p:stCondLst>
                                        </p:cTn>
                                        <p:tgtEl>
                                          <p:spTgt spid="41"/>
                                        </p:tgtEl>
                                        <p:attrNameLst>
                                          <p:attrName>style.visibility</p:attrName>
                                        </p:attrNameLst>
                                      </p:cBhvr>
                                      <p:to>
                                        <p:strVal val="visible"/>
                                      </p:to>
                                    </p:set>
                                    <p:anim calcmode="lin" valueType="num">
                                      <p:cBhvr>
                                        <p:cTn id="45" dur="500" fill="hold"/>
                                        <p:tgtEl>
                                          <p:spTgt spid="41"/>
                                        </p:tgtEl>
                                        <p:attrNameLst>
                                          <p:attrName>ppt_w</p:attrName>
                                        </p:attrNameLst>
                                      </p:cBhvr>
                                      <p:tavLst>
                                        <p:tav tm="0">
                                          <p:val>
                                            <p:fltVal val="0"/>
                                          </p:val>
                                        </p:tav>
                                        <p:tav tm="100000">
                                          <p:val>
                                            <p:strVal val="#ppt_w"/>
                                          </p:val>
                                        </p:tav>
                                      </p:tavLst>
                                    </p:anim>
                                    <p:anim calcmode="lin" valueType="num">
                                      <p:cBhvr>
                                        <p:cTn id="46" dur="500" fill="hold"/>
                                        <p:tgtEl>
                                          <p:spTgt spid="41"/>
                                        </p:tgtEl>
                                        <p:attrNameLst>
                                          <p:attrName>ppt_h</p:attrName>
                                        </p:attrNameLst>
                                      </p:cBhvr>
                                      <p:tavLst>
                                        <p:tav tm="0">
                                          <p:val>
                                            <p:fltVal val="0"/>
                                          </p:val>
                                        </p:tav>
                                        <p:tav tm="100000">
                                          <p:val>
                                            <p:strVal val="#ppt_h"/>
                                          </p:val>
                                        </p:tav>
                                      </p:tavLst>
                                    </p:anim>
                                    <p:anim calcmode="lin" valueType="num">
                                      <p:cBhvr>
                                        <p:cTn id="47" dur="500" fill="hold"/>
                                        <p:tgtEl>
                                          <p:spTgt spid="41"/>
                                        </p:tgtEl>
                                        <p:attrNameLst>
                                          <p:attrName>style.rotation</p:attrName>
                                        </p:attrNameLst>
                                      </p:cBhvr>
                                      <p:tavLst>
                                        <p:tav tm="0">
                                          <p:val>
                                            <p:fltVal val="360"/>
                                          </p:val>
                                        </p:tav>
                                        <p:tav tm="100000">
                                          <p:val>
                                            <p:fltVal val="0"/>
                                          </p:val>
                                        </p:tav>
                                      </p:tavLst>
                                    </p:anim>
                                    <p:animEffect transition="in" filter="fade">
                                      <p:cBhvr>
                                        <p:cTn id="48" dur="500"/>
                                        <p:tgtEl>
                                          <p:spTgt spid="41"/>
                                        </p:tgtEl>
                                      </p:cBhvr>
                                    </p:animEffect>
                                  </p:childTnLst>
                                </p:cTn>
                              </p:par>
                            </p:childTnLst>
                          </p:cTn>
                        </p:par>
                        <p:par>
                          <p:cTn id="49" fill="hold" nodeType="afterGroup">
                            <p:stCondLst>
                              <p:cond delay="500"/>
                            </p:stCondLst>
                            <p:childTnLst>
                              <p:par>
                                <p:cTn id="50" presetID="3" presetClass="entr" presetSubtype="10" fill="hold" grpId="0" nodeType="after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1" fill="hold" grpId="0" nodeType="clickEffect">
                                  <p:stCondLst>
                                    <p:cond delay="0"/>
                                  </p:stCondLst>
                                  <p:childTnLst>
                                    <p:set>
                                      <p:cBhvr>
                                        <p:cTn id="56" dur="1" fill="hold">
                                          <p:stCondLst>
                                            <p:cond delay="0"/>
                                          </p:stCondLst>
                                        </p:cTn>
                                        <p:tgtEl>
                                          <p:spTgt spid="12"/>
                                        </p:tgtEl>
                                        <p:attrNameLst>
                                          <p:attrName>style.visibility</p:attrName>
                                        </p:attrNameLst>
                                      </p:cBhvr>
                                      <p:to>
                                        <p:strVal val="visible"/>
                                      </p:to>
                                    </p:set>
                                    <p:animEffect transition="in" filter="slide(fromTop)">
                                      <p:cBhvr>
                                        <p:cTn id="57" dur="500"/>
                                        <p:tgtEl>
                                          <p:spTgt spid="12"/>
                                        </p:tgtEl>
                                      </p:cBhvr>
                                    </p:animEffect>
                                  </p:childTnLst>
                                  <p:subTnLst>
                                    <p:set>
                                      <p:cBhvr override="childStyle">
                                        <p:cTn dur="1" fill="hold" display="0" masterRel="nextClick" afterEffect="1"/>
                                        <p:tgtEl>
                                          <p:spTgt spid="12"/>
                                        </p:tgtEl>
                                        <p:attrNameLst>
                                          <p:attrName>style.visibility</p:attrName>
                                        </p:attrNameLst>
                                      </p:cBhvr>
                                      <p:to>
                                        <p:strVal val="hidden"/>
                                      </p:to>
                                    </p:set>
                                  </p:subTnLst>
                                </p:cTn>
                              </p:par>
                            </p:childTnLst>
                          </p:cTn>
                        </p:par>
                        <p:par>
                          <p:cTn id="58" fill="hold" nodeType="afterGroup">
                            <p:stCondLst>
                              <p:cond delay="500"/>
                            </p:stCondLst>
                            <p:childTnLst>
                              <p:par>
                                <p:cTn id="59" presetID="49" presetClass="entr" presetSubtype="0" decel="100000" fill="hold" grpId="0" nodeType="afterEffect">
                                  <p:stCondLst>
                                    <p:cond delay="1000"/>
                                  </p:stCondLst>
                                  <p:childTnLst>
                                    <p:set>
                                      <p:cBhvr>
                                        <p:cTn id="60" dur="1" fill="hold">
                                          <p:stCondLst>
                                            <p:cond delay="0"/>
                                          </p:stCondLst>
                                        </p:cTn>
                                        <p:tgtEl>
                                          <p:spTgt spid="13"/>
                                        </p:tgtEl>
                                        <p:attrNameLst>
                                          <p:attrName>style.visibility</p:attrName>
                                        </p:attrNameLst>
                                      </p:cBhvr>
                                      <p:to>
                                        <p:strVal val="visible"/>
                                      </p:to>
                                    </p:set>
                                    <p:anim calcmode="lin" valueType="num">
                                      <p:cBhvr>
                                        <p:cTn id="61" dur="500" fill="hold"/>
                                        <p:tgtEl>
                                          <p:spTgt spid="13"/>
                                        </p:tgtEl>
                                        <p:attrNameLst>
                                          <p:attrName>ppt_w</p:attrName>
                                        </p:attrNameLst>
                                      </p:cBhvr>
                                      <p:tavLst>
                                        <p:tav tm="0">
                                          <p:val>
                                            <p:fltVal val="0"/>
                                          </p:val>
                                        </p:tav>
                                        <p:tav tm="100000">
                                          <p:val>
                                            <p:strVal val="#ppt_w"/>
                                          </p:val>
                                        </p:tav>
                                      </p:tavLst>
                                    </p:anim>
                                    <p:anim calcmode="lin" valueType="num">
                                      <p:cBhvr>
                                        <p:cTn id="62" dur="500" fill="hold"/>
                                        <p:tgtEl>
                                          <p:spTgt spid="13"/>
                                        </p:tgtEl>
                                        <p:attrNameLst>
                                          <p:attrName>ppt_h</p:attrName>
                                        </p:attrNameLst>
                                      </p:cBhvr>
                                      <p:tavLst>
                                        <p:tav tm="0">
                                          <p:val>
                                            <p:fltVal val="0"/>
                                          </p:val>
                                        </p:tav>
                                        <p:tav tm="100000">
                                          <p:val>
                                            <p:strVal val="#ppt_h"/>
                                          </p:val>
                                        </p:tav>
                                      </p:tavLst>
                                    </p:anim>
                                    <p:anim calcmode="lin" valueType="num">
                                      <p:cBhvr>
                                        <p:cTn id="63" dur="500" fill="hold"/>
                                        <p:tgtEl>
                                          <p:spTgt spid="13"/>
                                        </p:tgtEl>
                                        <p:attrNameLst>
                                          <p:attrName>style.rotation</p:attrName>
                                        </p:attrNameLst>
                                      </p:cBhvr>
                                      <p:tavLst>
                                        <p:tav tm="0">
                                          <p:val>
                                            <p:fltVal val="360"/>
                                          </p:val>
                                        </p:tav>
                                        <p:tav tm="100000">
                                          <p:val>
                                            <p:fltVal val="0"/>
                                          </p:val>
                                        </p:tav>
                                      </p:tavLst>
                                    </p:anim>
                                    <p:animEffect transition="in" filter="fade">
                                      <p:cBhvr>
                                        <p:cTn id="64" dur="500"/>
                                        <p:tgtEl>
                                          <p:spTgt spid="13"/>
                                        </p:tgtEl>
                                      </p:cBhvr>
                                    </p:animEffect>
                                  </p:childTnLst>
                                </p:cTn>
                              </p:par>
                            </p:childTnLst>
                          </p:cTn>
                        </p:par>
                      </p:childTnLst>
                    </p:cTn>
                  </p:par>
                  <p:par>
                    <p:cTn id="65" fill="hold" nodeType="clickPar">
                      <p:stCondLst>
                        <p:cond delay="indefinite"/>
                      </p:stCondLst>
                      <p:childTnLst>
                        <p:par>
                          <p:cTn id="66" fill="hold" nodeType="withGroup">
                            <p:stCondLst>
                              <p:cond delay="0"/>
                            </p:stCondLst>
                            <p:childTnLst>
                              <p:par>
                                <p:cTn id="67" presetID="49" presetClass="entr" presetSubtype="0" decel="100000" fill="hold" grpId="0" nodeType="clickEffect">
                                  <p:stCondLst>
                                    <p:cond delay="0"/>
                                  </p:stCondLst>
                                  <p:childTnLst>
                                    <p:set>
                                      <p:cBhvr>
                                        <p:cTn id="68" dur="1" fill="hold">
                                          <p:stCondLst>
                                            <p:cond delay="0"/>
                                          </p:stCondLst>
                                        </p:cTn>
                                        <p:tgtEl>
                                          <p:spTgt spid="42"/>
                                        </p:tgtEl>
                                        <p:attrNameLst>
                                          <p:attrName>style.visibility</p:attrName>
                                        </p:attrNameLst>
                                      </p:cBhvr>
                                      <p:to>
                                        <p:strVal val="visible"/>
                                      </p:to>
                                    </p:set>
                                    <p:anim calcmode="lin" valueType="num">
                                      <p:cBhvr>
                                        <p:cTn id="69" dur="500" fill="hold"/>
                                        <p:tgtEl>
                                          <p:spTgt spid="42"/>
                                        </p:tgtEl>
                                        <p:attrNameLst>
                                          <p:attrName>ppt_w</p:attrName>
                                        </p:attrNameLst>
                                      </p:cBhvr>
                                      <p:tavLst>
                                        <p:tav tm="0">
                                          <p:val>
                                            <p:fltVal val="0"/>
                                          </p:val>
                                        </p:tav>
                                        <p:tav tm="100000">
                                          <p:val>
                                            <p:strVal val="#ppt_w"/>
                                          </p:val>
                                        </p:tav>
                                      </p:tavLst>
                                    </p:anim>
                                    <p:anim calcmode="lin" valueType="num">
                                      <p:cBhvr>
                                        <p:cTn id="70" dur="500" fill="hold"/>
                                        <p:tgtEl>
                                          <p:spTgt spid="42"/>
                                        </p:tgtEl>
                                        <p:attrNameLst>
                                          <p:attrName>ppt_h</p:attrName>
                                        </p:attrNameLst>
                                      </p:cBhvr>
                                      <p:tavLst>
                                        <p:tav tm="0">
                                          <p:val>
                                            <p:fltVal val="0"/>
                                          </p:val>
                                        </p:tav>
                                        <p:tav tm="100000">
                                          <p:val>
                                            <p:strVal val="#ppt_h"/>
                                          </p:val>
                                        </p:tav>
                                      </p:tavLst>
                                    </p:anim>
                                    <p:anim calcmode="lin" valueType="num">
                                      <p:cBhvr>
                                        <p:cTn id="71" dur="500" fill="hold"/>
                                        <p:tgtEl>
                                          <p:spTgt spid="42"/>
                                        </p:tgtEl>
                                        <p:attrNameLst>
                                          <p:attrName>style.rotation</p:attrName>
                                        </p:attrNameLst>
                                      </p:cBhvr>
                                      <p:tavLst>
                                        <p:tav tm="0">
                                          <p:val>
                                            <p:fltVal val="360"/>
                                          </p:val>
                                        </p:tav>
                                        <p:tav tm="100000">
                                          <p:val>
                                            <p:fltVal val="0"/>
                                          </p:val>
                                        </p:tav>
                                      </p:tavLst>
                                    </p:anim>
                                    <p:animEffect transition="in" filter="fade">
                                      <p:cBhvr>
                                        <p:cTn id="72" dur="500"/>
                                        <p:tgtEl>
                                          <p:spTgt spid="42"/>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49" presetClass="entr" presetSubtype="0" decel="100000" fill="hold" grpId="0" nodeType="clickEffect">
                                  <p:stCondLst>
                                    <p:cond delay="0"/>
                                  </p:stCondLst>
                                  <p:childTnLst>
                                    <p:set>
                                      <p:cBhvr>
                                        <p:cTn id="76" dur="1" fill="hold">
                                          <p:stCondLst>
                                            <p:cond delay="0"/>
                                          </p:stCondLst>
                                        </p:cTn>
                                        <p:tgtEl>
                                          <p:spTgt spid="43"/>
                                        </p:tgtEl>
                                        <p:attrNameLst>
                                          <p:attrName>style.visibility</p:attrName>
                                        </p:attrNameLst>
                                      </p:cBhvr>
                                      <p:to>
                                        <p:strVal val="visible"/>
                                      </p:to>
                                    </p:set>
                                    <p:anim calcmode="lin" valueType="num">
                                      <p:cBhvr>
                                        <p:cTn id="77" dur="500" fill="hold"/>
                                        <p:tgtEl>
                                          <p:spTgt spid="43"/>
                                        </p:tgtEl>
                                        <p:attrNameLst>
                                          <p:attrName>ppt_w</p:attrName>
                                        </p:attrNameLst>
                                      </p:cBhvr>
                                      <p:tavLst>
                                        <p:tav tm="0">
                                          <p:val>
                                            <p:fltVal val="0"/>
                                          </p:val>
                                        </p:tav>
                                        <p:tav tm="100000">
                                          <p:val>
                                            <p:strVal val="#ppt_w"/>
                                          </p:val>
                                        </p:tav>
                                      </p:tavLst>
                                    </p:anim>
                                    <p:anim calcmode="lin" valueType="num">
                                      <p:cBhvr>
                                        <p:cTn id="78" dur="500" fill="hold"/>
                                        <p:tgtEl>
                                          <p:spTgt spid="43"/>
                                        </p:tgtEl>
                                        <p:attrNameLst>
                                          <p:attrName>ppt_h</p:attrName>
                                        </p:attrNameLst>
                                      </p:cBhvr>
                                      <p:tavLst>
                                        <p:tav tm="0">
                                          <p:val>
                                            <p:fltVal val="0"/>
                                          </p:val>
                                        </p:tav>
                                        <p:tav tm="100000">
                                          <p:val>
                                            <p:strVal val="#ppt_h"/>
                                          </p:val>
                                        </p:tav>
                                      </p:tavLst>
                                    </p:anim>
                                    <p:anim calcmode="lin" valueType="num">
                                      <p:cBhvr>
                                        <p:cTn id="79" dur="500" fill="hold"/>
                                        <p:tgtEl>
                                          <p:spTgt spid="43"/>
                                        </p:tgtEl>
                                        <p:attrNameLst>
                                          <p:attrName>style.rotation</p:attrName>
                                        </p:attrNameLst>
                                      </p:cBhvr>
                                      <p:tavLst>
                                        <p:tav tm="0">
                                          <p:val>
                                            <p:fltVal val="360"/>
                                          </p:val>
                                        </p:tav>
                                        <p:tav tm="100000">
                                          <p:val>
                                            <p:fltVal val="0"/>
                                          </p:val>
                                        </p:tav>
                                      </p:tavLst>
                                    </p:anim>
                                    <p:animEffect transition="in" filter="fade">
                                      <p:cBhvr>
                                        <p:cTn id="80" dur="500"/>
                                        <p:tgtEl>
                                          <p:spTgt spid="43"/>
                                        </p:tgtEl>
                                      </p:cBhvr>
                                    </p:animEffect>
                                  </p:childTnLst>
                                </p:cTn>
                              </p:par>
                            </p:childTnLst>
                          </p:cTn>
                        </p:par>
                      </p:childTnLst>
                    </p:cTn>
                  </p:par>
                  <p:par>
                    <p:cTn id="81" fill="hold" nodeType="clickPar">
                      <p:stCondLst>
                        <p:cond delay="indefinite"/>
                      </p:stCondLst>
                      <p:childTnLst>
                        <p:par>
                          <p:cTn id="82" fill="hold" nodeType="withGroup">
                            <p:stCondLst>
                              <p:cond delay="0"/>
                            </p:stCondLst>
                            <p:childTnLst>
                              <p:par>
                                <p:cTn id="83" presetID="3" presetClass="entr" presetSubtype="10" fill="hold" grpId="0" nodeType="clickEffect">
                                  <p:stCondLst>
                                    <p:cond delay="0"/>
                                  </p:stCondLst>
                                  <p:childTnLst>
                                    <p:set>
                                      <p:cBhvr>
                                        <p:cTn id="84" dur="1" fill="hold">
                                          <p:stCondLst>
                                            <p:cond delay="0"/>
                                          </p:stCondLst>
                                        </p:cTn>
                                        <p:tgtEl>
                                          <p:spTgt spid="14"/>
                                        </p:tgtEl>
                                        <p:attrNameLst>
                                          <p:attrName>style.visibility</p:attrName>
                                        </p:attrNameLst>
                                      </p:cBhvr>
                                      <p:to>
                                        <p:strVal val="visible"/>
                                      </p:to>
                                    </p:set>
                                    <p:animEffect transition="in" filter="blinds(horizontal)">
                                      <p:cBhvr>
                                        <p:cTn id="85" dur="500"/>
                                        <p:tgtEl>
                                          <p:spTgt spid="14"/>
                                        </p:tgtEl>
                                      </p:cBhvr>
                                    </p:animEffect>
                                  </p:childTnLst>
                                  <p:subTnLst>
                                    <p:set>
                                      <p:cBhvr override="childStyle">
                                        <p:cTn dur="1" fill="hold" display="0" masterRel="nextClick" afterEffect="1"/>
                                        <p:tgtEl>
                                          <p:spTgt spid="14"/>
                                        </p:tgtEl>
                                        <p:attrNameLst>
                                          <p:attrName>style.visibility</p:attrName>
                                        </p:attrNameLst>
                                      </p:cBhvr>
                                      <p:to>
                                        <p:strVal val="hidden"/>
                                      </p:to>
                                    </p:set>
                                  </p:subTnLst>
                                </p:cTn>
                              </p:par>
                            </p:childTnLst>
                          </p:cTn>
                        </p:par>
                      </p:childTnLst>
                    </p:cTn>
                  </p:par>
                  <p:par>
                    <p:cTn id="86" fill="hold" nodeType="clickPar">
                      <p:stCondLst>
                        <p:cond delay="indefinite"/>
                      </p:stCondLst>
                      <p:childTnLst>
                        <p:par>
                          <p:cTn id="87" fill="hold" nodeType="withGroup">
                            <p:stCondLst>
                              <p:cond delay="0"/>
                            </p:stCondLst>
                            <p:childTnLst>
                              <p:par>
                                <p:cTn id="88" presetID="12" presetClass="entr" presetSubtype="1" fill="hold" grpId="0" nodeType="clickEffect">
                                  <p:stCondLst>
                                    <p:cond delay="0"/>
                                  </p:stCondLst>
                                  <p:childTnLst>
                                    <p:set>
                                      <p:cBhvr>
                                        <p:cTn id="89" dur="1" fill="hold">
                                          <p:stCondLst>
                                            <p:cond delay="0"/>
                                          </p:stCondLst>
                                        </p:cTn>
                                        <p:tgtEl>
                                          <p:spTgt spid="15"/>
                                        </p:tgtEl>
                                        <p:attrNameLst>
                                          <p:attrName>style.visibility</p:attrName>
                                        </p:attrNameLst>
                                      </p:cBhvr>
                                      <p:to>
                                        <p:strVal val="visible"/>
                                      </p:to>
                                    </p:set>
                                    <p:animEffect transition="in" filter="slide(fromTop)">
                                      <p:cBhvr>
                                        <p:cTn id="90"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par>
                          <p:cTn id="91" fill="hold" nodeType="afterGroup">
                            <p:stCondLst>
                              <p:cond delay="500"/>
                            </p:stCondLst>
                            <p:childTnLst>
                              <p:par>
                                <p:cTn id="92" presetID="49" presetClass="entr" presetSubtype="0" decel="100000" fill="hold" grpId="0" nodeType="afterEffect">
                                  <p:stCondLst>
                                    <p:cond delay="1000"/>
                                  </p:stCondLst>
                                  <p:childTnLst>
                                    <p:set>
                                      <p:cBhvr>
                                        <p:cTn id="93" dur="1" fill="hold">
                                          <p:stCondLst>
                                            <p:cond delay="0"/>
                                          </p:stCondLst>
                                        </p:cTn>
                                        <p:tgtEl>
                                          <p:spTgt spid="16"/>
                                        </p:tgtEl>
                                        <p:attrNameLst>
                                          <p:attrName>style.visibility</p:attrName>
                                        </p:attrNameLst>
                                      </p:cBhvr>
                                      <p:to>
                                        <p:strVal val="visible"/>
                                      </p:to>
                                    </p:set>
                                    <p:anim calcmode="lin" valueType="num">
                                      <p:cBhvr>
                                        <p:cTn id="94" dur="500" fill="hold"/>
                                        <p:tgtEl>
                                          <p:spTgt spid="16"/>
                                        </p:tgtEl>
                                        <p:attrNameLst>
                                          <p:attrName>ppt_w</p:attrName>
                                        </p:attrNameLst>
                                      </p:cBhvr>
                                      <p:tavLst>
                                        <p:tav tm="0">
                                          <p:val>
                                            <p:fltVal val="0"/>
                                          </p:val>
                                        </p:tav>
                                        <p:tav tm="100000">
                                          <p:val>
                                            <p:strVal val="#ppt_w"/>
                                          </p:val>
                                        </p:tav>
                                      </p:tavLst>
                                    </p:anim>
                                    <p:anim calcmode="lin" valueType="num">
                                      <p:cBhvr>
                                        <p:cTn id="95" dur="500" fill="hold"/>
                                        <p:tgtEl>
                                          <p:spTgt spid="16"/>
                                        </p:tgtEl>
                                        <p:attrNameLst>
                                          <p:attrName>ppt_h</p:attrName>
                                        </p:attrNameLst>
                                      </p:cBhvr>
                                      <p:tavLst>
                                        <p:tav tm="0">
                                          <p:val>
                                            <p:fltVal val="0"/>
                                          </p:val>
                                        </p:tav>
                                        <p:tav tm="100000">
                                          <p:val>
                                            <p:strVal val="#ppt_h"/>
                                          </p:val>
                                        </p:tav>
                                      </p:tavLst>
                                    </p:anim>
                                    <p:anim calcmode="lin" valueType="num">
                                      <p:cBhvr>
                                        <p:cTn id="96" dur="500" fill="hold"/>
                                        <p:tgtEl>
                                          <p:spTgt spid="16"/>
                                        </p:tgtEl>
                                        <p:attrNameLst>
                                          <p:attrName>style.rotation</p:attrName>
                                        </p:attrNameLst>
                                      </p:cBhvr>
                                      <p:tavLst>
                                        <p:tav tm="0">
                                          <p:val>
                                            <p:fltVal val="360"/>
                                          </p:val>
                                        </p:tav>
                                        <p:tav tm="100000">
                                          <p:val>
                                            <p:fltVal val="0"/>
                                          </p:val>
                                        </p:tav>
                                      </p:tavLst>
                                    </p:anim>
                                    <p:animEffect transition="in" filter="fade">
                                      <p:cBhvr>
                                        <p:cTn id="97" dur="500"/>
                                        <p:tgtEl>
                                          <p:spTgt spid="16"/>
                                        </p:tgtEl>
                                      </p:cBhvr>
                                    </p:animEffect>
                                  </p:childTnLst>
                                </p:cTn>
                              </p:par>
                            </p:childTnLst>
                          </p:cTn>
                        </p:par>
                      </p:childTnLst>
                    </p:cTn>
                  </p:par>
                  <p:par>
                    <p:cTn id="98" fill="hold" nodeType="clickPar">
                      <p:stCondLst>
                        <p:cond delay="indefinite"/>
                      </p:stCondLst>
                      <p:childTnLst>
                        <p:par>
                          <p:cTn id="99" fill="hold" nodeType="withGroup">
                            <p:stCondLst>
                              <p:cond delay="0"/>
                            </p:stCondLst>
                            <p:childTnLst>
                              <p:par>
                                <p:cTn id="100" presetID="49" presetClass="entr" presetSubtype="0" decel="100000" fill="hold" grpId="0" nodeType="clickEffect">
                                  <p:stCondLst>
                                    <p:cond delay="0"/>
                                  </p:stCondLst>
                                  <p:childTnLst>
                                    <p:set>
                                      <p:cBhvr>
                                        <p:cTn id="101" dur="1" fill="hold">
                                          <p:stCondLst>
                                            <p:cond delay="0"/>
                                          </p:stCondLst>
                                        </p:cTn>
                                        <p:tgtEl>
                                          <p:spTgt spid="44"/>
                                        </p:tgtEl>
                                        <p:attrNameLst>
                                          <p:attrName>style.visibility</p:attrName>
                                        </p:attrNameLst>
                                      </p:cBhvr>
                                      <p:to>
                                        <p:strVal val="visible"/>
                                      </p:to>
                                    </p:set>
                                    <p:anim calcmode="lin" valueType="num">
                                      <p:cBhvr>
                                        <p:cTn id="102" dur="500" fill="hold"/>
                                        <p:tgtEl>
                                          <p:spTgt spid="44"/>
                                        </p:tgtEl>
                                        <p:attrNameLst>
                                          <p:attrName>ppt_w</p:attrName>
                                        </p:attrNameLst>
                                      </p:cBhvr>
                                      <p:tavLst>
                                        <p:tav tm="0">
                                          <p:val>
                                            <p:fltVal val="0"/>
                                          </p:val>
                                        </p:tav>
                                        <p:tav tm="100000">
                                          <p:val>
                                            <p:strVal val="#ppt_w"/>
                                          </p:val>
                                        </p:tav>
                                      </p:tavLst>
                                    </p:anim>
                                    <p:anim calcmode="lin" valueType="num">
                                      <p:cBhvr>
                                        <p:cTn id="103" dur="500" fill="hold"/>
                                        <p:tgtEl>
                                          <p:spTgt spid="44"/>
                                        </p:tgtEl>
                                        <p:attrNameLst>
                                          <p:attrName>ppt_h</p:attrName>
                                        </p:attrNameLst>
                                      </p:cBhvr>
                                      <p:tavLst>
                                        <p:tav tm="0">
                                          <p:val>
                                            <p:fltVal val="0"/>
                                          </p:val>
                                        </p:tav>
                                        <p:tav tm="100000">
                                          <p:val>
                                            <p:strVal val="#ppt_h"/>
                                          </p:val>
                                        </p:tav>
                                      </p:tavLst>
                                    </p:anim>
                                    <p:anim calcmode="lin" valueType="num">
                                      <p:cBhvr>
                                        <p:cTn id="104" dur="500" fill="hold"/>
                                        <p:tgtEl>
                                          <p:spTgt spid="44"/>
                                        </p:tgtEl>
                                        <p:attrNameLst>
                                          <p:attrName>style.rotation</p:attrName>
                                        </p:attrNameLst>
                                      </p:cBhvr>
                                      <p:tavLst>
                                        <p:tav tm="0">
                                          <p:val>
                                            <p:fltVal val="360"/>
                                          </p:val>
                                        </p:tav>
                                        <p:tav tm="100000">
                                          <p:val>
                                            <p:fltVal val="0"/>
                                          </p:val>
                                        </p:tav>
                                      </p:tavLst>
                                    </p:anim>
                                    <p:animEffect transition="in" filter="fade">
                                      <p:cBhvr>
                                        <p:cTn id="105" dur="500"/>
                                        <p:tgtEl>
                                          <p:spTgt spid="44"/>
                                        </p:tgtEl>
                                      </p:cBhvr>
                                    </p:animEffect>
                                  </p:childTnLst>
                                </p:cTn>
                              </p:par>
                            </p:childTnLst>
                          </p:cTn>
                        </p:par>
                      </p:childTnLst>
                    </p:cTn>
                  </p:par>
                  <p:par>
                    <p:cTn id="106" fill="hold" nodeType="clickPar">
                      <p:stCondLst>
                        <p:cond delay="indefinite"/>
                      </p:stCondLst>
                      <p:childTnLst>
                        <p:par>
                          <p:cTn id="107" fill="hold" nodeType="withGroup">
                            <p:stCondLst>
                              <p:cond delay="0"/>
                            </p:stCondLst>
                            <p:childTnLst>
                              <p:par>
                                <p:cTn id="108" presetID="49" presetClass="entr" presetSubtype="0" decel="100000" fill="hold" grpId="0" nodeType="clickEffect">
                                  <p:stCondLst>
                                    <p:cond delay="0"/>
                                  </p:stCondLst>
                                  <p:childTnLst>
                                    <p:set>
                                      <p:cBhvr>
                                        <p:cTn id="109" dur="1" fill="hold">
                                          <p:stCondLst>
                                            <p:cond delay="0"/>
                                          </p:stCondLst>
                                        </p:cTn>
                                        <p:tgtEl>
                                          <p:spTgt spid="45"/>
                                        </p:tgtEl>
                                        <p:attrNameLst>
                                          <p:attrName>style.visibility</p:attrName>
                                        </p:attrNameLst>
                                      </p:cBhvr>
                                      <p:to>
                                        <p:strVal val="visible"/>
                                      </p:to>
                                    </p:set>
                                    <p:anim calcmode="lin" valueType="num">
                                      <p:cBhvr>
                                        <p:cTn id="110" dur="500" fill="hold"/>
                                        <p:tgtEl>
                                          <p:spTgt spid="45"/>
                                        </p:tgtEl>
                                        <p:attrNameLst>
                                          <p:attrName>ppt_w</p:attrName>
                                        </p:attrNameLst>
                                      </p:cBhvr>
                                      <p:tavLst>
                                        <p:tav tm="0">
                                          <p:val>
                                            <p:fltVal val="0"/>
                                          </p:val>
                                        </p:tav>
                                        <p:tav tm="100000">
                                          <p:val>
                                            <p:strVal val="#ppt_w"/>
                                          </p:val>
                                        </p:tav>
                                      </p:tavLst>
                                    </p:anim>
                                    <p:anim calcmode="lin" valueType="num">
                                      <p:cBhvr>
                                        <p:cTn id="111" dur="500" fill="hold"/>
                                        <p:tgtEl>
                                          <p:spTgt spid="45"/>
                                        </p:tgtEl>
                                        <p:attrNameLst>
                                          <p:attrName>ppt_h</p:attrName>
                                        </p:attrNameLst>
                                      </p:cBhvr>
                                      <p:tavLst>
                                        <p:tav tm="0">
                                          <p:val>
                                            <p:fltVal val="0"/>
                                          </p:val>
                                        </p:tav>
                                        <p:tav tm="100000">
                                          <p:val>
                                            <p:strVal val="#ppt_h"/>
                                          </p:val>
                                        </p:tav>
                                      </p:tavLst>
                                    </p:anim>
                                    <p:anim calcmode="lin" valueType="num">
                                      <p:cBhvr>
                                        <p:cTn id="112" dur="500" fill="hold"/>
                                        <p:tgtEl>
                                          <p:spTgt spid="45"/>
                                        </p:tgtEl>
                                        <p:attrNameLst>
                                          <p:attrName>style.rotation</p:attrName>
                                        </p:attrNameLst>
                                      </p:cBhvr>
                                      <p:tavLst>
                                        <p:tav tm="0">
                                          <p:val>
                                            <p:fltVal val="360"/>
                                          </p:val>
                                        </p:tav>
                                        <p:tav tm="100000">
                                          <p:val>
                                            <p:fltVal val="0"/>
                                          </p:val>
                                        </p:tav>
                                      </p:tavLst>
                                    </p:anim>
                                    <p:animEffect transition="in" filter="fade">
                                      <p:cBhvr>
                                        <p:cTn id="113" dur="500"/>
                                        <p:tgtEl>
                                          <p:spTgt spid="45"/>
                                        </p:tgtEl>
                                      </p:cBhvr>
                                    </p:animEffect>
                                  </p:childTnLst>
                                </p:cTn>
                              </p:par>
                            </p:childTnLst>
                          </p:cTn>
                        </p:par>
                      </p:childTnLst>
                    </p:cTn>
                  </p:par>
                  <p:par>
                    <p:cTn id="114" fill="hold" nodeType="clickPar">
                      <p:stCondLst>
                        <p:cond delay="indefinite"/>
                      </p:stCondLst>
                      <p:childTnLst>
                        <p:par>
                          <p:cTn id="115" fill="hold" nodeType="withGroup">
                            <p:stCondLst>
                              <p:cond delay="0"/>
                            </p:stCondLst>
                            <p:childTnLst>
                              <p:par>
                                <p:cTn id="116" presetID="3" presetClass="entr" presetSubtype="10" fill="hold" grpId="0" nodeType="clickEffect">
                                  <p:stCondLst>
                                    <p:cond delay="0"/>
                                  </p:stCondLst>
                                  <p:childTnLst>
                                    <p:set>
                                      <p:cBhvr>
                                        <p:cTn id="117" dur="1" fill="hold">
                                          <p:stCondLst>
                                            <p:cond delay="0"/>
                                          </p:stCondLst>
                                        </p:cTn>
                                        <p:tgtEl>
                                          <p:spTgt spid="17"/>
                                        </p:tgtEl>
                                        <p:attrNameLst>
                                          <p:attrName>style.visibility</p:attrName>
                                        </p:attrNameLst>
                                      </p:cBhvr>
                                      <p:to>
                                        <p:strVal val="visible"/>
                                      </p:to>
                                    </p:set>
                                    <p:animEffect transition="in" filter="blinds(horizontal)">
                                      <p:cBhvr>
                                        <p:cTn id="118"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119" fill="hold" nodeType="clickPar">
                      <p:stCondLst>
                        <p:cond delay="indefinite"/>
                      </p:stCondLst>
                      <p:childTnLst>
                        <p:par>
                          <p:cTn id="120" fill="hold" nodeType="withGroup">
                            <p:stCondLst>
                              <p:cond delay="0"/>
                            </p:stCondLst>
                            <p:childTnLst>
                              <p:par>
                                <p:cTn id="121" presetID="49" presetClass="entr" presetSubtype="0" decel="100000" fill="hold" grpId="0" nodeType="clickEffect">
                                  <p:stCondLst>
                                    <p:cond delay="0"/>
                                  </p:stCondLst>
                                  <p:childTnLst>
                                    <p:set>
                                      <p:cBhvr>
                                        <p:cTn id="122" dur="1" fill="hold">
                                          <p:stCondLst>
                                            <p:cond delay="0"/>
                                          </p:stCondLst>
                                        </p:cTn>
                                        <p:tgtEl>
                                          <p:spTgt spid="46"/>
                                        </p:tgtEl>
                                        <p:attrNameLst>
                                          <p:attrName>style.visibility</p:attrName>
                                        </p:attrNameLst>
                                      </p:cBhvr>
                                      <p:to>
                                        <p:strVal val="visible"/>
                                      </p:to>
                                    </p:set>
                                    <p:anim calcmode="lin" valueType="num">
                                      <p:cBhvr>
                                        <p:cTn id="123" dur="500" fill="hold"/>
                                        <p:tgtEl>
                                          <p:spTgt spid="46"/>
                                        </p:tgtEl>
                                        <p:attrNameLst>
                                          <p:attrName>ppt_w</p:attrName>
                                        </p:attrNameLst>
                                      </p:cBhvr>
                                      <p:tavLst>
                                        <p:tav tm="0">
                                          <p:val>
                                            <p:fltVal val="0"/>
                                          </p:val>
                                        </p:tav>
                                        <p:tav tm="100000">
                                          <p:val>
                                            <p:strVal val="#ppt_w"/>
                                          </p:val>
                                        </p:tav>
                                      </p:tavLst>
                                    </p:anim>
                                    <p:anim calcmode="lin" valueType="num">
                                      <p:cBhvr>
                                        <p:cTn id="124" dur="500" fill="hold"/>
                                        <p:tgtEl>
                                          <p:spTgt spid="46"/>
                                        </p:tgtEl>
                                        <p:attrNameLst>
                                          <p:attrName>ppt_h</p:attrName>
                                        </p:attrNameLst>
                                      </p:cBhvr>
                                      <p:tavLst>
                                        <p:tav tm="0">
                                          <p:val>
                                            <p:fltVal val="0"/>
                                          </p:val>
                                        </p:tav>
                                        <p:tav tm="100000">
                                          <p:val>
                                            <p:strVal val="#ppt_h"/>
                                          </p:val>
                                        </p:tav>
                                      </p:tavLst>
                                    </p:anim>
                                    <p:anim calcmode="lin" valueType="num">
                                      <p:cBhvr>
                                        <p:cTn id="125" dur="500" fill="hold"/>
                                        <p:tgtEl>
                                          <p:spTgt spid="46"/>
                                        </p:tgtEl>
                                        <p:attrNameLst>
                                          <p:attrName>style.rotation</p:attrName>
                                        </p:attrNameLst>
                                      </p:cBhvr>
                                      <p:tavLst>
                                        <p:tav tm="0">
                                          <p:val>
                                            <p:fltVal val="360"/>
                                          </p:val>
                                        </p:tav>
                                        <p:tav tm="100000">
                                          <p:val>
                                            <p:fltVal val="0"/>
                                          </p:val>
                                        </p:tav>
                                      </p:tavLst>
                                    </p:anim>
                                    <p:animEffect transition="in" filter="fade">
                                      <p:cBhvr>
                                        <p:cTn id="126" dur="500"/>
                                        <p:tgtEl>
                                          <p:spTgt spid="46"/>
                                        </p:tgtEl>
                                      </p:cBhvr>
                                    </p:animEffect>
                                  </p:childTnLst>
                                </p:cTn>
                              </p:par>
                            </p:childTnLst>
                          </p:cTn>
                        </p:par>
                        <p:par>
                          <p:cTn id="127" fill="hold" nodeType="afterGroup">
                            <p:stCondLst>
                              <p:cond delay="500"/>
                            </p:stCondLst>
                            <p:childTnLst>
                              <p:par>
                                <p:cTn id="128" presetID="3" presetClass="entr" presetSubtype="10" fill="hold" grpId="0" nodeType="afterEffect">
                                  <p:stCondLst>
                                    <p:cond delay="0"/>
                                  </p:stCondLst>
                                  <p:childTnLst>
                                    <p:set>
                                      <p:cBhvr>
                                        <p:cTn id="129" dur="1" fill="hold">
                                          <p:stCondLst>
                                            <p:cond delay="0"/>
                                          </p:stCondLst>
                                        </p:cTn>
                                        <p:tgtEl>
                                          <p:spTgt spid="18"/>
                                        </p:tgtEl>
                                        <p:attrNameLst>
                                          <p:attrName>style.visibility</p:attrName>
                                        </p:attrNameLst>
                                      </p:cBhvr>
                                      <p:to>
                                        <p:strVal val="visible"/>
                                      </p:to>
                                    </p:set>
                                    <p:animEffect transition="in" filter="blinds(horizontal)">
                                      <p:cBhvr>
                                        <p:cTn id="130"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131" fill="hold" nodeType="clickPar">
                      <p:stCondLst>
                        <p:cond delay="indefinite"/>
                      </p:stCondLst>
                      <p:childTnLst>
                        <p:par>
                          <p:cTn id="132" fill="hold" nodeType="withGroup">
                            <p:stCondLst>
                              <p:cond delay="0"/>
                            </p:stCondLst>
                            <p:childTnLst>
                              <p:par>
                                <p:cTn id="133" presetID="12" presetClass="entr" presetSubtype="1" fill="hold" grpId="0" nodeType="clickEffect">
                                  <p:stCondLst>
                                    <p:cond delay="0"/>
                                  </p:stCondLst>
                                  <p:childTnLst>
                                    <p:set>
                                      <p:cBhvr>
                                        <p:cTn id="134" dur="1" fill="hold">
                                          <p:stCondLst>
                                            <p:cond delay="0"/>
                                          </p:stCondLst>
                                        </p:cTn>
                                        <p:tgtEl>
                                          <p:spTgt spid="19"/>
                                        </p:tgtEl>
                                        <p:attrNameLst>
                                          <p:attrName>style.visibility</p:attrName>
                                        </p:attrNameLst>
                                      </p:cBhvr>
                                      <p:to>
                                        <p:strVal val="visible"/>
                                      </p:to>
                                    </p:set>
                                    <p:animEffect transition="in" filter="slide(fromTop)">
                                      <p:cBhvr>
                                        <p:cTn id="135" dur="500"/>
                                        <p:tgtEl>
                                          <p:spTgt spid="19"/>
                                        </p:tgtEl>
                                      </p:cBhvr>
                                    </p:animEffect>
                                  </p:childTnLst>
                                  <p:subTnLst>
                                    <p:set>
                                      <p:cBhvr override="childStyle">
                                        <p:cTn dur="1" fill="hold" display="0" masterRel="nextClick" afterEffect="1"/>
                                        <p:tgtEl>
                                          <p:spTgt spid="19"/>
                                        </p:tgtEl>
                                        <p:attrNameLst>
                                          <p:attrName>style.visibility</p:attrName>
                                        </p:attrNameLst>
                                      </p:cBhvr>
                                      <p:to>
                                        <p:strVal val="hidden"/>
                                      </p:to>
                                    </p:set>
                                  </p:subTnLst>
                                </p:cTn>
                              </p:par>
                            </p:childTnLst>
                          </p:cTn>
                        </p:par>
                        <p:par>
                          <p:cTn id="136" fill="hold" nodeType="afterGroup">
                            <p:stCondLst>
                              <p:cond delay="500"/>
                            </p:stCondLst>
                            <p:childTnLst>
                              <p:par>
                                <p:cTn id="137" presetID="49" presetClass="entr" presetSubtype="0" decel="100000" fill="hold" grpId="0" nodeType="afterEffect">
                                  <p:stCondLst>
                                    <p:cond delay="1000"/>
                                  </p:stCondLst>
                                  <p:childTnLst>
                                    <p:set>
                                      <p:cBhvr>
                                        <p:cTn id="138" dur="1" fill="hold">
                                          <p:stCondLst>
                                            <p:cond delay="0"/>
                                          </p:stCondLst>
                                        </p:cTn>
                                        <p:tgtEl>
                                          <p:spTgt spid="20"/>
                                        </p:tgtEl>
                                        <p:attrNameLst>
                                          <p:attrName>style.visibility</p:attrName>
                                        </p:attrNameLst>
                                      </p:cBhvr>
                                      <p:to>
                                        <p:strVal val="visible"/>
                                      </p:to>
                                    </p:set>
                                    <p:anim calcmode="lin" valueType="num">
                                      <p:cBhvr>
                                        <p:cTn id="139" dur="500" fill="hold"/>
                                        <p:tgtEl>
                                          <p:spTgt spid="20"/>
                                        </p:tgtEl>
                                        <p:attrNameLst>
                                          <p:attrName>ppt_w</p:attrName>
                                        </p:attrNameLst>
                                      </p:cBhvr>
                                      <p:tavLst>
                                        <p:tav tm="0">
                                          <p:val>
                                            <p:fltVal val="0"/>
                                          </p:val>
                                        </p:tav>
                                        <p:tav tm="100000">
                                          <p:val>
                                            <p:strVal val="#ppt_w"/>
                                          </p:val>
                                        </p:tav>
                                      </p:tavLst>
                                    </p:anim>
                                    <p:anim calcmode="lin" valueType="num">
                                      <p:cBhvr>
                                        <p:cTn id="140" dur="500" fill="hold"/>
                                        <p:tgtEl>
                                          <p:spTgt spid="20"/>
                                        </p:tgtEl>
                                        <p:attrNameLst>
                                          <p:attrName>ppt_h</p:attrName>
                                        </p:attrNameLst>
                                      </p:cBhvr>
                                      <p:tavLst>
                                        <p:tav tm="0">
                                          <p:val>
                                            <p:fltVal val="0"/>
                                          </p:val>
                                        </p:tav>
                                        <p:tav tm="100000">
                                          <p:val>
                                            <p:strVal val="#ppt_h"/>
                                          </p:val>
                                        </p:tav>
                                      </p:tavLst>
                                    </p:anim>
                                    <p:anim calcmode="lin" valueType="num">
                                      <p:cBhvr>
                                        <p:cTn id="141" dur="500" fill="hold"/>
                                        <p:tgtEl>
                                          <p:spTgt spid="20"/>
                                        </p:tgtEl>
                                        <p:attrNameLst>
                                          <p:attrName>style.rotation</p:attrName>
                                        </p:attrNameLst>
                                      </p:cBhvr>
                                      <p:tavLst>
                                        <p:tav tm="0">
                                          <p:val>
                                            <p:fltVal val="360"/>
                                          </p:val>
                                        </p:tav>
                                        <p:tav tm="100000">
                                          <p:val>
                                            <p:fltVal val="0"/>
                                          </p:val>
                                        </p:tav>
                                      </p:tavLst>
                                    </p:anim>
                                    <p:animEffect transition="in" filter="fade">
                                      <p:cBhvr>
                                        <p:cTn id="142" dur="500"/>
                                        <p:tgtEl>
                                          <p:spTgt spid="20"/>
                                        </p:tgtEl>
                                      </p:cBhvr>
                                    </p:animEffect>
                                  </p:childTnLst>
                                </p:cTn>
                              </p:par>
                            </p:childTnLst>
                          </p:cTn>
                        </p:par>
                      </p:childTnLst>
                    </p:cTn>
                  </p:par>
                  <p:par>
                    <p:cTn id="143" fill="hold" nodeType="clickPar">
                      <p:stCondLst>
                        <p:cond delay="indefinite"/>
                      </p:stCondLst>
                      <p:childTnLst>
                        <p:par>
                          <p:cTn id="144" fill="hold" nodeType="withGroup">
                            <p:stCondLst>
                              <p:cond delay="0"/>
                            </p:stCondLst>
                            <p:childTnLst>
                              <p:par>
                                <p:cTn id="145" presetID="49" presetClass="entr" presetSubtype="0" decel="100000" fill="hold" grpId="0" nodeType="clickEffect">
                                  <p:stCondLst>
                                    <p:cond delay="0"/>
                                  </p:stCondLst>
                                  <p:childTnLst>
                                    <p:set>
                                      <p:cBhvr>
                                        <p:cTn id="146" dur="1" fill="hold">
                                          <p:stCondLst>
                                            <p:cond delay="0"/>
                                          </p:stCondLst>
                                        </p:cTn>
                                        <p:tgtEl>
                                          <p:spTgt spid="49"/>
                                        </p:tgtEl>
                                        <p:attrNameLst>
                                          <p:attrName>style.visibility</p:attrName>
                                        </p:attrNameLst>
                                      </p:cBhvr>
                                      <p:to>
                                        <p:strVal val="visible"/>
                                      </p:to>
                                    </p:set>
                                    <p:anim calcmode="lin" valueType="num">
                                      <p:cBhvr>
                                        <p:cTn id="147" dur="500" fill="hold"/>
                                        <p:tgtEl>
                                          <p:spTgt spid="49"/>
                                        </p:tgtEl>
                                        <p:attrNameLst>
                                          <p:attrName>ppt_w</p:attrName>
                                        </p:attrNameLst>
                                      </p:cBhvr>
                                      <p:tavLst>
                                        <p:tav tm="0">
                                          <p:val>
                                            <p:fltVal val="0"/>
                                          </p:val>
                                        </p:tav>
                                        <p:tav tm="100000">
                                          <p:val>
                                            <p:strVal val="#ppt_w"/>
                                          </p:val>
                                        </p:tav>
                                      </p:tavLst>
                                    </p:anim>
                                    <p:anim calcmode="lin" valueType="num">
                                      <p:cBhvr>
                                        <p:cTn id="148" dur="500" fill="hold"/>
                                        <p:tgtEl>
                                          <p:spTgt spid="49"/>
                                        </p:tgtEl>
                                        <p:attrNameLst>
                                          <p:attrName>ppt_h</p:attrName>
                                        </p:attrNameLst>
                                      </p:cBhvr>
                                      <p:tavLst>
                                        <p:tav tm="0">
                                          <p:val>
                                            <p:fltVal val="0"/>
                                          </p:val>
                                        </p:tav>
                                        <p:tav tm="100000">
                                          <p:val>
                                            <p:strVal val="#ppt_h"/>
                                          </p:val>
                                        </p:tav>
                                      </p:tavLst>
                                    </p:anim>
                                    <p:anim calcmode="lin" valueType="num">
                                      <p:cBhvr>
                                        <p:cTn id="149" dur="500" fill="hold"/>
                                        <p:tgtEl>
                                          <p:spTgt spid="49"/>
                                        </p:tgtEl>
                                        <p:attrNameLst>
                                          <p:attrName>style.rotation</p:attrName>
                                        </p:attrNameLst>
                                      </p:cBhvr>
                                      <p:tavLst>
                                        <p:tav tm="0">
                                          <p:val>
                                            <p:fltVal val="360"/>
                                          </p:val>
                                        </p:tav>
                                        <p:tav tm="100000">
                                          <p:val>
                                            <p:fltVal val="0"/>
                                          </p:val>
                                        </p:tav>
                                      </p:tavLst>
                                    </p:anim>
                                    <p:animEffect transition="in" filter="fade">
                                      <p:cBhvr>
                                        <p:cTn id="150" dur="500"/>
                                        <p:tgtEl>
                                          <p:spTgt spid="49"/>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49" presetClass="entr" presetSubtype="0" decel="100000" fill="hold" grpId="0" nodeType="clickEffect">
                                  <p:stCondLst>
                                    <p:cond delay="0"/>
                                  </p:stCondLst>
                                  <p:childTnLst>
                                    <p:set>
                                      <p:cBhvr>
                                        <p:cTn id="154" dur="1" fill="hold">
                                          <p:stCondLst>
                                            <p:cond delay="0"/>
                                          </p:stCondLst>
                                        </p:cTn>
                                        <p:tgtEl>
                                          <p:spTgt spid="50"/>
                                        </p:tgtEl>
                                        <p:attrNameLst>
                                          <p:attrName>style.visibility</p:attrName>
                                        </p:attrNameLst>
                                      </p:cBhvr>
                                      <p:to>
                                        <p:strVal val="visible"/>
                                      </p:to>
                                    </p:set>
                                    <p:anim calcmode="lin" valueType="num">
                                      <p:cBhvr>
                                        <p:cTn id="155" dur="500" fill="hold"/>
                                        <p:tgtEl>
                                          <p:spTgt spid="50"/>
                                        </p:tgtEl>
                                        <p:attrNameLst>
                                          <p:attrName>ppt_w</p:attrName>
                                        </p:attrNameLst>
                                      </p:cBhvr>
                                      <p:tavLst>
                                        <p:tav tm="0">
                                          <p:val>
                                            <p:fltVal val="0"/>
                                          </p:val>
                                        </p:tav>
                                        <p:tav tm="100000">
                                          <p:val>
                                            <p:strVal val="#ppt_w"/>
                                          </p:val>
                                        </p:tav>
                                      </p:tavLst>
                                    </p:anim>
                                    <p:anim calcmode="lin" valueType="num">
                                      <p:cBhvr>
                                        <p:cTn id="156" dur="500" fill="hold"/>
                                        <p:tgtEl>
                                          <p:spTgt spid="50"/>
                                        </p:tgtEl>
                                        <p:attrNameLst>
                                          <p:attrName>ppt_h</p:attrName>
                                        </p:attrNameLst>
                                      </p:cBhvr>
                                      <p:tavLst>
                                        <p:tav tm="0">
                                          <p:val>
                                            <p:fltVal val="0"/>
                                          </p:val>
                                        </p:tav>
                                        <p:tav tm="100000">
                                          <p:val>
                                            <p:strVal val="#ppt_h"/>
                                          </p:val>
                                        </p:tav>
                                      </p:tavLst>
                                    </p:anim>
                                    <p:anim calcmode="lin" valueType="num">
                                      <p:cBhvr>
                                        <p:cTn id="157" dur="500" fill="hold"/>
                                        <p:tgtEl>
                                          <p:spTgt spid="50"/>
                                        </p:tgtEl>
                                        <p:attrNameLst>
                                          <p:attrName>style.rotation</p:attrName>
                                        </p:attrNameLst>
                                      </p:cBhvr>
                                      <p:tavLst>
                                        <p:tav tm="0">
                                          <p:val>
                                            <p:fltVal val="360"/>
                                          </p:val>
                                        </p:tav>
                                        <p:tav tm="100000">
                                          <p:val>
                                            <p:fltVal val="0"/>
                                          </p:val>
                                        </p:tav>
                                      </p:tavLst>
                                    </p:anim>
                                    <p:animEffect transition="in" filter="fade">
                                      <p:cBhvr>
                                        <p:cTn id="158" dur="500"/>
                                        <p:tgtEl>
                                          <p:spTgt spid="50"/>
                                        </p:tgtEl>
                                      </p:cBhvr>
                                    </p:animEffect>
                                  </p:childTnLst>
                                </p:cTn>
                              </p:par>
                            </p:childTnLst>
                          </p:cTn>
                        </p:par>
                      </p:childTnLst>
                    </p:cTn>
                  </p:par>
                  <p:par>
                    <p:cTn id="159" fill="hold" nodeType="clickPar">
                      <p:stCondLst>
                        <p:cond delay="indefinite"/>
                      </p:stCondLst>
                      <p:childTnLst>
                        <p:par>
                          <p:cTn id="160" fill="hold" nodeType="withGroup">
                            <p:stCondLst>
                              <p:cond delay="0"/>
                            </p:stCondLst>
                            <p:childTnLst>
                              <p:par>
                                <p:cTn id="161" presetID="3" presetClass="entr" presetSubtype="10" fill="hold" grpId="0" nodeType="clickEffect">
                                  <p:stCondLst>
                                    <p:cond delay="0"/>
                                  </p:stCondLst>
                                  <p:childTnLst>
                                    <p:set>
                                      <p:cBhvr>
                                        <p:cTn id="162" dur="1" fill="hold">
                                          <p:stCondLst>
                                            <p:cond delay="0"/>
                                          </p:stCondLst>
                                        </p:cTn>
                                        <p:tgtEl>
                                          <p:spTgt spid="21"/>
                                        </p:tgtEl>
                                        <p:attrNameLst>
                                          <p:attrName>style.visibility</p:attrName>
                                        </p:attrNameLst>
                                      </p:cBhvr>
                                      <p:to>
                                        <p:strVal val="visible"/>
                                      </p:to>
                                    </p:set>
                                    <p:animEffect transition="in" filter="blinds(horizontal)">
                                      <p:cBhvr>
                                        <p:cTn id="163" dur="500"/>
                                        <p:tgtEl>
                                          <p:spTgt spid="21"/>
                                        </p:tgtEl>
                                      </p:cBhvr>
                                    </p:animEffect>
                                  </p:childTnLst>
                                  <p:subTnLst>
                                    <p:set>
                                      <p:cBhvr override="childStyle">
                                        <p:cTn dur="1" fill="hold" display="0" masterRel="nextClick" afterEffect="1"/>
                                        <p:tgtEl>
                                          <p:spTgt spid="21"/>
                                        </p:tgtEl>
                                        <p:attrNameLst>
                                          <p:attrName>style.visibility</p:attrName>
                                        </p:attrNameLst>
                                      </p:cBhvr>
                                      <p:to>
                                        <p:strVal val="hidden"/>
                                      </p:to>
                                    </p:set>
                                  </p:subTnLst>
                                </p:cTn>
                              </p:par>
                            </p:childTnLst>
                          </p:cTn>
                        </p:par>
                      </p:childTnLst>
                    </p:cTn>
                  </p:par>
                  <p:par>
                    <p:cTn id="164" fill="hold" nodeType="clickPar">
                      <p:stCondLst>
                        <p:cond delay="indefinite"/>
                      </p:stCondLst>
                      <p:childTnLst>
                        <p:par>
                          <p:cTn id="165" fill="hold" nodeType="withGroup">
                            <p:stCondLst>
                              <p:cond delay="0"/>
                            </p:stCondLst>
                            <p:childTnLst>
                              <p:par>
                                <p:cTn id="166" presetID="12" presetClass="entr" presetSubtype="1" fill="hold" grpId="0" nodeType="clickEffect">
                                  <p:stCondLst>
                                    <p:cond delay="0"/>
                                  </p:stCondLst>
                                  <p:childTnLst>
                                    <p:set>
                                      <p:cBhvr>
                                        <p:cTn id="167" dur="1" fill="hold">
                                          <p:stCondLst>
                                            <p:cond delay="0"/>
                                          </p:stCondLst>
                                        </p:cTn>
                                        <p:tgtEl>
                                          <p:spTgt spid="22"/>
                                        </p:tgtEl>
                                        <p:attrNameLst>
                                          <p:attrName>style.visibility</p:attrName>
                                        </p:attrNameLst>
                                      </p:cBhvr>
                                      <p:to>
                                        <p:strVal val="visible"/>
                                      </p:to>
                                    </p:set>
                                    <p:animEffect transition="in" filter="slide(fromTop)">
                                      <p:cBhvr>
                                        <p:cTn id="168"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par>
                          <p:cTn id="169" fill="hold" nodeType="afterGroup">
                            <p:stCondLst>
                              <p:cond delay="500"/>
                            </p:stCondLst>
                            <p:childTnLst>
                              <p:par>
                                <p:cTn id="170" presetID="49" presetClass="entr" presetSubtype="0" decel="100000" fill="hold" grpId="0" nodeType="afterEffect">
                                  <p:stCondLst>
                                    <p:cond delay="1000"/>
                                  </p:stCondLst>
                                  <p:childTnLst>
                                    <p:set>
                                      <p:cBhvr>
                                        <p:cTn id="171" dur="1" fill="hold">
                                          <p:stCondLst>
                                            <p:cond delay="0"/>
                                          </p:stCondLst>
                                        </p:cTn>
                                        <p:tgtEl>
                                          <p:spTgt spid="23"/>
                                        </p:tgtEl>
                                        <p:attrNameLst>
                                          <p:attrName>style.visibility</p:attrName>
                                        </p:attrNameLst>
                                      </p:cBhvr>
                                      <p:to>
                                        <p:strVal val="visible"/>
                                      </p:to>
                                    </p:set>
                                    <p:anim calcmode="lin" valueType="num">
                                      <p:cBhvr>
                                        <p:cTn id="172" dur="500" fill="hold"/>
                                        <p:tgtEl>
                                          <p:spTgt spid="23"/>
                                        </p:tgtEl>
                                        <p:attrNameLst>
                                          <p:attrName>ppt_w</p:attrName>
                                        </p:attrNameLst>
                                      </p:cBhvr>
                                      <p:tavLst>
                                        <p:tav tm="0">
                                          <p:val>
                                            <p:fltVal val="0"/>
                                          </p:val>
                                        </p:tav>
                                        <p:tav tm="100000">
                                          <p:val>
                                            <p:strVal val="#ppt_w"/>
                                          </p:val>
                                        </p:tav>
                                      </p:tavLst>
                                    </p:anim>
                                    <p:anim calcmode="lin" valueType="num">
                                      <p:cBhvr>
                                        <p:cTn id="173" dur="500" fill="hold"/>
                                        <p:tgtEl>
                                          <p:spTgt spid="23"/>
                                        </p:tgtEl>
                                        <p:attrNameLst>
                                          <p:attrName>ppt_h</p:attrName>
                                        </p:attrNameLst>
                                      </p:cBhvr>
                                      <p:tavLst>
                                        <p:tav tm="0">
                                          <p:val>
                                            <p:fltVal val="0"/>
                                          </p:val>
                                        </p:tav>
                                        <p:tav tm="100000">
                                          <p:val>
                                            <p:strVal val="#ppt_h"/>
                                          </p:val>
                                        </p:tav>
                                      </p:tavLst>
                                    </p:anim>
                                    <p:anim calcmode="lin" valueType="num">
                                      <p:cBhvr>
                                        <p:cTn id="174" dur="500" fill="hold"/>
                                        <p:tgtEl>
                                          <p:spTgt spid="23"/>
                                        </p:tgtEl>
                                        <p:attrNameLst>
                                          <p:attrName>style.rotation</p:attrName>
                                        </p:attrNameLst>
                                      </p:cBhvr>
                                      <p:tavLst>
                                        <p:tav tm="0">
                                          <p:val>
                                            <p:fltVal val="360"/>
                                          </p:val>
                                        </p:tav>
                                        <p:tav tm="100000">
                                          <p:val>
                                            <p:fltVal val="0"/>
                                          </p:val>
                                        </p:tav>
                                      </p:tavLst>
                                    </p:anim>
                                    <p:animEffect transition="in" filter="fade">
                                      <p:cBhvr>
                                        <p:cTn id="175" dur="500"/>
                                        <p:tgtEl>
                                          <p:spTgt spid="23"/>
                                        </p:tgtEl>
                                      </p:cBhvr>
                                    </p:animEffect>
                                  </p:childTnLst>
                                </p:cTn>
                              </p:par>
                            </p:childTnLst>
                          </p:cTn>
                        </p:par>
                      </p:childTnLst>
                    </p:cTn>
                  </p:par>
                  <p:par>
                    <p:cTn id="176" fill="hold" nodeType="clickPar">
                      <p:stCondLst>
                        <p:cond delay="indefinite"/>
                      </p:stCondLst>
                      <p:childTnLst>
                        <p:par>
                          <p:cTn id="177" fill="hold" nodeType="withGroup">
                            <p:stCondLst>
                              <p:cond delay="0"/>
                            </p:stCondLst>
                            <p:childTnLst>
                              <p:par>
                                <p:cTn id="178" presetID="49" presetClass="entr" presetSubtype="0" decel="100000" fill="hold" grpId="0" nodeType="clickEffect">
                                  <p:stCondLst>
                                    <p:cond delay="0"/>
                                  </p:stCondLst>
                                  <p:childTnLst>
                                    <p:set>
                                      <p:cBhvr>
                                        <p:cTn id="179" dur="1" fill="hold">
                                          <p:stCondLst>
                                            <p:cond delay="0"/>
                                          </p:stCondLst>
                                        </p:cTn>
                                        <p:tgtEl>
                                          <p:spTgt spid="51"/>
                                        </p:tgtEl>
                                        <p:attrNameLst>
                                          <p:attrName>style.visibility</p:attrName>
                                        </p:attrNameLst>
                                      </p:cBhvr>
                                      <p:to>
                                        <p:strVal val="visible"/>
                                      </p:to>
                                    </p:set>
                                    <p:anim calcmode="lin" valueType="num">
                                      <p:cBhvr>
                                        <p:cTn id="180" dur="500" fill="hold"/>
                                        <p:tgtEl>
                                          <p:spTgt spid="51"/>
                                        </p:tgtEl>
                                        <p:attrNameLst>
                                          <p:attrName>ppt_w</p:attrName>
                                        </p:attrNameLst>
                                      </p:cBhvr>
                                      <p:tavLst>
                                        <p:tav tm="0">
                                          <p:val>
                                            <p:fltVal val="0"/>
                                          </p:val>
                                        </p:tav>
                                        <p:tav tm="100000">
                                          <p:val>
                                            <p:strVal val="#ppt_w"/>
                                          </p:val>
                                        </p:tav>
                                      </p:tavLst>
                                    </p:anim>
                                    <p:anim calcmode="lin" valueType="num">
                                      <p:cBhvr>
                                        <p:cTn id="181" dur="500" fill="hold"/>
                                        <p:tgtEl>
                                          <p:spTgt spid="51"/>
                                        </p:tgtEl>
                                        <p:attrNameLst>
                                          <p:attrName>ppt_h</p:attrName>
                                        </p:attrNameLst>
                                      </p:cBhvr>
                                      <p:tavLst>
                                        <p:tav tm="0">
                                          <p:val>
                                            <p:fltVal val="0"/>
                                          </p:val>
                                        </p:tav>
                                        <p:tav tm="100000">
                                          <p:val>
                                            <p:strVal val="#ppt_h"/>
                                          </p:val>
                                        </p:tav>
                                      </p:tavLst>
                                    </p:anim>
                                    <p:anim calcmode="lin" valueType="num">
                                      <p:cBhvr>
                                        <p:cTn id="182" dur="500" fill="hold"/>
                                        <p:tgtEl>
                                          <p:spTgt spid="51"/>
                                        </p:tgtEl>
                                        <p:attrNameLst>
                                          <p:attrName>style.rotation</p:attrName>
                                        </p:attrNameLst>
                                      </p:cBhvr>
                                      <p:tavLst>
                                        <p:tav tm="0">
                                          <p:val>
                                            <p:fltVal val="360"/>
                                          </p:val>
                                        </p:tav>
                                        <p:tav tm="100000">
                                          <p:val>
                                            <p:fltVal val="0"/>
                                          </p:val>
                                        </p:tav>
                                      </p:tavLst>
                                    </p:anim>
                                    <p:animEffect transition="in" filter="fade">
                                      <p:cBhvr>
                                        <p:cTn id="183" dur="500"/>
                                        <p:tgtEl>
                                          <p:spTgt spid="51"/>
                                        </p:tgtEl>
                                      </p:cBhvr>
                                    </p:animEffect>
                                  </p:childTnLst>
                                </p:cTn>
                              </p:par>
                            </p:childTnLst>
                          </p:cTn>
                        </p:par>
                      </p:childTnLst>
                    </p:cTn>
                  </p:par>
                  <p:par>
                    <p:cTn id="184" fill="hold" nodeType="clickPar">
                      <p:stCondLst>
                        <p:cond delay="indefinite"/>
                      </p:stCondLst>
                      <p:childTnLst>
                        <p:par>
                          <p:cTn id="185" fill="hold" nodeType="withGroup">
                            <p:stCondLst>
                              <p:cond delay="0"/>
                            </p:stCondLst>
                            <p:childTnLst>
                              <p:par>
                                <p:cTn id="186" presetID="49" presetClass="entr" presetSubtype="0" decel="100000" fill="hold" grpId="0" nodeType="clickEffect">
                                  <p:stCondLst>
                                    <p:cond delay="0"/>
                                  </p:stCondLst>
                                  <p:childTnLst>
                                    <p:set>
                                      <p:cBhvr>
                                        <p:cTn id="187" dur="1" fill="hold">
                                          <p:stCondLst>
                                            <p:cond delay="0"/>
                                          </p:stCondLst>
                                        </p:cTn>
                                        <p:tgtEl>
                                          <p:spTgt spid="52"/>
                                        </p:tgtEl>
                                        <p:attrNameLst>
                                          <p:attrName>style.visibility</p:attrName>
                                        </p:attrNameLst>
                                      </p:cBhvr>
                                      <p:to>
                                        <p:strVal val="visible"/>
                                      </p:to>
                                    </p:set>
                                    <p:anim calcmode="lin" valueType="num">
                                      <p:cBhvr>
                                        <p:cTn id="188" dur="500" fill="hold"/>
                                        <p:tgtEl>
                                          <p:spTgt spid="52"/>
                                        </p:tgtEl>
                                        <p:attrNameLst>
                                          <p:attrName>ppt_w</p:attrName>
                                        </p:attrNameLst>
                                      </p:cBhvr>
                                      <p:tavLst>
                                        <p:tav tm="0">
                                          <p:val>
                                            <p:fltVal val="0"/>
                                          </p:val>
                                        </p:tav>
                                        <p:tav tm="100000">
                                          <p:val>
                                            <p:strVal val="#ppt_w"/>
                                          </p:val>
                                        </p:tav>
                                      </p:tavLst>
                                    </p:anim>
                                    <p:anim calcmode="lin" valueType="num">
                                      <p:cBhvr>
                                        <p:cTn id="189" dur="500" fill="hold"/>
                                        <p:tgtEl>
                                          <p:spTgt spid="52"/>
                                        </p:tgtEl>
                                        <p:attrNameLst>
                                          <p:attrName>ppt_h</p:attrName>
                                        </p:attrNameLst>
                                      </p:cBhvr>
                                      <p:tavLst>
                                        <p:tav tm="0">
                                          <p:val>
                                            <p:fltVal val="0"/>
                                          </p:val>
                                        </p:tav>
                                        <p:tav tm="100000">
                                          <p:val>
                                            <p:strVal val="#ppt_h"/>
                                          </p:val>
                                        </p:tav>
                                      </p:tavLst>
                                    </p:anim>
                                    <p:anim calcmode="lin" valueType="num">
                                      <p:cBhvr>
                                        <p:cTn id="190" dur="500" fill="hold"/>
                                        <p:tgtEl>
                                          <p:spTgt spid="52"/>
                                        </p:tgtEl>
                                        <p:attrNameLst>
                                          <p:attrName>style.rotation</p:attrName>
                                        </p:attrNameLst>
                                      </p:cBhvr>
                                      <p:tavLst>
                                        <p:tav tm="0">
                                          <p:val>
                                            <p:fltVal val="360"/>
                                          </p:val>
                                        </p:tav>
                                        <p:tav tm="100000">
                                          <p:val>
                                            <p:fltVal val="0"/>
                                          </p:val>
                                        </p:tav>
                                      </p:tavLst>
                                    </p:anim>
                                    <p:animEffect transition="in" filter="fade">
                                      <p:cBhvr>
                                        <p:cTn id="191" dur="500"/>
                                        <p:tgtEl>
                                          <p:spTgt spid="52"/>
                                        </p:tgtEl>
                                      </p:cBhvr>
                                    </p:animEffect>
                                  </p:childTnLst>
                                </p:cTn>
                              </p:par>
                            </p:childTnLst>
                          </p:cTn>
                        </p:par>
                      </p:childTnLst>
                    </p:cTn>
                  </p:par>
                  <p:par>
                    <p:cTn id="192" fill="hold" nodeType="clickPar">
                      <p:stCondLst>
                        <p:cond delay="indefinite"/>
                      </p:stCondLst>
                      <p:childTnLst>
                        <p:par>
                          <p:cTn id="193" fill="hold" nodeType="withGroup">
                            <p:stCondLst>
                              <p:cond delay="0"/>
                            </p:stCondLst>
                            <p:childTnLst>
                              <p:par>
                                <p:cTn id="194" presetID="3" presetClass="entr" presetSubtype="10" fill="hold" grpId="0" nodeType="clickEffect">
                                  <p:stCondLst>
                                    <p:cond delay="0"/>
                                  </p:stCondLst>
                                  <p:childTnLst>
                                    <p:set>
                                      <p:cBhvr>
                                        <p:cTn id="195" dur="1" fill="hold">
                                          <p:stCondLst>
                                            <p:cond delay="0"/>
                                          </p:stCondLst>
                                        </p:cTn>
                                        <p:tgtEl>
                                          <p:spTgt spid="24"/>
                                        </p:tgtEl>
                                        <p:attrNameLst>
                                          <p:attrName>style.visibility</p:attrName>
                                        </p:attrNameLst>
                                      </p:cBhvr>
                                      <p:to>
                                        <p:strVal val="visible"/>
                                      </p:to>
                                    </p:set>
                                    <p:animEffect transition="in" filter="blinds(horizontal)">
                                      <p:cBhvr>
                                        <p:cTn id="196" dur="500"/>
                                        <p:tgtEl>
                                          <p:spTgt spid="24"/>
                                        </p:tgtEl>
                                      </p:cBhvr>
                                    </p:animEffect>
                                  </p:childTnLst>
                                  <p:subTnLst>
                                    <p:set>
                                      <p:cBhvr override="childStyle">
                                        <p:cTn dur="1" fill="hold" display="0" masterRel="nextClick" afterEffect="1"/>
                                        <p:tgtEl>
                                          <p:spTgt spid="24"/>
                                        </p:tgtEl>
                                        <p:attrNameLst>
                                          <p:attrName>style.visibility</p:attrName>
                                        </p:attrNameLst>
                                      </p:cBhvr>
                                      <p:to>
                                        <p:strVal val="hidden"/>
                                      </p:to>
                                    </p:set>
                                  </p:subTnLst>
                                </p:cTn>
                              </p:par>
                            </p:childTnLst>
                          </p:cTn>
                        </p:par>
                      </p:childTnLst>
                    </p:cTn>
                  </p:par>
                  <p:par>
                    <p:cTn id="197" fill="hold" nodeType="clickPar">
                      <p:stCondLst>
                        <p:cond delay="indefinite"/>
                      </p:stCondLst>
                      <p:childTnLst>
                        <p:par>
                          <p:cTn id="198" fill="hold" nodeType="withGroup">
                            <p:stCondLst>
                              <p:cond delay="0"/>
                            </p:stCondLst>
                            <p:childTnLst>
                              <p:par>
                                <p:cTn id="199" presetID="12" presetClass="entr" presetSubtype="1" fill="hold" grpId="0" nodeType="clickEffect">
                                  <p:stCondLst>
                                    <p:cond delay="0"/>
                                  </p:stCondLst>
                                  <p:childTnLst>
                                    <p:set>
                                      <p:cBhvr>
                                        <p:cTn id="200" dur="1" fill="hold">
                                          <p:stCondLst>
                                            <p:cond delay="0"/>
                                          </p:stCondLst>
                                        </p:cTn>
                                        <p:tgtEl>
                                          <p:spTgt spid="25"/>
                                        </p:tgtEl>
                                        <p:attrNameLst>
                                          <p:attrName>style.visibility</p:attrName>
                                        </p:attrNameLst>
                                      </p:cBhvr>
                                      <p:to>
                                        <p:strVal val="visible"/>
                                      </p:to>
                                    </p:set>
                                    <p:animEffect transition="in" filter="slide(fromTop)">
                                      <p:cBhvr>
                                        <p:cTn id="201"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par>
                          <p:cTn id="202" fill="hold" nodeType="afterGroup">
                            <p:stCondLst>
                              <p:cond delay="500"/>
                            </p:stCondLst>
                            <p:childTnLst>
                              <p:par>
                                <p:cTn id="203" presetID="49" presetClass="entr" presetSubtype="0" decel="100000" fill="hold" grpId="0" nodeType="afterEffect">
                                  <p:stCondLst>
                                    <p:cond delay="1000"/>
                                  </p:stCondLst>
                                  <p:childTnLst>
                                    <p:set>
                                      <p:cBhvr>
                                        <p:cTn id="204" dur="1" fill="hold">
                                          <p:stCondLst>
                                            <p:cond delay="0"/>
                                          </p:stCondLst>
                                        </p:cTn>
                                        <p:tgtEl>
                                          <p:spTgt spid="26"/>
                                        </p:tgtEl>
                                        <p:attrNameLst>
                                          <p:attrName>style.visibility</p:attrName>
                                        </p:attrNameLst>
                                      </p:cBhvr>
                                      <p:to>
                                        <p:strVal val="visible"/>
                                      </p:to>
                                    </p:set>
                                    <p:anim calcmode="lin" valueType="num">
                                      <p:cBhvr>
                                        <p:cTn id="205" dur="500" fill="hold"/>
                                        <p:tgtEl>
                                          <p:spTgt spid="26"/>
                                        </p:tgtEl>
                                        <p:attrNameLst>
                                          <p:attrName>ppt_w</p:attrName>
                                        </p:attrNameLst>
                                      </p:cBhvr>
                                      <p:tavLst>
                                        <p:tav tm="0">
                                          <p:val>
                                            <p:fltVal val="0"/>
                                          </p:val>
                                        </p:tav>
                                        <p:tav tm="100000">
                                          <p:val>
                                            <p:strVal val="#ppt_w"/>
                                          </p:val>
                                        </p:tav>
                                      </p:tavLst>
                                    </p:anim>
                                    <p:anim calcmode="lin" valueType="num">
                                      <p:cBhvr>
                                        <p:cTn id="206" dur="500" fill="hold"/>
                                        <p:tgtEl>
                                          <p:spTgt spid="26"/>
                                        </p:tgtEl>
                                        <p:attrNameLst>
                                          <p:attrName>ppt_h</p:attrName>
                                        </p:attrNameLst>
                                      </p:cBhvr>
                                      <p:tavLst>
                                        <p:tav tm="0">
                                          <p:val>
                                            <p:fltVal val="0"/>
                                          </p:val>
                                        </p:tav>
                                        <p:tav tm="100000">
                                          <p:val>
                                            <p:strVal val="#ppt_h"/>
                                          </p:val>
                                        </p:tav>
                                      </p:tavLst>
                                    </p:anim>
                                    <p:anim calcmode="lin" valueType="num">
                                      <p:cBhvr>
                                        <p:cTn id="207" dur="500" fill="hold"/>
                                        <p:tgtEl>
                                          <p:spTgt spid="26"/>
                                        </p:tgtEl>
                                        <p:attrNameLst>
                                          <p:attrName>style.rotation</p:attrName>
                                        </p:attrNameLst>
                                      </p:cBhvr>
                                      <p:tavLst>
                                        <p:tav tm="0">
                                          <p:val>
                                            <p:fltVal val="360"/>
                                          </p:val>
                                        </p:tav>
                                        <p:tav tm="100000">
                                          <p:val>
                                            <p:fltVal val="0"/>
                                          </p:val>
                                        </p:tav>
                                      </p:tavLst>
                                    </p:anim>
                                    <p:animEffect transition="in" filter="fade">
                                      <p:cBhvr>
                                        <p:cTn id="208" dur="500"/>
                                        <p:tgtEl>
                                          <p:spTgt spid="26"/>
                                        </p:tgtEl>
                                      </p:cBhvr>
                                    </p:animEffect>
                                  </p:childTnLst>
                                </p:cTn>
                              </p:par>
                            </p:childTnLst>
                          </p:cTn>
                        </p:par>
                      </p:childTnLst>
                    </p:cTn>
                  </p:par>
                  <p:par>
                    <p:cTn id="209" fill="hold" nodeType="clickPar">
                      <p:stCondLst>
                        <p:cond delay="indefinite"/>
                      </p:stCondLst>
                      <p:childTnLst>
                        <p:par>
                          <p:cTn id="210" fill="hold" nodeType="withGroup">
                            <p:stCondLst>
                              <p:cond delay="0"/>
                            </p:stCondLst>
                            <p:childTnLst>
                              <p:par>
                                <p:cTn id="211" presetID="49" presetClass="entr" presetSubtype="0" decel="100000" fill="hold" grpId="0" nodeType="clickEffect">
                                  <p:stCondLst>
                                    <p:cond delay="0"/>
                                  </p:stCondLst>
                                  <p:childTnLst>
                                    <p:set>
                                      <p:cBhvr>
                                        <p:cTn id="212" dur="1" fill="hold">
                                          <p:stCondLst>
                                            <p:cond delay="0"/>
                                          </p:stCondLst>
                                        </p:cTn>
                                        <p:tgtEl>
                                          <p:spTgt spid="53"/>
                                        </p:tgtEl>
                                        <p:attrNameLst>
                                          <p:attrName>style.visibility</p:attrName>
                                        </p:attrNameLst>
                                      </p:cBhvr>
                                      <p:to>
                                        <p:strVal val="visible"/>
                                      </p:to>
                                    </p:set>
                                    <p:anim calcmode="lin" valueType="num">
                                      <p:cBhvr>
                                        <p:cTn id="213" dur="500" fill="hold"/>
                                        <p:tgtEl>
                                          <p:spTgt spid="53"/>
                                        </p:tgtEl>
                                        <p:attrNameLst>
                                          <p:attrName>ppt_w</p:attrName>
                                        </p:attrNameLst>
                                      </p:cBhvr>
                                      <p:tavLst>
                                        <p:tav tm="0">
                                          <p:val>
                                            <p:fltVal val="0"/>
                                          </p:val>
                                        </p:tav>
                                        <p:tav tm="100000">
                                          <p:val>
                                            <p:strVal val="#ppt_w"/>
                                          </p:val>
                                        </p:tav>
                                      </p:tavLst>
                                    </p:anim>
                                    <p:anim calcmode="lin" valueType="num">
                                      <p:cBhvr>
                                        <p:cTn id="214" dur="500" fill="hold"/>
                                        <p:tgtEl>
                                          <p:spTgt spid="53"/>
                                        </p:tgtEl>
                                        <p:attrNameLst>
                                          <p:attrName>ppt_h</p:attrName>
                                        </p:attrNameLst>
                                      </p:cBhvr>
                                      <p:tavLst>
                                        <p:tav tm="0">
                                          <p:val>
                                            <p:fltVal val="0"/>
                                          </p:val>
                                        </p:tav>
                                        <p:tav tm="100000">
                                          <p:val>
                                            <p:strVal val="#ppt_h"/>
                                          </p:val>
                                        </p:tav>
                                      </p:tavLst>
                                    </p:anim>
                                    <p:anim calcmode="lin" valueType="num">
                                      <p:cBhvr>
                                        <p:cTn id="215" dur="500" fill="hold"/>
                                        <p:tgtEl>
                                          <p:spTgt spid="53"/>
                                        </p:tgtEl>
                                        <p:attrNameLst>
                                          <p:attrName>style.rotation</p:attrName>
                                        </p:attrNameLst>
                                      </p:cBhvr>
                                      <p:tavLst>
                                        <p:tav tm="0">
                                          <p:val>
                                            <p:fltVal val="360"/>
                                          </p:val>
                                        </p:tav>
                                        <p:tav tm="100000">
                                          <p:val>
                                            <p:fltVal val="0"/>
                                          </p:val>
                                        </p:tav>
                                      </p:tavLst>
                                    </p:anim>
                                    <p:animEffect transition="in" filter="fade">
                                      <p:cBhvr>
                                        <p:cTn id="216" dur="500"/>
                                        <p:tgtEl>
                                          <p:spTgt spid="53"/>
                                        </p:tgtEl>
                                      </p:cBhvr>
                                    </p:animEffect>
                                  </p:childTnLst>
                                </p:cTn>
                              </p:par>
                            </p:childTnLst>
                          </p:cTn>
                        </p:par>
                      </p:childTnLst>
                    </p:cTn>
                  </p:par>
                  <p:par>
                    <p:cTn id="217" fill="hold" nodeType="clickPar">
                      <p:stCondLst>
                        <p:cond delay="indefinite"/>
                      </p:stCondLst>
                      <p:childTnLst>
                        <p:par>
                          <p:cTn id="218" fill="hold" nodeType="withGroup">
                            <p:stCondLst>
                              <p:cond delay="0"/>
                            </p:stCondLst>
                            <p:childTnLst>
                              <p:par>
                                <p:cTn id="219" presetID="49" presetClass="entr" presetSubtype="0" decel="100000" fill="hold" grpId="0" nodeType="clickEffect">
                                  <p:stCondLst>
                                    <p:cond delay="0"/>
                                  </p:stCondLst>
                                  <p:childTnLst>
                                    <p:set>
                                      <p:cBhvr>
                                        <p:cTn id="220" dur="1" fill="hold">
                                          <p:stCondLst>
                                            <p:cond delay="0"/>
                                          </p:stCondLst>
                                        </p:cTn>
                                        <p:tgtEl>
                                          <p:spTgt spid="54"/>
                                        </p:tgtEl>
                                        <p:attrNameLst>
                                          <p:attrName>style.visibility</p:attrName>
                                        </p:attrNameLst>
                                      </p:cBhvr>
                                      <p:to>
                                        <p:strVal val="visible"/>
                                      </p:to>
                                    </p:set>
                                    <p:anim calcmode="lin" valueType="num">
                                      <p:cBhvr>
                                        <p:cTn id="221" dur="500" fill="hold"/>
                                        <p:tgtEl>
                                          <p:spTgt spid="54"/>
                                        </p:tgtEl>
                                        <p:attrNameLst>
                                          <p:attrName>ppt_w</p:attrName>
                                        </p:attrNameLst>
                                      </p:cBhvr>
                                      <p:tavLst>
                                        <p:tav tm="0">
                                          <p:val>
                                            <p:fltVal val="0"/>
                                          </p:val>
                                        </p:tav>
                                        <p:tav tm="100000">
                                          <p:val>
                                            <p:strVal val="#ppt_w"/>
                                          </p:val>
                                        </p:tav>
                                      </p:tavLst>
                                    </p:anim>
                                    <p:anim calcmode="lin" valueType="num">
                                      <p:cBhvr>
                                        <p:cTn id="222" dur="500" fill="hold"/>
                                        <p:tgtEl>
                                          <p:spTgt spid="54"/>
                                        </p:tgtEl>
                                        <p:attrNameLst>
                                          <p:attrName>ppt_h</p:attrName>
                                        </p:attrNameLst>
                                      </p:cBhvr>
                                      <p:tavLst>
                                        <p:tav tm="0">
                                          <p:val>
                                            <p:fltVal val="0"/>
                                          </p:val>
                                        </p:tav>
                                        <p:tav tm="100000">
                                          <p:val>
                                            <p:strVal val="#ppt_h"/>
                                          </p:val>
                                        </p:tav>
                                      </p:tavLst>
                                    </p:anim>
                                    <p:anim calcmode="lin" valueType="num">
                                      <p:cBhvr>
                                        <p:cTn id="223" dur="500" fill="hold"/>
                                        <p:tgtEl>
                                          <p:spTgt spid="54"/>
                                        </p:tgtEl>
                                        <p:attrNameLst>
                                          <p:attrName>style.rotation</p:attrName>
                                        </p:attrNameLst>
                                      </p:cBhvr>
                                      <p:tavLst>
                                        <p:tav tm="0">
                                          <p:val>
                                            <p:fltVal val="360"/>
                                          </p:val>
                                        </p:tav>
                                        <p:tav tm="100000">
                                          <p:val>
                                            <p:fltVal val="0"/>
                                          </p:val>
                                        </p:tav>
                                      </p:tavLst>
                                    </p:anim>
                                    <p:animEffect transition="in" filter="fade">
                                      <p:cBhvr>
                                        <p:cTn id="224" dur="500"/>
                                        <p:tgtEl>
                                          <p:spTgt spid="54"/>
                                        </p:tgtEl>
                                      </p:cBhvr>
                                    </p:animEffect>
                                  </p:childTnLst>
                                </p:cTn>
                              </p:par>
                            </p:childTnLst>
                          </p:cTn>
                        </p:par>
                      </p:childTnLst>
                    </p:cTn>
                  </p:par>
                  <p:par>
                    <p:cTn id="225" fill="hold" nodeType="clickPar">
                      <p:stCondLst>
                        <p:cond delay="indefinite"/>
                      </p:stCondLst>
                      <p:childTnLst>
                        <p:par>
                          <p:cTn id="226" fill="hold" nodeType="withGroup">
                            <p:stCondLst>
                              <p:cond delay="0"/>
                            </p:stCondLst>
                            <p:childTnLst>
                              <p:par>
                                <p:cTn id="227" presetID="3" presetClass="entr" presetSubtype="10" fill="hold" grpId="0" nodeType="clickEffect">
                                  <p:stCondLst>
                                    <p:cond delay="0"/>
                                  </p:stCondLst>
                                  <p:childTnLst>
                                    <p:set>
                                      <p:cBhvr>
                                        <p:cTn id="228" dur="1" fill="hold">
                                          <p:stCondLst>
                                            <p:cond delay="0"/>
                                          </p:stCondLst>
                                        </p:cTn>
                                        <p:tgtEl>
                                          <p:spTgt spid="27"/>
                                        </p:tgtEl>
                                        <p:attrNameLst>
                                          <p:attrName>style.visibility</p:attrName>
                                        </p:attrNameLst>
                                      </p:cBhvr>
                                      <p:to>
                                        <p:strVal val="visible"/>
                                      </p:to>
                                    </p:set>
                                    <p:animEffect transition="in" filter="blinds(horizontal)">
                                      <p:cBhvr>
                                        <p:cTn id="229"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230" fill="hold" nodeType="clickPar">
                      <p:stCondLst>
                        <p:cond delay="indefinite"/>
                      </p:stCondLst>
                      <p:childTnLst>
                        <p:par>
                          <p:cTn id="231" fill="hold" nodeType="withGroup">
                            <p:stCondLst>
                              <p:cond delay="0"/>
                            </p:stCondLst>
                            <p:childTnLst>
                              <p:par>
                                <p:cTn id="232" presetID="12" presetClass="entr" presetSubtype="1" fill="hold" grpId="0" nodeType="clickEffect">
                                  <p:stCondLst>
                                    <p:cond delay="0"/>
                                  </p:stCondLst>
                                  <p:childTnLst>
                                    <p:set>
                                      <p:cBhvr>
                                        <p:cTn id="233" dur="1" fill="hold">
                                          <p:stCondLst>
                                            <p:cond delay="0"/>
                                          </p:stCondLst>
                                        </p:cTn>
                                        <p:tgtEl>
                                          <p:spTgt spid="28"/>
                                        </p:tgtEl>
                                        <p:attrNameLst>
                                          <p:attrName>style.visibility</p:attrName>
                                        </p:attrNameLst>
                                      </p:cBhvr>
                                      <p:to>
                                        <p:strVal val="visible"/>
                                      </p:to>
                                    </p:set>
                                    <p:animEffect transition="in" filter="slide(fromTop)">
                                      <p:cBhvr>
                                        <p:cTn id="234"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par>
                          <p:cTn id="235" fill="hold" nodeType="afterGroup">
                            <p:stCondLst>
                              <p:cond delay="500"/>
                            </p:stCondLst>
                            <p:childTnLst>
                              <p:par>
                                <p:cTn id="236" presetID="49" presetClass="entr" presetSubtype="0" decel="100000" fill="hold" grpId="0" nodeType="afterEffect">
                                  <p:stCondLst>
                                    <p:cond delay="1000"/>
                                  </p:stCondLst>
                                  <p:childTnLst>
                                    <p:set>
                                      <p:cBhvr>
                                        <p:cTn id="237" dur="1" fill="hold">
                                          <p:stCondLst>
                                            <p:cond delay="0"/>
                                          </p:stCondLst>
                                        </p:cTn>
                                        <p:tgtEl>
                                          <p:spTgt spid="29"/>
                                        </p:tgtEl>
                                        <p:attrNameLst>
                                          <p:attrName>style.visibility</p:attrName>
                                        </p:attrNameLst>
                                      </p:cBhvr>
                                      <p:to>
                                        <p:strVal val="visible"/>
                                      </p:to>
                                    </p:set>
                                    <p:anim calcmode="lin" valueType="num">
                                      <p:cBhvr>
                                        <p:cTn id="238" dur="500" fill="hold"/>
                                        <p:tgtEl>
                                          <p:spTgt spid="29"/>
                                        </p:tgtEl>
                                        <p:attrNameLst>
                                          <p:attrName>ppt_w</p:attrName>
                                        </p:attrNameLst>
                                      </p:cBhvr>
                                      <p:tavLst>
                                        <p:tav tm="0">
                                          <p:val>
                                            <p:fltVal val="0"/>
                                          </p:val>
                                        </p:tav>
                                        <p:tav tm="100000">
                                          <p:val>
                                            <p:strVal val="#ppt_w"/>
                                          </p:val>
                                        </p:tav>
                                      </p:tavLst>
                                    </p:anim>
                                    <p:anim calcmode="lin" valueType="num">
                                      <p:cBhvr>
                                        <p:cTn id="239" dur="500" fill="hold"/>
                                        <p:tgtEl>
                                          <p:spTgt spid="29"/>
                                        </p:tgtEl>
                                        <p:attrNameLst>
                                          <p:attrName>ppt_h</p:attrName>
                                        </p:attrNameLst>
                                      </p:cBhvr>
                                      <p:tavLst>
                                        <p:tav tm="0">
                                          <p:val>
                                            <p:fltVal val="0"/>
                                          </p:val>
                                        </p:tav>
                                        <p:tav tm="100000">
                                          <p:val>
                                            <p:strVal val="#ppt_h"/>
                                          </p:val>
                                        </p:tav>
                                      </p:tavLst>
                                    </p:anim>
                                    <p:anim calcmode="lin" valueType="num">
                                      <p:cBhvr>
                                        <p:cTn id="240" dur="500" fill="hold"/>
                                        <p:tgtEl>
                                          <p:spTgt spid="29"/>
                                        </p:tgtEl>
                                        <p:attrNameLst>
                                          <p:attrName>style.rotation</p:attrName>
                                        </p:attrNameLst>
                                      </p:cBhvr>
                                      <p:tavLst>
                                        <p:tav tm="0">
                                          <p:val>
                                            <p:fltVal val="360"/>
                                          </p:val>
                                        </p:tav>
                                        <p:tav tm="100000">
                                          <p:val>
                                            <p:fltVal val="0"/>
                                          </p:val>
                                        </p:tav>
                                      </p:tavLst>
                                    </p:anim>
                                    <p:animEffect transition="in" filter="fade">
                                      <p:cBhvr>
                                        <p:cTn id="241" dur="500"/>
                                        <p:tgtEl>
                                          <p:spTgt spid="29"/>
                                        </p:tgtEl>
                                      </p:cBhvr>
                                    </p:animEffect>
                                  </p:childTnLst>
                                </p:cTn>
                              </p:par>
                            </p:childTnLst>
                          </p:cTn>
                        </p:par>
                      </p:childTnLst>
                    </p:cTn>
                  </p:par>
                  <p:par>
                    <p:cTn id="242" fill="hold" nodeType="clickPar">
                      <p:stCondLst>
                        <p:cond delay="indefinite"/>
                      </p:stCondLst>
                      <p:childTnLst>
                        <p:par>
                          <p:cTn id="243" fill="hold" nodeType="withGroup">
                            <p:stCondLst>
                              <p:cond delay="0"/>
                            </p:stCondLst>
                            <p:childTnLst>
                              <p:par>
                                <p:cTn id="244" presetID="49" presetClass="entr" presetSubtype="0" decel="100000" fill="hold" grpId="0" nodeType="clickEffect">
                                  <p:stCondLst>
                                    <p:cond delay="0"/>
                                  </p:stCondLst>
                                  <p:childTnLst>
                                    <p:set>
                                      <p:cBhvr>
                                        <p:cTn id="245" dur="1" fill="hold">
                                          <p:stCondLst>
                                            <p:cond delay="0"/>
                                          </p:stCondLst>
                                        </p:cTn>
                                        <p:tgtEl>
                                          <p:spTgt spid="55"/>
                                        </p:tgtEl>
                                        <p:attrNameLst>
                                          <p:attrName>style.visibility</p:attrName>
                                        </p:attrNameLst>
                                      </p:cBhvr>
                                      <p:to>
                                        <p:strVal val="visible"/>
                                      </p:to>
                                    </p:set>
                                    <p:anim calcmode="lin" valueType="num">
                                      <p:cBhvr>
                                        <p:cTn id="246" dur="500" fill="hold"/>
                                        <p:tgtEl>
                                          <p:spTgt spid="55"/>
                                        </p:tgtEl>
                                        <p:attrNameLst>
                                          <p:attrName>ppt_w</p:attrName>
                                        </p:attrNameLst>
                                      </p:cBhvr>
                                      <p:tavLst>
                                        <p:tav tm="0">
                                          <p:val>
                                            <p:fltVal val="0"/>
                                          </p:val>
                                        </p:tav>
                                        <p:tav tm="100000">
                                          <p:val>
                                            <p:strVal val="#ppt_w"/>
                                          </p:val>
                                        </p:tav>
                                      </p:tavLst>
                                    </p:anim>
                                    <p:anim calcmode="lin" valueType="num">
                                      <p:cBhvr>
                                        <p:cTn id="247" dur="500" fill="hold"/>
                                        <p:tgtEl>
                                          <p:spTgt spid="55"/>
                                        </p:tgtEl>
                                        <p:attrNameLst>
                                          <p:attrName>ppt_h</p:attrName>
                                        </p:attrNameLst>
                                      </p:cBhvr>
                                      <p:tavLst>
                                        <p:tav tm="0">
                                          <p:val>
                                            <p:fltVal val="0"/>
                                          </p:val>
                                        </p:tav>
                                        <p:tav tm="100000">
                                          <p:val>
                                            <p:strVal val="#ppt_h"/>
                                          </p:val>
                                        </p:tav>
                                      </p:tavLst>
                                    </p:anim>
                                    <p:anim calcmode="lin" valueType="num">
                                      <p:cBhvr>
                                        <p:cTn id="248" dur="500" fill="hold"/>
                                        <p:tgtEl>
                                          <p:spTgt spid="55"/>
                                        </p:tgtEl>
                                        <p:attrNameLst>
                                          <p:attrName>style.rotation</p:attrName>
                                        </p:attrNameLst>
                                      </p:cBhvr>
                                      <p:tavLst>
                                        <p:tav tm="0">
                                          <p:val>
                                            <p:fltVal val="360"/>
                                          </p:val>
                                        </p:tav>
                                        <p:tav tm="100000">
                                          <p:val>
                                            <p:fltVal val="0"/>
                                          </p:val>
                                        </p:tav>
                                      </p:tavLst>
                                    </p:anim>
                                    <p:animEffect transition="in" filter="fade">
                                      <p:cBhvr>
                                        <p:cTn id="249" dur="500"/>
                                        <p:tgtEl>
                                          <p:spTgt spid="55"/>
                                        </p:tgtEl>
                                      </p:cBhvr>
                                    </p:animEffect>
                                  </p:childTnLst>
                                </p:cTn>
                              </p:par>
                            </p:childTnLst>
                          </p:cTn>
                        </p:par>
                      </p:childTnLst>
                    </p:cTn>
                  </p:par>
                  <p:par>
                    <p:cTn id="250" fill="hold" nodeType="clickPar">
                      <p:stCondLst>
                        <p:cond delay="indefinite"/>
                      </p:stCondLst>
                      <p:childTnLst>
                        <p:par>
                          <p:cTn id="251" fill="hold" nodeType="withGroup">
                            <p:stCondLst>
                              <p:cond delay="0"/>
                            </p:stCondLst>
                            <p:childTnLst>
                              <p:par>
                                <p:cTn id="252" presetID="49" presetClass="entr" presetSubtype="0" decel="100000" fill="hold" grpId="0" nodeType="clickEffect">
                                  <p:stCondLst>
                                    <p:cond delay="0"/>
                                  </p:stCondLst>
                                  <p:childTnLst>
                                    <p:set>
                                      <p:cBhvr>
                                        <p:cTn id="253" dur="1" fill="hold">
                                          <p:stCondLst>
                                            <p:cond delay="0"/>
                                          </p:stCondLst>
                                        </p:cTn>
                                        <p:tgtEl>
                                          <p:spTgt spid="56"/>
                                        </p:tgtEl>
                                        <p:attrNameLst>
                                          <p:attrName>style.visibility</p:attrName>
                                        </p:attrNameLst>
                                      </p:cBhvr>
                                      <p:to>
                                        <p:strVal val="visible"/>
                                      </p:to>
                                    </p:set>
                                    <p:anim calcmode="lin" valueType="num">
                                      <p:cBhvr>
                                        <p:cTn id="254" dur="500" fill="hold"/>
                                        <p:tgtEl>
                                          <p:spTgt spid="56"/>
                                        </p:tgtEl>
                                        <p:attrNameLst>
                                          <p:attrName>ppt_w</p:attrName>
                                        </p:attrNameLst>
                                      </p:cBhvr>
                                      <p:tavLst>
                                        <p:tav tm="0">
                                          <p:val>
                                            <p:fltVal val="0"/>
                                          </p:val>
                                        </p:tav>
                                        <p:tav tm="100000">
                                          <p:val>
                                            <p:strVal val="#ppt_w"/>
                                          </p:val>
                                        </p:tav>
                                      </p:tavLst>
                                    </p:anim>
                                    <p:anim calcmode="lin" valueType="num">
                                      <p:cBhvr>
                                        <p:cTn id="255" dur="500" fill="hold"/>
                                        <p:tgtEl>
                                          <p:spTgt spid="56"/>
                                        </p:tgtEl>
                                        <p:attrNameLst>
                                          <p:attrName>ppt_h</p:attrName>
                                        </p:attrNameLst>
                                      </p:cBhvr>
                                      <p:tavLst>
                                        <p:tav tm="0">
                                          <p:val>
                                            <p:fltVal val="0"/>
                                          </p:val>
                                        </p:tav>
                                        <p:tav tm="100000">
                                          <p:val>
                                            <p:strVal val="#ppt_h"/>
                                          </p:val>
                                        </p:tav>
                                      </p:tavLst>
                                    </p:anim>
                                    <p:anim calcmode="lin" valueType="num">
                                      <p:cBhvr>
                                        <p:cTn id="256" dur="500" fill="hold"/>
                                        <p:tgtEl>
                                          <p:spTgt spid="56"/>
                                        </p:tgtEl>
                                        <p:attrNameLst>
                                          <p:attrName>style.rotation</p:attrName>
                                        </p:attrNameLst>
                                      </p:cBhvr>
                                      <p:tavLst>
                                        <p:tav tm="0">
                                          <p:val>
                                            <p:fltVal val="360"/>
                                          </p:val>
                                        </p:tav>
                                        <p:tav tm="100000">
                                          <p:val>
                                            <p:fltVal val="0"/>
                                          </p:val>
                                        </p:tav>
                                      </p:tavLst>
                                    </p:anim>
                                    <p:animEffect transition="in" filter="fade">
                                      <p:cBhvr>
                                        <p:cTn id="257" dur="500"/>
                                        <p:tgtEl>
                                          <p:spTgt spid="56"/>
                                        </p:tgtEl>
                                      </p:cBhvr>
                                    </p:animEffect>
                                  </p:childTnLst>
                                </p:cTn>
                              </p:par>
                            </p:childTnLst>
                          </p:cTn>
                        </p:par>
                      </p:childTnLst>
                    </p:cTn>
                  </p:par>
                  <p:par>
                    <p:cTn id="258" fill="hold" nodeType="clickPar">
                      <p:stCondLst>
                        <p:cond delay="indefinite"/>
                      </p:stCondLst>
                      <p:childTnLst>
                        <p:par>
                          <p:cTn id="259" fill="hold" nodeType="withGroup">
                            <p:stCondLst>
                              <p:cond delay="0"/>
                            </p:stCondLst>
                            <p:childTnLst>
                              <p:par>
                                <p:cTn id="260" presetID="3" presetClass="entr" presetSubtype="10" fill="hold" grpId="0" nodeType="clickEffect">
                                  <p:stCondLst>
                                    <p:cond delay="0"/>
                                  </p:stCondLst>
                                  <p:childTnLst>
                                    <p:set>
                                      <p:cBhvr>
                                        <p:cTn id="261" dur="1" fill="hold">
                                          <p:stCondLst>
                                            <p:cond delay="0"/>
                                          </p:stCondLst>
                                        </p:cTn>
                                        <p:tgtEl>
                                          <p:spTgt spid="30"/>
                                        </p:tgtEl>
                                        <p:attrNameLst>
                                          <p:attrName>style.visibility</p:attrName>
                                        </p:attrNameLst>
                                      </p:cBhvr>
                                      <p:to>
                                        <p:strVal val="visible"/>
                                      </p:to>
                                    </p:set>
                                    <p:animEffect transition="in" filter="blinds(horizontal)">
                                      <p:cBhvr>
                                        <p:cTn id="262"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263" fill="hold" nodeType="clickPar">
                      <p:stCondLst>
                        <p:cond delay="indefinite"/>
                      </p:stCondLst>
                      <p:childTnLst>
                        <p:par>
                          <p:cTn id="264" fill="hold" nodeType="withGroup">
                            <p:stCondLst>
                              <p:cond delay="0"/>
                            </p:stCondLst>
                            <p:childTnLst>
                              <p:par>
                                <p:cTn id="265" presetID="12" presetClass="entr" presetSubtype="1" fill="hold" grpId="0" nodeType="clickEffect">
                                  <p:stCondLst>
                                    <p:cond delay="0"/>
                                  </p:stCondLst>
                                  <p:childTnLst>
                                    <p:set>
                                      <p:cBhvr>
                                        <p:cTn id="266" dur="1" fill="hold">
                                          <p:stCondLst>
                                            <p:cond delay="0"/>
                                          </p:stCondLst>
                                        </p:cTn>
                                        <p:tgtEl>
                                          <p:spTgt spid="31"/>
                                        </p:tgtEl>
                                        <p:attrNameLst>
                                          <p:attrName>style.visibility</p:attrName>
                                        </p:attrNameLst>
                                      </p:cBhvr>
                                      <p:to>
                                        <p:strVal val="visible"/>
                                      </p:to>
                                    </p:set>
                                    <p:animEffect transition="in" filter="slide(fromTop)">
                                      <p:cBhvr>
                                        <p:cTn id="267"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par>
                          <p:cTn id="268" fill="hold" nodeType="afterGroup">
                            <p:stCondLst>
                              <p:cond delay="500"/>
                            </p:stCondLst>
                            <p:childTnLst>
                              <p:par>
                                <p:cTn id="269" presetID="49" presetClass="entr" presetSubtype="0" decel="100000" fill="hold" grpId="0" nodeType="afterEffect">
                                  <p:stCondLst>
                                    <p:cond delay="1000"/>
                                  </p:stCondLst>
                                  <p:childTnLst>
                                    <p:set>
                                      <p:cBhvr>
                                        <p:cTn id="270" dur="1" fill="hold">
                                          <p:stCondLst>
                                            <p:cond delay="0"/>
                                          </p:stCondLst>
                                        </p:cTn>
                                        <p:tgtEl>
                                          <p:spTgt spid="32"/>
                                        </p:tgtEl>
                                        <p:attrNameLst>
                                          <p:attrName>style.visibility</p:attrName>
                                        </p:attrNameLst>
                                      </p:cBhvr>
                                      <p:to>
                                        <p:strVal val="visible"/>
                                      </p:to>
                                    </p:set>
                                    <p:anim calcmode="lin" valueType="num">
                                      <p:cBhvr>
                                        <p:cTn id="271" dur="500" fill="hold"/>
                                        <p:tgtEl>
                                          <p:spTgt spid="32"/>
                                        </p:tgtEl>
                                        <p:attrNameLst>
                                          <p:attrName>ppt_w</p:attrName>
                                        </p:attrNameLst>
                                      </p:cBhvr>
                                      <p:tavLst>
                                        <p:tav tm="0">
                                          <p:val>
                                            <p:fltVal val="0"/>
                                          </p:val>
                                        </p:tav>
                                        <p:tav tm="100000">
                                          <p:val>
                                            <p:strVal val="#ppt_w"/>
                                          </p:val>
                                        </p:tav>
                                      </p:tavLst>
                                    </p:anim>
                                    <p:anim calcmode="lin" valueType="num">
                                      <p:cBhvr>
                                        <p:cTn id="272" dur="500" fill="hold"/>
                                        <p:tgtEl>
                                          <p:spTgt spid="32"/>
                                        </p:tgtEl>
                                        <p:attrNameLst>
                                          <p:attrName>ppt_h</p:attrName>
                                        </p:attrNameLst>
                                      </p:cBhvr>
                                      <p:tavLst>
                                        <p:tav tm="0">
                                          <p:val>
                                            <p:fltVal val="0"/>
                                          </p:val>
                                        </p:tav>
                                        <p:tav tm="100000">
                                          <p:val>
                                            <p:strVal val="#ppt_h"/>
                                          </p:val>
                                        </p:tav>
                                      </p:tavLst>
                                    </p:anim>
                                    <p:anim calcmode="lin" valueType="num">
                                      <p:cBhvr>
                                        <p:cTn id="273" dur="500" fill="hold"/>
                                        <p:tgtEl>
                                          <p:spTgt spid="32"/>
                                        </p:tgtEl>
                                        <p:attrNameLst>
                                          <p:attrName>style.rotation</p:attrName>
                                        </p:attrNameLst>
                                      </p:cBhvr>
                                      <p:tavLst>
                                        <p:tav tm="0">
                                          <p:val>
                                            <p:fltVal val="360"/>
                                          </p:val>
                                        </p:tav>
                                        <p:tav tm="100000">
                                          <p:val>
                                            <p:fltVal val="0"/>
                                          </p:val>
                                        </p:tav>
                                      </p:tavLst>
                                    </p:anim>
                                    <p:animEffect transition="in" filter="fade">
                                      <p:cBhvr>
                                        <p:cTn id="274" dur="500"/>
                                        <p:tgtEl>
                                          <p:spTgt spid="32"/>
                                        </p:tgtEl>
                                      </p:cBhvr>
                                    </p:animEffect>
                                  </p:childTnLst>
                                </p:cTn>
                              </p:par>
                            </p:childTnLst>
                          </p:cTn>
                        </p:par>
                      </p:childTnLst>
                    </p:cTn>
                  </p:par>
                  <p:par>
                    <p:cTn id="275" fill="hold" nodeType="clickPar">
                      <p:stCondLst>
                        <p:cond delay="indefinite"/>
                      </p:stCondLst>
                      <p:childTnLst>
                        <p:par>
                          <p:cTn id="276" fill="hold" nodeType="withGroup">
                            <p:stCondLst>
                              <p:cond delay="0"/>
                            </p:stCondLst>
                            <p:childTnLst>
                              <p:par>
                                <p:cTn id="277" presetID="49" presetClass="entr" presetSubtype="0" decel="100000" fill="hold" grpId="0" nodeType="clickEffect">
                                  <p:stCondLst>
                                    <p:cond delay="0"/>
                                  </p:stCondLst>
                                  <p:childTnLst>
                                    <p:set>
                                      <p:cBhvr>
                                        <p:cTn id="278" dur="1" fill="hold">
                                          <p:stCondLst>
                                            <p:cond delay="0"/>
                                          </p:stCondLst>
                                        </p:cTn>
                                        <p:tgtEl>
                                          <p:spTgt spid="57"/>
                                        </p:tgtEl>
                                        <p:attrNameLst>
                                          <p:attrName>style.visibility</p:attrName>
                                        </p:attrNameLst>
                                      </p:cBhvr>
                                      <p:to>
                                        <p:strVal val="visible"/>
                                      </p:to>
                                    </p:set>
                                    <p:anim calcmode="lin" valueType="num">
                                      <p:cBhvr>
                                        <p:cTn id="279" dur="500" fill="hold"/>
                                        <p:tgtEl>
                                          <p:spTgt spid="57"/>
                                        </p:tgtEl>
                                        <p:attrNameLst>
                                          <p:attrName>ppt_w</p:attrName>
                                        </p:attrNameLst>
                                      </p:cBhvr>
                                      <p:tavLst>
                                        <p:tav tm="0">
                                          <p:val>
                                            <p:fltVal val="0"/>
                                          </p:val>
                                        </p:tav>
                                        <p:tav tm="100000">
                                          <p:val>
                                            <p:strVal val="#ppt_w"/>
                                          </p:val>
                                        </p:tav>
                                      </p:tavLst>
                                    </p:anim>
                                    <p:anim calcmode="lin" valueType="num">
                                      <p:cBhvr>
                                        <p:cTn id="280" dur="500" fill="hold"/>
                                        <p:tgtEl>
                                          <p:spTgt spid="57"/>
                                        </p:tgtEl>
                                        <p:attrNameLst>
                                          <p:attrName>ppt_h</p:attrName>
                                        </p:attrNameLst>
                                      </p:cBhvr>
                                      <p:tavLst>
                                        <p:tav tm="0">
                                          <p:val>
                                            <p:fltVal val="0"/>
                                          </p:val>
                                        </p:tav>
                                        <p:tav tm="100000">
                                          <p:val>
                                            <p:strVal val="#ppt_h"/>
                                          </p:val>
                                        </p:tav>
                                      </p:tavLst>
                                    </p:anim>
                                    <p:anim calcmode="lin" valueType="num">
                                      <p:cBhvr>
                                        <p:cTn id="281" dur="500" fill="hold"/>
                                        <p:tgtEl>
                                          <p:spTgt spid="57"/>
                                        </p:tgtEl>
                                        <p:attrNameLst>
                                          <p:attrName>style.rotation</p:attrName>
                                        </p:attrNameLst>
                                      </p:cBhvr>
                                      <p:tavLst>
                                        <p:tav tm="0">
                                          <p:val>
                                            <p:fltVal val="360"/>
                                          </p:val>
                                        </p:tav>
                                        <p:tav tm="100000">
                                          <p:val>
                                            <p:fltVal val="0"/>
                                          </p:val>
                                        </p:tav>
                                      </p:tavLst>
                                    </p:anim>
                                    <p:animEffect transition="in" filter="fade">
                                      <p:cBhvr>
                                        <p:cTn id="282" dur="500"/>
                                        <p:tgtEl>
                                          <p:spTgt spid="57"/>
                                        </p:tgtEl>
                                      </p:cBhvr>
                                    </p:animEffect>
                                  </p:childTnLst>
                                </p:cTn>
                              </p:par>
                            </p:childTnLst>
                          </p:cTn>
                        </p:par>
                      </p:childTnLst>
                    </p:cTn>
                  </p:par>
                  <p:par>
                    <p:cTn id="283" fill="hold" nodeType="clickPar">
                      <p:stCondLst>
                        <p:cond delay="indefinite"/>
                      </p:stCondLst>
                      <p:childTnLst>
                        <p:par>
                          <p:cTn id="284" fill="hold" nodeType="withGroup">
                            <p:stCondLst>
                              <p:cond delay="0"/>
                            </p:stCondLst>
                            <p:childTnLst>
                              <p:par>
                                <p:cTn id="285" presetID="49" presetClass="entr" presetSubtype="0" decel="100000" fill="hold" grpId="0" nodeType="clickEffect">
                                  <p:stCondLst>
                                    <p:cond delay="0"/>
                                  </p:stCondLst>
                                  <p:childTnLst>
                                    <p:set>
                                      <p:cBhvr>
                                        <p:cTn id="286" dur="1" fill="hold">
                                          <p:stCondLst>
                                            <p:cond delay="0"/>
                                          </p:stCondLst>
                                        </p:cTn>
                                        <p:tgtEl>
                                          <p:spTgt spid="58"/>
                                        </p:tgtEl>
                                        <p:attrNameLst>
                                          <p:attrName>style.visibility</p:attrName>
                                        </p:attrNameLst>
                                      </p:cBhvr>
                                      <p:to>
                                        <p:strVal val="visible"/>
                                      </p:to>
                                    </p:set>
                                    <p:anim calcmode="lin" valueType="num">
                                      <p:cBhvr>
                                        <p:cTn id="287" dur="500" fill="hold"/>
                                        <p:tgtEl>
                                          <p:spTgt spid="58"/>
                                        </p:tgtEl>
                                        <p:attrNameLst>
                                          <p:attrName>ppt_w</p:attrName>
                                        </p:attrNameLst>
                                      </p:cBhvr>
                                      <p:tavLst>
                                        <p:tav tm="0">
                                          <p:val>
                                            <p:fltVal val="0"/>
                                          </p:val>
                                        </p:tav>
                                        <p:tav tm="100000">
                                          <p:val>
                                            <p:strVal val="#ppt_w"/>
                                          </p:val>
                                        </p:tav>
                                      </p:tavLst>
                                    </p:anim>
                                    <p:anim calcmode="lin" valueType="num">
                                      <p:cBhvr>
                                        <p:cTn id="288" dur="500" fill="hold"/>
                                        <p:tgtEl>
                                          <p:spTgt spid="58"/>
                                        </p:tgtEl>
                                        <p:attrNameLst>
                                          <p:attrName>ppt_h</p:attrName>
                                        </p:attrNameLst>
                                      </p:cBhvr>
                                      <p:tavLst>
                                        <p:tav tm="0">
                                          <p:val>
                                            <p:fltVal val="0"/>
                                          </p:val>
                                        </p:tav>
                                        <p:tav tm="100000">
                                          <p:val>
                                            <p:strVal val="#ppt_h"/>
                                          </p:val>
                                        </p:tav>
                                      </p:tavLst>
                                    </p:anim>
                                    <p:anim calcmode="lin" valueType="num">
                                      <p:cBhvr>
                                        <p:cTn id="289" dur="500" fill="hold"/>
                                        <p:tgtEl>
                                          <p:spTgt spid="58"/>
                                        </p:tgtEl>
                                        <p:attrNameLst>
                                          <p:attrName>style.rotation</p:attrName>
                                        </p:attrNameLst>
                                      </p:cBhvr>
                                      <p:tavLst>
                                        <p:tav tm="0">
                                          <p:val>
                                            <p:fltVal val="360"/>
                                          </p:val>
                                        </p:tav>
                                        <p:tav tm="100000">
                                          <p:val>
                                            <p:fltVal val="0"/>
                                          </p:val>
                                        </p:tav>
                                      </p:tavLst>
                                    </p:anim>
                                    <p:animEffect transition="in" filter="fade">
                                      <p:cBhvr>
                                        <p:cTn id="290" dur="500"/>
                                        <p:tgtEl>
                                          <p:spTgt spid="58"/>
                                        </p:tgtEl>
                                      </p:cBhvr>
                                    </p:animEffect>
                                  </p:childTnLst>
                                </p:cTn>
                              </p:par>
                            </p:childTnLst>
                          </p:cTn>
                        </p:par>
                      </p:childTnLst>
                    </p:cTn>
                  </p:par>
                  <p:par>
                    <p:cTn id="291" fill="hold" nodeType="clickPar">
                      <p:stCondLst>
                        <p:cond delay="indefinite"/>
                      </p:stCondLst>
                      <p:childTnLst>
                        <p:par>
                          <p:cTn id="292" fill="hold" nodeType="withGroup">
                            <p:stCondLst>
                              <p:cond delay="0"/>
                            </p:stCondLst>
                            <p:childTnLst>
                              <p:par>
                                <p:cTn id="293" presetID="3" presetClass="entr" presetSubtype="10" fill="hold" grpId="0" nodeType="clickEffect">
                                  <p:stCondLst>
                                    <p:cond delay="0"/>
                                  </p:stCondLst>
                                  <p:childTnLst>
                                    <p:set>
                                      <p:cBhvr>
                                        <p:cTn id="294" dur="1" fill="hold">
                                          <p:stCondLst>
                                            <p:cond delay="0"/>
                                          </p:stCondLst>
                                        </p:cTn>
                                        <p:tgtEl>
                                          <p:spTgt spid="33"/>
                                        </p:tgtEl>
                                        <p:attrNameLst>
                                          <p:attrName>style.visibility</p:attrName>
                                        </p:attrNameLst>
                                      </p:cBhvr>
                                      <p:to>
                                        <p:strVal val="visible"/>
                                      </p:to>
                                    </p:set>
                                    <p:animEffect transition="in" filter="blinds(horizontal)">
                                      <p:cBhvr>
                                        <p:cTn id="295"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296" fill="hold" nodeType="clickPar">
                      <p:stCondLst>
                        <p:cond delay="indefinite"/>
                      </p:stCondLst>
                      <p:childTnLst>
                        <p:par>
                          <p:cTn id="297" fill="hold" nodeType="withGroup">
                            <p:stCondLst>
                              <p:cond delay="0"/>
                            </p:stCondLst>
                            <p:childTnLst>
                              <p:par>
                                <p:cTn id="298" presetID="49" presetClass="entr" presetSubtype="0" decel="100000" fill="hold" grpId="0" nodeType="clickEffect">
                                  <p:stCondLst>
                                    <p:cond delay="0"/>
                                  </p:stCondLst>
                                  <p:childTnLst>
                                    <p:set>
                                      <p:cBhvr>
                                        <p:cTn id="299" dur="1" fill="hold">
                                          <p:stCondLst>
                                            <p:cond delay="0"/>
                                          </p:stCondLst>
                                        </p:cTn>
                                        <p:tgtEl>
                                          <p:spTgt spid="35"/>
                                        </p:tgtEl>
                                        <p:attrNameLst>
                                          <p:attrName>style.visibility</p:attrName>
                                        </p:attrNameLst>
                                      </p:cBhvr>
                                      <p:to>
                                        <p:strVal val="visible"/>
                                      </p:to>
                                    </p:set>
                                    <p:anim calcmode="lin" valueType="num">
                                      <p:cBhvr>
                                        <p:cTn id="300" dur="500" fill="hold"/>
                                        <p:tgtEl>
                                          <p:spTgt spid="35"/>
                                        </p:tgtEl>
                                        <p:attrNameLst>
                                          <p:attrName>ppt_w</p:attrName>
                                        </p:attrNameLst>
                                      </p:cBhvr>
                                      <p:tavLst>
                                        <p:tav tm="0">
                                          <p:val>
                                            <p:fltVal val="0"/>
                                          </p:val>
                                        </p:tav>
                                        <p:tav tm="100000">
                                          <p:val>
                                            <p:strVal val="#ppt_w"/>
                                          </p:val>
                                        </p:tav>
                                      </p:tavLst>
                                    </p:anim>
                                    <p:anim calcmode="lin" valueType="num">
                                      <p:cBhvr>
                                        <p:cTn id="301" dur="500" fill="hold"/>
                                        <p:tgtEl>
                                          <p:spTgt spid="35"/>
                                        </p:tgtEl>
                                        <p:attrNameLst>
                                          <p:attrName>ppt_h</p:attrName>
                                        </p:attrNameLst>
                                      </p:cBhvr>
                                      <p:tavLst>
                                        <p:tav tm="0">
                                          <p:val>
                                            <p:fltVal val="0"/>
                                          </p:val>
                                        </p:tav>
                                        <p:tav tm="100000">
                                          <p:val>
                                            <p:strVal val="#ppt_h"/>
                                          </p:val>
                                        </p:tav>
                                      </p:tavLst>
                                    </p:anim>
                                    <p:anim calcmode="lin" valueType="num">
                                      <p:cBhvr>
                                        <p:cTn id="302" dur="500" fill="hold"/>
                                        <p:tgtEl>
                                          <p:spTgt spid="35"/>
                                        </p:tgtEl>
                                        <p:attrNameLst>
                                          <p:attrName>style.rotation</p:attrName>
                                        </p:attrNameLst>
                                      </p:cBhvr>
                                      <p:tavLst>
                                        <p:tav tm="0">
                                          <p:val>
                                            <p:fltVal val="360"/>
                                          </p:val>
                                        </p:tav>
                                        <p:tav tm="100000">
                                          <p:val>
                                            <p:fltVal val="0"/>
                                          </p:val>
                                        </p:tav>
                                      </p:tavLst>
                                    </p:anim>
                                    <p:animEffect transition="in" filter="fade">
                                      <p:cBhvr>
                                        <p:cTn id="303" dur="500"/>
                                        <p:tgtEl>
                                          <p:spTgt spid="35"/>
                                        </p:tgtEl>
                                      </p:cBhvr>
                                    </p:animEffect>
                                  </p:childTnLst>
                                </p:cTn>
                              </p:par>
                            </p:childTnLst>
                          </p:cTn>
                        </p:par>
                        <p:par>
                          <p:cTn id="304" fill="hold" nodeType="afterGroup">
                            <p:stCondLst>
                              <p:cond delay="500"/>
                            </p:stCondLst>
                            <p:childTnLst>
                              <p:par>
                                <p:cTn id="305" presetID="12" presetClass="entr" presetSubtype="4" fill="hold" grpId="0" nodeType="afterEffect">
                                  <p:stCondLst>
                                    <p:cond delay="0"/>
                                  </p:stCondLst>
                                  <p:childTnLst>
                                    <p:set>
                                      <p:cBhvr>
                                        <p:cTn id="306" dur="1" fill="hold">
                                          <p:stCondLst>
                                            <p:cond delay="0"/>
                                          </p:stCondLst>
                                        </p:cTn>
                                        <p:tgtEl>
                                          <p:spTgt spid="34"/>
                                        </p:tgtEl>
                                        <p:attrNameLst>
                                          <p:attrName>style.visibility</p:attrName>
                                        </p:attrNameLst>
                                      </p:cBhvr>
                                      <p:to>
                                        <p:strVal val="visible"/>
                                      </p:to>
                                    </p:set>
                                    <p:animEffect transition="in" filter="slide(fromBottom)">
                                      <p:cBhvr>
                                        <p:cTn id="307" dur="500"/>
                                        <p:tgtEl>
                                          <p:spTgt spid="34"/>
                                        </p:tgtEl>
                                      </p:cBhvr>
                                    </p:animEffect>
                                  </p:childTnLst>
                                </p:cTn>
                              </p:par>
                            </p:childTnLst>
                          </p:cTn>
                        </p:par>
                      </p:childTnLst>
                    </p:cTn>
                  </p:par>
                  <p:par>
                    <p:cTn id="308" fill="hold" nodeType="clickPar">
                      <p:stCondLst>
                        <p:cond delay="indefinite"/>
                      </p:stCondLst>
                      <p:childTnLst>
                        <p:par>
                          <p:cTn id="309" fill="hold" nodeType="withGroup">
                            <p:stCondLst>
                              <p:cond delay="0"/>
                            </p:stCondLst>
                            <p:childTnLst>
                              <p:par>
                                <p:cTn id="310" presetID="49" presetClass="entr" presetSubtype="0" decel="100000" fill="hold" grpId="0" nodeType="clickEffect">
                                  <p:stCondLst>
                                    <p:cond delay="0"/>
                                  </p:stCondLst>
                                  <p:childTnLst>
                                    <p:set>
                                      <p:cBhvr>
                                        <p:cTn id="311" dur="1" fill="hold">
                                          <p:stCondLst>
                                            <p:cond delay="0"/>
                                          </p:stCondLst>
                                        </p:cTn>
                                        <p:tgtEl>
                                          <p:spTgt spid="36"/>
                                        </p:tgtEl>
                                        <p:attrNameLst>
                                          <p:attrName>style.visibility</p:attrName>
                                        </p:attrNameLst>
                                      </p:cBhvr>
                                      <p:to>
                                        <p:strVal val="visible"/>
                                      </p:to>
                                    </p:set>
                                    <p:anim calcmode="lin" valueType="num">
                                      <p:cBhvr>
                                        <p:cTn id="312" dur="500" fill="hold"/>
                                        <p:tgtEl>
                                          <p:spTgt spid="36"/>
                                        </p:tgtEl>
                                        <p:attrNameLst>
                                          <p:attrName>ppt_w</p:attrName>
                                        </p:attrNameLst>
                                      </p:cBhvr>
                                      <p:tavLst>
                                        <p:tav tm="0">
                                          <p:val>
                                            <p:fltVal val="0"/>
                                          </p:val>
                                        </p:tav>
                                        <p:tav tm="100000">
                                          <p:val>
                                            <p:strVal val="#ppt_w"/>
                                          </p:val>
                                        </p:tav>
                                      </p:tavLst>
                                    </p:anim>
                                    <p:anim calcmode="lin" valueType="num">
                                      <p:cBhvr>
                                        <p:cTn id="313" dur="500" fill="hold"/>
                                        <p:tgtEl>
                                          <p:spTgt spid="36"/>
                                        </p:tgtEl>
                                        <p:attrNameLst>
                                          <p:attrName>ppt_h</p:attrName>
                                        </p:attrNameLst>
                                      </p:cBhvr>
                                      <p:tavLst>
                                        <p:tav tm="0">
                                          <p:val>
                                            <p:fltVal val="0"/>
                                          </p:val>
                                        </p:tav>
                                        <p:tav tm="100000">
                                          <p:val>
                                            <p:strVal val="#ppt_h"/>
                                          </p:val>
                                        </p:tav>
                                      </p:tavLst>
                                    </p:anim>
                                    <p:anim calcmode="lin" valueType="num">
                                      <p:cBhvr>
                                        <p:cTn id="314" dur="500" fill="hold"/>
                                        <p:tgtEl>
                                          <p:spTgt spid="36"/>
                                        </p:tgtEl>
                                        <p:attrNameLst>
                                          <p:attrName>style.rotation</p:attrName>
                                        </p:attrNameLst>
                                      </p:cBhvr>
                                      <p:tavLst>
                                        <p:tav tm="0">
                                          <p:val>
                                            <p:fltVal val="360"/>
                                          </p:val>
                                        </p:tav>
                                        <p:tav tm="100000">
                                          <p:val>
                                            <p:fltVal val="0"/>
                                          </p:val>
                                        </p:tav>
                                      </p:tavLst>
                                    </p:anim>
                                    <p:animEffect transition="in" filter="fade">
                                      <p:cBhvr>
                                        <p:cTn id="315" dur="500"/>
                                        <p:tgtEl>
                                          <p:spTgt spid="3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8" grpId="0" animBg="1"/>
      <p:bldP spid="9" grpId="0"/>
      <p:bldP spid="10" grpId="0" animBg="1"/>
      <p:bldP spid="11" grpId="0" animBg="1"/>
      <p:bldP spid="12" grpId="0" animBg="1"/>
      <p:bldP spid="13" grpId="0"/>
      <p:bldP spid="14" grpId="0" animBg="1"/>
      <p:bldP spid="15" grpId="0" animBg="1"/>
      <p:bldP spid="16" grpId="0"/>
      <p:bldP spid="17" grpId="0" animBg="1"/>
      <p:bldP spid="18" grpId="0" animBg="1"/>
      <p:bldP spid="19" grpId="0" animBg="1"/>
      <p:bldP spid="20" grpId="0"/>
      <p:bldP spid="21" grpId="0" animBg="1"/>
      <p:bldP spid="22" grpId="0" animBg="1"/>
      <p:bldP spid="23" grpId="0"/>
      <p:bldP spid="24" grpId="0" animBg="1"/>
      <p:bldP spid="25" grpId="0" animBg="1"/>
      <p:bldP spid="26" grpId="0"/>
      <p:bldP spid="27" grpId="0" animBg="1"/>
      <p:bldP spid="28" grpId="0" animBg="1"/>
      <p:bldP spid="29" grpId="0"/>
      <p:bldP spid="30" grpId="0" animBg="1"/>
      <p:bldP spid="31" grpId="0" animBg="1"/>
      <p:bldP spid="32" grpId="0"/>
      <p:bldP spid="33" grpId="0" animBg="1"/>
      <p:bldP spid="34" grpId="0" animBg="1"/>
      <p:bldP spid="35" grpId="0"/>
      <p:bldP spid="36" grpId="0"/>
      <p:bldP spid="39" grpId="0" animBg="1"/>
      <p:bldP spid="40" grpId="0" animBg="1"/>
      <p:bldP spid="41" grpId="0" animBg="1"/>
      <p:bldP spid="42" grpId="0" animBg="1"/>
      <p:bldP spid="43" grpId="0" animBg="1"/>
      <p:bldP spid="44" grpId="0" animBg="1"/>
      <p:bldP spid="45" grpId="0" animBg="1"/>
      <p:bldP spid="46" grpId="0" animBg="1"/>
      <p:bldP spid="49" grpId="0" animBg="1"/>
      <p:bldP spid="50" grpId="0" animBg="1"/>
      <p:bldP spid="51" grpId="0" animBg="1"/>
      <p:bldP spid="52" grpId="0" animBg="1"/>
      <p:bldP spid="53" grpId="0" animBg="1"/>
      <p:bldP spid="54" grpId="0" animBg="1"/>
      <p:bldP spid="55" grpId="0" animBg="1"/>
      <p:bldP spid="56" grpId="0" animBg="1"/>
      <p:bldP spid="57" grpId="0" animBg="1"/>
      <p:bldP spid="58" grpId="0" animBg="1"/>
    </p:bldLst>
  </p:timing>
</p:sld>
</file>

<file path=ppt/slides/slide2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354" name="内容占位符 2"/>
          <p:cNvSpPr>
            <a:spLocks noGrp="1"/>
          </p:cNvSpPr>
          <p:nvPr>
            <p:ph idx="1"/>
          </p:nvPr>
        </p:nvSpPr>
        <p:spPr>
          <a:xfrm>
            <a:off x="450850" y="571500"/>
            <a:ext cx="8264525" cy="6143625"/>
          </a:xfrm>
        </p:spPr>
        <p:txBody>
          <a:bodyPr/>
          <a:lstStyle/>
          <a:p>
            <a:pPr>
              <a:lnSpc>
                <a:spcPts val="3000"/>
              </a:lnSpc>
              <a:buFont typeface="Wingdings" panose="05000000000000000000" pitchFamily="2" charset="2"/>
              <a:buNone/>
            </a:pPr>
            <a:r>
              <a:rPr lang="en-US" altLang="zh-CN" sz="2800" smtClean="0"/>
              <a:t>#include &lt;stdio.h&gt;</a:t>
            </a:r>
            <a:endParaRPr lang="zh-CN" altLang="zh-CN" sz="2800" smtClean="0"/>
          </a:p>
          <a:p>
            <a:pPr>
              <a:lnSpc>
                <a:spcPts val="3000"/>
              </a:lnSpc>
              <a:buFont typeface="Wingdings" panose="05000000000000000000" pitchFamily="2" charset="2"/>
              <a:buNone/>
            </a:pPr>
            <a:r>
              <a:rPr lang="en-US" altLang="zh-CN" sz="2800" smtClean="0"/>
              <a:t>int main()</a:t>
            </a:r>
            <a:endParaRPr lang="zh-CN" altLang="zh-CN" sz="2800" smtClean="0"/>
          </a:p>
          <a:p>
            <a:pPr>
              <a:lnSpc>
                <a:spcPts val="3000"/>
              </a:lnSpc>
              <a:buFont typeface="Wingdings" panose="05000000000000000000" pitchFamily="2" charset="2"/>
              <a:buNone/>
            </a:pPr>
            <a:r>
              <a:rPr lang="en-US" altLang="zh-CN" sz="2800" smtClean="0"/>
              <a:t>{ </a:t>
            </a:r>
            <a:r>
              <a:rPr lang="en-US" altLang="zh-CN" sz="2800" smtClean="0">
                <a:solidFill>
                  <a:srgbClr val="9D138D"/>
                </a:solidFill>
              </a:rPr>
              <a:t>extern</a:t>
            </a:r>
            <a:r>
              <a:rPr lang="en-US" altLang="zh-CN" sz="2800" smtClean="0"/>
              <a:t> void enter_string(char str[]); </a:t>
            </a:r>
            <a:endParaRPr lang="zh-CN" altLang="zh-CN" sz="2800" smtClean="0"/>
          </a:p>
          <a:p>
            <a:pPr>
              <a:lnSpc>
                <a:spcPts val="3000"/>
              </a:lnSpc>
              <a:buFont typeface="Wingdings" panose="05000000000000000000" pitchFamily="2" charset="2"/>
              <a:buNone/>
            </a:pPr>
            <a:r>
              <a:rPr lang="en-US" altLang="zh-CN" sz="2800" smtClean="0"/>
              <a:t>   </a:t>
            </a:r>
            <a:r>
              <a:rPr lang="en-US" altLang="zh-CN" sz="2800" smtClean="0">
                <a:solidFill>
                  <a:srgbClr val="9D138D"/>
                </a:solidFill>
              </a:rPr>
              <a:t>extern</a:t>
            </a:r>
            <a:r>
              <a:rPr lang="en-US" altLang="zh-CN" sz="2800" smtClean="0"/>
              <a:t> void delete_string(char str[],</a:t>
            </a:r>
          </a:p>
          <a:p>
            <a:pPr>
              <a:lnSpc>
                <a:spcPts val="3000"/>
              </a:lnSpc>
              <a:buFont typeface="Wingdings" panose="05000000000000000000" pitchFamily="2" charset="2"/>
              <a:buNone/>
            </a:pPr>
            <a:r>
              <a:rPr lang="en-US" altLang="zh-CN" sz="2800" smtClean="0"/>
              <a:t>                                             char ch); </a:t>
            </a:r>
            <a:endParaRPr lang="zh-CN" altLang="zh-CN" sz="2800" smtClean="0"/>
          </a:p>
          <a:p>
            <a:pPr>
              <a:lnSpc>
                <a:spcPts val="3000"/>
              </a:lnSpc>
              <a:buFont typeface="Wingdings" panose="05000000000000000000" pitchFamily="2" charset="2"/>
              <a:buNone/>
            </a:pPr>
            <a:r>
              <a:rPr lang="en-US" altLang="zh-CN" sz="2800" smtClean="0"/>
              <a:t>   </a:t>
            </a:r>
            <a:r>
              <a:rPr lang="en-US" altLang="zh-CN" sz="2800" smtClean="0">
                <a:solidFill>
                  <a:srgbClr val="9D138D"/>
                </a:solidFill>
              </a:rPr>
              <a:t>extern</a:t>
            </a:r>
            <a:r>
              <a:rPr lang="en-US" altLang="zh-CN" sz="2800" smtClean="0"/>
              <a:t> void print_string(char str[]); </a:t>
            </a:r>
            <a:endParaRPr lang="zh-CN" altLang="zh-CN" sz="2800" smtClean="0"/>
          </a:p>
          <a:p>
            <a:pPr>
              <a:lnSpc>
                <a:spcPts val="3000"/>
              </a:lnSpc>
              <a:buFont typeface="Wingdings" panose="05000000000000000000" pitchFamily="2" charset="2"/>
              <a:buNone/>
            </a:pPr>
            <a:r>
              <a:rPr lang="en-US" altLang="zh-CN" sz="2800" smtClean="0"/>
              <a:t>   char c,str[80];</a:t>
            </a:r>
            <a:endParaRPr lang="zh-CN" altLang="zh-CN" sz="2800" smtClean="0"/>
          </a:p>
          <a:p>
            <a:pPr>
              <a:lnSpc>
                <a:spcPts val="3000"/>
              </a:lnSpc>
              <a:buFont typeface="Wingdings" panose="05000000000000000000" pitchFamily="2" charset="2"/>
              <a:buNone/>
            </a:pPr>
            <a:r>
              <a:rPr lang="en-US" altLang="zh-CN" sz="2800" smtClean="0"/>
              <a:t>   enter_string(str);             </a:t>
            </a:r>
            <a:endParaRPr lang="zh-CN" altLang="zh-CN" sz="2800" smtClean="0"/>
          </a:p>
          <a:p>
            <a:pPr>
              <a:lnSpc>
                <a:spcPts val="3000"/>
              </a:lnSpc>
              <a:buFont typeface="Wingdings" panose="05000000000000000000" pitchFamily="2" charset="2"/>
              <a:buNone/>
            </a:pPr>
            <a:r>
              <a:rPr lang="en-US" altLang="zh-CN" sz="2800" smtClean="0"/>
              <a:t>   scanf(“%c”,&amp;c); </a:t>
            </a:r>
            <a:endParaRPr lang="zh-CN" altLang="zh-CN" sz="2800" smtClean="0"/>
          </a:p>
          <a:p>
            <a:pPr>
              <a:lnSpc>
                <a:spcPts val="3000"/>
              </a:lnSpc>
              <a:buFont typeface="Wingdings" panose="05000000000000000000" pitchFamily="2" charset="2"/>
              <a:buNone/>
            </a:pPr>
            <a:r>
              <a:rPr lang="en-US" altLang="zh-CN" sz="2800" smtClean="0"/>
              <a:t>   delete_string(str,c);  </a:t>
            </a:r>
            <a:endParaRPr lang="zh-CN" altLang="zh-CN" sz="2800" smtClean="0"/>
          </a:p>
          <a:p>
            <a:pPr>
              <a:lnSpc>
                <a:spcPts val="3000"/>
              </a:lnSpc>
              <a:buFont typeface="Wingdings" panose="05000000000000000000" pitchFamily="2" charset="2"/>
              <a:buNone/>
            </a:pPr>
            <a:r>
              <a:rPr lang="en-US" altLang="zh-CN" sz="2800" smtClean="0"/>
              <a:t>   print_string(str);      </a:t>
            </a:r>
            <a:endParaRPr lang="zh-CN" altLang="zh-CN" sz="2800" smtClean="0"/>
          </a:p>
          <a:p>
            <a:pPr>
              <a:lnSpc>
                <a:spcPts val="3000"/>
              </a:lnSpc>
              <a:buFont typeface="Wingdings" panose="05000000000000000000" pitchFamily="2" charset="2"/>
              <a:buNone/>
            </a:pPr>
            <a:r>
              <a:rPr lang="en-US" altLang="zh-CN" sz="2800" smtClean="0"/>
              <a:t>   return 0;     </a:t>
            </a:r>
            <a:endParaRPr lang="zh-CN" altLang="zh-CN" sz="2800" smtClean="0"/>
          </a:p>
          <a:p>
            <a:pPr>
              <a:lnSpc>
                <a:spcPts val="3000"/>
              </a:lnSpc>
              <a:buFont typeface="Wingdings" panose="05000000000000000000" pitchFamily="2" charset="2"/>
              <a:buNone/>
            </a:pPr>
            <a:r>
              <a:rPr lang="en-US" altLang="zh-CN" sz="2800" smtClean="0"/>
              <a:t>}</a:t>
            </a:r>
            <a:endParaRPr lang="zh-CN" altLang="zh-CN" sz="2800" smtClean="0"/>
          </a:p>
          <a:p>
            <a:pPr>
              <a:lnSpc>
                <a:spcPts val="3000"/>
              </a:lnSpc>
              <a:buFont typeface="Wingdings" panose="05000000000000000000" pitchFamily="2" charset="2"/>
              <a:buNone/>
            </a:pPr>
            <a:endParaRPr lang="zh-CN" altLang="en-US" sz="2800" smtClean="0"/>
          </a:p>
        </p:txBody>
      </p:sp>
      <p:sp>
        <p:nvSpPr>
          <p:cNvPr id="4" name="TextBox 3"/>
          <p:cNvSpPr txBox="1"/>
          <p:nvPr/>
        </p:nvSpPr>
        <p:spPr>
          <a:xfrm>
            <a:off x="6000750" y="404813"/>
            <a:ext cx="3000375" cy="523875"/>
          </a:xfrm>
          <a:prstGeom prst="rect">
            <a:avLst/>
          </a:prstGeom>
          <a:noFill/>
        </p:spPr>
        <p:txBody>
          <a:bodyPr>
            <a:spAutoFit/>
          </a:bodyPr>
          <a:lstStyle/>
          <a:p>
            <a:pPr algn="ctr" eaLnBrk="1" hangingPunct="1">
              <a:defRPr/>
            </a:pPr>
            <a:r>
              <a:rPr lang="en-US" altLang="zh-CN" sz="2800" b="1" dirty="0">
                <a:solidFill>
                  <a:srgbClr val="FF0000"/>
                </a:solidFill>
                <a:latin typeface="+mn-lt"/>
                <a:ea typeface="+mn-ea"/>
              </a:rPr>
              <a:t>file1</a:t>
            </a:r>
            <a:r>
              <a:rPr lang="zh-CN" altLang="en-US" sz="2800" b="1" dirty="0">
                <a:solidFill>
                  <a:srgbClr val="FF0000"/>
                </a:solidFill>
                <a:latin typeface="+mn-lt"/>
                <a:ea typeface="+mn-ea"/>
              </a:rPr>
              <a:t>（文件</a:t>
            </a:r>
            <a:r>
              <a:rPr lang="en-US" altLang="zh-CN" sz="2800" b="1" dirty="0">
                <a:solidFill>
                  <a:srgbClr val="FF0000"/>
                </a:solidFill>
                <a:latin typeface="+mn-lt"/>
                <a:ea typeface="+mn-ea"/>
              </a:rPr>
              <a:t>1</a:t>
            </a:r>
            <a:r>
              <a:rPr lang="zh-CN" altLang="en-US" sz="2800" b="1" dirty="0">
                <a:solidFill>
                  <a:srgbClr val="FF0000"/>
                </a:solidFill>
                <a:latin typeface="+mn-lt"/>
                <a:ea typeface="+mn-ea"/>
              </a:rPr>
              <a:t>）</a:t>
            </a:r>
          </a:p>
        </p:txBody>
      </p:sp>
      <p:sp>
        <p:nvSpPr>
          <p:cNvPr id="5" name="圆角矩形标注 4"/>
          <p:cNvSpPr>
            <a:spLocks noChangeArrowheads="1"/>
          </p:cNvSpPr>
          <p:nvPr/>
        </p:nvSpPr>
        <p:spPr bwMode="auto">
          <a:xfrm>
            <a:off x="5072063" y="3857625"/>
            <a:ext cx="3786187" cy="1643063"/>
          </a:xfrm>
          <a:prstGeom prst="wedgeRoundRectCallout">
            <a:avLst>
              <a:gd name="adj1" fmla="val -36532"/>
              <a:gd name="adj2" fmla="val -80213"/>
              <a:gd name="adj3" fmla="val 16667"/>
            </a:avLst>
          </a:prstGeom>
          <a:solidFill>
            <a:srgbClr val="FFFFCC"/>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zh-CN" sz="2800">
                <a:solidFill>
                  <a:srgbClr val="0000CC"/>
                </a:solidFill>
                <a:ea typeface="宋体" panose="02010600030101010101" pitchFamily="2" charset="-122"/>
              </a:rPr>
              <a:t>声明在本函数中将要调用的已在其他文件中定义的</a:t>
            </a:r>
            <a:r>
              <a:rPr kumimoji="1" lang="en-US" altLang="zh-CN" sz="2800">
                <a:solidFill>
                  <a:srgbClr val="0000CC"/>
                </a:solidFill>
                <a:ea typeface="宋体" panose="02010600030101010101" pitchFamily="2" charset="-122"/>
              </a:rPr>
              <a:t>3</a:t>
            </a:r>
            <a:r>
              <a:rPr kumimoji="1" lang="zh-CN" altLang="zh-CN" sz="2800">
                <a:solidFill>
                  <a:srgbClr val="0000CC"/>
                </a:solidFill>
                <a:ea typeface="宋体" panose="02010600030101010101" pitchFamily="2" charset="-122"/>
              </a:rPr>
              <a:t>个函数</a:t>
            </a:r>
            <a:endParaRPr kumimoji="1" lang="zh-CN" altLang="en-US" sz="2800">
              <a:solidFill>
                <a:srgbClr val="0000CC"/>
              </a:solidFill>
              <a:ea typeface="宋体" panose="02010600030101010101" pitchFamily="2" charset="-122"/>
            </a:endParaRPr>
          </a:p>
        </p:txBody>
      </p:sp>
      <p:pic>
        <p:nvPicPr>
          <p:cNvPr id="228357" name="图片 5"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9378" name="内容占位符 2"/>
          <p:cNvSpPr>
            <a:spLocks noGrp="1"/>
          </p:cNvSpPr>
          <p:nvPr>
            <p:ph idx="1"/>
          </p:nvPr>
        </p:nvSpPr>
        <p:spPr>
          <a:xfrm>
            <a:off x="285750" y="1000125"/>
            <a:ext cx="8264525" cy="5143500"/>
          </a:xfrm>
        </p:spPr>
        <p:txBody>
          <a:bodyPr/>
          <a:lstStyle/>
          <a:p>
            <a:pPr>
              <a:lnSpc>
                <a:spcPts val="3000"/>
              </a:lnSpc>
              <a:buFont typeface="Wingdings" panose="05000000000000000000" pitchFamily="2" charset="2"/>
              <a:buNone/>
            </a:pPr>
            <a:r>
              <a:rPr lang="en-US" altLang="zh-CN" sz="2800" smtClean="0">
                <a:solidFill>
                  <a:srgbClr val="00B050"/>
                </a:solidFill>
              </a:rPr>
              <a:t>void enter_string(char str[80]) </a:t>
            </a:r>
            <a:endParaRPr lang="zh-CN" altLang="zh-CN" sz="2800" smtClean="0">
              <a:solidFill>
                <a:srgbClr val="00B050"/>
              </a:solidFill>
            </a:endParaRPr>
          </a:p>
          <a:p>
            <a:pPr>
              <a:lnSpc>
                <a:spcPts val="3000"/>
              </a:lnSpc>
              <a:buFont typeface="Wingdings" panose="05000000000000000000" pitchFamily="2" charset="2"/>
              <a:buNone/>
            </a:pPr>
            <a:r>
              <a:rPr lang="en-US" altLang="zh-CN" sz="2800" smtClean="0">
                <a:solidFill>
                  <a:srgbClr val="00B050"/>
                </a:solidFill>
              </a:rPr>
              <a:t>{  gets(str);   } </a:t>
            </a:r>
            <a:endParaRPr lang="zh-CN" altLang="zh-CN" sz="2800" smtClean="0">
              <a:solidFill>
                <a:srgbClr val="00B050"/>
              </a:solidFill>
            </a:endParaRPr>
          </a:p>
          <a:p>
            <a:pPr>
              <a:lnSpc>
                <a:spcPts val="3000"/>
              </a:lnSpc>
              <a:buFont typeface="Wingdings" panose="05000000000000000000" pitchFamily="2" charset="2"/>
              <a:buNone/>
            </a:pPr>
            <a:r>
              <a:rPr lang="en-US" altLang="zh-CN" sz="2800" smtClean="0">
                <a:solidFill>
                  <a:srgbClr val="9D138D"/>
                </a:solidFill>
              </a:rPr>
              <a:t>void delete_string(char str[],char ch)</a:t>
            </a:r>
            <a:endParaRPr lang="zh-CN" altLang="zh-CN" sz="2800" smtClean="0">
              <a:solidFill>
                <a:srgbClr val="9D138D"/>
              </a:solidFill>
            </a:endParaRPr>
          </a:p>
          <a:p>
            <a:pPr>
              <a:lnSpc>
                <a:spcPts val="3000"/>
              </a:lnSpc>
              <a:buFont typeface="Wingdings" panose="05000000000000000000" pitchFamily="2" charset="2"/>
              <a:buNone/>
            </a:pPr>
            <a:r>
              <a:rPr lang="en-US" altLang="zh-CN" sz="2800" smtClean="0">
                <a:solidFill>
                  <a:srgbClr val="9D138D"/>
                </a:solidFill>
              </a:rPr>
              <a:t>{ int i,j;</a:t>
            </a:r>
            <a:endParaRPr lang="zh-CN" altLang="zh-CN" sz="2800" smtClean="0">
              <a:solidFill>
                <a:srgbClr val="9D138D"/>
              </a:solidFill>
            </a:endParaRPr>
          </a:p>
          <a:p>
            <a:pPr>
              <a:lnSpc>
                <a:spcPts val="3000"/>
              </a:lnSpc>
              <a:buFont typeface="Wingdings" panose="05000000000000000000" pitchFamily="2" charset="2"/>
              <a:buNone/>
            </a:pPr>
            <a:r>
              <a:rPr lang="en-US" altLang="zh-CN" sz="2800" smtClean="0">
                <a:solidFill>
                  <a:srgbClr val="9D138D"/>
                </a:solidFill>
              </a:rPr>
              <a:t>   for(i=j=0;str[i]!='\0';i++)</a:t>
            </a:r>
            <a:endParaRPr lang="zh-CN" altLang="zh-CN" sz="2800" smtClean="0">
              <a:solidFill>
                <a:srgbClr val="9D138D"/>
              </a:solidFill>
            </a:endParaRPr>
          </a:p>
          <a:p>
            <a:pPr>
              <a:lnSpc>
                <a:spcPts val="3000"/>
              </a:lnSpc>
              <a:buFont typeface="Wingdings" panose="05000000000000000000" pitchFamily="2" charset="2"/>
              <a:buNone/>
            </a:pPr>
            <a:r>
              <a:rPr lang="en-US" altLang="zh-CN" sz="2800" smtClean="0">
                <a:solidFill>
                  <a:srgbClr val="9D138D"/>
                </a:solidFill>
              </a:rPr>
              <a:t>	   if(str[i]!=ch)   str[j++]=str[i];</a:t>
            </a:r>
            <a:endParaRPr lang="zh-CN" altLang="zh-CN" sz="2800" smtClean="0">
              <a:solidFill>
                <a:srgbClr val="9D138D"/>
              </a:solidFill>
            </a:endParaRPr>
          </a:p>
          <a:p>
            <a:pPr>
              <a:lnSpc>
                <a:spcPts val="3000"/>
              </a:lnSpc>
              <a:buFont typeface="Wingdings" panose="05000000000000000000" pitchFamily="2" charset="2"/>
              <a:buNone/>
            </a:pPr>
            <a:r>
              <a:rPr lang="en-US" altLang="zh-CN" sz="2800" smtClean="0">
                <a:solidFill>
                  <a:srgbClr val="9D138D"/>
                </a:solidFill>
              </a:rPr>
              <a:t>   str[j]='\0';</a:t>
            </a:r>
            <a:endParaRPr lang="zh-CN" altLang="zh-CN" sz="2800" smtClean="0">
              <a:solidFill>
                <a:srgbClr val="9D138D"/>
              </a:solidFill>
            </a:endParaRPr>
          </a:p>
          <a:p>
            <a:pPr>
              <a:lnSpc>
                <a:spcPts val="3000"/>
              </a:lnSpc>
              <a:buFont typeface="Wingdings" panose="05000000000000000000" pitchFamily="2" charset="2"/>
              <a:buNone/>
            </a:pPr>
            <a:r>
              <a:rPr lang="en-US" altLang="zh-CN" sz="2800" smtClean="0">
                <a:solidFill>
                  <a:srgbClr val="9D138D"/>
                </a:solidFill>
              </a:rPr>
              <a:t>} </a:t>
            </a:r>
            <a:endParaRPr lang="zh-CN" altLang="zh-CN" sz="2800" smtClean="0">
              <a:solidFill>
                <a:srgbClr val="9D138D"/>
              </a:solidFill>
            </a:endParaRPr>
          </a:p>
          <a:p>
            <a:pPr>
              <a:lnSpc>
                <a:spcPts val="3000"/>
              </a:lnSpc>
              <a:buFont typeface="Wingdings" panose="05000000000000000000" pitchFamily="2" charset="2"/>
              <a:buNone/>
            </a:pPr>
            <a:r>
              <a:rPr lang="en-US" altLang="zh-CN" sz="2800" smtClean="0">
                <a:solidFill>
                  <a:srgbClr val="0000CC"/>
                </a:solidFill>
              </a:rPr>
              <a:t>void print_string(char str[]) </a:t>
            </a:r>
            <a:endParaRPr lang="zh-CN" altLang="zh-CN" sz="2800" smtClean="0">
              <a:solidFill>
                <a:srgbClr val="0000CC"/>
              </a:solidFill>
            </a:endParaRPr>
          </a:p>
          <a:p>
            <a:pPr>
              <a:lnSpc>
                <a:spcPts val="3000"/>
              </a:lnSpc>
              <a:buFont typeface="Wingdings" panose="05000000000000000000" pitchFamily="2" charset="2"/>
              <a:buNone/>
            </a:pPr>
            <a:r>
              <a:rPr lang="en-US" altLang="zh-CN" sz="2800" smtClean="0">
                <a:solidFill>
                  <a:srgbClr val="0000CC"/>
                </a:solidFill>
              </a:rPr>
              <a:t>{ printf("%s\n",str); }</a:t>
            </a:r>
            <a:endParaRPr lang="zh-CN" altLang="zh-CN" sz="2800" smtClean="0">
              <a:solidFill>
                <a:srgbClr val="0000CC"/>
              </a:solidFill>
            </a:endParaRPr>
          </a:p>
          <a:p>
            <a:pPr>
              <a:lnSpc>
                <a:spcPts val="3000"/>
              </a:lnSpc>
              <a:buFont typeface="Wingdings" panose="05000000000000000000" pitchFamily="2" charset="2"/>
              <a:buNone/>
            </a:pPr>
            <a:endParaRPr lang="zh-CN" altLang="en-US" sz="2800" smtClean="0"/>
          </a:p>
        </p:txBody>
      </p:sp>
      <p:sp>
        <p:nvSpPr>
          <p:cNvPr id="4" name="TextBox 3"/>
          <p:cNvSpPr txBox="1"/>
          <p:nvPr/>
        </p:nvSpPr>
        <p:spPr>
          <a:xfrm>
            <a:off x="6143625" y="1428750"/>
            <a:ext cx="3000375" cy="523875"/>
          </a:xfrm>
          <a:prstGeom prst="rect">
            <a:avLst/>
          </a:prstGeom>
          <a:noFill/>
        </p:spPr>
        <p:txBody>
          <a:bodyPr>
            <a:spAutoFit/>
          </a:bodyPr>
          <a:lstStyle/>
          <a:p>
            <a:pPr algn="ctr" eaLnBrk="1" hangingPunct="1">
              <a:defRPr/>
            </a:pPr>
            <a:r>
              <a:rPr lang="en-US" altLang="zh-CN" sz="2800" b="1" dirty="0">
                <a:solidFill>
                  <a:srgbClr val="FF0000"/>
                </a:solidFill>
                <a:latin typeface="+mn-lt"/>
                <a:ea typeface="+mn-ea"/>
              </a:rPr>
              <a:t>file2</a:t>
            </a:r>
            <a:r>
              <a:rPr lang="zh-CN" altLang="en-US" sz="2800" b="1" dirty="0">
                <a:solidFill>
                  <a:srgbClr val="FF0000"/>
                </a:solidFill>
                <a:latin typeface="+mn-lt"/>
                <a:ea typeface="+mn-ea"/>
              </a:rPr>
              <a:t>（文件</a:t>
            </a:r>
            <a:r>
              <a:rPr lang="en-US" altLang="zh-CN" sz="2800" b="1" dirty="0">
                <a:solidFill>
                  <a:srgbClr val="FF0000"/>
                </a:solidFill>
                <a:latin typeface="+mn-lt"/>
                <a:ea typeface="+mn-ea"/>
              </a:rPr>
              <a:t>2</a:t>
            </a:r>
            <a:r>
              <a:rPr lang="zh-CN" altLang="en-US" sz="2800" b="1" dirty="0">
                <a:solidFill>
                  <a:srgbClr val="FF0000"/>
                </a:solidFill>
                <a:latin typeface="+mn-lt"/>
                <a:ea typeface="+mn-ea"/>
              </a:rPr>
              <a:t>）</a:t>
            </a:r>
          </a:p>
        </p:txBody>
      </p:sp>
      <p:sp>
        <p:nvSpPr>
          <p:cNvPr id="5" name="TextBox 4"/>
          <p:cNvSpPr txBox="1"/>
          <p:nvPr/>
        </p:nvSpPr>
        <p:spPr>
          <a:xfrm>
            <a:off x="5429250" y="3929063"/>
            <a:ext cx="3000375" cy="523875"/>
          </a:xfrm>
          <a:prstGeom prst="rect">
            <a:avLst/>
          </a:prstGeom>
          <a:noFill/>
        </p:spPr>
        <p:txBody>
          <a:bodyPr>
            <a:spAutoFit/>
          </a:bodyPr>
          <a:lstStyle/>
          <a:p>
            <a:pPr algn="ctr" eaLnBrk="1" hangingPunct="1">
              <a:defRPr/>
            </a:pPr>
            <a:r>
              <a:rPr lang="en-US" altLang="zh-CN" sz="2800" b="1" dirty="0">
                <a:solidFill>
                  <a:srgbClr val="FF0000"/>
                </a:solidFill>
                <a:latin typeface="+mn-lt"/>
                <a:ea typeface="+mn-ea"/>
              </a:rPr>
              <a:t>file3</a:t>
            </a:r>
            <a:r>
              <a:rPr lang="zh-CN" altLang="en-US" sz="2800" b="1" dirty="0">
                <a:solidFill>
                  <a:srgbClr val="FF0000"/>
                </a:solidFill>
                <a:latin typeface="+mn-lt"/>
                <a:ea typeface="+mn-ea"/>
              </a:rPr>
              <a:t>（文件</a:t>
            </a:r>
            <a:r>
              <a:rPr lang="en-US" altLang="zh-CN" sz="2800" b="1" dirty="0">
                <a:solidFill>
                  <a:srgbClr val="FF0000"/>
                </a:solidFill>
                <a:latin typeface="+mn-lt"/>
                <a:ea typeface="+mn-ea"/>
              </a:rPr>
              <a:t>3</a:t>
            </a:r>
            <a:r>
              <a:rPr lang="zh-CN" altLang="en-US" sz="2800" b="1" dirty="0">
                <a:solidFill>
                  <a:srgbClr val="FF0000"/>
                </a:solidFill>
                <a:latin typeface="+mn-lt"/>
                <a:ea typeface="+mn-ea"/>
              </a:rPr>
              <a:t>）</a:t>
            </a:r>
          </a:p>
        </p:txBody>
      </p:sp>
      <p:sp>
        <p:nvSpPr>
          <p:cNvPr id="6" name="TextBox 5"/>
          <p:cNvSpPr txBox="1"/>
          <p:nvPr/>
        </p:nvSpPr>
        <p:spPr>
          <a:xfrm>
            <a:off x="5429250" y="5286375"/>
            <a:ext cx="3000375" cy="523875"/>
          </a:xfrm>
          <a:prstGeom prst="rect">
            <a:avLst/>
          </a:prstGeom>
          <a:noFill/>
        </p:spPr>
        <p:txBody>
          <a:bodyPr>
            <a:spAutoFit/>
          </a:bodyPr>
          <a:lstStyle/>
          <a:p>
            <a:pPr algn="ctr" eaLnBrk="1" hangingPunct="1">
              <a:defRPr/>
            </a:pPr>
            <a:r>
              <a:rPr lang="en-US" altLang="zh-CN" sz="2800" b="1" dirty="0">
                <a:solidFill>
                  <a:srgbClr val="FF0000"/>
                </a:solidFill>
                <a:latin typeface="+mn-lt"/>
                <a:ea typeface="+mn-ea"/>
              </a:rPr>
              <a:t>file4</a:t>
            </a:r>
            <a:r>
              <a:rPr lang="zh-CN" altLang="en-US" sz="2800" b="1" dirty="0">
                <a:solidFill>
                  <a:srgbClr val="FF0000"/>
                </a:solidFill>
                <a:latin typeface="+mn-lt"/>
                <a:ea typeface="+mn-ea"/>
              </a:rPr>
              <a:t>（文件</a:t>
            </a:r>
            <a:r>
              <a:rPr lang="en-US" altLang="zh-CN" sz="2800" b="1" dirty="0">
                <a:solidFill>
                  <a:srgbClr val="FF0000"/>
                </a:solidFill>
                <a:latin typeface="+mn-lt"/>
                <a:ea typeface="+mn-ea"/>
              </a:rPr>
              <a:t>4</a:t>
            </a:r>
            <a:r>
              <a:rPr lang="zh-CN" altLang="en-US" sz="2800" b="1" dirty="0">
                <a:solidFill>
                  <a:srgbClr val="FF0000"/>
                </a:solidFill>
                <a:latin typeface="+mn-lt"/>
                <a:ea typeface="+mn-ea"/>
              </a:rPr>
              <a:t>）</a:t>
            </a:r>
          </a:p>
        </p:txBody>
      </p:sp>
      <p:pic>
        <p:nvPicPr>
          <p:cNvPr id="229382" name="图片 6"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r>
              <a:rPr lang="zh-CN" altLang="en-US" smtClean="0"/>
              <a:t>函数的定义</a:t>
            </a:r>
          </a:p>
        </p:txBody>
      </p:sp>
      <p:sp>
        <p:nvSpPr>
          <p:cNvPr id="78865" name="AutoShape 17"/>
          <p:cNvSpPr>
            <a:spLocks noChangeArrowheads="1"/>
          </p:cNvSpPr>
          <p:nvPr/>
        </p:nvSpPr>
        <p:spPr bwMode="auto">
          <a:xfrm>
            <a:off x="3708400" y="2349500"/>
            <a:ext cx="1366838" cy="792163"/>
          </a:xfrm>
          <a:prstGeom prst="wedgeRectCallout">
            <a:avLst>
              <a:gd name="adj1" fmla="val 49069"/>
              <a:gd name="adj2" fmla="val 83468"/>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r>
              <a:rPr lang="zh-CN" altLang="en-US" b="1">
                <a:latin typeface="+mn-lt"/>
                <a:ea typeface="楷体" pitchFamily="49" charset="-122"/>
              </a:rPr>
              <a:t>应是合法标识符</a:t>
            </a:r>
          </a:p>
        </p:txBody>
      </p:sp>
      <p:grpSp>
        <p:nvGrpSpPr>
          <p:cNvPr id="27652" name="Group 1"/>
          <p:cNvGrpSpPr>
            <a:grpSpLocks/>
          </p:cNvGrpSpPr>
          <p:nvPr/>
        </p:nvGrpSpPr>
        <p:grpSpPr bwMode="auto">
          <a:xfrm>
            <a:off x="539750" y="2347913"/>
            <a:ext cx="8280400" cy="3673475"/>
            <a:chOff x="340" y="1479"/>
            <a:chExt cx="5216" cy="2314"/>
          </a:xfrm>
        </p:grpSpPr>
        <p:sp>
          <p:nvSpPr>
            <p:cNvPr id="7175" name="Rectangle 5"/>
            <p:cNvSpPr>
              <a:spLocks noChangeArrowheads="1"/>
            </p:cNvSpPr>
            <p:nvPr/>
          </p:nvSpPr>
          <p:spPr bwMode="auto">
            <a:xfrm>
              <a:off x="1927" y="2160"/>
              <a:ext cx="771" cy="227"/>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返回类型</a:t>
              </a:r>
            </a:p>
          </p:txBody>
        </p:sp>
        <p:sp>
          <p:nvSpPr>
            <p:cNvPr id="7176" name="Rectangle 7"/>
            <p:cNvSpPr>
              <a:spLocks noChangeArrowheads="1"/>
            </p:cNvSpPr>
            <p:nvPr/>
          </p:nvSpPr>
          <p:spPr bwMode="auto">
            <a:xfrm>
              <a:off x="2789" y="2160"/>
              <a:ext cx="590" cy="227"/>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函数名</a:t>
              </a:r>
            </a:p>
          </p:txBody>
        </p:sp>
        <p:sp>
          <p:nvSpPr>
            <p:cNvPr id="7177" name="Rectangle 8"/>
            <p:cNvSpPr>
              <a:spLocks noChangeArrowheads="1"/>
            </p:cNvSpPr>
            <p:nvPr/>
          </p:nvSpPr>
          <p:spPr bwMode="auto">
            <a:xfrm>
              <a:off x="3469" y="2160"/>
              <a:ext cx="227" cy="227"/>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solidFill>
                    <a:schemeClr val="bg1"/>
                  </a:solidFill>
                  <a:latin typeface="+mn-lt"/>
                  <a:ea typeface="楷体" pitchFamily="49" charset="-122"/>
                  <a:cs typeface="Times New Roman" pitchFamily="18" charset="0"/>
                </a:rPr>
                <a:t>(</a:t>
              </a:r>
            </a:p>
          </p:txBody>
        </p:sp>
        <p:sp>
          <p:nvSpPr>
            <p:cNvPr id="7178" name="Rectangle 9"/>
            <p:cNvSpPr>
              <a:spLocks noChangeArrowheads="1"/>
            </p:cNvSpPr>
            <p:nvPr/>
          </p:nvSpPr>
          <p:spPr bwMode="auto">
            <a:xfrm>
              <a:off x="4785" y="2160"/>
              <a:ext cx="227" cy="227"/>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solidFill>
                    <a:schemeClr val="bg1"/>
                  </a:solidFill>
                  <a:latin typeface="+mn-lt"/>
                  <a:ea typeface="楷体" pitchFamily="49" charset="-122"/>
                  <a:cs typeface="Times New Roman" pitchFamily="18" charset="0"/>
                </a:rPr>
                <a:t>)</a:t>
              </a:r>
            </a:p>
          </p:txBody>
        </p:sp>
        <p:sp>
          <p:nvSpPr>
            <p:cNvPr id="7179" name="Rectangle 10"/>
            <p:cNvSpPr>
              <a:spLocks noChangeArrowheads="1"/>
            </p:cNvSpPr>
            <p:nvPr/>
          </p:nvSpPr>
          <p:spPr bwMode="auto">
            <a:xfrm>
              <a:off x="3787" y="2160"/>
              <a:ext cx="907" cy="227"/>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形式参数表</a:t>
              </a:r>
            </a:p>
          </p:txBody>
        </p:sp>
        <p:sp>
          <p:nvSpPr>
            <p:cNvPr id="7180" name="Rectangle 11"/>
            <p:cNvSpPr>
              <a:spLocks noChangeArrowheads="1"/>
            </p:cNvSpPr>
            <p:nvPr/>
          </p:nvSpPr>
          <p:spPr bwMode="auto">
            <a:xfrm>
              <a:off x="1927" y="2477"/>
              <a:ext cx="227" cy="227"/>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solidFill>
                    <a:schemeClr val="bg1"/>
                  </a:solidFill>
                  <a:latin typeface="+mn-lt"/>
                  <a:ea typeface="楷体" pitchFamily="49" charset="-122"/>
                  <a:cs typeface="Times New Roman" pitchFamily="18" charset="0"/>
                </a:rPr>
                <a:t>{</a:t>
              </a:r>
            </a:p>
          </p:txBody>
        </p:sp>
        <p:sp>
          <p:nvSpPr>
            <p:cNvPr id="7181" name="Rectangle 12"/>
            <p:cNvSpPr>
              <a:spLocks noChangeArrowheads="1"/>
            </p:cNvSpPr>
            <p:nvPr/>
          </p:nvSpPr>
          <p:spPr bwMode="auto">
            <a:xfrm>
              <a:off x="1927" y="3566"/>
              <a:ext cx="227" cy="227"/>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solidFill>
                    <a:schemeClr val="bg1"/>
                  </a:solidFill>
                  <a:latin typeface="+mn-lt"/>
                  <a:ea typeface="楷体" pitchFamily="49" charset="-122"/>
                  <a:cs typeface="Times New Roman" pitchFamily="18" charset="0"/>
                </a:rPr>
                <a:t>}</a:t>
              </a:r>
            </a:p>
          </p:txBody>
        </p:sp>
        <p:sp>
          <p:nvSpPr>
            <p:cNvPr id="7182" name="Rectangle 13"/>
            <p:cNvSpPr>
              <a:spLocks noChangeArrowheads="1"/>
            </p:cNvSpPr>
            <p:nvPr/>
          </p:nvSpPr>
          <p:spPr bwMode="auto">
            <a:xfrm>
              <a:off x="1927" y="2840"/>
              <a:ext cx="771" cy="227"/>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声明部分</a:t>
              </a:r>
            </a:p>
          </p:txBody>
        </p:sp>
        <p:sp>
          <p:nvSpPr>
            <p:cNvPr id="7183" name="Rectangle 14"/>
            <p:cNvSpPr>
              <a:spLocks noChangeArrowheads="1"/>
            </p:cNvSpPr>
            <p:nvPr/>
          </p:nvSpPr>
          <p:spPr bwMode="auto">
            <a:xfrm>
              <a:off x="1927" y="3203"/>
              <a:ext cx="771" cy="227"/>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语句部分</a:t>
              </a:r>
            </a:p>
          </p:txBody>
        </p:sp>
        <p:sp>
          <p:nvSpPr>
            <p:cNvPr id="7184" name="Line 19"/>
            <p:cNvSpPr>
              <a:spLocks noChangeShapeType="1"/>
            </p:cNvSpPr>
            <p:nvPr/>
          </p:nvSpPr>
          <p:spPr bwMode="auto">
            <a:xfrm>
              <a:off x="3379" y="1706"/>
              <a:ext cx="408"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b="1">
                <a:latin typeface="+mn-lt"/>
                <a:ea typeface="楷体" pitchFamily="49" charset="-122"/>
              </a:endParaRPr>
            </a:p>
          </p:txBody>
        </p:sp>
        <p:sp>
          <p:nvSpPr>
            <p:cNvPr id="7185" name="Line 20"/>
            <p:cNvSpPr>
              <a:spLocks noChangeShapeType="1"/>
            </p:cNvSpPr>
            <p:nvPr/>
          </p:nvSpPr>
          <p:spPr bwMode="auto">
            <a:xfrm flipV="1">
              <a:off x="4694" y="1706"/>
              <a:ext cx="862"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b="1">
                <a:latin typeface="+mn-lt"/>
                <a:ea typeface="楷体" pitchFamily="49" charset="-122"/>
              </a:endParaRPr>
            </a:p>
          </p:txBody>
        </p:sp>
        <p:grpSp>
          <p:nvGrpSpPr>
            <p:cNvPr id="27664" name="Group 27"/>
            <p:cNvGrpSpPr>
              <a:grpSpLocks/>
            </p:cNvGrpSpPr>
            <p:nvPr/>
          </p:nvGrpSpPr>
          <p:grpSpPr bwMode="auto">
            <a:xfrm>
              <a:off x="340" y="2841"/>
              <a:ext cx="1225" cy="952"/>
              <a:chOff x="113" y="3022"/>
              <a:chExt cx="1225" cy="952"/>
            </a:xfrm>
          </p:grpSpPr>
          <p:sp>
            <p:nvSpPr>
              <p:cNvPr id="7188" name="Rectangle 22"/>
              <p:cNvSpPr>
                <a:spLocks noChangeArrowheads="1"/>
              </p:cNvSpPr>
              <p:nvPr/>
            </p:nvSpPr>
            <p:spPr bwMode="auto">
              <a:xfrm>
                <a:off x="249" y="3294"/>
                <a:ext cx="182" cy="91"/>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b="1">
                  <a:latin typeface="+mn-lt"/>
                  <a:ea typeface="楷体" pitchFamily="49" charset="-122"/>
                </a:endParaRPr>
              </a:p>
            </p:txBody>
          </p:sp>
          <p:sp>
            <p:nvSpPr>
              <p:cNvPr id="7189" name="Rectangle 23"/>
              <p:cNvSpPr>
                <a:spLocks noChangeArrowheads="1"/>
              </p:cNvSpPr>
              <p:nvPr/>
            </p:nvSpPr>
            <p:spPr bwMode="auto">
              <a:xfrm>
                <a:off x="249" y="3611"/>
                <a:ext cx="182" cy="91"/>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b="1">
                  <a:latin typeface="+mn-lt"/>
                  <a:ea typeface="楷体" pitchFamily="49" charset="-122"/>
                </a:endParaRPr>
              </a:p>
            </p:txBody>
          </p:sp>
          <p:sp>
            <p:nvSpPr>
              <p:cNvPr id="7190" name="Text Box 24"/>
              <p:cNvSpPr txBox="1">
                <a:spLocks noChangeArrowheads="1"/>
              </p:cNvSpPr>
              <p:nvPr/>
            </p:nvSpPr>
            <p:spPr bwMode="auto">
              <a:xfrm>
                <a:off x="463" y="3207"/>
                <a:ext cx="8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b="1" smtClean="0">
                    <a:latin typeface="+mn-lt"/>
                    <a:ea typeface="楷体" pitchFamily="49" charset="-122"/>
                  </a:rPr>
                  <a:t>必要的部分</a:t>
                </a:r>
              </a:p>
            </p:txBody>
          </p:sp>
          <p:sp>
            <p:nvSpPr>
              <p:cNvPr id="7191" name="Text Box 25"/>
              <p:cNvSpPr txBox="1">
                <a:spLocks noChangeArrowheads="1"/>
              </p:cNvSpPr>
              <p:nvPr/>
            </p:nvSpPr>
            <p:spPr bwMode="auto">
              <a:xfrm>
                <a:off x="476" y="3562"/>
                <a:ext cx="8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b="1" smtClean="0">
                    <a:latin typeface="+mn-lt"/>
                    <a:ea typeface="楷体" pitchFamily="49" charset="-122"/>
                  </a:rPr>
                  <a:t>可选的部分</a:t>
                </a:r>
              </a:p>
            </p:txBody>
          </p:sp>
          <p:sp>
            <p:nvSpPr>
              <p:cNvPr id="7192" name="Rectangle 26"/>
              <p:cNvSpPr>
                <a:spLocks noChangeArrowheads="1"/>
              </p:cNvSpPr>
              <p:nvPr/>
            </p:nvSpPr>
            <p:spPr bwMode="auto">
              <a:xfrm>
                <a:off x="113" y="3022"/>
                <a:ext cx="1225" cy="9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b="1">
                  <a:latin typeface="+mn-lt"/>
                  <a:ea typeface="楷体" pitchFamily="49" charset="-122"/>
                </a:endParaRPr>
              </a:p>
            </p:txBody>
          </p:sp>
        </p:grpSp>
        <p:sp>
          <p:nvSpPr>
            <p:cNvPr id="7187" name="Rectangle 0"/>
            <p:cNvSpPr>
              <a:spLocks noChangeArrowheads="1"/>
            </p:cNvSpPr>
            <p:nvPr/>
          </p:nvSpPr>
          <p:spPr bwMode="auto">
            <a:xfrm>
              <a:off x="3378" y="1479"/>
              <a:ext cx="2178" cy="227"/>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类型</a:t>
              </a:r>
              <a:r>
                <a:rPr lang="en-US" altLang="zh-CN" b="1" baseline="-25000">
                  <a:solidFill>
                    <a:schemeClr val="bg1"/>
                  </a:solidFill>
                  <a:latin typeface="+mn-lt"/>
                  <a:ea typeface="楷体" pitchFamily="49" charset="-122"/>
                  <a:cs typeface="Times New Roman" pitchFamily="18" charset="0"/>
                </a:rPr>
                <a:t>1</a:t>
              </a:r>
              <a:r>
                <a:rPr lang="en-US" altLang="zh-CN" b="1">
                  <a:solidFill>
                    <a:schemeClr val="bg1"/>
                  </a:solidFill>
                  <a:latin typeface="+mn-lt"/>
                  <a:ea typeface="楷体" pitchFamily="49" charset="-122"/>
                  <a:cs typeface="Times New Roman" pitchFamily="18" charset="0"/>
                </a:rPr>
                <a:t> </a:t>
              </a:r>
              <a:r>
                <a:rPr lang="zh-CN" altLang="en-US" b="1">
                  <a:solidFill>
                    <a:schemeClr val="bg1"/>
                  </a:solidFill>
                  <a:latin typeface="+mn-lt"/>
                  <a:ea typeface="楷体" pitchFamily="49" charset="-122"/>
                  <a:cs typeface="Times New Roman" pitchFamily="18" charset="0"/>
                </a:rPr>
                <a:t>参数名</a:t>
              </a:r>
              <a:r>
                <a:rPr lang="en-US" altLang="zh-CN" b="1" baseline="-25000">
                  <a:solidFill>
                    <a:schemeClr val="bg1"/>
                  </a:solidFill>
                  <a:latin typeface="+mn-lt"/>
                  <a:ea typeface="楷体" pitchFamily="49" charset="-122"/>
                  <a:cs typeface="Times New Roman" pitchFamily="18" charset="0"/>
                </a:rPr>
                <a:t>1</a:t>
              </a:r>
              <a:r>
                <a:rPr lang="en-US" altLang="zh-CN" b="1">
                  <a:solidFill>
                    <a:schemeClr val="bg1"/>
                  </a:solidFill>
                  <a:latin typeface="+mn-lt"/>
                  <a:ea typeface="楷体" pitchFamily="49" charset="-122"/>
                  <a:cs typeface="Times New Roman" pitchFamily="18" charset="0"/>
                </a:rPr>
                <a:t>, </a:t>
              </a:r>
              <a:r>
                <a:rPr lang="zh-CN" altLang="en-US" b="1">
                  <a:solidFill>
                    <a:schemeClr val="bg1"/>
                  </a:solidFill>
                  <a:latin typeface="+mn-lt"/>
                  <a:ea typeface="楷体" pitchFamily="49" charset="-122"/>
                  <a:cs typeface="Times New Roman" pitchFamily="18" charset="0"/>
                </a:rPr>
                <a:t>类型</a:t>
              </a:r>
              <a:r>
                <a:rPr lang="en-US" altLang="zh-CN" b="1" baseline="-25000">
                  <a:solidFill>
                    <a:schemeClr val="bg1"/>
                  </a:solidFill>
                  <a:latin typeface="+mn-lt"/>
                  <a:ea typeface="楷体" pitchFamily="49" charset="-122"/>
                  <a:cs typeface="Times New Roman" pitchFamily="18" charset="0"/>
                </a:rPr>
                <a:t>2</a:t>
              </a:r>
              <a:r>
                <a:rPr lang="en-US" altLang="zh-CN" b="1">
                  <a:solidFill>
                    <a:schemeClr val="bg1"/>
                  </a:solidFill>
                  <a:latin typeface="+mn-lt"/>
                  <a:ea typeface="楷体" pitchFamily="49" charset="-122"/>
                  <a:cs typeface="Times New Roman" pitchFamily="18" charset="0"/>
                </a:rPr>
                <a:t> </a:t>
              </a:r>
              <a:r>
                <a:rPr lang="zh-CN" altLang="en-US" b="1">
                  <a:solidFill>
                    <a:schemeClr val="bg1"/>
                  </a:solidFill>
                  <a:latin typeface="+mn-lt"/>
                  <a:ea typeface="楷体" pitchFamily="49" charset="-122"/>
                  <a:cs typeface="Times New Roman" pitchFamily="18" charset="0"/>
                </a:rPr>
                <a:t>参数名</a:t>
              </a:r>
              <a:r>
                <a:rPr lang="en-US" altLang="zh-CN" b="1" baseline="-25000">
                  <a:solidFill>
                    <a:schemeClr val="bg1"/>
                  </a:solidFill>
                  <a:latin typeface="+mn-lt"/>
                  <a:ea typeface="楷体" pitchFamily="49" charset="-122"/>
                  <a:cs typeface="Times New Roman" pitchFamily="18" charset="0"/>
                </a:rPr>
                <a:t>2</a:t>
              </a:r>
              <a:r>
                <a:rPr lang="en-US" altLang="zh-CN" b="1">
                  <a:solidFill>
                    <a:schemeClr val="bg1"/>
                  </a:solidFill>
                  <a:latin typeface="+mn-lt"/>
                  <a:ea typeface="楷体" pitchFamily="49" charset="-122"/>
                  <a:cs typeface="Times New Roman" pitchFamily="18" charset="0"/>
                </a:rPr>
                <a:t>, …</a:t>
              </a:r>
            </a:p>
          </p:txBody>
        </p:sp>
      </p:gr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r>
              <a:rPr lang="zh-CN" altLang="en-US" smtClean="0"/>
              <a:t>函数的定义</a:t>
            </a:r>
          </a:p>
        </p:txBody>
      </p:sp>
      <p:sp>
        <p:nvSpPr>
          <p:cNvPr id="78864" name="AutoShape 16"/>
          <p:cNvSpPr>
            <a:spLocks noChangeArrowheads="1"/>
          </p:cNvSpPr>
          <p:nvPr/>
        </p:nvSpPr>
        <p:spPr bwMode="auto">
          <a:xfrm>
            <a:off x="1620838" y="1701800"/>
            <a:ext cx="1727200" cy="1295400"/>
          </a:xfrm>
          <a:prstGeom prst="wedgeRectCallout">
            <a:avLst>
              <a:gd name="adj1" fmla="val 42463"/>
              <a:gd name="adj2" fmla="val 79046"/>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92075" indent="-92075" eaLnBrk="1" hangingPunct="1">
              <a:buFontTx/>
              <a:buChar char="•"/>
              <a:defRPr/>
            </a:pPr>
            <a:r>
              <a:rPr lang="zh-CN" altLang="en-US" b="1">
                <a:latin typeface="+mn-lt"/>
                <a:ea typeface="楷体" pitchFamily="49" charset="-122"/>
              </a:rPr>
              <a:t>若缺省，则系统认为是</a:t>
            </a:r>
            <a:r>
              <a:rPr lang="en-US" altLang="zh-CN" b="1">
                <a:latin typeface="+mn-lt"/>
                <a:ea typeface="楷体" pitchFamily="49" charset="-122"/>
              </a:rPr>
              <a:t>int</a:t>
            </a:r>
          </a:p>
          <a:p>
            <a:pPr marL="92075" indent="-92075" eaLnBrk="1" hangingPunct="1">
              <a:buFontTx/>
              <a:buChar char="•"/>
              <a:defRPr/>
            </a:pPr>
            <a:r>
              <a:rPr lang="zh-CN" altLang="en-US" b="1">
                <a:latin typeface="+mn-lt"/>
                <a:ea typeface="楷体" pitchFamily="49" charset="-122"/>
              </a:rPr>
              <a:t>若不需返值，请用类型</a:t>
            </a:r>
            <a:r>
              <a:rPr lang="en-US" altLang="zh-CN" b="1">
                <a:latin typeface="+mn-lt"/>
                <a:ea typeface="楷体" pitchFamily="49" charset="-122"/>
              </a:rPr>
              <a:t>void</a:t>
            </a:r>
          </a:p>
        </p:txBody>
      </p:sp>
      <p:grpSp>
        <p:nvGrpSpPr>
          <p:cNvPr id="28676" name="Group 1"/>
          <p:cNvGrpSpPr>
            <a:grpSpLocks/>
          </p:cNvGrpSpPr>
          <p:nvPr/>
        </p:nvGrpSpPr>
        <p:grpSpPr bwMode="auto">
          <a:xfrm>
            <a:off x="539750" y="2347913"/>
            <a:ext cx="8280400" cy="3673475"/>
            <a:chOff x="340" y="1479"/>
            <a:chExt cx="5216" cy="2314"/>
          </a:xfrm>
        </p:grpSpPr>
        <p:sp>
          <p:nvSpPr>
            <p:cNvPr id="7175" name="Rectangle 5"/>
            <p:cNvSpPr>
              <a:spLocks noChangeArrowheads="1"/>
            </p:cNvSpPr>
            <p:nvPr/>
          </p:nvSpPr>
          <p:spPr bwMode="auto">
            <a:xfrm>
              <a:off x="1927" y="2160"/>
              <a:ext cx="771" cy="227"/>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返回类型</a:t>
              </a:r>
            </a:p>
          </p:txBody>
        </p:sp>
        <p:sp>
          <p:nvSpPr>
            <p:cNvPr id="7176" name="Rectangle 7"/>
            <p:cNvSpPr>
              <a:spLocks noChangeArrowheads="1"/>
            </p:cNvSpPr>
            <p:nvPr/>
          </p:nvSpPr>
          <p:spPr bwMode="auto">
            <a:xfrm>
              <a:off x="2789" y="2160"/>
              <a:ext cx="590" cy="227"/>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函数名</a:t>
              </a:r>
            </a:p>
          </p:txBody>
        </p:sp>
        <p:sp>
          <p:nvSpPr>
            <p:cNvPr id="7177" name="Rectangle 8"/>
            <p:cNvSpPr>
              <a:spLocks noChangeArrowheads="1"/>
            </p:cNvSpPr>
            <p:nvPr/>
          </p:nvSpPr>
          <p:spPr bwMode="auto">
            <a:xfrm>
              <a:off x="3469" y="2160"/>
              <a:ext cx="227" cy="227"/>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solidFill>
                    <a:schemeClr val="bg1"/>
                  </a:solidFill>
                  <a:latin typeface="+mn-lt"/>
                  <a:ea typeface="楷体" pitchFamily="49" charset="-122"/>
                  <a:cs typeface="Times New Roman" pitchFamily="18" charset="0"/>
                </a:rPr>
                <a:t>(</a:t>
              </a:r>
            </a:p>
          </p:txBody>
        </p:sp>
        <p:sp>
          <p:nvSpPr>
            <p:cNvPr id="7178" name="Rectangle 9"/>
            <p:cNvSpPr>
              <a:spLocks noChangeArrowheads="1"/>
            </p:cNvSpPr>
            <p:nvPr/>
          </p:nvSpPr>
          <p:spPr bwMode="auto">
            <a:xfrm>
              <a:off x="4785" y="2160"/>
              <a:ext cx="227" cy="227"/>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solidFill>
                    <a:schemeClr val="bg1"/>
                  </a:solidFill>
                  <a:latin typeface="+mn-lt"/>
                  <a:ea typeface="楷体" pitchFamily="49" charset="-122"/>
                  <a:cs typeface="Times New Roman" pitchFamily="18" charset="0"/>
                </a:rPr>
                <a:t>)</a:t>
              </a:r>
            </a:p>
          </p:txBody>
        </p:sp>
        <p:sp>
          <p:nvSpPr>
            <p:cNvPr id="7179" name="Rectangle 10"/>
            <p:cNvSpPr>
              <a:spLocks noChangeArrowheads="1"/>
            </p:cNvSpPr>
            <p:nvPr/>
          </p:nvSpPr>
          <p:spPr bwMode="auto">
            <a:xfrm>
              <a:off x="3787" y="2160"/>
              <a:ext cx="907" cy="227"/>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形式参数表</a:t>
              </a:r>
            </a:p>
          </p:txBody>
        </p:sp>
        <p:sp>
          <p:nvSpPr>
            <p:cNvPr id="7180" name="Rectangle 11"/>
            <p:cNvSpPr>
              <a:spLocks noChangeArrowheads="1"/>
            </p:cNvSpPr>
            <p:nvPr/>
          </p:nvSpPr>
          <p:spPr bwMode="auto">
            <a:xfrm>
              <a:off x="1927" y="2477"/>
              <a:ext cx="227" cy="227"/>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solidFill>
                    <a:schemeClr val="bg1"/>
                  </a:solidFill>
                  <a:latin typeface="+mn-lt"/>
                  <a:ea typeface="楷体" pitchFamily="49" charset="-122"/>
                  <a:cs typeface="Times New Roman" pitchFamily="18" charset="0"/>
                </a:rPr>
                <a:t>{</a:t>
              </a:r>
            </a:p>
          </p:txBody>
        </p:sp>
        <p:sp>
          <p:nvSpPr>
            <p:cNvPr id="7181" name="Rectangle 12"/>
            <p:cNvSpPr>
              <a:spLocks noChangeArrowheads="1"/>
            </p:cNvSpPr>
            <p:nvPr/>
          </p:nvSpPr>
          <p:spPr bwMode="auto">
            <a:xfrm>
              <a:off x="1927" y="3566"/>
              <a:ext cx="227" cy="227"/>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solidFill>
                    <a:schemeClr val="bg1"/>
                  </a:solidFill>
                  <a:latin typeface="+mn-lt"/>
                  <a:ea typeface="楷体" pitchFamily="49" charset="-122"/>
                  <a:cs typeface="Times New Roman" pitchFamily="18" charset="0"/>
                </a:rPr>
                <a:t>}</a:t>
              </a:r>
            </a:p>
          </p:txBody>
        </p:sp>
        <p:sp>
          <p:nvSpPr>
            <p:cNvPr id="7182" name="Rectangle 13"/>
            <p:cNvSpPr>
              <a:spLocks noChangeArrowheads="1"/>
            </p:cNvSpPr>
            <p:nvPr/>
          </p:nvSpPr>
          <p:spPr bwMode="auto">
            <a:xfrm>
              <a:off x="1927" y="2840"/>
              <a:ext cx="771" cy="227"/>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声明部分</a:t>
              </a:r>
            </a:p>
          </p:txBody>
        </p:sp>
        <p:sp>
          <p:nvSpPr>
            <p:cNvPr id="7183" name="Rectangle 14"/>
            <p:cNvSpPr>
              <a:spLocks noChangeArrowheads="1"/>
            </p:cNvSpPr>
            <p:nvPr/>
          </p:nvSpPr>
          <p:spPr bwMode="auto">
            <a:xfrm>
              <a:off x="1927" y="3203"/>
              <a:ext cx="771" cy="227"/>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语句部分</a:t>
              </a:r>
            </a:p>
          </p:txBody>
        </p:sp>
        <p:sp>
          <p:nvSpPr>
            <p:cNvPr id="7184" name="Line 19"/>
            <p:cNvSpPr>
              <a:spLocks noChangeShapeType="1"/>
            </p:cNvSpPr>
            <p:nvPr/>
          </p:nvSpPr>
          <p:spPr bwMode="auto">
            <a:xfrm>
              <a:off x="3379" y="1706"/>
              <a:ext cx="408"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b="1">
                <a:latin typeface="+mn-lt"/>
                <a:ea typeface="楷体" pitchFamily="49" charset="-122"/>
              </a:endParaRPr>
            </a:p>
          </p:txBody>
        </p:sp>
        <p:sp>
          <p:nvSpPr>
            <p:cNvPr id="7185" name="Line 20"/>
            <p:cNvSpPr>
              <a:spLocks noChangeShapeType="1"/>
            </p:cNvSpPr>
            <p:nvPr/>
          </p:nvSpPr>
          <p:spPr bwMode="auto">
            <a:xfrm flipV="1">
              <a:off x="4694" y="1706"/>
              <a:ext cx="862"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b="1">
                <a:latin typeface="+mn-lt"/>
                <a:ea typeface="楷体" pitchFamily="49" charset="-122"/>
              </a:endParaRPr>
            </a:p>
          </p:txBody>
        </p:sp>
        <p:grpSp>
          <p:nvGrpSpPr>
            <p:cNvPr id="28688" name="Group 27"/>
            <p:cNvGrpSpPr>
              <a:grpSpLocks/>
            </p:cNvGrpSpPr>
            <p:nvPr/>
          </p:nvGrpSpPr>
          <p:grpSpPr bwMode="auto">
            <a:xfrm>
              <a:off x="340" y="2841"/>
              <a:ext cx="1225" cy="952"/>
              <a:chOff x="113" y="3022"/>
              <a:chExt cx="1225" cy="952"/>
            </a:xfrm>
          </p:grpSpPr>
          <p:sp>
            <p:nvSpPr>
              <p:cNvPr id="7188" name="Rectangle 22"/>
              <p:cNvSpPr>
                <a:spLocks noChangeArrowheads="1"/>
              </p:cNvSpPr>
              <p:nvPr/>
            </p:nvSpPr>
            <p:spPr bwMode="auto">
              <a:xfrm>
                <a:off x="249" y="3294"/>
                <a:ext cx="182" cy="91"/>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b="1">
                  <a:latin typeface="+mn-lt"/>
                  <a:ea typeface="楷体" pitchFamily="49" charset="-122"/>
                </a:endParaRPr>
              </a:p>
            </p:txBody>
          </p:sp>
          <p:sp>
            <p:nvSpPr>
              <p:cNvPr id="7189" name="Rectangle 23"/>
              <p:cNvSpPr>
                <a:spLocks noChangeArrowheads="1"/>
              </p:cNvSpPr>
              <p:nvPr/>
            </p:nvSpPr>
            <p:spPr bwMode="auto">
              <a:xfrm>
                <a:off x="249" y="3611"/>
                <a:ext cx="182" cy="91"/>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b="1">
                  <a:latin typeface="+mn-lt"/>
                  <a:ea typeface="楷体" pitchFamily="49" charset="-122"/>
                </a:endParaRPr>
              </a:p>
            </p:txBody>
          </p:sp>
          <p:sp>
            <p:nvSpPr>
              <p:cNvPr id="7190" name="Text Box 24"/>
              <p:cNvSpPr txBox="1">
                <a:spLocks noChangeArrowheads="1"/>
              </p:cNvSpPr>
              <p:nvPr/>
            </p:nvSpPr>
            <p:spPr bwMode="auto">
              <a:xfrm>
                <a:off x="463" y="3207"/>
                <a:ext cx="8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b="1" smtClean="0">
                    <a:latin typeface="+mn-lt"/>
                    <a:ea typeface="楷体" pitchFamily="49" charset="-122"/>
                  </a:rPr>
                  <a:t>必要的部分</a:t>
                </a:r>
              </a:p>
            </p:txBody>
          </p:sp>
          <p:sp>
            <p:nvSpPr>
              <p:cNvPr id="7191" name="Text Box 25"/>
              <p:cNvSpPr txBox="1">
                <a:spLocks noChangeArrowheads="1"/>
              </p:cNvSpPr>
              <p:nvPr/>
            </p:nvSpPr>
            <p:spPr bwMode="auto">
              <a:xfrm>
                <a:off x="476" y="3562"/>
                <a:ext cx="8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b="1" smtClean="0">
                    <a:latin typeface="+mn-lt"/>
                    <a:ea typeface="楷体" pitchFamily="49" charset="-122"/>
                  </a:rPr>
                  <a:t>可选的部分</a:t>
                </a:r>
              </a:p>
            </p:txBody>
          </p:sp>
          <p:sp>
            <p:nvSpPr>
              <p:cNvPr id="7192" name="Rectangle 26"/>
              <p:cNvSpPr>
                <a:spLocks noChangeArrowheads="1"/>
              </p:cNvSpPr>
              <p:nvPr/>
            </p:nvSpPr>
            <p:spPr bwMode="auto">
              <a:xfrm>
                <a:off x="113" y="3022"/>
                <a:ext cx="1225" cy="9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b="1">
                  <a:latin typeface="+mn-lt"/>
                  <a:ea typeface="楷体" pitchFamily="49" charset="-122"/>
                </a:endParaRPr>
              </a:p>
            </p:txBody>
          </p:sp>
        </p:grpSp>
        <p:sp>
          <p:nvSpPr>
            <p:cNvPr id="7187" name="Rectangle 0"/>
            <p:cNvSpPr>
              <a:spLocks noChangeArrowheads="1"/>
            </p:cNvSpPr>
            <p:nvPr/>
          </p:nvSpPr>
          <p:spPr bwMode="auto">
            <a:xfrm>
              <a:off x="3378" y="1479"/>
              <a:ext cx="2178" cy="227"/>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类型</a:t>
              </a:r>
              <a:r>
                <a:rPr lang="en-US" altLang="zh-CN" b="1" baseline="-25000">
                  <a:solidFill>
                    <a:schemeClr val="bg1"/>
                  </a:solidFill>
                  <a:latin typeface="+mn-lt"/>
                  <a:ea typeface="楷体" pitchFamily="49" charset="-122"/>
                  <a:cs typeface="Times New Roman" pitchFamily="18" charset="0"/>
                </a:rPr>
                <a:t>1</a:t>
              </a:r>
              <a:r>
                <a:rPr lang="en-US" altLang="zh-CN" b="1">
                  <a:solidFill>
                    <a:schemeClr val="bg1"/>
                  </a:solidFill>
                  <a:latin typeface="+mn-lt"/>
                  <a:ea typeface="楷体" pitchFamily="49" charset="-122"/>
                  <a:cs typeface="Times New Roman" pitchFamily="18" charset="0"/>
                </a:rPr>
                <a:t> </a:t>
              </a:r>
              <a:r>
                <a:rPr lang="zh-CN" altLang="en-US" b="1">
                  <a:solidFill>
                    <a:schemeClr val="bg1"/>
                  </a:solidFill>
                  <a:latin typeface="+mn-lt"/>
                  <a:ea typeface="楷体" pitchFamily="49" charset="-122"/>
                  <a:cs typeface="Times New Roman" pitchFamily="18" charset="0"/>
                </a:rPr>
                <a:t>参数名</a:t>
              </a:r>
              <a:r>
                <a:rPr lang="en-US" altLang="zh-CN" b="1" baseline="-25000">
                  <a:solidFill>
                    <a:schemeClr val="bg1"/>
                  </a:solidFill>
                  <a:latin typeface="+mn-lt"/>
                  <a:ea typeface="楷体" pitchFamily="49" charset="-122"/>
                  <a:cs typeface="Times New Roman" pitchFamily="18" charset="0"/>
                </a:rPr>
                <a:t>1</a:t>
              </a:r>
              <a:r>
                <a:rPr lang="en-US" altLang="zh-CN" b="1">
                  <a:solidFill>
                    <a:schemeClr val="bg1"/>
                  </a:solidFill>
                  <a:latin typeface="+mn-lt"/>
                  <a:ea typeface="楷体" pitchFamily="49" charset="-122"/>
                  <a:cs typeface="Times New Roman" pitchFamily="18" charset="0"/>
                </a:rPr>
                <a:t>, </a:t>
              </a:r>
              <a:r>
                <a:rPr lang="zh-CN" altLang="en-US" b="1">
                  <a:solidFill>
                    <a:schemeClr val="bg1"/>
                  </a:solidFill>
                  <a:latin typeface="+mn-lt"/>
                  <a:ea typeface="楷体" pitchFamily="49" charset="-122"/>
                  <a:cs typeface="Times New Roman" pitchFamily="18" charset="0"/>
                </a:rPr>
                <a:t>类型</a:t>
              </a:r>
              <a:r>
                <a:rPr lang="en-US" altLang="zh-CN" b="1" baseline="-25000">
                  <a:solidFill>
                    <a:schemeClr val="bg1"/>
                  </a:solidFill>
                  <a:latin typeface="+mn-lt"/>
                  <a:ea typeface="楷体" pitchFamily="49" charset="-122"/>
                  <a:cs typeface="Times New Roman" pitchFamily="18" charset="0"/>
                </a:rPr>
                <a:t>2</a:t>
              </a:r>
              <a:r>
                <a:rPr lang="en-US" altLang="zh-CN" b="1">
                  <a:solidFill>
                    <a:schemeClr val="bg1"/>
                  </a:solidFill>
                  <a:latin typeface="+mn-lt"/>
                  <a:ea typeface="楷体" pitchFamily="49" charset="-122"/>
                  <a:cs typeface="Times New Roman" pitchFamily="18" charset="0"/>
                </a:rPr>
                <a:t> </a:t>
              </a:r>
              <a:r>
                <a:rPr lang="zh-CN" altLang="en-US" b="1">
                  <a:solidFill>
                    <a:schemeClr val="bg1"/>
                  </a:solidFill>
                  <a:latin typeface="+mn-lt"/>
                  <a:ea typeface="楷体" pitchFamily="49" charset="-122"/>
                  <a:cs typeface="Times New Roman" pitchFamily="18" charset="0"/>
                </a:rPr>
                <a:t>参数名</a:t>
              </a:r>
              <a:r>
                <a:rPr lang="en-US" altLang="zh-CN" b="1" baseline="-25000">
                  <a:solidFill>
                    <a:schemeClr val="bg1"/>
                  </a:solidFill>
                  <a:latin typeface="+mn-lt"/>
                  <a:ea typeface="楷体" pitchFamily="49" charset="-122"/>
                  <a:cs typeface="Times New Roman" pitchFamily="18" charset="0"/>
                </a:rPr>
                <a:t>2</a:t>
              </a:r>
              <a:r>
                <a:rPr lang="en-US" altLang="zh-CN" b="1">
                  <a:solidFill>
                    <a:schemeClr val="bg1"/>
                  </a:solidFill>
                  <a:latin typeface="+mn-lt"/>
                  <a:ea typeface="楷体" pitchFamily="49" charset="-122"/>
                  <a:cs typeface="Times New Roman" pitchFamily="18" charset="0"/>
                </a:rPr>
                <a:t>, …</a:t>
              </a:r>
            </a:p>
          </p:txBody>
        </p:sp>
      </p:gr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r>
              <a:rPr lang="zh-CN" altLang="en-US" smtClean="0"/>
              <a:t>函数的定义</a:t>
            </a:r>
          </a:p>
        </p:txBody>
      </p:sp>
      <p:sp>
        <p:nvSpPr>
          <p:cNvPr id="78869" name="AutoShape 21"/>
          <p:cNvSpPr>
            <a:spLocks noChangeArrowheads="1"/>
          </p:cNvSpPr>
          <p:nvPr/>
        </p:nvSpPr>
        <p:spPr bwMode="auto">
          <a:xfrm>
            <a:off x="5219700" y="4078288"/>
            <a:ext cx="3313113" cy="2087562"/>
          </a:xfrm>
          <a:prstGeom prst="wedgeRectCallout">
            <a:avLst>
              <a:gd name="adj1" fmla="val -77167"/>
              <a:gd name="adj2" fmla="val -12204"/>
            </a:avLst>
          </a:prstGeom>
          <a:solidFill>
            <a:schemeClr val="accent1"/>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marL="92075" indent="-92075" eaLnBrk="1" hangingPunct="1">
              <a:buFontTx/>
              <a:buChar char="•"/>
              <a:defRPr/>
            </a:pPr>
            <a:r>
              <a:rPr lang="zh-CN" altLang="en-US" b="1">
                <a:latin typeface="+mn-lt"/>
                <a:ea typeface="楷体" pitchFamily="49" charset="-122"/>
              </a:rPr>
              <a:t>语句部分可以包含任何合法的</a:t>
            </a:r>
            <a:r>
              <a:rPr lang="en-US" altLang="zh-CN" b="1">
                <a:latin typeface="+mn-lt"/>
                <a:ea typeface="楷体" pitchFamily="49" charset="-122"/>
              </a:rPr>
              <a:t>C</a:t>
            </a:r>
            <a:r>
              <a:rPr lang="zh-CN" altLang="en-US" b="1">
                <a:latin typeface="+mn-lt"/>
                <a:ea typeface="楷体" pitchFamily="49" charset="-122"/>
              </a:rPr>
              <a:t>语言语句。</a:t>
            </a:r>
          </a:p>
          <a:p>
            <a:pPr marL="92075" indent="-92075" eaLnBrk="1" hangingPunct="1">
              <a:buFontTx/>
              <a:buChar char="•"/>
              <a:defRPr/>
            </a:pPr>
            <a:r>
              <a:rPr lang="zh-CN" altLang="en-US" b="1">
                <a:latin typeface="+mn-lt"/>
                <a:ea typeface="楷体" pitchFamily="49" charset="-122"/>
              </a:rPr>
              <a:t>通常，语句中应该包含</a:t>
            </a:r>
            <a:r>
              <a:rPr lang="en-US" altLang="zh-CN" b="1">
                <a:latin typeface="+mn-lt"/>
                <a:ea typeface="楷体" pitchFamily="49" charset="-122"/>
              </a:rPr>
              <a:t>return</a:t>
            </a:r>
            <a:r>
              <a:rPr lang="zh-CN" altLang="en-US" b="1">
                <a:latin typeface="+mn-lt"/>
                <a:ea typeface="楷体" pitchFamily="49" charset="-122"/>
              </a:rPr>
              <a:t>语句以提供函数返回值（除非不需返回值）</a:t>
            </a:r>
          </a:p>
          <a:p>
            <a:pPr marL="92075" indent="-92075" eaLnBrk="1" hangingPunct="1">
              <a:buFontTx/>
              <a:buChar char="•"/>
              <a:defRPr/>
            </a:pPr>
            <a:r>
              <a:rPr lang="zh-CN" altLang="en-US" b="1">
                <a:latin typeface="+mn-lt"/>
                <a:ea typeface="楷体" pitchFamily="49" charset="-122"/>
              </a:rPr>
              <a:t>“声明部分”和“语句部分”都缺省时，函数称为“空函数”</a:t>
            </a:r>
          </a:p>
        </p:txBody>
      </p:sp>
      <p:grpSp>
        <p:nvGrpSpPr>
          <p:cNvPr id="29700" name="Group 1"/>
          <p:cNvGrpSpPr>
            <a:grpSpLocks/>
          </p:cNvGrpSpPr>
          <p:nvPr/>
        </p:nvGrpSpPr>
        <p:grpSpPr bwMode="auto">
          <a:xfrm>
            <a:off x="539750" y="2347913"/>
            <a:ext cx="8280400" cy="3673475"/>
            <a:chOff x="340" y="1479"/>
            <a:chExt cx="5216" cy="2314"/>
          </a:xfrm>
        </p:grpSpPr>
        <p:sp>
          <p:nvSpPr>
            <p:cNvPr id="7175" name="Rectangle 5"/>
            <p:cNvSpPr>
              <a:spLocks noChangeArrowheads="1"/>
            </p:cNvSpPr>
            <p:nvPr/>
          </p:nvSpPr>
          <p:spPr bwMode="auto">
            <a:xfrm>
              <a:off x="1927" y="2160"/>
              <a:ext cx="771" cy="227"/>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返回类型</a:t>
              </a:r>
            </a:p>
          </p:txBody>
        </p:sp>
        <p:sp>
          <p:nvSpPr>
            <p:cNvPr id="7176" name="Rectangle 7"/>
            <p:cNvSpPr>
              <a:spLocks noChangeArrowheads="1"/>
            </p:cNvSpPr>
            <p:nvPr/>
          </p:nvSpPr>
          <p:spPr bwMode="auto">
            <a:xfrm>
              <a:off x="2789" y="2160"/>
              <a:ext cx="590" cy="227"/>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函数名</a:t>
              </a:r>
            </a:p>
          </p:txBody>
        </p:sp>
        <p:sp>
          <p:nvSpPr>
            <p:cNvPr id="7177" name="Rectangle 8"/>
            <p:cNvSpPr>
              <a:spLocks noChangeArrowheads="1"/>
            </p:cNvSpPr>
            <p:nvPr/>
          </p:nvSpPr>
          <p:spPr bwMode="auto">
            <a:xfrm>
              <a:off x="3469" y="2160"/>
              <a:ext cx="227" cy="227"/>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solidFill>
                    <a:schemeClr val="bg1"/>
                  </a:solidFill>
                  <a:latin typeface="+mn-lt"/>
                  <a:ea typeface="楷体" pitchFamily="49" charset="-122"/>
                  <a:cs typeface="Times New Roman" pitchFamily="18" charset="0"/>
                </a:rPr>
                <a:t>(</a:t>
              </a:r>
            </a:p>
          </p:txBody>
        </p:sp>
        <p:sp>
          <p:nvSpPr>
            <p:cNvPr id="7178" name="Rectangle 9"/>
            <p:cNvSpPr>
              <a:spLocks noChangeArrowheads="1"/>
            </p:cNvSpPr>
            <p:nvPr/>
          </p:nvSpPr>
          <p:spPr bwMode="auto">
            <a:xfrm>
              <a:off x="4785" y="2160"/>
              <a:ext cx="227" cy="227"/>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solidFill>
                    <a:schemeClr val="bg1"/>
                  </a:solidFill>
                  <a:latin typeface="+mn-lt"/>
                  <a:ea typeface="楷体" pitchFamily="49" charset="-122"/>
                  <a:cs typeface="Times New Roman" pitchFamily="18" charset="0"/>
                </a:rPr>
                <a:t>)</a:t>
              </a:r>
            </a:p>
          </p:txBody>
        </p:sp>
        <p:sp>
          <p:nvSpPr>
            <p:cNvPr id="7179" name="Rectangle 10"/>
            <p:cNvSpPr>
              <a:spLocks noChangeArrowheads="1"/>
            </p:cNvSpPr>
            <p:nvPr/>
          </p:nvSpPr>
          <p:spPr bwMode="auto">
            <a:xfrm>
              <a:off x="3787" y="2160"/>
              <a:ext cx="907" cy="227"/>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形式参数表</a:t>
              </a:r>
            </a:p>
          </p:txBody>
        </p:sp>
        <p:sp>
          <p:nvSpPr>
            <p:cNvPr id="7180" name="Rectangle 11"/>
            <p:cNvSpPr>
              <a:spLocks noChangeArrowheads="1"/>
            </p:cNvSpPr>
            <p:nvPr/>
          </p:nvSpPr>
          <p:spPr bwMode="auto">
            <a:xfrm>
              <a:off x="1927" y="2477"/>
              <a:ext cx="227" cy="227"/>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solidFill>
                    <a:schemeClr val="bg1"/>
                  </a:solidFill>
                  <a:latin typeface="+mn-lt"/>
                  <a:ea typeface="楷体" pitchFamily="49" charset="-122"/>
                  <a:cs typeface="Times New Roman" pitchFamily="18" charset="0"/>
                </a:rPr>
                <a:t>{</a:t>
              </a:r>
            </a:p>
          </p:txBody>
        </p:sp>
        <p:sp>
          <p:nvSpPr>
            <p:cNvPr id="7181" name="Rectangle 12"/>
            <p:cNvSpPr>
              <a:spLocks noChangeArrowheads="1"/>
            </p:cNvSpPr>
            <p:nvPr/>
          </p:nvSpPr>
          <p:spPr bwMode="auto">
            <a:xfrm>
              <a:off x="1927" y="3566"/>
              <a:ext cx="227" cy="227"/>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en-US" altLang="zh-CN" b="1">
                  <a:solidFill>
                    <a:schemeClr val="bg1"/>
                  </a:solidFill>
                  <a:latin typeface="+mn-lt"/>
                  <a:ea typeface="楷体" pitchFamily="49" charset="-122"/>
                  <a:cs typeface="Times New Roman" pitchFamily="18" charset="0"/>
                </a:rPr>
                <a:t>}</a:t>
              </a:r>
            </a:p>
          </p:txBody>
        </p:sp>
        <p:sp>
          <p:nvSpPr>
            <p:cNvPr id="7182" name="Rectangle 13"/>
            <p:cNvSpPr>
              <a:spLocks noChangeArrowheads="1"/>
            </p:cNvSpPr>
            <p:nvPr/>
          </p:nvSpPr>
          <p:spPr bwMode="auto">
            <a:xfrm>
              <a:off x="1927" y="2840"/>
              <a:ext cx="771" cy="227"/>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声明部分</a:t>
              </a:r>
            </a:p>
          </p:txBody>
        </p:sp>
        <p:sp>
          <p:nvSpPr>
            <p:cNvPr id="7183" name="Rectangle 14"/>
            <p:cNvSpPr>
              <a:spLocks noChangeArrowheads="1"/>
            </p:cNvSpPr>
            <p:nvPr/>
          </p:nvSpPr>
          <p:spPr bwMode="auto">
            <a:xfrm>
              <a:off x="1927" y="3203"/>
              <a:ext cx="771" cy="227"/>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语句部分</a:t>
              </a:r>
            </a:p>
          </p:txBody>
        </p:sp>
        <p:sp>
          <p:nvSpPr>
            <p:cNvPr id="7184" name="Line 19"/>
            <p:cNvSpPr>
              <a:spLocks noChangeShapeType="1"/>
            </p:cNvSpPr>
            <p:nvPr/>
          </p:nvSpPr>
          <p:spPr bwMode="auto">
            <a:xfrm>
              <a:off x="3379" y="1706"/>
              <a:ext cx="408"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b="1">
                <a:latin typeface="+mn-lt"/>
                <a:ea typeface="楷体" pitchFamily="49" charset="-122"/>
              </a:endParaRPr>
            </a:p>
          </p:txBody>
        </p:sp>
        <p:sp>
          <p:nvSpPr>
            <p:cNvPr id="7185" name="Line 20"/>
            <p:cNvSpPr>
              <a:spLocks noChangeShapeType="1"/>
            </p:cNvSpPr>
            <p:nvPr/>
          </p:nvSpPr>
          <p:spPr bwMode="auto">
            <a:xfrm flipV="1">
              <a:off x="4694" y="1706"/>
              <a:ext cx="862" cy="45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1" hangingPunct="1">
                <a:defRPr/>
              </a:pPr>
              <a:endParaRPr lang="zh-CN" altLang="en-US" b="1">
                <a:latin typeface="+mn-lt"/>
                <a:ea typeface="楷体" pitchFamily="49" charset="-122"/>
              </a:endParaRPr>
            </a:p>
          </p:txBody>
        </p:sp>
        <p:grpSp>
          <p:nvGrpSpPr>
            <p:cNvPr id="29712" name="Group 27"/>
            <p:cNvGrpSpPr>
              <a:grpSpLocks/>
            </p:cNvGrpSpPr>
            <p:nvPr/>
          </p:nvGrpSpPr>
          <p:grpSpPr bwMode="auto">
            <a:xfrm>
              <a:off x="340" y="2841"/>
              <a:ext cx="1225" cy="952"/>
              <a:chOff x="113" y="3022"/>
              <a:chExt cx="1225" cy="952"/>
            </a:xfrm>
          </p:grpSpPr>
          <p:sp>
            <p:nvSpPr>
              <p:cNvPr id="7188" name="Rectangle 22"/>
              <p:cNvSpPr>
                <a:spLocks noChangeArrowheads="1"/>
              </p:cNvSpPr>
              <p:nvPr/>
            </p:nvSpPr>
            <p:spPr bwMode="auto">
              <a:xfrm>
                <a:off x="249" y="3294"/>
                <a:ext cx="182" cy="91"/>
              </a:xfrm>
              <a:prstGeom prst="rect">
                <a:avLst/>
              </a:prstGeom>
              <a:solidFill>
                <a:srgbClr val="660033"/>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b="1">
                  <a:latin typeface="+mn-lt"/>
                  <a:ea typeface="楷体" pitchFamily="49" charset="-122"/>
                </a:endParaRPr>
              </a:p>
            </p:txBody>
          </p:sp>
          <p:sp>
            <p:nvSpPr>
              <p:cNvPr id="7189" name="Rectangle 23"/>
              <p:cNvSpPr>
                <a:spLocks noChangeArrowheads="1"/>
              </p:cNvSpPr>
              <p:nvPr/>
            </p:nvSpPr>
            <p:spPr bwMode="auto">
              <a:xfrm>
                <a:off x="249" y="3611"/>
                <a:ext cx="182" cy="91"/>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b="1">
                  <a:latin typeface="+mn-lt"/>
                  <a:ea typeface="楷体" pitchFamily="49" charset="-122"/>
                </a:endParaRPr>
              </a:p>
            </p:txBody>
          </p:sp>
          <p:sp>
            <p:nvSpPr>
              <p:cNvPr id="7190" name="Text Box 24"/>
              <p:cNvSpPr txBox="1">
                <a:spLocks noChangeArrowheads="1"/>
              </p:cNvSpPr>
              <p:nvPr/>
            </p:nvSpPr>
            <p:spPr bwMode="auto">
              <a:xfrm>
                <a:off x="463" y="3207"/>
                <a:ext cx="8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b="1" smtClean="0">
                    <a:latin typeface="+mn-lt"/>
                    <a:ea typeface="楷体" pitchFamily="49" charset="-122"/>
                  </a:rPr>
                  <a:t>必要的部分</a:t>
                </a:r>
              </a:p>
            </p:txBody>
          </p:sp>
          <p:sp>
            <p:nvSpPr>
              <p:cNvPr id="7191" name="Text Box 25"/>
              <p:cNvSpPr txBox="1">
                <a:spLocks noChangeArrowheads="1"/>
              </p:cNvSpPr>
              <p:nvPr/>
            </p:nvSpPr>
            <p:spPr bwMode="auto">
              <a:xfrm>
                <a:off x="476" y="3562"/>
                <a:ext cx="848" cy="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lvl1pPr eaLnBrk="0" hangingPunct="0">
                  <a:defRPr>
                    <a:solidFill>
                      <a:schemeClr val="tx1"/>
                    </a:solidFill>
                    <a:latin typeface="Arial" charset="0"/>
                    <a:ea typeface="宋体" pitchFamily="2" charset="-122"/>
                  </a:defRPr>
                </a:lvl1pPr>
                <a:lvl2pPr marL="742950" indent="-285750" eaLnBrk="0" hangingPunct="0">
                  <a:defRPr>
                    <a:solidFill>
                      <a:schemeClr val="tx1"/>
                    </a:solidFill>
                    <a:latin typeface="Arial" charset="0"/>
                    <a:ea typeface="宋体" pitchFamily="2" charset="-122"/>
                  </a:defRPr>
                </a:lvl2pPr>
                <a:lvl3pPr marL="1143000" indent="-228600" eaLnBrk="0" hangingPunct="0">
                  <a:defRPr>
                    <a:solidFill>
                      <a:schemeClr val="tx1"/>
                    </a:solidFill>
                    <a:latin typeface="Arial" charset="0"/>
                    <a:ea typeface="宋体" pitchFamily="2" charset="-122"/>
                  </a:defRPr>
                </a:lvl3pPr>
                <a:lvl4pPr marL="1600200" indent="-228600" eaLnBrk="0" hangingPunct="0">
                  <a:defRPr>
                    <a:solidFill>
                      <a:schemeClr val="tx1"/>
                    </a:solidFill>
                    <a:latin typeface="Arial" charset="0"/>
                    <a:ea typeface="宋体" pitchFamily="2" charset="-122"/>
                  </a:defRPr>
                </a:lvl4pPr>
                <a:lvl5pPr marL="2057400" indent="-228600" eaLnBrk="0" hangingPunct="0">
                  <a:defRPr>
                    <a:solidFill>
                      <a:schemeClr val="tx1"/>
                    </a:solidFill>
                    <a:latin typeface="Arial" charset="0"/>
                    <a:ea typeface="宋体" pitchFamily="2" charset="-122"/>
                  </a:defRPr>
                </a:lvl5pPr>
                <a:lvl6pPr marL="2514600" indent="-228600" eaLnBrk="0" fontAlgn="base" hangingPunct="0">
                  <a:spcBef>
                    <a:spcPct val="0"/>
                  </a:spcBef>
                  <a:spcAft>
                    <a:spcPct val="0"/>
                  </a:spcAft>
                  <a:defRPr>
                    <a:solidFill>
                      <a:schemeClr val="tx1"/>
                    </a:solidFill>
                    <a:latin typeface="Arial" charset="0"/>
                    <a:ea typeface="宋体" pitchFamily="2" charset="-122"/>
                  </a:defRPr>
                </a:lvl6pPr>
                <a:lvl7pPr marL="2971800" indent="-228600" eaLnBrk="0" fontAlgn="base" hangingPunct="0">
                  <a:spcBef>
                    <a:spcPct val="0"/>
                  </a:spcBef>
                  <a:spcAft>
                    <a:spcPct val="0"/>
                  </a:spcAft>
                  <a:defRPr>
                    <a:solidFill>
                      <a:schemeClr val="tx1"/>
                    </a:solidFill>
                    <a:latin typeface="Arial" charset="0"/>
                    <a:ea typeface="宋体" pitchFamily="2" charset="-122"/>
                  </a:defRPr>
                </a:lvl7pPr>
                <a:lvl8pPr marL="3429000" indent="-228600" eaLnBrk="0" fontAlgn="base" hangingPunct="0">
                  <a:spcBef>
                    <a:spcPct val="0"/>
                  </a:spcBef>
                  <a:spcAft>
                    <a:spcPct val="0"/>
                  </a:spcAft>
                  <a:defRPr>
                    <a:solidFill>
                      <a:schemeClr val="tx1"/>
                    </a:solidFill>
                    <a:latin typeface="Arial" charset="0"/>
                    <a:ea typeface="宋体" pitchFamily="2" charset="-122"/>
                  </a:defRPr>
                </a:lvl8pPr>
                <a:lvl9pPr marL="3886200" indent="-228600" eaLnBrk="0" fontAlgn="base" hangingPunct="0">
                  <a:spcBef>
                    <a:spcPct val="0"/>
                  </a:spcBef>
                  <a:spcAft>
                    <a:spcPct val="0"/>
                  </a:spcAft>
                  <a:defRPr>
                    <a:solidFill>
                      <a:schemeClr val="tx1"/>
                    </a:solidFill>
                    <a:latin typeface="Arial" charset="0"/>
                    <a:ea typeface="宋体" pitchFamily="2" charset="-122"/>
                  </a:defRPr>
                </a:lvl9pPr>
              </a:lstStyle>
              <a:p>
                <a:pPr eaLnBrk="1" hangingPunct="1">
                  <a:defRPr/>
                </a:pPr>
                <a:r>
                  <a:rPr lang="zh-CN" altLang="en-US" b="1" smtClean="0">
                    <a:latin typeface="+mn-lt"/>
                    <a:ea typeface="楷体" pitchFamily="49" charset="-122"/>
                  </a:rPr>
                  <a:t>可选的部分</a:t>
                </a:r>
              </a:p>
            </p:txBody>
          </p:sp>
          <p:sp>
            <p:nvSpPr>
              <p:cNvPr id="7192" name="Rectangle 26"/>
              <p:cNvSpPr>
                <a:spLocks noChangeArrowheads="1"/>
              </p:cNvSpPr>
              <p:nvPr/>
            </p:nvSpPr>
            <p:spPr bwMode="auto">
              <a:xfrm>
                <a:off x="113" y="3022"/>
                <a:ext cx="1225" cy="952"/>
              </a:xfrm>
              <a:prstGeom prst="rect">
                <a:avLst/>
              </a:prstGeom>
              <a:noFill/>
              <a:ln w="9525">
                <a:solidFill>
                  <a:schemeClr val="tx1"/>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eaLnBrk="1" hangingPunct="1">
                  <a:defRPr/>
                </a:pPr>
                <a:endParaRPr lang="zh-CN" altLang="en-US" b="1">
                  <a:latin typeface="+mn-lt"/>
                  <a:ea typeface="楷体" pitchFamily="49" charset="-122"/>
                </a:endParaRPr>
              </a:p>
            </p:txBody>
          </p:sp>
        </p:grpSp>
        <p:sp>
          <p:nvSpPr>
            <p:cNvPr id="7187" name="Rectangle 0"/>
            <p:cNvSpPr>
              <a:spLocks noChangeArrowheads="1"/>
            </p:cNvSpPr>
            <p:nvPr/>
          </p:nvSpPr>
          <p:spPr bwMode="auto">
            <a:xfrm>
              <a:off x="3378" y="1479"/>
              <a:ext cx="2178" cy="227"/>
            </a:xfrm>
            <a:prstGeom prst="rect">
              <a:avLst/>
            </a:prstGeom>
            <a:solidFill>
              <a:srgbClr val="006600"/>
            </a:solidFill>
            <a:ln w="9525">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eaLnBrk="1" hangingPunct="1">
                <a:defRPr/>
              </a:pPr>
              <a:r>
                <a:rPr lang="zh-CN" altLang="en-US" b="1">
                  <a:solidFill>
                    <a:schemeClr val="bg1"/>
                  </a:solidFill>
                  <a:latin typeface="+mn-lt"/>
                  <a:ea typeface="楷体" pitchFamily="49" charset="-122"/>
                  <a:cs typeface="Times New Roman" pitchFamily="18" charset="0"/>
                </a:rPr>
                <a:t>类型</a:t>
              </a:r>
              <a:r>
                <a:rPr lang="en-US" altLang="zh-CN" b="1" baseline="-25000">
                  <a:solidFill>
                    <a:schemeClr val="bg1"/>
                  </a:solidFill>
                  <a:latin typeface="+mn-lt"/>
                  <a:ea typeface="楷体" pitchFamily="49" charset="-122"/>
                  <a:cs typeface="Times New Roman" pitchFamily="18" charset="0"/>
                </a:rPr>
                <a:t>1</a:t>
              </a:r>
              <a:r>
                <a:rPr lang="en-US" altLang="zh-CN" b="1">
                  <a:solidFill>
                    <a:schemeClr val="bg1"/>
                  </a:solidFill>
                  <a:latin typeface="+mn-lt"/>
                  <a:ea typeface="楷体" pitchFamily="49" charset="-122"/>
                  <a:cs typeface="Times New Roman" pitchFamily="18" charset="0"/>
                </a:rPr>
                <a:t> </a:t>
              </a:r>
              <a:r>
                <a:rPr lang="zh-CN" altLang="en-US" b="1">
                  <a:solidFill>
                    <a:schemeClr val="bg1"/>
                  </a:solidFill>
                  <a:latin typeface="+mn-lt"/>
                  <a:ea typeface="楷体" pitchFamily="49" charset="-122"/>
                  <a:cs typeface="Times New Roman" pitchFamily="18" charset="0"/>
                </a:rPr>
                <a:t>参数名</a:t>
              </a:r>
              <a:r>
                <a:rPr lang="en-US" altLang="zh-CN" b="1" baseline="-25000">
                  <a:solidFill>
                    <a:schemeClr val="bg1"/>
                  </a:solidFill>
                  <a:latin typeface="+mn-lt"/>
                  <a:ea typeface="楷体" pitchFamily="49" charset="-122"/>
                  <a:cs typeface="Times New Roman" pitchFamily="18" charset="0"/>
                </a:rPr>
                <a:t>1</a:t>
              </a:r>
              <a:r>
                <a:rPr lang="en-US" altLang="zh-CN" b="1">
                  <a:solidFill>
                    <a:schemeClr val="bg1"/>
                  </a:solidFill>
                  <a:latin typeface="+mn-lt"/>
                  <a:ea typeface="楷体" pitchFamily="49" charset="-122"/>
                  <a:cs typeface="Times New Roman" pitchFamily="18" charset="0"/>
                </a:rPr>
                <a:t>, </a:t>
              </a:r>
              <a:r>
                <a:rPr lang="zh-CN" altLang="en-US" b="1">
                  <a:solidFill>
                    <a:schemeClr val="bg1"/>
                  </a:solidFill>
                  <a:latin typeface="+mn-lt"/>
                  <a:ea typeface="楷体" pitchFamily="49" charset="-122"/>
                  <a:cs typeface="Times New Roman" pitchFamily="18" charset="0"/>
                </a:rPr>
                <a:t>类型</a:t>
              </a:r>
              <a:r>
                <a:rPr lang="en-US" altLang="zh-CN" b="1" baseline="-25000">
                  <a:solidFill>
                    <a:schemeClr val="bg1"/>
                  </a:solidFill>
                  <a:latin typeface="+mn-lt"/>
                  <a:ea typeface="楷体" pitchFamily="49" charset="-122"/>
                  <a:cs typeface="Times New Roman" pitchFamily="18" charset="0"/>
                </a:rPr>
                <a:t>2</a:t>
              </a:r>
              <a:r>
                <a:rPr lang="en-US" altLang="zh-CN" b="1">
                  <a:solidFill>
                    <a:schemeClr val="bg1"/>
                  </a:solidFill>
                  <a:latin typeface="+mn-lt"/>
                  <a:ea typeface="楷体" pitchFamily="49" charset="-122"/>
                  <a:cs typeface="Times New Roman" pitchFamily="18" charset="0"/>
                </a:rPr>
                <a:t> </a:t>
              </a:r>
              <a:r>
                <a:rPr lang="zh-CN" altLang="en-US" b="1">
                  <a:solidFill>
                    <a:schemeClr val="bg1"/>
                  </a:solidFill>
                  <a:latin typeface="+mn-lt"/>
                  <a:ea typeface="楷体" pitchFamily="49" charset="-122"/>
                  <a:cs typeface="Times New Roman" pitchFamily="18" charset="0"/>
                </a:rPr>
                <a:t>参数名</a:t>
              </a:r>
              <a:r>
                <a:rPr lang="en-US" altLang="zh-CN" b="1" baseline="-25000">
                  <a:solidFill>
                    <a:schemeClr val="bg1"/>
                  </a:solidFill>
                  <a:latin typeface="+mn-lt"/>
                  <a:ea typeface="楷体" pitchFamily="49" charset="-122"/>
                  <a:cs typeface="Times New Roman" pitchFamily="18" charset="0"/>
                </a:rPr>
                <a:t>2</a:t>
              </a:r>
              <a:r>
                <a:rPr lang="en-US" altLang="zh-CN" b="1">
                  <a:solidFill>
                    <a:schemeClr val="bg1"/>
                  </a:solidFill>
                  <a:latin typeface="+mn-lt"/>
                  <a:ea typeface="楷体" pitchFamily="49" charset="-122"/>
                  <a:cs typeface="Times New Roman" pitchFamily="18" charset="0"/>
                </a:rPr>
                <a:t>, …</a:t>
              </a: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7.2.2 </a:t>
            </a:r>
            <a:r>
              <a:rPr lang="zh-CN" altLang="zh-CN" dirty="0" smtClean="0">
                <a:solidFill>
                  <a:srgbClr val="800000"/>
                </a:solidFill>
                <a:effectLst>
                  <a:outerShdw blurRad="38100" dist="38100" dir="2700000" algn="tl">
                    <a:srgbClr val="000000"/>
                  </a:outerShdw>
                </a:effectLst>
                <a:ea typeface="黑体" pitchFamily="2" charset="-122"/>
              </a:rPr>
              <a:t>定义函数的方法</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30723" name="Rectangle 3"/>
          <p:cNvSpPr>
            <a:spLocks noGrp="1" noChangeArrowheads="1"/>
          </p:cNvSpPr>
          <p:nvPr>
            <p:ph type="body" idx="1"/>
          </p:nvPr>
        </p:nvSpPr>
        <p:spPr>
          <a:xfrm>
            <a:off x="642938" y="1643063"/>
            <a:ext cx="5715000" cy="1428750"/>
          </a:xfrm>
        </p:spPr>
        <p:txBody>
          <a:bodyPr/>
          <a:lstStyle/>
          <a:p>
            <a:pPr>
              <a:buFont typeface="Wingdings" panose="05000000000000000000" pitchFamily="2" charset="2"/>
              <a:buNone/>
            </a:pPr>
            <a:r>
              <a:rPr lang="en-US" altLang="zh-CN" smtClean="0"/>
              <a:t>1.</a:t>
            </a:r>
            <a:r>
              <a:rPr lang="zh-CN" altLang="zh-CN" smtClean="0"/>
              <a:t>定义无参函数</a:t>
            </a:r>
            <a:endParaRPr lang="en-US" altLang="zh-CN" smtClean="0"/>
          </a:p>
          <a:p>
            <a:pPr>
              <a:buFont typeface="Wingdings" panose="05000000000000000000" pitchFamily="2" charset="2"/>
              <a:buNone/>
            </a:pPr>
            <a:r>
              <a:rPr lang="zh-CN" altLang="zh-CN" smtClean="0"/>
              <a:t>定义无参函数的一般形式为</a:t>
            </a:r>
            <a:r>
              <a:rPr lang="en-US" altLang="zh-CN" smtClean="0"/>
              <a:t>:</a:t>
            </a:r>
            <a:endParaRPr lang="zh-CN" altLang="zh-CN" smtClean="0"/>
          </a:p>
        </p:txBody>
      </p:sp>
      <p:sp>
        <p:nvSpPr>
          <p:cNvPr id="30724" name="Rectangle 3"/>
          <p:cNvSpPr txBox="1">
            <a:spLocks noChangeArrowheads="1"/>
          </p:cNvSpPr>
          <p:nvPr/>
        </p:nvSpPr>
        <p:spPr bwMode="auto">
          <a:xfrm>
            <a:off x="4572000" y="3071813"/>
            <a:ext cx="4214813" cy="2571750"/>
          </a:xfrm>
          <a:prstGeom prst="rect">
            <a:avLst/>
          </a:prstGeom>
          <a:solidFill>
            <a:srgbClr val="FFCCFF"/>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nSpc>
                <a:spcPct val="120000"/>
              </a:lnSpc>
              <a:buFontTx/>
              <a:buNone/>
            </a:pPr>
            <a:r>
              <a:rPr kumimoji="1" lang="zh-CN" altLang="zh-CN" sz="2800">
                <a:latin typeface="Verdana" panose="020B0604030504040204" pitchFamily="34" charset="0"/>
                <a:ea typeface="宋体" panose="02010600030101010101" pitchFamily="2" charset="-122"/>
              </a:rPr>
              <a:t>类型名</a:t>
            </a:r>
            <a:r>
              <a:rPr kumimoji="1" lang="en-US" altLang="zh-CN" sz="2800">
                <a:latin typeface="Verdana" panose="020B0604030504040204" pitchFamily="34" charset="0"/>
                <a:ea typeface="宋体" panose="02010600030101010101" pitchFamily="2" charset="-122"/>
              </a:rPr>
              <a:t>  </a:t>
            </a:r>
            <a:r>
              <a:rPr kumimoji="1" lang="zh-CN" altLang="zh-CN" sz="2800">
                <a:latin typeface="Verdana" panose="020B0604030504040204" pitchFamily="34" charset="0"/>
                <a:ea typeface="宋体" panose="02010600030101010101" pitchFamily="2" charset="-122"/>
              </a:rPr>
              <a:t>函数名</a:t>
            </a:r>
            <a:r>
              <a:rPr kumimoji="1" lang="en-US" altLang="zh-CN" sz="2800">
                <a:latin typeface="Verdana" panose="020B0604030504040204" pitchFamily="34" charset="0"/>
                <a:ea typeface="宋体" panose="02010600030101010101" pitchFamily="2" charset="-122"/>
              </a:rPr>
              <a:t>(</a:t>
            </a:r>
            <a:r>
              <a:rPr kumimoji="1" lang="en-US" altLang="zh-CN" sz="2800">
                <a:ea typeface="宋体" panose="02010600030101010101" pitchFamily="2" charset="-122"/>
              </a:rPr>
              <a:t>void)</a:t>
            </a:r>
            <a:r>
              <a:rPr kumimoji="1" lang="en-US" altLang="zh-CN" sz="2800">
                <a:latin typeface="Verdana" panose="020B0604030504040204" pitchFamily="34" charset="0"/>
                <a:ea typeface="宋体" panose="02010600030101010101" pitchFamily="2" charset="-122"/>
              </a:rPr>
              <a:t>                                 </a:t>
            </a:r>
          </a:p>
          <a:p>
            <a:pPr>
              <a:lnSpc>
                <a:spcPct val="120000"/>
              </a:lnSpc>
              <a:buFont typeface="Wingdings" panose="05000000000000000000" pitchFamily="2" charset="2"/>
              <a:buNone/>
            </a:pPr>
            <a:r>
              <a:rPr kumimoji="1" lang="zh-CN" altLang="zh-CN" sz="2800">
                <a:latin typeface="Verdana" panose="020B0604030504040204" pitchFamily="34" charset="0"/>
                <a:ea typeface="宋体" panose="02010600030101010101" pitchFamily="2" charset="-122"/>
              </a:rPr>
              <a:t>｛</a:t>
            </a:r>
          </a:p>
          <a:p>
            <a:pPr>
              <a:lnSpc>
                <a:spcPct val="120000"/>
              </a:lnSpc>
              <a:buFont typeface="Wingdings" panose="05000000000000000000" pitchFamily="2" charset="2"/>
              <a:buNone/>
            </a:pPr>
            <a:r>
              <a:rPr kumimoji="1" lang="en-US" altLang="zh-CN" sz="2800">
                <a:latin typeface="Verdana" panose="020B0604030504040204" pitchFamily="34" charset="0"/>
                <a:ea typeface="宋体" panose="02010600030101010101" pitchFamily="2" charset="-122"/>
              </a:rPr>
              <a:t>      </a:t>
            </a:r>
            <a:r>
              <a:rPr kumimoji="1" lang="zh-CN" altLang="zh-CN" sz="2800">
                <a:latin typeface="Verdana" panose="020B0604030504040204" pitchFamily="34" charset="0"/>
                <a:ea typeface="宋体" panose="02010600030101010101" pitchFamily="2" charset="-122"/>
              </a:rPr>
              <a:t>函数体</a:t>
            </a:r>
            <a:r>
              <a:rPr kumimoji="1" lang="en-US" altLang="zh-CN" sz="2800">
                <a:latin typeface="Verdana" panose="020B0604030504040204" pitchFamily="34" charset="0"/>
                <a:ea typeface="宋体" panose="02010600030101010101" pitchFamily="2" charset="-122"/>
              </a:rPr>
              <a:t>            </a:t>
            </a:r>
            <a:endParaRPr kumimoji="1" lang="zh-CN" altLang="zh-CN" sz="2800">
              <a:latin typeface="Verdana" panose="020B0604030504040204" pitchFamily="34" charset="0"/>
              <a:ea typeface="宋体" panose="02010600030101010101" pitchFamily="2" charset="-122"/>
            </a:endParaRPr>
          </a:p>
          <a:p>
            <a:pPr>
              <a:lnSpc>
                <a:spcPct val="120000"/>
              </a:lnSpc>
              <a:buFont typeface="Wingdings" panose="05000000000000000000" pitchFamily="2" charset="2"/>
              <a:buNone/>
            </a:pPr>
            <a:r>
              <a:rPr kumimoji="1" lang="en-US" altLang="zh-CN" sz="2800">
                <a:latin typeface="Verdana" panose="020B0604030504040204" pitchFamily="34" charset="0"/>
                <a:ea typeface="宋体" panose="02010600030101010101" pitchFamily="2" charset="-122"/>
              </a:rPr>
              <a:t> </a:t>
            </a:r>
            <a:r>
              <a:rPr kumimoji="1" lang="zh-CN" altLang="zh-CN" sz="2800">
                <a:latin typeface="Verdana" panose="020B0604030504040204" pitchFamily="34" charset="0"/>
                <a:ea typeface="宋体" panose="02010600030101010101" pitchFamily="2" charset="-122"/>
              </a:rPr>
              <a:t>｝</a:t>
            </a:r>
            <a:r>
              <a:rPr kumimoji="1" lang="en-US" altLang="zh-CN" sz="2800">
                <a:latin typeface="Verdana" panose="020B0604030504040204" pitchFamily="34" charset="0"/>
                <a:ea typeface="宋体" panose="02010600030101010101" pitchFamily="2" charset="-122"/>
              </a:rPr>
              <a:t>                 </a:t>
            </a:r>
            <a:endParaRPr kumimoji="1" lang="zh-CN" altLang="zh-CN" sz="2800">
              <a:latin typeface="Verdana" panose="020B0604030504040204" pitchFamily="34" charset="0"/>
              <a:ea typeface="宋体" panose="02010600030101010101" pitchFamily="2" charset="-122"/>
            </a:endParaRPr>
          </a:p>
          <a:p>
            <a:pPr>
              <a:lnSpc>
                <a:spcPct val="120000"/>
              </a:lnSpc>
              <a:buFont typeface="Wingdings" panose="05000000000000000000" pitchFamily="2" charset="2"/>
              <a:buNone/>
            </a:pPr>
            <a:endParaRPr kumimoji="1" lang="zh-CN" altLang="zh-CN" sz="2800">
              <a:latin typeface="Verdana" panose="020B0604030504040204" pitchFamily="34" charset="0"/>
              <a:ea typeface="宋体" panose="02010600030101010101" pitchFamily="2" charset="-122"/>
            </a:endParaRPr>
          </a:p>
        </p:txBody>
      </p:sp>
      <p:sp>
        <p:nvSpPr>
          <p:cNvPr id="30725" name="Rectangle 3"/>
          <p:cNvSpPr txBox="1">
            <a:spLocks noChangeArrowheads="1"/>
          </p:cNvSpPr>
          <p:nvPr/>
        </p:nvSpPr>
        <p:spPr bwMode="auto">
          <a:xfrm>
            <a:off x="642938" y="3143250"/>
            <a:ext cx="3643312" cy="2571750"/>
          </a:xfrm>
          <a:prstGeom prst="rect">
            <a:avLst/>
          </a:prstGeom>
          <a:solidFill>
            <a:srgbClr val="FFFFCC"/>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nSpc>
                <a:spcPct val="120000"/>
              </a:lnSpc>
              <a:buFontTx/>
              <a:buNone/>
            </a:pPr>
            <a:r>
              <a:rPr kumimoji="1" lang="zh-CN" altLang="zh-CN" sz="2800">
                <a:latin typeface="Verdana" panose="020B0604030504040204" pitchFamily="34" charset="0"/>
                <a:ea typeface="宋体" panose="02010600030101010101" pitchFamily="2" charset="-122"/>
              </a:rPr>
              <a:t>类型名</a:t>
            </a:r>
            <a:r>
              <a:rPr kumimoji="1" lang="en-US" altLang="zh-CN" sz="2800">
                <a:latin typeface="Verdana" panose="020B0604030504040204" pitchFamily="34" charset="0"/>
                <a:ea typeface="宋体" panose="02010600030101010101" pitchFamily="2" charset="-122"/>
              </a:rPr>
              <a:t>  </a:t>
            </a:r>
            <a:r>
              <a:rPr kumimoji="1" lang="zh-CN" altLang="zh-CN" sz="2800">
                <a:latin typeface="Verdana" panose="020B0604030504040204" pitchFamily="34" charset="0"/>
                <a:ea typeface="宋体" panose="02010600030101010101" pitchFamily="2" charset="-122"/>
              </a:rPr>
              <a:t>函数名</a:t>
            </a:r>
            <a:r>
              <a:rPr kumimoji="1" lang="en-US" altLang="zh-CN" sz="2800">
                <a:latin typeface="Verdana" panose="020B0604030504040204" pitchFamily="34" charset="0"/>
                <a:ea typeface="宋体" panose="02010600030101010101" pitchFamily="2" charset="-122"/>
              </a:rPr>
              <a:t>()                                 </a:t>
            </a:r>
          </a:p>
          <a:p>
            <a:pPr>
              <a:lnSpc>
                <a:spcPct val="120000"/>
              </a:lnSpc>
              <a:buFont typeface="Wingdings" panose="05000000000000000000" pitchFamily="2" charset="2"/>
              <a:buNone/>
            </a:pPr>
            <a:r>
              <a:rPr kumimoji="1" lang="zh-CN" altLang="zh-CN" sz="2800">
                <a:latin typeface="Verdana" panose="020B0604030504040204" pitchFamily="34" charset="0"/>
                <a:ea typeface="宋体" panose="02010600030101010101" pitchFamily="2" charset="-122"/>
              </a:rPr>
              <a:t>｛</a:t>
            </a:r>
          </a:p>
          <a:p>
            <a:pPr>
              <a:lnSpc>
                <a:spcPct val="120000"/>
              </a:lnSpc>
              <a:buFont typeface="Wingdings" panose="05000000000000000000" pitchFamily="2" charset="2"/>
              <a:buNone/>
            </a:pPr>
            <a:r>
              <a:rPr kumimoji="1" lang="en-US" altLang="zh-CN" sz="2800">
                <a:latin typeface="Verdana" panose="020B0604030504040204" pitchFamily="34" charset="0"/>
                <a:ea typeface="宋体" panose="02010600030101010101" pitchFamily="2" charset="-122"/>
              </a:rPr>
              <a:t>      </a:t>
            </a:r>
            <a:r>
              <a:rPr kumimoji="1" lang="zh-CN" altLang="zh-CN" sz="2800">
                <a:latin typeface="Verdana" panose="020B0604030504040204" pitchFamily="34" charset="0"/>
                <a:ea typeface="宋体" panose="02010600030101010101" pitchFamily="2" charset="-122"/>
              </a:rPr>
              <a:t>函数体</a:t>
            </a:r>
            <a:r>
              <a:rPr kumimoji="1" lang="en-US" altLang="zh-CN" sz="2800">
                <a:latin typeface="Verdana" panose="020B0604030504040204" pitchFamily="34" charset="0"/>
                <a:ea typeface="宋体" panose="02010600030101010101" pitchFamily="2" charset="-122"/>
              </a:rPr>
              <a:t>            </a:t>
            </a:r>
            <a:endParaRPr kumimoji="1" lang="zh-CN" altLang="zh-CN" sz="2800">
              <a:latin typeface="Verdana" panose="020B0604030504040204" pitchFamily="34" charset="0"/>
              <a:ea typeface="宋体" panose="02010600030101010101" pitchFamily="2" charset="-122"/>
            </a:endParaRPr>
          </a:p>
          <a:p>
            <a:pPr>
              <a:lnSpc>
                <a:spcPct val="120000"/>
              </a:lnSpc>
              <a:buFont typeface="Wingdings" panose="05000000000000000000" pitchFamily="2" charset="2"/>
              <a:buNone/>
            </a:pPr>
            <a:r>
              <a:rPr kumimoji="1" lang="en-US" altLang="zh-CN" sz="2800">
                <a:latin typeface="Verdana" panose="020B0604030504040204" pitchFamily="34" charset="0"/>
                <a:ea typeface="宋体" panose="02010600030101010101" pitchFamily="2" charset="-122"/>
              </a:rPr>
              <a:t> </a:t>
            </a:r>
            <a:r>
              <a:rPr kumimoji="1" lang="zh-CN" altLang="zh-CN" sz="2800">
                <a:latin typeface="Verdana" panose="020B0604030504040204" pitchFamily="34" charset="0"/>
                <a:ea typeface="宋体" panose="02010600030101010101" pitchFamily="2" charset="-122"/>
              </a:rPr>
              <a:t>｝</a:t>
            </a:r>
            <a:r>
              <a:rPr kumimoji="1" lang="en-US" altLang="zh-CN" sz="2800">
                <a:latin typeface="Verdana" panose="020B0604030504040204" pitchFamily="34" charset="0"/>
                <a:ea typeface="宋体" panose="02010600030101010101" pitchFamily="2" charset="-122"/>
              </a:rPr>
              <a:t>                 </a:t>
            </a:r>
            <a:endParaRPr kumimoji="1" lang="zh-CN" altLang="zh-CN" sz="2800">
              <a:latin typeface="Verdana" panose="020B0604030504040204" pitchFamily="34" charset="0"/>
              <a:ea typeface="宋体" panose="02010600030101010101" pitchFamily="2" charset="-122"/>
            </a:endParaRPr>
          </a:p>
          <a:p>
            <a:pPr>
              <a:lnSpc>
                <a:spcPct val="120000"/>
              </a:lnSpc>
              <a:buFont typeface="Wingdings" panose="05000000000000000000" pitchFamily="2" charset="2"/>
              <a:buNone/>
            </a:pPr>
            <a:endParaRPr kumimoji="1" lang="zh-CN" altLang="zh-CN" sz="2800">
              <a:latin typeface="Verdana" panose="020B0604030504040204" pitchFamily="34" charset="0"/>
              <a:ea typeface="宋体" panose="02010600030101010101" pitchFamily="2" charset="-122"/>
            </a:endParaRPr>
          </a:p>
        </p:txBody>
      </p:sp>
      <p:sp>
        <p:nvSpPr>
          <p:cNvPr id="6" name="圆角矩形标注 5"/>
          <p:cNvSpPr>
            <a:spLocks noChangeArrowheads="1"/>
          </p:cNvSpPr>
          <p:nvPr/>
        </p:nvSpPr>
        <p:spPr bwMode="auto">
          <a:xfrm>
            <a:off x="3143250" y="5643563"/>
            <a:ext cx="2500313" cy="1000125"/>
          </a:xfrm>
          <a:prstGeom prst="wedgeRoundRectCallout">
            <a:avLst>
              <a:gd name="adj1" fmla="val 45130"/>
              <a:gd name="adj2" fmla="val -135759"/>
              <a:gd name="adj3" fmla="val 16667"/>
            </a:avLst>
          </a:prstGeom>
          <a:solidFill>
            <a:srgbClr val="E1FFE1"/>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zh-CN" sz="2800">
                <a:solidFill>
                  <a:srgbClr val="FF0000"/>
                </a:solidFill>
                <a:ea typeface="宋体" panose="02010600030101010101" pitchFamily="2" charset="-122"/>
              </a:rPr>
              <a:t>包括声明部分和语句部分</a:t>
            </a:r>
            <a:endParaRPr kumimoji="1" lang="zh-CN" altLang="en-US" sz="2800">
              <a:solidFill>
                <a:srgbClr val="FF0000"/>
              </a:solidFill>
              <a:ea typeface="宋体" panose="02010600030101010101" pitchFamily="2" charset="-122"/>
            </a:endParaRPr>
          </a:p>
        </p:txBody>
      </p:sp>
      <p:sp>
        <p:nvSpPr>
          <p:cNvPr id="7" name="圆角矩形标注 6"/>
          <p:cNvSpPr>
            <a:spLocks noChangeArrowheads="1"/>
          </p:cNvSpPr>
          <p:nvPr/>
        </p:nvSpPr>
        <p:spPr bwMode="auto">
          <a:xfrm>
            <a:off x="3048000" y="5638800"/>
            <a:ext cx="2957513" cy="1000125"/>
          </a:xfrm>
          <a:prstGeom prst="wedgeRoundRectCallout">
            <a:avLst>
              <a:gd name="adj1" fmla="val -50699"/>
              <a:gd name="adj2" fmla="val -128255"/>
              <a:gd name="adj3" fmla="val 16667"/>
            </a:avLst>
          </a:prstGeom>
          <a:solidFill>
            <a:srgbClr val="E1FFE1"/>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zh-CN" sz="2800">
                <a:solidFill>
                  <a:srgbClr val="FF0000"/>
                </a:solidFill>
                <a:ea typeface="宋体" panose="02010600030101010101" pitchFamily="2" charset="-122"/>
              </a:rPr>
              <a:t>包括声明部分和语句部分</a:t>
            </a:r>
            <a:endParaRPr kumimoji="1" lang="zh-CN" altLang="en-US" sz="2800">
              <a:solidFill>
                <a:srgbClr val="FF0000"/>
              </a:solidFill>
              <a:ea typeface="宋体" panose="02010600030101010101" pitchFamily="2" charset="-122"/>
            </a:endParaRPr>
          </a:p>
        </p:txBody>
      </p:sp>
      <p:pic>
        <p:nvPicPr>
          <p:cNvPr id="30728" name="图片 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6"/>
                                        </p:tgtEl>
                                        <p:attrNameLst>
                                          <p:attrName>style.visibility</p:attrName>
                                        </p:attrNameLst>
                                      </p:cBhvr>
                                      <p:to>
                                        <p:strVal val="visible"/>
                                      </p:to>
                                    </p:set>
                                    <p:animEffect transition="in" filter="blinds(horizontal)">
                                      <p:cBhvr>
                                        <p:cTn id="10"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7.2.2 </a:t>
            </a:r>
            <a:r>
              <a:rPr lang="zh-CN" altLang="zh-CN" dirty="0" smtClean="0">
                <a:solidFill>
                  <a:srgbClr val="800000"/>
                </a:solidFill>
                <a:effectLst>
                  <a:outerShdw blurRad="38100" dist="38100" dir="2700000" algn="tl">
                    <a:srgbClr val="000000"/>
                  </a:outerShdw>
                </a:effectLst>
                <a:ea typeface="黑体" pitchFamily="2" charset="-122"/>
              </a:rPr>
              <a:t>定义函数的方法</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31747" name="Rectangle 3"/>
          <p:cNvSpPr>
            <a:spLocks noGrp="1" noChangeArrowheads="1"/>
          </p:cNvSpPr>
          <p:nvPr>
            <p:ph type="body" idx="1"/>
          </p:nvPr>
        </p:nvSpPr>
        <p:spPr>
          <a:xfrm>
            <a:off x="642938" y="1643063"/>
            <a:ext cx="5715000" cy="1428750"/>
          </a:xfrm>
        </p:spPr>
        <p:txBody>
          <a:bodyPr/>
          <a:lstStyle/>
          <a:p>
            <a:pPr>
              <a:buFont typeface="Wingdings" panose="05000000000000000000" pitchFamily="2" charset="2"/>
              <a:buNone/>
            </a:pPr>
            <a:r>
              <a:rPr lang="en-US" altLang="zh-CN" smtClean="0"/>
              <a:t>1.</a:t>
            </a:r>
            <a:r>
              <a:rPr lang="zh-CN" altLang="zh-CN" smtClean="0"/>
              <a:t>定义无参函数</a:t>
            </a:r>
            <a:endParaRPr lang="en-US" altLang="zh-CN" smtClean="0"/>
          </a:p>
          <a:p>
            <a:pPr>
              <a:buFont typeface="Wingdings" panose="05000000000000000000" pitchFamily="2" charset="2"/>
              <a:buNone/>
            </a:pPr>
            <a:r>
              <a:rPr lang="zh-CN" altLang="zh-CN" smtClean="0"/>
              <a:t>定义无参函数的一般形式为</a:t>
            </a:r>
            <a:r>
              <a:rPr lang="en-US" altLang="zh-CN" smtClean="0"/>
              <a:t>:</a:t>
            </a:r>
            <a:endParaRPr lang="zh-CN" altLang="zh-CN" smtClean="0"/>
          </a:p>
        </p:txBody>
      </p:sp>
      <p:sp>
        <p:nvSpPr>
          <p:cNvPr id="4" name="Rectangle 3"/>
          <p:cNvSpPr txBox="1">
            <a:spLocks noChangeArrowheads="1"/>
          </p:cNvSpPr>
          <p:nvPr/>
        </p:nvSpPr>
        <p:spPr bwMode="auto">
          <a:xfrm>
            <a:off x="4572000" y="3071813"/>
            <a:ext cx="4214813" cy="2571750"/>
          </a:xfrm>
          <a:prstGeom prst="rect">
            <a:avLst/>
          </a:prstGeom>
          <a:solidFill>
            <a:srgbClr val="FFCCFF"/>
          </a:solidFill>
          <a:ln w="9525">
            <a:noFill/>
            <a:miter lim="800000"/>
            <a:headEnd/>
            <a:tailEnd/>
          </a:ln>
        </p:spPr>
        <p:txBody>
          <a:bodyPr/>
          <a:lstStyle/>
          <a:p>
            <a:pPr marL="342900" indent="-342900">
              <a:lnSpc>
                <a:spcPct val="120000"/>
              </a:lnSpc>
              <a:spcBef>
                <a:spcPct val="20000"/>
              </a:spcBef>
              <a:defRPr/>
            </a:pPr>
            <a:r>
              <a:rPr lang="zh-CN" altLang="zh-CN" sz="2800" b="1" kern="0" dirty="0">
                <a:latin typeface="+mn-lt"/>
                <a:ea typeface="+mn-ea"/>
              </a:rPr>
              <a:t>类型名</a:t>
            </a:r>
            <a:r>
              <a:rPr lang="en-US" altLang="zh-CN" sz="2800" b="1" kern="0" dirty="0">
                <a:latin typeface="+mn-lt"/>
                <a:ea typeface="+mn-ea"/>
              </a:rPr>
              <a:t>  </a:t>
            </a:r>
            <a:r>
              <a:rPr lang="zh-CN" altLang="zh-CN" sz="2800" b="1" kern="0" dirty="0">
                <a:latin typeface="+mn-lt"/>
                <a:ea typeface="+mn-ea"/>
              </a:rPr>
              <a:t>函数名</a:t>
            </a:r>
            <a:r>
              <a:rPr lang="en-US" altLang="zh-CN" sz="2800" b="1" kern="0" dirty="0">
                <a:latin typeface="+mn-lt"/>
                <a:ea typeface="+mn-ea"/>
              </a:rPr>
              <a:t>(</a:t>
            </a:r>
            <a:r>
              <a:rPr lang="en-US" altLang="zh-CN" sz="2800" b="1" dirty="0">
                <a:latin typeface="Arial" charset="0"/>
              </a:rPr>
              <a:t>void)</a:t>
            </a:r>
            <a:r>
              <a:rPr lang="en-US" altLang="zh-CN" sz="2800" b="1" kern="0" dirty="0">
                <a:latin typeface="+mn-lt"/>
                <a:ea typeface="+mn-ea"/>
              </a:rPr>
              <a:t>                                 </a:t>
            </a:r>
          </a:p>
          <a:p>
            <a:pPr marL="342900" indent="-342900">
              <a:lnSpc>
                <a:spcPct val="120000"/>
              </a:lnSpc>
              <a:spcBef>
                <a:spcPct val="20000"/>
              </a:spcBef>
              <a:buFont typeface="Wingdings" pitchFamily="2" charset="2"/>
              <a:buNone/>
              <a:defRPr/>
            </a:pPr>
            <a:r>
              <a:rPr lang="zh-CN" altLang="zh-CN" sz="2800" b="1" kern="0" dirty="0">
                <a:latin typeface="+mn-lt"/>
                <a:ea typeface="+mn-ea"/>
              </a:rPr>
              <a:t>｛</a:t>
            </a:r>
          </a:p>
          <a:p>
            <a:pPr marL="342900" indent="-342900">
              <a:lnSpc>
                <a:spcPct val="120000"/>
              </a:lnSpc>
              <a:spcBef>
                <a:spcPct val="20000"/>
              </a:spcBef>
              <a:buFont typeface="Wingdings" pitchFamily="2" charset="2"/>
              <a:buNone/>
              <a:defRPr/>
            </a:pPr>
            <a:r>
              <a:rPr lang="en-US" altLang="zh-CN" sz="2800" b="1" kern="0" dirty="0">
                <a:latin typeface="+mn-lt"/>
                <a:ea typeface="+mn-ea"/>
              </a:rPr>
              <a:t>      </a:t>
            </a:r>
            <a:r>
              <a:rPr lang="zh-CN" altLang="zh-CN" sz="2800" b="1" kern="0" dirty="0">
                <a:latin typeface="+mn-lt"/>
                <a:ea typeface="+mn-ea"/>
              </a:rPr>
              <a:t>函数体</a:t>
            </a:r>
            <a:r>
              <a:rPr lang="en-US" altLang="zh-CN" sz="2800" b="1" kern="0" dirty="0">
                <a:latin typeface="+mn-lt"/>
                <a:ea typeface="+mn-ea"/>
              </a:rPr>
              <a:t>            </a:t>
            </a:r>
            <a:endParaRPr lang="zh-CN" altLang="zh-CN" sz="2800" b="1" kern="0" dirty="0">
              <a:latin typeface="+mn-lt"/>
              <a:ea typeface="+mn-ea"/>
            </a:endParaRPr>
          </a:p>
          <a:p>
            <a:pPr marL="342900" indent="-342900">
              <a:lnSpc>
                <a:spcPct val="120000"/>
              </a:lnSpc>
              <a:spcBef>
                <a:spcPct val="20000"/>
              </a:spcBef>
              <a:buFont typeface="Wingdings" pitchFamily="2" charset="2"/>
              <a:buNone/>
              <a:defRPr/>
            </a:pPr>
            <a:r>
              <a:rPr lang="en-US" altLang="zh-CN" sz="2800" b="1" kern="0" dirty="0">
                <a:latin typeface="+mn-lt"/>
                <a:ea typeface="+mn-ea"/>
              </a:rPr>
              <a:t> </a:t>
            </a:r>
            <a:r>
              <a:rPr lang="zh-CN" altLang="zh-CN" sz="2800" b="1" kern="0" dirty="0">
                <a:latin typeface="+mn-lt"/>
                <a:ea typeface="+mn-ea"/>
              </a:rPr>
              <a:t>｝</a:t>
            </a:r>
            <a:r>
              <a:rPr lang="en-US" altLang="zh-CN" sz="2800" b="1" kern="0" dirty="0">
                <a:latin typeface="+mn-lt"/>
                <a:ea typeface="+mn-ea"/>
              </a:rPr>
              <a:t>                 </a:t>
            </a:r>
            <a:endParaRPr lang="zh-CN" altLang="zh-CN" sz="2800" b="1" kern="0" dirty="0">
              <a:latin typeface="+mn-lt"/>
              <a:ea typeface="+mn-ea"/>
            </a:endParaRPr>
          </a:p>
          <a:p>
            <a:pPr marL="342900" indent="-342900">
              <a:lnSpc>
                <a:spcPct val="120000"/>
              </a:lnSpc>
              <a:spcBef>
                <a:spcPct val="20000"/>
              </a:spcBef>
              <a:buFont typeface="Wingdings" pitchFamily="2" charset="2"/>
              <a:buNone/>
              <a:defRPr/>
            </a:pPr>
            <a:endParaRPr lang="zh-CN" altLang="zh-CN" sz="2800" b="1" kern="0" dirty="0">
              <a:latin typeface="+mn-lt"/>
              <a:ea typeface="+mn-ea"/>
            </a:endParaRPr>
          </a:p>
        </p:txBody>
      </p:sp>
      <p:sp>
        <p:nvSpPr>
          <p:cNvPr id="5" name="Rectangle 3"/>
          <p:cNvSpPr txBox="1">
            <a:spLocks noChangeArrowheads="1"/>
          </p:cNvSpPr>
          <p:nvPr/>
        </p:nvSpPr>
        <p:spPr bwMode="auto">
          <a:xfrm>
            <a:off x="642938" y="3143250"/>
            <a:ext cx="3643312" cy="2571750"/>
          </a:xfrm>
          <a:prstGeom prst="rect">
            <a:avLst/>
          </a:prstGeom>
          <a:solidFill>
            <a:srgbClr val="FFFFCC"/>
          </a:solidFill>
          <a:ln w="9525">
            <a:noFill/>
            <a:miter lim="800000"/>
            <a:headEnd/>
            <a:tailEnd/>
          </a:ln>
        </p:spPr>
        <p:txBody>
          <a:bodyPr/>
          <a:lstStyle/>
          <a:p>
            <a:pPr marL="342900" indent="-342900">
              <a:lnSpc>
                <a:spcPct val="120000"/>
              </a:lnSpc>
              <a:spcBef>
                <a:spcPct val="20000"/>
              </a:spcBef>
              <a:defRPr/>
            </a:pPr>
            <a:r>
              <a:rPr lang="zh-CN" altLang="zh-CN" sz="2800" b="1" kern="0" dirty="0">
                <a:latin typeface="+mn-lt"/>
                <a:ea typeface="+mn-ea"/>
              </a:rPr>
              <a:t>类型名</a:t>
            </a:r>
            <a:r>
              <a:rPr lang="en-US" altLang="zh-CN" sz="2800" b="1" kern="0" dirty="0">
                <a:latin typeface="+mn-lt"/>
                <a:ea typeface="+mn-ea"/>
              </a:rPr>
              <a:t>  </a:t>
            </a:r>
            <a:r>
              <a:rPr lang="zh-CN" altLang="zh-CN" sz="2800" b="1" kern="0" dirty="0">
                <a:latin typeface="+mn-lt"/>
                <a:ea typeface="+mn-ea"/>
              </a:rPr>
              <a:t>函数名</a:t>
            </a:r>
            <a:r>
              <a:rPr lang="en-US" altLang="zh-CN" sz="2800" b="1" kern="0" dirty="0">
                <a:latin typeface="+mn-lt"/>
                <a:ea typeface="+mn-ea"/>
              </a:rPr>
              <a:t>()                                 </a:t>
            </a:r>
          </a:p>
          <a:p>
            <a:pPr marL="342900" indent="-342900">
              <a:lnSpc>
                <a:spcPct val="120000"/>
              </a:lnSpc>
              <a:spcBef>
                <a:spcPct val="20000"/>
              </a:spcBef>
              <a:buFont typeface="Wingdings" pitchFamily="2" charset="2"/>
              <a:buNone/>
              <a:defRPr/>
            </a:pPr>
            <a:r>
              <a:rPr lang="zh-CN" altLang="zh-CN" sz="2800" b="1" kern="0" dirty="0">
                <a:latin typeface="+mn-lt"/>
                <a:ea typeface="+mn-ea"/>
              </a:rPr>
              <a:t>｛</a:t>
            </a:r>
          </a:p>
          <a:p>
            <a:pPr marL="342900" indent="-342900">
              <a:lnSpc>
                <a:spcPct val="120000"/>
              </a:lnSpc>
              <a:spcBef>
                <a:spcPct val="20000"/>
              </a:spcBef>
              <a:buFont typeface="Wingdings" pitchFamily="2" charset="2"/>
              <a:buNone/>
              <a:defRPr/>
            </a:pPr>
            <a:r>
              <a:rPr lang="en-US" altLang="zh-CN" sz="2800" b="1" kern="0" dirty="0">
                <a:latin typeface="+mn-lt"/>
                <a:ea typeface="+mn-ea"/>
              </a:rPr>
              <a:t>      </a:t>
            </a:r>
            <a:r>
              <a:rPr lang="zh-CN" altLang="zh-CN" sz="2800" b="1" kern="0" dirty="0">
                <a:latin typeface="+mn-lt"/>
                <a:ea typeface="+mn-ea"/>
              </a:rPr>
              <a:t>函数体</a:t>
            </a:r>
            <a:r>
              <a:rPr lang="en-US" altLang="zh-CN" sz="2800" b="1" kern="0" dirty="0">
                <a:latin typeface="+mn-lt"/>
                <a:ea typeface="+mn-ea"/>
              </a:rPr>
              <a:t>            </a:t>
            </a:r>
            <a:endParaRPr lang="zh-CN" altLang="zh-CN" sz="2800" b="1" kern="0" dirty="0">
              <a:latin typeface="+mn-lt"/>
              <a:ea typeface="+mn-ea"/>
            </a:endParaRPr>
          </a:p>
          <a:p>
            <a:pPr marL="342900" indent="-342900">
              <a:lnSpc>
                <a:spcPct val="120000"/>
              </a:lnSpc>
              <a:spcBef>
                <a:spcPct val="20000"/>
              </a:spcBef>
              <a:buFont typeface="Wingdings" pitchFamily="2" charset="2"/>
              <a:buNone/>
              <a:defRPr/>
            </a:pPr>
            <a:r>
              <a:rPr lang="en-US" altLang="zh-CN" sz="2800" b="1" kern="0" dirty="0">
                <a:latin typeface="+mn-lt"/>
                <a:ea typeface="+mn-ea"/>
              </a:rPr>
              <a:t> </a:t>
            </a:r>
            <a:r>
              <a:rPr lang="zh-CN" altLang="zh-CN" sz="2800" b="1" kern="0" dirty="0">
                <a:latin typeface="+mn-lt"/>
                <a:ea typeface="+mn-ea"/>
              </a:rPr>
              <a:t>｝</a:t>
            </a:r>
            <a:r>
              <a:rPr lang="en-US" altLang="zh-CN" sz="2800" b="1" kern="0" dirty="0">
                <a:latin typeface="+mn-lt"/>
                <a:ea typeface="+mn-ea"/>
              </a:rPr>
              <a:t>                 </a:t>
            </a:r>
            <a:endParaRPr lang="zh-CN" altLang="zh-CN" sz="2800" b="1" kern="0" dirty="0">
              <a:latin typeface="+mn-lt"/>
              <a:ea typeface="+mn-ea"/>
            </a:endParaRPr>
          </a:p>
          <a:p>
            <a:pPr marL="342900" indent="-342900">
              <a:lnSpc>
                <a:spcPct val="120000"/>
              </a:lnSpc>
              <a:spcBef>
                <a:spcPct val="20000"/>
              </a:spcBef>
              <a:buFont typeface="Wingdings" pitchFamily="2" charset="2"/>
              <a:buNone/>
              <a:defRPr/>
            </a:pPr>
            <a:endParaRPr lang="zh-CN" altLang="zh-CN" sz="2800" b="1" kern="0" dirty="0">
              <a:latin typeface="+mn-lt"/>
              <a:ea typeface="+mn-ea"/>
            </a:endParaRPr>
          </a:p>
        </p:txBody>
      </p:sp>
      <p:sp>
        <p:nvSpPr>
          <p:cNvPr id="7" name="圆角矩形标注 6"/>
          <p:cNvSpPr>
            <a:spLocks noChangeArrowheads="1"/>
          </p:cNvSpPr>
          <p:nvPr/>
        </p:nvSpPr>
        <p:spPr bwMode="auto">
          <a:xfrm>
            <a:off x="2357438" y="1500188"/>
            <a:ext cx="2000250" cy="1000125"/>
          </a:xfrm>
          <a:prstGeom prst="wedgeRoundRectCallout">
            <a:avLst>
              <a:gd name="adj1" fmla="val -68093"/>
              <a:gd name="adj2" fmla="val 128505"/>
              <a:gd name="adj3" fmla="val 16667"/>
            </a:avLst>
          </a:prstGeom>
          <a:solidFill>
            <a:srgbClr val="E1FFE1"/>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zh-CN" sz="2800">
                <a:solidFill>
                  <a:srgbClr val="FF0000"/>
                </a:solidFill>
                <a:ea typeface="宋体" panose="02010600030101010101" pitchFamily="2" charset="-122"/>
              </a:rPr>
              <a:t>指定函数值的类型</a:t>
            </a:r>
            <a:endParaRPr kumimoji="1" lang="zh-CN" altLang="en-US" sz="2800">
              <a:solidFill>
                <a:srgbClr val="FF0000"/>
              </a:solidFill>
              <a:ea typeface="宋体" panose="02010600030101010101" pitchFamily="2" charset="-122"/>
            </a:endParaRPr>
          </a:p>
        </p:txBody>
      </p:sp>
      <p:sp>
        <p:nvSpPr>
          <p:cNvPr id="8" name="圆角矩形标注 7"/>
          <p:cNvSpPr>
            <a:spLocks noChangeArrowheads="1"/>
          </p:cNvSpPr>
          <p:nvPr/>
        </p:nvSpPr>
        <p:spPr bwMode="auto">
          <a:xfrm>
            <a:off x="2357438" y="1500188"/>
            <a:ext cx="2000250" cy="1000125"/>
          </a:xfrm>
          <a:prstGeom prst="wedgeRoundRectCallout">
            <a:avLst>
              <a:gd name="adj1" fmla="val 62787"/>
              <a:gd name="adj2" fmla="val 117231"/>
              <a:gd name="adj3" fmla="val 16667"/>
            </a:avLst>
          </a:prstGeom>
          <a:solidFill>
            <a:srgbClr val="E1FFE1"/>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zh-CN" sz="2800">
                <a:solidFill>
                  <a:srgbClr val="FF0000"/>
                </a:solidFill>
                <a:ea typeface="宋体" panose="02010600030101010101" pitchFamily="2" charset="-122"/>
              </a:rPr>
              <a:t>指定函数值的类型</a:t>
            </a:r>
            <a:endParaRPr kumimoji="1" lang="zh-CN" altLang="en-US" sz="2800">
              <a:solidFill>
                <a:srgbClr val="FF0000"/>
              </a:solidFill>
              <a:ea typeface="宋体" panose="02010600030101010101" pitchFamily="2" charset="-122"/>
            </a:endParaRPr>
          </a:p>
        </p:txBody>
      </p:sp>
      <p:pic>
        <p:nvPicPr>
          <p:cNvPr id="31752" name="图片 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7.2.2 </a:t>
            </a:r>
            <a:r>
              <a:rPr lang="zh-CN" altLang="zh-CN" dirty="0" smtClean="0">
                <a:solidFill>
                  <a:srgbClr val="800000"/>
                </a:solidFill>
                <a:effectLst>
                  <a:outerShdw blurRad="38100" dist="38100" dir="2700000" algn="tl">
                    <a:srgbClr val="000000"/>
                  </a:outerShdw>
                </a:effectLst>
                <a:ea typeface="黑体" pitchFamily="2" charset="-122"/>
              </a:rPr>
              <a:t>定义函数的方法</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32771" name="Rectangle 3"/>
          <p:cNvSpPr>
            <a:spLocks noGrp="1" noChangeArrowheads="1"/>
          </p:cNvSpPr>
          <p:nvPr>
            <p:ph type="body" idx="1"/>
          </p:nvPr>
        </p:nvSpPr>
        <p:spPr>
          <a:xfrm>
            <a:off x="642938" y="1643063"/>
            <a:ext cx="7715250" cy="4000500"/>
          </a:xfrm>
        </p:spPr>
        <p:txBody>
          <a:bodyPr/>
          <a:lstStyle/>
          <a:p>
            <a:pPr>
              <a:buFont typeface="Wingdings" panose="05000000000000000000" pitchFamily="2" charset="2"/>
              <a:buNone/>
            </a:pPr>
            <a:r>
              <a:rPr lang="en-US" altLang="zh-CN" smtClean="0"/>
              <a:t>2.</a:t>
            </a:r>
            <a:r>
              <a:rPr lang="zh-CN" altLang="zh-CN" smtClean="0"/>
              <a:t>定义有参函数</a:t>
            </a:r>
            <a:endParaRPr lang="en-US" altLang="zh-CN" smtClean="0"/>
          </a:p>
          <a:p>
            <a:pPr>
              <a:buFont typeface="Wingdings" panose="05000000000000000000" pitchFamily="2" charset="2"/>
              <a:buNone/>
            </a:pPr>
            <a:r>
              <a:rPr lang="zh-CN" altLang="zh-CN" smtClean="0"/>
              <a:t>定义有参函数的一般形式为</a:t>
            </a:r>
            <a:r>
              <a:rPr lang="en-US" altLang="zh-CN" smtClean="0"/>
              <a:t>:</a:t>
            </a:r>
          </a:p>
          <a:p>
            <a:pPr lvl="1">
              <a:buFont typeface="Wingdings" panose="05000000000000000000" pitchFamily="2" charset="2"/>
              <a:buNone/>
            </a:pPr>
            <a:r>
              <a:rPr lang="zh-CN" altLang="zh-CN" smtClean="0"/>
              <a:t>类型名 函数名（形式参数表列）</a:t>
            </a:r>
          </a:p>
          <a:p>
            <a:pPr lvl="1">
              <a:buFont typeface="Wingdings" panose="05000000000000000000" pitchFamily="2" charset="2"/>
              <a:buNone/>
            </a:pPr>
            <a:r>
              <a:rPr lang="zh-CN" altLang="zh-CN" smtClean="0"/>
              <a:t>｛</a:t>
            </a:r>
          </a:p>
          <a:p>
            <a:pPr lvl="1">
              <a:buFont typeface="Wingdings" panose="05000000000000000000" pitchFamily="2" charset="2"/>
              <a:buNone/>
            </a:pPr>
            <a:r>
              <a:rPr lang="en-US" altLang="zh-CN" smtClean="0"/>
              <a:t>      </a:t>
            </a:r>
            <a:r>
              <a:rPr lang="zh-CN" altLang="zh-CN" smtClean="0"/>
              <a:t>函数体</a:t>
            </a:r>
          </a:p>
          <a:p>
            <a:pPr lvl="1">
              <a:buFont typeface="Wingdings" panose="05000000000000000000" pitchFamily="2" charset="2"/>
              <a:buNone/>
            </a:pPr>
            <a:r>
              <a:rPr lang="en-US" altLang="zh-CN" smtClean="0"/>
              <a:t> </a:t>
            </a:r>
            <a:r>
              <a:rPr lang="zh-CN" altLang="zh-CN" smtClean="0"/>
              <a:t>｝</a:t>
            </a:r>
          </a:p>
          <a:p>
            <a:pPr>
              <a:buFont typeface="Wingdings" panose="05000000000000000000" pitchFamily="2" charset="2"/>
              <a:buNone/>
            </a:pPr>
            <a:endParaRPr lang="zh-CN" altLang="zh-CN" smtClean="0"/>
          </a:p>
        </p:txBody>
      </p:sp>
      <p:pic>
        <p:nvPicPr>
          <p:cNvPr id="3277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7.1</a:t>
            </a:r>
            <a:r>
              <a:rPr lang="zh-CN" altLang="zh-CN" dirty="0" smtClean="0">
                <a:solidFill>
                  <a:srgbClr val="800000"/>
                </a:solidFill>
                <a:effectLst>
                  <a:outerShdw blurRad="38100" dist="38100" dir="2700000" algn="tl">
                    <a:srgbClr val="000000"/>
                  </a:outerShdw>
                </a:effectLst>
                <a:ea typeface="黑体" pitchFamily="2" charset="-122"/>
              </a:rPr>
              <a:t>为什么要用函数</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6147" name="Rectangle 3"/>
          <p:cNvSpPr>
            <a:spLocks noGrp="1" noChangeArrowheads="1"/>
          </p:cNvSpPr>
          <p:nvPr>
            <p:ph type="body" idx="1"/>
          </p:nvPr>
        </p:nvSpPr>
        <p:spPr>
          <a:xfrm>
            <a:off x="428625" y="1643063"/>
            <a:ext cx="8501063" cy="4214812"/>
          </a:xfrm>
        </p:spPr>
        <p:txBody>
          <a:bodyPr/>
          <a:lstStyle/>
          <a:p>
            <a:pPr eaLnBrk="1" hangingPunct="1">
              <a:spcBef>
                <a:spcPct val="50000"/>
              </a:spcBef>
            </a:pPr>
            <a:r>
              <a:rPr lang="zh-CN" altLang="en-US" smtClean="0"/>
              <a:t>解决的方法：用</a:t>
            </a:r>
            <a:r>
              <a:rPr lang="zh-CN" altLang="zh-CN" smtClean="0"/>
              <a:t>模块化程序设计的思路</a:t>
            </a:r>
            <a:endParaRPr lang="en-US" altLang="zh-CN" smtClean="0"/>
          </a:p>
          <a:p>
            <a:pPr lvl="1" eaLnBrk="1" hangingPunct="1">
              <a:spcBef>
                <a:spcPct val="50000"/>
              </a:spcBef>
            </a:pPr>
            <a:r>
              <a:rPr lang="zh-CN" altLang="zh-CN" smtClean="0"/>
              <a:t>采用“组装”的办法简化程序设计的过程</a:t>
            </a:r>
            <a:endParaRPr lang="en-US" altLang="zh-CN" smtClean="0"/>
          </a:p>
          <a:p>
            <a:pPr lvl="1" eaLnBrk="1" hangingPunct="1">
              <a:spcBef>
                <a:spcPct val="50000"/>
              </a:spcBef>
            </a:pPr>
            <a:r>
              <a:rPr lang="zh-CN" altLang="zh-CN" smtClean="0"/>
              <a:t>事先编好一批实现各种不同功能的函数</a:t>
            </a:r>
            <a:endParaRPr lang="en-US" altLang="zh-CN" smtClean="0"/>
          </a:p>
          <a:p>
            <a:pPr lvl="1" eaLnBrk="1" hangingPunct="1">
              <a:spcBef>
                <a:spcPct val="50000"/>
              </a:spcBef>
            </a:pPr>
            <a:r>
              <a:rPr lang="zh-CN" altLang="zh-CN" smtClean="0"/>
              <a:t>把它们保存在函数库中</a:t>
            </a:r>
            <a:r>
              <a:rPr lang="zh-CN" altLang="en-US" smtClean="0"/>
              <a:t>，</a:t>
            </a:r>
            <a:r>
              <a:rPr lang="zh-CN" altLang="zh-CN" smtClean="0"/>
              <a:t>需要时</a:t>
            </a:r>
            <a:r>
              <a:rPr lang="zh-CN" altLang="en-US" smtClean="0"/>
              <a:t>直接用</a:t>
            </a:r>
            <a:endParaRPr lang="en-US" altLang="zh-CN" smtClean="0"/>
          </a:p>
        </p:txBody>
      </p:sp>
      <p:pic>
        <p:nvPicPr>
          <p:cNvPr id="6148"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7.2.2 </a:t>
            </a:r>
            <a:r>
              <a:rPr lang="zh-CN" altLang="zh-CN" dirty="0" smtClean="0">
                <a:solidFill>
                  <a:srgbClr val="800000"/>
                </a:solidFill>
                <a:effectLst>
                  <a:outerShdw blurRad="38100" dist="38100" dir="2700000" algn="tl">
                    <a:srgbClr val="000000"/>
                  </a:outerShdw>
                </a:effectLst>
                <a:ea typeface="黑体" pitchFamily="2" charset="-122"/>
              </a:rPr>
              <a:t>定义函数的方法</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4099" name="Rectangle 3"/>
          <p:cNvSpPr>
            <a:spLocks noGrp="1" noChangeArrowheads="1"/>
          </p:cNvSpPr>
          <p:nvPr>
            <p:ph type="body" idx="1"/>
          </p:nvPr>
        </p:nvSpPr>
        <p:spPr>
          <a:xfrm>
            <a:off x="642938" y="1643063"/>
            <a:ext cx="7715250" cy="4500562"/>
          </a:xfrm>
        </p:spPr>
        <p:txBody>
          <a:bodyPr/>
          <a:lstStyle/>
          <a:p>
            <a:pPr>
              <a:buFont typeface="Wingdings" panose="05000000000000000000" pitchFamily="2" charset="2"/>
              <a:buNone/>
            </a:pPr>
            <a:r>
              <a:rPr lang="en-US" altLang="zh-CN" smtClean="0"/>
              <a:t>3. </a:t>
            </a:r>
            <a:r>
              <a:rPr lang="zh-CN" altLang="zh-CN" smtClean="0"/>
              <a:t>定义空函数</a:t>
            </a:r>
            <a:endParaRPr lang="en-US" altLang="zh-CN" smtClean="0"/>
          </a:p>
          <a:p>
            <a:pPr>
              <a:buFont typeface="Wingdings" panose="05000000000000000000" pitchFamily="2" charset="2"/>
              <a:buNone/>
            </a:pPr>
            <a:r>
              <a:rPr lang="zh-CN" altLang="zh-CN" smtClean="0"/>
              <a:t>定义</a:t>
            </a:r>
            <a:r>
              <a:rPr lang="zh-CN" altLang="en-US" smtClean="0"/>
              <a:t>空</a:t>
            </a:r>
            <a:r>
              <a:rPr lang="zh-CN" altLang="zh-CN" smtClean="0"/>
              <a:t>函数的一般形式为</a:t>
            </a:r>
            <a:r>
              <a:rPr lang="en-US" altLang="zh-CN" smtClean="0"/>
              <a:t>:</a:t>
            </a:r>
          </a:p>
          <a:p>
            <a:pPr lvl="1">
              <a:buFont typeface="Wingdings" panose="05000000000000000000" pitchFamily="2" charset="2"/>
              <a:buNone/>
            </a:pPr>
            <a:r>
              <a:rPr lang="zh-CN" altLang="zh-CN" smtClean="0"/>
              <a:t>类型名 函数名（</a:t>
            </a:r>
            <a:r>
              <a:rPr lang="en-US" altLang="zh-CN" smtClean="0"/>
              <a:t>  </a:t>
            </a:r>
            <a:r>
              <a:rPr lang="zh-CN" altLang="zh-CN" smtClean="0"/>
              <a:t>）</a:t>
            </a:r>
          </a:p>
          <a:p>
            <a:pPr lvl="1">
              <a:buFont typeface="Wingdings" panose="05000000000000000000" pitchFamily="2" charset="2"/>
              <a:buNone/>
            </a:pPr>
            <a:r>
              <a:rPr lang="zh-CN" altLang="zh-CN" smtClean="0"/>
              <a:t>｛</a:t>
            </a:r>
            <a:r>
              <a:rPr lang="en-US" altLang="zh-CN" smtClean="0"/>
              <a:t>          </a:t>
            </a:r>
            <a:r>
              <a:rPr lang="zh-CN" altLang="zh-CN" smtClean="0"/>
              <a:t>｝</a:t>
            </a:r>
            <a:endParaRPr lang="en-US" altLang="zh-CN" smtClean="0"/>
          </a:p>
          <a:p>
            <a:r>
              <a:rPr lang="zh-CN" altLang="zh-CN" smtClean="0"/>
              <a:t>先用空函数占一个位置，以后</a:t>
            </a:r>
            <a:r>
              <a:rPr lang="zh-CN" altLang="en-US" smtClean="0"/>
              <a:t>逐步</a:t>
            </a:r>
            <a:r>
              <a:rPr lang="zh-CN" altLang="zh-CN" smtClean="0"/>
              <a:t>扩充</a:t>
            </a:r>
            <a:endParaRPr lang="en-US" altLang="zh-CN" smtClean="0"/>
          </a:p>
          <a:p>
            <a:r>
              <a:rPr lang="zh-CN" altLang="en-US" smtClean="0"/>
              <a:t>好处：</a:t>
            </a:r>
            <a:r>
              <a:rPr lang="zh-CN" altLang="zh-CN" smtClean="0"/>
              <a:t>程序结构清楚，可读性好，以后扩充新功能方便，对程序结构影响不大</a:t>
            </a:r>
          </a:p>
        </p:txBody>
      </p:sp>
      <p:pic>
        <p:nvPicPr>
          <p:cNvPr id="3379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4" end="4"/>
                                            </p:txEl>
                                          </p:spTgt>
                                        </p:tgtEl>
                                        <p:attrNameLst>
                                          <p:attrName>style.visibility</p:attrName>
                                        </p:attrNameLst>
                                      </p:cBhvr>
                                      <p:to>
                                        <p:strVal val="visible"/>
                                      </p:to>
                                    </p:set>
                                    <p:animEffect transition="in" filter="blinds(horizontal)">
                                      <p:cBhvr>
                                        <p:cTn id="7" dur="500"/>
                                        <p:tgtEl>
                                          <p:spTgt spid="4099">
                                            <p:txEl>
                                              <p:pRg st="4" end="4"/>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pRg st="5" end="5"/>
                                            </p:txEl>
                                          </p:spTgt>
                                        </p:tgtEl>
                                        <p:attrNameLst>
                                          <p:attrName>style.visibility</p:attrName>
                                        </p:attrNameLst>
                                      </p:cBhvr>
                                      <p:to>
                                        <p:strVal val="visible"/>
                                      </p:to>
                                    </p:set>
                                    <p:animEffect transition="in" filter="blinds(horizontal)">
                                      <p:cBhvr>
                                        <p:cTn id="10" dur="500"/>
                                        <p:tgtEl>
                                          <p:spTgt spid="409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866775"/>
            <a:ext cx="8286750" cy="769938"/>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7.3 </a:t>
            </a:r>
            <a:r>
              <a:rPr lang="zh-CN" altLang="zh-CN" dirty="0" smtClean="0">
                <a:solidFill>
                  <a:srgbClr val="800000"/>
                </a:solidFill>
                <a:effectLst>
                  <a:outerShdw blurRad="38100" dist="38100" dir="2700000" algn="tl">
                    <a:srgbClr val="000000"/>
                  </a:outerShdw>
                </a:effectLst>
                <a:ea typeface="黑体" pitchFamily="2" charset="-122"/>
              </a:rPr>
              <a:t>调用函数</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34819" name="Rectangle 3"/>
          <p:cNvSpPr>
            <a:spLocks noGrp="1" noChangeArrowheads="1"/>
          </p:cNvSpPr>
          <p:nvPr>
            <p:ph type="body" idx="1"/>
          </p:nvPr>
        </p:nvSpPr>
        <p:spPr>
          <a:xfrm>
            <a:off x="1500188" y="2000250"/>
            <a:ext cx="6858000" cy="3643313"/>
          </a:xfrm>
        </p:spPr>
        <p:txBody>
          <a:bodyPr/>
          <a:lstStyle/>
          <a:p>
            <a:pPr>
              <a:buFont typeface="Wingdings" panose="05000000000000000000" pitchFamily="2" charset="2"/>
              <a:buNone/>
            </a:pPr>
            <a:r>
              <a:rPr lang="en-US" altLang="zh-CN" sz="3600" smtClean="0">
                <a:hlinkClick r:id="rId2" action="ppaction://hlinksldjump"/>
              </a:rPr>
              <a:t>7.3.1</a:t>
            </a:r>
            <a:r>
              <a:rPr lang="zh-CN" altLang="zh-CN" sz="3600" smtClean="0">
                <a:hlinkClick r:id="rId2" action="ppaction://hlinksldjump"/>
              </a:rPr>
              <a:t>函数调用的形式</a:t>
            </a:r>
            <a:endParaRPr lang="en-US" altLang="zh-CN" sz="3600" smtClean="0"/>
          </a:p>
          <a:p>
            <a:pPr>
              <a:buFont typeface="Wingdings" panose="05000000000000000000" pitchFamily="2" charset="2"/>
              <a:buNone/>
            </a:pPr>
            <a:r>
              <a:rPr lang="en-US" altLang="zh-CN" sz="3600" smtClean="0">
                <a:hlinkClick r:id="rId3" action="ppaction://hlinksldjump"/>
              </a:rPr>
              <a:t>7.3.2</a:t>
            </a:r>
            <a:r>
              <a:rPr lang="zh-CN" altLang="zh-CN" sz="3600" smtClean="0">
                <a:hlinkClick r:id="rId3" action="ppaction://hlinksldjump"/>
              </a:rPr>
              <a:t>函数调用时的数据传递</a:t>
            </a:r>
            <a:endParaRPr lang="en-US" altLang="zh-CN" sz="3600" smtClean="0"/>
          </a:p>
          <a:p>
            <a:pPr>
              <a:buFont typeface="Wingdings" panose="05000000000000000000" pitchFamily="2" charset="2"/>
              <a:buNone/>
            </a:pPr>
            <a:r>
              <a:rPr lang="en-US" altLang="zh-CN" sz="3600" smtClean="0">
                <a:hlinkClick r:id="rId4" action="ppaction://hlinksldjump"/>
              </a:rPr>
              <a:t>7.3.3</a:t>
            </a:r>
            <a:r>
              <a:rPr lang="zh-CN" altLang="zh-CN" sz="3600" smtClean="0">
                <a:hlinkClick r:id="rId4" action="ppaction://hlinksldjump"/>
              </a:rPr>
              <a:t>函数调用的过程</a:t>
            </a:r>
            <a:endParaRPr lang="en-US" altLang="zh-CN" sz="3600" smtClean="0"/>
          </a:p>
          <a:p>
            <a:pPr>
              <a:buFont typeface="Wingdings" panose="05000000000000000000" pitchFamily="2" charset="2"/>
              <a:buNone/>
            </a:pPr>
            <a:r>
              <a:rPr lang="en-US" altLang="zh-CN" sz="3600" smtClean="0">
                <a:hlinkClick r:id="rId5" action="ppaction://hlinksldjump"/>
              </a:rPr>
              <a:t>7.3.4</a:t>
            </a:r>
            <a:r>
              <a:rPr lang="zh-CN" altLang="zh-CN" sz="3600" smtClean="0">
                <a:hlinkClick r:id="rId5" action="ppaction://hlinksldjump"/>
              </a:rPr>
              <a:t>函数的返回值</a:t>
            </a:r>
            <a:endParaRPr lang="zh-CN" altLang="zh-CN" sz="3600" smtClean="0"/>
          </a:p>
        </p:txBody>
      </p:sp>
      <p:pic>
        <p:nvPicPr>
          <p:cNvPr id="34820" name="图片 3" descr="Untitled.png">
            <a:hlinkClick r:id="rId6" action="ppaction://hlinksldjump"/>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7.3.1</a:t>
            </a:r>
            <a:r>
              <a:rPr lang="zh-CN" altLang="zh-CN" dirty="0" smtClean="0">
                <a:solidFill>
                  <a:srgbClr val="800000"/>
                </a:solidFill>
                <a:effectLst>
                  <a:outerShdw blurRad="38100" dist="38100" dir="2700000" algn="tl">
                    <a:srgbClr val="000000"/>
                  </a:outerShdw>
                </a:effectLst>
                <a:ea typeface="黑体" pitchFamily="2" charset="-122"/>
              </a:rPr>
              <a:t>函数调用的形式</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32771" name="Rectangle 3"/>
          <p:cNvSpPr>
            <a:spLocks noGrp="1" noChangeArrowheads="1"/>
          </p:cNvSpPr>
          <p:nvPr>
            <p:ph type="body" idx="1"/>
          </p:nvPr>
        </p:nvSpPr>
        <p:spPr>
          <a:xfrm>
            <a:off x="642938" y="1643063"/>
            <a:ext cx="7715250" cy="4500562"/>
          </a:xfrm>
        </p:spPr>
        <p:txBody>
          <a:bodyPr/>
          <a:lstStyle/>
          <a:p>
            <a:r>
              <a:rPr lang="zh-CN" altLang="zh-CN" smtClean="0"/>
              <a:t>函数调用的一般形式为：</a:t>
            </a:r>
          </a:p>
          <a:p>
            <a:pPr>
              <a:buFont typeface="Wingdings" panose="05000000000000000000" pitchFamily="2" charset="2"/>
              <a:buNone/>
            </a:pPr>
            <a:r>
              <a:rPr lang="en-US" altLang="zh-CN" smtClean="0"/>
              <a:t>         </a:t>
            </a:r>
            <a:r>
              <a:rPr lang="zh-CN" altLang="zh-CN" smtClean="0"/>
              <a:t>函数名（实参表列）</a:t>
            </a:r>
            <a:endParaRPr lang="en-US" altLang="zh-CN" smtClean="0"/>
          </a:p>
          <a:p>
            <a:r>
              <a:rPr lang="zh-CN" altLang="zh-CN" smtClean="0"/>
              <a:t>如果是调用无参函数，则“实参表列”可以没有，但括号不能省略</a:t>
            </a:r>
            <a:endParaRPr lang="en-US" altLang="zh-CN" smtClean="0"/>
          </a:p>
          <a:p>
            <a:r>
              <a:rPr lang="zh-CN" altLang="zh-CN" smtClean="0"/>
              <a:t>如果实参表列包含多个实参，则各参数间用逗号隔开</a:t>
            </a:r>
          </a:p>
        </p:txBody>
      </p:sp>
      <p:pic>
        <p:nvPicPr>
          <p:cNvPr id="3584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2771">
                                            <p:txEl>
                                              <p:pRg st="2" end="2"/>
                                            </p:txEl>
                                          </p:spTgt>
                                        </p:tgtEl>
                                        <p:attrNameLst>
                                          <p:attrName>style.visibility</p:attrName>
                                        </p:attrNameLst>
                                      </p:cBhvr>
                                      <p:to>
                                        <p:strVal val="visible"/>
                                      </p:to>
                                    </p:set>
                                    <p:animEffect transition="in" filter="blinds(horizontal)">
                                      <p:cBhvr>
                                        <p:cTn id="7" dur="500"/>
                                        <p:tgtEl>
                                          <p:spTgt spid="32771">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2771">
                                            <p:txEl>
                                              <p:pRg st="3" end="3"/>
                                            </p:txEl>
                                          </p:spTgt>
                                        </p:tgtEl>
                                        <p:attrNameLst>
                                          <p:attrName>style.visibility</p:attrName>
                                        </p:attrNameLst>
                                      </p:cBhvr>
                                      <p:to>
                                        <p:strVal val="visible"/>
                                      </p:to>
                                    </p:set>
                                    <p:animEffect transition="in" filter="blinds(horizontal)">
                                      <p:cBhvr>
                                        <p:cTn id="12" dur="500"/>
                                        <p:tgtEl>
                                          <p:spTgt spid="3277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7.3.1</a:t>
            </a:r>
            <a:r>
              <a:rPr lang="zh-CN" altLang="zh-CN" dirty="0" smtClean="0">
                <a:solidFill>
                  <a:srgbClr val="800000"/>
                </a:solidFill>
                <a:effectLst>
                  <a:outerShdw blurRad="38100" dist="38100" dir="2700000" algn="tl">
                    <a:srgbClr val="000000"/>
                  </a:outerShdw>
                </a:effectLst>
                <a:ea typeface="黑体" pitchFamily="2" charset="-122"/>
              </a:rPr>
              <a:t>函数调用的形式</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36867" name="Rectangle 3"/>
          <p:cNvSpPr>
            <a:spLocks noGrp="1" noChangeArrowheads="1"/>
          </p:cNvSpPr>
          <p:nvPr>
            <p:ph type="body" idx="1"/>
          </p:nvPr>
        </p:nvSpPr>
        <p:spPr>
          <a:xfrm>
            <a:off x="642938" y="1643063"/>
            <a:ext cx="7715250" cy="4500562"/>
          </a:xfrm>
        </p:spPr>
        <p:txBody>
          <a:bodyPr/>
          <a:lstStyle/>
          <a:p>
            <a:r>
              <a:rPr lang="zh-CN" altLang="zh-CN" smtClean="0"/>
              <a:t>按函数调用在程序中出现的形式和位置来分，可以有以下</a:t>
            </a:r>
            <a:r>
              <a:rPr lang="en-US" altLang="zh-CN" smtClean="0"/>
              <a:t>3</a:t>
            </a:r>
            <a:r>
              <a:rPr lang="zh-CN" altLang="zh-CN" smtClean="0"/>
              <a:t>种函数调用方式</a:t>
            </a:r>
            <a:r>
              <a:rPr lang="zh-CN" altLang="en-US" smtClean="0"/>
              <a:t>：</a:t>
            </a:r>
            <a:endParaRPr lang="en-US" altLang="zh-CN" smtClean="0"/>
          </a:p>
          <a:p>
            <a:pPr>
              <a:buFont typeface="Wingdings" panose="05000000000000000000" pitchFamily="2" charset="2"/>
              <a:buNone/>
            </a:pPr>
            <a:r>
              <a:rPr lang="zh-CN" altLang="zh-CN" smtClean="0"/>
              <a:t>１</a:t>
            </a:r>
            <a:r>
              <a:rPr lang="en-US" altLang="zh-CN" smtClean="0"/>
              <a:t>. </a:t>
            </a:r>
            <a:r>
              <a:rPr lang="zh-CN" altLang="zh-CN" smtClean="0"/>
              <a:t>函数调用语句</a:t>
            </a:r>
          </a:p>
          <a:p>
            <a:r>
              <a:rPr lang="zh-CN" altLang="zh-CN" smtClean="0"/>
              <a:t>把函数调用单独作为一个语句</a:t>
            </a:r>
            <a:endParaRPr lang="en-US" altLang="zh-CN" smtClean="0"/>
          </a:p>
          <a:p>
            <a:pPr>
              <a:buFont typeface="Wingdings" panose="05000000000000000000" pitchFamily="2" charset="2"/>
              <a:buNone/>
            </a:pPr>
            <a:r>
              <a:rPr lang="en-US" altLang="zh-CN" smtClean="0"/>
              <a:t>    </a:t>
            </a:r>
            <a:r>
              <a:rPr lang="zh-CN" altLang="zh-CN" smtClean="0"/>
              <a:t>如</a:t>
            </a:r>
            <a:r>
              <a:rPr lang="en-US" altLang="zh-CN" smtClean="0"/>
              <a:t>printf_star()</a:t>
            </a:r>
            <a:r>
              <a:rPr lang="zh-CN" altLang="zh-CN" smtClean="0"/>
              <a:t>；</a:t>
            </a:r>
            <a:endParaRPr lang="en-US" altLang="zh-CN" smtClean="0"/>
          </a:p>
          <a:p>
            <a:r>
              <a:rPr lang="zh-CN" altLang="zh-CN" smtClean="0"/>
              <a:t>这时不要求函数带回值，只要求函数完成一定的操作</a:t>
            </a:r>
          </a:p>
          <a:p>
            <a:endParaRPr lang="zh-CN" altLang="zh-CN" smtClean="0"/>
          </a:p>
        </p:txBody>
      </p:sp>
      <p:pic>
        <p:nvPicPr>
          <p:cNvPr id="36868"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7.3.1</a:t>
            </a:r>
            <a:r>
              <a:rPr lang="zh-CN" altLang="zh-CN" dirty="0" smtClean="0">
                <a:solidFill>
                  <a:srgbClr val="800000"/>
                </a:solidFill>
                <a:effectLst>
                  <a:outerShdw blurRad="38100" dist="38100" dir="2700000" algn="tl">
                    <a:srgbClr val="000000"/>
                  </a:outerShdw>
                </a:effectLst>
                <a:ea typeface="黑体" pitchFamily="2" charset="-122"/>
              </a:rPr>
              <a:t>函数调用的形式</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37891" name="Rectangle 3"/>
          <p:cNvSpPr>
            <a:spLocks noGrp="1" noChangeArrowheads="1"/>
          </p:cNvSpPr>
          <p:nvPr>
            <p:ph type="body" idx="1"/>
          </p:nvPr>
        </p:nvSpPr>
        <p:spPr>
          <a:xfrm>
            <a:off x="642938" y="1643063"/>
            <a:ext cx="7715250" cy="4500562"/>
          </a:xfrm>
        </p:spPr>
        <p:txBody>
          <a:bodyPr/>
          <a:lstStyle/>
          <a:p>
            <a:r>
              <a:rPr lang="zh-CN" altLang="zh-CN" smtClean="0"/>
              <a:t>按函数调用在程序中出现的形式和位置来分，可以有以下</a:t>
            </a:r>
            <a:r>
              <a:rPr lang="en-US" altLang="zh-CN" smtClean="0"/>
              <a:t>3</a:t>
            </a:r>
            <a:r>
              <a:rPr lang="zh-CN" altLang="zh-CN" smtClean="0"/>
              <a:t>种函数调用方式</a:t>
            </a:r>
            <a:r>
              <a:rPr lang="zh-CN" altLang="en-US" smtClean="0"/>
              <a:t>：</a:t>
            </a:r>
            <a:endParaRPr lang="en-US" altLang="zh-CN" smtClean="0"/>
          </a:p>
          <a:p>
            <a:pPr>
              <a:buFont typeface="Wingdings" panose="05000000000000000000" pitchFamily="2" charset="2"/>
              <a:buNone/>
            </a:pPr>
            <a:r>
              <a:rPr lang="zh-CN" altLang="zh-CN" smtClean="0"/>
              <a:t>２</a:t>
            </a:r>
            <a:r>
              <a:rPr lang="en-US" altLang="zh-CN" smtClean="0"/>
              <a:t>. </a:t>
            </a:r>
            <a:r>
              <a:rPr lang="zh-CN" altLang="zh-CN" smtClean="0"/>
              <a:t>函数表达式</a:t>
            </a:r>
          </a:p>
          <a:p>
            <a:r>
              <a:rPr lang="zh-CN" altLang="zh-CN" smtClean="0"/>
              <a:t>函数调用出现在另一个表达式中</a:t>
            </a:r>
            <a:endParaRPr lang="en-US" altLang="zh-CN" smtClean="0"/>
          </a:p>
          <a:p>
            <a:pPr>
              <a:buFont typeface="Wingdings" panose="05000000000000000000" pitchFamily="2" charset="2"/>
              <a:buNone/>
            </a:pPr>
            <a:r>
              <a:rPr lang="en-US" altLang="zh-CN" smtClean="0"/>
              <a:t>   </a:t>
            </a:r>
            <a:r>
              <a:rPr lang="zh-CN" altLang="zh-CN" smtClean="0"/>
              <a:t>如</a:t>
            </a:r>
            <a:r>
              <a:rPr lang="en-US" altLang="zh-CN" smtClean="0"/>
              <a:t>c=max(a,b);</a:t>
            </a:r>
          </a:p>
          <a:p>
            <a:r>
              <a:rPr lang="zh-CN" altLang="zh-CN" smtClean="0"/>
              <a:t>这时要求函数带回一个确定的值以参加表达式的运算</a:t>
            </a:r>
          </a:p>
        </p:txBody>
      </p:sp>
      <p:pic>
        <p:nvPicPr>
          <p:cNvPr id="37892"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7.3.1</a:t>
            </a:r>
            <a:r>
              <a:rPr lang="zh-CN" altLang="zh-CN" dirty="0" smtClean="0">
                <a:solidFill>
                  <a:srgbClr val="800000"/>
                </a:solidFill>
                <a:effectLst>
                  <a:outerShdw blurRad="38100" dist="38100" dir="2700000" algn="tl">
                    <a:srgbClr val="000000"/>
                  </a:outerShdw>
                </a:effectLst>
                <a:ea typeface="黑体" pitchFamily="2" charset="-122"/>
              </a:rPr>
              <a:t>函数调用的形式</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38915" name="Rectangle 3"/>
          <p:cNvSpPr>
            <a:spLocks noGrp="1" noChangeArrowheads="1"/>
          </p:cNvSpPr>
          <p:nvPr>
            <p:ph type="body" idx="1"/>
          </p:nvPr>
        </p:nvSpPr>
        <p:spPr>
          <a:xfrm>
            <a:off x="642938" y="1643063"/>
            <a:ext cx="7715250" cy="4500562"/>
          </a:xfrm>
        </p:spPr>
        <p:txBody>
          <a:bodyPr/>
          <a:lstStyle/>
          <a:p>
            <a:r>
              <a:rPr lang="zh-CN" altLang="zh-CN" smtClean="0"/>
              <a:t>按函数调用在程序中出现的形式和位置来分，可以有以下</a:t>
            </a:r>
            <a:r>
              <a:rPr lang="en-US" altLang="zh-CN" smtClean="0"/>
              <a:t>3</a:t>
            </a:r>
            <a:r>
              <a:rPr lang="zh-CN" altLang="zh-CN" smtClean="0"/>
              <a:t>种函数调用方式</a:t>
            </a:r>
            <a:r>
              <a:rPr lang="zh-CN" altLang="en-US" smtClean="0"/>
              <a:t>：</a:t>
            </a:r>
            <a:endParaRPr lang="en-US" altLang="zh-CN" smtClean="0"/>
          </a:p>
          <a:p>
            <a:pPr>
              <a:buFont typeface="Wingdings" panose="05000000000000000000" pitchFamily="2" charset="2"/>
              <a:buNone/>
            </a:pPr>
            <a:r>
              <a:rPr lang="zh-CN" altLang="zh-CN" smtClean="0"/>
              <a:t>３</a:t>
            </a:r>
            <a:r>
              <a:rPr lang="en-US" altLang="zh-CN" smtClean="0"/>
              <a:t>. </a:t>
            </a:r>
            <a:r>
              <a:rPr lang="zh-CN" altLang="zh-CN" smtClean="0"/>
              <a:t>函数参数</a:t>
            </a:r>
          </a:p>
          <a:p>
            <a:r>
              <a:rPr lang="zh-CN" altLang="zh-CN" smtClean="0"/>
              <a:t>函数调用作为另一函数调用时的实参</a:t>
            </a:r>
            <a:endParaRPr lang="en-US" altLang="zh-CN" smtClean="0"/>
          </a:p>
          <a:p>
            <a:pPr>
              <a:buFont typeface="Wingdings" panose="05000000000000000000" pitchFamily="2" charset="2"/>
              <a:buNone/>
            </a:pPr>
            <a:r>
              <a:rPr lang="en-US" altLang="zh-CN" smtClean="0"/>
              <a:t>     </a:t>
            </a:r>
            <a:r>
              <a:rPr lang="zh-CN" altLang="zh-CN" smtClean="0"/>
              <a:t>如</a:t>
            </a:r>
            <a:r>
              <a:rPr lang="en-US" altLang="zh-CN" smtClean="0"/>
              <a:t>m</a:t>
            </a:r>
            <a:r>
              <a:rPr lang="zh-CN" altLang="zh-CN" smtClean="0"/>
              <a:t>＝</a:t>
            </a:r>
            <a:r>
              <a:rPr lang="en-US" altLang="zh-CN" smtClean="0"/>
              <a:t>max(a,max(b,c));</a:t>
            </a:r>
            <a:endParaRPr lang="zh-CN" altLang="zh-CN" smtClean="0"/>
          </a:p>
          <a:p>
            <a:r>
              <a:rPr lang="zh-CN" altLang="zh-CN" smtClean="0"/>
              <a:t>其中</a:t>
            </a:r>
            <a:r>
              <a:rPr lang="en-US" altLang="zh-CN" smtClean="0"/>
              <a:t>max(b,c)</a:t>
            </a:r>
            <a:r>
              <a:rPr lang="zh-CN" altLang="zh-CN" smtClean="0"/>
              <a:t>是一次函数调用，它的值作为</a:t>
            </a:r>
            <a:r>
              <a:rPr lang="en-US" altLang="zh-CN" smtClean="0"/>
              <a:t>max</a:t>
            </a:r>
            <a:r>
              <a:rPr lang="zh-CN" altLang="zh-CN" smtClean="0"/>
              <a:t>另一次调用的实参</a:t>
            </a:r>
          </a:p>
        </p:txBody>
      </p:sp>
      <p:pic>
        <p:nvPicPr>
          <p:cNvPr id="3891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7.3.2 </a:t>
            </a:r>
            <a:r>
              <a:rPr lang="zh-CN" altLang="zh-CN" dirty="0" smtClean="0">
                <a:solidFill>
                  <a:srgbClr val="800000"/>
                </a:solidFill>
                <a:effectLst>
                  <a:outerShdw blurRad="38100" dist="38100" dir="2700000" algn="tl">
                    <a:srgbClr val="000000"/>
                  </a:outerShdw>
                </a:effectLst>
                <a:ea typeface="黑体" pitchFamily="2" charset="-122"/>
              </a:rPr>
              <a:t>函数调用时的数据传递</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36867" name="Rectangle 3"/>
          <p:cNvSpPr>
            <a:spLocks noGrp="1" noChangeArrowheads="1"/>
          </p:cNvSpPr>
          <p:nvPr>
            <p:ph type="body" idx="1"/>
          </p:nvPr>
        </p:nvSpPr>
        <p:spPr>
          <a:xfrm>
            <a:off x="642938" y="1643063"/>
            <a:ext cx="7715250" cy="4929187"/>
          </a:xfrm>
        </p:spPr>
        <p:txBody>
          <a:bodyPr/>
          <a:lstStyle/>
          <a:p>
            <a:pPr>
              <a:buFont typeface="Wingdings" panose="05000000000000000000" pitchFamily="2" charset="2"/>
              <a:buNone/>
            </a:pPr>
            <a:r>
              <a:rPr lang="en-US" altLang="zh-CN" smtClean="0"/>
              <a:t>1.</a:t>
            </a:r>
            <a:r>
              <a:rPr lang="zh-CN" altLang="zh-CN" smtClean="0"/>
              <a:t>形式参数和实际参数</a:t>
            </a:r>
          </a:p>
          <a:p>
            <a:pPr lvl="1"/>
            <a:r>
              <a:rPr lang="zh-CN" altLang="zh-CN" smtClean="0"/>
              <a:t>在调用有参函数时，主调函数和被调用函数之间有数据传递关系</a:t>
            </a:r>
            <a:endParaRPr lang="en-US" altLang="zh-CN" smtClean="0"/>
          </a:p>
          <a:p>
            <a:pPr lvl="1"/>
            <a:r>
              <a:rPr lang="zh-CN" altLang="zh-CN" smtClean="0"/>
              <a:t>定义函数时函数名后面的变量名称为“形式参数”（简称“形参”）</a:t>
            </a:r>
            <a:endParaRPr lang="en-US" altLang="zh-CN" smtClean="0"/>
          </a:p>
          <a:p>
            <a:pPr lvl="1"/>
            <a:r>
              <a:rPr lang="zh-CN" altLang="zh-CN" smtClean="0"/>
              <a:t>主调函数中调用一个函数时，函数名后面参数称为“实际参数”（简称“实参”）</a:t>
            </a:r>
            <a:endParaRPr lang="en-US" altLang="zh-CN" smtClean="0"/>
          </a:p>
          <a:p>
            <a:pPr lvl="1"/>
            <a:r>
              <a:rPr lang="zh-CN" altLang="zh-CN" smtClean="0"/>
              <a:t> 实际参数可以是常量、变量或表达式</a:t>
            </a:r>
          </a:p>
        </p:txBody>
      </p:sp>
      <p:pic>
        <p:nvPicPr>
          <p:cNvPr id="3994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6867">
                                            <p:txEl>
                                              <p:pRg st="2" end="2"/>
                                            </p:txEl>
                                          </p:spTgt>
                                        </p:tgtEl>
                                        <p:attrNameLst>
                                          <p:attrName>style.visibility</p:attrName>
                                        </p:attrNameLst>
                                      </p:cBhvr>
                                      <p:to>
                                        <p:strVal val="visible"/>
                                      </p:to>
                                    </p:set>
                                    <p:animEffect transition="in" filter="blinds(horizontal)">
                                      <p:cBhvr>
                                        <p:cTn id="7" dur="500"/>
                                        <p:tgtEl>
                                          <p:spTgt spid="36867">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6867">
                                            <p:txEl>
                                              <p:pRg st="3" end="3"/>
                                            </p:txEl>
                                          </p:spTgt>
                                        </p:tgtEl>
                                        <p:attrNameLst>
                                          <p:attrName>style.visibility</p:attrName>
                                        </p:attrNameLst>
                                      </p:cBhvr>
                                      <p:to>
                                        <p:strVal val="visible"/>
                                      </p:to>
                                    </p:set>
                                    <p:animEffect transition="in" filter="blinds(horizontal)">
                                      <p:cBhvr>
                                        <p:cTn id="12" dur="500"/>
                                        <p:tgtEl>
                                          <p:spTgt spid="36867">
                                            <p:txEl>
                                              <p:pRg st="3" end="3"/>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6867">
                                            <p:txEl>
                                              <p:pRg st="4" end="4"/>
                                            </p:txEl>
                                          </p:spTgt>
                                        </p:tgtEl>
                                        <p:attrNameLst>
                                          <p:attrName>style.visibility</p:attrName>
                                        </p:attrNameLst>
                                      </p:cBhvr>
                                      <p:to>
                                        <p:strVal val="visible"/>
                                      </p:to>
                                    </p:set>
                                    <p:animEffect transition="in" filter="blinds(horizontal)">
                                      <p:cBhvr>
                                        <p:cTn id="17" dur="500"/>
                                        <p:tgtEl>
                                          <p:spTgt spid="36867">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7.3.2 </a:t>
            </a:r>
            <a:r>
              <a:rPr lang="zh-CN" altLang="zh-CN" dirty="0" smtClean="0">
                <a:solidFill>
                  <a:srgbClr val="800000"/>
                </a:solidFill>
                <a:effectLst>
                  <a:outerShdw blurRad="38100" dist="38100" dir="2700000" algn="tl">
                    <a:srgbClr val="000000"/>
                  </a:outerShdw>
                </a:effectLst>
                <a:ea typeface="黑体" pitchFamily="2" charset="-122"/>
              </a:rPr>
              <a:t>函数调用时的数据传递</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37891" name="Rectangle 3"/>
          <p:cNvSpPr>
            <a:spLocks noGrp="1" noChangeArrowheads="1"/>
          </p:cNvSpPr>
          <p:nvPr>
            <p:ph type="body" idx="1"/>
          </p:nvPr>
        </p:nvSpPr>
        <p:spPr>
          <a:xfrm>
            <a:off x="642938" y="1643063"/>
            <a:ext cx="7715250" cy="3929062"/>
          </a:xfrm>
        </p:spPr>
        <p:txBody>
          <a:bodyPr/>
          <a:lstStyle/>
          <a:p>
            <a:pPr>
              <a:buFont typeface="Wingdings" panose="05000000000000000000" pitchFamily="2" charset="2"/>
              <a:buNone/>
            </a:pPr>
            <a:r>
              <a:rPr lang="en-US" altLang="zh-CN" smtClean="0"/>
              <a:t>2. </a:t>
            </a:r>
            <a:r>
              <a:rPr lang="zh-CN" altLang="zh-CN" smtClean="0"/>
              <a:t>实参和形参间的数据传递</a:t>
            </a:r>
          </a:p>
          <a:p>
            <a:pPr lvl="1"/>
            <a:r>
              <a:rPr lang="zh-CN" altLang="zh-CN" smtClean="0"/>
              <a:t>在调用函数过程中，系统会把实参的值传递给被调用函数的形参</a:t>
            </a:r>
            <a:endParaRPr lang="en-US" altLang="zh-CN" smtClean="0"/>
          </a:p>
          <a:p>
            <a:pPr lvl="1"/>
            <a:r>
              <a:rPr lang="zh-CN" altLang="zh-CN" smtClean="0"/>
              <a:t>或者说，形参从实参得到一个值</a:t>
            </a:r>
            <a:endParaRPr lang="en-US" altLang="zh-CN" smtClean="0"/>
          </a:p>
          <a:p>
            <a:pPr lvl="1"/>
            <a:r>
              <a:rPr lang="zh-CN" altLang="zh-CN" smtClean="0"/>
              <a:t>该值在函数调用期间有效，可以参加</a:t>
            </a:r>
            <a:r>
              <a:rPr lang="zh-CN" altLang="en-US" smtClean="0"/>
              <a:t>被调</a:t>
            </a:r>
            <a:r>
              <a:rPr lang="zh-CN" altLang="zh-CN" smtClean="0"/>
              <a:t>函数中的运算</a:t>
            </a:r>
          </a:p>
        </p:txBody>
      </p:sp>
      <p:pic>
        <p:nvPicPr>
          <p:cNvPr id="4096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37891">
                                            <p:txEl>
                                              <p:pRg st="1" end="1"/>
                                            </p:txEl>
                                          </p:spTgt>
                                        </p:tgtEl>
                                        <p:attrNameLst>
                                          <p:attrName>style.visibility</p:attrName>
                                        </p:attrNameLst>
                                      </p:cBhvr>
                                      <p:to>
                                        <p:strVal val="visible"/>
                                      </p:to>
                                    </p:set>
                                    <p:animEffect transition="in" filter="blinds(horizontal)">
                                      <p:cBhvr>
                                        <p:cTn id="7" dur="500"/>
                                        <p:tgtEl>
                                          <p:spTgt spid="37891">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37891">
                                            <p:txEl>
                                              <p:pRg st="2" end="2"/>
                                            </p:txEl>
                                          </p:spTgt>
                                        </p:tgtEl>
                                        <p:attrNameLst>
                                          <p:attrName>style.visibility</p:attrName>
                                        </p:attrNameLst>
                                      </p:cBhvr>
                                      <p:to>
                                        <p:strVal val="visible"/>
                                      </p:to>
                                    </p:set>
                                    <p:animEffect transition="in" filter="blinds(horizontal)">
                                      <p:cBhvr>
                                        <p:cTn id="12" dur="500"/>
                                        <p:tgtEl>
                                          <p:spTgt spid="37891">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37891">
                                            <p:txEl>
                                              <p:pRg st="3" end="3"/>
                                            </p:txEl>
                                          </p:spTgt>
                                        </p:tgtEl>
                                        <p:attrNameLst>
                                          <p:attrName>style.visibility</p:attrName>
                                        </p:attrNameLst>
                                      </p:cBhvr>
                                      <p:to>
                                        <p:strVal val="visible"/>
                                      </p:to>
                                    </p:set>
                                    <p:animEffect transition="in" filter="blinds(horizontal)">
                                      <p:cBhvr>
                                        <p:cTn id="17" dur="500"/>
                                        <p:tgtEl>
                                          <p:spTgt spid="37891">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7.3.2 </a:t>
            </a:r>
            <a:r>
              <a:rPr lang="zh-CN" altLang="zh-CN" dirty="0" smtClean="0">
                <a:solidFill>
                  <a:srgbClr val="800000"/>
                </a:solidFill>
                <a:effectLst>
                  <a:outerShdw blurRad="38100" dist="38100" dir="2700000" algn="tl">
                    <a:srgbClr val="000000"/>
                  </a:outerShdw>
                </a:effectLst>
                <a:ea typeface="黑体" pitchFamily="2" charset="-122"/>
              </a:rPr>
              <a:t>函数调用时的数据传递</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4099" name="Rectangle 3"/>
          <p:cNvSpPr>
            <a:spLocks noGrp="1" noChangeArrowheads="1"/>
          </p:cNvSpPr>
          <p:nvPr>
            <p:ph type="body" idx="1"/>
          </p:nvPr>
        </p:nvSpPr>
        <p:spPr>
          <a:xfrm>
            <a:off x="642938" y="1643063"/>
            <a:ext cx="8215312" cy="4857750"/>
          </a:xfrm>
        </p:spPr>
        <p:txBody>
          <a:bodyPr/>
          <a:lstStyle/>
          <a:p>
            <a:pPr>
              <a:buFont typeface="Wingdings" panose="05000000000000000000" pitchFamily="2" charset="2"/>
              <a:buNone/>
            </a:pPr>
            <a:r>
              <a:rPr lang="en-US" altLang="zh-CN" smtClean="0"/>
              <a:t>  </a:t>
            </a:r>
            <a:r>
              <a:rPr lang="zh-CN" altLang="zh-CN" smtClean="0"/>
              <a:t>例</a:t>
            </a:r>
            <a:r>
              <a:rPr lang="en-US" altLang="zh-CN" smtClean="0"/>
              <a:t>7.2</a:t>
            </a:r>
            <a:r>
              <a:rPr lang="zh-CN" altLang="zh-CN" smtClean="0"/>
              <a:t> 输入两个整数，要求输出其中值较大者。要求用函数来找到大数。</a:t>
            </a:r>
            <a:endParaRPr lang="en-US" altLang="zh-CN" smtClean="0"/>
          </a:p>
          <a:p>
            <a:r>
              <a:rPr lang="zh-CN" altLang="zh-CN" smtClean="0"/>
              <a:t>解题思路：</a:t>
            </a:r>
            <a:endParaRPr lang="en-US" altLang="zh-CN" smtClean="0"/>
          </a:p>
          <a:p>
            <a:pPr lvl="1">
              <a:buFont typeface="Wingdings" panose="05000000000000000000" pitchFamily="2" charset="2"/>
              <a:buNone/>
            </a:pPr>
            <a:r>
              <a:rPr lang="en-US" altLang="zh-CN" smtClean="0"/>
              <a:t>(1)</a:t>
            </a:r>
            <a:r>
              <a:rPr lang="zh-CN" altLang="zh-CN" smtClean="0"/>
              <a:t>函数名应是见名知意，今定名为</a:t>
            </a:r>
            <a:r>
              <a:rPr lang="en-US" altLang="zh-CN" smtClean="0"/>
              <a:t>max</a:t>
            </a:r>
            <a:endParaRPr lang="zh-CN" altLang="zh-CN" smtClean="0"/>
          </a:p>
          <a:p>
            <a:pPr lvl="1">
              <a:buFont typeface="Wingdings" panose="05000000000000000000" pitchFamily="2" charset="2"/>
              <a:buNone/>
            </a:pPr>
            <a:r>
              <a:rPr lang="en-US" altLang="zh-CN" smtClean="0"/>
              <a:t>(2) </a:t>
            </a:r>
            <a:r>
              <a:rPr lang="zh-CN" altLang="zh-CN" smtClean="0"/>
              <a:t>由于给定的两个数是整数，返回主调函数的值</a:t>
            </a:r>
            <a:r>
              <a:rPr lang="zh-CN" altLang="en-US" smtClean="0"/>
              <a:t>（即较大数）</a:t>
            </a:r>
            <a:r>
              <a:rPr lang="zh-CN" altLang="zh-CN" smtClean="0"/>
              <a:t>应该是整型</a:t>
            </a:r>
          </a:p>
          <a:p>
            <a:pPr lvl="1">
              <a:buFont typeface="Wingdings" panose="05000000000000000000" pitchFamily="2" charset="2"/>
              <a:buNone/>
            </a:pPr>
            <a:r>
              <a:rPr lang="en-US" altLang="zh-CN" smtClean="0"/>
              <a:t>(3)max</a:t>
            </a:r>
            <a:r>
              <a:rPr lang="zh-CN" altLang="zh-CN" smtClean="0"/>
              <a:t>函数应当有两个参数，以便从主函数接收两个整数，</a:t>
            </a:r>
            <a:r>
              <a:rPr lang="zh-CN" altLang="en-US" smtClean="0"/>
              <a:t>因此</a:t>
            </a:r>
            <a:r>
              <a:rPr lang="zh-CN" altLang="zh-CN" smtClean="0"/>
              <a:t>参数的类型应当是整型</a:t>
            </a:r>
          </a:p>
        </p:txBody>
      </p:sp>
      <p:pic>
        <p:nvPicPr>
          <p:cNvPr id="47108" name="图片 3" descr="Untitled2.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099">
                                            <p:txEl>
                                              <p:pRg st="1" end="1"/>
                                            </p:txEl>
                                          </p:spTgt>
                                        </p:tgtEl>
                                        <p:attrNameLst>
                                          <p:attrName>style.visibility</p:attrName>
                                        </p:attrNameLst>
                                      </p:cBhvr>
                                      <p:to>
                                        <p:strVal val="visible"/>
                                      </p:to>
                                    </p:set>
                                    <p:animEffect transition="in" filter="blinds(horizontal)">
                                      <p:cBhvr>
                                        <p:cTn id="7" dur="500"/>
                                        <p:tgtEl>
                                          <p:spTgt spid="4099">
                                            <p:txEl>
                                              <p:pRg st="1" end="1"/>
                                            </p:txEl>
                                          </p:spTgt>
                                        </p:tgtEl>
                                      </p:cBhvr>
                                    </p:animEffect>
                                  </p:childTnLst>
                                </p:cTn>
                              </p:par>
                              <p:par>
                                <p:cTn id="8" presetID="3" presetClass="entr" presetSubtype="10" fill="hold" nodeType="withEffect">
                                  <p:stCondLst>
                                    <p:cond delay="0"/>
                                  </p:stCondLst>
                                  <p:childTnLst>
                                    <p:set>
                                      <p:cBhvr>
                                        <p:cTn id="9" dur="1" fill="hold">
                                          <p:stCondLst>
                                            <p:cond delay="0"/>
                                          </p:stCondLst>
                                        </p:cTn>
                                        <p:tgtEl>
                                          <p:spTgt spid="4099">
                                            <p:txEl>
                                              <p:pRg st="2" end="2"/>
                                            </p:txEl>
                                          </p:spTgt>
                                        </p:tgtEl>
                                        <p:attrNameLst>
                                          <p:attrName>style.visibility</p:attrName>
                                        </p:attrNameLst>
                                      </p:cBhvr>
                                      <p:to>
                                        <p:strVal val="visible"/>
                                      </p:to>
                                    </p:set>
                                    <p:animEffect transition="in" filter="blinds(horizontal)">
                                      <p:cBhvr>
                                        <p:cTn id="10" dur="500"/>
                                        <p:tgtEl>
                                          <p:spTgt spid="4099">
                                            <p:txEl>
                                              <p:pRg st="2" end="2"/>
                                            </p:txEl>
                                          </p:spTgt>
                                        </p:tgtEl>
                                      </p:cBhvr>
                                    </p:animEffect>
                                  </p:childTnLst>
                                </p:cTn>
                              </p:par>
                              <p:par>
                                <p:cTn id="11" presetID="3" presetClass="entr" presetSubtype="10" fill="hold" nodeType="withEffect">
                                  <p:stCondLst>
                                    <p:cond delay="0"/>
                                  </p:stCondLst>
                                  <p:childTnLst>
                                    <p:set>
                                      <p:cBhvr>
                                        <p:cTn id="12" dur="1" fill="hold">
                                          <p:stCondLst>
                                            <p:cond delay="0"/>
                                          </p:stCondLst>
                                        </p:cTn>
                                        <p:tgtEl>
                                          <p:spTgt spid="4099">
                                            <p:txEl>
                                              <p:pRg st="3" end="3"/>
                                            </p:txEl>
                                          </p:spTgt>
                                        </p:tgtEl>
                                        <p:attrNameLst>
                                          <p:attrName>style.visibility</p:attrName>
                                        </p:attrNameLst>
                                      </p:cBhvr>
                                      <p:to>
                                        <p:strVal val="visible"/>
                                      </p:to>
                                    </p:set>
                                    <p:animEffect transition="in" filter="blinds(horizontal)">
                                      <p:cBhvr>
                                        <p:cTn id="13" dur="500"/>
                                        <p:tgtEl>
                                          <p:spTgt spid="4099">
                                            <p:txEl>
                                              <p:pRg st="3" end="3"/>
                                            </p:txEl>
                                          </p:spTgt>
                                        </p:tgtEl>
                                      </p:cBhvr>
                                    </p:animEffect>
                                  </p:childTnLst>
                                </p:cTn>
                              </p:par>
                              <p:par>
                                <p:cTn id="14" presetID="3" presetClass="entr" presetSubtype="10" fill="hold" nodeType="withEffect">
                                  <p:stCondLst>
                                    <p:cond delay="0"/>
                                  </p:stCondLst>
                                  <p:childTnLst>
                                    <p:set>
                                      <p:cBhvr>
                                        <p:cTn id="15" dur="1" fill="hold">
                                          <p:stCondLst>
                                            <p:cond delay="0"/>
                                          </p:stCondLst>
                                        </p:cTn>
                                        <p:tgtEl>
                                          <p:spTgt spid="4099">
                                            <p:txEl>
                                              <p:pRg st="4" end="4"/>
                                            </p:txEl>
                                          </p:spTgt>
                                        </p:tgtEl>
                                        <p:attrNameLst>
                                          <p:attrName>style.visibility</p:attrName>
                                        </p:attrNameLst>
                                      </p:cBhvr>
                                      <p:to>
                                        <p:strVal val="visible"/>
                                      </p:to>
                                    </p:set>
                                    <p:animEffect transition="in" filter="blinds(horizontal)">
                                      <p:cBhvr>
                                        <p:cTn id="16" dur="500"/>
                                        <p:tgtEl>
                                          <p:spTgt spid="4099">
                                            <p:txEl>
                                              <p:pRg st="4" end="4"/>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7.3.2 </a:t>
            </a:r>
            <a:r>
              <a:rPr lang="zh-CN" altLang="zh-CN" dirty="0" smtClean="0">
                <a:solidFill>
                  <a:srgbClr val="800000"/>
                </a:solidFill>
                <a:effectLst>
                  <a:outerShdw blurRad="38100" dist="38100" dir="2700000" algn="tl">
                    <a:srgbClr val="000000"/>
                  </a:outerShdw>
                </a:effectLst>
                <a:ea typeface="黑体" pitchFamily="2" charset="-122"/>
              </a:rPr>
              <a:t>函数调用时的数据传递</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49155" name="Rectangle 3"/>
          <p:cNvSpPr>
            <a:spLocks noGrp="1" noChangeArrowheads="1"/>
          </p:cNvSpPr>
          <p:nvPr>
            <p:ph type="body" idx="1"/>
          </p:nvPr>
        </p:nvSpPr>
        <p:spPr>
          <a:xfrm>
            <a:off x="1928813" y="1571625"/>
            <a:ext cx="4357687" cy="4572000"/>
          </a:xfrm>
        </p:spPr>
        <p:txBody>
          <a:bodyPr/>
          <a:lstStyle/>
          <a:p>
            <a:pPr>
              <a:buFont typeface="Wingdings" panose="05000000000000000000" pitchFamily="2" charset="2"/>
              <a:buNone/>
            </a:pPr>
            <a:r>
              <a:rPr lang="zh-CN" altLang="zh-CN" smtClean="0"/>
              <a:t>先编写</a:t>
            </a:r>
            <a:r>
              <a:rPr lang="en-US" altLang="zh-CN" smtClean="0"/>
              <a:t>max</a:t>
            </a:r>
            <a:r>
              <a:rPr lang="zh-CN" altLang="zh-CN" smtClean="0"/>
              <a:t>函数：</a:t>
            </a:r>
          </a:p>
          <a:p>
            <a:pPr>
              <a:buFont typeface="Wingdings" panose="05000000000000000000" pitchFamily="2" charset="2"/>
              <a:buNone/>
            </a:pPr>
            <a:r>
              <a:rPr lang="en-US" altLang="zh-CN" sz="2800" smtClean="0"/>
              <a:t>int max(int x,int y)</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r>
              <a:rPr lang="en-US" altLang="zh-CN" sz="2800" smtClean="0"/>
              <a:t>     int z; </a:t>
            </a:r>
            <a:endParaRPr lang="zh-CN" altLang="zh-CN" sz="2800" smtClean="0"/>
          </a:p>
          <a:p>
            <a:pPr>
              <a:buFont typeface="Wingdings" panose="05000000000000000000" pitchFamily="2" charset="2"/>
              <a:buNone/>
            </a:pPr>
            <a:r>
              <a:rPr lang="en-US" altLang="zh-CN" sz="2800" smtClean="0"/>
              <a:t>     z=x&gt;y?x:y; </a:t>
            </a:r>
            <a:endParaRPr lang="zh-CN" altLang="zh-CN" sz="2800" smtClean="0"/>
          </a:p>
          <a:p>
            <a:pPr>
              <a:buFont typeface="Wingdings" panose="05000000000000000000" pitchFamily="2" charset="2"/>
              <a:buNone/>
            </a:pPr>
            <a:r>
              <a:rPr lang="en-US" altLang="zh-CN" sz="2800" smtClean="0"/>
              <a:t>     return(z); </a:t>
            </a:r>
            <a:endParaRPr lang="zh-CN" altLang="zh-CN" sz="2800" smtClean="0"/>
          </a:p>
          <a:p>
            <a:pPr>
              <a:buFont typeface="Wingdings" panose="05000000000000000000" pitchFamily="2" charset="2"/>
              <a:buNone/>
            </a:pPr>
            <a:r>
              <a:rPr lang="en-US" altLang="zh-CN" sz="2800" smtClean="0"/>
              <a:t>} </a:t>
            </a:r>
            <a:endParaRPr lang="zh-CN" altLang="zh-CN" sz="2800" smtClean="0"/>
          </a:p>
        </p:txBody>
      </p:sp>
      <p:pic>
        <p:nvPicPr>
          <p:cNvPr id="49156"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7.1</a:t>
            </a:r>
            <a:r>
              <a:rPr lang="zh-CN" altLang="zh-CN" dirty="0" smtClean="0">
                <a:solidFill>
                  <a:srgbClr val="800000"/>
                </a:solidFill>
                <a:effectLst>
                  <a:outerShdw blurRad="38100" dist="38100" dir="2700000" algn="tl">
                    <a:srgbClr val="000000"/>
                  </a:outerShdw>
                </a:effectLst>
                <a:ea typeface="黑体" pitchFamily="2" charset="-122"/>
              </a:rPr>
              <a:t>为什么要用函数</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7171" name="Rectangle 3"/>
          <p:cNvSpPr>
            <a:spLocks noGrp="1" noChangeArrowheads="1"/>
          </p:cNvSpPr>
          <p:nvPr>
            <p:ph type="body" idx="1"/>
          </p:nvPr>
        </p:nvSpPr>
        <p:spPr>
          <a:xfrm>
            <a:off x="428625" y="1643063"/>
            <a:ext cx="8215313" cy="4214812"/>
          </a:xfrm>
        </p:spPr>
        <p:txBody>
          <a:bodyPr/>
          <a:lstStyle/>
          <a:p>
            <a:pPr eaLnBrk="1" hangingPunct="1">
              <a:spcBef>
                <a:spcPct val="50000"/>
              </a:spcBef>
            </a:pPr>
            <a:r>
              <a:rPr lang="zh-CN" altLang="en-US" smtClean="0"/>
              <a:t>解决的方法：用</a:t>
            </a:r>
            <a:r>
              <a:rPr lang="zh-CN" altLang="zh-CN" smtClean="0"/>
              <a:t>模块化程序设计的思路</a:t>
            </a:r>
            <a:endParaRPr lang="en-US" altLang="zh-CN" smtClean="0"/>
          </a:p>
          <a:p>
            <a:pPr lvl="1" eaLnBrk="1" hangingPunct="1">
              <a:spcBef>
                <a:spcPct val="50000"/>
              </a:spcBef>
            </a:pPr>
            <a:r>
              <a:rPr lang="zh-CN" altLang="zh-CN" smtClean="0"/>
              <a:t>函数就是功能</a:t>
            </a:r>
            <a:endParaRPr lang="en-US" altLang="zh-CN" smtClean="0"/>
          </a:p>
          <a:p>
            <a:pPr lvl="1" eaLnBrk="1" hangingPunct="1">
              <a:spcBef>
                <a:spcPct val="50000"/>
              </a:spcBef>
            </a:pPr>
            <a:r>
              <a:rPr lang="zh-CN" altLang="zh-CN" smtClean="0"/>
              <a:t>每一个函数用来实现一个特定的功能</a:t>
            </a:r>
            <a:endParaRPr lang="en-US" altLang="zh-CN" smtClean="0"/>
          </a:p>
          <a:p>
            <a:pPr lvl="1" eaLnBrk="1" hangingPunct="1">
              <a:spcBef>
                <a:spcPct val="50000"/>
              </a:spcBef>
            </a:pPr>
            <a:r>
              <a:rPr lang="zh-CN" altLang="zh-CN" smtClean="0"/>
              <a:t>函数的名字应反映其代表的功能</a:t>
            </a:r>
            <a:endParaRPr lang="en-US" altLang="zh-CN" smtClean="0"/>
          </a:p>
        </p:txBody>
      </p:sp>
      <p:pic>
        <p:nvPicPr>
          <p:cNvPr id="7172"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7.3.2 </a:t>
            </a:r>
            <a:r>
              <a:rPr lang="zh-CN" altLang="zh-CN" dirty="0" smtClean="0">
                <a:solidFill>
                  <a:srgbClr val="800000"/>
                </a:solidFill>
                <a:effectLst>
                  <a:outerShdw blurRad="38100" dist="38100" dir="2700000" algn="tl">
                    <a:srgbClr val="000000"/>
                  </a:outerShdw>
                </a:effectLst>
                <a:ea typeface="黑体" pitchFamily="2" charset="-122"/>
              </a:rPr>
              <a:t>函数调用时的数据传递</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4" name="Rectangle 3"/>
          <p:cNvSpPr txBox="1">
            <a:spLocks noChangeArrowheads="1"/>
          </p:cNvSpPr>
          <p:nvPr/>
        </p:nvSpPr>
        <p:spPr bwMode="auto">
          <a:xfrm>
            <a:off x="785813" y="1500188"/>
            <a:ext cx="7858125" cy="4929187"/>
          </a:xfrm>
          <a:prstGeom prst="rect">
            <a:avLst/>
          </a:prstGeom>
          <a:noFill/>
          <a:ln w="9525">
            <a:noFill/>
            <a:miter lim="800000"/>
            <a:headEnd/>
            <a:tailEnd/>
          </a:ln>
        </p:spPr>
        <p:txBody>
          <a:bodyPr/>
          <a:lstStyle/>
          <a:p>
            <a:pPr eaLnBrk="1" hangingPunct="1">
              <a:defRPr/>
            </a:pPr>
            <a:r>
              <a:rPr lang="zh-CN" altLang="en-US" sz="3200" b="1" dirty="0">
                <a:solidFill>
                  <a:srgbClr val="9D138D"/>
                </a:solidFill>
                <a:latin typeface="+mn-lt"/>
                <a:ea typeface="+mn-ea"/>
              </a:rPr>
              <a:t>在</a:t>
            </a:r>
            <a:r>
              <a:rPr lang="en-US" altLang="zh-CN" sz="3200" b="1" dirty="0">
                <a:solidFill>
                  <a:srgbClr val="9D138D"/>
                </a:solidFill>
                <a:latin typeface="+mn-lt"/>
                <a:ea typeface="+mn-ea"/>
              </a:rPr>
              <a:t>max</a:t>
            </a:r>
            <a:r>
              <a:rPr lang="zh-CN" altLang="en-US" sz="3200" b="1" dirty="0">
                <a:solidFill>
                  <a:srgbClr val="9D138D"/>
                </a:solidFill>
                <a:latin typeface="+mn-lt"/>
                <a:ea typeface="+mn-ea"/>
              </a:rPr>
              <a:t>函数上面</a:t>
            </a:r>
            <a:r>
              <a:rPr lang="zh-CN" altLang="en-US" sz="3200" b="1" dirty="0">
                <a:latin typeface="+mn-lt"/>
                <a:ea typeface="+mn-ea"/>
              </a:rPr>
              <a:t>，</a:t>
            </a:r>
            <a:r>
              <a:rPr lang="zh-CN" altLang="zh-CN" sz="3200" b="1" dirty="0">
                <a:latin typeface="+mn-lt"/>
                <a:ea typeface="+mn-ea"/>
              </a:rPr>
              <a:t>再编写主函数</a:t>
            </a:r>
          </a:p>
          <a:p>
            <a:pPr marL="342900" indent="-342900">
              <a:spcBef>
                <a:spcPct val="20000"/>
              </a:spcBef>
              <a:defRPr/>
            </a:pPr>
            <a:r>
              <a:rPr lang="en-US" altLang="zh-CN" sz="2800" b="1" dirty="0">
                <a:latin typeface="+mn-lt"/>
                <a:ea typeface="+mn-ea"/>
              </a:rPr>
              <a:t>#include &lt;</a:t>
            </a:r>
            <a:r>
              <a:rPr lang="en-US" altLang="zh-CN" sz="2800" b="1" dirty="0" err="1">
                <a:latin typeface="+mn-lt"/>
                <a:ea typeface="+mn-ea"/>
              </a:rPr>
              <a:t>stdio.h</a:t>
            </a:r>
            <a:r>
              <a:rPr lang="en-US" altLang="zh-CN" sz="2800" b="1" dirty="0">
                <a:latin typeface="+mn-lt"/>
                <a:ea typeface="+mn-ea"/>
              </a:rPr>
              <a:t>&gt;</a:t>
            </a:r>
            <a:endParaRPr lang="zh-CN" altLang="zh-CN" sz="2800" b="1" dirty="0">
              <a:latin typeface="+mn-lt"/>
              <a:ea typeface="+mn-ea"/>
            </a:endParaRPr>
          </a:p>
          <a:p>
            <a:pPr marL="342900" indent="-342900">
              <a:spcBef>
                <a:spcPct val="20000"/>
              </a:spcBef>
              <a:defRPr/>
            </a:pPr>
            <a:r>
              <a:rPr lang="en-US" altLang="zh-CN" sz="2800" b="1" dirty="0" err="1">
                <a:latin typeface="+mn-lt"/>
                <a:ea typeface="+mn-ea"/>
              </a:rPr>
              <a:t>int</a:t>
            </a:r>
            <a:r>
              <a:rPr lang="en-US" altLang="zh-CN" sz="2800" b="1" dirty="0">
                <a:latin typeface="+mn-lt"/>
                <a:ea typeface="+mn-ea"/>
              </a:rPr>
              <a:t> main()</a:t>
            </a:r>
            <a:endParaRPr lang="zh-CN" altLang="zh-CN" sz="2800" b="1" dirty="0">
              <a:latin typeface="+mn-lt"/>
              <a:ea typeface="+mn-ea"/>
            </a:endParaRPr>
          </a:p>
          <a:p>
            <a:pPr marL="342900" indent="-342900">
              <a:spcBef>
                <a:spcPct val="20000"/>
              </a:spcBef>
              <a:defRPr/>
            </a:pP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max(</a:t>
            </a:r>
            <a:r>
              <a:rPr lang="en-US" altLang="zh-CN" sz="2800" b="1" dirty="0" err="1">
                <a:latin typeface="+mn-lt"/>
                <a:ea typeface="+mn-ea"/>
              </a:rPr>
              <a:t>int</a:t>
            </a:r>
            <a:r>
              <a:rPr lang="en-US" altLang="zh-CN" sz="2800" b="1" dirty="0">
                <a:latin typeface="+mn-lt"/>
                <a:ea typeface="+mn-ea"/>
              </a:rPr>
              <a:t> </a:t>
            </a:r>
            <a:r>
              <a:rPr lang="en-US" altLang="zh-CN" sz="2800" b="1" dirty="0" err="1">
                <a:latin typeface="+mn-lt"/>
                <a:ea typeface="+mn-ea"/>
              </a:rPr>
              <a:t>x,int</a:t>
            </a:r>
            <a:r>
              <a:rPr lang="en-US" altLang="zh-CN" sz="2800" b="1" dirty="0">
                <a:latin typeface="+mn-lt"/>
                <a:ea typeface="+mn-ea"/>
              </a:rPr>
              <a:t> y);   </a:t>
            </a:r>
            <a:r>
              <a:rPr lang="en-US" altLang="zh-CN" sz="2800" b="1" dirty="0" err="1">
                <a:latin typeface="+mn-lt"/>
                <a:ea typeface="+mn-ea"/>
              </a:rPr>
              <a:t>int</a:t>
            </a:r>
            <a:r>
              <a:rPr lang="en-US" altLang="zh-CN" sz="2800" b="1" dirty="0">
                <a:latin typeface="+mn-lt"/>
                <a:ea typeface="+mn-ea"/>
              </a:rPr>
              <a:t> </a:t>
            </a:r>
            <a:r>
              <a:rPr lang="en-US" altLang="zh-CN" sz="2800" b="1" dirty="0" err="1">
                <a:latin typeface="+mn-lt"/>
                <a:ea typeface="+mn-ea"/>
              </a:rPr>
              <a:t>a,b,c</a:t>
            </a:r>
            <a:r>
              <a:rPr lang="en-US" altLang="zh-CN" sz="2800" b="1" dirty="0">
                <a:latin typeface="+mn-lt"/>
                <a:ea typeface="+mn-ea"/>
              </a:rPr>
              <a:t>;  </a:t>
            </a:r>
            <a:endParaRPr lang="zh-CN" altLang="zh-CN" sz="2800" b="1" dirty="0">
              <a:latin typeface="+mn-lt"/>
              <a:ea typeface="+mn-ea"/>
            </a:endParaRPr>
          </a:p>
          <a:p>
            <a:pPr marL="342900" indent="-342900">
              <a:spcBef>
                <a:spcPct val="20000"/>
              </a:spcBef>
              <a:defRPr/>
            </a:pPr>
            <a:r>
              <a:rPr lang="en-US" altLang="zh-CN" sz="2800" b="1" dirty="0">
                <a:latin typeface="+mn-lt"/>
                <a:ea typeface="+mn-ea"/>
              </a:rPr>
              <a:t>   </a:t>
            </a:r>
            <a:r>
              <a:rPr lang="en-US" altLang="zh-CN" sz="2800" b="1" dirty="0" err="1">
                <a:latin typeface="+mn-lt"/>
                <a:ea typeface="+mn-ea"/>
              </a:rPr>
              <a:t>printf</a:t>
            </a:r>
            <a:r>
              <a:rPr lang="en-US" altLang="zh-CN" sz="2800" b="1" dirty="0">
                <a:latin typeface="+mn-lt"/>
                <a:ea typeface="+mn-ea"/>
              </a:rPr>
              <a:t>(“two integer numbers: ");   </a:t>
            </a:r>
            <a:endParaRPr lang="zh-CN" altLang="zh-CN" sz="2800" b="1" dirty="0" err="1">
              <a:latin typeface="+mn-lt"/>
              <a:ea typeface="+mn-ea"/>
            </a:endParaRPr>
          </a:p>
          <a:p>
            <a:pPr marL="342900" indent="-342900">
              <a:spcBef>
                <a:spcPct val="20000"/>
              </a:spcBef>
              <a:defRPr/>
            </a:pPr>
            <a:r>
              <a:rPr lang="en-US" altLang="zh-CN" sz="2800" b="1" dirty="0">
                <a:latin typeface="+mn-lt"/>
                <a:ea typeface="+mn-ea"/>
              </a:rPr>
              <a:t>   </a:t>
            </a:r>
            <a:r>
              <a:rPr lang="en-US" altLang="zh-CN" sz="2800" b="1" dirty="0" err="1">
                <a:latin typeface="+mn-lt"/>
                <a:ea typeface="+mn-ea"/>
              </a:rPr>
              <a:t>scanf</a:t>
            </a:r>
            <a:r>
              <a:rPr lang="en-US" altLang="zh-CN" sz="2800" b="1" dirty="0">
                <a:latin typeface="+mn-lt"/>
                <a:ea typeface="+mn-ea"/>
              </a:rPr>
              <a:t>(“%</a:t>
            </a:r>
            <a:r>
              <a:rPr lang="en-US" altLang="zh-CN" sz="2800" b="1" dirty="0" err="1">
                <a:latin typeface="+mn-lt"/>
                <a:ea typeface="+mn-ea"/>
              </a:rPr>
              <a:t>d,%d”,&amp;a,&amp;b</a:t>
            </a:r>
            <a:r>
              <a:rPr lang="en-US" altLang="zh-CN" sz="2800" b="1" dirty="0">
                <a:latin typeface="+mn-lt"/>
                <a:ea typeface="+mn-ea"/>
              </a:rPr>
              <a:t>); </a:t>
            </a:r>
            <a:endParaRPr lang="zh-CN" altLang="zh-CN" sz="2800" b="1" dirty="0">
              <a:latin typeface="+mn-lt"/>
              <a:ea typeface="+mn-ea"/>
            </a:endParaRPr>
          </a:p>
          <a:p>
            <a:pPr marL="342900" indent="-342900">
              <a:spcBef>
                <a:spcPct val="20000"/>
              </a:spcBef>
              <a:defRPr/>
            </a:pPr>
            <a:r>
              <a:rPr lang="en-US" altLang="zh-CN" sz="2800" b="1" dirty="0">
                <a:latin typeface="+mn-lt"/>
                <a:ea typeface="+mn-ea"/>
              </a:rPr>
              <a:t>   c=</a:t>
            </a:r>
            <a:r>
              <a:rPr lang="en-US" altLang="zh-CN" sz="2800" b="1" dirty="0">
                <a:solidFill>
                  <a:srgbClr val="00B050"/>
                </a:solidFill>
                <a:latin typeface="+mn-lt"/>
                <a:ea typeface="+mn-ea"/>
              </a:rPr>
              <a:t>max(</a:t>
            </a:r>
            <a:r>
              <a:rPr lang="en-US" altLang="zh-CN" sz="2800" b="1" dirty="0" err="1">
                <a:solidFill>
                  <a:srgbClr val="00B050"/>
                </a:solidFill>
                <a:latin typeface="+mn-lt"/>
                <a:ea typeface="+mn-ea"/>
              </a:rPr>
              <a:t>a,b</a:t>
            </a:r>
            <a:r>
              <a:rPr lang="en-US" altLang="zh-CN" sz="2800" b="1" dirty="0">
                <a:solidFill>
                  <a:srgbClr val="00B050"/>
                </a:solidFill>
                <a:latin typeface="+mn-lt"/>
                <a:ea typeface="+mn-ea"/>
              </a:rPr>
              <a:t>)</a:t>
            </a:r>
            <a:r>
              <a:rPr lang="en-US" altLang="zh-CN" sz="2800" b="1" dirty="0">
                <a:latin typeface="+mn-lt"/>
                <a:ea typeface="+mn-ea"/>
              </a:rPr>
              <a:t>; </a:t>
            </a:r>
            <a:endParaRPr lang="zh-CN" altLang="zh-CN" sz="2800" b="1" dirty="0">
              <a:latin typeface="+mn-lt"/>
              <a:ea typeface="+mn-ea"/>
            </a:endParaRPr>
          </a:p>
          <a:p>
            <a:pPr marL="342900" indent="-342900">
              <a:spcBef>
                <a:spcPct val="20000"/>
              </a:spcBef>
              <a:defRPr/>
            </a:pPr>
            <a:r>
              <a:rPr lang="en-US" altLang="zh-CN" sz="2800" b="1" dirty="0">
                <a:latin typeface="+mn-lt"/>
                <a:ea typeface="+mn-ea"/>
              </a:rPr>
              <a:t>   </a:t>
            </a:r>
            <a:r>
              <a:rPr lang="en-US" altLang="zh-CN" sz="2800" b="1" dirty="0" err="1">
                <a:latin typeface="+mn-lt"/>
                <a:ea typeface="+mn-ea"/>
              </a:rPr>
              <a:t>printf</a:t>
            </a:r>
            <a:r>
              <a:rPr lang="en-US" altLang="zh-CN" sz="2800" b="1" dirty="0">
                <a:latin typeface="+mn-lt"/>
                <a:ea typeface="+mn-ea"/>
              </a:rPr>
              <a:t>(“max is %d\</a:t>
            </a:r>
            <a:r>
              <a:rPr lang="en-US" altLang="zh-CN" sz="2800" b="1" dirty="0" err="1">
                <a:latin typeface="+mn-lt"/>
                <a:ea typeface="+mn-ea"/>
              </a:rPr>
              <a:t>n”,c</a:t>
            </a:r>
            <a:r>
              <a:rPr lang="en-US" altLang="zh-CN" sz="2800" b="1" dirty="0">
                <a:latin typeface="+mn-lt"/>
                <a:ea typeface="+mn-ea"/>
              </a:rPr>
              <a:t>); </a:t>
            </a:r>
            <a:endParaRPr lang="zh-CN" altLang="zh-CN" sz="2800" b="1" dirty="0">
              <a:latin typeface="+mn-lt"/>
              <a:ea typeface="+mn-ea"/>
            </a:endParaRPr>
          </a:p>
          <a:p>
            <a:pPr marL="342900" indent="-342900">
              <a:spcBef>
                <a:spcPct val="20000"/>
              </a:spcBef>
              <a:defRPr/>
            </a:pPr>
            <a:r>
              <a:rPr lang="en-US" altLang="zh-CN" sz="2800" b="1" dirty="0">
                <a:latin typeface="+mn-lt"/>
                <a:ea typeface="+mn-ea"/>
              </a:rPr>
              <a:t>}</a:t>
            </a:r>
            <a:endParaRPr lang="zh-CN" altLang="zh-CN" sz="2800" b="1" dirty="0">
              <a:latin typeface="+mn-lt"/>
              <a:ea typeface="+mn-ea"/>
            </a:endParaRPr>
          </a:p>
        </p:txBody>
      </p:sp>
      <p:sp>
        <p:nvSpPr>
          <p:cNvPr id="6" name="TextBox 5"/>
          <p:cNvSpPr txBox="1">
            <a:spLocks noChangeArrowheads="1"/>
          </p:cNvSpPr>
          <p:nvPr/>
        </p:nvSpPr>
        <p:spPr bwMode="auto">
          <a:xfrm>
            <a:off x="3170238" y="4643438"/>
            <a:ext cx="5357812"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zh-CN" sz="2800">
                <a:solidFill>
                  <a:srgbClr val="0000CC"/>
                </a:solidFill>
                <a:ea typeface="宋体" panose="02010600030101010101" pitchFamily="2" charset="-122"/>
              </a:rPr>
              <a:t>实参可以是常量、变量或表达式</a:t>
            </a:r>
            <a:endParaRPr kumimoji="1" lang="zh-CN" altLang="en-US" sz="2800">
              <a:solidFill>
                <a:srgbClr val="0000CC"/>
              </a:solidFill>
              <a:ea typeface="宋体" panose="02010600030101010101" pitchFamily="2" charset="-122"/>
            </a:endParaRPr>
          </a:p>
        </p:txBody>
      </p:sp>
      <p:sp>
        <p:nvSpPr>
          <p:cNvPr id="7" name="矩形 6"/>
          <p:cNvSpPr>
            <a:spLocks noChangeArrowheads="1"/>
          </p:cNvSpPr>
          <p:nvPr/>
        </p:nvSpPr>
        <p:spPr bwMode="auto">
          <a:xfrm>
            <a:off x="2339975" y="4691063"/>
            <a:ext cx="714375" cy="428625"/>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pic>
        <p:nvPicPr>
          <p:cNvPr id="40966" name="Picture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5786438"/>
            <a:ext cx="5643563" cy="50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0967" name="Picture 7"/>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6286500"/>
            <a:ext cx="5641975" cy="425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0184" name="图片 7"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blinds(horizontal)">
                                      <p:cBhvr>
                                        <p:cTn id="11" dur="500"/>
                                        <p:tgtEl>
                                          <p:spTgt spid="6"/>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nodeType="clickEffect">
                                  <p:stCondLst>
                                    <p:cond delay="0"/>
                                  </p:stCondLst>
                                  <p:childTnLst>
                                    <p:set>
                                      <p:cBhvr>
                                        <p:cTn id="15" dur="1" fill="hold">
                                          <p:stCondLst>
                                            <p:cond delay="0"/>
                                          </p:stCondLst>
                                        </p:cTn>
                                        <p:tgtEl>
                                          <p:spTgt spid="40966"/>
                                        </p:tgtEl>
                                        <p:attrNameLst>
                                          <p:attrName>style.visibility</p:attrName>
                                        </p:attrNameLst>
                                      </p:cBhvr>
                                      <p:to>
                                        <p:strVal val="visible"/>
                                      </p:to>
                                    </p:set>
                                    <p:animEffect transition="in" filter="blinds(horizontal)">
                                      <p:cBhvr>
                                        <p:cTn id="16" dur="500"/>
                                        <p:tgtEl>
                                          <p:spTgt spid="40966"/>
                                        </p:tgtEl>
                                      </p:cBhvr>
                                    </p:animEffect>
                                  </p:childTnLst>
                                </p:cTn>
                              </p:par>
                              <p:par>
                                <p:cTn id="17" presetID="3" presetClass="entr" presetSubtype="10" fill="hold" nodeType="withEffect">
                                  <p:stCondLst>
                                    <p:cond delay="0"/>
                                  </p:stCondLst>
                                  <p:childTnLst>
                                    <p:set>
                                      <p:cBhvr>
                                        <p:cTn id="18" dur="1" fill="hold">
                                          <p:stCondLst>
                                            <p:cond delay="0"/>
                                          </p:stCondLst>
                                        </p:cTn>
                                        <p:tgtEl>
                                          <p:spTgt spid="40967"/>
                                        </p:tgtEl>
                                        <p:attrNameLst>
                                          <p:attrName>style.visibility</p:attrName>
                                        </p:attrNameLst>
                                      </p:cBhvr>
                                      <p:to>
                                        <p:strVal val="visible"/>
                                      </p:to>
                                    </p:set>
                                    <p:animEffect transition="in" filter="blinds(horizontal)">
                                      <p:cBhvr>
                                        <p:cTn id="19" dur="500"/>
                                        <p:tgtEl>
                                          <p:spTgt spid="4096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animBg="1"/>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7.3.2 </a:t>
            </a:r>
            <a:r>
              <a:rPr lang="zh-CN" altLang="zh-CN" dirty="0" smtClean="0">
                <a:solidFill>
                  <a:srgbClr val="800000"/>
                </a:solidFill>
                <a:effectLst>
                  <a:outerShdw blurRad="38100" dist="38100" dir="2700000" algn="tl">
                    <a:srgbClr val="000000"/>
                  </a:outerShdw>
                </a:effectLst>
                <a:ea typeface="黑体" pitchFamily="2" charset="-122"/>
              </a:rPr>
              <a:t>函数调用时的数据传递</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4" name="Rectangle 3"/>
          <p:cNvSpPr txBox="1">
            <a:spLocks noChangeArrowheads="1"/>
          </p:cNvSpPr>
          <p:nvPr/>
        </p:nvSpPr>
        <p:spPr bwMode="auto">
          <a:xfrm>
            <a:off x="785813" y="1500188"/>
            <a:ext cx="7858125" cy="4357687"/>
          </a:xfrm>
          <a:prstGeom prst="rect">
            <a:avLst/>
          </a:prstGeom>
          <a:noFill/>
          <a:ln w="9525">
            <a:noFill/>
            <a:miter lim="800000"/>
            <a:headEnd/>
            <a:tailEnd/>
          </a:ln>
        </p:spPr>
        <p:txBody>
          <a:bodyPr/>
          <a:lstStyle/>
          <a:p>
            <a:pPr eaLnBrk="1" hangingPunct="1">
              <a:defRPr/>
            </a:pPr>
            <a:r>
              <a:rPr lang="en-US" altLang="zh-CN" sz="3200" b="1" dirty="0">
                <a:latin typeface="+mn-lt"/>
                <a:ea typeface="+mn-ea"/>
              </a:rPr>
              <a:t>     </a:t>
            </a:r>
            <a:r>
              <a:rPr lang="en-US" altLang="zh-CN" sz="3200" b="1" dirty="0">
                <a:solidFill>
                  <a:srgbClr val="00B050"/>
                </a:solidFill>
                <a:latin typeface="+mn-lt"/>
                <a:ea typeface="+mn-ea"/>
              </a:rPr>
              <a:t>c=max(</a:t>
            </a:r>
            <a:r>
              <a:rPr lang="en-US" altLang="zh-CN" sz="3200" b="1" dirty="0" err="1">
                <a:solidFill>
                  <a:srgbClr val="00B050"/>
                </a:solidFill>
                <a:latin typeface="+mn-lt"/>
                <a:ea typeface="+mn-ea"/>
              </a:rPr>
              <a:t>a,b</a:t>
            </a:r>
            <a:r>
              <a:rPr lang="en-US" altLang="zh-CN" sz="3200" b="1" dirty="0">
                <a:solidFill>
                  <a:srgbClr val="00B050"/>
                </a:solidFill>
                <a:latin typeface="+mn-lt"/>
                <a:ea typeface="+mn-ea"/>
              </a:rPr>
              <a:t>);      </a:t>
            </a:r>
            <a:r>
              <a:rPr lang="zh-CN" altLang="en-US" sz="3200" b="1" dirty="0">
                <a:solidFill>
                  <a:srgbClr val="0000CC"/>
                </a:solidFill>
                <a:latin typeface="+mn-lt"/>
                <a:ea typeface="+mn-ea"/>
              </a:rPr>
              <a:t>（</a:t>
            </a:r>
            <a:r>
              <a:rPr lang="en-US" altLang="zh-CN" sz="3200" b="1" dirty="0">
                <a:solidFill>
                  <a:srgbClr val="0000CC"/>
                </a:solidFill>
                <a:latin typeface="+mn-lt"/>
                <a:ea typeface="+mn-ea"/>
              </a:rPr>
              <a:t>main</a:t>
            </a:r>
            <a:r>
              <a:rPr lang="zh-CN" altLang="en-US" sz="3200" b="1" dirty="0">
                <a:solidFill>
                  <a:srgbClr val="0000CC"/>
                </a:solidFill>
                <a:latin typeface="+mn-lt"/>
                <a:ea typeface="+mn-ea"/>
              </a:rPr>
              <a:t>函数）</a:t>
            </a:r>
            <a:endParaRPr lang="en-US" altLang="zh-CN" sz="3200" b="1" dirty="0">
              <a:solidFill>
                <a:srgbClr val="0000CC"/>
              </a:solidFill>
              <a:latin typeface="+mn-lt"/>
              <a:ea typeface="+mn-ea"/>
            </a:endParaRPr>
          </a:p>
          <a:p>
            <a:pPr eaLnBrk="1" hangingPunct="1">
              <a:defRPr/>
            </a:pPr>
            <a:endParaRPr lang="zh-CN" altLang="zh-CN" sz="3200" b="1" dirty="0">
              <a:latin typeface="+mn-lt"/>
              <a:ea typeface="+mn-ea"/>
            </a:endParaRPr>
          </a:p>
          <a:p>
            <a:pPr eaLnBrk="1" hangingPunct="1">
              <a:defRPr/>
            </a:pPr>
            <a:r>
              <a:rPr lang="en-US" altLang="zh-CN" sz="3200" b="1" dirty="0" err="1">
                <a:solidFill>
                  <a:srgbClr val="9D138D"/>
                </a:solidFill>
                <a:latin typeface="+mn-lt"/>
                <a:ea typeface="+mn-ea"/>
              </a:rPr>
              <a:t>int</a:t>
            </a:r>
            <a:r>
              <a:rPr lang="en-US" altLang="zh-CN" sz="3200" b="1" dirty="0">
                <a:solidFill>
                  <a:srgbClr val="9D138D"/>
                </a:solidFill>
                <a:latin typeface="+mn-lt"/>
                <a:ea typeface="+mn-ea"/>
              </a:rPr>
              <a:t> max(</a:t>
            </a:r>
            <a:r>
              <a:rPr lang="en-US" altLang="zh-CN" sz="3200" b="1" dirty="0" err="1">
                <a:solidFill>
                  <a:srgbClr val="9D138D"/>
                </a:solidFill>
                <a:latin typeface="+mn-lt"/>
                <a:ea typeface="+mn-ea"/>
              </a:rPr>
              <a:t>int</a:t>
            </a:r>
            <a:r>
              <a:rPr lang="en-US" altLang="zh-CN" sz="3200" b="1" dirty="0">
                <a:solidFill>
                  <a:srgbClr val="9D138D"/>
                </a:solidFill>
                <a:latin typeface="+mn-lt"/>
                <a:ea typeface="+mn-ea"/>
              </a:rPr>
              <a:t> x, </a:t>
            </a:r>
            <a:r>
              <a:rPr lang="en-US" altLang="zh-CN" sz="3200" b="1" dirty="0" err="1">
                <a:solidFill>
                  <a:srgbClr val="9D138D"/>
                </a:solidFill>
                <a:latin typeface="+mn-lt"/>
                <a:ea typeface="+mn-ea"/>
              </a:rPr>
              <a:t>int</a:t>
            </a:r>
            <a:r>
              <a:rPr lang="en-US" altLang="zh-CN" sz="3200" b="1" dirty="0">
                <a:solidFill>
                  <a:srgbClr val="9D138D"/>
                </a:solidFill>
                <a:latin typeface="+mn-lt"/>
                <a:ea typeface="+mn-ea"/>
              </a:rPr>
              <a:t> y)  </a:t>
            </a:r>
            <a:r>
              <a:rPr lang="zh-CN" altLang="en-US" sz="3200" b="1" dirty="0">
                <a:solidFill>
                  <a:srgbClr val="0000CC"/>
                </a:solidFill>
                <a:latin typeface="+mn-lt"/>
                <a:ea typeface="+mn-ea"/>
              </a:rPr>
              <a:t>（</a:t>
            </a:r>
            <a:r>
              <a:rPr lang="en-US" altLang="zh-CN" sz="3200" b="1" dirty="0">
                <a:solidFill>
                  <a:srgbClr val="0000CC"/>
                </a:solidFill>
                <a:latin typeface="+mn-lt"/>
                <a:ea typeface="+mn-ea"/>
              </a:rPr>
              <a:t>max</a:t>
            </a:r>
            <a:r>
              <a:rPr lang="zh-CN" altLang="en-US" sz="3200" b="1" dirty="0">
                <a:solidFill>
                  <a:srgbClr val="0000CC"/>
                </a:solidFill>
                <a:latin typeface="+mn-lt"/>
                <a:ea typeface="+mn-ea"/>
              </a:rPr>
              <a:t>函数）</a:t>
            </a:r>
            <a:endParaRPr lang="zh-CN" altLang="zh-CN" sz="3200" b="1" dirty="0">
              <a:solidFill>
                <a:srgbClr val="0000CC"/>
              </a:solidFill>
              <a:latin typeface="+mn-lt"/>
              <a:ea typeface="+mn-ea"/>
            </a:endParaRPr>
          </a:p>
          <a:p>
            <a:pPr eaLnBrk="1" hangingPunct="1">
              <a:defRPr/>
            </a:pPr>
            <a:r>
              <a:rPr lang="en-US" altLang="zh-CN" sz="3200" b="1" dirty="0">
                <a:solidFill>
                  <a:srgbClr val="9D138D"/>
                </a:solidFill>
                <a:latin typeface="+mn-lt"/>
                <a:ea typeface="+mn-ea"/>
              </a:rPr>
              <a:t>{</a:t>
            </a:r>
            <a:endParaRPr lang="zh-CN" altLang="zh-CN" sz="3200" b="1" dirty="0">
              <a:solidFill>
                <a:srgbClr val="9D138D"/>
              </a:solidFill>
              <a:latin typeface="+mn-lt"/>
              <a:ea typeface="+mn-ea"/>
            </a:endParaRPr>
          </a:p>
          <a:p>
            <a:pPr eaLnBrk="1" hangingPunct="1">
              <a:defRPr/>
            </a:pPr>
            <a:r>
              <a:rPr lang="en-US" altLang="zh-CN" sz="3200" b="1" dirty="0">
                <a:solidFill>
                  <a:srgbClr val="9D138D"/>
                </a:solidFill>
                <a:latin typeface="+mn-lt"/>
                <a:ea typeface="+mn-ea"/>
              </a:rPr>
              <a:t>     </a:t>
            </a:r>
            <a:r>
              <a:rPr lang="en-US" altLang="zh-CN" sz="3200" b="1" dirty="0" err="1">
                <a:solidFill>
                  <a:srgbClr val="9D138D"/>
                </a:solidFill>
                <a:latin typeface="+mn-lt"/>
                <a:ea typeface="+mn-ea"/>
              </a:rPr>
              <a:t>int</a:t>
            </a:r>
            <a:r>
              <a:rPr lang="en-US" altLang="zh-CN" sz="3200" b="1" dirty="0">
                <a:solidFill>
                  <a:srgbClr val="9D138D"/>
                </a:solidFill>
                <a:latin typeface="+mn-lt"/>
                <a:ea typeface="+mn-ea"/>
              </a:rPr>
              <a:t> z; </a:t>
            </a:r>
            <a:endParaRPr lang="zh-CN" altLang="zh-CN" sz="3200" b="1" dirty="0">
              <a:solidFill>
                <a:srgbClr val="9D138D"/>
              </a:solidFill>
              <a:latin typeface="+mn-lt"/>
              <a:ea typeface="+mn-ea"/>
            </a:endParaRPr>
          </a:p>
          <a:p>
            <a:pPr eaLnBrk="1" hangingPunct="1">
              <a:defRPr/>
            </a:pPr>
            <a:r>
              <a:rPr lang="en-US" altLang="zh-CN" sz="3200" b="1" dirty="0">
                <a:solidFill>
                  <a:srgbClr val="9D138D"/>
                </a:solidFill>
                <a:latin typeface="+mn-lt"/>
                <a:ea typeface="+mn-ea"/>
              </a:rPr>
              <a:t>     z=x&gt;</a:t>
            </a:r>
            <a:r>
              <a:rPr lang="en-US" altLang="zh-CN" sz="3200" b="1" dirty="0" err="1">
                <a:solidFill>
                  <a:srgbClr val="9D138D"/>
                </a:solidFill>
                <a:latin typeface="+mn-lt"/>
                <a:ea typeface="+mn-ea"/>
              </a:rPr>
              <a:t>y?x:y</a:t>
            </a:r>
            <a:r>
              <a:rPr lang="en-US" altLang="zh-CN" sz="3200" b="1" dirty="0">
                <a:solidFill>
                  <a:srgbClr val="9D138D"/>
                </a:solidFill>
                <a:latin typeface="+mn-lt"/>
                <a:ea typeface="+mn-ea"/>
              </a:rPr>
              <a:t>; </a:t>
            </a:r>
            <a:endParaRPr lang="zh-CN" altLang="zh-CN" sz="3200" b="1" dirty="0">
              <a:solidFill>
                <a:srgbClr val="9D138D"/>
              </a:solidFill>
              <a:latin typeface="+mn-lt"/>
              <a:ea typeface="+mn-ea"/>
            </a:endParaRPr>
          </a:p>
          <a:p>
            <a:pPr eaLnBrk="1" hangingPunct="1">
              <a:defRPr/>
            </a:pPr>
            <a:r>
              <a:rPr lang="en-US" altLang="zh-CN" sz="3200" b="1" dirty="0">
                <a:solidFill>
                  <a:srgbClr val="9D138D"/>
                </a:solidFill>
                <a:latin typeface="+mn-lt"/>
                <a:ea typeface="+mn-ea"/>
              </a:rPr>
              <a:t>     return(z); </a:t>
            </a:r>
            <a:endParaRPr lang="zh-CN" altLang="zh-CN" sz="3200" b="1" dirty="0">
              <a:solidFill>
                <a:srgbClr val="9D138D"/>
              </a:solidFill>
              <a:latin typeface="+mn-lt"/>
              <a:ea typeface="+mn-ea"/>
            </a:endParaRPr>
          </a:p>
          <a:p>
            <a:pPr eaLnBrk="1" hangingPunct="1">
              <a:defRPr/>
            </a:pPr>
            <a:r>
              <a:rPr lang="en-US" altLang="zh-CN" sz="3200" b="1" dirty="0">
                <a:solidFill>
                  <a:srgbClr val="9D138D"/>
                </a:solidFill>
                <a:latin typeface="+mn-lt"/>
                <a:ea typeface="+mn-ea"/>
              </a:rPr>
              <a:t>} </a:t>
            </a:r>
            <a:endParaRPr lang="zh-CN" altLang="zh-CN" sz="3200" b="1" dirty="0">
              <a:solidFill>
                <a:srgbClr val="9D138D"/>
              </a:solidFill>
              <a:latin typeface="+mn-lt"/>
              <a:ea typeface="+mn-ea"/>
            </a:endParaRPr>
          </a:p>
        </p:txBody>
      </p:sp>
      <p:cxnSp>
        <p:nvCxnSpPr>
          <p:cNvPr id="51204" name="直接连接符 8"/>
          <p:cNvCxnSpPr>
            <a:cxnSpLocks noChangeShapeType="1"/>
          </p:cNvCxnSpPr>
          <p:nvPr/>
        </p:nvCxnSpPr>
        <p:spPr bwMode="auto">
          <a:xfrm>
            <a:off x="714375" y="2286000"/>
            <a:ext cx="7500938"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cxnSp>
        <p:nvCxnSpPr>
          <p:cNvPr id="10" name="直接箭头连接符 55"/>
          <p:cNvCxnSpPr>
            <a:cxnSpLocks noChangeShapeType="1"/>
          </p:cNvCxnSpPr>
          <p:nvPr/>
        </p:nvCxnSpPr>
        <p:spPr bwMode="auto">
          <a:xfrm rot="16200000" flipH="1">
            <a:off x="3214688" y="2214562"/>
            <a:ext cx="642938" cy="214313"/>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2" name="直接箭头连接符 55"/>
          <p:cNvCxnSpPr>
            <a:cxnSpLocks noChangeShapeType="1"/>
          </p:cNvCxnSpPr>
          <p:nvPr/>
        </p:nvCxnSpPr>
        <p:spPr bwMode="auto">
          <a:xfrm>
            <a:off x="3857625" y="1928813"/>
            <a:ext cx="1143000"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15" name="任意多边形 14"/>
          <p:cNvSpPr>
            <a:spLocks/>
          </p:cNvSpPr>
          <p:nvPr/>
        </p:nvSpPr>
        <p:spPr bwMode="auto">
          <a:xfrm>
            <a:off x="447675" y="2001838"/>
            <a:ext cx="2981325" cy="3213100"/>
          </a:xfrm>
          <a:custGeom>
            <a:avLst/>
            <a:gdLst>
              <a:gd name="T0" fmla="*/ 2982495 w 2981195"/>
              <a:gd name="T1" fmla="*/ 3058010 h 3212926"/>
              <a:gd name="T2" fmla="*/ 1253154 w 2981195"/>
              <a:gd name="T3" fmla="*/ 3145732 h 3212926"/>
              <a:gd name="T4" fmla="*/ 350879 w 2981195"/>
              <a:gd name="T5" fmla="*/ 2644415 h 3212926"/>
              <a:gd name="T6" fmla="*/ 37599 w 2981195"/>
              <a:gd name="T7" fmla="*/ 1328479 h 3212926"/>
              <a:gd name="T8" fmla="*/ 288229 w 2981195"/>
              <a:gd name="T9" fmla="*/ 363455 h 3212926"/>
              <a:gd name="T10" fmla="*/ 1766950 w 2981195"/>
              <a:gd name="T11" fmla="*/ 0 h 3212926"/>
              <a:gd name="T12" fmla="*/ 0 60000 65536"/>
              <a:gd name="T13" fmla="*/ 0 60000 65536"/>
              <a:gd name="T14" fmla="*/ 0 60000 65536"/>
              <a:gd name="T15" fmla="*/ 0 60000 65536"/>
              <a:gd name="T16" fmla="*/ 0 60000 65536"/>
              <a:gd name="T17" fmla="*/ 0 60000 65536"/>
              <a:gd name="T18" fmla="*/ 0 w 2981195"/>
              <a:gd name="T19" fmla="*/ 0 h 3212926"/>
              <a:gd name="T20" fmla="*/ 2981195 w 2981195"/>
              <a:gd name="T21" fmla="*/ 3212926 h 3212926"/>
            </a:gdLst>
            <a:ahLst/>
            <a:cxnLst>
              <a:cxn ang="T12">
                <a:pos x="T0" y="T1"/>
              </a:cxn>
              <a:cxn ang="T13">
                <a:pos x="T2" y="T3"/>
              </a:cxn>
              <a:cxn ang="T14">
                <a:pos x="T4" y="T5"/>
              </a:cxn>
              <a:cxn ang="T15">
                <a:pos x="T6" y="T7"/>
              </a:cxn>
              <a:cxn ang="T16">
                <a:pos x="T8" y="T9"/>
              </a:cxn>
              <a:cxn ang="T17">
                <a:pos x="T10" y="T11"/>
              </a:cxn>
            </a:cxnLst>
            <a:rect l="T18" t="T19" r="T20" b="T21"/>
            <a:pathLst>
              <a:path w="2981195" h="3212926">
                <a:moveTo>
                  <a:pt x="2981195" y="3056351"/>
                </a:moveTo>
                <a:cubicBezTo>
                  <a:pt x="2336104" y="3134638"/>
                  <a:pt x="1691014" y="3212926"/>
                  <a:pt x="1252603" y="3144033"/>
                </a:cubicBezTo>
                <a:cubicBezTo>
                  <a:pt x="814192" y="3075140"/>
                  <a:pt x="553233" y="2945704"/>
                  <a:pt x="350729" y="2642992"/>
                </a:cubicBezTo>
                <a:cubicBezTo>
                  <a:pt x="148225" y="2340280"/>
                  <a:pt x="48017" y="1707715"/>
                  <a:pt x="37579" y="1327759"/>
                </a:cubicBezTo>
                <a:cubicBezTo>
                  <a:pt x="27141" y="947803"/>
                  <a:pt x="0" y="584548"/>
                  <a:pt x="288099" y="363255"/>
                </a:cubicBezTo>
                <a:cubicBezTo>
                  <a:pt x="576198" y="141962"/>
                  <a:pt x="1171184" y="70981"/>
                  <a:pt x="1766171" y="0"/>
                </a:cubicBezTo>
              </a:path>
            </a:pathLst>
          </a:custGeom>
          <a:noFill/>
          <a:ln w="38100" cap="flat" cmpd="sng" algn="ctr">
            <a:solidFill>
              <a:srgbClr val="FF0000"/>
            </a:solidFill>
            <a:prstDash val="solid"/>
            <a:miter lim="800000"/>
            <a:headEnd type="none" w="med" len="med"/>
            <a:tailEnd type="arrow" w="med" len="med"/>
          </a:ln>
          <a:extLst>
            <a:ext uri="{909E8E84-426E-40DD-AFC4-6F175D3DCCD1}">
              <a14:hiddenFill xmlns:a14="http://schemas.microsoft.com/office/drawing/2010/main">
                <a:solidFill>
                  <a:srgbClr val="FFFFFF"/>
                </a:solidFill>
              </a14:hiddenFill>
            </a:ext>
          </a:extLst>
        </p:spPr>
        <p:txBody>
          <a:bodyPr wrap="none"/>
          <a:lstStyle/>
          <a:p>
            <a:endParaRPr lang="zh-CN" altLang="en-US"/>
          </a:p>
        </p:txBody>
      </p:sp>
      <p:pic>
        <p:nvPicPr>
          <p:cNvPr id="51208" name="图片 7"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Top)">
                                      <p:cBhvr>
                                        <p:cTn id="7" dur="500"/>
                                        <p:tgtEl>
                                          <p:spTgt spid="10"/>
                                        </p:tgtEl>
                                      </p:cBhvr>
                                    </p:animEffect>
                                  </p:childTnLst>
                                </p:cTn>
                              </p:par>
                            </p:childTnLst>
                          </p:cTn>
                        </p:par>
                        <p:par>
                          <p:cTn id="8" fill="hold" nodeType="afterGroup">
                            <p:stCondLst>
                              <p:cond delay="500"/>
                            </p:stCondLst>
                            <p:childTnLst>
                              <p:par>
                                <p:cTn id="9" presetID="12" presetClass="entr" presetSubtype="1" fill="hold" nodeType="afterEffect">
                                  <p:stCondLst>
                                    <p:cond delay="0"/>
                                  </p:stCondLst>
                                  <p:childTnLst>
                                    <p:set>
                                      <p:cBhvr>
                                        <p:cTn id="10" dur="1" fill="hold">
                                          <p:stCondLst>
                                            <p:cond delay="0"/>
                                          </p:stCondLst>
                                        </p:cTn>
                                        <p:tgtEl>
                                          <p:spTgt spid="12"/>
                                        </p:tgtEl>
                                        <p:attrNameLst>
                                          <p:attrName>style.visibility</p:attrName>
                                        </p:attrNameLst>
                                      </p:cBhvr>
                                      <p:to>
                                        <p:strVal val="visible"/>
                                      </p:to>
                                    </p:set>
                                    <p:animEffect transition="in" filter="slide(fromTop)">
                                      <p:cBhvr>
                                        <p:cTn id="11" dur="500"/>
                                        <p:tgtEl>
                                          <p:spTgt spid="12"/>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17" presetClass="entr" presetSubtype="10" fill="hold" nodeType="clickEffect">
                                  <p:stCondLst>
                                    <p:cond delay="0"/>
                                  </p:stCondLst>
                                  <p:childTnLst>
                                    <p:set>
                                      <p:cBhvr>
                                        <p:cTn id="15" dur="1" fill="hold">
                                          <p:stCondLst>
                                            <p:cond delay="0"/>
                                          </p:stCondLst>
                                        </p:cTn>
                                        <p:tgtEl>
                                          <p:spTgt spid="15"/>
                                        </p:tgtEl>
                                        <p:attrNameLst>
                                          <p:attrName>style.visibility</p:attrName>
                                        </p:attrNameLst>
                                      </p:cBhvr>
                                      <p:to>
                                        <p:strVal val="visible"/>
                                      </p:to>
                                    </p:set>
                                    <p:anim calcmode="lin" valueType="num">
                                      <p:cBhvr>
                                        <p:cTn id="16" dur="500" fill="hold"/>
                                        <p:tgtEl>
                                          <p:spTgt spid="15"/>
                                        </p:tgtEl>
                                        <p:attrNameLst>
                                          <p:attrName>ppt_w</p:attrName>
                                        </p:attrNameLst>
                                      </p:cBhvr>
                                      <p:tavLst>
                                        <p:tav tm="0">
                                          <p:val>
                                            <p:fltVal val="0"/>
                                          </p:val>
                                        </p:tav>
                                        <p:tav tm="100000">
                                          <p:val>
                                            <p:strVal val="#ppt_w"/>
                                          </p:val>
                                        </p:tav>
                                      </p:tavLst>
                                    </p:anim>
                                    <p:anim calcmode="lin" valueType="num">
                                      <p:cBhvr>
                                        <p:cTn id="17" dur="500" fill="hold"/>
                                        <p:tgtEl>
                                          <p:spTgt spid="15"/>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7.3.3 </a:t>
            </a:r>
            <a:r>
              <a:rPr lang="zh-CN" altLang="zh-CN" dirty="0" smtClean="0">
                <a:solidFill>
                  <a:srgbClr val="800000"/>
                </a:solidFill>
                <a:effectLst>
                  <a:outerShdw blurRad="38100" dist="38100" dir="2700000" algn="tl">
                    <a:srgbClr val="000000"/>
                  </a:outerShdw>
                </a:effectLst>
                <a:ea typeface="黑体" pitchFamily="2" charset="-122"/>
              </a:rPr>
              <a:t>函数调用的过程</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4" name="Rectangle 3"/>
          <p:cNvSpPr txBox="1">
            <a:spLocks noChangeArrowheads="1"/>
          </p:cNvSpPr>
          <p:nvPr/>
        </p:nvSpPr>
        <p:spPr bwMode="auto">
          <a:xfrm>
            <a:off x="785813" y="1500188"/>
            <a:ext cx="7858125" cy="2786062"/>
          </a:xfrm>
          <a:prstGeom prst="rect">
            <a:avLst/>
          </a:prstGeom>
          <a:noFill/>
          <a:ln w="9525">
            <a:noFill/>
            <a:miter lim="800000"/>
            <a:headEnd/>
            <a:tailEnd/>
          </a:ln>
        </p:spPr>
        <p:txBody>
          <a:bodyPr/>
          <a:lstStyle/>
          <a:p>
            <a:pPr eaLnBrk="1" hangingPunct="1">
              <a:lnSpc>
                <a:spcPct val="120000"/>
              </a:lnSpc>
              <a:defRPr/>
            </a:pPr>
            <a:r>
              <a:rPr lang="zh-CN" altLang="zh-CN" sz="3200" b="1" dirty="0">
                <a:latin typeface="+mn-lt"/>
                <a:ea typeface="+mn-ea"/>
              </a:rPr>
              <a:t>在定义函数中指定的形参，在未出现函数调用时，它们并不占内存中的存储单元。在发生函数调用时，函数</a:t>
            </a:r>
            <a:r>
              <a:rPr lang="en-US" altLang="zh-CN" sz="3200" b="1" dirty="0">
                <a:latin typeface="+mn-lt"/>
                <a:ea typeface="+mn-ea"/>
              </a:rPr>
              <a:t>max</a:t>
            </a:r>
            <a:r>
              <a:rPr lang="zh-CN" altLang="zh-CN" sz="3200" b="1" dirty="0">
                <a:latin typeface="+mn-lt"/>
                <a:ea typeface="+mn-ea"/>
              </a:rPr>
              <a:t>的形参被临时分配内存单元。</a:t>
            </a:r>
          </a:p>
        </p:txBody>
      </p:sp>
      <p:sp>
        <p:nvSpPr>
          <p:cNvPr id="8" name="流程图: 过程 7"/>
          <p:cNvSpPr>
            <a:spLocks noChangeArrowheads="1"/>
          </p:cNvSpPr>
          <p:nvPr/>
        </p:nvSpPr>
        <p:spPr bwMode="auto">
          <a:xfrm>
            <a:off x="4071938" y="4286250"/>
            <a:ext cx="642937" cy="571500"/>
          </a:xfrm>
          <a:prstGeom prst="flowChartProcess">
            <a:avLst/>
          </a:prstGeom>
          <a:solidFill>
            <a:schemeClr val="accent1"/>
          </a:solidFill>
          <a:ln w="9525"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a:ea typeface="宋体" panose="02010600030101010101" pitchFamily="2" charset="-122"/>
              </a:rPr>
              <a:t>2</a:t>
            </a:r>
            <a:endParaRPr kumimoji="1" lang="zh-CN" altLang="en-US">
              <a:ea typeface="宋体" panose="02010600030101010101" pitchFamily="2" charset="-122"/>
            </a:endParaRPr>
          </a:p>
        </p:txBody>
      </p:sp>
      <p:sp>
        <p:nvSpPr>
          <p:cNvPr id="9" name="TextBox 8"/>
          <p:cNvSpPr txBox="1">
            <a:spLocks noChangeArrowheads="1"/>
          </p:cNvSpPr>
          <p:nvPr/>
        </p:nvSpPr>
        <p:spPr bwMode="auto">
          <a:xfrm>
            <a:off x="3643313" y="4273550"/>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a</a:t>
            </a:r>
            <a:endParaRPr kumimoji="1" lang="zh-CN" altLang="en-US">
              <a:ea typeface="宋体" panose="02010600030101010101" pitchFamily="2" charset="-122"/>
            </a:endParaRPr>
          </a:p>
        </p:txBody>
      </p:sp>
      <p:sp>
        <p:nvSpPr>
          <p:cNvPr id="10" name="流程图: 过程 9"/>
          <p:cNvSpPr>
            <a:spLocks noChangeArrowheads="1"/>
          </p:cNvSpPr>
          <p:nvPr/>
        </p:nvSpPr>
        <p:spPr bwMode="auto">
          <a:xfrm>
            <a:off x="5214938" y="4286250"/>
            <a:ext cx="642937" cy="571500"/>
          </a:xfrm>
          <a:prstGeom prst="flowChartProcess">
            <a:avLst/>
          </a:prstGeom>
          <a:solidFill>
            <a:schemeClr val="accent1"/>
          </a:solidFill>
          <a:ln w="9525"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a:ea typeface="宋体" panose="02010600030101010101" pitchFamily="2" charset="-122"/>
              </a:rPr>
              <a:t>3</a:t>
            </a:r>
            <a:endParaRPr kumimoji="1" lang="zh-CN" altLang="en-US">
              <a:ea typeface="宋体" panose="02010600030101010101" pitchFamily="2" charset="-122"/>
            </a:endParaRPr>
          </a:p>
        </p:txBody>
      </p:sp>
      <p:sp>
        <p:nvSpPr>
          <p:cNvPr id="11" name="TextBox 10"/>
          <p:cNvSpPr txBox="1">
            <a:spLocks noChangeArrowheads="1"/>
          </p:cNvSpPr>
          <p:nvPr/>
        </p:nvSpPr>
        <p:spPr bwMode="auto">
          <a:xfrm>
            <a:off x="5929313" y="4286250"/>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b</a:t>
            </a:r>
            <a:endParaRPr kumimoji="1" lang="zh-CN" altLang="en-US">
              <a:ea typeface="宋体" panose="02010600030101010101" pitchFamily="2" charset="-122"/>
            </a:endParaRPr>
          </a:p>
        </p:txBody>
      </p:sp>
      <p:sp>
        <p:nvSpPr>
          <p:cNvPr id="12" name="流程图: 过程 11"/>
          <p:cNvSpPr>
            <a:spLocks noChangeArrowheads="1"/>
          </p:cNvSpPr>
          <p:nvPr/>
        </p:nvSpPr>
        <p:spPr bwMode="auto">
          <a:xfrm>
            <a:off x="4071938" y="5357813"/>
            <a:ext cx="642937" cy="571500"/>
          </a:xfrm>
          <a:prstGeom prst="flowChartProcess">
            <a:avLst/>
          </a:prstGeom>
          <a:solidFill>
            <a:schemeClr val="accent1"/>
          </a:solidFill>
          <a:ln w="9525"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endParaRPr kumimoji="1" lang="zh-CN" altLang="en-US">
              <a:ea typeface="宋体" panose="02010600030101010101" pitchFamily="2" charset="-122"/>
            </a:endParaRPr>
          </a:p>
        </p:txBody>
      </p:sp>
      <p:sp>
        <p:nvSpPr>
          <p:cNvPr id="13" name="TextBox 12"/>
          <p:cNvSpPr txBox="1">
            <a:spLocks noChangeArrowheads="1"/>
          </p:cNvSpPr>
          <p:nvPr/>
        </p:nvSpPr>
        <p:spPr bwMode="auto">
          <a:xfrm>
            <a:off x="3643313" y="5345113"/>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x</a:t>
            </a:r>
            <a:endParaRPr kumimoji="1" lang="zh-CN" altLang="en-US">
              <a:ea typeface="宋体" panose="02010600030101010101" pitchFamily="2" charset="-122"/>
            </a:endParaRPr>
          </a:p>
        </p:txBody>
      </p:sp>
      <p:sp>
        <p:nvSpPr>
          <p:cNvPr id="14" name="流程图: 过程 13"/>
          <p:cNvSpPr>
            <a:spLocks noChangeArrowheads="1"/>
          </p:cNvSpPr>
          <p:nvPr/>
        </p:nvSpPr>
        <p:spPr bwMode="auto">
          <a:xfrm>
            <a:off x="5214938" y="5357813"/>
            <a:ext cx="642937" cy="571500"/>
          </a:xfrm>
          <a:prstGeom prst="flowChartProcess">
            <a:avLst/>
          </a:prstGeom>
          <a:solidFill>
            <a:schemeClr val="accent1"/>
          </a:solidFill>
          <a:ln w="9525"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endParaRPr kumimoji="1" lang="zh-CN" altLang="en-US">
              <a:ea typeface="宋体" panose="02010600030101010101" pitchFamily="2" charset="-122"/>
            </a:endParaRPr>
          </a:p>
        </p:txBody>
      </p:sp>
      <p:sp>
        <p:nvSpPr>
          <p:cNvPr id="15" name="TextBox 14"/>
          <p:cNvSpPr txBox="1">
            <a:spLocks noChangeArrowheads="1"/>
          </p:cNvSpPr>
          <p:nvPr/>
        </p:nvSpPr>
        <p:spPr bwMode="auto">
          <a:xfrm>
            <a:off x="5929313" y="5357813"/>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y</a:t>
            </a:r>
            <a:endParaRPr kumimoji="1" lang="zh-CN" altLang="en-US">
              <a:ea typeface="宋体" panose="02010600030101010101" pitchFamily="2" charset="-122"/>
            </a:endParaRPr>
          </a:p>
        </p:txBody>
      </p:sp>
      <p:sp>
        <p:nvSpPr>
          <p:cNvPr id="16" name="流程图: 过程 15"/>
          <p:cNvSpPr>
            <a:spLocks noChangeArrowheads="1"/>
          </p:cNvSpPr>
          <p:nvPr/>
        </p:nvSpPr>
        <p:spPr bwMode="auto">
          <a:xfrm>
            <a:off x="4143375" y="5357813"/>
            <a:ext cx="500063" cy="500062"/>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a:solidFill>
                  <a:srgbClr val="FF0000"/>
                </a:solidFill>
                <a:ea typeface="宋体" panose="02010600030101010101" pitchFamily="2" charset="-122"/>
              </a:rPr>
              <a:t>2</a:t>
            </a:r>
            <a:endParaRPr kumimoji="1" lang="zh-CN" altLang="en-US">
              <a:solidFill>
                <a:srgbClr val="FF0000"/>
              </a:solidFill>
              <a:ea typeface="宋体" panose="02010600030101010101" pitchFamily="2" charset="-122"/>
            </a:endParaRPr>
          </a:p>
        </p:txBody>
      </p:sp>
      <p:sp>
        <p:nvSpPr>
          <p:cNvPr id="17" name="流程图: 过程 16"/>
          <p:cNvSpPr>
            <a:spLocks noChangeArrowheads="1"/>
          </p:cNvSpPr>
          <p:nvPr/>
        </p:nvSpPr>
        <p:spPr bwMode="auto">
          <a:xfrm>
            <a:off x="5286375" y="5357813"/>
            <a:ext cx="500063" cy="500062"/>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a:solidFill>
                  <a:srgbClr val="FF0000"/>
                </a:solidFill>
                <a:ea typeface="宋体" panose="02010600030101010101" pitchFamily="2" charset="-122"/>
              </a:rPr>
              <a:t>3</a:t>
            </a:r>
            <a:endParaRPr kumimoji="1" lang="zh-CN" altLang="en-US">
              <a:solidFill>
                <a:srgbClr val="FF0000"/>
              </a:solidFill>
              <a:ea typeface="宋体" panose="02010600030101010101" pitchFamily="2" charset="-122"/>
            </a:endParaRPr>
          </a:p>
        </p:txBody>
      </p:sp>
      <p:cxnSp>
        <p:nvCxnSpPr>
          <p:cNvPr id="19" name="直接连接符 18"/>
          <p:cNvCxnSpPr>
            <a:cxnSpLocks noChangeShapeType="1"/>
          </p:cNvCxnSpPr>
          <p:nvPr/>
        </p:nvCxnSpPr>
        <p:spPr bwMode="auto">
          <a:xfrm>
            <a:off x="857250" y="3357563"/>
            <a:ext cx="7643813"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0" name="直接连接符 19"/>
          <p:cNvCxnSpPr>
            <a:cxnSpLocks noChangeShapeType="1"/>
          </p:cNvCxnSpPr>
          <p:nvPr/>
        </p:nvCxnSpPr>
        <p:spPr bwMode="auto">
          <a:xfrm>
            <a:off x="857250" y="3933825"/>
            <a:ext cx="3071813"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2" name="直接连接符 21"/>
          <p:cNvCxnSpPr>
            <a:cxnSpLocks noChangeShapeType="1"/>
          </p:cNvCxnSpPr>
          <p:nvPr/>
        </p:nvCxnSpPr>
        <p:spPr bwMode="auto">
          <a:xfrm>
            <a:off x="2214563" y="5072063"/>
            <a:ext cx="4214812"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sp>
        <p:nvSpPr>
          <p:cNvPr id="23" name="TextBox 22"/>
          <p:cNvSpPr txBox="1">
            <a:spLocks noChangeArrowheads="1"/>
          </p:cNvSpPr>
          <p:nvPr/>
        </p:nvSpPr>
        <p:spPr bwMode="auto">
          <a:xfrm>
            <a:off x="2214563" y="428625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a:ea typeface="宋体" panose="02010600030101010101" pitchFamily="2" charset="-122"/>
              </a:rPr>
              <a:t>实参</a:t>
            </a:r>
          </a:p>
        </p:txBody>
      </p:sp>
      <p:sp>
        <p:nvSpPr>
          <p:cNvPr id="24" name="TextBox 23"/>
          <p:cNvSpPr txBox="1">
            <a:spLocks noChangeArrowheads="1"/>
          </p:cNvSpPr>
          <p:nvPr/>
        </p:nvSpPr>
        <p:spPr bwMode="auto">
          <a:xfrm>
            <a:off x="2143125" y="5286375"/>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a:ea typeface="宋体" panose="02010600030101010101" pitchFamily="2" charset="-122"/>
              </a:rPr>
              <a:t>形参</a:t>
            </a:r>
          </a:p>
        </p:txBody>
      </p:sp>
      <p:cxnSp>
        <p:nvCxnSpPr>
          <p:cNvPr id="26" name="直接箭头连接符 55"/>
          <p:cNvCxnSpPr>
            <a:cxnSpLocks noChangeShapeType="1"/>
            <a:stCxn id="8" idx="2"/>
            <a:endCxn id="12" idx="0"/>
          </p:cNvCxnSpPr>
          <p:nvPr/>
        </p:nvCxnSpPr>
        <p:spPr bwMode="auto">
          <a:xfrm rot="5400000">
            <a:off x="4143376" y="5108575"/>
            <a:ext cx="500062"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9" name="直接箭头连接符 55"/>
          <p:cNvCxnSpPr>
            <a:cxnSpLocks noChangeShapeType="1"/>
          </p:cNvCxnSpPr>
          <p:nvPr/>
        </p:nvCxnSpPr>
        <p:spPr bwMode="auto">
          <a:xfrm rot="5400000">
            <a:off x="5322887" y="5106988"/>
            <a:ext cx="500063"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pic>
        <p:nvPicPr>
          <p:cNvPr id="52245" name="图片 20"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par>
                                <p:cTn id="8" presetID="3" presetClass="entr" presetSubtype="1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blinds(horizontal)">
                                      <p:cBhvr>
                                        <p:cTn id="10" dur="500"/>
                                        <p:tgtEl>
                                          <p:spTgt spid="9"/>
                                        </p:tgtEl>
                                      </p:cBhvr>
                                    </p:animEffect>
                                  </p:childTnLst>
                                </p:cTn>
                              </p:par>
                              <p:par>
                                <p:cTn id="11" presetID="3" presetClass="entr" presetSubtype="1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blinds(horizontal)">
                                      <p:cBhvr>
                                        <p:cTn id="13" dur="500"/>
                                        <p:tgtEl>
                                          <p:spTgt spid="10"/>
                                        </p:tgtEl>
                                      </p:cBhvr>
                                    </p:animEffect>
                                  </p:childTnLst>
                                </p:cTn>
                              </p:par>
                              <p:par>
                                <p:cTn id="14" presetID="3" presetClass="entr" presetSubtype="10" fill="hold" grpId="0" nodeType="withEffect">
                                  <p:stCondLst>
                                    <p:cond delay="0"/>
                                  </p:stCondLst>
                                  <p:childTnLst>
                                    <p:set>
                                      <p:cBhvr>
                                        <p:cTn id="15" dur="1" fill="hold">
                                          <p:stCondLst>
                                            <p:cond delay="0"/>
                                          </p:stCondLst>
                                        </p:cTn>
                                        <p:tgtEl>
                                          <p:spTgt spid="23"/>
                                        </p:tgtEl>
                                        <p:attrNameLst>
                                          <p:attrName>style.visibility</p:attrName>
                                        </p:attrNameLst>
                                      </p:cBhvr>
                                      <p:to>
                                        <p:strVal val="visible"/>
                                      </p:to>
                                    </p:set>
                                    <p:animEffect transition="in" filter="blinds(horizontal)">
                                      <p:cBhvr>
                                        <p:cTn id="16" dur="500"/>
                                        <p:tgtEl>
                                          <p:spTgt spid="23"/>
                                        </p:tgtEl>
                                      </p:cBhvr>
                                    </p:animEffect>
                                  </p:childTnLst>
                                </p:cTn>
                              </p:par>
                              <p:par>
                                <p:cTn id="17" presetID="3" presetClass="entr" presetSubtype="10" fill="hold" grpId="0" nodeType="withEffect">
                                  <p:stCondLst>
                                    <p:cond delay="0"/>
                                  </p:stCondLst>
                                  <p:childTnLst>
                                    <p:set>
                                      <p:cBhvr>
                                        <p:cTn id="18" dur="1" fill="hold">
                                          <p:stCondLst>
                                            <p:cond delay="0"/>
                                          </p:stCondLst>
                                        </p:cTn>
                                        <p:tgtEl>
                                          <p:spTgt spid="11"/>
                                        </p:tgtEl>
                                        <p:attrNameLst>
                                          <p:attrName>style.visibility</p:attrName>
                                        </p:attrNameLst>
                                      </p:cBhvr>
                                      <p:to>
                                        <p:strVal val="visible"/>
                                      </p:to>
                                    </p:set>
                                    <p:animEffect transition="in" filter="blinds(horizontal)">
                                      <p:cBhvr>
                                        <p:cTn id="19" dur="500"/>
                                        <p:tgtEl>
                                          <p:spTgt spid="11"/>
                                        </p:tgtEl>
                                      </p:cBhvr>
                                    </p:animEffect>
                                  </p:childTnLst>
                                </p:cTn>
                              </p:par>
                            </p:childTnLst>
                          </p:cTn>
                        </p:par>
                      </p:childTnLst>
                    </p:cTn>
                  </p:par>
                  <p:par>
                    <p:cTn id="20" fill="hold" nodeType="clickPar">
                      <p:stCondLst>
                        <p:cond delay="indefinite"/>
                      </p:stCondLst>
                      <p:childTnLst>
                        <p:par>
                          <p:cTn id="21" fill="hold" nodeType="withGroup">
                            <p:stCondLst>
                              <p:cond delay="0"/>
                            </p:stCondLst>
                            <p:childTnLst>
                              <p:par>
                                <p:cTn id="22" presetID="12" presetClass="entr" presetSubtype="8" fill="hold" nodeType="clickEffect">
                                  <p:stCondLst>
                                    <p:cond delay="0"/>
                                  </p:stCondLst>
                                  <p:childTnLst>
                                    <p:set>
                                      <p:cBhvr>
                                        <p:cTn id="23" dur="1" fill="hold">
                                          <p:stCondLst>
                                            <p:cond delay="0"/>
                                          </p:stCondLst>
                                        </p:cTn>
                                        <p:tgtEl>
                                          <p:spTgt spid="19"/>
                                        </p:tgtEl>
                                        <p:attrNameLst>
                                          <p:attrName>style.visibility</p:attrName>
                                        </p:attrNameLst>
                                      </p:cBhvr>
                                      <p:to>
                                        <p:strVal val="visible"/>
                                      </p:to>
                                    </p:set>
                                    <p:animEffect transition="in" filter="slide(fromLeft)">
                                      <p:cBhvr>
                                        <p:cTn id="24" dur="500"/>
                                        <p:tgtEl>
                                          <p:spTgt spid="19"/>
                                        </p:tgtEl>
                                      </p:cBhvr>
                                    </p:animEffect>
                                  </p:childTnLst>
                                </p:cTn>
                              </p:par>
                            </p:childTnLst>
                          </p:cTn>
                        </p:par>
                        <p:par>
                          <p:cTn id="25" fill="hold" nodeType="afterGroup">
                            <p:stCondLst>
                              <p:cond delay="500"/>
                            </p:stCondLst>
                            <p:childTnLst>
                              <p:par>
                                <p:cTn id="26" presetID="12" presetClass="entr" presetSubtype="8" fill="hold" nodeType="afterEffect">
                                  <p:stCondLst>
                                    <p:cond delay="0"/>
                                  </p:stCondLst>
                                  <p:childTnLst>
                                    <p:set>
                                      <p:cBhvr>
                                        <p:cTn id="27" dur="1" fill="hold">
                                          <p:stCondLst>
                                            <p:cond delay="0"/>
                                          </p:stCondLst>
                                        </p:cTn>
                                        <p:tgtEl>
                                          <p:spTgt spid="20"/>
                                        </p:tgtEl>
                                        <p:attrNameLst>
                                          <p:attrName>style.visibility</p:attrName>
                                        </p:attrNameLst>
                                      </p:cBhvr>
                                      <p:to>
                                        <p:strVal val="visible"/>
                                      </p:to>
                                    </p:set>
                                    <p:animEffect transition="in" filter="slide(fromLeft)">
                                      <p:cBhvr>
                                        <p:cTn id="28" dur="500"/>
                                        <p:tgtEl>
                                          <p:spTgt spid="20"/>
                                        </p:tgtEl>
                                      </p:cBhvr>
                                    </p:animEffect>
                                  </p:childTnLst>
                                </p:cTn>
                              </p:par>
                            </p:childTnLst>
                          </p:cTn>
                        </p:par>
                      </p:childTnLst>
                    </p:cTn>
                  </p:par>
                  <p:par>
                    <p:cTn id="29" fill="hold" nodeType="clickPar">
                      <p:stCondLst>
                        <p:cond delay="indefinite"/>
                      </p:stCondLst>
                      <p:childTnLst>
                        <p:par>
                          <p:cTn id="30" fill="hold" nodeType="withGroup">
                            <p:stCondLst>
                              <p:cond delay="0"/>
                            </p:stCondLst>
                            <p:childTnLst>
                              <p:par>
                                <p:cTn id="31" presetID="3" presetClass="entr" presetSubtype="10" fill="hold" grpId="0" nodeType="clickEffect">
                                  <p:stCondLst>
                                    <p:cond delay="0"/>
                                  </p:stCondLst>
                                  <p:childTnLst>
                                    <p:set>
                                      <p:cBhvr>
                                        <p:cTn id="32" dur="1" fill="hold">
                                          <p:stCondLst>
                                            <p:cond delay="0"/>
                                          </p:stCondLst>
                                        </p:cTn>
                                        <p:tgtEl>
                                          <p:spTgt spid="12"/>
                                        </p:tgtEl>
                                        <p:attrNameLst>
                                          <p:attrName>style.visibility</p:attrName>
                                        </p:attrNameLst>
                                      </p:cBhvr>
                                      <p:to>
                                        <p:strVal val="visible"/>
                                      </p:to>
                                    </p:set>
                                    <p:animEffect transition="in" filter="blinds(horizontal)">
                                      <p:cBhvr>
                                        <p:cTn id="33" dur="500"/>
                                        <p:tgtEl>
                                          <p:spTgt spid="12"/>
                                        </p:tgtEl>
                                      </p:cBhvr>
                                    </p:animEffect>
                                  </p:childTnLst>
                                </p:cTn>
                              </p:par>
                              <p:par>
                                <p:cTn id="34" presetID="3" presetClass="entr" presetSubtype="10" fill="hold" grpId="0" nodeType="withEffect">
                                  <p:stCondLst>
                                    <p:cond delay="0"/>
                                  </p:stCondLst>
                                  <p:childTnLst>
                                    <p:set>
                                      <p:cBhvr>
                                        <p:cTn id="35" dur="1" fill="hold">
                                          <p:stCondLst>
                                            <p:cond delay="0"/>
                                          </p:stCondLst>
                                        </p:cTn>
                                        <p:tgtEl>
                                          <p:spTgt spid="13"/>
                                        </p:tgtEl>
                                        <p:attrNameLst>
                                          <p:attrName>style.visibility</p:attrName>
                                        </p:attrNameLst>
                                      </p:cBhvr>
                                      <p:to>
                                        <p:strVal val="visible"/>
                                      </p:to>
                                    </p:set>
                                    <p:animEffect transition="in" filter="blinds(horizontal)">
                                      <p:cBhvr>
                                        <p:cTn id="36" dur="500"/>
                                        <p:tgtEl>
                                          <p:spTgt spid="13"/>
                                        </p:tgtEl>
                                      </p:cBhvr>
                                    </p:animEffect>
                                  </p:childTnLst>
                                </p:cTn>
                              </p:par>
                              <p:par>
                                <p:cTn id="37" presetID="3" presetClass="entr" presetSubtype="10" fill="hold" grpId="0" nodeType="with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linds(horizontal)">
                                      <p:cBhvr>
                                        <p:cTn id="39" dur="500"/>
                                        <p:tgtEl>
                                          <p:spTgt spid="14"/>
                                        </p:tgtEl>
                                      </p:cBhvr>
                                    </p:animEffect>
                                  </p:childTnLst>
                                </p:cTn>
                              </p:par>
                              <p:par>
                                <p:cTn id="40" presetID="3" presetClass="entr" presetSubtype="10" fill="hold" grpId="0" nodeType="withEffect">
                                  <p:stCondLst>
                                    <p:cond delay="0"/>
                                  </p:stCondLst>
                                  <p:childTnLst>
                                    <p:set>
                                      <p:cBhvr>
                                        <p:cTn id="41" dur="1" fill="hold">
                                          <p:stCondLst>
                                            <p:cond delay="0"/>
                                          </p:stCondLst>
                                        </p:cTn>
                                        <p:tgtEl>
                                          <p:spTgt spid="15"/>
                                        </p:tgtEl>
                                        <p:attrNameLst>
                                          <p:attrName>style.visibility</p:attrName>
                                        </p:attrNameLst>
                                      </p:cBhvr>
                                      <p:to>
                                        <p:strVal val="visible"/>
                                      </p:to>
                                    </p:set>
                                    <p:animEffect transition="in" filter="blinds(horizontal)">
                                      <p:cBhvr>
                                        <p:cTn id="42" dur="500"/>
                                        <p:tgtEl>
                                          <p:spTgt spid="15"/>
                                        </p:tgtEl>
                                      </p:cBhvr>
                                    </p:animEffect>
                                  </p:childTnLst>
                                </p:cTn>
                              </p:par>
                              <p:par>
                                <p:cTn id="43" presetID="3" presetClass="entr" presetSubtype="10" fill="hold" nodeType="withEffect">
                                  <p:stCondLst>
                                    <p:cond delay="0"/>
                                  </p:stCondLst>
                                  <p:childTnLst>
                                    <p:set>
                                      <p:cBhvr>
                                        <p:cTn id="44" dur="1" fill="hold">
                                          <p:stCondLst>
                                            <p:cond delay="0"/>
                                          </p:stCondLst>
                                        </p:cTn>
                                        <p:tgtEl>
                                          <p:spTgt spid="22"/>
                                        </p:tgtEl>
                                        <p:attrNameLst>
                                          <p:attrName>style.visibility</p:attrName>
                                        </p:attrNameLst>
                                      </p:cBhvr>
                                      <p:to>
                                        <p:strVal val="visible"/>
                                      </p:to>
                                    </p:set>
                                    <p:animEffect transition="in" filter="blinds(horizontal)">
                                      <p:cBhvr>
                                        <p:cTn id="45" dur="500"/>
                                        <p:tgtEl>
                                          <p:spTgt spid="22"/>
                                        </p:tgtEl>
                                      </p:cBhvr>
                                    </p:animEffect>
                                  </p:childTnLst>
                                </p:cTn>
                              </p:par>
                              <p:par>
                                <p:cTn id="46" presetID="3" presetClass="entr" presetSubtype="10" fill="hold" grpId="0" nodeType="with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blinds(horizontal)">
                                      <p:cBhvr>
                                        <p:cTn id="48" dur="500"/>
                                        <p:tgtEl>
                                          <p:spTgt spid="24"/>
                                        </p:tgtEl>
                                      </p:cBhvr>
                                    </p:animEffect>
                                  </p:childTnLst>
                                </p:cTn>
                              </p:par>
                            </p:childTnLst>
                          </p:cTn>
                        </p:par>
                      </p:childTnLst>
                    </p:cTn>
                  </p:par>
                  <p:par>
                    <p:cTn id="49" fill="hold" nodeType="clickPar">
                      <p:stCondLst>
                        <p:cond delay="indefinite"/>
                      </p:stCondLst>
                      <p:childTnLst>
                        <p:par>
                          <p:cTn id="50" fill="hold" nodeType="withGroup">
                            <p:stCondLst>
                              <p:cond delay="0"/>
                            </p:stCondLst>
                            <p:childTnLst>
                              <p:par>
                                <p:cTn id="51" presetID="12" presetClass="entr" presetSubtype="1" fill="hold" nodeType="clickEffect">
                                  <p:stCondLst>
                                    <p:cond delay="0"/>
                                  </p:stCondLst>
                                  <p:childTnLst>
                                    <p:set>
                                      <p:cBhvr>
                                        <p:cTn id="52" dur="1" fill="hold">
                                          <p:stCondLst>
                                            <p:cond delay="0"/>
                                          </p:stCondLst>
                                        </p:cTn>
                                        <p:tgtEl>
                                          <p:spTgt spid="26"/>
                                        </p:tgtEl>
                                        <p:attrNameLst>
                                          <p:attrName>style.visibility</p:attrName>
                                        </p:attrNameLst>
                                      </p:cBhvr>
                                      <p:to>
                                        <p:strVal val="visible"/>
                                      </p:to>
                                    </p:set>
                                    <p:animEffect transition="in" filter="slide(fromTop)">
                                      <p:cBhvr>
                                        <p:cTn id="53" dur="500"/>
                                        <p:tgtEl>
                                          <p:spTgt spid="26"/>
                                        </p:tgtEl>
                                      </p:cBhvr>
                                    </p:animEffect>
                                  </p:childTnLst>
                                </p:cTn>
                              </p:par>
                            </p:childTnLst>
                          </p:cTn>
                        </p:par>
                        <p:par>
                          <p:cTn id="54" fill="hold" nodeType="afterGroup">
                            <p:stCondLst>
                              <p:cond delay="500"/>
                            </p:stCondLst>
                            <p:childTnLst>
                              <p:par>
                                <p:cTn id="55" presetID="3" presetClass="entr" presetSubtype="10" fill="hold" grpId="0" nodeType="afterEffect">
                                  <p:stCondLst>
                                    <p:cond delay="0"/>
                                  </p:stCondLst>
                                  <p:childTnLst>
                                    <p:set>
                                      <p:cBhvr>
                                        <p:cTn id="56" dur="1" fill="hold">
                                          <p:stCondLst>
                                            <p:cond delay="0"/>
                                          </p:stCondLst>
                                        </p:cTn>
                                        <p:tgtEl>
                                          <p:spTgt spid="16"/>
                                        </p:tgtEl>
                                        <p:attrNameLst>
                                          <p:attrName>style.visibility</p:attrName>
                                        </p:attrNameLst>
                                      </p:cBhvr>
                                      <p:to>
                                        <p:strVal val="visible"/>
                                      </p:to>
                                    </p:set>
                                    <p:animEffect transition="in" filter="blinds(horizontal)">
                                      <p:cBhvr>
                                        <p:cTn id="57" dur="500"/>
                                        <p:tgtEl>
                                          <p:spTgt spid="16"/>
                                        </p:tgtEl>
                                      </p:cBhvr>
                                    </p:animEffect>
                                  </p:childTnLst>
                                </p:cTn>
                              </p:par>
                            </p:childTnLst>
                          </p:cTn>
                        </p:par>
                      </p:childTnLst>
                    </p:cTn>
                  </p:par>
                  <p:par>
                    <p:cTn id="58" fill="hold" nodeType="clickPar">
                      <p:stCondLst>
                        <p:cond delay="indefinite"/>
                      </p:stCondLst>
                      <p:childTnLst>
                        <p:par>
                          <p:cTn id="59" fill="hold" nodeType="withGroup">
                            <p:stCondLst>
                              <p:cond delay="0"/>
                            </p:stCondLst>
                            <p:childTnLst>
                              <p:par>
                                <p:cTn id="60" presetID="12" presetClass="entr" presetSubtype="1" fill="hold" nodeType="clickEffect">
                                  <p:stCondLst>
                                    <p:cond delay="0"/>
                                  </p:stCondLst>
                                  <p:childTnLst>
                                    <p:set>
                                      <p:cBhvr>
                                        <p:cTn id="61" dur="1" fill="hold">
                                          <p:stCondLst>
                                            <p:cond delay="0"/>
                                          </p:stCondLst>
                                        </p:cTn>
                                        <p:tgtEl>
                                          <p:spTgt spid="29"/>
                                        </p:tgtEl>
                                        <p:attrNameLst>
                                          <p:attrName>style.visibility</p:attrName>
                                        </p:attrNameLst>
                                      </p:cBhvr>
                                      <p:to>
                                        <p:strVal val="visible"/>
                                      </p:to>
                                    </p:set>
                                    <p:animEffect transition="in" filter="slide(fromTop)">
                                      <p:cBhvr>
                                        <p:cTn id="62" dur="500"/>
                                        <p:tgtEl>
                                          <p:spTgt spid="29"/>
                                        </p:tgtEl>
                                      </p:cBhvr>
                                    </p:animEffect>
                                  </p:childTnLst>
                                </p:cTn>
                              </p:par>
                            </p:childTnLst>
                          </p:cTn>
                        </p:par>
                        <p:par>
                          <p:cTn id="63" fill="hold" nodeType="afterGroup">
                            <p:stCondLst>
                              <p:cond delay="500"/>
                            </p:stCondLst>
                            <p:childTnLst>
                              <p:par>
                                <p:cTn id="64" presetID="3" presetClass="entr" presetSubtype="10" fill="hold" grpId="0" nodeType="afterEffect">
                                  <p:stCondLst>
                                    <p:cond delay="0"/>
                                  </p:stCondLst>
                                  <p:childTnLst>
                                    <p:set>
                                      <p:cBhvr>
                                        <p:cTn id="65" dur="1" fill="hold">
                                          <p:stCondLst>
                                            <p:cond delay="0"/>
                                          </p:stCondLst>
                                        </p:cTn>
                                        <p:tgtEl>
                                          <p:spTgt spid="17"/>
                                        </p:tgtEl>
                                        <p:attrNameLst>
                                          <p:attrName>style.visibility</p:attrName>
                                        </p:attrNameLst>
                                      </p:cBhvr>
                                      <p:to>
                                        <p:strVal val="visible"/>
                                      </p:to>
                                    </p:set>
                                    <p:animEffect transition="in" filter="blinds(horizontal)">
                                      <p:cBhvr>
                                        <p:cTn id="66" dur="500"/>
                                        <p:tgtEl>
                                          <p:spTgt spid="1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p:bldP spid="10" grpId="0" animBg="1"/>
      <p:bldP spid="11" grpId="0"/>
      <p:bldP spid="12" grpId="0" animBg="1"/>
      <p:bldP spid="13" grpId="0"/>
      <p:bldP spid="14" grpId="0" animBg="1"/>
      <p:bldP spid="15" grpId="0"/>
      <p:bldP spid="16" grpId="0"/>
      <p:bldP spid="17" grpId="0"/>
      <p:bldP spid="23" grpId="0"/>
      <p:bldP spid="24" grpId="0"/>
    </p:bldLst>
  </p:timing>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7.3.3 </a:t>
            </a:r>
            <a:r>
              <a:rPr lang="zh-CN" altLang="zh-CN" dirty="0" smtClean="0">
                <a:solidFill>
                  <a:srgbClr val="800000"/>
                </a:solidFill>
                <a:effectLst>
                  <a:outerShdw blurRad="38100" dist="38100" dir="2700000" algn="tl">
                    <a:srgbClr val="000000"/>
                  </a:outerShdw>
                </a:effectLst>
                <a:ea typeface="黑体" pitchFamily="2" charset="-122"/>
              </a:rPr>
              <a:t>函数调用的过程</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4" name="Rectangle 3"/>
          <p:cNvSpPr txBox="1">
            <a:spLocks noChangeArrowheads="1"/>
          </p:cNvSpPr>
          <p:nvPr/>
        </p:nvSpPr>
        <p:spPr bwMode="auto">
          <a:xfrm>
            <a:off x="785813" y="1500188"/>
            <a:ext cx="7858125" cy="2500312"/>
          </a:xfrm>
          <a:prstGeom prst="rect">
            <a:avLst/>
          </a:prstGeom>
          <a:noFill/>
          <a:ln w="9525">
            <a:noFill/>
            <a:miter lim="800000"/>
            <a:headEnd/>
            <a:tailEnd/>
          </a:ln>
        </p:spPr>
        <p:txBody>
          <a:bodyPr/>
          <a:lstStyle/>
          <a:p>
            <a:pPr eaLnBrk="1" hangingPunct="1">
              <a:lnSpc>
                <a:spcPct val="120000"/>
              </a:lnSpc>
              <a:buFont typeface="Wingdings" pitchFamily="2" charset="2"/>
              <a:buChar char="Ø"/>
              <a:defRPr/>
            </a:pPr>
            <a:r>
              <a:rPr lang="zh-CN" altLang="zh-CN" sz="3200" b="1" dirty="0">
                <a:latin typeface="+mn-lt"/>
                <a:ea typeface="+mn-ea"/>
              </a:rPr>
              <a:t>调用结束，形参单元被释放</a:t>
            </a:r>
            <a:endParaRPr lang="en-US" altLang="zh-CN" sz="3200" b="1" dirty="0">
              <a:latin typeface="+mn-lt"/>
              <a:ea typeface="+mn-ea"/>
            </a:endParaRPr>
          </a:p>
          <a:p>
            <a:pPr eaLnBrk="1" hangingPunct="1">
              <a:lnSpc>
                <a:spcPct val="120000"/>
              </a:lnSpc>
              <a:buFont typeface="Wingdings" pitchFamily="2" charset="2"/>
              <a:buChar char="Ø"/>
              <a:defRPr/>
            </a:pPr>
            <a:r>
              <a:rPr lang="zh-CN" altLang="zh-CN" sz="3200" b="1" dirty="0">
                <a:latin typeface="+mn-lt"/>
                <a:ea typeface="+mn-ea"/>
              </a:rPr>
              <a:t>实参单元仍保留并维持原值，没有改变</a:t>
            </a:r>
            <a:endParaRPr lang="en-US" altLang="zh-CN" sz="3200" b="1" dirty="0">
              <a:latin typeface="+mn-lt"/>
              <a:ea typeface="+mn-ea"/>
            </a:endParaRPr>
          </a:p>
          <a:p>
            <a:pPr eaLnBrk="1" hangingPunct="1">
              <a:lnSpc>
                <a:spcPct val="120000"/>
              </a:lnSpc>
              <a:buFont typeface="Wingdings" pitchFamily="2" charset="2"/>
              <a:buChar char="Ø"/>
              <a:defRPr/>
            </a:pPr>
            <a:r>
              <a:rPr lang="zh-CN" altLang="zh-CN" sz="3200" b="1" dirty="0">
                <a:latin typeface="+mn-lt"/>
                <a:ea typeface="+mn-ea"/>
              </a:rPr>
              <a:t>如果在执行一个被调用函数时，形参的值发生改变，不会改变主调函数的实参的值</a:t>
            </a:r>
          </a:p>
        </p:txBody>
      </p:sp>
      <p:sp>
        <p:nvSpPr>
          <p:cNvPr id="53252" name="流程图: 过程 7"/>
          <p:cNvSpPr>
            <a:spLocks noChangeArrowheads="1"/>
          </p:cNvSpPr>
          <p:nvPr/>
        </p:nvSpPr>
        <p:spPr bwMode="auto">
          <a:xfrm>
            <a:off x="4071938" y="4286250"/>
            <a:ext cx="642937" cy="571500"/>
          </a:xfrm>
          <a:prstGeom prst="flowChartProcess">
            <a:avLst/>
          </a:prstGeom>
          <a:solidFill>
            <a:schemeClr val="accent1"/>
          </a:solidFill>
          <a:ln w="9525"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a:ea typeface="宋体" panose="02010600030101010101" pitchFamily="2" charset="-122"/>
              </a:rPr>
              <a:t>2</a:t>
            </a:r>
            <a:endParaRPr kumimoji="1" lang="zh-CN" altLang="en-US">
              <a:ea typeface="宋体" panose="02010600030101010101" pitchFamily="2" charset="-122"/>
            </a:endParaRPr>
          </a:p>
        </p:txBody>
      </p:sp>
      <p:sp>
        <p:nvSpPr>
          <p:cNvPr id="53253" name="TextBox 8"/>
          <p:cNvSpPr txBox="1">
            <a:spLocks noChangeArrowheads="1"/>
          </p:cNvSpPr>
          <p:nvPr/>
        </p:nvSpPr>
        <p:spPr bwMode="auto">
          <a:xfrm>
            <a:off x="3643313" y="4273550"/>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a</a:t>
            </a:r>
            <a:endParaRPr kumimoji="1" lang="zh-CN" altLang="en-US">
              <a:ea typeface="宋体" panose="02010600030101010101" pitchFamily="2" charset="-122"/>
            </a:endParaRPr>
          </a:p>
        </p:txBody>
      </p:sp>
      <p:sp>
        <p:nvSpPr>
          <p:cNvPr id="53254" name="流程图: 过程 9"/>
          <p:cNvSpPr>
            <a:spLocks noChangeArrowheads="1"/>
          </p:cNvSpPr>
          <p:nvPr/>
        </p:nvSpPr>
        <p:spPr bwMode="auto">
          <a:xfrm>
            <a:off x="5214938" y="4286250"/>
            <a:ext cx="642937" cy="571500"/>
          </a:xfrm>
          <a:prstGeom prst="flowChartProcess">
            <a:avLst/>
          </a:prstGeom>
          <a:solidFill>
            <a:schemeClr val="accent1"/>
          </a:solidFill>
          <a:ln w="9525"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a:ea typeface="宋体" panose="02010600030101010101" pitchFamily="2" charset="-122"/>
              </a:rPr>
              <a:t>3</a:t>
            </a:r>
            <a:endParaRPr kumimoji="1" lang="zh-CN" altLang="en-US">
              <a:ea typeface="宋体" panose="02010600030101010101" pitchFamily="2" charset="-122"/>
            </a:endParaRPr>
          </a:p>
        </p:txBody>
      </p:sp>
      <p:sp>
        <p:nvSpPr>
          <p:cNvPr id="53255" name="TextBox 10"/>
          <p:cNvSpPr txBox="1">
            <a:spLocks noChangeArrowheads="1"/>
          </p:cNvSpPr>
          <p:nvPr/>
        </p:nvSpPr>
        <p:spPr bwMode="auto">
          <a:xfrm>
            <a:off x="5929313" y="4286250"/>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b</a:t>
            </a:r>
            <a:endParaRPr kumimoji="1" lang="zh-CN" altLang="en-US">
              <a:ea typeface="宋体" panose="02010600030101010101" pitchFamily="2" charset="-122"/>
            </a:endParaRPr>
          </a:p>
        </p:txBody>
      </p:sp>
      <p:sp>
        <p:nvSpPr>
          <p:cNvPr id="53256" name="流程图: 过程 11"/>
          <p:cNvSpPr>
            <a:spLocks noChangeArrowheads="1"/>
          </p:cNvSpPr>
          <p:nvPr/>
        </p:nvSpPr>
        <p:spPr bwMode="auto">
          <a:xfrm>
            <a:off x="4071938" y="5357813"/>
            <a:ext cx="642937" cy="571500"/>
          </a:xfrm>
          <a:prstGeom prst="flowChartProcess">
            <a:avLst/>
          </a:prstGeom>
          <a:solidFill>
            <a:schemeClr val="accent1"/>
          </a:solidFill>
          <a:ln w="9525"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endParaRPr kumimoji="1" lang="zh-CN" altLang="en-US">
              <a:ea typeface="宋体" panose="02010600030101010101" pitchFamily="2" charset="-122"/>
            </a:endParaRPr>
          </a:p>
        </p:txBody>
      </p:sp>
      <p:sp>
        <p:nvSpPr>
          <p:cNvPr id="53257" name="TextBox 12"/>
          <p:cNvSpPr txBox="1">
            <a:spLocks noChangeArrowheads="1"/>
          </p:cNvSpPr>
          <p:nvPr/>
        </p:nvSpPr>
        <p:spPr bwMode="auto">
          <a:xfrm>
            <a:off x="3643313" y="5345113"/>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x</a:t>
            </a:r>
            <a:endParaRPr kumimoji="1" lang="zh-CN" altLang="en-US">
              <a:ea typeface="宋体" panose="02010600030101010101" pitchFamily="2" charset="-122"/>
            </a:endParaRPr>
          </a:p>
        </p:txBody>
      </p:sp>
      <p:sp>
        <p:nvSpPr>
          <p:cNvPr id="53258" name="流程图: 过程 13"/>
          <p:cNvSpPr>
            <a:spLocks noChangeArrowheads="1"/>
          </p:cNvSpPr>
          <p:nvPr/>
        </p:nvSpPr>
        <p:spPr bwMode="auto">
          <a:xfrm>
            <a:off x="5214938" y="5357813"/>
            <a:ext cx="642937" cy="571500"/>
          </a:xfrm>
          <a:prstGeom prst="flowChartProcess">
            <a:avLst/>
          </a:prstGeom>
          <a:solidFill>
            <a:schemeClr val="accent1"/>
          </a:solidFill>
          <a:ln w="9525"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endParaRPr kumimoji="1" lang="zh-CN" altLang="en-US">
              <a:ea typeface="宋体" panose="02010600030101010101" pitchFamily="2" charset="-122"/>
            </a:endParaRPr>
          </a:p>
        </p:txBody>
      </p:sp>
      <p:sp>
        <p:nvSpPr>
          <p:cNvPr id="53259" name="TextBox 14"/>
          <p:cNvSpPr txBox="1">
            <a:spLocks noChangeArrowheads="1"/>
          </p:cNvSpPr>
          <p:nvPr/>
        </p:nvSpPr>
        <p:spPr bwMode="auto">
          <a:xfrm>
            <a:off x="5929313" y="5357813"/>
            <a:ext cx="500062"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y</a:t>
            </a:r>
            <a:endParaRPr kumimoji="1" lang="zh-CN" altLang="en-US">
              <a:ea typeface="宋体" panose="02010600030101010101" pitchFamily="2" charset="-122"/>
            </a:endParaRPr>
          </a:p>
        </p:txBody>
      </p:sp>
      <p:sp>
        <p:nvSpPr>
          <p:cNvPr id="53260" name="流程图: 过程 15"/>
          <p:cNvSpPr>
            <a:spLocks noChangeArrowheads="1"/>
          </p:cNvSpPr>
          <p:nvPr/>
        </p:nvSpPr>
        <p:spPr bwMode="auto">
          <a:xfrm>
            <a:off x="4143375" y="5357813"/>
            <a:ext cx="500063" cy="500062"/>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a:solidFill>
                  <a:srgbClr val="FF0000"/>
                </a:solidFill>
                <a:ea typeface="宋体" panose="02010600030101010101" pitchFamily="2" charset="-122"/>
              </a:rPr>
              <a:t>2</a:t>
            </a:r>
            <a:endParaRPr kumimoji="1" lang="zh-CN" altLang="en-US">
              <a:solidFill>
                <a:srgbClr val="FF0000"/>
              </a:solidFill>
              <a:ea typeface="宋体" panose="02010600030101010101" pitchFamily="2" charset="-122"/>
            </a:endParaRPr>
          </a:p>
        </p:txBody>
      </p:sp>
      <p:sp>
        <p:nvSpPr>
          <p:cNvPr id="53261" name="流程图: 过程 16"/>
          <p:cNvSpPr>
            <a:spLocks noChangeArrowheads="1"/>
          </p:cNvSpPr>
          <p:nvPr/>
        </p:nvSpPr>
        <p:spPr bwMode="auto">
          <a:xfrm>
            <a:off x="5286375" y="5357813"/>
            <a:ext cx="500063" cy="500062"/>
          </a:xfrm>
          <a:prstGeom prst="flowChartProcess">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a:solidFill>
                  <a:srgbClr val="FF0000"/>
                </a:solidFill>
                <a:ea typeface="宋体" panose="02010600030101010101" pitchFamily="2" charset="-122"/>
              </a:rPr>
              <a:t>3</a:t>
            </a:r>
            <a:endParaRPr kumimoji="1" lang="zh-CN" altLang="en-US">
              <a:solidFill>
                <a:srgbClr val="FF0000"/>
              </a:solidFill>
              <a:ea typeface="宋体" panose="02010600030101010101" pitchFamily="2" charset="-122"/>
            </a:endParaRPr>
          </a:p>
        </p:txBody>
      </p:sp>
      <p:cxnSp>
        <p:nvCxnSpPr>
          <p:cNvPr id="53262" name="直接连接符 21"/>
          <p:cNvCxnSpPr>
            <a:cxnSpLocks noChangeShapeType="1"/>
          </p:cNvCxnSpPr>
          <p:nvPr/>
        </p:nvCxnSpPr>
        <p:spPr bwMode="auto">
          <a:xfrm>
            <a:off x="2214563" y="5072063"/>
            <a:ext cx="4214812"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sp>
        <p:nvSpPr>
          <p:cNvPr id="53263" name="TextBox 22"/>
          <p:cNvSpPr txBox="1">
            <a:spLocks noChangeArrowheads="1"/>
          </p:cNvSpPr>
          <p:nvPr/>
        </p:nvSpPr>
        <p:spPr bwMode="auto">
          <a:xfrm>
            <a:off x="2214563" y="4286250"/>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a:ea typeface="宋体" panose="02010600030101010101" pitchFamily="2" charset="-122"/>
              </a:rPr>
              <a:t>实参</a:t>
            </a:r>
          </a:p>
        </p:txBody>
      </p:sp>
      <p:sp>
        <p:nvSpPr>
          <p:cNvPr id="53264" name="TextBox 23"/>
          <p:cNvSpPr txBox="1">
            <a:spLocks noChangeArrowheads="1"/>
          </p:cNvSpPr>
          <p:nvPr/>
        </p:nvSpPr>
        <p:spPr bwMode="auto">
          <a:xfrm>
            <a:off x="2143125" y="5286375"/>
            <a:ext cx="114300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a:ea typeface="宋体" panose="02010600030101010101" pitchFamily="2" charset="-122"/>
              </a:rPr>
              <a:t>形参</a:t>
            </a:r>
          </a:p>
        </p:txBody>
      </p:sp>
      <p:cxnSp>
        <p:nvCxnSpPr>
          <p:cNvPr id="53265" name="直接箭头连接符 55"/>
          <p:cNvCxnSpPr>
            <a:cxnSpLocks noChangeShapeType="1"/>
            <a:stCxn id="53252" idx="2"/>
            <a:endCxn id="53256" idx="0"/>
          </p:cNvCxnSpPr>
          <p:nvPr/>
        </p:nvCxnSpPr>
        <p:spPr bwMode="auto">
          <a:xfrm rot="5400000">
            <a:off x="4143376" y="5108575"/>
            <a:ext cx="500062"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53266" name="直接箭头连接符 55"/>
          <p:cNvCxnSpPr>
            <a:cxnSpLocks noChangeShapeType="1"/>
          </p:cNvCxnSpPr>
          <p:nvPr/>
        </p:nvCxnSpPr>
        <p:spPr bwMode="auto">
          <a:xfrm rot="5400000">
            <a:off x="5322887" y="5106988"/>
            <a:ext cx="500063"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pic>
        <p:nvPicPr>
          <p:cNvPr id="53267" name="图片 18"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7.3.4. </a:t>
            </a:r>
            <a:r>
              <a:rPr lang="zh-CN" altLang="zh-CN" dirty="0" smtClean="0">
                <a:solidFill>
                  <a:srgbClr val="800000"/>
                </a:solidFill>
                <a:effectLst>
                  <a:outerShdw blurRad="38100" dist="38100" dir="2700000" algn="tl">
                    <a:srgbClr val="000000"/>
                  </a:outerShdw>
                </a:effectLst>
                <a:ea typeface="黑体" pitchFamily="2" charset="-122"/>
              </a:rPr>
              <a:t>函数的返回值</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4" name="Rectangle 3"/>
          <p:cNvSpPr txBox="1">
            <a:spLocks noChangeArrowheads="1"/>
          </p:cNvSpPr>
          <p:nvPr/>
        </p:nvSpPr>
        <p:spPr bwMode="auto">
          <a:xfrm>
            <a:off x="785813" y="1500188"/>
            <a:ext cx="7858125" cy="4500562"/>
          </a:xfrm>
          <a:prstGeom prst="rect">
            <a:avLst/>
          </a:prstGeom>
          <a:noFill/>
          <a:ln w="9525">
            <a:noFill/>
            <a:miter lim="800000"/>
            <a:headEnd/>
            <a:tailEnd/>
          </a:ln>
        </p:spPr>
        <p:txBody>
          <a:bodyPr/>
          <a:lstStyle/>
          <a:p>
            <a:pPr eaLnBrk="1" hangingPunct="1">
              <a:lnSpc>
                <a:spcPct val="120000"/>
              </a:lnSpc>
              <a:buFont typeface="Wingdings" pitchFamily="2" charset="2"/>
              <a:buChar char="Ø"/>
              <a:defRPr/>
            </a:pPr>
            <a:r>
              <a:rPr lang="zh-CN" altLang="zh-CN" sz="3200" b="1" dirty="0">
                <a:latin typeface="Arial" charset="0"/>
              </a:rPr>
              <a:t>通常，希望通过函数调用使主调函数能得到一个确定的值，这就是函数值</a:t>
            </a:r>
            <a:r>
              <a:rPr lang="en-US" altLang="zh-CN" sz="3200" b="1" dirty="0">
                <a:latin typeface="Arial" charset="0"/>
              </a:rPr>
              <a:t>(</a:t>
            </a:r>
            <a:r>
              <a:rPr lang="zh-CN" altLang="zh-CN" sz="3200" b="1" dirty="0">
                <a:latin typeface="Arial" charset="0"/>
              </a:rPr>
              <a:t>函数的返回值</a:t>
            </a:r>
            <a:r>
              <a:rPr lang="en-US" altLang="zh-CN" sz="3200" b="1" dirty="0">
                <a:latin typeface="Arial" charset="0"/>
              </a:rPr>
              <a:t>)</a:t>
            </a:r>
          </a:p>
          <a:p>
            <a:pPr marL="514350" indent="-514350" eaLnBrk="1" hangingPunct="1">
              <a:lnSpc>
                <a:spcPct val="120000"/>
              </a:lnSpc>
              <a:buFontTx/>
              <a:buAutoNum type="arabicParenBoth"/>
              <a:defRPr/>
            </a:pPr>
            <a:r>
              <a:rPr lang="zh-CN" altLang="zh-CN" sz="3200" b="1" dirty="0">
                <a:latin typeface="Arial" charset="0"/>
              </a:rPr>
              <a:t>函数的返回值是通过函数中的</a:t>
            </a:r>
            <a:r>
              <a:rPr lang="en-US" altLang="zh-CN" sz="3200" b="1" dirty="0">
                <a:latin typeface="Arial" charset="0"/>
              </a:rPr>
              <a:t>return</a:t>
            </a:r>
            <a:r>
              <a:rPr lang="zh-CN" altLang="zh-CN" sz="3200" b="1" dirty="0">
                <a:latin typeface="Arial" charset="0"/>
              </a:rPr>
              <a:t>语句获得的。</a:t>
            </a:r>
            <a:endParaRPr lang="en-US" altLang="zh-CN" sz="3200" b="1" dirty="0">
              <a:latin typeface="Arial" charset="0"/>
            </a:endParaRPr>
          </a:p>
          <a:p>
            <a:pPr lvl="1" eaLnBrk="1" hangingPunct="1">
              <a:buFont typeface="Wingdings" pitchFamily="2" charset="2"/>
              <a:buChar char="u"/>
              <a:defRPr/>
            </a:pPr>
            <a:r>
              <a:rPr lang="zh-CN" altLang="zh-CN" sz="2800" b="1" dirty="0">
                <a:latin typeface="Arial" charset="0"/>
              </a:rPr>
              <a:t>一个函数中可以有一个以上的</a:t>
            </a:r>
            <a:r>
              <a:rPr lang="en-US" altLang="zh-CN" sz="2800" b="1" dirty="0">
                <a:latin typeface="Arial" charset="0"/>
              </a:rPr>
              <a:t>return</a:t>
            </a:r>
            <a:r>
              <a:rPr lang="zh-CN" altLang="zh-CN" sz="2800" b="1" dirty="0">
                <a:latin typeface="Arial" charset="0"/>
              </a:rPr>
              <a:t>语句，执行到哪一个</a:t>
            </a:r>
            <a:r>
              <a:rPr lang="en-US" altLang="zh-CN" sz="2800" b="1" dirty="0">
                <a:latin typeface="Arial" charset="0"/>
              </a:rPr>
              <a:t>return</a:t>
            </a:r>
            <a:r>
              <a:rPr lang="zh-CN" altLang="zh-CN" sz="2800" b="1" dirty="0">
                <a:latin typeface="Arial" charset="0"/>
              </a:rPr>
              <a:t>语句，哪一个</a:t>
            </a:r>
            <a:r>
              <a:rPr lang="zh-CN" altLang="en-US" sz="2800" b="1" dirty="0">
                <a:latin typeface="Arial" charset="0"/>
              </a:rPr>
              <a:t>就</a:t>
            </a:r>
            <a:r>
              <a:rPr lang="zh-CN" altLang="zh-CN" sz="2800" b="1" dirty="0">
                <a:latin typeface="Arial" charset="0"/>
              </a:rPr>
              <a:t>起作用</a:t>
            </a:r>
          </a:p>
          <a:p>
            <a:pPr lvl="1" eaLnBrk="1" hangingPunct="1">
              <a:buFont typeface="Wingdings" pitchFamily="2" charset="2"/>
              <a:buChar char="u"/>
              <a:defRPr/>
            </a:pPr>
            <a:r>
              <a:rPr lang="en-US" altLang="zh-CN" sz="2800" b="1" dirty="0">
                <a:latin typeface="Arial" charset="0"/>
              </a:rPr>
              <a:t>return</a:t>
            </a:r>
            <a:r>
              <a:rPr lang="zh-CN" altLang="zh-CN" sz="2800" b="1" dirty="0">
                <a:latin typeface="Arial" charset="0"/>
              </a:rPr>
              <a:t>语句后面的括号可以不要</a:t>
            </a:r>
          </a:p>
        </p:txBody>
      </p:sp>
      <p:pic>
        <p:nvPicPr>
          <p:cNvPr id="54276"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4">
                                            <p:txEl>
                                              <p:pRg st="2" end="2"/>
                                            </p:txEl>
                                          </p:spTgt>
                                        </p:tgtEl>
                                        <p:attrNameLst>
                                          <p:attrName>style.visibility</p:attrName>
                                        </p:attrNameLst>
                                      </p:cBhvr>
                                      <p:to>
                                        <p:strVal val="visible"/>
                                      </p:to>
                                    </p:set>
                                    <p:animEffect transition="in" filter="blinds(horizontal)">
                                      <p:cBhvr>
                                        <p:cTn id="12" dur="500"/>
                                        <p:tgtEl>
                                          <p:spTgt spid="4">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animEffect transition="in" filter="blinds(horizontal)">
                                      <p:cBhvr>
                                        <p:cTn id="17" dur="500"/>
                                        <p:tgtEl>
                                          <p:spTgt spid="4">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7.3.4. </a:t>
            </a:r>
            <a:r>
              <a:rPr lang="zh-CN" altLang="zh-CN" dirty="0" smtClean="0">
                <a:solidFill>
                  <a:srgbClr val="800000"/>
                </a:solidFill>
                <a:effectLst>
                  <a:outerShdw blurRad="38100" dist="38100" dir="2700000" algn="tl">
                    <a:srgbClr val="000000"/>
                  </a:outerShdw>
                </a:effectLst>
                <a:ea typeface="黑体" pitchFamily="2" charset="-122"/>
              </a:rPr>
              <a:t>函数的返回值</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55299" name="Rectangle 3"/>
          <p:cNvSpPr txBox="1">
            <a:spLocks noChangeArrowheads="1"/>
          </p:cNvSpPr>
          <p:nvPr/>
        </p:nvSpPr>
        <p:spPr bwMode="auto">
          <a:xfrm>
            <a:off x="785813" y="1500188"/>
            <a:ext cx="7858125"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lnSpc>
                <a:spcPct val="120000"/>
              </a:lnSpc>
              <a:spcBef>
                <a:spcPct val="0"/>
              </a:spcBef>
              <a:buFont typeface="Wingdings" panose="05000000000000000000" pitchFamily="2" charset="2"/>
              <a:buChar char="Ø"/>
            </a:pPr>
            <a:r>
              <a:rPr kumimoji="1" lang="zh-CN" altLang="zh-CN">
                <a:ea typeface="宋体" panose="02010600030101010101" pitchFamily="2" charset="-122"/>
              </a:rPr>
              <a:t>通常，希望通过函数调用使主调函数能得到一个确定的值，这就是函数值</a:t>
            </a:r>
            <a:r>
              <a:rPr kumimoji="1" lang="en-US" altLang="zh-CN">
                <a:ea typeface="宋体" panose="02010600030101010101" pitchFamily="2" charset="-122"/>
              </a:rPr>
              <a:t>(</a:t>
            </a:r>
            <a:r>
              <a:rPr kumimoji="1" lang="zh-CN" altLang="zh-CN">
                <a:ea typeface="宋体" panose="02010600030101010101" pitchFamily="2" charset="-122"/>
              </a:rPr>
              <a:t>函数的返回值</a:t>
            </a:r>
            <a:r>
              <a:rPr kumimoji="1" lang="en-US" altLang="zh-CN">
                <a:ea typeface="宋体" panose="02010600030101010101" pitchFamily="2" charset="-122"/>
              </a:rPr>
              <a:t>)</a:t>
            </a:r>
          </a:p>
          <a:p>
            <a:pPr eaLnBrk="1" hangingPunct="1">
              <a:lnSpc>
                <a:spcPct val="120000"/>
              </a:lnSpc>
              <a:spcBef>
                <a:spcPct val="0"/>
              </a:spcBef>
              <a:buFontTx/>
              <a:buNone/>
            </a:pPr>
            <a:r>
              <a:rPr kumimoji="1" lang="en-US" altLang="zh-CN">
                <a:ea typeface="宋体" panose="02010600030101010101" pitchFamily="2" charset="-122"/>
              </a:rPr>
              <a:t>(2) </a:t>
            </a:r>
            <a:r>
              <a:rPr kumimoji="1" lang="zh-CN" altLang="zh-CN">
                <a:ea typeface="宋体" panose="02010600030101010101" pitchFamily="2" charset="-122"/>
              </a:rPr>
              <a:t>函数值的类型。应当在定义函数时指定函数值的类型</a:t>
            </a:r>
          </a:p>
        </p:txBody>
      </p:sp>
      <p:pic>
        <p:nvPicPr>
          <p:cNvPr id="55300"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7.3.4. </a:t>
            </a:r>
            <a:r>
              <a:rPr lang="zh-CN" altLang="zh-CN" dirty="0" smtClean="0">
                <a:solidFill>
                  <a:srgbClr val="800000"/>
                </a:solidFill>
                <a:effectLst>
                  <a:outerShdw blurRad="38100" dist="38100" dir="2700000" algn="tl">
                    <a:srgbClr val="000000"/>
                  </a:outerShdw>
                </a:effectLst>
                <a:ea typeface="黑体" pitchFamily="2" charset="-122"/>
              </a:rPr>
              <a:t>函数的返回值</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56323" name="Rectangle 3"/>
          <p:cNvSpPr txBox="1">
            <a:spLocks noChangeArrowheads="1"/>
          </p:cNvSpPr>
          <p:nvPr/>
        </p:nvSpPr>
        <p:spPr bwMode="auto">
          <a:xfrm>
            <a:off x="785813" y="1500188"/>
            <a:ext cx="7858125" cy="4500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lnSpc>
                <a:spcPct val="120000"/>
              </a:lnSpc>
              <a:spcBef>
                <a:spcPct val="0"/>
              </a:spcBef>
              <a:buFont typeface="Wingdings" panose="05000000000000000000" pitchFamily="2" charset="2"/>
              <a:buChar char="Ø"/>
            </a:pPr>
            <a:r>
              <a:rPr kumimoji="1" lang="zh-CN" altLang="zh-CN">
                <a:ea typeface="宋体" panose="02010600030101010101" pitchFamily="2" charset="-122"/>
              </a:rPr>
              <a:t>通常，希望通过函数调用使主调函数能得到一个确定的值，这就是函数值</a:t>
            </a:r>
            <a:r>
              <a:rPr kumimoji="1" lang="en-US" altLang="zh-CN">
                <a:ea typeface="宋体" panose="02010600030101010101" pitchFamily="2" charset="-122"/>
              </a:rPr>
              <a:t>(</a:t>
            </a:r>
            <a:r>
              <a:rPr kumimoji="1" lang="zh-CN" altLang="zh-CN">
                <a:ea typeface="宋体" panose="02010600030101010101" pitchFamily="2" charset="-122"/>
              </a:rPr>
              <a:t>函数的返回值</a:t>
            </a:r>
            <a:r>
              <a:rPr kumimoji="1" lang="en-US" altLang="zh-CN">
                <a:ea typeface="宋体" panose="02010600030101010101" pitchFamily="2" charset="-122"/>
              </a:rPr>
              <a:t>)</a:t>
            </a:r>
          </a:p>
          <a:p>
            <a:pPr eaLnBrk="1" hangingPunct="1">
              <a:lnSpc>
                <a:spcPct val="120000"/>
              </a:lnSpc>
              <a:spcBef>
                <a:spcPct val="0"/>
              </a:spcBef>
              <a:buFontTx/>
              <a:buNone/>
            </a:pPr>
            <a:r>
              <a:rPr kumimoji="1" lang="en-US" altLang="zh-CN">
                <a:ea typeface="宋体" panose="02010600030101010101" pitchFamily="2" charset="-122"/>
              </a:rPr>
              <a:t>(3)</a:t>
            </a:r>
            <a:r>
              <a:rPr kumimoji="1" lang="zh-CN" altLang="zh-CN">
                <a:ea typeface="宋体" panose="02010600030101010101" pitchFamily="2" charset="-122"/>
              </a:rPr>
              <a:t>在定义函数时指定的函数类型一般应该和</a:t>
            </a:r>
            <a:r>
              <a:rPr kumimoji="1" lang="en-US" altLang="zh-CN">
                <a:ea typeface="宋体" panose="02010600030101010101" pitchFamily="2" charset="-122"/>
              </a:rPr>
              <a:t>return</a:t>
            </a:r>
            <a:r>
              <a:rPr kumimoji="1" lang="zh-CN" altLang="zh-CN">
                <a:ea typeface="宋体" panose="02010600030101010101" pitchFamily="2" charset="-122"/>
              </a:rPr>
              <a:t>语句中的表达式类型一致</a:t>
            </a:r>
            <a:endParaRPr kumimoji="1" lang="en-US" altLang="zh-CN" b="0">
              <a:ea typeface="宋体" panose="02010600030101010101" pitchFamily="2" charset="-122"/>
            </a:endParaRPr>
          </a:p>
          <a:p>
            <a:pPr lvl="1" eaLnBrk="1" hangingPunct="1">
              <a:lnSpc>
                <a:spcPct val="120000"/>
              </a:lnSpc>
              <a:spcBef>
                <a:spcPct val="0"/>
              </a:spcBef>
              <a:buFont typeface="Wingdings" panose="05000000000000000000" pitchFamily="2" charset="2"/>
              <a:buChar char="u"/>
            </a:pPr>
            <a:r>
              <a:rPr kumimoji="1" lang="zh-CN" altLang="zh-CN">
                <a:ea typeface="宋体" panose="02010600030101010101" pitchFamily="2" charset="-122"/>
              </a:rPr>
              <a:t>如果函数值的类型和</a:t>
            </a:r>
            <a:r>
              <a:rPr kumimoji="1" lang="en-US" altLang="zh-CN">
                <a:ea typeface="宋体" panose="02010600030101010101" pitchFamily="2" charset="-122"/>
              </a:rPr>
              <a:t>return</a:t>
            </a:r>
            <a:r>
              <a:rPr kumimoji="1" lang="zh-CN" altLang="zh-CN">
                <a:ea typeface="宋体" panose="02010600030101010101" pitchFamily="2" charset="-122"/>
              </a:rPr>
              <a:t>语句中表达式的值不一致，则以函数类型为准</a:t>
            </a:r>
          </a:p>
        </p:txBody>
      </p:sp>
      <p:pic>
        <p:nvPicPr>
          <p:cNvPr id="56324" name="图片 3"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7.3.4. </a:t>
            </a:r>
            <a:r>
              <a:rPr lang="zh-CN" altLang="zh-CN" dirty="0" smtClean="0">
                <a:solidFill>
                  <a:srgbClr val="800000"/>
                </a:solidFill>
                <a:effectLst>
                  <a:outerShdw blurRad="38100" dist="38100" dir="2700000" algn="tl">
                    <a:srgbClr val="000000"/>
                  </a:outerShdw>
                </a:effectLst>
                <a:ea typeface="黑体" pitchFamily="2" charset="-122"/>
              </a:rPr>
              <a:t>函数的返回值</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4" name="Rectangle 3"/>
          <p:cNvSpPr txBox="1">
            <a:spLocks noChangeArrowheads="1"/>
          </p:cNvSpPr>
          <p:nvPr/>
        </p:nvSpPr>
        <p:spPr bwMode="auto">
          <a:xfrm>
            <a:off x="785813" y="1500188"/>
            <a:ext cx="7858125" cy="42148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lnSpc>
                <a:spcPct val="120000"/>
              </a:lnSpc>
              <a:spcBef>
                <a:spcPct val="0"/>
              </a:spcBef>
              <a:buFontTx/>
              <a:buNone/>
            </a:pPr>
            <a:r>
              <a:rPr kumimoji="1" lang="zh-CN" altLang="zh-CN">
                <a:ea typeface="宋体" panose="02010600030101010101" pitchFamily="2" charset="-122"/>
              </a:rPr>
              <a:t>例</a:t>
            </a:r>
            <a:r>
              <a:rPr kumimoji="1" lang="en-US" altLang="zh-CN">
                <a:ea typeface="宋体" panose="02010600030101010101" pitchFamily="2" charset="-122"/>
              </a:rPr>
              <a:t>7.3</a:t>
            </a:r>
            <a:r>
              <a:rPr kumimoji="1" lang="zh-CN" altLang="zh-CN">
                <a:ea typeface="宋体" panose="02010600030101010101" pitchFamily="2" charset="-122"/>
              </a:rPr>
              <a:t>将例</a:t>
            </a:r>
            <a:r>
              <a:rPr kumimoji="1" lang="en-US" altLang="zh-CN">
                <a:ea typeface="宋体" panose="02010600030101010101" pitchFamily="2" charset="-122"/>
              </a:rPr>
              <a:t>7.2</a:t>
            </a:r>
            <a:r>
              <a:rPr kumimoji="1" lang="zh-CN" altLang="zh-CN">
                <a:ea typeface="宋体" panose="02010600030101010101" pitchFamily="2" charset="-122"/>
              </a:rPr>
              <a:t>稍作改动，将在</a:t>
            </a:r>
            <a:r>
              <a:rPr kumimoji="1" lang="en-US" altLang="zh-CN">
                <a:ea typeface="宋体" panose="02010600030101010101" pitchFamily="2" charset="-122"/>
              </a:rPr>
              <a:t>max</a:t>
            </a:r>
            <a:r>
              <a:rPr kumimoji="1" lang="zh-CN" altLang="zh-CN">
                <a:ea typeface="宋体" panose="02010600030101010101" pitchFamily="2" charset="-122"/>
              </a:rPr>
              <a:t>函数中定义的变量</a:t>
            </a:r>
            <a:r>
              <a:rPr kumimoji="1" lang="en-US" altLang="zh-CN">
                <a:ea typeface="宋体" panose="02010600030101010101" pitchFamily="2" charset="-122"/>
              </a:rPr>
              <a:t>z</a:t>
            </a:r>
            <a:r>
              <a:rPr kumimoji="1" lang="zh-CN" altLang="zh-CN">
                <a:ea typeface="宋体" panose="02010600030101010101" pitchFamily="2" charset="-122"/>
              </a:rPr>
              <a:t>改为</a:t>
            </a:r>
            <a:r>
              <a:rPr kumimoji="1" lang="en-US" altLang="zh-CN">
                <a:ea typeface="宋体" panose="02010600030101010101" pitchFamily="2" charset="-122"/>
              </a:rPr>
              <a:t>float</a:t>
            </a:r>
            <a:r>
              <a:rPr kumimoji="1" lang="zh-CN" altLang="zh-CN">
                <a:ea typeface="宋体" panose="02010600030101010101" pitchFamily="2" charset="-122"/>
              </a:rPr>
              <a:t>型。函数返回值的类型与指定的函数类型不同，分析其处理方法。</a:t>
            </a:r>
            <a:endParaRPr kumimoji="1" lang="en-US" altLang="zh-CN">
              <a:ea typeface="宋体" panose="02010600030101010101" pitchFamily="2" charset="-122"/>
            </a:endParaRPr>
          </a:p>
          <a:p>
            <a:pPr eaLnBrk="1" hangingPunct="1">
              <a:lnSpc>
                <a:spcPct val="120000"/>
              </a:lnSpc>
              <a:spcBef>
                <a:spcPct val="0"/>
              </a:spcBef>
              <a:buFont typeface="Wingdings" panose="05000000000000000000" pitchFamily="2" charset="2"/>
              <a:buChar char="Ø"/>
            </a:pPr>
            <a:r>
              <a:rPr kumimoji="1" lang="zh-CN" altLang="zh-CN">
                <a:ea typeface="宋体" panose="02010600030101010101" pitchFamily="2" charset="-122"/>
              </a:rPr>
              <a:t>解题思路：如果函数返回值的类型与指定的函数类型不同，按照赋值规则处理。</a:t>
            </a:r>
          </a:p>
        </p:txBody>
      </p:sp>
      <p:pic>
        <p:nvPicPr>
          <p:cNvPr id="57348" name="图片 4" descr="Untitled2.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1" end="1"/>
                                            </p:txEl>
                                          </p:spTgt>
                                        </p:tgtEl>
                                        <p:attrNameLst>
                                          <p:attrName>style.visibility</p:attrName>
                                        </p:attrNameLst>
                                      </p:cBhvr>
                                      <p:to>
                                        <p:strVal val="visible"/>
                                      </p:to>
                                    </p:set>
                                    <p:animEffect transition="in" filter="blinds(horizontal)">
                                      <p:cBhvr>
                                        <p:cTn id="7" dur="500"/>
                                        <p:tgtEl>
                                          <p:spTgt spid="4">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4" name="Rectangle 3"/>
          <p:cNvSpPr txBox="1">
            <a:spLocks noChangeArrowheads="1"/>
          </p:cNvSpPr>
          <p:nvPr/>
        </p:nvSpPr>
        <p:spPr bwMode="auto">
          <a:xfrm>
            <a:off x="500063" y="428625"/>
            <a:ext cx="6357937" cy="6215063"/>
          </a:xfrm>
          <a:prstGeom prst="rect">
            <a:avLst/>
          </a:prstGeom>
          <a:noFill/>
          <a:ln w="9525">
            <a:noFill/>
            <a:miter lim="800000"/>
            <a:headEnd/>
            <a:tailEnd/>
          </a:ln>
        </p:spPr>
        <p:txBody>
          <a:bodyPr/>
          <a:lstStyle/>
          <a:p>
            <a:pPr eaLnBrk="1" hangingPunct="1">
              <a:lnSpc>
                <a:spcPts val="3300"/>
              </a:lnSpc>
              <a:defRPr/>
            </a:pPr>
            <a:r>
              <a:rPr lang="en-US" altLang="zh-CN" sz="2800" b="1" dirty="0">
                <a:latin typeface="+mn-lt"/>
                <a:ea typeface="+mn-ea"/>
              </a:rPr>
              <a:t>#include &lt;</a:t>
            </a:r>
            <a:r>
              <a:rPr lang="en-US" altLang="zh-CN" sz="2800" b="1" dirty="0" err="1">
                <a:latin typeface="+mn-lt"/>
                <a:ea typeface="+mn-ea"/>
              </a:rPr>
              <a:t>stdio.h</a:t>
            </a:r>
            <a:r>
              <a:rPr lang="en-US" altLang="zh-CN" sz="2800" b="1" dirty="0">
                <a:latin typeface="+mn-lt"/>
                <a:ea typeface="+mn-ea"/>
              </a:rPr>
              <a:t>&gt;</a:t>
            </a:r>
            <a:endParaRPr lang="zh-CN" altLang="zh-CN" sz="2800" b="1" dirty="0">
              <a:latin typeface="+mn-lt"/>
              <a:ea typeface="+mn-ea"/>
            </a:endParaRPr>
          </a:p>
          <a:p>
            <a:pPr eaLnBrk="1" hangingPunct="1">
              <a:lnSpc>
                <a:spcPts val="3300"/>
              </a:lnSpc>
              <a:defRPr/>
            </a:pPr>
            <a:r>
              <a:rPr lang="en-US" altLang="zh-CN" sz="2800" b="1" dirty="0" err="1">
                <a:latin typeface="+mn-lt"/>
                <a:ea typeface="+mn-ea"/>
              </a:rPr>
              <a:t>int</a:t>
            </a:r>
            <a:r>
              <a:rPr lang="en-US" altLang="zh-CN" sz="2800" b="1" dirty="0">
                <a:latin typeface="+mn-lt"/>
                <a:ea typeface="+mn-ea"/>
              </a:rPr>
              <a:t> main()</a:t>
            </a:r>
            <a:endParaRPr lang="zh-CN" altLang="zh-CN" sz="2800" b="1" dirty="0">
              <a:latin typeface="+mn-lt"/>
              <a:ea typeface="+mn-ea"/>
            </a:endParaRPr>
          </a:p>
          <a:p>
            <a:pPr eaLnBrk="1" hangingPunct="1">
              <a:lnSpc>
                <a:spcPts val="3300"/>
              </a:lnSpc>
              <a:defRPr/>
            </a:pPr>
            <a:r>
              <a:rPr lang="en-US" altLang="zh-CN" sz="2800" b="1" dirty="0">
                <a:latin typeface="+mn-lt"/>
                <a:ea typeface="+mn-ea"/>
              </a:rPr>
              <a:t> { </a:t>
            </a:r>
            <a:r>
              <a:rPr lang="en-US" altLang="zh-CN" sz="2800" b="1" dirty="0" err="1">
                <a:latin typeface="+mn-lt"/>
                <a:ea typeface="+mn-ea"/>
              </a:rPr>
              <a:t>int</a:t>
            </a:r>
            <a:r>
              <a:rPr lang="en-US" altLang="zh-CN" sz="2800" b="1" dirty="0">
                <a:latin typeface="+mn-lt"/>
                <a:ea typeface="+mn-ea"/>
              </a:rPr>
              <a:t> max(float </a:t>
            </a:r>
            <a:r>
              <a:rPr lang="en-US" altLang="zh-CN" sz="2800" b="1" dirty="0" err="1">
                <a:latin typeface="+mn-lt"/>
                <a:ea typeface="+mn-ea"/>
              </a:rPr>
              <a:t>x,float</a:t>
            </a:r>
            <a:r>
              <a:rPr lang="en-US" altLang="zh-CN" sz="2800" b="1" dirty="0">
                <a:latin typeface="+mn-lt"/>
                <a:ea typeface="+mn-ea"/>
              </a:rPr>
              <a:t> y);</a:t>
            </a:r>
            <a:endParaRPr lang="zh-CN" altLang="zh-CN" sz="2800" b="1" dirty="0">
              <a:latin typeface="+mn-lt"/>
              <a:ea typeface="+mn-ea"/>
            </a:endParaRPr>
          </a:p>
          <a:p>
            <a:pPr eaLnBrk="1" hangingPunct="1">
              <a:lnSpc>
                <a:spcPts val="3300"/>
              </a:lnSpc>
              <a:defRPr/>
            </a:pPr>
            <a:r>
              <a:rPr lang="en-US" altLang="zh-CN" sz="2800" b="1" dirty="0">
                <a:latin typeface="+mn-lt"/>
                <a:ea typeface="+mn-ea"/>
              </a:rPr>
              <a:t>    float </a:t>
            </a:r>
            <a:r>
              <a:rPr lang="en-US" altLang="zh-CN" sz="2800" b="1" dirty="0" err="1">
                <a:latin typeface="+mn-lt"/>
                <a:ea typeface="+mn-ea"/>
              </a:rPr>
              <a:t>a,b</a:t>
            </a:r>
            <a:r>
              <a:rPr lang="en-US" altLang="zh-CN" sz="2800" b="1" dirty="0">
                <a:latin typeface="+mn-lt"/>
                <a:ea typeface="+mn-ea"/>
              </a:rPr>
              <a:t>;  </a:t>
            </a:r>
            <a:r>
              <a:rPr lang="en-US" altLang="zh-CN" sz="2800" b="1" dirty="0" err="1">
                <a:latin typeface="+mn-lt"/>
                <a:ea typeface="+mn-ea"/>
              </a:rPr>
              <a:t>int</a:t>
            </a:r>
            <a:r>
              <a:rPr lang="en-US" altLang="zh-CN" sz="2800" b="1" dirty="0">
                <a:latin typeface="+mn-lt"/>
                <a:ea typeface="+mn-ea"/>
              </a:rPr>
              <a:t> c;</a:t>
            </a:r>
            <a:endParaRPr lang="zh-CN" altLang="zh-CN" sz="2800" b="1" dirty="0">
              <a:latin typeface="+mn-lt"/>
              <a:ea typeface="+mn-ea"/>
            </a:endParaRPr>
          </a:p>
          <a:p>
            <a:pPr eaLnBrk="1" hangingPunct="1">
              <a:lnSpc>
                <a:spcPts val="3300"/>
              </a:lnSpc>
              <a:defRPr/>
            </a:pPr>
            <a:r>
              <a:rPr lang="en-US" altLang="zh-CN" sz="2800" b="1" dirty="0">
                <a:latin typeface="+mn-lt"/>
                <a:ea typeface="+mn-ea"/>
              </a:rPr>
              <a:t>    </a:t>
            </a:r>
            <a:r>
              <a:rPr lang="en-US" altLang="zh-CN" sz="2800" b="1" dirty="0" err="1">
                <a:latin typeface="+mn-lt"/>
                <a:ea typeface="+mn-ea"/>
              </a:rPr>
              <a:t>scanf</a:t>
            </a:r>
            <a:r>
              <a:rPr lang="en-US" altLang="zh-CN" sz="2800" b="1" dirty="0">
                <a:latin typeface="+mn-lt"/>
                <a:ea typeface="+mn-ea"/>
              </a:rPr>
              <a:t>("%</a:t>
            </a:r>
            <a:r>
              <a:rPr lang="en-US" altLang="zh-CN" sz="2800" b="1" dirty="0" err="1">
                <a:latin typeface="+mn-lt"/>
                <a:ea typeface="+mn-ea"/>
              </a:rPr>
              <a:t>f,%f,",&amp;a,&amp;b</a:t>
            </a:r>
            <a:r>
              <a:rPr lang="en-US" altLang="zh-CN" sz="2800" b="1" dirty="0">
                <a:latin typeface="+mn-lt"/>
                <a:ea typeface="+mn-ea"/>
              </a:rPr>
              <a:t>);</a:t>
            </a:r>
            <a:endParaRPr lang="zh-CN" altLang="zh-CN" sz="2800" b="1" dirty="0">
              <a:latin typeface="+mn-lt"/>
              <a:ea typeface="+mn-ea"/>
            </a:endParaRPr>
          </a:p>
          <a:p>
            <a:pPr eaLnBrk="1" hangingPunct="1">
              <a:lnSpc>
                <a:spcPts val="3300"/>
              </a:lnSpc>
              <a:defRPr/>
            </a:pPr>
            <a:r>
              <a:rPr lang="en-US" altLang="zh-CN" sz="2800" b="1" dirty="0">
                <a:latin typeface="+mn-lt"/>
                <a:ea typeface="+mn-ea"/>
              </a:rPr>
              <a:t>    c=max(</a:t>
            </a:r>
            <a:r>
              <a:rPr lang="en-US" altLang="zh-CN" sz="2800" b="1" dirty="0" err="1">
                <a:latin typeface="+mn-lt"/>
                <a:ea typeface="+mn-ea"/>
              </a:rPr>
              <a:t>a,b</a:t>
            </a:r>
            <a:r>
              <a:rPr lang="en-US" altLang="zh-CN" sz="2800" b="1" dirty="0">
                <a:latin typeface="+mn-lt"/>
                <a:ea typeface="+mn-ea"/>
              </a:rPr>
              <a:t>);</a:t>
            </a:r>
            <a:endParaRPr lang="zh-CN" altLang="zh-CN" sz="2800" b="1" dirty="0">
              <a:latin typeface="+mn-lt"/>
              <a:ea typeface="+mn-ea"/>
            </a:endParaRPr>
          </a:p>
          <a:p>
            <a:pPr eaLnBrk="1" hangingPunct="1">
              <a:lnSpc>
                <a:spcPts val="3300"/>
              </a:lnSpc>
              <a:defRPr/>
            </a:pPr>
            <a:r>
              <a:rPr lang="en-US" altLang="zh-CN" sz="2800" b="1" dirty="0">
                <a:latin typeface="+mn-lt"/>
                <a:ea typeface="+mn-ea"/>
              </a:rPr>
              <a:t>    </a:t>
            </a:r>
            <a:r>
              <a:rPr lang="en-US" altLang="zh-CN" sz="2800" b="1" dirty="0" err="1">
                <a:latin typeface="+mn-lt"/>
                <a:ea typeface="+mn-ea"/>
              </a:rPr>
              <a:t>printf</a:t>
            </a:r>
            <a:r>
              <a:rPr lang="en-US" altLang="zh-CN" sz="2800" b="1" dirty="0">
                <a:latin typeface="+mn-lt"/>
                <a:ea typeface="+mn-ea"/>
              </a:rPr>
              <a:t>("max is %d\</a:t>
            </a:r>
            <a:r>
              <a:rPr lang="en-US" altLang="zh-CN" sz="2800" b="1" dirty="0" err="1">
                <a:latin typeface="+mn-lt"/>
                <a:ea typeface="+mn-ea"/>
              </a:rPr>
              <a:t>n",c</a:t>
            </a:r>
            <a:r>
              <a:rPr lang="en-US" altLang="zh-CN" sz="2800" b="1" dirty="0">
                <a:latin typeface="+mn-lt"/>
                <a:ea typeface="+mn-ea"/>
              </a:rPr>
              <a:t>);</a:t>
            </a:r>
            <a:endParaRPr lang="zh-CN" altLang="zh-CN" sz="2800" b="1" dirty="0">
              <a:latin typeface="+mn-lt"/>
              <a:ea typeface="+mn-ea"/>
            </a:endParaRPr>
          </a:p>
          <a:p>
            <a:pPr eaLnBrk="1" hangingPunct="1">
              <a:lnSpc>
                <a:spcPts val="3300"/>
              </a:lnSpc>
              <a:defRPr/>
            </a:pPr>
            <a:r>
              <a:rPr lang="en-US" altLang="zh-CN" sz="2800" b="1" dirty="0">
                <a:latin typeface="+mn-lt"/>
                <a:ea typeface="+mn-ea"/>
              </a:rPr>
              <a:t>    return 0;</a:t>
            </a:r>
            <a:endParaRPr lang="zh-CN" altLang="zh-CN" sz="2800" b="1" dirty="0">
              <a:latin typeface="+mn-lt"/>
              <a:ea typeface="+mn-ea"/>
            </a:endParaRPr>
          </a:p>
          <a:p>
            <a:pPr eaLnBrk="1" hangingPunct="1">
              <a:lnSpc>
                <a:spcPts val="3300"/>
              </a:lnSpc>
              <a:defRPr/>
            </a:pPr>
            <a:r>
              <a:rPr lang="en-US" altLang="zh-CN" sz="2800" b="1" dirty="0">
                <a:latin typeface="+mn-lt"/>
                <a:ea typeface="+mn-ea"/>
              </a:rPr>
              <a:t> }</a:t>
            </a:r>
            <a:endParaRPr lang="zh-CN" altLang="zh-CN" sz="2800" b="1" dirty="0">
              <a:latin typeface="+mn-lt"/>
              <a:ea typeface="+mn-ea"/>
            </a:endParaRPr>
          </a:p>
          <a:p>
            <a:pPr eaLnBrk="1" hangingPunct="1">
              <a:lnSpc>
                <a:spcPts val="3300"/>
              </a:lnSpc>
              <a:defRPr/>
            </a:pPr>
            <a:r>
              <a:rPr lang="en-US" altLang="zh-CN" sz="2800" b="1" dirty="0" err="1">
                <a:solidFill>
                  <a:srgbClr val="00B050"/>
                </a:solidFill>
                <a:latin typeface="+mn-lt"/>
                <a:ea typeface="+mn-ea"/>
              </a:rPr>
              <a:t>int</a:t>
            </a:r>
            <a:r>
              <a:rPr lang="en-US" altLang="zh-CN" sz="2800" b="1" dirty="0">
                <a:solidFill>
                  <a:srgbClr val="00B050"/>
                </a:solidFill>
                <a:latin typeface="+mn-lt"/>
                <a:ea typeface="+mn-ea"/>
              </a:rPr>
              <a:t> max(float </a:t>
            </a:r>
            <a:r>
              <a:rPr lang="en-US" altLang="zh-CN" sz="2800" b="1" dirty="0" err="1">
                <a:solidFill>
                  <a:srgbClr val="00B050"/>
                </a:solidFill>
                <a:latin typeface="+mn-lt"/>
                <a:ea typeface="+mn-ea"/>
              </a:rPr>
              <a:t>x,float</a:t>
            </a:r>
            <a:r>
              <a:rPr lang="en-US" altLang="zh-CN" sz="2800" b="1" dirty="0">
                <a:solidFill>
                  <a:srgbClr val="00B050"/>
                </a:solidFill>
                <a:latin typeface="+mn-lt"/>
                <a:ea typeface="+mn-ea"/>
              </a:rPr>
              <a:t> y)</a:t>
            </a:r>
            <a:endParaRPr lang="zh-CN" altLang="zh-CN" sz="2800" b="1" dirty="0">
              <a:solidFill>
                <a:srgbClr val="00B050"/>
              </a:solidFill>
              <a:latin typeface="+mn-lt"/>
              <a:ea typeface="+mn-ea"/>
            </a:endParaRPr>
          </a:p>
          <a:p>
            <a:pPr eaLnBrk="1" hangingPunct="1">
              <a:lnSpc>
                <a:spcPts val="3300"/>
              </a:lnSpc>
              <a:defRPr/>
            </a:pPr>
            <a:r>
              <a:rPr lang="en-US" altLang="zh-CN" sz="2800" b="1" dirty="0">
                <a:solidFill>
                  <a:srgbClr val="00B050"/>
                </a:solidFill>
                <a:latin typeface="+mn-lt"/>
                <a:ea typeface="+mn-ea"/>
              </a:rPr>
              <a:t> {  float z;                                                </a:t>
            </a:r>
            <a:endParaRPr lang="zh-CN" altLang="zh-CN" sz="2800" b="1" dirty="0">
              <a:solidFill>
                <a:srgbClr val="00B050"/>
              </a:solidFill>
              <a:latin typeface="+mn-lt"/>
              <a:ea typeface="+mn-ea"/>
            </a:endParaRPr>
          </a:p>
          <a:p>
            <a:pPr eaLnBrk="1" hangingPunct="1">
              <a:lnSpc>
                <a:spcPts val="3300"/>
              </a:lnSpc>
              <a:defRPr/>
            </a:pPr>
            <a:r>
              <a:rPr lang="en-US" altLang="zh-CN" sz="2800" b="1" dirty="0">
                <a:solidFill>
                  <a:srgbClr val="00B050"/>
                </a:solidFill>
                <a:latin typeface="+mn-lt"/>
                <a:ea typeface="+mn-ea"/>
              </a:rPr>
              <a:t>     z=x&gt;</a:t>
            </a:r>
            <a:r>
              <a:rPr lang="en-US" altLang="zh-CN" sz="2800" b="1" dirty="0" err="1">
                <a:solidFill>
                  <a:srgbClr val="00B050"/>
                </a:solidFill>
                <a:latin typeface="+mn-lt"/>
                <a:ea typeface="+mn-ea"/>
              </a:rPr>
              <a:t>y?x:y</a:t>
            </a:r>
            <a:r>
              <a:rPr lang="en-US" altLang="zh-CN" sz="2800" b="1" dirty="0">
                <a:solidFill>
                  <a:srgbClr val="00B050"/>
                </a:solidFill>
                <a:latin typeface="+mn-lt"/>
                <a:ea typeface="+mn-ea"/>
              </a:rPr>
              <a:t>;</a:t>
            </a:r>
            <a:endParaRPr lang="zh-CN" altLang="zh-CN" sz="2800" b="1" dirty="0">
              <a:solidFill>
                <a:srgbClr val="00B050"/>
              </a:solidFill>
              <a:latin typeface="+mn-lt"/>
              <a:ea typeface="+mn-ea"/>
            </a:endParaRPr>
          </a:p>
          <a:p>
            <a:pPr eaLnBrk="1" hangingPunct="1">
              <a:lnSpc>
                <a:spcPts val="3300"/>
              </a:lnSpc>
              <a:defRPr/>
            </a:pPr>
            <a:r>
              <a:rPr lang="en-US" altLang="zh-CN" sz="2800" b="1" dirty="0">
                <a:solidFill>
                  <a:srgbClr val="00B050"/>
                </a:solidFill>
                <a:latin typeface="+mn-lt"/>
                <a:ea typeface="+mn-ea"/>
              </a:rPr>
              <a:t>     return( z ) ;</a:t>
            </a:r>
            <a:endParaRPr lang="zh-CN" altLang="zh-CN" sz="2800" b="1" dirty="0">
              <a:solidFill>
                <a:srgbClr val="00B050"/>
              </a:solidFill>
              <a:latin typeface="+mn-lt"/>
              <a:ea typeface="+mn-ea"/>
            </a:endParaRPr>
          </a:p>
          <a:p>
            <a:pPr eaLnBrk="1" hangingPunct="1">
              <a:lnSpc>
                <a:spcPts val="3300"/>
              </a:lnSpc>
              <a:defRPr/>
            </a:pPr>
            <a:r>
              <a:rPr lang="en-US" altLang="zh-CN" sz="2800" b="1" dirty="0">
                <a:solidFill>
                  <a:srgbClr val="00B050"/>
                </a:solidFill>
                <a:latin typeface="+mn-lt"/>
                <a:ea typeface="+mn-ea"/>
              </a:rPr>
              <a:t>}</a:t>
            </a:r>
            <a:endParaRPr lang="zh-CN" altLang="zh-CN" sz="2800" b="1" dirty="0" err="1">
              <a:solidFill>
                <a:srgbClr val="00B050"/>
              </a:solidFill>
              <a:latin typeface="+mn-lt"/>
              <a:ea typeface="+mn-ea"/>
            </a:endParaRPr>
          </a:p>
        </p:txBody>
      </p:sp>
      <p:pic>
        <p:nvPicPr>
          <p:cNvPr id="11161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202363" y="2143125"/>
            <a:ext cx="2190750" cy="500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p:cNvSpPr txBox="1">
            <a:spLocks noChangeArrowheads="1"/>
          </p:cNvSpPr>
          <p:nvPr/>
        </p:nvSpPr>
        <p:spPr bwMode="auto">
          <a:xfrm>
            <a:off x="2771775" y="3500438"/>
            <a:ext cx="857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solidFill>
                  <a:srgbClr val="FF0000"/>
                </a:solidFill>
                <a:ea typeface="宋体" panose="02010600030101010101" pitchFamily="2" charset="-122"/>
              </a:rPr>
              <a:t>1.5</a:t>
            </a:r>
            <a:endParaRPr kumimoji="1" lang="zh-CN" altLang="en-US">
              <a:solidFill>
                <a:srgbClr val="FF0000"/>
              </a:solidFill>
              <a:ea typeface="宋体" panose="02010600030101010101" pitchFamily="2" charset="-122"/>
            </a:endParaRPr>
          </a:p>
        </p:txBody>
      </p:sp>
      <p:cxnSp>
        <p:nvCxnSpPr>
          <p:cNvPr id="7" name="直接连接符 6"/>
          <p:cNvCxnSpPr>
            <a:cxnSpLocks noChangeShapeType="1"/>
          </p:cNvCxnSpPr>
          <p:nvPr/>
        </p:nvCxnSpPr>
        <p:spPr bwMode="auto">
          <a:xfrm>
            <a:off x="1000125" y="3000375"/>
            <a:ext cx="2571750"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cxnSp>
        <p:nvCxnSpPr>
          <p:cNvPr id="8" name="直接箭头连接符 55"/>
          <p:cNvCxnSpPr>
            <a:cxnSpLocks noChangeShapeType="1"/>
          </p:cNvCxnSpPr>
          <p:nvPr/>
        </p:nvCxnSpPr>
        <p:spPr bwMode="auto">
          <a:xfrm rot="5400000">
            <a:off x="2701131" y="3999707"/>
            <a:ext cx="428625" cy="287338"/>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1" name="TextBox 10"/>
          <p:cNvSpPr txBox="1">
            <a:spLocks noChangeArrowheads="1"/>
          </p:cNvSpPr>
          <p:nvPr/>
        </p:nvSpPr>
        <p:spPr bwMode="auto">
          <a:xfrm>
            <a:off x="3771900" y="3500438"/>
            <a:ext cx="857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solidFill>
                  <a:srgbClr val="FF0000"/>
                </a:solidFill>
                <a:ea typeface="宋体" panose="02010600030101010101" pitchFamily="2" charset="-122"/>
              </a:rPr>
              <a:t>2.6</a:t>
            </a:r>
            <a:endParaRPr kumimoji="1" lang="zh-CN" altLang="en-US">
              <a:solidFill>
                <a:srgbClr val="FF0000"/>
              </a:solidFill>
              <a:ea typeface="宋体" panose="02010600030101010101" pitchFamily="2" charset="-122"/>
            </a:endParaRPr>
          </a:p>
        </p:txBody>
      </p:sp>
      <p:cxnSp>
        <p:nvCxnSpPr>
          <p:cNvPr id="12" name="直接箭头连接符 55"/>
          <p:cNvCxnSpPr>
            <a:cxnSpLocks noChangeShapeType="1"/>
          </p:cNvCxnSpPr>
          <p:nvPr/>
        </p:nvCxnSpPr>
        <p:spPr bwMode="auto">
          <a:xfrm rot="5400000">
            <a:off x="3915569" y="4142581"/>
            <a:ext cx="357188" cy="73025"/>
          </a:xfrm>
          <a:prstGeom prst="straightConnector1">
            <a:avLst/>
          </a:prstGeom>
          <a:noFill/>
          <a:ln w="38100" algn="ctr">
            <a:solidFill>
              <a:srgbClr val="0000CC"/>
            </a:solidFill>
            <a:miter lim="800000"/>
            <a:headEnd/>
            <a:tailEnd type="arrow" w="med" len="med"/>
          </a:ln>
          <a:extLst>
            <a:ext uri="{909E8E84-426E-40DD-AFC4-6F175D3DCCD1}">
              <a14:hiddenFill xmlns:a14="http://schemas.microsoft.com/office/drawing/2010/main">
                <a:noFill/>
              </a14:hiddenFill>
            </a:ext>
          </a:extLst>
        </p:spPr>
      </p:cxnSp>
      <p:sp>
        <p:nvSpPr>
          <p:cNvPr id="14" name="TextBox 13"/>
          <p:cNvSpPr txBox="1">
            <a:spLocks noChangeArrowheads="1"/>
          </p:cNvSpPr>
          <p:nvPr/>
        </p:nvSpPr>
        <p:spPr bwMode="auto">
          <a:xfrm>
            <a:off x="2571750" y="6000750"/>
            <a:ext cx="857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solidFill>
                  <a:srgbClr val="FF0000"/>
                </a:solidFill>
                <a:ea typeface="宋体" panose="02010600030101010101" pitchFamily="2" charset="-122"/>
              </a:rPr>
              <a:t>2.6</a:t>
            </a:r>
            <a:endParaRPr kumimoji="1" lang="zh-CN" altLang="en-US">
              <a:solidFill>
                <a:srgbClr val="FF0000"/>
              </a:solidFill>
              <a:ea typeface="宋体" panose="02010600030101010101" pitchFamily="2" charset="-122"/>
            </a:endParaRPr>
          </a:p>
        </p:txBody>
      </p:sp>
      <p:cxnSp>
        <p:nvCxnSpPr>
          <p:cNvPr id="15" name="直接连接符 14"/>
          <p:cNvCxnSpPr>
            <a:cxnSpLocks noChangeShapeType="1"/>
          </p:cNvCxnSpPr>
          <p:nvPr/>
        </p:nvCxnSpPr>
        <p:spPr bwMode="auto">
          <a:xfrm>
            <a:off x="2124075" y="6000750"/>
            <a:ext cx="571500"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cxnSp>
        <p:nvCxnSpPr>
          <p:cNvPr id="17" name="直接连接符 16"/>
          <p:cNvCxnSpPr>
            <a:cxnSpLocks noChangeShapeType="1"/>
          </p:cNvCxnSpPr>
          <p:nvPr/>
        </p:nvCxnSpPr>
        <p:spPr bwMode="auto">
          <a:xfrm>
            <a:off x="285750" y="4643438"/>
            <a:ext cx="1000125" cy="0"/>
          </a:xfrm>
          <a:prstGeom prst="line">
            <a:avLst/>
          </a:prstGeom>
          <a:noFill/>
          <a:ln w="38100" algn="ctr">
            <a:solidFill>
              <a:srgbClr val="0000CC"/>
            </a:solidFill>
            <a:miter lim="800000"/>
            <a:headEnd/>
            <a:tailEnd/>
          </a:ln>
          <a:extLst>
            <a:ext uri="{909E8E84-426E-40DD-AFC4-6F175D3DCCD1}">
              <a14:hiddenFill xmlns:a14="http://schemas.microsoft.com/office/drawing/2010/main">
                <a:noFill/>
              </a14:hiddenFill>
            </a:ext>
          </a:extLst>
        </p:spPr>
      </p:cxnSp>
      <p:sp>
        <p:nvSpPr>
          <p:cNvPr id="20" name="右箭头 19"/>
          <p:cNvSpPr>
            <a:spLocks noChangeArrowheads="1"/>
          </p:cNvSpPr>
          <p:nvPr/>
        </p:nvSpPr>
        <p:spPr bwMode="auto">
          <a:xfrm>
            <a:off x="3643313" y="6072188"/>
            <a:ext cx="1000125" cy="428625"/>
          </a:xfrm>
          <a:prstGeom prst="rightArrow">
            <a:avLst>
              <a:gd name="adj1" fmla="val 50000"/>
              <a:gd name="adj2" fmla="val 50005"/>
            </a:avLst>
          </a:prstGeom>
          <a:solidFill>
            <a:schemeClr val="accent1"/>
          </a:solidFill>
          <a:ln w="38100" algn="ctr">
            <a:solidFill>
              <a:srgbClr val="0000CC"/>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21" name="TextBox 20"/>
          <p:cNvSpPr txBox="1">
            <a:spLocks noChangeArrowheads="1"/>
          </p:cNvSpPr>
          <p:nvPr/>
        </p:nvSpPr>
        <p:spPr bwMode="auto">
          <a:xfrm>
            <a:off x="4857750" y="5929313"/>
            <a:ext cx="500063"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solidFill>
                  <a:srgbClr val="FF0000"/>
                </a:solidFill>
                <a:ea typeface="宋体" panose="02010600030101010101" pitchFamily="2" charset="-122"/>
              </a:rPr>
              <a:t>2</a:t>
            </a:r>
            <a:endParaRPr kumimoji="1" lang="zh-CN" altLang="en-US">
              <a:solidFill>
                <a:srgbClr val="FF0000"/>
              </a:solidFill>
              <a:ea typeface="宋体" panose="02010600030101010101" pitchFamily="2" charset="-122"/>
            </a:endParaRPr>
          </a:p>
        </p:txBody>
      </p:sp>
      <p:sp>
        <p:nvSpPr>
          <p:cNvPr id="22" name="矩形 21"/>
          <p:cNvSpPr>
            <a:spLocks noChangeArrowheads="1"/>
          </p:cNvSpPr>
          <p:nvPr/>
        </p:nvSpPr>
        <p:spPr bwMode="auto">
          <a:xfrm>
            <a:off x="1271588" y="2555875"/>
            <a:ext cx="1928812" cy="500063"/>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24" name="TextBox 23"/>
          <p:cNvSpPr txBox="1">
            <a:spLocks noChangeArrowheads="1"/>
          </p:cNvSpPr>
          <p:nvPr/>
        </p:nvSpPr>
        <p:spPr bwMode="auto">
          <a:xfrm>
            <a:off x="3786188" y="2500313"/>
            <a:ext cx="14287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a:solidFill>
                  <a:srgbClr val="0000CC"/>
                </a:solidFill>
                <a:ea typeface="宋体" panose="02010600030101010101" pitchFamily="2" charset="-122"/>
              </a:rPr>
              <a:t>变为</a:t>
            </a:r>
            <a:r>
              <a:rPr kumimoji="1" lang="en-US" altLang="zh-CN">
                <a:solidFill>
                  <a:srgbClr val="0000CC"/>
                </a:solidFill>
                <a:ea typeface="宋体" panose="02010600030101010101" pitchFamily="2" charset="-122"/>
              </a:rPr>
              <a:t>2</a:t>
            </a:r>
            <a:endParaRPr kumimoji="1" lang="zh-CN" altLang="en-US">
              <a:solidFill>
                <a:srgbClr val="0000CC"/>
              </a:solidFill>
              <a:ea typeface="宋体" panose="02010600030101010101" pitchFamily="2" charset="-122"/>
            </a:endParaRPr>
          </a:p>
        </p:txBody>
      </p:sp>
      <p:pic>
        <p:nvPicPr>
          <p:cNvPr id="11161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15063" y="2643188"/>
            <a:ext cx="2189162" cy="5000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8385" name="图片 17" descr="Untitled2.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429625" y="6143625"/>
            <a:ext cx="469900" cy="469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1618"/>
                                        </p:tgtEl>
                                        <p:attrNameLst>
                                          <p:attrName>style.visibility</p:attrName>
                                        </p:attrNameLst>
                                      </p:cBhvr>
                                      <p:to>
                                        <p:strVal val="visible"/>
                                      </p:to>
                                    </p:set>
                                    <p:animEffect transition="in" filter="blinds(horizontal)">
                                      <p:cBhvr>
                                        <p:cTn id="7" dur="500"/>
                                        <p:tgtEl>
                                          <p:spTgt spid="11161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slide(fromLeft)">
                                      <p:cBhvr>
                                        <p:cTn id="12" dur="500"/>
                                        <p:tgtEl>
                                          <p:spTgt spid="7"/>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blinds(horizontal)">
                                      <p:cBhvr>
                                        <p:cTn id="17" dur="500"/>
                                        <p:tgtEl>
                                          <p:spTgt spid="6"/>
                                        </p:tgtEl>
                                      </p:cBhvr>
                                    </p:animEffect>
                                  </p:childTnLst>
                                </p:cTn>
                              </p:par>
                            </p:childTnLst>
                          </p:cTn>
                        </p:par>
                        <p:par>
                          <p:cTn id="18" fill="hold" nodeType="afterGroup">
                            <p:stCondLst>
                              <p:cond delay="500"/>
                            </p:stCondLst>
                            <p:childTnLst>
                              <p:par>
                                <p:cTn id="19" presetID="12" presetClass="entr" presetSubtype="1" fill="hold"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slide(fromTop)">
                                      <p:cBhvr>
                                        <p:cTn id="21" dur="500"/>
                                        <p:tgtEl>
                                          <p:spTgt spid="8"/>
                                        </p:tgtEl>
                                      </p:cBhvr>
                                    </p:animEffect>
                                  </p:childTnLst>
                                </p:cTn>
                              </p:par>
                            </p:childTnLst>
                          </p:cTn>
                        </p:par>
                      </p:childTnLst>
                    </p:cTn>
                  </p:par>
                  <p:par>
                    <p:cTn id="22" fill="hold" nodeType="clickPar">
                      <p:stCondLst>
                        <p:cond delay="indefinite"/>
                      </p:stCondLst>
                      <p:childTnLst>
                        <p:par>
                          <p:cTn id="23" fill="hold" nodeType="withGroup">
                            <p:stCondLst>
                              <p:cond delay="0"/>
                            </p:stCondLst>
                            <p:childTnLst>
                              <p:par>
                                <p:cTn id="24" presetID="3" presetClass="entr" presetSubtype="10" fill="hold" grpId="0" nodeType="clickEffect">
                                  <p:stCondLst>
                                    <p:cond delay="0"/>
                                  </p:stCondLst>
                                  <p:childTnLst>
                                    <p:set>
                                      <p:cBhvr>
                                        <p:cTn id="25" dur="1" fill="hold">
                                          <p:stCondLst>
                                            <p:cond delay="0"/>
                                          </p:stCondLst>
                                        </p:cTn>
                                        <p:tgtEl>
                                          <p:spTgt spid="11"/>
                                        </p:tgtEl>
                                        <p:attrNameLst>
                                          <p:attrName>style.visibility</p:attrName>
                                        </p:attrNameLst>
                                      </p:cBhvr>
                                      <p:to>
                                        <p:strVal val="visible"/>
                                      </p:to>
                                    </p:set>
                                    <p:animEffect transition="in" filter="blinds(horizontal)">
                                      <p:cBhvr>
                                        <p:cTn id="26" dur="500"/>
                                        <p:tgtEl>
                                          <p:spTgt spid="11"/>
                                        </p:tgtEl>
                                      </p:cBhvr>
                                    </p:animEffect>
                                  </p:childTnLst>
                                </p:cTn>
                              </p:par>
                            </p:childTnLst>
                          </p:cTn>
                        </p:par>
                        <p:par>
                          <p:cTn id="27" fill="hold" nodeType="afterGroup">
                            <p:stCondLst>
                              <p:cond delay="500"/>
                            </p:stCondLst>
                            <p:childTnLst>
                              <p:par>
                                <p:cTn id="28" presetID="12" presetClass="entr" presetSubtype="1" fill="hold" nodeType="afterEffect">
                                  <p:stCondLst>
                                    <p:cond delay="0"/>
                                  </p:stCondLst>
                                  <p:childTnLst>
                                    <p:set>
                                      <p:cBhvr>
                                        <p:cTn id="29" dur="1" fill="hold">
                                          <p:stCondLst>
                                            <p:cond delay="0"/>
                                          </p:stCondLst>
                                        </p:cTn>
                                        <p:tgtEl>
                                          <p:spTgt spid="12"/>
                                        </p:tgtEl>
                                        <p:attrNameLst>
                                          <p:attrName>style.visibility</p:attrName>
                                        </p:attrNameLst>
                                      </p:cBhvr>
                                      <p:to>
                                        <p:strVal val="visible"/>
                                      </p:to>
                                    </p:set>
                                    <p:animEffect transition="in" filter="slide(fromTop)">
                                      <p:cBhvr>
                                        <p:cTn id="30" dur="500"/>
                                        <p:tgtEl>
                                          <p:spTgt spid="12"/>
                                        </p:tgtEl>
                                      </p:cBhvr>
                                    </p:animEffect>
                                  </p:childTnLst>
                                </p:cTn>
                              </p:par>
                            </p:childTnLst>
                          </p:cTn>
                        </p:par>
                      </p:childTnLst>
                    </p:cTn>
                  </p:par>
                  <p:par>
                    <p:cTn id="31" fill="hold" nodeType="clickPar">
                      <p:stCondLst>
                        <p:cond delay="indefinite"/>
                      </p:stCondLst>
                      <p:childTnLst>
                        <p:par>
                          <p:cTn id="32" fill="hold" nodeType="withGroup">
                            <p:stCondLst>
                              <p:cond delay="0"/>
                            </p:stCondLst>
                            <p:childTnLst>
                              <p:par>
                                <p:cTn id="33" presetID="12" presetClass="entr" presetSubtype="8" fill="hold" nodeType="clickEffect">
                                  <p:stCondLst>
                                    <p:cond delay="0"/>
                                  </p:stCondLst>
                                  <p:childTnLst>
                                    <p:set>
                                      <p:cBhvr>
                                        <p:cTn id="34" dur="1" fill="hold">
                                          <p:stCondLst>
                                            <p:cond delay="0"/>
                                          </p:stCondLst>
                                        </p:cTn>
                                        <p:tgtEl>
                                          <p:spTgt spid="15"/>
                                        </p:tgtEl>
                                        <p:attrNameLst>
                                          <p:attrName>style.visibility</p:attrName>
                                        </p:attrNameLst>
                                      </p:cBhvr>
                                      <p:to>
                                        <p:strVal val="visible"/>
                                      </p:to>
                                    </p:set>
                                    <p:animEffect transition="in" filter="slide(fromLeft)">
                                      <p:cBhvr>
                                        <p:cTn id="35" dur="500"/>
                                        <p:tgtEl>
                                          <p:spTgt spid="15"/>
                                        </p:tgtEl>
                                      </p:cBhvr>
                                    </p:animEffect>
                                  </p:childTnLst>
                                </p:cTn>
                              </p:par>
                            </p:childTnLst>
                          </p:cTn>
                        </p:par>
                        <p:par>
                          <p:cTn id="36" fill="hold" nodeType="afterGroup">
                            <p:stCondLst>
                              <p:cond delay="500"/>
                            </p:stCondLst>
                            <p:childTnLst>
                              <p:par>
                                <p:cTn id="37" presetID="3" presetClass="entr" presetSubtype="10" fill="hold" grpId="0" nodeType="afterEffect">
                                  <p:stCondLst>
                                    <p:cond delay="0"/>
                                  </p:stCondLst>
                                  <p:childTnLst>
                                    <p:set>
                                      <p:cBhvr>
                                        <p:cTn id="38" dur="1" fill="hold">
                                          <p:stCondLst>
                                            <p:cond delay="0"/>
                                          </p:stCondLst>
                                        </p:cTn>
                                        <p:tgtEl>
                                          <p:spTgt spid="14"/>
                                        </p:tgtEl>
                                        <p:attrNameLst>
                                          <p:attrName>style.visibility</p:attrName>
                                        </p:attrNameLst>
                                      </p:cBhvr>
                                      <p:to>
                                        <p:strVal val="visible"/>
                                      </p:to>
                                    </p:set>
                                    <p:animEffect transition="in" filter="blinds(horizontal)">
                                      <p:cBhvr>
                                        <p:cTn id="39" dur="500"/>
                                        <p:tgtEl>
                                          <p:spTgt spid="14"/>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12" presetClass="entr" presetSubtype="8" fill="hold" nodeType="clickEffect">
                                  <p:stCondLst>
                                    <p:cond delay="0"/>
                                  </p:stCondLst>
                                  <p:childTnLst>
                                    <p:set>
                                      <p:cBhvr>
                                        <p:cTn id="43" dur="1" fill="hold">
                                          <p:stCondLst>
                                            <p:cond delay="0"/>
                                          </p:stCondLst>
                                        </p:cTn>
                                        <p:tgtEl>
                                          <p:spTgt spid="17"/>
                                        </p:tgtEl>
                                        <p:attrNameLst>
                                          <p:attrName>style.visibility</p:attrName>
                                        </p:attrNameLst>
                                      </p:cBhvr>
                                      <p:to>
                                        <p:strVal val="visible"/>
                                      </p:to>
                                    </p:set>
                                    <p:animEffect transition="in" filter="slide(fromLeft)">
                                      <p:cBhvr>
                                        <p:cTn id="44" dur="500"/>
                                        <p:tgtEl>
                                          <p:spTgt spid="17"/>
                                        </p:tgtEl>
                                      </p:cBhvr>
                                    </p:animEffect>
                                  </p:childTnLst>
                                </p:cTn>
                              </p:par>
                            </p:childTnLst>
                          </p:cTn>
                        </p:par>
                      </p:childTnLst>
                    </p:cTn>
                  </p:par>
                  <p:par>
                    <p:cTn id="45" fill="hold" nodeType="clickPar">
                      <p:stCondLst>
                        <p:cond delay="indefinite"/>
                      </p:stCondLst>
                      <p:childTnLst>
                        <p:par>
                          <p:cTn id="46" fill="hold" nodeType="withGroup">
                            <p:stCondLst>
                              <p:cond delay="0"/>
                            </p:stCondLst>
                            <p:childTnLst>
                              <p:par>
                                <p:cTn id="47" presetID="12" presetClass="entr" presetSubtype="8" fill="hold" grpId="0" nodeType="clickEffect">
                                  <p:stCondLst>
                                    <p:cond delay="0"/>
                                  </p:stCondLst>
                                  <p:childTnLst>
                                    <p:set>
                                      <p:cBhvr>
                                        <p:cTn id="48" dur="1" fill="hold">
                                          <p:stCondLst>
                                            <p:cond delay="0"/>
                                          </p:stCondLst>
                                        </p:cTn>
                                        <p:tgtEl>
                                          <p:spTgt spid="20"/>
                                        </p:tgtEl>
                                        <p:attrNameLst>
                                          <p:attrName>style.visibility</p:attrName>
                                        </p:attrNameLst>
                                      </p:cBhvr>
                                      <p:to>
                                        <p:strVal val="visible"/>
                                      </p:to>
                                    </p:set>
                                    <p:animEffect transition="in" filter="slide(fromLeft)">
                                      <p:cBhvr>
                                        <p:cTn id="49" dur="500"/>
                                        <p:tgtEl>
                                          <p:spTgt spid="20"/>
                                        </p:tgtEl>
                                      </p:cBhvr>
                                    </p:animEffect>
                                  </p:childTnLst>
                                </p:cTn>
                              </p:par>
                            </p:childTnLst>
                          </p:cTn>
                        </p:par>
                        <p:par>
                          <p:cTn id="50" fill="hold" nodeType="afterGroup">
                            <p:stCondLst>
                              <p:cond delay="500"/>
                            </p:stCondLst>
                            <p:childTnLst>
                              <p:par>
                                <p:cTn id="51" presetID="3" presetClass="entr" presetSubtype="10" fill="hold" grpId="0" nodeType="afterEffect">
                                  <p:stCondLst>
                                    <p:cond delay="0"/>
                                  </p:stCondLst>
                                  <p:childTnLst>
                                    <p:set>
                                      <p:cBhvr>
                                        <p:cTn id="52" dur="1" fill="hold">
                                          <p:stCondLst>
                                            <p:cond delay="0"/>
                                          </p:stCondLst>
                                        </p:cTn>
                                        <p:tgtEl>
                                          <p:spTgt spid="21"/>
                                        </p:tgtEl>
                                        <p:attrNameLst>
                                          <p:attrName>style.visibility</p:attrName>
                                        </p:attrNameLst>
                                      </p:cBhvr>
                                      <p:to>
                                        <p:strVal val="visible"/>
                                      </p:to>
                                    </p:set>
                                    <p:animEffect transition="in" filter="blinds(horizontal)">
                                      <p:cBhvr>
                                        <p:cTn id="53" dur="500"/>
                                        <p:tgtEl>
                                          <p:spTgt spid="21"/>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blinds(horizontal)">
                                      <p:cBhvr>
                                        <p:cTn id="58" dur="500"/>
                                        <p:tgtEl>
                                          <p:spTgt spid="22"/>
                                        </p:tgtEl>
                                      </p:cBhvr>
                                    </p:animEffect>
                                  </p:childTnLst>
                                </p:cTn>
                              </p:par>
                            </p:childTnLst>
                          </p:cTn>
                        </p:par>
                        <p:par>
                          <p:cTn id="59" fill="hold" nodeType="afterGroup">
                            <p:stCondLst>
                              <p:cond delay="500"/>
                            </p:stCondLst>
                            <p:childTnLst>
                              <p:par>
                                <p:cTn id="60" presetID="3" presetClass="entr" presetSubtype="10" fill="hold" grpId="0" nodeType="afterEffect">
                                  <p:stCondLst>
                                    <p:cond delay="0"/>
                                  </p:stCondLst>
                                  <p:childTnLst>
                                    <p:set>
                                      <p:cBhvr>
                                        <p:cTn id="61" dur="1" fill="hold">
                                          <p:stCondLst>
                                            <p:cond delay="0"/>
                                          </p:stCondLst>
                                        </p:cTn>
                                        <p:tgtEl>
                                          <p:spTgt spid="24"/>
                                        </p:tgtEl>
                                        <p:attrNameLst>
                                          <p:attrName>style.visibility</p:attrName>
                                        </p:attrNameLst>
                                      </p:cBhvr>
                                      <p:to>
                                        <p:strVal val="visible"/>
                                      </p:to>
                                    </p:set>
                                    <p:animEffect transition="in" filter="blinds(horizontal)">
                                      <p:cBhvr>
                                        <p:cTn id="62" dur="500"/>
                                        <p:tgtEl>
                                          <p:spTgt spid="24"/>
                                        </p:tgtEl>
                                      </p:cBhvr>
                                    </p:animEffect>
                                  </p:childTnLst>
                                </p:cTn>
                              </p:par>
                            </p:childTnLst>
                          </p:cTn>
                        </p:par>
                      </p:childTnLst>
                    </p:cTn>
                  </p:par>
                  <p:par>
                    <p:cTn id="63" fill="hold" nodeType="clickPar">
                      <p:stCondLst>
                        <p:cond delay="indefinite"/>
                      </p:stCondLst>
                      <p:childTnLst>
                        <p:par>
                          <p:cTn id="64" fill="hold" nodeType="withGroup">
                            <p:stCondLst>
                              <p:cond delay="0"/>
                            </p:stCondLst>
                            <p:childTnLst>
                              <p:par>
                                <p:cTn id="65" presetID="3" presetClass="entr" presetSubtype="10" fill="hold" nodeType="clickEffect">
                                  <p:stCondLst>
                                    <p:cond delay="0"/>
                                  </p:stCondLst>
                                  <p:childTnLst>
                                    <p:set>
                                      <p:cBhvr>
                                        <p:cTn id="66" dur="1" fill="hold">
                                          <p:stCondLst>
                                            <p:cond delay="0"/>
                                          </p:stCondLst>
                                        </p:cTn>
                                        <p:tgtEl>
                                          <p:spTgt spid="111619"/>
                                        </p:tgtEl>
                                        <p:attrNameLst>
                                          <p:attrName>style.visibility</p:attrName>
                                        </p:attrNameLst>
                                      </p:cBhvr>
                                      <p:to>
                                        <p:strVal val="visible"/>
                                      </p:to>
                                    </p:set>
                                    <p:animEffect transition="in" filter="blinds(horizontal)">
                                      <p:cBhvr>
                                        <p:cTn id="67" dur="500"/>
                                        <p:tgtEl>
                                          <p:spTgt spid="11161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11" grpId="0"/>
      <p:bldP spid="14" grpId="0"/>
      <p:bldP spid="20" grpId="0" animBg="1"/>
      <p:bldP spid="21" grpId="0"/>
      <p:bldP spid="22" grpId="0" animBg="1"/>
      <p:bldP spid="24" grpId="0"/>
    </p:bldLst>
  </p:timing>
</p:sld>
</file>

<file path=ppt/slides/slide4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7.4</a:t>
            </a:r>
            <a:r>
              <a:rPr lang="zh-CN" altLang="zh-CN" dirty="0" smtClean="0">
                <a:solidFill>
                  <a:srgbClr val="800000"/>
                </a:solidFill>
                <a:effectLst>
                  <a:outerShdw blurRad="38100" dist="38100" dir="2700000" algn="tl">
                    <a:srgbClr val="000000"/>
                  </a:outerShdw>
                </a:effectLst>
                <a:ea typeface="黑体" pitchFamily="2" charset="-122"/>
              </a:rPr>
              <a:t>对被调用函数的声明和函数原型</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50179" name="Rectangle 3"/>
          <p:cNvSpPr>
            <a:spLocks noGrp="1" noChangeArrowheads="1"/>
          </p:cNvSpPr>
          <p:nvPr>
            <p:ph type="body" idx="1"/>
          </p:nvPr>
        </p:nvSpPr>
        <p:spPr>
          <a:xfrm>
            <a:off x="428625" y="1571625"/>
            <a:ext cx="8001000" cy="4786313"/>
          </a:xfrm>
        </p:spPr>
        <p:txBody>
          <a:bodyPr/>
          <a:lstStyle/>
          <a:p>
            <a:r>
              <a:rPr lang="zh-CN" altLang="zh-CN" smtClean="0"/>
              <a:t>在一个函数中调用另一个函数需要具备如下条件：</a:t>
            </a:r>
            <a:endParaRPr lang="en-US" altLang="zh-CN" smtClean="0"/>
          </a:p>
          <a:p>
            <a:pPr lvl="1">
              <a:buFont typeface="Wingdings" panose="05000000000000000000" pitchFamily="2" charset="2"/>
              <a:buNone/>
            </a:pPr>
            <a:r>
              <a:rPr lang="en-US" altLang="zh-CN" smtClean="0"/>
              <a:t>(1) </a:t>
            </a:r>
            <a:r>
              <a:rPr lang="zh-CN" altLang="zh-CN" smtClean="0"/>
              <a:t>被调用函数必须是已经定义的函数（是库函数或用户自己定义的函数）</a:t>
            </a:r>
            <a:endParaRPr lang="en-US" altLang="zh-CN" smtClean="0"/>
          </a:p>
          <a:p>
            <a:pPr lvl="1">
              <a:buFont typeface="Wingdings" panose="05000000000000000000" pitchFamily="2" charset="2"/>
              <a:buNone/>
            </a:pPr>
            <a:r>
              <a:rPr lang="en-US" altLang="zh-CN" smtClean="0"/>
              <a:t>(2) </a:t>
            </a:r>
            <a:r>
              <a:rPr lang="zh-CN" altLang="zh-CN" smtClean="0"/>
              <a:t>如果使用库函数，应该在本文件开头</a:t>
            </a:r>
            <a:r>
              <a:rPr lang="zh-CN" altLang="en-US" smtClean="0"/>
              <a:t>加相应的</a:t>
            </a:r>
            <a:r>
              <a:rPr lang="en-US" altLang="zh-CN" smtClean="0"/>
              <a:t>#include</a:t>
            </a:r>
            <a:r>
              <a:rPr lang="zh-CN" altLang="zh-CN" smtClean="0"/>
              <a:t>指令</a:t>
            </a:r>
            <a:endParaRPr lang="en-US" altLang="zh-CN" smtClean="0"/>
          </a:p>
          <a:p>
            <a:pPr lvl="1">
              <a:buFont typeface="Wingdings" panose="05000000000000000000" pitchFamily="2" charset="2"/>
              <a:buNone/>
            </a:pPr>
            <a:r>
              <a:rPr lang="en-US" altLang="zh-CN" smtClean="0"/>
              <a:t>(3) </a:t>
            </a:r>
            <a:r>
              <a:rPr lang="zh-CN" altLang="zh-CN" smtClean="0"/>
              <a:t>如果使用自己定义的函数，而该函数的位置在调用它的函数后面，应该声明</a:t>
            </a:r>
          </a:p>
        </p:txBody>
      </p:sp>
      <p:pic>
        <p:nvPicPr>
          <p:cNvPr id="59396"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0179">
                                            <p:txEl>
                                              <p:pRg st="1" end="1"/>
                                            </p:txEl>
                                          </p:spTgt>
                                        </p:tgtEl>
                                        <p:attrNameLst>
                                          <p:attrName>style.visibility</p:attrName>
                                        </p:attrNameLst>
                                      </p:cBhvr>
                                      <p:to>
                                        <p:strVal val="visible"/>
                                      </p:to>
                                    </p:set>
                                    <p:animEffect transition="in" filter="blinds(horizontal)">
                                      <p:cBhvr>
                                        <p:cTn id="7" dur="500"/>
                                        <p:tgtEl>
                                          <p:spTgt spid="501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0179">
                                            <p:txEl>
                                              <p:pRg st="2" end="2"/>
                                            </p:txEl>
                                          </p:spTgt>
                                        </p:tgtEl>
                                        <p:attrNameLst>
                                          <p:attrName>style.visibility</p:attrName>
                                        </p:attrNameLst>
                                      </p:cBhvr>
                                      <p:to>
                                        <p:strVal val="visible"/>
                                      </p:to>
                                    </p:set>
                                    <p:animEffect transition="in" filter="blinds(horizontal)">
                                      <p:cBhvr>
                                        <p:cTn id="12" dur="500"/>
                                        <p:tgtEl>
                                          <p:spTgt spid="501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0179">
                                            <p:txEl>
                                              <p:pRg st="3" end="3"/>
                                            </p:txEl>
                                          </p:spTgt>
                                        </p:tgtEl>
                                        <p:attrNameLst>
                                          <p:attrName>style.visibility</p:attrName>
                                        </p:attrNameLst>
                                      </p:cBhvr>
                                      <p:to>
                                        <p:strVal val="visible"/>
                                      </p:to>
                                    </p:set>
                                    <p:animEffect transition="in" filter="blinds(horizontal)">
                                      <p:cBhvr>
                                        <p:cTn id="17" dur="500"/>
                                        <p:tgtEl>
                                          <p:spTgt spid="5017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7.1</a:t>
            </a:r>
            <a:r>
              <a:rPr lang="zh-CN" altLang="zh-CN" dirty="0" smtClean="0">
                <a:solidFill>
                  <a:srgbClr val="800000"/>
                </a:solidFill>
                <a:effectLst>
                  <a:outerShdw blurRad="38100" dist="38100" dir="2700000" algn="tl">
                    <a:srgbClr val="000000"/>
                  </a:outerShdw>
                </a:effectLst>
                <a:ea typeface="黑体" pitchFamily="2" charset="-122"/>
              </a:rPr>
              <a:t>为什么要用函数</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9219" name="Rectangle 3"/>
          <p:cNvSpPr>
            <a:spLocks noGrp="1" noChangeArrowheads="1"/>
          </p:cNvSpPr>
          <p:nvPr>
            <p:ph type="body" idx="1"/>
          </p:nvPr>
        </p:nvSpPr>
        <p:spPr>
          <a:xfrm>
            <a:off x="428625" y="1643063"/>
            <a:ext cx="8215313" cy="4286250"/>
          </a:xfrm>
        </p:spPr>
        <p:txBody>
          <a:bodyPr/>
          <a:lstStyle/>
          <a:p>
            <a:pPr eaLnBrk="1" hangingPunct="1">
              <a:spcBef>
                <a:spcPct val="50000"/>
              </a:spcBef>
            </a:pPr>
            <a:r>
              <a:rPr lang="zh-CN" altLang="zh-CN" sz="2800" smtClean="0"/>
              <a:t>在设计一个较大的程序时，往往把它分为若干个程序模块，每一个模块包括一个或多个函数，每个函数实现一个特定的功能</a:t>
            </a:r>
            <a:endParaRPr lang="en-US" altLang="zh-CN" sz="2800" smtClean="0"/>
          </a:p>
          <a:p>
            <a:pPr eaLnBrk="1" hangingPunct="1">
              <a:spcBef>
                <a:spcPct val="50000"/>
              </a:spcBef>
            </a:pPr>
            <a:r>
              <a:rPr lang="zh-CN" altLang="zh-CN" sz="2800" smtClean="0"/>
              <a:t>Ｃ程序可由一个主函数和若干个其他函数构成</a:t>
            </a:r>
            <a:endParaRPr lang="en-US" altLang="zh-CN" sz="2800" smtClean="0"/>
          </a:p>
          <a:p>
            <a:pPr eaLnBrk="1" hangingPunct="1">
              <a:spcBef>
                <a:spcPct val="50000"/>
              </a:spcBef>
            </a:pPr>
            <a:r>
              <a:rPr lang="zh-CN" altLang="zh-CN" sz="2800" smtClean="0"/>
              <a:t>主函数调用其他函数，其他函数也可以互相调用</a:t>
            </a:r>
            <a:endParaRPr lang="en-US" altLang="zh-CN" sz="2800" smtClean="0"/>
          </a:p>
          <a:p>
            <a:pPr eaLnBrk="1" hangingPunct="1">
              <a:spcBef>
                <a:spcPct val="50000"/>
              </a:spcBef>
            </a:pPr>
            <a:r>
              <a:rPr lang="zh-CN" altLang="zh-CN" sz="2800" smtClean="0"/>
              <a:t>同一个函数可以被一个或多个函数调用任意多次</a:t>
            </a:r>
            <a:endParaRPr lang="en-US" altLang="zh-CN" sz="2800" smtClean="0"/>
          </a:p>
        </p:txBody>
      </p:sp>
      <p:pic>
        <p:nvPicPr>
          <p:cNvPr id="8196"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9219">
                                            <p:txEl>
                                              <p:pRg st="1" end="1"/>
                                            </p:txEl>
                                          </p:spTgt>
                                        </p:tgtEl>
                                        <p:attrNameLst>
                                          <p:attrName>style.visibility</p:attrName>
                                        </p:attrNameLst>
                                      </p:cBhvr>
                                      <p:to>
                                        <p:strVal val="visible"/>
                                      </p:to>
                                    </p:set>
                                    <p:animEffect transition="in" filter="blinds(horizontal)">
                                      <p:cBhvr>
                                        <p:cTn id="7" dur="500"/>
                                        <p:tgtEl>
                                          <p:spTgt spid="921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9219">
                                            <p:txEl>
                                              <p:pRg st="2" end="2"/>
                                            </p:txEl>
                                          </p:spTgt>
                                        </p:tgtEl>
                                        <p:attrNameLst>
                                          <p:attrName>style.visibility</p:attrName>
                                        </p:attrNameLst>
                                      </p:cBhvr>
                                      <p:to>
                                        <p:strVal val="visible"/>
                                      </p:to>
                                    </p:set>
                                    <p:animEffect transition="in" filter="blinds(horizontal)">
                                      <p:cBhvr>
                                        <p:cTn id="12" dur="500"/>
                                        <p:tgtEl>
                                          <p:spTgt spid="921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9219">
                                            <p:txEl>
                                              <p:pRg st="3" end="3"/>
                                            </p:txEl>
                                          </p:spTgt>
                                        </p:tgtEl>
                                        <p:attrNameLst>
                                          <p:attrName>style.visibility</p:attrName>
                                        </p:attrNameLst>
                                      </p:cBhvr>
                                      <p:to>
                                        <p:strVal val="visible"/>
                                      </p:to>
                                    </p:set>
                                    <p:animEffect transition="in" filter="blinds(horizontal)">
                                      <p:cBhvr>
                                        <p:cTn id="17" dur="500"/>
                                        <p:tgtEl>
                                          <p:spTgt spid="9219">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7.4</a:t>
            </a:r>
            <a:r>
              <a:rPr lang="zh-CN" altLang="zh-CN" dirty="0" smtClean="0">
                <a:solidFill>
                  <a:srgbClr val="800000"/>
                </a:solidFill>
                <a:effectLst>
                  <a:outerShdw blurRad="38100" dist="38100" dir="2700000" algn="tl">
                    <a:srgbClr val="000000"/>
                  </a:outerShdw>
                </a:effectLst>
                <a:ea typeface="黑体" pitchFamily="2" charset="-122"/>
              </a:rPr>
              <a:t>对被调用函数的声明和函数原型</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51203" name="Rectangle 3"/>
          <p:cNvSpPr>
            <a:spLocks noGrp="1" noChangeArrowheads="1"/>
          </p:cNvSpPr>
          <p:nvPr>
            <p:ph type="body" idx="1"/>
          </p:nvPr>
        </p:nvSpPr>
        <p:spPr>
          <a:xfrm>
            <a:off x="428625" y="1571625"/>
            <a:ext cx="8001000" cy="4786313"/>
          </a:xfrm>
        </p:spPr>
        <p:txBody>
          <a:bodyPr/>
          <a:lstStyle/>
          <a:p>
            <a:pPr>
              <a:buFont typeface="Wingdings" panose="05000000000000000000" pitchFamily="2" charset="2"/>
              <a:buNone/>
            </a:pPr>
            <a:r>
              <a:rPr lang="en-US" altLang="zh-CN" smtClean="0"/>
              <a:t>   </a:t>
            </a:r>
            <a:r>
              <a:rPr lang="zh-CN" altLang="zh-CN" smtClean="0"/>
              <a:t>例</a:t>
            </a:r>
            <a:r>
              <a:rPr lang="en-US" altLang="zh-CN" smtClean="0"/>
              <a:t>7.4 </a:t>
            </a:r>
            <a:r>
              <a:rPr lang="zh-CN" altLang="zh-CN" smtClean="0"/>
              <a:t>输入两个实数，用一个函数求出它们之和。</a:t>
            </a:r>
            <a:endParaRPr lang="en-US" altLang="zh-CN" smtClean="0"/>
          </a:p>
          <a:p>
            <a:r>
              <a:rPr lang="zh-CN" altLang="zh-CN" smtClean="0"/>
              <a:t>解题思路：用</a:t>
            </a:r>
            <a:r>
              <a:rPr lang="en-US" altLang="zh-CN" smtClean="0"/>
              <a:t>add</a:t>
            </a:r>
            <a:r>
              <a:rPr lang="zh-CN" altLang="zh-CN" smtClean="0"/>
              <a:t>函数实现。首先要定义</a:t>
            </a:r>
            <a:r>
              <a:rPr lang="en-US" altLang="zh-CN" smtClean="0"/>
              <a:t>add</a:t>
            </a:r>
            <a:r>
              <a:rPr lang="zh-CN" altLang="zh-CN" smtClean="0"/>
              <a:t>函数，它为</a:t>
            </a:r>
            <a:r>
              <a:rPr lang="en-US" altLang="zh-CN" smtClean="0"/>
              <a:t>float</a:t>
            </a:r>
            <a:r>
              <a:rPr lang="zh-CN" altLang="zh-CN" smtClean="0"/>
              <a:t>型，它应有两个参数，也应为</a:t>
            </a:r>
            <a:r>
              <a:rPr lang="en-US" altLang="zh-CN" smtClean="0"/>
              <a:t>float</a:t>
            </a:r>
            <a:r>
              <a:rPr lang="zh-CN" altLang="zh-CN" smtClean="0"/>
              <a:t>型。特别要注意的是：要对</a:t>
            </a:r>
            <a:r>
              <a:rPr lang="en-US" altLang="zh-CN" smtClean="0"/>
              <a:t>add</a:t>
            </a:r>
            <a:r>
              <a:rPr lang="zh-CN" altLang="zh-CN" smtClean="0"/>
              <a:t>函数进行声明。</a:t>
            </a:r>
          </a:p>
        </p:txBody>
      </p:sp>
      <p:pic>
        <p:nvPicPr>
          <p:cNvPr id="60420"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1203">
                                            <p:txEl>
                                              <p:pRg st="1" end="1"/>
                                            </p:txEl>
                                          </p:spTgt>
                                        </p:tgtEl>
                                        <p:attrNameLst>
                                          <p:attrName>style.visibility</p:attrName>
                                        </p:attrNameLst>
                                      </p:cBhvr>
                                      <p:to>
                                        <p:strVal val="visible"/>
                                      </p:to>
                                    </p:set>
                                    <p:animEffect transition="in" filter="blinds(horizontal)">
                                      <p:cBhvr>
                                        <p:cTn id="7" dur="500"/>
                                        <p:tgtEl>
                                          <p:spTgt spid="51203">
                                            <p:txEl>
                                              <p:pRg st="1" end="1"/>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7.4</a:t>
            </a:r>
            <a:r>
              <a:rPr lang="zh-CN" altLang="zh-CN" dirty="0" smtClean="0">
                <a:solidFill>
                  <a:srgbClr val="800000"/>
                </a:solidFill>
                <a:effectLst>
                  <a:outerShdw blurRad="38100" dist="38100" dir="2700000" algn="tl">
                    <a:srgbClr val="000000"/>
                  </a:outerShdw>
                </a:effectLst>
                <a:ea typeface="黑体" pitchFamily="2" charset="-122"/>
              </a:rPr>
              <a:t>对被调用函数的声明和函数原型</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61443" name="Rectangle 3"/>
          <p:cNvSpPr>
            <a:spLocks noGrp="1" noChangeArrowheads="1"/>
          </p:cNvSpPr>
          <p:nvPr>
            <p:ph type="body" idx="1"/>
          </p:nvPr>
        </p:nvSpPr>
        <p:spPr>
          <a:xfrm>
            <a:off x="428625" y="1571625"/>
            <a:ext cx="8001000" cy="4786313"/>
          </a:xfrm>
        </p:spPr>
        <p:txBody>
          <a:bodyPr/>
          <a:lstStyle/>
          <a:p>
            <a:r>
              <a:rPr lang="zh-CN" altLang="zh-CN" smtClean="0"/>
              <a:t>分别编写</a:t>
            </a:r>
            <a:r>
              <a:rPr lang="en-US" altLang="zh-CN" smtClean="0"/>
              <a:t>add</a:t>
            </a:r>
            <a:r>
              <a:rPr lang="zh-CN" altLang="zh-CN" smtClean="0"/>
              <a:t>函数和</a:t>
            </a:r>
            <a:r>
              <a:rPr lang="en-US" altLang="zh-CN" smtClean="0"/>
              <a:t>main</a:t>
            </a:r>
            <a:r>
              <a:rPr lang="zh-CN" altLang="zh-CN" smtClean="0"/>
              <a:t>函数，它们组成一个源程序文件</a:t>
            </a:r>
            <a:endParaRPr lang="en-US" altLang="zh-CN" smtClean="0"/>
          </a:p>
          <a:p>
            <a:r>
              <a:rPr lang="en-US" altLang="zh-CN" smtClean="0"/>
              <a:t>main</a:t>
            </a:r>
            <a:r>
              <a:rPr lang="zh-CN" altLang="zh-CN" smtClean="0"/>
              <a:t>函数的位置在</a:t>
            </a:r>
            <a:r>
              <a:rPr lang="en-US" altLang="zh-CN" smtClean="0"/>
              <a:t>add</a:t>
            </a:r>
            <a:r>
              <a:rPr lang="zh-CN" altLang="zh-CN" smtClean="0"/>
              <a:t>函数之前</a:t>
            </a:r>
            <a:endParaRPr lang="en-US" altLang="zh-CN" smtClean="0"/>
          </a:p>
          <a:p>
            <a:r>
              <a:rPr lang="zh-CN" altLang="zh-CN" smtClean="0"/>
              <a:t>在</a:t>
            </a:r>
            <a:r>
              <a:rPr lang="en-US" altLang="zh-CN" smtClean="0"/>
              <a:t>main</a:t>
            </a:r>
            <a:r>
              <a:rPr lang="zh-CN" altLang="zh-CN" smtClean="0"/>
              <a:t>函数中对</a:t>
            </a:r>
            <a:r>
              <a:rPr lang="en-US" altLang="zh-CN" smtClean="0"/>
              <a:t>add</a:t>
            </a:r>
            <a:r>
              <a:rPr lang="zh-CN" altLang="zh-CN" smtClean="0"/>
              <a:t>函数进行声明</a:t>
            </a:r>
          </a:p>
        </p:txBody>
      </p:sp>
      <p:pic>
        <p:nvPicPr>
          <p:cNvPr id="61444"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2466" name="Rectangle 3"/>
          <p:cNvSpPr>
            <a:spLocks noGrp="1" noChangeArrowheads="1"/>
          </p:cNvSpPr>
          <p:nvPr>
            <p:ph type="body" idx="1"/>
          </p:nvPr>
        </p:nvSpPr>
        <p:spPr>
          <a:xfrm>
            <a:off x="357188" y="285750"/>
            <a:ext cx="7358062" cy="5286375"/>
          </a:xfrm>
          <a:solidFill>
            <a:srgbClr val="CCECFF"/>
          </a:solidFill>
        </p:spPr>
        <p:txBody>
          <a:bodyPr/>
          <a:lstStyle/>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float add(float x, float y);       </a:t>
            </a:r>
            <a:endParaRPr lang="zh-CN" altLang="zh-CN" sz="2800" smtClean="0"/>
          </a:p>
          <a:p>
            <a:pPr>
              <a:buFont typeface="Wingdings" panose="05000000000000000000" pitchFamily="2" charset="2"/>
              <a:buNone/>
            </a:pPr>
            <a:r>
              <a:rPr lang="en-US" altLang="zh-CN" sz="2800" smtClean="0"/>
              <a:t>   float a,b,c;</a:t>
            </a:r>
            <a:endParaRPr lang="zh-CN" altLang="zh-CN" sz="2800" smtClean="0"/>
          </a:p>
          <a:p>
            <a:pPr>
              <a:buFont typeface="Wingdings" panose="05000000000000000000" pitchFamily="2" charset="2"/>
              <a:buNone/>
            </a:pPr>
            <a:r>
              <a:rPr lang="en-US" altLang="zh-CN" sz="2800" smtClean="0"/>
              <a:t>   printf("Please enter a and b:");   </a:t>
            </a:r>
            <a:endParaRPr lang="zh-CN" altLang="zh-CN" sz="2800" smtClean="0"/>
          </a:p>
          <a:p>
            <a:pPr>
              <a:buFont typeface="Wingdings" panose="05000000000000000000" pitchFamily="2" charset="2"/>
              <a:buNone/>
            </a:pPr>
            <a:r>
              <a:rPr lang="en-US" altLang="zh-CN" sz="2800" smtClean="0"/>
              <a:t>   scanf("%f,%f",&amp;a,&amp;b);              </a:t>
            </a:r>
            <a:endParaRPr lang="zh-CN" altLang="zh-CN" sz="2800" smtClean="0"/>
          </a:p>
          <a:p>
            <a:pPr>
              <a:buFont typeface="Wingdings" panose="05000000000000000000" pitchFamily="2" charset="2"/>
              <a:buNone/>
            </a:pPr>
            <a:r>
              <a:rPr lang="en-US" altLang="zh-CN" sz="2800" smtClean="0"/>
              <a:t>   c=add(a,b);                       </a:t>
            </a:r>
            <a:endParaRPr lang="zh-CN" altLang="zh-CN" sz="2800" smtClean="0"/>
          </a:p>
          <a:p>
            <a:pPr>
              <a:buFont typeface="Wingdings" panose="05000000000000000000" pitchFamily="2" charset="2"/>
              <a:buNone/>
            </a:pPr>
            <a:r>
              <a:rPr lang="en-US" altLang="zh-CN" sz="2800" smtClean="0"/>
              <a:t>   printf("sum is %f\n",c);   </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zh-CN" sz="2800" smtClean="0"/>
          </a:p>
        </p:txBody>
      </p:sp>
      <p:sp>
        <p:nvSpPr>
          <p:cNvPr id="5" name="Rectangle 3"/>
          <p:cNvSpPr txBox="1">
            <a:spLocks noChangeArrowheads="1"/>
          </p:cNvSpPr>
          <p:nvPr/>
        </p:nvSpPr>
        <p:spPr bwMode="auto">
          <a:xfrm>
            <a:off x="3214688" y="4572000"/>
            <a:ext cx="5286375" cy="2286000"/>
          </a:xfrm>
          <a:prstGeom prst="rect">
            <a:avLst/>
          </a:prstGeom>
          <a:solidFill>
            <a:srgbClr val="FFFFCC"/>
          </a:solidFill>
          <a:ln w="9525">
            <a:noFill/>
            <a:miter lim="800000"/>
            <a:headEnd/>
            <a:tailEnd/>
          </a:ln>
        </p:spPr>
        <p:txBody>
          <a:bodyPr/>
          <a:lstStyle/>
          <a:p>
            <a:pPr eaLnBrk="1" hangingPunct="1">
              <a:defRPr/>
            </a:pPr>
            <a:r>
              <a:rPr lang="en-US" altLang="zh-CN" sz="2800" b="1" dirty="0">
                <a:latin typeface="+mn-lt"/>
                <a:ea typeface="+mn-ea"/>
              </a:rPr>
              <a:t>float add(float </a:t>
            </a:r>
            <a:r>
              <a:rPr lang="en-US" altLang="zh-CN" sz="2800" b="1" dirty="0" err="1">
                <a:latin typeface="+mn-lt"/>
                <a:ea typeface="+mn-ea"/>
              </a:rPr>
              <a:t>x,float</a:t>
            </a:r>
            <a:r>
              <a:rPr lang="en-US" altLang="zh-CN" sz="2800" b="1" dirty="0">
                <a:latin typeface="+mn-lt"/>
                <a:ea typeface="+mn-ea"/>
              </a:rPr>
              <a:t> y)</a:t>
            </a:r>
            <a:endParaRPr lang="zh-CN" altLang="zh-CN" sz="2800" b="1" dirty="0">
              <a:latin typeface="+mn-lt"/>
              <a:ea typeface="+mn-ea"/>
            </a:endParaRPr>
          </a:p>
          <a:p>
            <a:pPr eaLnBrk="1" hangingPunct="1">
              <a:defRPr/>
            </a:pPr>
            <a:r>
              <a:rPr lang="en-US" altLang="zh-CN" sz="2800" b="1" dirty="0">
                <a:latin typeface="+mn-lt"/>
                <a:ea typeface="+mn-ea"/>
              </a:rPr>
              <a:t>{ float z;                          </a:t>
            </a:r>
            <a:endParaRPr lang="zh-CN" altLang="zh-CN" sz="2800" b="1" dirty="0">
              <a:latin typeface="+mn-lt"/>
              <a:ea typeface="+mn-ea"/>
            </a:endParaRPr>
          </a:p>
          <a:p>
            <a:pPr eaLnBrk="1" hangingPunct="1">
              <a:defRPr/>
            </a:pPr>
            <a:r>
              <a:rPr lang="en-US" altLang="zh-CN" sz="2800" b="1" dirty="0">
                <a:latin typeface="+mn-lt"/>
                <a:ea typeface="+mn-ea"/>
              </a:rPr>
              <a:t>   z=</a:t>
            </a:r>
            <a:r>
              <a:rPr lang="en-US" altLang="zh-CN" sz="2800" b="1" dirty="0" err="1">
                <a:latin typeface="+mn-lt"/>
                <a:ea typeface="+mn-ea"/>
              </a:rPr>
              <a:t>x+y</a:t>
            </a:r>
            <a:r>
              <a:rPr lang="en-US" altLang="zh-CN" sz="2800" b="1" dirty="0">
                <a:latin typeface="+mn-lt"/>
                <a:ea typeface="+mn-ea"/>
              </a:rPr>
              <a:t>;</a:t>
            </a:r>
            <a:endParaRPr lang="zh-CN" altLang="zh-CN" sz="2800" b="1" dirty="0">
              <a:latin typeface="+mn-lt"/>
              <a:ea typeface="+mn-ea"/>
            </a:endParaRPr>
          </a:p>
          <a:p>
            <a:pPr eaLnBrk="1" hangingPunct="1">
              <a:defRPr/>
            </a:pPr>
            <a:r>
              <a:rPr lang="en-US" altLang="zh-CN" sz="2800" b="1" dirty="0">
                <a:latin typeface="+mn-lt"/>
                <a:ea typeface="+mn-ea"/>
              </a:rPr>
              <a:t>   return(z);                       </a:t>
            </a:r>
            <a:endParaRPr lang="zh-CN" altLang="zh-CN" sz="2800" b="1" dirty="0">
              <a:latin typeface="+mn-lt"/>
              <a:ea typeface="+mn-ea"/>
            </a:endParaRPr>
          </a:p>
          <a:p>
            <a:pPr eaLnBrk="1" hangingPunct="1">
              <a:defRPr/>
            </a:pPr>
            <a:r>
              <a:rPr lang="en-US" altLang="zh-CN" sz="2800" b="1" dirty="0">
                <a:latin typeface="+mn-lt"/>
                <a:ea typeface="+mn-ea"/>
              </a:rPr>
              <a:t>}</a:t>
            </a:r>
            <a:endParaRPr lang="zh-CN" altLang="zh-CN" sz="2800" b="1" dirty="0">
              <a:latin typeface="+mn-lt"/>
              <a:ea typeface="+mn-ea"/>
            </a:endParaRPr>
          </a:p>
        </p:txBody>
      </p:sp>
      <p:sp>
        <p:nvSpPr>
          <p:cNvPr id="6" name="圆角矩形标注 5"/>
          <p:cNvSpPr>
            <a:spLocks noChangeArrowheads="1"/>
          </p:cNvSpPr>
          <p:nvPr/>
        </p:nvSpPr>
        <p:spPr bwMode="auto">
          <a:xfrm>
            <a:off x="142875" y="5500688"/>
            <a:ext cx="3421063" cy="1143000"/>
          </a:xfrm>
          <a:prstGeom prst="wedgeRoundRectCallout">
            <a:avLst>
              <a:gd name="adj1" fmla="val 40255"/>
              <a:gd name="adj2" fmla="val -97361"/>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zh-CN" sz="2800">
                <a:solidFill>
                  <a:srgbClr val="0000CC"/>
                </a:solidFill>
                <a:ea typeface="宋体" panose="02010600030101010101" pitchFamily="2" charset="-122"/>
              </a:rPr>
              <a:t>求两个实数之和，函数值也是实型</a:t>
            </a:r>
            <a:endParaRPr kumimoji="1" lang="zh-CN" altLang="en-US" sz="2800">
              <a:solidFill>
                <a:srgbClr val="0000CC"/>
              </a:solidFill>
              <a:ea typeface="宋体" panose="02010600030101010101" pitchFamily="2" charset="-122"/>
            </a:endParaRPr>
          </a:p>
        </p:txBody>
      </p:sp>
      <p:sp>
        <p:nvSpPr>
          <p:cNvPr id="7" name="圆角矩形标注 6"/>
          <p:cNvSpPr>
            <a:spLocks noChangeArrowheads="1"/>
          </p:cNvSpPr>
          <p:nvPr/>
        </p:nvSpPr>
        <p:spPr bwMode="auto">
          <a:xfrm>
            <a:off x="5715000" y="500063"/>
            <a:ext cx="2857500" cy="714375"/>
          </a:xfrm>
          <a:prstGeom prst="wedgeRoundRectCallout">
            <a:avLst>
              <a:gd name="adj1" fmla="val -40634"/>
              <a:gd name="adj2" fmla="val 95472"/>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zh-CN" sz="2800">
                <a:solidFill>
                  <a:srgbClr val="0000CC"/>
                </a:solidFill>
                <a:ea typeface="宋体" panose="02010600030101010101" pitchFamily="2" charset="-122"/>
              </a:rPr>
              <a:t>对</a:t>
            </a:r>
            <a:r>
              <a:rPr kumimoji="1" lang="en-US" altLang="zh-CN" sz="2800">
                <a:solidFill>
                  <a:srgbClr val="0000CC"/>
                </a:solidFill>
                <a:ea typeface="宋体" panose="02010600030101010101" pitchFamily="2" charset="-122"/>
              </a:rPr>
              <a:t>add</a:t>
            </a:r>
            <a:r>
              <a:rPr kumimoji="1" lang="zh-CN" altLang="zh-CN" sz="2800">
                <a:solidFill>
                  <a:srgbClr val="0000CC"/>
                </a:solidFill>
                <a:ea typeface="宋体" panose="02010600030101010101" pitchFamily="2" charset="-122"/>
              </a:rPr>
              <a:t>函数声明</a:t>
            </a:r>
            <a:endParaRPr kumimoji="1" lang="zh-CN" altLang="en-US" sz="2800">
              <a:solidFill>
                <a:srgbClr val="0000CC"/>
              </a:solidFill>
              <a:ea typeface="宋体" panose="02010600030101010101" pitchFamily="2" charset="-122"/>
            </a:endParaRPr>
          </a:p>
        </p:txBody>
      </p:sp>
      <p:cxnSp>
        <p:nvCxnSpPr>
          <p:cNvPr id="8" name="直接连接符 7"/>
          <p:cNvCxnSpPr>
            <a:cxnSpLocks noChangeShapeType="1"/>
          </p:cNvCxnSpPr>
          <p:nvPr/>
        </p:nvCxnSpPr>
        <p:spPr bwMode="auto">
          <a:xfrm>
            <a:off x="714375" y="1785938"/>
            <a:ext cx="5214938"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pic>
        <p:nvPicPr>
          <p:cNvPr id="62471" name="图片 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5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357188" y="285750"/>
            <a:ext cx="7358062" cy="5286375"/>
          </a:xfrm>
          <a:solidFill>
            <a:srgbClr val="CCECFF"/>
          </a:solidFill>
        </p:spPr>
        <p:txBody>
          <a:bodyPr/>
          <a:lstStyle/>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float add(float x, float y);       </a:t>
            </a:r>
            <a:endParaRPr lang="zh-CN" altLang="zh-CN" sz="2800" smtClean="0"/>
          </a:p>
          <a:p>
            <a:pPr>
              <a:buFont typeface="Wingdings" panose="05000000000000000000" pitchFamily="2" charset="2"/>
              <a:buNone/>
            </a:pPr>
            <a:r>
              <a:rPr lang="en-US" altLang="zh-CN" sz="2800" smtClean="0"/>
              <a:t>   float a,b,c;</a:t>
            </a:r>
            <a:endParaRPr lang="zh-CN" altLang="zh-CN" sz="2800" smtClean="0"/>
          </a:p>
          <a:p>
            <a:pPr>
              <a:buFont typeface="Wingdings" panose="05000000000000000000" pitchFamily="2" charset="2"/>
              <a:buNone/>
            </a:pPr>
            <a:r>
              <a:rPr lang="en-US" altLang="zh-CN" sz="2800" smtClean="0"/>
              <a:t>   printf("Please enter a and b:");   </a:t>
            </a:r>
            <a:endParaRPr lang="zh-CN" altLang="zh-CN" sz="2800" smtClean="0"/>
          </a:p>
          <a:p>
            <a:pPr>
              <a:buFont typeface="Wingdings" panose="05000000000000000000" pitchFamily="2" charset="2"/>
              <a:buNone/>
            </a:pPr>
            <a:r>
              <a:rPr lang="en-US" altLang="zh-CN" sz="2800" smtClean="0"/>
              <a:t>   scanf("%f,%f",&amp;a,&amp;b);              </a:t>
            </a:r>
            <a:endParaRPr lang="zh-CN" altLang="zh-CN" sz="2800" smtClean="0"/>
          </a:p>
          <a:p>
            <a:pPr>
              <a:buFont typeface="Wingdings" panose="05000000000000000000" pitchFamily="2" charset="2"/>
              <a:buNone/>
            </a:pPr>
            <a:r>
              <a:rPr lang="en-US" altLang="zh-CN" sz="2800" smtClean="0"/>
              <a:t>   c=add(a,b);                       </a:t>
            </a:r>
            <a:endParaRPr lang="zh-CN" altLang="zh-CN" sz="2800" smtClean="0"/>
          </a:p>
          <a:p>
            <a:pPr>
              <a:buFont typeface="Wingdings" panose="05000000000000000000" pitchFamily="2" charset="2"/>
              <a:buNone/>
            </a:pPr>
            <a:r>
              <a:rPr lang="en-US" altLang="zh-CN" sz="2800" smtClean="0"/>
              <a:t>   printf("sum is %f\n",c);   </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zh-CN" sz="2800" smtClean="0"/>
          </a:p>
        </p:txBody>
      </p:sp>
      <p:sp>
        <p:nvSpPr>
          <p:cNvPr id="5" name="Rectangle 3"/>
          <p:cNvSpPr txBox="1">
            <a:spLocks noChangeArrowheads="1"/>
          </p:cNvSpPr>
          <p:nvPr/>
        </p:nvSpPr>
        <p:spPr bwMode="auto">
          <a:xfrm>
            <a:off x="3214688" y="4572000"/>
            <a:ext cx="5286375" cy="2286000"/>
          </a:xfrm>
          <a:prstGeom prst="rect">
            <a:avLst/>
          </a:prstGeom>
          <a:solidFill>
            <a:srgbClr val="FFFFCC"/>
          </a:solidFill>
          <a:ln w="9525">
            <a:noFill/>
            <a:miter lim="800000"/>
            <a:headEnd/>
            <a:tailEnd/>
          </a:ln>
        </p:spPr>
        <p:txBody>
          <a:bodyPr/>
          <a:lstStyle/>
          <a:p>
            <a:pPr eaLnBrk="1" hangingPunct="1">
              <a:defRPr/>
            </a:pPr>
            <a:r>
              <a:rPr lang="en-US" altLang="zh-CN" sz="2800" b="1" dirty="0">
                <a:latin typeface="+mn-lt"/>
                <a:ea typeface="+mn-ea"/>
              </a:rPr>
              <a:t>float add(float </a:t>
            </a:r>
            <a:r>
              <a:rPr lang="en-US" altLang="zh-CN" sz="2800" b="1" dirty="0" err="1">
                <a:latin typeface="+mn-lt"/>
                <a:ea typeface="+mn-ea"/>
              </a:rPr>
              <a:t>x,float</a:t>
            </a:r>
            <a:r>
              <a:rPr lang="en-US" altLang="zh-CN" sz="2800" b="1" dirty="0">
                <a:latin typeface="+mn-lt"/>
                <a:ea typeface="+mn-ea"/>
              </a:rPr>
              <a:t> y)</a:t>
            </a:r>
            <a:endParaRPr lang="zh-CN" altLang="zh-CN" sz="2800" b="1" dirty="0">
              <a:latin typeface="+mn-lt"/>
              <a:ea typeface="+mn-ea"/>
            </a:endParaRPr>
          </a:p>
          <a:p>
            <a:pPr eaLnBrk="1" hangingPunct="1">
              <a:defRPr/>
            </a:pPr>
            <a:r>
              <a:rPr lang="en-US" altLang="zh-CN" sz="2800" b="1" dirty="0">
                <a:latin typeface="+mn-lt"/>
                <a:ea typeface="+mn-ea"/>
              </a:rPr>
              <a:t>{ float z;                          </a:t>
            </a:r>
            <a:endParaRPr lang="zh-CN" altLang="zh-CN" sz="2800" b="1" dirty="0">
              <a:latin typeface="+mn-lt"/>
              <a:ea typeface="+mn-ea"/>
            </a:endParaRPr>
          </a:p>
          <a:p>
            <a:pPr eaLnBrk="1" hangingPunct="1">
              <a:defRPr/>
            </a:pPr>
            <a:r>
              <a:rPr lang="en-US" altLang="zh-CN" sz="2800" b="1" dirty="0">
                <a:latin typeface="+mn-lt"/>
                <a:ea typeface="+mn-ea"/>
              </a:rPr>
              <a:t>   z=</a:t>
            </a:r>
            <a:r>
              <a:rPr lang="en-US" altLang="zh-CN" sz="2800" b="1" dirty="0" err="1">
                <a:latin typeface="+mn-lt"/>
                <a:ea typeface="+mn-ea"/>
              </a:rPr>
              <a:t>x+y</a:t>
            </a:r>
            <a:r>
              <a:rPr lang="en-US" altLang="zh-CN" sz="2800" b="1" dirty="0">
                <a:latin typeface="+mn-lt"/>
                <a:ea typeface="+mn-ea"/>
              </a:rPr>
              <a:t>;</a:t>
            </a:r>
            <a:endParaRPr lang="zh-CN" altLang="zh-CN" sz="2800" b="1" dirty="0">
              <a:latin typeface="+mn-lt"/>
              <a:ea typeface="+mn-ea"/>
            </a:endParaRPr>
          </a:p>
          <a:p>
            <a:pPr eaLnBrk="1" hangingPunct="1">
              <a:defRPr/>
            </a:pPr>
            <a:r>
              <a:rPr lang="en-US" altLang="zh-CN" sz="2800" b="1" dirty="0">
                <a:latin typeface="+mn-lt"/>
                <a:ea typeface="+mn-ea"/>
              </a:rPr>
              <a:t>   return(z);                       </a:t>
            </a:r>
            <a:endParaRPr lang="zh-CN" altLang="zh-CN" sz="2800" b="1" dirty="0">
              <a:latin typeface="+mn-lt"/>
              <a:ea typeface="+mn-ea"/>
            </a:endParaRPr>
          </a:p>
          <a:p>
            <a:pPr eaLnBrk="1" hangingPunct="1">
              <a:defRPr/>
            </a:pPr>
            <a:r>
              <a:rPr lang="en-US" altLang="zh-CN" sz="2800" b="1" dirty="0">
                <a:latin typeface="+mn-lt"/>
                <a:ea typeface="+mn-ea"/>
              </a:rPr>
              <a:t>}</a:t>
            </a:r>
            <a:endParaRPr lang="zh-CN" altLang="zh-CN" sz="2800" b="1" dirty="0">
              <a:latin typeface="+mn-lt"/>
              <a:ea typeface="+mn-ea"/>
            </a:endParaRPr>
          </a:p>
        </p:txBody>
      </p:sp>
      <p:sp>
        <p:nvSpPr>
          <p:cNvPr id="7" name="圆角矩形标注 6"/>
          <p:cNvSpPr>
            <a:spLocks noChangeArrowheads="1"/>
          </p:cNvSpPr>
          <p:nvPr/>
        </p:nvSpPr>
        <p:spPr bwMode="auto">
          <a:xfrm>
            <a:off x="5786438" y="357188"/>
            <a:ext cx="2857500" cy="714375"/>
          </a:xfrm>
          <a:prstGeom prst="wedgeRoundRectCallout">
            <a:avLst>
              <a:gd name="adj1" fmla="val -40634"/>
              <a:gd name="adj2" fmla="val 95472"/>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只差一个分号</a:t>
            </a:r>
          </a:p>
        </p:txBody>
      </p:sp>
      <p:cxnSp>
        <p:nvCxnSpPr>
          <p:cNvPr id="63493" name="直接连接符 7"/>
          <p:cNvCxnSpPr>
            <a:cxnSpLocks noChangeShapeType="1"/>
          </p:cNvCxnSpPr>
          <p:nvPr/>
        </p:nvCxnSpPr>
        <p:spPr bwMode="auto">
          <a:xfrm>
            <a:off x="714375" y="1785938"/>
            <a:ext cx="5214938"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9" name="矩形 8"/>
          <p:cNvSpPr>
            <a:spLocks noChangeArrowheads="1"/>
          </p:cNvSpPr>
          <p:nvPr/>
        </p:nvSpPr>
        <p:spPr bwMode="auto">
          <a:xfrm>
            <a:off x="3214688" y="4572000"/>
            <a:ext cx="5143500" cy="500063"/>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pic>
        <p:nvPicPr>
          <p:cNvPr id="63495" name="图片 7"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blinds(horizontal)">
                                      <p:cBhvr>
                                        <p:cTn id="7" dur="500"/>
                                        <p:tgtEl>
                                          <p:spTgt spid="9"/>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blinds(horizontal)">
                                      <p:cBhvr>
                                        <p:cTn id="11"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9" grpId="0" animBg="1"/>
    </p:bldLst>
  </p:timing>
</p:sld>
</file>

<file path=ppt/slides/slide5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3"/>
          <p:cNvSpPr>
            <a:spLocks noGrp="1" noChangeArrowheads="1"/>
          </p:cNvSpPr>
          <p:nvPr>
            <p:ph type="body" idx="1"/>
          </p:nvPr>
        </p:nvSpPr>
        <p:spPr>
          <a:xfrm>
            <a:off x="357188" y="285750"/>
            <a:ext cx="7358062" cy="5286375"/>
          </a:xfrm>
          <a:solidFill>
            <a:srgbClr val="CCECFF"/>
          </a:solidFill>
        </p:spPr>
        <p:txBody>
          <a:bodyPr/>
          <a:lstStyle/>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float add(float x, float y);       </a:t>
            </a:r>
            <a:endParaRPr lang="zh-CN" altLang="zh-CN" sz="2800" smtClean="0"/>
          </a:p>
          <a:p>
            <a:pPr>
              <a:buFont typeface="Wingdings" panose="05000000000000000000" pitchFamily="2" charset="2"/>
              <a:buNone/>
            </a:pPr>
            <a:r>
              <a:rPr lang="en-US" altLang="zh-CN" sz="2800" smtClean="0"/>
              <a:t>   float a,b,c;</a:t>
            </a:r>
            <a:endParaRPr lang="zh-CN" altLang="zh-CN" sz="2800" smtClean="0"/>
          </a:p>
          <a:p>
            <a:pPr>
              <a:buFont typeface="Wingdings" panose="05000000000000000000" pitchFamily="2" charset="2"/>
              <a:buNone/>
            </a:pPr>
            <a:r>
              <a:rPr lang="en-US" altLang="zh-CN" sz="2800" smtClean="0"/>
              <a:t>   printf("Please enter a and b:");   </a:t>
            </a:r>
            <a:endParaRPr lang="zh-CN" altLang="zh-CN" sz="2800" smtClean="0"/>
          </a:p>
          <a:p>
            <a:pPr>
              <a:buFont typeface="Wingdings" panose="05000000000000000000" pitchFamily="2" charset="2"/>
              <a:buNone/>
            </a:pPr>
            <a:r>
              <a:rPr lang="en-US" altLang="zh-CN" sz="2800" smtClean="0"/>
              <a:t>   scanf("%f,%f",&amp;a,&amp;b);              </a:t>
            </a:r>
            <a:endParaRPr lang="zh-CN" altLang="zh-CN" sz="2800" smtClean="0"/>
          </a:p>
          <a:p>
            <a:pPr>
              <a:buFont typeface="Wingdings" panose="05000000000000000000" pitchFamily="2" charset="2"/>
              <a:buNone/>
            </a:pPr>
            <a:r>
              <a:rPr lang="en-US" altLang="zh-CN" sz="2800" smtClean="0"/>
              <a:t>   c=add(a,b);                       </a:t>
            </a:r>
            <a:endParaRPr lang="zh-CN" altLang="zh-CN" sz="2800" smtClean="0"/>
          </a:p>
          <a:p>
            <a:pPr>
              <a:buFont typeface="Wingdings" panose="05000000000000000000" pitchFamily="2" charset="2"/>
              <a:buNone/>
            </a:pPr>
            <a:r>
              <a:rPr lang="en-US" altLang="zh-CN" sz="2800" smtClean="0"/>
              <a:t>   printf("sum is %f\n",c);   </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zh-CN" sz="2800" smtClean="0"/>
          </a:p>
        </p:txBody>
      </p:sp>
      <p:sp>
        <p:nvSpPr>
          <p:cNvPr id="5" name="Rectangle 3"/>
          <p:cNvSpPr txBox="1">
            <a:spLocks noChangeArrowheads="1"/>
          </p:cNvSpPr>
          <p:nvPr/>
        </p:nvSpPr>
        <p:spPr bwMode="auto">
          <a:xfrm>
            <a:off x="3214688" y="4572000"/>
            <a:ext cx="5286375" cy="2286000"/>
          </a:xfrm>
          <a:prstGeom prst="rect">
            <a:avLst/>
          </a:prstGeom>
          <a:solidFill>
            <a:srgbClr val="FFFFCC"/>
          </a:solidFill>
          <a:ln w="9525">
            <a:noFill/>
            <a:miter lim="800000"/>
            <a:headEnd/>
            <a:tailEnd/>
          </a:ln>
        </p:spPr>
        <p:txBody>
          <a:bodyPr/>
          <a:lstStyle/>
          <a:p>
            <a:pPr eaLnBrk="1" hangingPunct="1">
              <a:defRPr/>
            </a:pPr>
            <a:r>
              <a:rPr lang="en-US" altLang="zh-CN" sz="2800" b="1" dirty="0">
                <a:latin typeface="+mn-lt"/>
                <a:ea typeface="+mn-ea"/>
              </a:rPr>
              <a:t>float add(float </a:t>
            </a:r>
            <a:r>
              <a:rPr lang="en-US" altLang="zh-CN" sz="2800" b="1" dirty="0" err="1">
                <a:latin typeface="+mn-lt"/>
                <a:ea typeface="+mn-ea"/>
              </a:rPr>
              <a:t>x,float</a:t>
            </a:r>
            <a:r>
              <a:rPr lang="en-US" altLang="zh-CN" sz="2800" b="1" dirty="0">
                <a:latin typeface="+mn-lt"/>
                <a:ea typeface="+mn-ea"/>
              </a:rPr>
              <a:t> y)</a:t>
            </a:r>
            <a:endParaRPr lang="zh-CN" altLang="zh-CN" sz="2800" b="1" dirty="0">
              <a:latin typeface="+mn-lt"/>
              <a:ea typeface="+mn-ea"/>
            </a:endParaRPr>
          </a:p>
          <a:p>
            <a:pPr eaLnBrk="1" hangingPunct="1">
              <a:defRPr/>
            </a:pPr>
            <a:r>
              <a:rPr lang="en-US" altLang="zh-CN" sz="2800" b="1" dirty="0">
                <a:latin typeface="+mn-lt"/>
                <a:ea typeface="+mn-ea"/>
              </a:rPr>
              <a:t>{ float z;                          </a:t>
            </a:r>
            <a:endParaRPr lang="zh-CN" altLang="zh-CN" sz="2800" b="1" dirty="0">
              <a:latin typeface="+mn-lt"/>
              <a:ea typeface="+mn-ea"/>
            </a:endParaRPr>
          </a:p>
          <a:p>
            <a:pPr eaLnBrk="1" hangingPunct="1">
              <a:defRPr/>
            </a:pPr>
            <a:r>
              <a:rPr lang="en-US" altLang="zh-CN" sz="2800" b="1" dirty="0">
                <a:latin typeface="+mn-lt"/>
                <a:ea typeface="+mn-ea"/>
              </a:rPr>
              <a:t>   z=</a:t>
            </a:r>
            <a:r>
              <a:rPr lang="en-US" altLang="zh-CN" sz="2800" b="1" dirty="0" err="1">
                <a:latin typeface="+mn-lt"/>
                <a:ea typeface="+mn-ea"/>
              </a:rPr>
              <a:t>x+y</a:t>
            </a:r>
            <a:r>
              <a:rPr lang="en-US" altLang="zh-CN" sz="2800" b="1" dirty="0">
                <a:latin typeface="+mn-lt"/>
                <a:ea typeface="+mn-ea"/>
              </a:rPr>
              <a:t>;</a:t>
            </a:r>
            <a:endParaRPr lang="zh-CN" altLang="zh-CN" sz="2800" b="1" dirty="0">
              <a:latin typeface="+mn-lt"/>
              <a:ea typeface="+mn-ea"/>
            </a:endParaRPr>
          </a:p>
          <a:p>
            <a:pPr eaLnBrk="1" hangingPunct="1">
              <a:defRPr/>
            </a:pPr>
            <a:r>
              <a:rPr lang="en-US" altLang="zh-CN" sz="2800" b="1" dirty="0">
                <a:latin typeface="+mn-lt"/>
                <a:ea typeface="+mn-ea"/>
              </a:rPr>
              <a:t>   return(z);                       </a:t>
            </a:r>
            <a:endParaRPr lang="zh-CN" altLang="zh-CN" sz="2800" b="1" dirty="0">
              <a:latin typeface="+mn-lt"/>
              <a:ea typeface="+mn-ea"/>
            </a:endParaRPr>
          </a:p>
          <a:p>
            <a:pPr eaLnBrk="1" hangingPunct="1">
              <a:defRPr/>
            </a:pPr>
            <a:r>
              <a:rPr lang="en-US" altLang="zh-CN" sz="2800" b="1" dirty="0">
                <a:latin typeface="+mn-lt"/>
                <a:ea typeface="+mn-ea"/>
              </a:rPr>
              <a:t>}</a:t>
            </a:r>
            <a:endParaRPr lang="zh-CN" altLang="zh-CN" sz="2800" b="1" dirty="0">
              <a:latin typeface="+mn-lt"/>
              <a:ea typeface="+mn-ea"/>
            </a:endParaRPr>
          </a:p>
        </p:txBody>
      </p:sp>
      <p:sp>
        <p:nvSpPr>
          <p:cNvPr id="7" name="圆角矩形标注 6"/>
          <p:cNvSpPr>
            <a:spLocks noChangeArrowheads="1"/>
          </p:cNvSpPr>
          <p:nvPr/>
        </p:nvSpPr>
        <p:spPr bwMode="auto">
          <a:xfrm>
            <a:off x="500063" y="5715000"/>
            <a:ext cx="2571750" cy="714375"/>
          </a:xfrm>
          <a:prstGeom prst="wedgeRoundRectCallout">
            <a:avLst>
              <a:gd name="adj1" fmla="val 55801"/>
              <a:gd name="adj2" fmla="val -92144"/>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定义</a:t>
            </a:r>
            <a:r>
              <a:rPr kumimoji="1" lang="en-US" altLang="zh-CN" sz="2800">
                <a:solidFill>
                  <a:srgbClr val="0000CC"/>
                </a:solidFill>
                <a:ea typeface="宋体" panose="02010600030101010101" pitchFamily="2" charset="-122"/>
              </a:rPr>
              <a:t>add</a:t>
            </a:r>
            <a:r>
              <a:rPr kumimoji="1" lang="zh-CN" altLang="en-US" sz="2800">
                <a:solidFill>
                  <a:srgbClr val="0000CC"/>
                </a:solidFill>
                <a:ea typeface="宋体" panose="02010600030101010101" pitchFamily="2" charset="-122"/>
              </a:rPr>
              <a:t>函数</a:t>
            </a:r>
          </a:p>
        </p:txBody>
      </p:sp>
      <p:cxnSp>
        <p:nvCxnSpPr>
          <p:cNvPr id="8" name="直接连接符 7"/>
          <p:cNvCxnSpPr>
            <a:cxnSpLocks noChangeShapeType="1"/>
          </p:cNvCxnSpPr>
          <p:nvPr/>
        </p:nvCxnSpPr>
        <p:spPr bwMode="auto">
          <a:xfrm>
            <a:off x="714375" y="3786188"/>
            <a:ext cx="2500313"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11" name="圆角矩形标注 10"/>
          <p:cNvSpPr>
            <a:spLocks noChangeArrowheads="1"/>
          </p:cNvSpPr>
          <p:nvPr/>
        </p:nvSpPr>
        <p:spPr bwMode="auto">
          <a:xfrm>
            <a:off x="5572125" y="3214688"/>
            <a:ext cx="2571750" cy="714375"/>
          </a:xfrm>
          <a:prstGeom prst="wedgeRoundRectCallout">
            <a:avLst>
              <a:gd name="adj1" fmla="val -130255"/>
              <a:gd name="adj2" fmla="val 21829"/>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调用</a:t>
            </a:r>
            <a:r>
              <a:rPr kumimoji="1" lang="en-US" altLang="zh-CN" sz="2800">
                <a:solidFill>
                  <a:srgbClr val="0000CC"/>
                </a:solidFill>
                <a:ea typeface="宋体" panose="02010600030101010101" pitchFamily="2" charset="-122"/>
              </a:rPr>
              <a:t>add</a:t>
            </a:r>
            <a:r>
              <a:rPr kumimoji="1" lang="zh-CN" altLang="en-US" sz="2800">
                <a:solidFill>
                  <a:srgbClr val="0000CC"/>
                </a:solidFill>
                <a:ea typeface="宋体" panose="02010600030101010101" pitchFamily="2" charset="-122"/>
              </a:rPr>
              <a:t>函数</a:t>
            </a:r>
          </a:p>
        </p:txBody>
      </p:sp>
      <p:pic>
        <p:nvPicPr>
          <p:cNvPr id="112643"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97100" y="0"/>
            <a:ext cx="6946900" cy="10715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64520" name="图片 8"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slide(fromLeft)">
                                      <p:cBhvr>
                                        <p:cTn id="12" dur="500"/>
                                        <p:tgtEl>
                                          <p:spTgt spid="8"/>
                                        </p:tgtEl>
                                      </p:cBhvr>
                                    </p:animEffect>
                                  </p:childTnLst>
                                </p:cTn>
                              </p:par>
                            </p:childTnLst>
                          </p:cTn>
                        </p:par>
                        <p:par>
                          <p:cTn id="13" fill="hold" nodeType="afterGroup">
                            <p:stCondLst>
                              <p:cond delay="500"/>
                            </p:stCondLst>
                            <p:childTnLst>
                              <p:par>
                                <p:cTn id="14" presetID="3" presetClass="entr" presetSubtype="10" fill="hold" grpId="0" nodeType="after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blinds(horizontal)">
                                      <p:cBhvr>
                                        <p:cTn id="16" dur="500"/>
                                        <p:tgtEl>
                                          <p:spTgt spid="11"/>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3" presetClass="entr" presetSubtype="10" fill="hold" nodeType="clickEffect">
                                  <p:stCondLst>
                                    <p:cond delay="0"/>
                                  </p:stCondLst>
                                  <p:childTnLst>
                                    <p:set>
                                      <p:cBhvr>
                                        <p:cTn id="20" dur="1" fill="hold">
                                          <p:stCondLst>
                                            <p:cond delay="0"/>
                                          </p:stCondLst>
                                        </p:cTn>
                                        <p:tgtEl>
                                          <p:spTgt spid="112643"/>
                                        </p:tgtEl>
                                        <p:attrNameLst>
                                          <p:attrName>style.visibility</p:attrName>
                                        </p:attrNameLst>
                                      </p:cBhvr>
                                      <p:to>
                                        <p:strVal val="visible"/>
                                      </p:to>
                                    </p:set>
                                    <p:animEffect transition="in" filter="blinds(horizontal)">
                                      <p:cBhvr>
                                        <p:cTn id="21" dur="500"/>
                                        <p:tgtEl>
                                          <p:spTgt spid="11264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11" grpId="0" animBg="1"/>
    </p:bld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4516" name="Rectangle 4"/>
          <p:cNvSpPr>
            <a:spLocks noChangeArrowheads="1"/>
          </p:cNvSpPr>
          <p:nvPr/>
        </p:nvSpPr>
        <p:spPr bwMode="auto">
          <a:xfrm>
            <a:off x="323850" y="620713"/>
            <a:ext cx="8351838" cy="504825"/>
          </a:xfrm>
          <a:prstGeom prst="rect">
            <a:avLst/>
          </a:prstGeom>
          <a:noFill/>
          <a:ln>
            <a:noFill/>
          </a:ln>
          <a:effectLst/>
          <a:extLst>
            <a:ext uri="{909E8E84-426E-40DD-AFC4-6F175D3DCCD1}">
              <a14:hiddenFill xmlns:a14="http://schemas.microsoft.com/office/drawing/2010/main">
                <a:gradFill rotWithShape="0">
                  <a:gsLst>
                    <a:gs pos="0">
                      <a:srgbClr val="99CCFF">
                        <a:gamma/>
                        <a:shade val="56078"/>
                        <a:invGamma/>
                      </a:srgbClr>
                    </a:gs>
                    <a:gs pos="50000">
                      <a:srgbClr val="99CCFF"/>
                    </a:gs>
                    <a:gs pos="100000">
                      <a:srgbClr val="99CCFF">
                        <a:gamma/>
                        <a:shade val="56078"/>
                        <a:invGamma/>
                      </a:srgbClr>
                    </a:gs>
                  </a:gsLst>
                  <a:lin ang="0" scaled="1"/>
                </a:gra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hlink"/>
                  </a:outerShdw>
                </a:effectLst>
              </a14:hiddenEffects>
            </a:ext>
          </a:extLst>
        </p:spPr>
        <p:txBody>
          <a:bodyPr lIns="92075" tIns="46038" rIns="92075" bIns="46038" anchor="ctr"/>
          <a:lstStyle>
            <a:lvl1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1pPr>
            <a:lvl2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2pPr>
            <a:lvl3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3pPr>
            <a:lvl4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4pPr>
            <a:lvl5pPr algn="l" defTabSz="762000">
              <a:spcBef>
                <a:spcPct val="0"/>
              </a:spcBef>
              <a:defRPr kumimoji="1" sz="2400">
                <a:solidFill>
                  <a:schemeClr val="tx1"/>
                </a:solidFill>
                <a:latin typeface="Times New Roman" panose="02020603050405020304" pitchFamily="18" charset="0"/>
                <a:ea typeface="宋体" panose="02010600030101010101" pitchFamily="2" charset="-122"/>
              </a:defRPr>
            </a:lvl5pPr>
            <a:lvl6pPr marL="4572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9144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13716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1828800" defTabSz="762000" fontAlgn="base">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r>
              <a:rPr lang="zh-CN" altLang="en-US" sz="3200" b="1" dirty="0" smtClean="0">
                <a:latin typeface="黑体" panose="02010609060101010101" pitchFamily="49" charset="-122"/>
                <a:ea typeface="黑体" panose="02010609060101010101" pitchFamily="49" charset="-122"/>
              </a:rPr>
              <a:t>对</a:t>
            </a:r>
            <a:r>
              <a:rPr lang="zh-CN" altLang="en-US" sz="3200" b="1" dirty="0">
                <a:latin typeface="黑体" panose="02010609060101010101" pitchFamily="49" charset="-122"/>
                <a:ea typeface="黑体" panose="02010609060101010101" pitchFamily="49" charset="-122"/>
              </a:rPr>
              <a:t>被调用函数的声明和函数原型</a:t>
            </a:r>
          </a:p>
        </p:txBody>
      </p:sp>
      <p:sp>
        <p:nvSpPr>
          <p:cNvPr id="704517" name="WordArt 5"/>
          <p:cNvSpPr>
            <a:spLocks noChangeArrowheads="1" noChangeShapeType="1" noTextEdit="1"/>
          </p:cNvSpPr>
          <p:nvPr/>
        </p:nvSpPr>
        <p:spPr bwMode="auto">
          <a:xfrm>
            <a:off x="395288" y="1773238"/>
            <a:ext cx="8426450" cy="601662"/>
          </a:xfrm>
          <a:prstGeom prst="rect">
            <a:avLst/>
          </a:prstGeom>
        </p:spPr>
        <p:txBody>
          <a:bodyPr wrap="none" fromWordArt="1">
            <a:prstTxWarp prst="textPlain">
              <a:avLst>
                <a:gd name="adj" fmla="val 50000"/>
              </a:avLst>
            </a:prstTxWarp>
          </a:bodyPr>
          <a:lstStyle/>
          <a:p>
            <a:pPr algn="ctr"/>
            <a:r>
              <a:rPr lang="zh-CN" altLang="en-US" sz="3600" kern="10">
                <a:ln w="12700">
                  <a:solidFill>
                    <a:srgbClr val="800080"/>
                  </a:solidFill>
                  <a:round/>
                  <a:headEnd/>
                  <a:tailEnd/>
                </a:ln>
                <a:gradFill rotWithShape="0">
                  <a:gsLst>
                    <a:gs pos="0">
                      <a:srgbClr val="A603AB"/>
                    </a:gs>
                    <a:gs pos="12000">
                      <a:srgbClr val="E81766"/>
                    </a:gs>
                    <a:gs pos="27000">
                      <a:srgbClr val="EE3F17"/>
                    </a:gs>
                    <a:gs pos="48000">
                      <a:srgbClr val="FFFF00"/>
                    </a:gs>
                    <a:gs pos="64999">
                      <a:srgbClr val="1A8D48"/>
                    </a:gs>
                    <a:gs pos="78999">
                      <a:srgbClr val="0819FB"/>
                    </a:gs>
                    <a:gs pos="100000">
                      <a:srgbClr val="A603AB"/>
                    </a:gs>
                  </a:gsLst>
                  <a:lin ang="0" scaled="1"/>
                </a:gradFill>
                <a:effectLst>
                  <a:outerShdw dist="35921" dir="2700000" sy="50000" kx="2115830" algn="bl" rotWithShape="0">
                    <a:srgbClr val="C0C0C0">
                      <a:alpha val="80000"/>
                    </a:srgbClr>
                  </a:outerShdw>
                </a:effectLst>
                <a:latin typeface="宋体" panose="02010600030101010101" pitchFamily="2" charset="-122"/>
              </a:rPr>
              <a:t>在一个函数中调用另一函数（即被调用函数）需要具备哪些条件呢  ？</a:t>
            </a:r>
          </a:p>
        </p:txBody>
      </p:sp>
      <p:sp>
        <p:nvSpPr>
          <p:cNvPr id="704518" name="Text Box 6"/>
          <p:cNvSpPr txBox="1">
            <a:spLocks noChangeArrowheads="1"/>
          </p:cNvSpPr>
          <p:nvPr/>
        </p:nvSpPr>
        <p:spPr bwMode="auto">
          <a:xfrm>
            <a:off x="323850" y="3213100"/>
            <a:ext cx="8424863" cy="1922065"/>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spAutoFit/>
          </a:bodyPr>
          <a:lstStyle/>
          <a:p>
            <a:pPr algn="l" eaLnBrk="1" hangingPunct="1">
              <a:lnSpc>
                <a:spcPct val="130000"/>
              </a:lnSpc>
              <a:spcBef>
                <a:spcPct val="0"/>
              </a:spcBef>
            </a:pPr>
            <a:r>
              <a:rPr kumimoji="0" lang="en-US" altLang="zh-CN" sz="3200" b="1" dirty="0">
                <a:latin typeface="+mn-ea"/>
                <a:ea typeface="+mn-ea"/>
              </a:rPr>
              <a:t>1.</a:t>
            </a:r>
            <a:r>
              <a:rPr kumimoji="0" lang="zh-CN" altLang="en-US" sz="3200" b="1" dirty="0">
                <a:latin typeface="+mn-ea"/>
                <a:ea typeface="+mn-ea"/>
              </a:rPr>
              <a:t>首先被调用的函数必须是已经存在的函数（是库函数或用户自己定义的函数）。但光有这一条件还不够。</a:t>
            </a:r>
          </a:p>
        </p:txBody>
      </p:sp>
    </p:spTree>
    <p:extLst>
      <p:ext uri="{BB962C8B-B14F-4D97-AF65-F5344CB8AC3E}">
        <p14:creationId xmlns:p14="http://schemas.microsoft.com/office/powerpoint/2010/main" val="3456318934"/>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53" presetClass="entr" presetSubtype="0" fill="hold" grpId="0" nodeType="afterEffect">
                                  <p:stCondLst>
                                    <p:cond delay="0"/>
                                  </p:stCondLst>
                                  <p:childTnLst>
                                    <p:set>
                                      <p:cBhvr>
                                        <p:cTn id="6" dur="1" fill="hold">
                                          <p:stCondLst>
                                            <p:cond delay="0"/>
                                          </p:stCondLst>
                                        </p:cTn>
                                        <p:tgtEl>
                                          <p:spTgt spid="704517"/>
                                        </p:tgtEl>
                                        <p:attrNameLst>
                                          <p:attrName>style.visibility</p:attrName>
                                        </p:attrNameLst>
                                      </p:cBhvr>
                                      <p:to>
                                        <p:strVal val="visible"/>
                                      </p:to>
                                    </p:set>
                                    <p:anim calcmode="lin" valueType="num">
                                      <p:cBhvr>
                                        <p:cTn id="7" dur="500" fill="hold"/>
                                        <p:tgtEl>
                                          <p:spTgt spid="704517"/>
                                        </p:tgtEl>
                                        <p:attrNameLst>
                                          <p:attrName>ppt_w</p:attrName>
                                        </p:attrNameLst>
                                      </p:cBhvr>
                                      <p:tavLst>
                                        <p:tav tm="0">
                                          <p:val>
                                            <p:fltVal val="0"/>
                                          </p:val>
                                        </p:tav>
                                        <p:tav tm="100000">
                                          <p:val>
                                            <p:strVal val="#ppt_w"/>
                                          </p:val>
                                        </p:tav>
                                      </p:tavLst>
                                    </p:anim>
                                    <p:anim calcmode="lin" valueType="num">
                                      <p:cBhvr>
                                        <p:cTn id="8" dur="500" fill="hold"/>
                                        <p:tgtEl>
                                          <p:spTgt spid="704517"/>
                                        </p:tgtEl>
                                        <p:attrNameLst>
                                          <p:attrName>ppt_h</p:attrName>
                                        </p:attrNameLst>
                                      </p:cBhvr>
                                      <p:tavLst>
                                        <p:tav tm="0">
                                          <p:val>
                                            <p:fltVal val="0"/>
                                          </p:val>
                                        </p:tav>
                                        <p:tav tm="100000">
                                          <p:val>
                                            <p:strVal val="#ppt_h"/>
                                          </p:val>
                                        </p:tav>
                                      </p:tavLst>
                                    </p:anim>
                                    <p:animEffect transition="in" filter="fade">
                                      <p:cBhvr>
                                        <p:cTn id="9" dur="500"/>
                                        <p:tgtEl>
                                          <p:spTgt spid="704517"/>
                                        </p:tgtEl>
                                      </p:cBhvr>
                                    </p:animEffect>
                                  </p:childTnLst>
                                </p:cTn>
                              </p:par>
                            </p:childTnLst>
                          </p:cTn>
                        </p:par>
                      </p:childTnLst>
                    </p:cTn>
                  </p:par>
                  <p:par>
                    <p:cTn id="10" fill="hold" nodeType="clickPar">
                      <p:stCondLst>
                        <p:cond delay="indefinite"/>
                      </p:stCondLst>
                      <p:childTnLst>
                        <p:par>
                          <p:cTn id="11" fill="hold" nodeType="withGroup">
                            <p:stCondLst>
                              <p:cond delay="0"/>
                            </p:stCondLst>
                            <p:childTnLst>
                              <p:par>
                                <p:cTn id="12" presetID="21" presetClass="entr" presetSubtype="4" fill="hold" nodeType="clickEffect">
                                  <p:stCondLst>
                                    <p:cond delay="0"/>
                                  </p:stCondLst>
                                  <p:childTnLst>
                                    <p:set>
                                      <p:cBhvr>
                                        <p:cTn id="13" dur="1" fill="hold">
                                          <p:stCondLst>
                                            <p:cond delay="0"/>
                                          </p:stCondLst>
                                        </p:cTn>
                                        <p:tgtEl>
                                          <p:spTgt spid="704518"/>
                                        </p:tgtEl>
                                        <p:attrNameLst>
                                          <p:attrName>style.visibility</p:attrName>
                                        </p:attrNameLst>
                                      </p:cBhvr>
                                      <p:to>
                                        <p:strVal val="visible"/>
                                      </p:to>
                                    </p:set>
                                    <p:animEffect transition="in" filter="wheel(4)">
                                      <p:cBhvr>
                                        <p:cTn id="14" dur="500"/>
                                        <p:tgtEl>
                                          <p:spTgt spid="70451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04517" grpId="0" animBg="1"/>
    </p:bld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5540" name="Text Box 4"/>
          <p:cNvSpPr txBox="1">
            <a:spLocks noChangeArrowheads="1"/>
          </p:cNvSpPr>
          <p:nvPr/>
        </p:nvSpPr>
        <p:spPr bwMode="auto">
          <a:xfrm>
            <a:off x="611188" y="2781300"/>
            <a:ext cx="7704137" cy="2653034"/>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spAutoFit/>
          </a:bodyPr>
          <a:lstStyle/>
          <a:p>
            <a:pPr algn="l" eaLnBrk="1" hangingPunct="1">
              <a:lnSpc>
                <a:spcPct val="130000"/>
              </a:lnSpc>
              <a:spcBef>
                <a:spcPct val="0"/>
              </a:spcBef>
            </a:pPr>
            <a:r>
              <a:rPr kumimoji="0" lang="en-US" altLang="zh-CN" sz="3200" b="1" dirty="0">
                <a:latin typeface="+mn-ea"/>
                <a:ea typeface="+mn-ea"/>
              </a:rPr>
              <a:t>3.</a:t>
            </a:r>
            <a:r>
              <a:rPr kumimoji="0" lang="zh-CN" altLang="en-US" sz="3200" b="1" dirty="0">
                <a:latin typeface="+mn-ea"/>
                <a:ea typeface="+mn-ea"/>
              </a:rPr>
              <a:t>如果使用用户自己定义的函数，而该函数的位置在调用它的函数（即主调函数）的后面，应该在主调函数中对被调用的函数作声明。</a:t>
            </a:r>
          </a:p>
        </p:txBody>
      </p:sp>
      <p:sp>
        <p:nvSpPr>
          <p:cNvPr id="705541" name="Text Box 5"/>
          <p:cNvSpPr txBox="1">
            <a:spLocks noChangeArrowheads="1"/>
          </p:cNvSpPr>
          <p:nvPr/>
        </p:nvSpPr>
        <p:spPr bwMode="auto">
          <a:xfrm>
            <a:off x="612775" y="692150"/>
            <a:ext cx="7704138" cy="2012859"/>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spAutoFit/>
          </a:bodyPr>
          <a:lstStyle/>
          <a:p>
            <a:pPr algn="l" eaLnBrk="1" hangingPunct="1">
              <a:lnSpc>
                <a:spcPct val="130000"/>
              </a:lnSpc>
              <a:spcBef>
                <a:spcPct val="0"/>
              </a:spcBef>
            </a:pPr>
            <a:r>
              <a:rPr kumimoji="0" lang="en-US" altLang="zh-CN" sz="3200" b="1" dirty="0">
                <a:latin typeface="+mn-ea"/>
                <a:ea typeface="+mn-ea"/>
              </a:rPr>
              <a:t>2.</a:t>
            </a:r>
            <a:r>
              <a:rPr kumimoji="0" lang="zh-CN" altLang="en-US" sz="3200" b="1" dirty="0">
                <a:latin typeface="+mn-ea"/>
                <a:ea typeface="+mn-ea"/>
              </a:rPr>
              <a:t>如果使用库函数，还应该在本文件开头用</a:t>
            </a:r>
            <a:r>
              <a:rPr kumimoji="0" lang="en-US" altLang="zh-CN" sz="3200" b="1" dirty="0">
                <a:latin typeface="+mn-ea"/>
                <a:ea typeface="+mn-ea"/>
              </a:rPr>
              <a:t>#include </a:t>
            </a:r>
            <a:r>
              <a:rPr kumimoji="0" lang="zh-CN" altLang="en-US" sz="3200" b="1" dirty="0">
                <a:latin typeface="+mn-ea"/>
                <a:ea typeface="+mn-ea"/>
              </a:rPr>
              <a:t>命令将调用有关库函数时所需用到的信息“包含”到本文件中来。 </a:t>
            </a:r>
          </a:p>
        </p:txBody>
      </p:sp>
    </p:spTree>
    <p:extLst>
      <p:ext uri="{BB962C8B-B14F-4D97-AF65-F5344CB8AC3E}">
        <p14:creationId xmlns:p14="http://schemas.microsoft.com/office/powerpoint/2010/main" val="2910380410"/>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1" presetClass="entr" presetSubtype="4" fill="hold" nodeType="withEffect">
                                  <p:stCondLst>
                                    <p:cond delay="0"/>
                                  </p:stCondLst>
                                  <p:childTnLst>
                                    <p:set>
                                      <p:cBhvr>
                                        <p:cTn id="6" dur="1" fill="hold">
                                          <p:stCondLst>
                                            <p:cond delay="0"/>
                                          </p:stCondLst>
                                        </p:cTn>
                                        <p:tgtEl>
                                          <p:spTgt spid="705541"/>
                                        </p:tgtEl>
                                        <p:attrNameLst>
                                          <p:attrName>style.visibility</p:attrName>
                                        </p:attrNameLst>
                                      </p:cBhvr>
                                      <p:to>
                                        <p:strVal val="visible"/>
                                      </p:to>
                                    </p:set>
                                    <p:animEffect transition="in" filter="wheel(4)">
                                      <p:cBhvr>
                                        <p:cTn id="7" dur="500"/>
                                        <p:tgtEl>
                                          <p:spTgt spid="705541"/>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1" presetClass="entr" presetSubtype="4" fill="hold" nodeType="clickEffect">
                                  <p:stCondLst>
                                    <p:cond delay="0"/>
                                  </p:stCondLst>
                                  <p:childTnLst>
                                    <p:set>
                                      <p:cBhvr>
                                        <p:cTn id="11" dur="1" fill="hold">
                                          <p:stCondLst>
                                            <p:cond delay="0"/>
                                          </p:stCondLst>
                                        </p:cTn>
                                        <p:tgtEl>
                                          <p:spTgt spid="705540"/>
                                        </p:tgtEl>
                                        <p:attrNameLst>
                                          <p:attrName>style.visibility</p:attrName>
                                        </p:attrNameLst>
                                      </p:cBhvr>
                                      <p:to>
                                        <p:strVal val="visible"/>
                                      </p:to>
                                    </p:set>
                                    <p:animEffect transition="in" filter="wheel(4)">
                                      <p:cBhvr>
                                        <p:cTn id="12" dur="500"/>
                                        <p:tgtEl>
                                          <p:spTgt spid="70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684" name="Text Box 4"/>
          <p:cNvSpPr txBox="1">
            <a:spLocks noChangeArrowheads="1"/>
          </p:cNvSpPr>
          <p:nvPr/>
        </p:nvSpPr>
        <p:spPr bwMode="auto">
          <a:xfrm>
            <a:off x="323850" y="620713"/>
            <a:ext cx="8496300" cy="2505301"/>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a:spAutoFit/>
          </a:bodyPr>
          <a:lstStyle/>
          <a:p>
            <a:pPr algn="l" eaLnBrk="1" hangingPunct="1">
              <a:lnSpc>
                <a:spcPct val="140000"/>
              </a:lnSpc>
              <a:spcBef>
                <a:spcPct val="0"/>
              </a:spcBef>
            </a:pPr>
            <a:r>
              <a:rPr kumimoji="0" lang="zh-CN" altLang="en-US" sz="2800" b="1" dirty="0">
                <a:latin typeface="+mn-ea"/>
                <a:ea typeface="+mn-ea"/>
              </a:rPr>
              <a:t>函数原型的一般形式为</a:t>
            </a:r>
            <a:r>
              <a:rPr kumimoji="0" lang="en-US" altLang="zh-CN" sz="2800" b="1" dirty="0">
                <a:latin typeface="+mn-ea"/>
                <a:ea typeface="+mn-ea"/>
              </a:rPr>
              <a:t>:</a:t>
            </a:r>
          </a:p>
          <a:p>
            <a:pPr algn="l" eaLnBrk="1" hangingPunct="1">
              <a:lnSpc>
                <a:spcPct val="140000"/>
              </a:lnSpc>
              <a:spcBef>
                <a:spcPct val="0"/>
              </a:spcBef>
            </a:pPr>
            <a:r>
              <a:rPr kumimoji="0" lang="en-US" altLang="zh-CN" sz="2800" dirty="0">
                <a:solidFill>
                  <a:srgbClr val="CC0000"/>
                </a:solidFill>
                <a:latin typeface="+mn-ea"/>
                <a:ea typeface="+mn-ea"/>
              </a:rPr>
              <a:t>1. </a:t>
            </a:r>
            <a:r>
              <a:rPr kumimoji="0" lang="zh-CN" altLang="en-US" sz="2800" dirty="0">
                <a:solidFill>
                  <a:srgbClr val="CC0000"/>
                </a:solidFill>
                <a:latin typeface="+mn-ea"/>
                <a:ea typeface="+mn-ea"/>
              </a:rPr>
              <a:t>函数类型 函数名</a:t>
            </a:r>
            <a:r>
              <a:rPr kumimoji="0" lang="en-US" altLang="zh-CN" sz="2800" dirty="0">
                <a:solidFill>
                  <a:srgbClr val="CC0000"/>
                </a:solidFill>
                <a:latin typeface="+mn-ea"/>
                <a:ea typeface="+mn-ea"/>
              </a:rPr>
              <a:t>(</a:t>
            </a:r>
            <a:r>
              <a:rPr kumimoji="0" lang="zh-CN" altLang="en-US" sz="2800" dirty="0">
                <a:solidFill>
                  <a:srgbClr val="CC0000"/>
                </a:solidFill>
                <a:latin typeface="+mn-ea"/>
                <a:ea typeface="+mn-ea"/>
              </a:rPr>
              <a:t>参数类型</a:t>
            </a:r>
            <a:r>
              <a:rPr kumimoji="0" lang="en-US" altLang="zh-CN" sz="2800" dirty="0">
                <a:solidFill>
                  <a:srgbClr val="CC0000"/>
                </a:solidFill>
                <a:latin typeface="+mn-ea"/>
                <a:ea typeface="+mn-ea"/>
              </a:rPr>
              <a:t>1</a:t>
            </a:r>
            <a:r>
              <a:rPr kumimoji="0" lang="zh-CN" altLang="en-US" sz="2800" dirty="0">
                <a:solidFill>
                  <a:srgbClr val="CC0000"/>
                </a:solidFill>
                <a:latin typeface="+mn-ea"/>
                <a:ea typeface="+mn-ea"/>
              </a:rPr>
              <a:t>，参数类型</a:t>
            </a:r>
            <a:r>
              <a:rPr kumimoji="0" lang="en-US" altLang="zh-CN" sz="2800" dirty="0">
                <a:solidFill>
                  <a:srgbClr val="CC0000"/>
                </a:solidFill>
                <a:latin typeface="+mn-ea"/>
                <a:ea typeface="+mn-ea"/>
              </a:rPr>
              <a:t>2……)</a:t>
            </a:r>
            <a:r>
              <a:rPr kumimoji="0" lang="zh-CN" altLang="en-US" sz="2800" dirty="0">
                <a:solidFill>
                  <a:srgbClr val="CC0000"/>
                </a:solidFill>
                <a:latin typeface="+mn-ea"/>
                <a:ea typeface="+mn-ea"/>
              </a:rPr>
              <a:t>；</a:t>
            </a:r>
          </a:p>
          <a:p>
            <a:pPr algn="l" eaLnBrk="1" hangingPunct="1">
              <a:lnSpc>
                <a:spcPct val="140000"/>
              </a:lnSpc>
              <a:spcBef>
                <a:spcPct val="0"/>
              </a:spcBef>
            </a:pPr>
            <a:r>
              <a:rPr kumimoji="0" lang="en-US" altLang="zh-CN" sz="2800" dirty="0">
                <a:solidFill>
                  <a:srgbClr val="CC0000"/>
                </a:solidFill>
                <a:latin typeface="+mn-ea"/>
                <a:ea typeface="+mn-ea"/>
              </a:rPr>
              <a:t>2. </a:t>
            </a:r>
            <a:r>
              <a:rPr kumimoji="0" lang="zh-CN" altLang="en-US" sz="2800" dirty="0">
                <a:solidFill>
                  <a:srgbClr val="CC0000"/>
                </a:solidFill>
                <a:latin typeface="+mn-ea"/>
                <a:ea typeface="+mn-ea"/>
              </a:rPr>
              <a:t>函数类型 函数名</a:t>
            </a:r>
            <a:r>
              <a:rPr kumimoji="0" lang="en-US" altLang="zh-CN" sz="2800" dirty="0">
                <a:solidFill>
                  <a:srgbClr val="CC0000"/>
                </a:solidFill>
                <a:latin typeface="+mn-ea"/>
                <a:ea typeface="+mn-ea"/>
              </a:rPr>
              <a:t>(</a:t>
            </a:r>
            <a:r>
              <a:rPr kumimoji="0" lang="zh-CN" altLang="en-US" sz="2800" dirty="0">
                <a:solidFill>
                  <a:srgbClr val="CC0000"/>
                </a:solidFill>
                <a:latin typeface="+mn-ea"/>
                <a:ea typeface="+mn-ea"/>
              </a:rPr>
              <a:t>参数类型</a:t>
            </a:r>
            <a:r>
              <a:rPr kumimoji="0" lang="en-US" altLang="zh-CN" sz="2800" dirty="0">
                <a:solidFill>
                  <a:srgbClr val="CC0000"/>
                </a:solidFill>
                <a:latin typeface="+mn-ea"/>
                <a:ea typeface="+mn-ea"/>
              </a:rPr>
              <a:t>1</a:t>
            </a:r>
            <a:r>
              <a:rPr kumimoji="0" lang="zh-CN" altLang="en-US" sz="2800" dirty="0">
                <a:solidFill>
                  <a:srgbClr val="CC0000"/>
                </a:solidFill>
                <a:latin typeface="+mn-ea"/>
                <a:ea typeface="+mn-ea"/>
              </a:rPr>
              <a:t>，参数名</a:t>
            </a:r>
            <a:r>
              <a:rPr kumimoji="0" lang="en-US" altLang="zh-CN" sz="2800" dirty="0">
                <a:solidFill>
                  <a:srgbClr val="CC0000"/>
                </a:solidFill>
                <a:latin typeface="+mn-ea"/>
                <a:ea typeface="+mn-ea"/>
              </a:rPr>
              <a:t>1</a:t>
            </a:r>
            <a:r>
              <a:rPr kumimoji="0" lang="zh-CN" altLang="en-US" sz="2800" dirty="0">
                <a:solidFill>
                  <a:srgbClr val="CC0000"/>
                </a:solidFill>
                <a:latin typeface="+mn-ea"/>
                <a:ea typeface="+mn-ea"/>
              </a:rPr>
              <a:t>，参数类型</a:t>
            </a:r>
            <a:r>
              <a:rPr kumimoji="0" lang="en-US" altLang="zh-CN" sz="2800" dirty="0">
                <a:solidFill>
                  <a:srgbClr val="CC0000"/>
                </a:solidFill>
                <a:latin typeface="+mn-ea"/>
                <a:ea typeface="+mn-ea"/>
              </a:rPr>
              <a:t>2</a:t>
            </a:r>
            <a:r>
              <a:rPr kumimoji="0" lang="zh-CN" altLang="en-US" sz="2800" dirty="0">
                <a:solidFill>
                  <a:srgbClr val="CC0000"/>
                </a:solidFill>
                <a:latin typeface="+mn-ea"/>
                <a:ea typeface="+mn-ea"/>
              </a:rPr>
              <a:t>，参数名</a:t>
            </a:r>
            <a:r>
              <a:rPr kumimoji="0" lang="en-US" altLang="zh-CN" sz="2800" dirty="0">
                <a:solidFill>
                  <a:srgbClr val="CC0000"/>
                </a:solidFill>
                <a:latin typeface="+mn-ea"/>
                <a:ea typeface="+mn-ea"/>
              </a:rPr>
              <a:t>2……)</a:t>
            </a:r>
            <a:r>
              <a:rPr kumimoji="0" lang="zh-CN" altLang="en-US" sz="2800" dirty="0">
                <a:solidFill>
                  <a:srgbClr val="CC0000"/>
                </a:solidFill>
                <a:latin typeface="+mn-ea"/>
                <a:ea typeface="+mn-ea"/>
              </a:rPr>
              <a:t>； </a:t>
            </a:r>
          </a:p>
        </p:txBody>
      </p:sp>
      <p:sp>
        <p:nvSpPr>
          <p:cNvPr id="711686" name="Text Box 6"/>
          <p:cNvSpPr txBox="1">
            <a:spLocks noChangeArrowheads="1"/>
          </p:cNvSpPr>
          <p:nvPr/>
        </p:nvSpPr>
        <p:spPr bwMode="auto">
          <a:xfrm>
            <a:off x="611188" y="3213100"/>
            <a:ext cx="7993062" cy="2653034"/>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8900000" algn="ctr" rotWithShape="0">
                    <a:schemeClr val="bg2">
                      <a:alpha val="50000"/>
                    </a:schemeClr>
                  </a:outerShdw>
                </a:effectLst>
              </a14:hiddenEffects>
            </a:ext>
          </a:extLst>
        </p:spPr>
        <p:txBody>
          <a:bodyPr>
            <a:spAutoFit/>
          </a:bodyPr>
          <a:lstStyle/>
          <a:p>
            <a:pPr algn="l" eaLnBrk="1" hangingPunct="1">
              <a:lnSpc>
                <a:spcPct val="130000"/>
              </a:lnSpc>
              <a:spcBef>
                <a:spcPct val="0"/>
              </a:spcBef>
            </a:pPr>
            <a:r>
              <a:rPr kumimoji="0" lang="en-US" altLang="zh-CN" sz="3200" b="1" dirty="0">
                <a:latin typeface="+mn-ea"/>
                <a:ea typeface="+mn-ea"/>
              </a:rPr>
              <a:t>    </a:t>
            </a:r>
            <a:r>
              <a:rPr kumimoji="0" lang="zh-CN" altLang="en-US" sz="3200" b="1" dirty="0">
                <a:latin typeface="+mn-ea"/>
                <a:ea typeface="+mn-ea"/>
              </a:rPr>
              <a:t>声明的作用是把函数名、函数参数的个数和参数类型等信息通知编译系统，以便在遇到函数调用时，编译系统能正确识别函数并检查调用是否合法。</a:t>
            </a:r>
          </a:p>
        </p:txBody>
      </p:sp>
    </p:spTree>
    <p:extLst>
      <p:ext uri="{BB962C8B-B14F-4D97-AF65-F5344CB8AC3E}">
        <p14:creationId xmlns:p14="http://schemas.microsoft.com/office/powerpoint/2010/main" val="4273777456"/>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grpId="0" nodeType="withEffect">
                                  <p:stCondLst>
                                    <p:cond delay="0"/>
                                  </p:stCondLst>
                                  <p:childTnLst>
                                    <p:set>
                                      <p:cBhvr>
                                        <p:cTn id="6" dur="1" fill="hold">
                                          <p:stCondLst>
                                            <p:cond delay="0"/>
                                          </p:stCondLst>
                                        </p:cTn>
                                        <p:tgtEl>
                                          <p:spTgt spid="711684"/>
                                        </p:tgtEl>
                                        <p:attrNameLst>
                                          <p:attrName>style.visibility</p:attrName>
                                        </p:attrNameLst>
                                      </p:cBhvr>
                                      <p:to>
                                        <p:strVal val="visible"/>
                                      </p:to>
                                    </p:set>
                                    <p:anim calcmode="lin" valueType="num">
                                      <p:cBhvr additive="base">
                                        <p:cTn id="7" dur="500" fill="hold"/>
                                        <p:tgtEl>
                                          <p:spTgt spid="711684"/>
                                        </p:tgtEl>
                                        <p:attrNameLst>
                                          <p:attrName>ppt_x</p:attrName>
                                        </p:attrNameLst>
                                      </p:cBhvr>
                                      <p:tavLst>
                                        <p:tav tm="0">
                                          <p:val>
                                            <p:strVal val="0-#ppt_w/2"/>
                                          </p:val>
                                        </p:tav>
                                        <p:tav tm="100000">
                                          <p:val>
                                            <p:strVal val="#ppt_x"/>
                                          </p:val>
                                        </p:tav>
                                      </p:tavLst>
                                    </p:anim>
                                    <p:anim calcmode="lin" valueType="num">
                                      <p:cBhvr additive="base">
                                        <p:cTn id="8" dur="500" fill="hold"/>
                                        <p:tgtEl>
                                          <p:spTgt spid="711684"/>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711686"/>
                                        </p:tgtEl>
                                        <p:attrNameLst>
                                          <p:attrName>style.visibility</p:attrName>
                                        </p:attrNameLst>
                                      </p:cBhvr>
                                      <p:to>
                                        <p:strVal val="visible"/>
                                      </p:to>
                                    </p:set>
                                    <p:anim calcmode="lin" valueType="num">
                                      <p:cBhvr additive="base">
                                        <p:cTn id="11" dur="500" fill="hold"/>
                                        <p:tgtEl>
                                          <p:spTgt spid="711686"/>
                                        </p:tgtEl>
                                        <p:attrNameLst>
                                          <p:attrName>ppt_x</p:attrName>
                                        </p:attrNameLst>
                                      </p:cBhvr>
                                      <p:tavLst>
                                        <p:tav tm="0">
                                          <p:val>
                                            <p:strVal val="0-#ppt_w/2"/>
                                          </p:val>
                                        </p:tav>
                                        <p:tav tm="100000">
                                          <p:val>
                                            <p:strVal val="#ppt_x"/>
                                          </p:val>
                                        </p:tav>
                                      </p:tavLst>
                                    </p:anim>
                                    <p:anim calcmode="lin" valueType="num">
                                      <p:cBhvr additive="base">
                                        <p:cTn id="12" dur="500" fill="hold"/>
                                        <p:tgtEl>
                                          <p:spTgt spid="71168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11684" grpId="0"/>
      <p:bldP spid="711686" grpId="0"/>
    </p:bld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636" name="Text Box 4"/>
          <p:cNvSpPr txBox="1">
            <a:spLocks noChangeArrowheads="1"/>
          </p:cNvSpPr>
          <p:nvPr/>
        </p:nvSpPr>
        <p:spPr bwMode="auto">
          <a:xfrm>
            <a:off x="539750" y="692150"/>
            <a:ext cx="8101013" cy="4893647"/>
          </a:xfrm>
          <a:prstGeom prst="rect">
            <a:avLst/>
          </a:prstGeom>
          <a:noFill/>
          <a:ln>
            <a:noFill/>
          </a:ln>
          <a:effectLst/>
          <a:extLst>
            <a:ext uri="{909E8E84-426E-40DD-AFC4-6F175D3DCCD1}">
              <a14:hiddenFill xmlns:a14="http://schemas.microsoft.com/office/drawing/2010/main">
                <a:solidFill>
                  <a:srgbClr val="F3FFFF"/>
                </a:solidFill>
              </a14:hiddenFill>
            </a:ext>
            <a:ext uri="{91240B29-F687-4F45-9708-019B960494DF}">
              <a14:hiddenLine xmlns:a14="http://schemas.microsoft.com/office/drawing/2010/main" w="57150">
                <a:solidFill>
                  <a:srgbClr val="FFCC99"/>
                </a:solidFill>
                <a:miter lim="800000"/>
                <a:headEnd/>
                <a:tailEnd/>
              </a14:hiddenLine>
            </a:ext>
            <a:ext uri="{AF507438-7753-43E0-B8FC-AC1667EBCBE1}">
              <a14:hiddenEffects xmlns:a14="http://schemas.microsoft.com/office/drawing/2010/main">
                <a:effectLst>
                  <a:outerShdw dist="107763" dir="13500000" algn="ctr" rotWithShape="0">
                    <a:schemeClr val="bg2">
                      <a:alpha val="50000"/>
                    </a:schemeClr>
                  </a:outerShdw>
                </a:effectLst>
              </a14:hiddenEffects>
            </a:ext>
          </a:extLst>
        </p:spPr>
        <p:txBody>
          <a:bodyPr>
            <a:spAutoFit/>
          </a:bodyPr>
          <a:lstStyle/>
          <a:p>
            <a:pPr algn="l" eaLnBrk="1" hangingPunct="1">
              <a:lnSpc>
                <a:spcPct val="130000"/>
              </a:lnSpc>
              <a:spcBef>
                <a:spcPct val="0"/>
              </a:spcBef>
            </a:pPr>
            <a:r>
              <a:rPr kumimoji="0" lang="zh-CN" altLang="en-US" sz="4400" b="1" dirty="0">
                <a:solidFill>
                  <a:srgbClr val="CC0000"/>
                </a:solidFill>
                <a:latin typeface="+mn-ea"/>
                <a:ea typeface="+mn-ea"/>
              </a:rPr>
              <a:t>注意：</a:t>
            </a:r>
          </a:p>
          <a:p>
            <a:pPr algn="l" eaLnBrk="1" hangingPunct="1">
              <a:lnSpc>
                <a:spcPct val="130000"/>
              </a:lnSpc>
              <a:spcBef>
                <a:spcPct val="0"/>
              </a:spcBef>
            </a:pPr>
            <a:r>
              <a:rPr kumimoji="0" lang="zh-CN" altLang="en-US" sz="2800" b="1" dirty="0">
                <a:latin typeface="+mn-ea"/>
                <a:ea typeface="+mn-ea"/>
              </a:rPr>
              <a:t>   </a:t>
            </a:r>
            <a:r>
              <a:rPr kumimoji="0" lang="zh-CN" altLang="en-US" sz="2800" b="1" dirty="0">
                <a:solidFill>
                  <a:schemeClr val="accent2"/>
                </a:solidFill>
                <a:latin typeface="+mn-ea"/>
                <a:ea typeface="+mn-ea"/>
              </a:rPr>
              <a:t>函数的“定义”和“声明”的区别：</a:t>
            </a:r>
          </a:p>
          <a:p>
            <a:pPr algn="l" eaLnBrk="1" hangingPunct="1">
              <a:lnSpc>
                <a:spcPct val="130000"/>
              </a:lnSpc>
              <a:spcBef>
                <a:spcPct val="0"/>
              </a:spcBef>
              <a:buSzPct val="65000"/>
              <a:buFont typeface="Wingdings" panose="05000000000000000000" pitchFamily="2" charset="2"/>
              <a:buChar char="l"/>
            </a:pPr>
            <a:r>
              <a:rPr kumimoji="0" lang="zh-CN" altLang="en-US" sz="2800" b="1" dirty="0">
                <a:latin typeface="+mn-ea"/>
                <a:ea typeface="+mn-ea"/>
              </a:rPr>
              <a:t> 函数的定义是指对函数功能的确立，包括指定函数名，函数值类型、形参及其类型、函数体等，它是一个完整的、独立的函数单位。</a:t>
            </a:r>
          </a:p>
          <a:p>
            <a:pPr algn="l" eaLnBrk="1" hangingPunct="1">
              <a:lnSpc>
                <a:spcPct val="130000"/>
              </a:lnSpc>
              <a:spcBef>
                <a:spcPct val="0"/>
              </a:spcBef>
              <a:buSzPct val="65000"/>
              <a:buFont typeface="Wingdings" panose="05000000000000000000" pitchFamily="2" charset="2"/>
              <a:buChar char="l"/>
            </a:pPr>
            <a:r>
              <a:rPr kumimoji="0" lang="zh-CN" altLang="en-US" sz="2800" b="1" dirty="0">
                <a:latin typeface="+mn-ea"/>
                <a:ea typeface="+mn-ea"/>
              </a:rPr>
              <a:t> 函数的声明的作用则是把函数的名字、函数类型以及形参的类型、个数和顺序通知编译系统，以便在调用该函数时系统按此进行对照检查。 </a:t>
            </a:r>
          </a:p>
        </p:txBody>
      </p:sp>
    </p:spTree>
    <p:extLst>
      <p:ext uri="{BB962C8B-B14F-4D97-AF65-F5344CB8AC3E}">
        <p14:creationId xmlns:p14="http://schemas.microsoft.com/office/powerpoint/2010/main" val="1616577821"/>
      </p:ext>
    </p:extLst>
  </p:cSld>
  <p:clrMapOvr>
    <a:masterClrMapping/>
  </p:clrMapOvr>
  <p:transition>
    <p:strips dir="ru"/>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 presetClass="entr" presetSubtype="8" fill="hold" nodeType="withEffect">
                                  <p:stCondLst>
                                    <p:cond delay="0"/>
                                  </p:stCondLst>
                                  <p:childTnLst>
                                    <p:set>
                                      <p:cBhvr>
                                        <p:cTn id="6" dur="1" fill="hold">
                                          <p:stCondLst>
                                            <p:cond delay="0"/>
                                          </p:stCondLst>
                                        </p:cTn>
                                        <p:tgtEl>
                                          <p:spTgt spid="709636"/>
                                        </p:tgtEl>
                                        <p:attrNameLst>
                                          <p:attrName>style.visibility</p:attrName>
                                        </p:attrNameLst>
                                      </p:cBhvr>
                                      <p:to>
                                        <p:strVal val="visible"/>
                                      </p:to>
                                    </p:set>
                                    <p:anim calcmode="lin" valueType="num">
                                      <p:cBhvr additive="base">
                                        <p:cTn id="7" dur="500" fill="hold"/>
                                        <p:tgtEl>
                                          <p:spTgt spid="709636"/>
                                        </p:tgtEl>
                                        <p:attrNameLst>
                                          <p:attrName>ppt_x</p:attrName>
                                        </p:attrNameLst>
                                      </p:cBhvr>
                                      <p:tavLst>
                                        <p:tav tm="0">
                                          <p:val>
                                            <p:strVal val="0-#ppt_w/2"/>
                                          </p:val>
                                        </p:tav>
                                        <p:tav tm="100000">
                                          <p:val>
                                            <p:strVal val="#ppt_x"/>
                                          </p:val>
                                        </p:tav>
                                      </p:tavLst>
                                    </p:anim>
                                    <p:anim calcmode="lin" valueType="num">
                                      <p:cBhvr additive="base">
                                        <p:cTn id="8" dur="500" fill="hold"/>
                                        <p:tgtEl>
                                          <p:spTgt spid="70963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7.5 </a:t>
            </a:r>
            <a:r>
              <a:rPr lang="zh-CN" altLang="zh-CN" dirty="0" smtClean="0">
                <a:solidFill>
                  <a:srgbClr val="800000"/>
                </a:solidFill>
                <a:effectLst>
                  <a:outerShdw blurRad="38100" dist="38100" dir="2700000" algn="tl">
                    <a:srgbClr val="000000"/>
                  </a:outerShdw>
                </a:effectLst>
                <a:ea typeface="黑体" pitchFamily="2" charset="-122"/>
              </a:rPr>
              <a:t>函数的嵌套调用</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66563" name="Rectangle 3"/>
          <p:cNvSpPr>
            <a:spLocks noGrp="1" noChangeArrowheads="1"/>
          </p:cNvSpPr>
          <p:nvPr>
            <p:ph type="body" idx="1"/>
          </p:nvPr>
        </p:nvSpPr>
        <p:spPr>
          <a:xfrm>
            <a:off x="714375" y="1571625"/>
            <a:ext cx="7929563" cy="3714750"/>
          </a:xfrm>
        </p:spPr>
        <p:txBody>
          <a:bodyPr/>
          <a:lstStyle/>
          <a:p>
            <a:r>
              <a:rPr lang="zh-CN" altLang="zh-CN" smtClean="0"/>
              <a:t>Ｃ语言的函数定义是互相平行、独立的</a:t>
            </a:r>
            <a:endParaRPr lang="en-US" altLang="zh-CN" smtClean="0"/>
          </a:p>
          <a:p>
            <a:r>
              <a:rPr lang="zh-CN" altLang="en-US" smtClean="0"/>
              <a:t>即</a:t>
            </a:r>
            <a:r>
              <a:rPr lang="zh-CN" altLang="zh-CN" smtClean="0"/>
              <a:t>函数不能嵌套定义</a:t>
            </a:r>
            <a:endParaRPr lang="en-US" altLang="zh-CN" smtClean="0"/>
          </a:p>
          <a:p>
            <a:r>
              <a:rPr lang="zh-CN" altLang="zh-CN" smtClean="0"/>
              <a:t>但可以嵌套调用函数</a:t>
            </a:r>
            <a:endParaRPr lang="en-US" altLang="zh-CN" smtClean="0"/>
          </a:p>
          <a:p>
            <a:r>
              <a:rPr lang="zh-CN" altLang="en-US" smtClean="0"/>
              <a:t>即</a:t>
            </a:r>
            <a:r>
              <a:rPr lang="zh-CN" altLang="zh-CN" smtClean="0"/>
              <a:t>调用一个函数的过程中，又</a:t>
            </a:r>
            <a:r>
              <a:rPr lang="zh-CN" altLang="en-US" smtClean="0"/>
              <a:t>可以</a:t>
            </a:r>
            <a:r>
              <a:rPr lang="zh-CN" altLang="zh-CN" smtClean="0"/>
              <a:t>调用另一个函数</a:t>
            </a:r>
          </a:p>
        </p:txBody>
      </p:sp>
      <p:pic>
        <p:nvPicPr>
          <p:cNvPr id="66564"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7.1</a:t>
            </a:r>
            <a:r>
              <a:rPr lang="zh-CN" altLang="zh-CN" dirty="0" smtClean="0">
                <a:solidFill>
                  <a:srgbClr val="800000"/>
                </a:solidFill>
                <a:effectLst>
                  <a:outerShdw blurRad="38100" dist="38100" dir="2700000" algn="tl">
                    <a:srgbClr val="000000"/>
                  </a:outerShdw>
                </a:effectLst>
                <a:ea typeface="黑体" pitchFamily="2" charset="-122"/>
              </a:rPr>
              <a:t>为什么要用函数</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5" name="流程图: 过程 4"/>
          <p:cNvSpPr>
            <a:spLocks noChangeArrowheads="1"/>
          </p:cNvSpPr>
          <p:nvPr/>
        </p:nvSpPr>
        <p:spPr bwMode="auto">
          <a:xfrm>
            <a:off x="3643313" y="1785938"/>
            <a:ext cx="1428750" cy="500062"/>
          </a:xfrm>
          <a:prstGeom prst="flowChartProcess">
            <a:avLst/>
          </a:prstGeom>
          <a:solidFill>
            <a:schemeClr val="accent1"/>
          </a:solidFill>
          <a:ln w="38100" algn="ctr">
            <a:solidFill>
              <a:schemeClr val="tx1"/>
            </a:solidFill>
            <a:miter lim="800000"/>
            <a:headEnd/>
            <a:tailEnd/>
          </a:ln>
        </p:spPr>
        <p:txBody>
          <a:bodyPr wrap="none" lIns="0" tIns="0" rIns="0" bIns="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main</a:t>
            </a:r>
            <a:endParaRPr kumimoji="1" lang="zh-CN" altLang="en-US" sz="2800">
              <a:ea typeface="宋体" panose="02010600030101010101" pitchFamily="2" charset="-122"/>
            </a:endParaRPr>
          </a:p>
        </p:txBody>
      </p:sp>
      <p:sp>
        <p:nvSpPr>
          <p:cNvPr id="6" name="流程图: 过程 5"/>
          <p:cNvSpPr>
            <a:spLocks noChangeArrowheads="1"/>
          </p:cNvSpPr>
          <p:nvPr/>
        </p:nvSpPr>
        <p:spPr bwMode="auto">
          <a:xfrm>
            <a:off x="2071688" y="3071813"/>
            <a:ext cx="785812" cy="500062"/>
          </a:xfrm>
          <a:prstGeom prst="flowChartProcess">
            <a:avLst/>
          </a:prstGeom>
          <a:solidFill>
            <a:schemeClr val="accent1"/>
          </a:solidFill>
          <a:ln w="38100" algn="ctr">
            <a:solidFill>
              <a:schemeClr val="tx1"/>
            </a:solidFill>
            <a:miter lim="800000"/>
            <a:headEnd/>
            <a:tailEnd/>
          </a:ln>
        </p:spPr>
        <p:txBody>
          <a:bodyPr wrap="none" lIns="0" tIns="0" rIns="0" bIns="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a</a:t>
            </a:r>
            <a:endParaRPr kumimoji="1" lang="zh-CN" altLang="en-US" sz="2800">
              <a:ea typeface="宋体" panose="02010600030101010101" pitchFamily="2" charset="-122"/>
            </a:endParaRPr>
          </a:p>
        </p:txBody>
      </p:sp>
      <p:sp>
        <p:nvSpPr>
          <p:cNvPr id="7" name="流程图: 过程 6"/>
          <p:cNvSpPr>
            <a:spLocks noChangeArrowheads="1"/>
          </p:cNvSpPr>
          <p:nvPr/>
        </p:nvSpPr>
        <p:spPr bwMode="auto">
          <a:xfrm>
            <a:off x="4000500" y="3071813"/>
            <a:ext cx="785813" cy="500062"/>
          </a:xfrm>
          <a:prstGeom prst="flowChartProcess">
            <a:avLst/>
          </a:prstGeom>
          <a:solidFill>
            <a:schemeClr val="accent1"/>
          </a:solidFill>
          <a:ln w="38100" algn="ctr">
            <a:solidFill>
              <a:schemeClr val="tx1"/>
            </a:solidFill>
            <a:miter lim="800000"/>
            <a:headEnd/>
            <a:tailEnd/>
          </a:ln>
        </p:spPr>
        <p:txBody>
          <a:bodyPr wrap="none" lIns="0" tIns="0" rIns="0" bIns="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b</a:t>
            </a:r>
            <a:endParaRPr kumimoji="1" lang="zh-CN" altLang="en-US" sz="2800">
              <a:ea typeface="宋体" panose="02010600030101010101" pitchFamily="2" charset="-122"/>
            </a:endParaRPr>
          </a:p>
        </p:txBody>
      </p:sp>
      <p:sp>
        <p:nvSpPr>
          <p:cNvPr id="8" name="流程图: 过程 7"/>
          <p:cNvSpPr>
            <a:spLocks noChangeArrowheads="1"/>
          </p:cNvSpPr>
          <p:nvPr/>
        </p:nvSpPr>
        <p:spPr bwMode="auto">
          <a:xfrm>
            <a:off x="5857875" y="3071813"/>
            <a:ext cx="785813" cy="500062"/>
          </a:xfrm>
          <a:prstGeom prst="flowChartProcess">
            <a:avLst/>
          </a:prstGeom>
          <a:solidFill>
            <a:schemeClr val="accent1"/>
          </a:solidFill>
          <a:ln w="38100" algn="ctr">
            <a:solidFill>
              <a:schemeClr val="tx1"/>
            </a:solidFill>
            <a:miter lim="800000"/>
            <a:headEnd/>
            <a:tailEnd/>
          </a:ln>
        </p:spPr>
        <p:txBody>
          <a:bodyPr wrap="none" lIns="0" tIns="0" rIns="0" bIns="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c</a:t>
            </a:r>
            <a:endParaRPr kumimoji="1" lang="zh-CN" altLang="en-US" sz="2800">
              <a:ea typeface="宋体" panose="02010600030101010101" pitchFamily="2" charset="-122"/>
            </a:endParaRPr>
          </a:p>
        </p:txBody>
      </p:sp>
      <p:sp>
        <p:nvSpPr>
          <p:cNvPr id="9" name="流程图: 过程 8"/>
          <p:cNvSpPr>
            <a:spLocks noChangeArrowheads="1"/>
          </p:cNvSpPr>
          <p:nvPr/>
        </p:nvSpPr>
        <p:spPr bwMode="auto">
          <a:xfrm>
            <a:off x="3429000" y="4286250"/>
            <a:ext cx="571500" cy="500063"/>
          </a:xfrm>
          <a:prstGeom prst="flowChartProcess">
            <a:avLst/>
          </a:prstGeom>
          <a:solidFill>
            <a:schemeClr val="accent1"/>
          </a:solidFill>
          <a:ln w="38100" algn="ctr">
            <a:solidFill>
              <a:schemeClr val="tx1"/>
            </a:solidFill>
            <a:miter lim="800000"/>
            <a:headEnd/>
            <a:tailEnd/>
          </a:ln>
        </p:spPr>
        <p:txBody>
          <a:bodyPr wrap="none" lIns="0" tIns="0" rIns="0" bIns="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f</a:t>
            </a:r>
            <a:endParaRPr kumimoji="1" lang="zh-CN" altLang="en-US" sz="2800">
              <a:ea typeface="宋体" panose="02010600030101010101" pitchFamily="2" charset="-122"/>
            </a:endParaRPr>
          </a:p>
        </p:txBody>
      </p:sp>
      <p:sp>
        <p:nvSpPr>
          <p:cNvPr id="10" name="流程图: 过程 9"/>
          <p:cNvSpPr>
            <a:spLocks noChangeArrowheads="1"/>
          </p:cNvSpPr>
          <p:nvPr/>
        </p:nvSpPr>
        <p:spPr bwMode="auto">
          <a:xfrm>
            <a:off x="4143375" y="4286250"/>
            <a:ext cx="571500" cy="500063"/>
          </a:xfrm>
          <a:prstGeom prst="flowChartProcess">
            <a:avLst/>
          </a:prstGeom>
          <a:solidFill>
            <a:schemeClr val="accent1"/>
          </a:solidFill>
          <a:ln w="38100" algn="ctr">
            <a:solidFill>
              <a:schemeClr val="tx1"/>
            </a:solidFill>
            <a:miter lim="800000"/>
            <a:headEnd/>
            <a:tailEnd/>
          </a:ln>
        </p:spPr>
        <p:txBody>
          <a:bodyPr wrap="none" lIns="0" tIns="0" rIns="0" bIns="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g</a:t>
            </a:r>
            <a:endParaRPr kumimoji="1" lang="zh-CN" altLang="en-US" sz="2800">
              <a:ea typeface="宋体" panose="02010600030101010101" pitchFamily="2" charset="-122"/>
            </a:endParaRPr>
          </a:p>
        </p:txBody>
      </p:sp>
      <p:sp>
        <p:nvSpPr>
          <p:cNvPr id="11" name="流程图: 过程 10"/>
          <p:cNvSpPr>
            <a:spLocks noChangeArrowheads="1"/>
          </p:cNvSpPr>
          <p:nvPr/>
        </p:nvSpPr>
        <p:spPr bwMode="auto">
          <a:xfrm>
            <a:off x="5143500" y="4286250"/>
            <a:ext cx="571500" cy="500063"/>
          </a:xfrm>
          <a:prstGeom prst="flowChartProcess">
            <a:avLst/>
          </a:prstGeom>
          <a:solidFill>
            <a:schemeClr val="accent1"/>
          </a:solidFill>
          <a:ln w="38100" algn="ctr">
            <a:solidFill>
              <a:schemeClr val="tx1"/>
            </a:solidFill>
            <a:miter lim="800000"/>
            <a:headEnd/>
            <a:tailEnd/>
          </a:ln>
        </p:spPr>
        <p:txBody>
          <a:bodyPr wrap="none" lIns="0" tIns="0" rIns="0" bIns="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h</a:t>
            </a:r>
            <a:endParaRPr kumimoji="1" lang="zh-CN" altLang="en-US" sz="2800">
              <a:ea typeface="宋体" panose="02010600030101010101" pitchFamily="2" charset="-122"/>
            </a:endParaRPr>
          </a:p>
        </p:txBody>
      </p:sp>
      <p:sp>
        <p:nvSpPr>
          <p:cNvPr id="12" name="流程图: 过程 11"/>
          <p:cNvSpPr>
            <a:spLocks noChangeArrowheads="1"/>
          </p:cNvSpPr>
          <p:nvPr/>
        </p:nvSpPr>
        <p:spPr bwMode="auto">
          <a:xfrm>
            <a:off x="1857375" y="4286250"/>
            <a:ext cx="571500" cy="500063"/>
          </a:xfrm>
          <a:prstGeom prst="flowChartProcess">
            <a:avLst/>
          </a:prstGeom>
          <a:solidFill>
            <a:schemeClr val="accent1"/>
          </a:solidFill>
          <a:ln w="38100" algn="ctr">
            <a:solidFill>
              <a:schemeClr val="tx1"/>
            </a:solidFill>
            <a:miter lim="800000"/>
            <a:headEnd/>
            <a:tailEnd/>
          </a:ln>
        </p:spPr>
        <p:txBody>
          <a:bodyPr wrap="none" lIns="0" tIns="0" rIns="0" bIns="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d</a:t>
            </a:r>
            <a:endParaRPr kumimoji="1" lang="zh-CN" altLang="en-US" sz="2800">
              <a:ea typeface="宋体" panose="02010600030101010101" pitchFamily="2" charset="-122"/>
            </a:endParaRPr>
          </a:p>
        </p:txBody>
      </p:sp>
      <p:sp>
        <p:nvSpPr>
          <p:cNvPr id="13" name="流程图: 过程 12"/>
          <p:cNvSpPr>
            <a:spLocks noChangeArrowheads="1"/>
          </p:cNvSpPr>
          <p:nvPr/>
        </p:nvSpPr>
        <p:spPr bwMode="auto">
          <a:xfrm>
            <a:off x="2571750" y="4286250"/>
            <a:ext cx="571500" cy="500063"/>
          </a:xfrm>
          <a:prstGeom prst="flowChartProcess">
            <a:avLst/>
          </a:prstGeom>
          <a:solidFill>
            <a:schemeClr val="accent1"/>
          </a:solidFill>
          <a:ln w="38100" algn="ctr">
            <a:solidFill>
              <a:schemeClr val="tx1"/>
            </a:solidFill>
            <a:miter lim="800000"/>
            <a:headEnd/>
            <a:tailEnd/>
          </a:ln>
        </p:spPr>
        <p:txBody>
          <a:bodyPr wrap="none" lIns="0" tIns="0" rIns="0" bIns="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e</a:t>
            </a:r>
            <a:endParaRPr kumimoji="1" lang="zh-CN" altLang="en-US" sz="2800">
              <a:ea typeface="宋体" panose="02010600030101010101" pitchFamily="2" charset="-122"/>
            </a:endParaRPr>
          </a:p>
        </p:txBody>
      </p:sp>
      <p:sp>
        <p:nvSpPr>
          <p:cNvPr id="14" name="流程图: 过程 13"/>
          <p:cNvSpPr>
            <a:spLocks noChangeArrowheads="1"/>
          </p:cNvSpPr>
          <p:nvPr/>
        </p:nvSpPr>
        <p:spPr bwMode="auto">
          <a:xfrm>
            <a:off x="6215063" y="4286250"/>
            <a:ext cx="571500" cy="500063"/>
          </a:xfrm>
          <a:prstGeom prst="flowChartProcess">
            <a:avLst/>
          </a:prstGeom>
          <a:solidFill>
            <a:schemeClr val="accent1"/>
          </a:solidFill>
          <a:ln w="38100" algn="ctr">
            <a:solidFill>
              <a:schemeClr val="tx1"/>
            </a:solidFill>
            <a:miter lim="800000"/>
            <a:headEnd/>
            <a:tailEnd/>
          </a:ln>
        </p:spPr>
        <p:txBody>
          <a:bodyPr wrap="none" lIns="0" tIns="0" rIns="0" bIns="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i</a:t>
            </a:r>
            <a:endParaRPr kumimoji="1" lang="zh-CN" altLang="en-US" sz="2800">
              <a:ea typeface="宋体" panose="02010600030101010101" pitchFamily="2" charset="-122"/>
            </a:endParaRPr>
          </a:p>
        </p:txBody>
      </p:sp>
      <p:sp>
        <p:nvSpPr>
          <p:cNvPr id="15" name="流程图: 过程 14"/>
          <p:cNvSpPr>
            <a:spLocks noChangeArrowheads="1"/>
          </p:cNvSpPr>
          <p:nvPr/>
        </p:nvSpPr>
        <p:spPr bwMode="auto">
          <a:xfrm>
            <a:off x="3429000" y="5500688"/>
            <a:ext cx="571500" cy="500062"/>
          </a:xfrm>
          <a:prstGeom prst="flowChartProcess">
            <a:avLst/>
          </a:prstGeom>
          <a:solidFill>
            <a:schemeClr val="accent1"/>
          </a:solidFill>
          <a:ln w="38100" algn="ctr">
            <a:solidFill>
              <a:schemeClr val="tx1"/>
            </a:solidFill>
            <a:miter lim="800000"/>
            <a:headEnd/>
            <a:tailEnd/>
          </a:ln>
        </p:spPr>
        <p:txBody>
          <a:bodyPr wrap="none" lIns="0" tIns="0" rIns="0" bIns="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ea typeface="宋体" panose="02010600030101010101" pitchFamily="2" charset="-122"/>
              </a:rPr>
              <a:t>e</a:t>
            </a:r>
            <a:endParaRPr kumimoji="1" lang="zh-CN" altLang="en-US" sz="2800">
              <a:ea typeface="宋体" panose="02010600030101010101" pitchFamily="2" charset="-122"/>
            </a:endParaRPr>
          </a:p>
        </p:txBody>
      </p:sp>
      <p:cxnSp>
        <p:nvCxnSpPr>
          <p:cNvPr id="16" name="直接箭头连接符 15"/>
          <p:cNvCxnSpPr>
            <a:cxnSpLocks noChangeShapeType="1"/>
          </p:cNvCxnSpPr>
          <p:nvPr/>
        </p:nvCxnSpPr>
        <p:spPr bwMode="auto">
          <a:xfrm rot="5400000">
            <a:off x="4001294" y="3929857"/>
            <a:ext cx="714375" cy="158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19" name="直接箭头连接符 18"/>
          <p:cNvCxnSpPr>
            <a:cxnSpLocks noChangeShapeType="1"/>
            <a:stCxn id="5" idx="2"/>
            <a:endCxn id="6" idx="0"/>
          </p:cNvCxnSpPr>
          <p:nvPr/>
        </p:nvCxnSpPr>
        <p:spPr bwMode="auto">
          <a:xfrm rot="5400000">
            <a:off x="3017837" y="1731963"/>
            <a:ext cx="785813" cy="18938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1" name="直接箭头连接符 20"/>
          <p:cNvCxnSpPr>
            <a:cxnSpLocks noChangeShapeType="1"/>
            <a:stCxn id="5" idx="2"/>
            <a:endCxn id="8" idx="0"/>
          </p:cNvCxnSpPr>
          <p:nvPr/>
        </p:nvCxnSpPr>
        <p:spPr bwMode="auto">
          <a:xfrm rot="16200000" flipH="1">
            <a:off x="4911725" y="1731963"/>
            <a:ext cx="785813" cy="189388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4" name="直接箭头连接符 23"/>
          <p:cNvCxnSpPr>
            <a:cxnSpLocks noChangeShapeType="1"/>
            <a:stCxn id="7" idx="2"/>
          </p:cNvCxnSpPr>
          <p:nvPr/>
        </p:nvCxnSpPr>
        <p:spPr bwMode="auto">
          <a:xfrm rot="5400000">
            <a:off x="3696494" y="3590131"/>
            <a:ext cx="714375" cy="677863"/>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6" name="直接箭头连接符 25"/>
          <p:cNvCxnSpPr>
            <a:cxnSpLocks noChangeShapeType="1"/>
            <a:stCxn id="7" idx="2"/>
            <a:endCxn id="11" idx="0"/>
          </p:cNvCxnSpPr>
          <p:nvPr/>
        </p:nvCxnSpPr>
        <p:spPr bwMode="auto">
          <a:xfrm rot="16200000" flipH="1">
            <a:off x="4553744" y="3410744"/>
            <a:ext cx="714375" cy="103663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28" name="直接箭头连接符 27"/>
          <p:cNvCxnSpPr>
            <a:cxnSpLocks noChangeShapeType="1"/>
            <a:endCxn id="11" idx="0"/>
          </p:cNvCxnSpPr>
          <p:nvPr/>
        </p:nvCxnSpPr>
        <p:spPr bwMode="auto">
          <a:xfrm rot="10800000" flipV="1">
            <a:off x="5429250" y="3571875"/>
            <a:ext cx="785813" cy="714375"/>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0" name="直接箭头连接符 29"/>
          <p:cNvCxnSpPr>
            <a:cxnSpLocks noChangeShapeType="1"/>
            <a:stCxn id="8" idx="2"/>
          </p:cNvCxnSpPr>
          <p:nvPr/>
        </p:nvCxnSpPr>
        <p:spPr bwMode="auto">
          <a:xfrm rot="16200000" flipH="1">
            <a:off x="6019006" y="3804444"/>
            <a:ext cx="714375" cy="24923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2" name="直接箭头连接符 31"/>
          <p:cNvCxnSpPr>
            <a:cxnSpLocks noChangeShapeType="1"/>
            <a:endCxn id="12" idx="0"/>
          </p:cNvCxnSpPr>
          <p:nvPr/>
        </p:nvCxnSpPr>
        <p:spPr bwMode="auto">
          <a:xfrm rot="5400000">
            <a:off x="1929606" y="3785394"/>
            <a:ext cx="714375" cy="28733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3" name="直接箭头连接符 32"/>
          <p:cNvCxnSpPr>
            <a:cxnSpLocks noChangeShapeType="1"/>
          </p:cNvCxnSpPr>
          <p:nvPr/>
        </p:nvCxnSpPr>
        <p:spPr bwMode="auto">
          <a:xfrm rot="16200000" flipH="1">
            <a:off x="2267744" y="3804444"/>
            <a:ext cx="714375" cy="24923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35" name="直接箭头连接符 34"/>
          <p:cNvCxnSpPr>
            <a:cxnSpLocks noChangeShapeType="1"/>
          </p:cNvCxnSpPr>
          <p:nvPr/>
        </p:nvCxnSpPr>
        <p:spPr bwMode="auto">
          <a:xfrm rot="5400000">
            <a:off x="3358356" y="5142707"/>
            <a:ext cx="714375" cy="15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43" name="直接箭头连接符 42"/>
          <p:cNvCxnSpPr>
            <a:cxnSpLocks noChangeShapeType="1"/>
            <a:stCxn id="11" idx="1"/>
            <a:endCxn id="10" idx="3"/>
          </p:cNvCxnSpPr>
          <p:nvPr/>
        </p:nvCxnSpPr>
        <p:spPr bwMode="auto">
          <a:xfrm rot="10800000">
            <a:off x="4714875" y="4537075"/>
            <a:ext cx="428625" cy="15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cxnSp>
        <p:nvCxnSpPr>
          <p:cNvPr id="56" name="直接箭头连接符 55"/>
          <p:cNvCxnSpPr>
            <a:cxnSpLocks noChangeShapeType="1"/>
            <a:endCxn id="7" idx="0"/>
          </p:cNvCxnSpPr>
          <p:nvPr/>
        </p:nvCxnSpPr>
        <p:spPr bwMode="auto">
          <a:xfrm rot="16200000" flipH="1">
            <a:off x="3982244" y="2661444"/>
            <a:ext cx="785813" cy="34925"/>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pic>
        <p:nvPicPr>
          <p:cNvPr id="9242" name="图片 2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cTn>
                              </p:par>
                              <p:par>
                                <p:cTn id="13" presetID="3" presetClass="entr" presetSubtype="10" fill="hold" grpId="0" nodeType="with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blinds(horizontal)">
                                      <p:cBhvr>
                                        <p:cTn id="15" dur="500"/>
                                        <p:tgtEl>
                                          <p:spTgt spid="7"/>
                                        </p:tgtEl>
                                      </p:cBhvr>
                                    </p:animEffect>
                                  </p:childTnLst>
                                </p:cTn>
                              </p:par>
                              <p:par>
                                <p:cTn id="16" presetID="3" presetClass="entr" presetSubtype="10" fill="hold" grpId="0" nodeType="withEffect">
                                  <p:stCondLst>
                                    <p:cond delay="0"/>
                                  </p:stCondLst>
                                  <p:childTnLst>
                                    <p:set>
                                      <p:cBhvr>
                                        <p:cTn id="17" dur="1" fill="hold">
                                          <p:stCondLst>
                                            <p:cond delay="0"/>
                                          </p:stCondLst>
                                        </p:cTn>
                                        <p:tgtEl>
                                          <p:spTgt spid="8"/>
                                        </p:tgtEl>
                                        <p:attrNameLst>
                                          <p:attrName>style.visibility</p:attrName>
                                        </p:attrNameLst>
                                      </p:cBhvr>
                                      <p:to>
                                        <p:strVal val="visible"/>
                                      </p:to>
                                    </p:set>
                                    <p:animEffect transition="in" filter="blinds(horizontal)">
                                      <p:cBhvr>
                                        <p:cTn id="18" dur="500"/>
                                        <p:tgtEl>
                                          <p:spTgt spid="8"/>
                                        </p:tgtEl>
                                      </p:cBhvr>
                                    </p:animEffect>
                                  </p:childTnLst>
                                </p:cTn>
                              </p:par>
                              <p:par>
                                <p:cTn id="19" presetID="3" presetClass="entr" presetSubtype="10" fill="hold" nodeType="withEffect">
                                  <p:stCondLst>
                                    <p:cond delay="0"/>
                                  </p:stCondLst>
                                  <p:childTnLst>
                                    <p:set>
                                      <p:cBhvr>
                                        <p:cTn id="20" dur="1" fill="hold">
                                          <p:stCondLst>
                                            <p:cond delay="0"/>
                                          </p:stCondLst>
                                        </p:cTn>
                                        <p:tgtEl>
                                          <p:spTgt spid="19"/>
                                        </p:tgtEl>
                                        <p:attrNameLst>
                                          <p:attrName>style.visibility</p:attrName>
                                        </p:attrNameLst>
                                      </p:cBhvr>
                                      <p:to>
                                        <p:strVal val="visible"/>
                                      </p:to>
                                    </p:set>
                                    <p:animEffect transition="in" filter="blinds(horizontal)">
                                      <p:cBhvr>
                                        <p:cTn id="21" dur="500"/>
                                        <p:tgtEl>
                                          <p:spTgt spid="19"/>
                                        </p:tgtEl>
                                      </p:cBhvr>
                                    </p:animEffect>
                                  </p:childTnLst>
                                </p:cTn>
                              </p:par>
                              <p:par>
                                <p:cTn id="22" presetID="3" presetClass="entr" presetSubtype="10" fill="hold" nodeType="withEffect">
                                  <p:stCondLst>
                                    <p:cond delay="0"/>
                                  </p:stCondLst>
                                  <p:childTnLst>
                                    <p:set>
                                      <p:cBhvr>
                                        <p:cTn id="23" dur="1" fill="hold">
                                          <p:stCondLst>
                                            <p:cond delay="0"/>
                                          </p:stCondLst>
                                        </p:cTn>
                                        <p:tgtEl>
                                          <p:spTgt spid="21"/>
                                        </p:tgtEl>
                                        <p:attrNameLst>
                                          <p:attrName>style.visibility</p:attrName>
                                        </p:attrNameLst>
                                      </p:cBhvr>
                                      <p:to>
                                        <p:strVal val="visible"/>
                                      </p:to>
                                    </p:set>
                                    <p:animEffect transition="in" filter="blinds(horizontal)">
                                      <p:cBhvr>
                                        <p:cTn id="24" dur="500"/>
                                        <p:tgtEl>
                                          <p:spTgt spid="21"/>
                                        </p:tgtEl>
                                      </p:cBhvr>
                                    </p:animEffect>
                                  </p:childTnLst>
                                </p:cTn>
                              </p:par>
                              <p:par>
                                <p:cTn id="25" presetID="3" presetClass="entr" presetSubtype="10" fill="hold" nodeType="withEffect">
                                  <p:stCondLst>
                                    <p:cond delay="0"/>
                                  </p:stCondLst>
                                  <p:childTnLst>
                                    <p:set>
                                      <p:cBhvr>
                                        <p:cTn id="26" dur="1" fill="hold">
                                          <p:stCondLst>
                                            <p:cond delay="0"/>
                                          </p:stCondLst>
                                        </p:cTn>
                                        <p:tgtEl>
                                          <p:spTgt spid="56"/>
                                        </p:tgtEl>
                                        <p:attrNameLst>
                                          <p:attrName>style.visibility</p:attrName>
                                        </p:attrNameLst>
                                      </p:cBhvr>
                                      <p:to>
                                        <p:strVal val="visible"/>
                                      </p:to>
                                    </p:set>
                                    <p:animEffect transition="in" filter="blinds(horizontal)">
                                      <p:cBhvr>
                                        <p:cTn id="27" dur="500"/>
                                        <p:tgtEl>
                                          <p:spTgt spid="56"/>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3" presetClass="entr" presetSubtype="10" fill="hold" grpId="0"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par>
                                <p:cTn id="33" presetID="3" presetClass="entr" presetSubtype="10"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blinds(horizontal)">
                                      <p:cBhvr>
                                        <p:cTn id="35" dur="500"/>
                                        <p:tgtEl>
                                          <p:spTgt spid="13"/>
                                        </p:tgtEl>
                                      </p:cBhvr>
                                    </p:animEffect>
                                  </p:childTnLst>
                                </p:cTn>
                              </p:par>
                              <p:par>
                                <p:cTn id="36" presetID="3" presetClass="entr" presetSubtype="10" fill="hold" nodeType="withEffect">
                                  <p:stCondLst>
                                    <p:cond delay="0"/>
                                  </p:stCondLst>
                                  <p:childTnLst>
                                    <p:set>
                                      <p:cBhvr>
                                        <p:cTn id="37" dur="1" fill="hold">
                                          <p:stCondLst>
                                            <p:cond delay="0"/>
                                          </p:stCondLst>
                                        </p:cTn>
                                        <p:tgtEl>
                                          <p:spTgt spid="32"/>
                                        </p:tgtEl>
                                        <p:attrNameLst>
                                          <p:attrName>style.visibility</p:attrName>
                                        </p:attrNameLst>
                                      </p:cBhvr>
                                      <p:to>
                                        <p:strVal val="visible"/>
                                      </p:to>
                                    </p:set>
                                    <p:animEffect transition="in" filter="blinds(horizontal)">
                                      <p:cBhvr>
                                        <p:cTn id="38" dur="500"/>
                                        <p:tgtEl>
                                          <p:spTgt spid="32"/>
                                        </p:tgtEl>
                                      </p:cBhvr>
                                    </p:animEffect>
                                  </p:childTnLst>
                                </p:cTn>
                              </p:par>
                              <p:par>
                                <p:cTn id="39" presetID="3" presetClass="entr" presetSubtype="10" fill="hold" nodeType="withEffect">
                                  <p:stCondLst>
                                    <p:cond delay="0"/>
                                  </p:stCondLst>
                                  <p:childTnLst>
                                    <p:set>
                                      <p:cBhvr>
                                        <p:cTn id="40" dur="1" fill="hold">
                                          <p:stCondLst>
                                            <p:cond delay="0"/>
                                          </p:stCondLst>
                                        </p:cTn>
                                        <p:tgtEl>
                                          <p:spTgt spid="33"/>
                                        </p:tgtEl>
                                        <p:attrNameLst>
                                          <p:attrName>style.visibility</p:attrName>
                                        </p:attrNameLst>
                                      </p:cBhvr>
                                      <p:to>
                                        <p:strVal val="visible"/>
                                      </p:to>
                                    </p:set>
                                    <p:animEffect transition="in" filter="blinds(horizontal)">
                                      <p:cBhvr>
                                        <p:cTn id="41" dur="500"/>
                                        <p:tgtEl>
                                          <p:spTgt spid="33"/>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3" presetClass="entr" presetSubtype="10" fill="hold" grpId="0" nodeType="clickEffect">
                                  <p:stCondLst>
                                    <p:cond delay="0"/>
                                  </p:stCondLst>
                                  <p:childTnLst>
                                    <p:set>
                                      <p:cBhvr>
                                        <p:cTn id="45" dur="1" fill="hold">
                                          <p:stCondLst>
                                            <p:cond delay="0"/>
                                          </p:stCondLst>
                                        </p:cTn>
                                        <p:tgtEl>
                                          <p:spTgt spid="9"/>
                                        </p:tgtEl>
                                        <p:attrNameLst>
                                          <p:attrName>style.visibility</p:attrName>
                                        </p:attrNameLst>
                                      </p:cBhvr>
                                      <p:to>
                                        <p:strVal val="visible"/>
                                      </p:to>
                                    </p:set>
                                    <p:animEffect transition="in" filter="blinds(horizontal)">
                                      <p:cBhvr>
                                        <p:cTn id="46" dur="500"/>
                                        <p:tgtEl>
                                          <p:spTgt spid="9"/>
                                        </p:tgtEl>
                                      </p:cBhvr>
                                    </p:animEffect>
                                  </p:childTnLst>
                                </p:cTn>
                              </p:par>
                              <p:par>
                                <p:cTn id="47" presetID="3" presetClass="entr" presetSubtype="10" fill="hold" grpId="0" nodeType="withEffect">
                                  <p:stCondLst>
                                    <p:cond delay="0"/>
                                  </p:stCondLst>
                                  <p:childTnLst>
                                    <p:set>
                                      <p:cBhvr>
                                        <p:cTn id="48" dur="1" fill="hold">
                                          <p:stCondLst>
                                            <p:cond delay="0"/>
                                          </p:stCondLst>
                                        </p:cTn>
                                        <p:tgtEl>
                                          <p:spTgt spid="10"/>
                                        </p:tgtEl>
                                        <p:attrNameLst>
                                          <p:attrName>style.visibility</p:attrName>
                                        </p:attrNameLst>
                                      </p:cBhvr>
                                      <p:to>
                                        <p:strVal val="visible"/>
                                      </p:to>
                                    </p:set>
                                    <p:animEffect transition="in" filter="blinds(horizontal)">
                                      <p:cBhvr>
                                        <p:cTn id="49" dur="500"/>
                                        <p:tgtEl>
                                          <p:spTgt spid="10"/>
                                        </p:tgtEl>
                                      </p:cBhvr>
                                    </p:animEffect>
                                  </p:childTnLst>
                                </p:cTn>
                              </p:par>
                              <p:par>
                                <p:cTn id="50" presetID="3" presetClass="entr" presetSubtype="10" fill="hold" grpId="0" nodeType="withEffect">
                                  <p:stCondLst>
                                    <p:cond delay="0"/>
                                  </p:stCondLst>
                                  <p:childTnLst>
                                    <p:set>
                                      <p:cBhvr>
                                        <p:cTn id="51" dur="1" fill="hold">
                                          <p:stCondLst>
                                            <p:cond delay="0"/>
                                          </p:stCondLst>
                                        </p:cTn>
                                        <p:tgtEl>
                                          <p:spTgt spid="11"/>
                                        </p:tgtEl>
                                        <p:attrNameLst>
                                          <p:attrName>style.visibility</p:attrName>
                                        </p:attrNameLst>
                                      </p:cBhvr>
                                      <p:to>
                                        <p:strVal val="visible"/>
                                      </p:to>
                                    </p:set>
                                    <p:animEffect transition="in" filter="blinds(horizontal)">
                                      <p:cBhvr>
                                        <p:cTn id="52" dur="500"/>
                                        <p:tgtEl>
                                          <p:spTgt spid="11"/>
                                        </p:tgtEl>
                                      </p:cBhvr>
                                    </p:animEffect>
                                  </p:childTnLst>
                                </p:cTn>
                              </p:par>
                              <p:par>
                                <p:cTn id="53" presetID="3" presetClass="entr" presetSubtype="10" fill="hold" nodeType="withEffect">
                                  <p:stCondLst>
                                    <p:cond delay="0"/>
                                  </p:stCondLst>
                                  <p:childTnLst>
                                    <p:set>
                                      <p:cBhvr>
                                        <p:cTn id="54" dur="1" fill="hold">
                                          <p:stCondLst>
                                            <p:cond delay="0"/>
                                          </p:stCondLst>
                                        </p:cTn>
                                        <p:tgtEl>
                                          <p:spTgt spid="26"/>
                                        </p:tgtEl>
                                        <p:attrNameLst>
                                          <p:attrName>style.visibility</p:attrName>
                                        </p:attrNameLst>
                                      </p:cBhvr>
                                      <p:to>
                                        <p:strVal val="visible"/>
                                      </p:to>
                                    </p:set>
                                    <p:animEffect transition="in" filter="blinds(horizontal)">
                                      <p:cBhvr>
                                        <p:cTn id="55" dur="500"/>
                                        <p:tgtEl>
                                          <p:spTgt spid="26"/>
                                        </p:tgtEl>
                                      </p:cBhvr>
                                    </p:animEffect>
                                  </p:childTnLst>
                                </p:cTn>
                              </p:par>
                              <p:par>
                                <p:cTn id="56" presetID="3" presetClass="entr" presetSubtype="10" fill="hold" nodeType="withEffect">
                                  <p:stCondLst>
                                    <p:cond delay="0"/>
                                  </p:stCondLst>
                                  <p:childTnLst>
                                    <p:set>
                                      <p:cBhvr>
                                        <p:cTn id="57" dur="1" fill="hold">
                                          <p:stCondLst>
                                            <p:cond delay="0"/>
                                          </p:stCondLst>
                                        </p:cTn>
                                        <p:tgtEl>
                                          <p:spTgt spid="16"/>
                                        </p:tgtEl>
                                        <p:attrNameLst>
                                          <p:attrName>style.visibility</p:attrName>
                                        </p:attrNameLst>
                                      </p:cBhvr>
                                      <p:to>
                                        <p:strVal val="visible"/>
                                      </p:to>
                                    </p:set>
                                    <p:animEffect transition="in" filter="blinds(horizontal)">
                                      <p:cBhvr>
                                        <p:cTn id="58" dur="500"/>
                                        <p:tgtEl>
                                          <p:spTgt spid="16"/>
                                        </p:tgtEl>
                                      </p:cBhvr>
                                    </p:animEffect>
                                  </p:childTnLst>
                                </p:cTn>
                              </p:par>
                              <p:par>
                                <p:cTn id="59" presetID="3" presetClass="entr" presetSubtype="10" fill="hold" nodeType="withEffect">
                                  <p:stCondLst>
                                    <p:cond delay="0"/>
                                  </p:stCondLst>
                                  <p:childTnLst>
                                    <p:set>
                                      <p:cBhvr>
                                        <p:cTn id="60" dur="1" fill="hold">
                                          <p:stCondLst>
                                            <p:cond delay="0"/>
                                          </p:stCondLst>
                                        </p:cTn>
                                        <p:tgtEl>
                                          <p:spTgt spid="24"/>
                                        </p:tgtEl>
                                        <p:attrNameLst>
                                          <p:attrName>style.visibility</p:attrName>
                                        </p:attrNameLst>
                                      </p:cBhvr>
                                      <p:to>
                                        <p:strVal val="visible"/>
                                      </p:to>
                                    </p:set>
                                    <p:animEffect transition="in" filter="blinds(horizontal)">
                                      <p:cBhvr>
                                        <p:cTn id="61" dur="500"/>
                                        <p:tgtEl>
                                          <p:spTgt spid="24"/>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1" fill="hold" nodeType="clickEffect">
                                  <p:stCondLst>
                                    <p:cond delay="0"/>
                                  </p:stCondLst>
                                  <p:childTnLst>
                                    <p:set>
                                      <p:cBhvr>
                                        <p:cTn id="65" dur="1" fill="hold">
                                          <p:stCondLst>
                                            <p:cond delay="0"/>
                                          </p:stCondLst>
                                        </p:cTn>
                                        <p:tgtEl>
                                          <p:spTgt spid="35"/>
                                        </p:tgtEl>
                                        <p:attrNameLst>
                                          <p:attrName>style.visibility</p:attrName>
                                        </p:attrNameLst>
                                      </p:cBhvr>
                                      <p:to>
                                        <p:strVal val="visible"/>
                                      </p:to>
                                    </p:set>
                                    <p:animEffect transition="in" filter="slide(fromTop)">
                                      <p:cBhvr>
                                        <p:cTn id="66" dur="500"/>
                                        <p:tgtEl>
                                          <p:spTgt spid="35"/>
                                        </p:tgtEl>
                                      </p:cBhvr>
                                    </p:animEffect>
                                  </p:childTnLst>
                                </p:cTn>
                              </p:par>
                            </p:childTnLst>
                          </p:cTn>
                        </p:par>
                        <p:par>
                          <p:cTn id="67" fill="hold" nodeType="afterGroup">
                            <p:stCondLst>
                              <p:cond delay="500"/>
                            </p:stCondLst>
                            <p:childTnLst>
                              <p:par>
                                <p:cTn id="68" presetID="3" presetClass="entr" presetSubtype="10" fill="hold" grpId="0" nodeType="afterEffect">
                                  <p:stCondLst>
                                    <p:cond delay="0"/>
                                  </p:stCondLst>
                                  <p:childTnLst>
                                    <p:set>
                                      <p:cBhvr>
                                        <p:cTn id="69" dur="1" fill="hold">
                                          <p:stCondLst>
                                            <p:cond delay="0"/>
                                          </p:stCondLst>
                                        </p:cTn>
                                        <p:tgtEl>
                                          <p:spTgt spid="15"/>
                                        </p:tgtEl>
                                        <p:attrNameLst>
                                          <p:attrName>style.visibility</p:attrName>
                                        </p:attrNameLst>
                                      </p:cBhvr>
                                      <p:to>
                                        <p:strVal val="visible"/>
                                      </p:to>
                                    </p:set>
                                    <p:animEffect transition="in" filter="blinds(horizontal)">
                                      <p:cBhvr>
                                        <p:cTn id="70" dur="500"/>
                                        <p:tgtEl>
                                          <p:spTgt spid="15"/>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12" presetClass="entr" presetSubtype="2" fill="hold" nodeType="clickEffect">
                                  <p:stCondLst>
                                    <p:cond delay="0"/>
                                  </p:stCondLst>
                                  <p:childTnLst>
                                    <p:set>
                                      <p:cBhvr>
                                        <p:cTn id="74" dur="1" fill="hold">
                                          <p:stCondLst>
                                            <p:cond delay="0"/>
                                          </p:stCondLst>
                                        </p:cTn>
                                        <p:tgtEl>
                                          <p:spTgt spid="43"/>
                                        </p:tgtEl>
                                        <p:attrNameLst>
                                          <p:attrName>style.visibility</p:attrName>
                                        </p:attrNameLst>
                                      </p:cBhvr>
                                      <p:to>
                                        <p:strVal val="visible"/>
                                      </p:to>
                                    </p:set>
                                    <p:animEffect transition="in" filter="slide(fromRight)">
                                      <p:cBhvr>
                                        <p:cTn id="75" dur="500"/>
                                        <p:tgtEl>
                                          <p:spTgt spid="43"/>
                                        </p:tgtEl>
                                      </p:cBhvr>
                                    </p:animEffect>
                                  </p:childTnLst>
                                </p:cTn>
                              </p:par>
                            </p:childTnLst>
                          </p:cTn>
                        </p:par>
                      </p:childTnLst>
                    </p:cTn>
                  </p:par>
                  <p:par>
                    <p:cTn id="76" fill="hold" nodeType="clickPar">
                      <p:stCondLst>
                        <p:cond delay="indefinite"/>
                      </p:stCondLst>
                      <p:childTnLst>
                        <p:par>
                          <p:cTn id="77" fill="hold" nodeType="withGroup">
                            <p:stCondLst>
                              <p:cond delay="0"/>
                            </p:stCondLst>
                            <p:childTnLst>
                              <p:par>
                                <p:cTn id="78" presetID="3" presetClass="entr" presetSubtype="10" fill="hold" grpId="1" nodeType="clickEffect">
                                  <p:stCondLst>
                                    <p:cond delay="0"/>
                                  </p:stCondLst>
                                  <p:childTnLst>
                                    <p:set>
                                      <p:cBhvr>
                                        <p:cTn id="79" dur="1" fill="hold">
                                          <p:stCondLst>
                                            <p:cond delay="0"/>
                                          </p:stCondLst>
                                        </p:cTn>
                                        <p:tgtEl>
                                          <p:spTgt spid="11"/>
                                        </p:tgtEl>
                                        <p:attrNameLst>
                                          <p:attrName>style.visibility</p:attrName>
                                        </p:attrNameLst>
                                      </p:cBhvr>
                                      <p:to>
                                        <p:strVal val="visible"/>
                                      </p:to>
                                    </p:set>
                                    <p:animEffect transition="in" filter="blinds(horizontal)">
                                      <p:cBhvr>
                                        <p:cTn id="80" dur="500"/>
                                        <p:tgtEl>
                                          <p:spTgt spid="11"/>
                                        </p:tgtEl>
                                      </p:cBhvr>
                                    </p:animEffect>
                                  </p:childTnLst>
                                </p:cTn>
                              </p:par>
                              <p:par>
                                <p:cTn id="81" presetID="3" presetClass="entr" presetSubtype="10" fill="hold" grpId="0" nodeType="withEffect">
                                  <p:stCondLst>
                                    <p:cond delay="0"/>
                                  </p:stCondLst>
                                  <p:childTnLst>
                                    <p:set>
                                      <p:cBhvr>
                                        <p:cTn id="82" dur="1" fill="hold">
                                          <p:stCondLst>
                                            <p:cond delay="0"/>
                                          </p:stCondLst>
                                        </p:cTn>
                                        <p:tgtEl>
                                          <p:spTgt spid="14"/>
                                        </p:tgtEl>
                                        <p:attrNameLst>
                                          <p:attrName>style.visibility</p:attrName>
                                        </p:attrNameLst>
                                      </p:cBhvr>
                                      <p:to>
                                        <p:strVal val="visible"/>
                                      </p:to>
                                    </p:set>
                                    <p:animEffect transition="in" filter="blinds(horizontal)">
                                      <p:cBhvr>
                                        <p:cTn id="83" dur="500"/>
                                        <p:tgtEl>
                                          <p:spTgt spid="14"/>
                                        </p:tgtEl>
                                      </p:cBhvr>
                                    </p:animEffect>
                                  </p:childTnLst>
                                </p:cTn>
                              </p:par>
                              <p:par>
                                <p:cTn id="84" presetID="3" presetClass="entr" presetSubtype="10" fill="hold" nodeType="withEffect">
                                  <p:stCondLst>
                                    <p:cond delay="0"/>
                                  </p:stCondLst>
                                  <p:childTnLst>
                                    <p:set>
                                      <p:cBhvr>
                                        <p:cTn id="85" dur="1" fill="hold">
                                          <p:stCondLst>
                                            <p:cond delay="0"/>
                                          </p:stCondLst>
                                        </p:cTn>
                                        <p:tgtEl>
                                          <p:spTgt spid="28"/>
                                        </p:tgtEl>
                                        <p:attrNameLst>
                                          <p:attrName>style.visibility</p:attrName>
                                        </p:attrNameLst>
                                      </p:cBhvr>
                                      <p:to>
                                        <p:strVal val="visible"/>
                                      </p:to>
                                    </p:set>
                                    <p:animEffect transition="in" filter="blinds(horizontal)">
                                      <p:cBhvr>
                                        <p:cTn id="86" dur="500"/>
                                        <p:tgtEl>
                                          <p:spTgt spid="28"/>
                                        </p:tgtEl>
                                      </p:cBhvr>
                                    </p:animEffect>
                                  </p:childTnLst>
                                </p:cTn>
                              </p:par>
                              <p:par>
                                <p:cTn id="87" presetID="3" presetClass="entr" presetSubtype="10" fill="hold" nodeType="withEffect">
                                  <p:stCondLst>
                                    <p:cond delay="0"/>
                                  </p:stCondLst>
                                  <p:childTnLst>
                                    <p:set>
                                      <p:cBhvr>
                                        <p:cTn id="88" dur="1" fill="hold">
                                          <p:stCondLst>
                                            <p:cond delay="0"/>
                                          </p:stCondLst>
                                        </p:cTn>
                                        <p:tgtEl>
                                          <p:spTgt spid="30"/>
                                        </p:tgtEl>
                                        <p:attrNameLst>
                                          <p:attrName>style.visibility</p:attrName>
                                        </p:attrNameLst>
                                      </p:cBhvr>
                                      <p:to>
                                        <p:strVal val="visible"/>
                                      </p:to>
                                    </p:set>
                                    <p:animEffect transition="in" filter="blinds(horizontal)">
                                      <p:cBhvr>
                                        <p:cTn id="89" dur="500"/>
                                        <p:tgtEl>
                                          <p:spTgt spid="3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P spid="9" grpId="0" animBg="1"/>
      <p:bldP spid="10" grpId="0" animBg="1"/>
      <p:bldP spid="11" grpId="0" animBg="1"/>
      <p:bldP spid="11" grpId="1" animBg="1"/>
      <p:bldP spid="12" grpId="0" animBg="1"/>
      <p:bldP spid="13" grpId="0" animBg="1"/>
      <p:bldP spid="14" grpId="0" animBg="1"/>
      <p:bldP spid="15" grpId="0" animBg="1"/>
    </p:bldLst>
  </p:timing>
</p:sld>
</file>

<file path=ppt/slides/slide6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7.5 </a:t>
            </a:r>
            <a:r>
              <a:rPr lang="zh-CN" altLang="zh-CN" dirty="0" smtClean="0">
                <a:solidFill>
                  <a:srgbClr val="800000"/>
                </a:solidFill>
                <a:effectLst>
                  <a:outerShdw blurRad="38100" dist="38100" dir="2700000" algn="tl">
                    <a:srgbClr val="000000"/>
                  </a:outerShdw>
                </a:effectLst>
                <a:ea typeface="黑体" pitchFamily="2" charset="-122"/>
              </a:rPr>
              <a:t>函数的嵌套调用</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5" name="TextBox 4"/>
          <p:cNvSpPr txBox="1">
            <a:spLocks noChangeArrowheads="1"/>
          </p:cNvSpPr>
          <p:nvPr/>
        </p:nvSpPr>
        <p:spPr bwMode="auto">
          <a:xfrm>
            <a:off x="785813" y="1916113"/>
            <a:ext cx="2000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a:ea typeface="宋体" panose="02010600030101010101" pitchFamily="2" charset="-122"/>
              </a:rPr>
              <a:t>main</a:t>
            </a:r>
            <a:r>
              <a:rPr kumimoji="1" lang="zh-CN" altLang="en-US">
                <a:ea typeface="宋体" panose="02010600030101010101" pitchFamily="2" charset="-122"/>
              </a:rPr>
              <a:t>函数</a:t>
            </a:r>
          </a:p>
        </p:txBody>
      </p:sp>
      <p:cxnSp>
        <p:nvCxnSpPr>
          <p:cNvPr id="6" name="直接箭头连接符 55"/>
          <p:cNvCxnSpPr>
            <a:cxnSpLocks noChangeShapeType="1"/>
          </p:cNvCxnSpPr>
          <p:nvPr/>
        </p:nvCxnSpPr>
        <p:spPr bwMode="auto">
          <a:xfrm rot="5400000">
            <a:off x="1286669" y="2915444"/>
            <a:ext cx="714375" cy="158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8" name="TextBox 7"/>
          <p:cNvSpPr txBox="1">
            <a:spLocks noChangeArrowheads="1"/>
          </p:cNvSpPr>
          <p:nvPr/>
        </p:nvSpPr>
        <p:spPr bwMode="auto">
          <a:xfrm>
            <a:off x="857250" y="2616200"/>
            <a:ext cx="714375" cy="5857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①</a:t>
            </a:r>
            <a:endParaRPr kumimoji="1" lang="zh-CN" altLang="en-US">
              <a:ea typeface="宋体" panose="02010600030101010101" pitchFamily="2" charset="-122"/>
            </a:endParaRPr>
          </a:p>
        </p:txBody>
      </p:sp>
      <p:sp>
        <p:nvSpPr>
          <p:cNvPr id="9" name="TextBox 8"/>
          <p:cNvSpPr txBox="1">
            <a:spLocks noChangeArrowheads="1"/>
          </p:cNvSpPr>
          <p:nvPr/>
        </p:nvSpPr>
        <p:spPr bwMode="auto">
          <a:xfrm>
            <a:off x="500063" y="3273425"/>
            <a:ext cx="2357437"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a:ea typeface="宋体" panose="02010600030101010101" pitchFamily="2" charset="-122"/>
              </a:rPr>
              <a:t>调用</a:t>
            </a:r>
            <a:r>
              <a:rPr kumimoji="1" lang="en-US" altLang="zh-CN">
                <a:ea typeface="宋体" panose="02010600030101010101" pitchFamily="2" charset="-122"/>
              </a:rPr>
              <a:t>a</a:t>
            </a:r>
            <a:r>
              <a:rPr kumimoji="1" lang="zh-CN" altLang="en-US">
                <a:ea typeface="宋体" panose="02010600030101010101" pitchFamily="2" charset="-122"/>
              </a:rPr>
              <a:t>函数</a:t>
            </a:r>
          </a:p>
        </p:txBody>
      </p:sp>
      <p:cxnSp>
        <p:nvCxnSpPr>
          <p:cNvPr id="10" name="直接箭头连接符 55"/>
          <p:cNvCxnSpPr>
            <a:cxnSpLocks noChangeShapeType="1"/>
          </p:cNvCxnSpPr>
          <p:nvPr/>
        </p:nvCxnSpPr>
        <p:spPr bwMode="auto">
          <a:xfrm rot="5400000">
            <a:off x="1286669" y="4285457"/>
            <a:ext cx="714375" cy="1587"/>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1" name="TextBox 10"/>
          <p:cNvSpPr txBox="1">
            <a:spLocks noChangeArrowheads="1"/>
          </p:cNvSpPr>
          <p:nvPr/>
        </p:nvSpPr>
        <p:spPr bwMode="auto">
          <a:xfrm>
            <a:off x="857250" y="3987800"/>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⑨</a:t>
            </a:r>
            <a:endParaRPr kumimoji="1" lang="zh-CN" altLang="en-US">
              <a:ea typeface="宋体" panose="02010600030101010101" pitchFamily="2" charset="-122"/>
            </a:endParaRPr>
          </a:p>
        </p:txBody>
      </p:sp>
      <p:sp>
        <p:nvSpPr>
          <p:cNvPr id="12" name="TextBox 11"/>
          <p:cNvSpPr txBox="1">
            <a:spLocks noChangeArrowheads="1"/>
          </p:cNvSpPr>
          <p:nvPr/>
        </p:nvSpPr>
        <p:spPr bwMode="auto">
          <a:xfrm>
            <a:off x="428625" y="4773613"/>
            <a:ext cx="2357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a:ea typeface="宋体" panose="02010600030101010101" pitchFamily="2" charset="-122"/>
              </a:rPr>
              <a:t>结束</a:t>
            </a:r>
          </a:p>
        </p:txBody>
      </p:sp>
      <p:sp>
        <p:nvSpPr>
          <p:cNvPr id="13" name="TextBox 12"/>
          <p:cNvSpPr txBox="1">
            <a:spLocks noChangeArrowheads="1"/>
          </p:cNvSpPr>
          <p:nvPr/>
        </p:nvSpPr>
        <p:spPr bwMode="auto">
          <a:xfrm>
            <a:off x="3571875" y="1916113"/>
            <a:ext cx="2000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a:ea typeface="宋体" panose="02010600030101010101" pitchFamily="2" charset="-122"/>
              </a:rPr>
              <a:t>a</a:t>
            </a:r>
            <a:r>
              <a:rPr kumimoji="1" lang="zh-CN" altLang="en-US">
                <a:ea typeface="宋体" panose="02010600030101010101" pitchFamily="2" charset="-122"/>
              </a:rPr>
              <a:t>函数</a:t>
            </a:r>
          </a:p>
        </p:txBody>
      </p:sp>
      <p:cxnSp>
        <p:nvCxnSpPr>
          <p:cNvPr id="14" name="直接箭头连接符 55"/>
          <p:cNvCxnSpPr>
            <a:cxnSpLocks noChangeShapeType="1"/>
          </p:cNvCxnSpPr>
          <p:nvPr/>
        </p:nvCxnSpPr>
        <p:spPr bwMode="auto">
          <a:xfrm rot="5400000">
            <a:off x="4072731" y="2915444"/>
            <a:ext cx="714375" cy="15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5" name="TextBox 14"/>
          <p:cNvSpPr txBox="1">
            <a:spLocks noChangeArrowheads="1"/>
          </p:cNvSpPr>
          <p:nvPr/>
        </p:nvSpPr>
        <p:spPr bwMode="auto">
          <a:xfrm>
            <a:off x="4500563" y="2630488"/>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③</a:t>
            </a:r>
            <a:endParaRPr kumimoji="1" lang="zh-CN" altLang="en-US">
              <a:ea typeface="宋体" panose="02010600030101010101" pitchFamily="2" charset="-122"/>
            </a:endParaRPr>
          </a:p>
        </p:txBody>
      </p:sp>
      <p:sp>
        <p:nvSpPr>
          <p:cNvPr id="16" name="TextBox 15"/>
          <p:cNvSpPr txBox="1">
            <a:spLocks noChangeArrowheads="1"/>
          </p:cNvSpPr>
          <p:nvPr/>
        </p:nvSpPr>
        <p:spPr bwMode="auto">
          <a:xfrm>
            <a:off x="3286125" y="3273425"/>
            <a:ext cx="2357438"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a:ea typeface="宋体" panose="02010600030101010101" pitchFamily="2" charset="-122"/>
              </a:rPr>
              <a:t>调用</a:t>
            </a:r>
            <a:r>
              <a:rPr kumimoji="1" lang="en-US" altLang="zh-CN">
                <a:ea typeface="宋体" panose="02010600030101010101" pitchFamily="2" charset="-122"/>
              </a:rPr>
              <a:t>b</a:t>
            </a:r>
            <a:r>
              <a:rPr kumimoji="1" lang="zh-CN" altLang="en-US">
                <a:ea typeface="宋体" panose="02010600030101010101" pitchFamily="2" charset="-122"/>
              </a:rPr>
              <a:t>函数</a:t>
            </a:r>
          </a:p>
        </p:txBody>
      </p:sp>
      <p:cxnSp>
        <p:nvCxnSpPr>
          <p:cNvPr id="17" name="直接箭头连接符 55"/>
          <p:cNvCxnSpPr>
            <a:cxnSpLocks noChangeShapeType="1"/>
          </p:cNvCxnSpPr>
          <p:nvPr/>
        </p:nvCxnSpPr>
        <p:spPr bwMode="auto">
          <a:xfrm rot="5400000">
            <a:off x="4072731" y="4285457"/>
            <a:ext cx="714375" cy="15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18" name="TextBox 17"/>
          <p:cNvSpPr txBox="1">
            <a:spLocks noChangeArrowheads="1"/>
          </p:cNvSpPr>
          <p:nvPr/>
        </p:nvSpPr>
        <p:spPr bwMode="auto">
          <a:xfrm>
            <a:off x="4500563" y="3916363"/>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⑦</a:t>
            </a:r>
            <a:endParaRPr kumimoji="1" lang="zh-CN" altLang="en-US">
              <a:ea typeface="宋体" panose="02010600030101010101" pitchFamily="2" charset="-122"/>
            </a:endParaRPr>
          </a:p>
        </p:txBody>
      </p:sp>
      <p:cxnSp>
        <p:nvCxnSpPr>
          <p:cNvPr id="19" name="直接箭头连接符 55"/>
          <p:cNvCxnSpPr>
            <a:cxnSpLocks noChangeShapeType="1"/>
          </p:cNvCxnSpPr>
          <p:nvPr/>
        </p:nvCxnSpPr>
        <p:spPr bwMode="auto">
          <a:xfrm flipV="1">
            <a:off x="2716213" y="2416175"/>
            <a:ext cx="1284287" cy="85725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1" name="TextBox 20"/>
          <p:cNvSpPr txBox="1">
            <a:spLocks noChangeArrowheads="1"/>
          </p:cNvSpPr>
          <p:nvPr/>
        </p:nvSpPr>
        <p:spPr bwMode="auto">
          <a:xfrm>
            <a:off x="2714625" y="24161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②</a:t>
            </a:r>
            <a:endParaRPr kumimoji="1" lang="zh-CN" altLang="en-US">
              <a:ea typeface="宋体" panose="02010600030101010101" pitchFamily="2" charset="-122"/>
            </a:endParaRPr>
          </a:p>
        </p:txBody>
      </p:sp>
      <p:cxnSp>
        <p:nvCxnSpPr>
          <p:cNvPr id="22" name="直接箭头连接符 55"/>
          <p:cNvCxnSpPr>
            <a:cxnSpLocks noChangeShapeType="1"/>
          </p:cNvCxnSpPr>
          <p:nvPr/>
        </p:nvCxnSpPr>
        <p:spPr bwMode="auto">
          <a:xfrm rot="10800000">
            <a:off x="2714625" y="3844925"/>
            <a:ext cx="1430338" cy="785813"/>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4" name="TextBox 23"/>
          <p:cNvSpPr txBox="1">
            <a:spLocks noChangeArrowheads="1"/>
          </p:cNvSpPr>
          <p:nvPr/>
        </p:nvSpPr>
        <p:spPr bwMode="auto">
          <a:xfrm>
            <a:off x="2714625" y="4059238"/>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⑧</a:t>
            </a:r>
            <a:endParaRPr kumimoji="1" lang="zh-CN" altLang="en-US">
              <a:ea typeface="宋体" panose="02010600030101010101" pitchFamily="2" charset="-122"/>
            </a:endParaRPr>
          </a:p>
        </p:txBody>
      </p:sp>
      <p:sp>
        <p:nvSpPr>
          <p:cNvPr id="25" name="TextBox 24"/>
          <p:cNvSpPr txBox="1">
            <a:spLocks noChangeArrowheads="1"/>
          </p:cNvSpPr>
          <p:nvPr/>
        </p:nvSpPr>
        <p:spPr bwMode="auto">
          <a:xfrm>
            <a:off x="6572250" y="1916113"/>
            <a:ext cx="2000250"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a:ea typeface="宋体" panose="02010600030101010101" pitchFamily="2" charset="-122"/>
              </a:rPr>
              <a:t>b</a:t>
            </a:r>
            <a:r>
              <a:rPr kumimoji="1" lang="zh-CN" altLang="en-US">
                <a:ea typeface="宋体" panose="02010600030101010101" pitchFamily="2" charset="-122"/>
              </a:rPr>
              <a:t>函数</a:t>
            </a:r>
          </a:p>
        </p:txBody>
      </p:sp>
      <p:cxnSp>
        <p:nvCxnSpPr>
          <p:cNvPr id="26" name="直接箭头连接符 55"/>
          <p:cNvCxnSpPr>
            <a:cxnSpLocks noChangeShapeType="1"/>
          </p:cNvCxnSpPr>
          <p:nvPr/>
        </p:nvCxnSpPr>
        <p:spPr bwMode="auto">
          <a:xfrm rot="5400000">
            <a:off x="6394450" y="3594100"/>
            <a:ext cx="2071688" cy="1588"/>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7" name="TextBox 26"/>
          <p:cNvSpPr txBox="1">
            <a:spLocks noChangeArrowheads="1"/>
          </p:cNvSpPr>
          <p:nvPr/>
        </p:nvSpPr>
        <p:spPr bwMode="auto">
          <a:xfrm>
            <a:off x="7500938" y="3130550"/>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⑤</a:t>
            </a:r>
            <a:endParaRPr kumimoji="1" lang="zh-CN" altLang="en-US">
              <a:ea typeface="宋体" panose="02010600030101010101" pitchFamily="2" charset="-122"/>
            </a:endParaRPr>
          </a:p>
        </p:txBody>
      </p:sp>
      <p:cxnSp>
        <p:nvCxnSpPr>
          <p:cNvPr id="28" name="直接箭头连接符 55"/>
          <p:cNvCxnSpPr>
            <a:cxnSpLocks noChangeShapeType="1"/>
          </p:cNvCxnSpPr>
          <p:nvPr/>
        </p:nvCxnSpPr>
        <p:spPr bwMode="auto">
          <a:xfrm flipV="1">
            <a:off x="5716588" y="2416175"/>
            <a:ext cx="1284287" cy="857250"/>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29" name="TextBox 28"/>
          <p:cNvSpPr txBox="1">
            <a:spLocks noChangeArrowheads="1"/>
          </p:cNvSpPr>
          <p:nvPr/>
        </p:nvSpPr>
        <p:spPr bwMode="auto">
          <a:xfrm>
            <a:off x="5715000" y="2416175"/>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④</a:t>
            </a:r>
            <a:endParaRPr kumimoji="1" lang="zh-CN" altLang="en-US">
              <a:ea typeface="宋体" panose="02010600030101010101" pitchFamily="2" charset="-122"/>
            </a:endParaRPr>
          </a:p>
        </p:txBody>
      </p:sp>
      <p:cxnSp>
        <p:nvCxnSpPr>
          <p:cNvPr id="30" name="直接箭头连接符 55"/>
          <p:cNvCxnSpPr>
            <a:cxnSpLocks noChangeShapeType="1"/>
          </p:cNvCxnSpPr>
          <p:nvPr/>
        </p:nvCxnSpPr>
        <p:spPr bwMode="auto">
          <a:xfrm rot="10800000">
            <a:off x="5715000" y="3844925"/>
            <a:ext cx="1430338" cy="785813"/>
          </a:xfrm>
          <a:prstGeom prst="straightConnector1">
            <a:avLst/>
          </a:prstGeom>
          <a:noFill/>
          <a:ln w="38100" algn="ctr">
            <a:solidFill>
              <a:schemeClr val="tx1"/>
            </a:solidFill>
            <a:miter lim="800000"/>
            <a:headEnd/>
            <a:tailEnd type="arrow" w="med" len="med"/>
          </a:ln>
          <a:extLst>
            <a:ext uri="{909E8E84-426E-40DD-AFC4-6F175D3DCCD1}">
              <a14:hiddenFill xmlns:a14="http://schemas.microsoft.com/office/drawing/2010/main">
                <a:noFill/>
              </a14:hiddenFill>
            </a:ext>
          </a:extLst>
        </p:spPr>
      </p:cxnSp>
      <p:sp>
        <p:nvSpPr>
          <p:cNvPr id="31" name="TextBox 30"/>
          <p:cNvSpPr txBox="1">
            <a:spLocks noChangeArrowheads="1"/>
          </p:cNvSpPr>
          <p:nvPr/>
        </p:nvSpPr>
        <p:spPr bwMode="auto">
          <a:xfrm>
            <a:off x="5715000" y="4059238"/>
            <a:ext cx="714375" cy="584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en-US" altLang="zh-CN">
                <a:ea typeface="宋体" panose="02010600030101010101" pitchFamily="2" charset="-122"/>
              </a:rPr>
              <a:t>⑥</a:t>
            </a:r>
            <a:endParaRPr kumimoji="1" lang="zh-CN" altLang="en-US">
              <a:ea typeface="宋体" panose="02010600030101010101" pitchFamily="2" charset="-122"/>
            </a:endParaRPr>
          </a:p>
        </p:txBody>
      </p:sp>
      <p:pic>
        <p:nvPicPr>
          <p:cNvPr id="67611" name="图片 31"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5"/>
                                        </p:tgtEl>
                                        <p:attrNameLst>
                                          <p:attrName>style.visibility</p:attrName>
                                        </p:attrNameLst>
                                      </p:cBhvr>
                                      <p:to>
                                        <p:strVal val="visible"/>
                                      </p:to>
                                    </p:set>
                                    <p:animEffect transition="in" filter="blinds(horizontal)">
                                      <p:cBhvr>
                                        <p:cTn id="7" dur="500"/>
                                        <p:tgtEl>
                                          <p:spTgt spid="5"/>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blinds(horizontal)">
                                      <p:cBhvr>
                                        <p:cTn id="12" dur="500"/>
                                        <p:tgtEl>
                                          <p:spTgt spid="8"/>
                                        </p:tgtEl>
                                      </p:cBhvr>
                                    </p:animEffect>
                                  </p:childTnLst>
                                </p:cTn>
                              </p:par>
                            </p:childTnLst>
                          </p:cTn>
                        </p:par>
                        <p:par>
                          <p:cTn id="13" fill="hold" nodeType="afterGroup">
                            <p:stCondLst>
                              <p:cond delay="500"/>
                            </p:stCondLst>
                            <p:childTnLst>
                              <p:par>
                                <p:cTn id="14" presetID="12" presetClass="entr" presetSubtype="1" fill="hold" nodeType="afterEffect">
                                  <p:stCondLst>
                                    <p:cond delay="0"/>
                                  </p:stCondLst>
                                  <p:childTnLst>
                                    <p:set>
                                      <p:cBhvr>
                                        <p:cTn id="15" dur="1" fill="hold">
                                          <p:stCondLst>
                                            <p:cond delay="0"/>
                                          </p:stCondLst>
                                        </p:cTn>
                                        <p:tgtEl>
                                          <p:spTgt spid="6"/>
                                        </p:tgtEl>
                                        <p:attrNameLst>
                                          <p:attrName>style.visibility</p:attrName>
                                        </p:attrNameLst>
                                      </p:cBhvr>
                                      <p:to>
                                        <p:strVal val="visible"/>
                                      </p:to>
                                    </p:set>
                                    <p:animEffect transition="in" filter="slide(fromTop)">
                                      <p:cBhvr>
                                        <p:cTn id="16" dur="500"/>
                                        <p:tgtEl>
                                          <p:spTgt spid="6"/>
                                        </p:tgtEl>
                                      </p:cBhvr>
                                    </p:animEffect>
                                  </p:childTnLst>
                                </p:cTn>
                              </p:par>
                            </p:childTnLst>
                          </p:cTn>
                        </p:par>
                        <p:par>
                          <p:cTn id="17" fill="hold" nodeType="afterGroup">
                            <p:stCondLst>
                              <p:cond delay="1000"/>
                            </p:stCondLst>
                            <p:childTnLst>
                              <p:par>
                                <p:cTn id="18" presetID="3" presetClass="entr" presetSubtype="10" fill="hold" grpId="0" nodeType="after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blinds(horizontal)">
                                      <p:cBhvr>
                                        <p:cTn id="20" dur="500"/>
                                        <p:tgtEl>
                                          <p:spTgt spid="9"/>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3" presetClass="entr" presetSubtype="10" fill="hold" grpId="0" nodeType="clickEffect">
                                  <p:stCondLst>
                                    <p:cond delay="0"/>
                                  </p:stCondLst>
                                  <p:childTnLst>
                                    <p:set>
                                      <p:cBhvr>
                                        <p:cTn id="24" dur="1" fill="hold">
                                          <p:stCondLst>
                                            <p:cond delay="0"/>
                                          </p:stCondLst>
                                        </p:cTn>
                                        <p:tgtEl>
                                          <p:spTgt spid="21"/>
                                        </p:tgtEl>
                                        <p:attrNameLst>
                                          <p:attrName>style.visibility</p:attrName>
                                        </p:attrNameLst>
                                      </p:cBhvr>
                                      <p:to>
                                        <p:strVal val="visible"/>
                                      </p:to>
                                    </p:set>
                                    <p:animEffect transition="in" filter="blinds(horizontal)">
                                      <p:cBhvr>
                                        <p:cTn id="25" dur="500"/>
                                        <p:tgtEl>
                                          <p:spTgt spid="21"/>
                                        </p:tgtEl>
                                      </p:cBhvr>
                                    </p:animEffect>
                                  </p:childTnLst>
                                </p:cTn>
                              </p:par>
                            </p:childTnLst>
                          </p:cTn>
                        </p:par>
                        <p:par>
                          <p:cTn id="26" fill="hold" nodeType="afterGroup">
                            <p:stCondLst>
                              <p:cond delay="500"/>
                            </p:stCondLst>
                            <p:childTnLst>
                              <p:par>
                                <p:cTn id="27" presetID="12" presetClass="entr" presetSubtype="8" fill="hold" nodeType="afterEffect">
                                  <p:stCondLst>
                                    <p:cond delay="0"/>
                                  </p:stCondLst>
                                  <p:childTnLst>
                                    <p:set>
                                      <p:cBhvr>
                                        <p:cTn id="28" dur="1" fill="hold">
                                          <p:stCondLst>
                                            <p:cond delay="0"/>
                                          </p:stCondLst>
                                        </p:cTn>
                                        <p:tgtEl>
                                          <p:spTgt spid="19"/>
                                        </p:tgtEl>
                                        <p:attrNameLst>
                                          <p:attrName>style.visibility</p:attrName>
                                        </p:attrNameLst>
                                      </p:cBhvr>
                                      <p:to>
                                        <p:strVal val="visible"/>
                                      </p:to>
                                    </p:set>
                                    <p:animEffect transition="in" filter="slide(fromLeft)">
                                      <p:cBhvr>
                                        <p:cTn id="29" dur="500"/>
                                        <p:tgtEl>
                                          <p:spTgt spid="19"/>
                                        </p:tgtEl>
                                      </p:cBhvr>
                                    </p:animEffect>
                                  </p:childTnLst>
                                </p:cTn>
                              </p:par>
                            </p:childTnLst>
                          </p:cTn>
                        </p:par>
                        <p:par>
                          <p:cTn id="30" fill="hold" nodeType="afterGroup">
                            <p:stCondLst>
                              <p:cond delay="1000"/>
                            </p:stCondLst>
                            <p:childTnLst>
                              <p:par>
                                <p:cTn id="31" presetID="3" presetClass="entr" presetSubtype="10" fill="hold" grpId="0" nodeType="afterEffect">
                                  <p:stCondLst>
                                    <p:cond delay="0"/>
                                  </p:stCondLst>
                                  <p:childTnLst>
                                    <p:set>
                                      <p:cBhvr>
                                        <p:cTn id="32" dur="1" fill="hold">
                                          <p:stCondLst>
                                            <p:cond delay="0"/>
                                          </p:stCondLst>
                                        </p:cTn>
                                        <p:tgtEl>
                                          <p:spTgt spid="13"/>
                                        </p:tgtEl>
                                        <p:attrNameLst>
                                          <p:attrName>style.visibility</p:attrName>
                                        </p:attrNameLst>
                                      </p:cBhvr>
                                      <p:to>
                                        <p:strVal val="visible"/>
                                      </p:to>
                                    </p:set>
                                    <p:animEffect transition="in" filter="blinds(horizontal)">
                                      <p:cBhvr>
                                        <p:cTn id="33" dur="500"/>
                                        <p:tgtEl>
                                          <p:spTgt spid="13"/>
                                        </p:tgtEl>
                                      </p:cBhvr>
                                    </p:animEffect>
                                  </p:childTnLst>
                                </p:cTn>
                              </p:par>
                            </p:childTnLst>
                          </p:cTn>
                        </p:par>
                      </p:childTnLst>
                    </p:cTn>
                  </p:par>
                  <p:par>
                    <p:cTn id="34" fill="hold" nodeType="clickPar">
                      <p:stCondLst>
                        <p:cond delay="indefinite"/>
                      </p:stCondLst>
                      <p:childTnLst>
                        <p:par>
                          <p:cTn id="35" fill="hold" nodeType="withGroup">
                            <p:stCondLst>
                              <p:cond delay="0"/>
                            </p:stCondLst>
                            <p:childTnLst>
                              <p:par>
                                <p:cTn id="36" presetID="3" presetClass="entr" presetSubtype="10" fill="hold" grpId="0" nodeType="clickEffect">
                                  <p:stCondLst>
                                    <p:cond delay="0"/>
                                  </p:stCondLst>
                                  <p:childTnLst>
                                    <p:set>
                                      <p:cBhvr>
                                        <p:cTn id="37" dur="1" fill="hold">
                                          <p:stCondLst>
                                            <p:cond delay="0"/>
                                          </p:stCondLst>
                                        </p:cTn>
                                        <p:tgtEl>
                                          <p:spTgt spid="15"/>
                                        </p:tgtEl>
                                        <p:attrNameLst>
                                          <p:attrName>style.visibility</p:attrName>
                                        </p:attrNameLst>
                                      </p:cBhvr>
                                      <p:to>
                                        <p:strVal val="visible"/>
                                      </p:to>
                                    </p:set>
                                    <p:animEffect transition="in" filter="blinds(horizontal)">
                                      <p:cBhvr>
                                        <p:cTn id="38" dur="500"/>
                                        <p:tgtEl>
                                          <p:spTgt spid="15"/>
                                        </p:tgtEl>
                                      </p:cBhvr>
                                    </p:animEffect>
                                  </p:childTnLst>
                                </p:cTn>
                              </p:par>
                            </p:childTnLst>
                          </p:cTn>
                        </p:par>
                        <p:par>
                          <p:cTn id="39" fill="hold" nodeType="afterGroup">
                            <p:stCondLst>
                              <p:cond delay="500"/>
                            </p:stCondLst>
                            <p:childTnLst>
                              <p:par>
                                <p:cTn id="40" presetID="12" presetClass="entr" presetSubtype="1" fill="hold" nodeType="after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slide(fromTop)">
                                      <p:cBhvr>
                                        <p:cTn id="42" dur="500"/>
                                        <p:tgtEl>
                                          <p:spTgt spid="14"/>
                                        </p:tgtEl>
                                      </p:cBhvr>
                                    </p:animEffect>
                                  </p:childTnLst>
                                </p:cTn>
                              </p:par>
                            </p:childTnLst>
                          </p:cTn>
                        </p:par>
                        <p:par>
                          <p:cTn id="43" fill="hold" nodeType="afterGroup">
                            <p:stCondLst>
                              <p:cond delay="1000"/>
                            </p:stCondLst>
                            <p:childTnLst>
                              <p:par>
                                <p:cTn id="44" presetID="3" presetClass="entr" presetSubtype="10" fill="hold" grpId="0" nodeType="afterEffect">
                                  <p:stCondLst>
                                    <p:cond delay="0"/>
                                  </p:stCondLst>
                                  <p:childTnLst>
                                    <p:set>
                                      <p:cBhvr>
                                        <p:cTn id="45" dur="1" fill="hold">
                                          <p:stCondLst>
                                            <p:cond delay="0"/>
                                          </p:stCondLst>
                                        </p:cTn>
                                        <p:tgtEl>
                                          <p:spTgt spid="16"/>
                                        </p:tgtEl>
                                        <p:attrNameLst>
                                          <p:attrName>style.visibility</p:attrName>
                                        </p:attrNameLst>
                                      </p:cBhvr>
                                      <p:to>
                                        <p:strVal val="visible"/>
                                      </p:to>
                                    </p:set>
                                    <p:animEffect transition="in" filter="blinds(horizontal)">
                                      <p:cBhvr>
                                        <p:cTn id="46" dur="500"/>
                                        <p:tgtEl>
                                          <p:spTgt spid="16"/>
                                        </p:tgtEl>
                                      </p:cBhvr>
                                    </p:animEffect>
                                  </p:childTnLst>
                                </p:cTn>
                              </p:par>
                            </p:childTnLst>
                          </p:cTn>
                        </p:par>
                      </p:childTnLst>
                    </p:cTn>
                  </p:par>
                  <p:par>
                    <p:cTn id="47" fill="hold" nodeType="clickPar">
                      <p:stCondLst>
                        <p:cond delay="indefinite"/>
                      </p:stCondLst>
                      <p:childTnLst>
                        <p:par>
                          <p:cTn id="48" fill="hold" nodeType="withGroup">
                            <p:stCondLst>
                              <p:cond delay="0"/>
                            </p:stCondLst>
                            <p:childTnLst>
                              <p:par>
                                <p:cTn id="49" presetID="3" presetClass="entr" presetSubtype="10" fill="hold" grpId="0" nodeType="clickEffect">
                                  <p:stCondLst>
                                    <p:cond delay="0"/>
                                  </p:stCondLst>
                                  <p:childTnLst>
                                    <p:set>
                                      <p:cBhvr>
                                        <p:cTn id="50" dur="1" fill="hold">
                                          <p:stCondLst>
                                            <p:cond delay="0"/>
                                          </p:stCondLst>
                                        </p:cTn>
                                        <p:tgtEl>
                                          <p:spTgt spid="29"/>
                                        </p:tgtEl>
                                        <p:attrNameLst>
                                          <p:attrName>style.visibility</p:attrName>
                                        </p:attrNameLst>
                                      </p:cBhvr>
                                      <p:to>
                                        <p:strVal val="visible"/>
                                      </p:to>
                                    </p:set>
                                    <p:animEffect transition="in" filter="blinds(horizontal)">
                                      <p:cBhvr>
                                        <p:cTn id="51" dur="500"/>
                                        <p:tgtEl>
                                          <p:spTgt spid="29"/>
                                        </p:tgtEl>
                                      </p:cBhvr>
                                    </p:animEffect>
                                  </p:childTnLst>
                                </p:cTn>
                              </p:par>
                            </p:childTnLst>
                          </p:cTn>
                        </p:par>
                        <p:par>
                          <p:cTn id="52" fill="hold" nodeType="afterGroup">
                            <p:stCondLst>
                              <p:cond delay="500"/>
                            </p:stCondLst>
                            <p:childTnLst>
                              <p:par>
                                <p:cTn id="53" presetID="12" presetClass="entr" presetSubtype="8" fill="hold" nodeType="afterEffect">
                                  <p:stCondLst>
                                    <p:cond delay="0"/>
                                  </p:stCondLst>
                                  <p:childTnLst>
                                    <p:set>
                                      <p:cBhvr>
                                        <p:cTn id="54" dur="1" fill="hold">
                                          <p:stCondLst>
                                            <p:cond delay="0"/>
                                          </p:stCondLst>
                                        </p:cTn>
                                        <p:tgtEl>
                                          <p:spTgt spid="28"/>
                                        </p:tgtEl>
                                        <p:attrNameLst>
                                          <p:attrName>style.visibility</p:attrName>
                                        </p:attrNameLst>
                                      </p:cBhvr>
                                      <p:to>
                                        <p:strVal val="visible"/>
                                      </p:to>
                                    </p:set>
                                    <p:animEffect transition="in" filter="slide(fromLeft)">
                                      <p:cBhvr>
                                        <p:cTn id="55" dur="500"/>
                                        <p:tgtEl>
                                          <p:spTgt spid="28"/>
                                        </p:tgtEl>
                                      </p:cBhvr>
                                    </p:animEffect>
                                  </p:childTnLst>
                                </p:cTn>
                              </p:par>
                            </p:childTnLst>
                          </p:cTn>
                        </p:par>
                        <p:par>
                          <p:cTn id="56" fill="hold" nodeType="afterGroup">
                            <p:stCondLst>
                              <p:cond delay="1000"/>
                            </p:stCondLst>
                            <p:childTnLst>
                              <p:par>
                                <p:cTn id="57" presetID="3" presetClass="entr" presetSubtype="10" fill="hold" grpId="0" nodeType="afterEffect">
                                  <p:stCondLst>
                                    <p:cond delay="0"/>
                                  </p:stCondLst>
                                  <p:childTnLst>
                                    <p:set>
                                      <p:cBhvr>
                                        <p:cTn id="58" dur="1" fill="hold">
                                          <p:stCondLst>
                                            <p:cond delay="0"/>
                                          </p:stCondLst>
                                        </p:cTn>
                                        <p:tgtEl>
                                          <p:spTgt spid="25"/>
                                        </p:tgtEl>
                                        <p:attrNameLst>
                                          <p:attrName>style.visibility</p:attrName>
                                        </p:attrNameLst>
                                      </p:cBhvr>
                                      <p:to>
                                        <p:strVal val="visible"/>
                                      </p:to>
                                    </p:set>
                                    <p:animEffect transition="in" filter="blinds(horizontal)">
                                      <p:cBhvr>
                                        <p:cTn id="59" dur="500"/>
                                        <p:tgtEl>
                                          <p:spTgt spid="25"/>
                                        </p:tgtEl>
                                      </p:cBhvr>
                                    </p:animEffect>
                                  </p:childTnLst>
                                </p:cTn>
                              </p:par>
                            </p:childTnLst>
                          </p:cTn>
                        </p:par>
                      </p:childTnLst>
                    </p:cTn>
                  </p:par>
                  <p:par>
                    <p:cTn id="60" fill="hold" nodeType="clickPar">
                      <p:stCondLst>
                        <p:cond delay="indefinite"/>
                      </p:stCondLst>
                      <p:childTnLst>
                        <p:par>
                          <p:cTn id="61" fill="hold" nodeType="withGroup">
                            <p:stCondLst>
                              <p:cond delay="0"/>
                            </p:stCondLst>
                            <p:childTnLst>
                              <p:par>
                                <p:cTn id="62" presetID="3" presetClass="entr" presetSubtype="10" fill="hold" grpId="0" nodeType="clickEffect">
                                  <p:stCondLst>
                                    <p:cond delay="0"/>
                                  </p:stCondLst>
                                  <p:childTnLst>
                                    <p:set>
                                      <p:cBhvr>
                                        <p:cTn id="63" dur="1" fill="hold">
                                          <p:stCondLst>
                                            <p:cond delay="0"/>
                                          </p:stCondLst>
                                        </p:cTn>
                                        <p:tgtEl>
                                          <p:spTgt spid="27"/>
                                        </p:tgtEl>
                                        <p:attrNameLst>
                                          <p:attrName>style.visibility</p:attrName>
                                        </p:attrNameLst>
                                      </p:cBhvr>
                                      <p:to>
                                        <p:strVal val="visible"/>
                                      </p:to>
                                    </p:set>
                                    <p:animEffect transition="in" filter="blinds(horizontal)">
                                      <p:cBhvr>
                                        <p:cTn id="64" dur="500"/>
                                        <p:tgtEl>
                                          <p:spTgt spid="27"/>
                                        </p:tgtEl>
                                      </p:cBhvr>
                                    </p:animEffect>
                                  </p:childTnLst>
                                </p:cTn>
                              </p:par>
                            </p:childTnLst>
                          </p:cTn>
                        </p:par>
                        <p:par>
                          <p:cTn id="65" fill="hold" nodeType="afterGroup">
                            <p:stCondLst>
                              <p:cond delay="500"/>
                            </p:stCondLst>
                            <p:childTnLst>
                              <p:par>
                                <p:cTn id="66" presetID="12" presetClass="entr" presetSubtype="1" fill="hold" nodeType="afterEffect">
                                  <p:stCondLst>
                                    <p:cond delay="0"/>
                                  </p:stCondLst>
                                  <p:childTnLst>
                                    <p:set>
                                      <p:cBhvr>
                                        <p:cTn id="67" dur="1" fill="hold">
                                          <p:stCondLst>
                                            <p:cond delay="0"/>
                                          </p:stCondLst>
                                        </p:cTn>
                                        <p:tgtEl>
                                          <p:spTgt spid="26"/>
                                        </p:tgtEl>
                                        <p:attrNameLst>
                                          <p:attrName>style.visibility</p:attrName>
                                        </p:attrNameLst>
                                      </p:cBhvr>
                                      <p:to>
                                        <p:strVal val="visible"/>
                                      </p:to>
                                    </p:set>
                                    <p:animEffect transition="in" filter="slide(fromTop)">
                                      <p:cBhvr>
                                        <p:cTn id="68" dur="500"/>
                                        <p:tgtEl>
                                          <p:spTgt spid="26"/>
                                        </p:tgtEl>
                                      </p:cBhvr>
                                    </p:animEffect>
                                  </p:childTnLst>
                                </p:cTn>
                              </p:par>
                            </p:childTnLst>
                          </p:cTn>
                        </p:par>
                      </p:childTnLst>
                    </p:cTn>
                  </p:par>
                  <p:par>
                    <p:cTn id="69" fill="hold" nodeType="clickPar">
                      <p:stCondLst>
                        <p:cond delay="indefinite"/>
                      </p:stCondLst>
                      <p:childTnLst>
                        <p:par>
                          <p:cTn id="70" fill="hold" nodeType="withGroup">
                            <p:stCondLst>
                              <p:cond delay="0"/>
                            </p:stCondLst>
                            <p:childTnLst>
                              <p:par>
                                <p:cTn id="71" presetID="3" presetClass="entr" presetSubtype="10"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Effect transition="in" filter="blinds(horizontal)">
                                      <p:cBhvr>
                                        <p:cTn id="73" dur="500"/>
                                        <p:tgtEl>
                                          <p:spTgt spid="31"/>
                                        </p:tgtEl>
                                      </p:cBhvr>
                                    </p:animEffect>
                                  </p:childTnLst>
                                </p:cTn>
                              </p:par>
                            </p:childTnLst>
                          </p:cTn>
                        </p:par>
                        <p:par>
                          <p:cTn id="74" fill="hold" nodeType="afterGroup">
                            <p:stCondLst>
                              <p:cond delay="500"/>
                            </p:stCondLst>
                            <p:childTnLst>
                              <p:par>
                                <p:cTn id="75" presetID="12" presetClass="entr" presetSubtype="2" fill="hold" nodeType="afterEffect">
                                  <p:stCondLst>
                                    <p:cond delay="0"/>
                                  </p:stCondLst>
                                  <p:childTnLst>
                                    <p:set>
                                      <p:cBhvr>
                                        <p:cTn id="76" dur="1" fill="hold">
                                          <p:stCondLst>
                                            <p:cond delay="0"/>
                                          </p:stCondLst>
                                        </p:cTn>
                                        <p:tgtEl>
                                          <p:spTgt spid="30"/>
                                        </p:tgtEl>
                                        <p:attrNameLst>
                                          <p:attrName>style.visibility</p:attrName>
                                        </p:attrNameLst>
                                      </p:cBhvr>
                                      <p:to>
                                        <p:strVal val="visible"/>
                                      </p:to>
                                    </p:set>
                                    <p:animEffect transition="in" filter="slide(fromRight)">
                                      <p:cBhvr>
                                        <p:cTn id="77" dur="500"/>
                                        <p:tgtEl>
                                          <p:spTgt spid="30"/>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3" presetClass="entr" presetSubtype="10" fill="hold" grpId="0" nodeType="clickEffect">
                                  <p:stCondLst>
                                    <p:cond delay="0"/>
                                  </p:stCondLst>
                                  <p:childTnLst>
                                    <p:set>
                                      <p:cBhvr>
                                        <p:cTn id="81" dur="1" fill="hold">
                                          <p:stCondLst>
                                            <p:cond delay="0"/>
                                          </p:stCondLst>
                                        </p:cTn>
                                        <p:tgtEl>
                                          <p:spTgt spid="18"/>
                                        </p:tgtEl>
                                        <p:attrNameLst>
                                          <p:attrName>style.visibility</p:attrName>
                                        </p:attrNameLst>
                                      </p:cBhvr>
                                      <p:to>
                                        <p:strVal val="visible"/>
                                      </p:to>
                                    </p:set>
                                    <p:animEffect transition="in" filter="blinds(horizontal)">
                                      <p:cBhvr>
                                        <p:cTn id="82" dur="500"/>
                                        <p:tgtEl>
                                          <p:spTgt spid="18"/>
                                        </p:tgtEl>
                                      </p:cBhvr>
                                    </p:animEffect>
                                  </p:childTnLst>
                                </p:cTn>
                              </p:par>
                            </p:childTnLst>
                          </p:cTn>
                        </p:par>
                        <p:par>
                          <p:cTn id="83" fill="hold" nodeType="afterGroup">
                            <p:stCondLst>
                              <p:cond delay="500"/>
                            </p:stCondLst>
                            <p:childTnLst>
                              <p:par>
                                <p:cTn id="84" presetID="12" presetClass="entr" presetSubtype="1" fill="hold" nodeType="afterEffect">
                                  <p:stCondLst>
                                    <p:cond delay="0"/>
                                  </p:stCondLst>
                                  <p:childTnLst>
                                    <p:set>
                                      <p:cBhvr>
                                        <p:cTn id="85" dur="1" fill="hold">
                                          <p:stCondLst>
                                            <p:cond delay="0"/>
                                          </p:stCondLst>
                                        </p:cTn>
                                        <p:tgtEl>
                                          <p:spTgt spid="17"/>
                                        </p:tgtEl>
                                        <p:attrNameLst>
                                          <p:attrName>style.visibility</p:attrName>
                                        </p:attrNameLst>
                                      </p:cBhvr>
                                      <p:to>
                                        <p:strVal val="visible"/>
                                      </p:to>
                                    </p:set>
                                    <p:animEffect transition="in" filter="slide(fromTop)">
                                      <p:cBhvr>
                                        <p:cTn id="86" dur="500"/>
                                        <p:tgtEl>
                                          <p:spTgt spid="17"/>
                                        </p:tgtEl>
                                      </p:cBhvr>
                                    </p:animEffect>
                                  </p:childTnLst>
                                </p:cTn>
                              </p:par>
                            </p:childTnLst>
                          </p:cTn>
                        </p:par>
                      </p:childTnLst>
                    </p:cTn>
                  </p:par>
                  <p:par>
                    <p:cTn id="87" fill="hold" nodeType="clickPar">
                      <p:stCondLst>
                        <p:cond delay="indefinite"/>
                      </p:stCondLst>
                      <p:childTnLst>
                        <p:par>
                          <p:cTn id="88" fill="hold" nodeType="withGroup">
                            <p:stCondLst>
                              <p:cond delay="0"/>
                            </p:stCondLst>
                            <p:childTnLst>
                              <p:par>
                                <p:cTn id="89" presetID="3" presetClass="entr" presetSubtype="10" fill="hold" grpId="0" nodeType="clickEffect">
                                  <p:stCondLst>
                                    <p:cond delay="0"/>
                                  </p:stCondLst>
                                  <p:childTnLst>
                                    <p:set>
                                      <p:cBhvr>
                                        <p:cTn id="90" dur="1" fill="hold">
                                          <p:stCondLst>
                                            <p:cond delay="0"/>
                                          </p:stCondLst>
                                        </p:cTn>
                                        <p:tgtEl>
                                          <p:spTgt spid="24"/>
                                        </p:tgtEl>
                                        <p:attrNameLst>
                                          <p:attrName>style.visibility</p:attrName>
                                        </p:attrNameLst>
                                      </p:cBhvr>
                                      <p:to>
                                        <p:strVal val="visible"/>
                                      </p:to>
                                    </p:set>
                                    <p:animEffect transition="in" filter="blinds(horizontal)">
                                      <p:cBhvr>
                                        <p:cTn id="91" dur="500"/>
                                        <p:tgtEl>
                                          <p:spTgt spid="24"/>
                                        </p:tgtEl>
                                      </p:cBhvr>
                                    </p:animEffect>
                                  </p:childTnLst>
                                </p:cTn>
                              </p:par>
                            </p:childTnLst>
                          </p:cTn>
                        </p:par>
                        <p:par>
                          <p:cTn id="92" fill="hold" nodeType="afterGroup">
                            <p:stCondLst>
                              <p:cond delay="500"/>
                            </p:stCondLst>
                            <p:childTnLst>
                              <p:par>
                                <p:cTn id="93" presetID="12" presetClass="entr" presetSubtype="2" fill="hold" nodeType="afterEffect">
                                  <p:stCondLst>
                                    <p:cond delay="0"/>
                                  </p:stCondLst>
                                  <p:childTnLst>
                                    <p:set>
                                      <p:cBhvr>
                                        <p:cTn id="94" dur="1" fill="hold">
                                          <p:stCondLst>
                                            <p:cond delay="0"/>
                                          </p:stCondLst>
                                        </p:cTn>
                                        <p:tgtEl>
                                          <p:spTgt spid="22"/>
                                        </p:tgtEl>
                                        <p:attrNameLst>
                                          <p:attrName>style.visibility</p:attrName>
                                        </p:attrNameLst>
                                      </p:cBhvr>
                                      <p:to>
                                        <p:strVal val="visible"/>
                                      </p:to>
                                    </p:set>
                                    <p:animEffect transition="in" filter="slide(fromRight)">
                                      <p:cBhvr>
                                        <p:cTn id="95" dur="500"/>
                                        <p:tgtEl>
                                          <p:spTgt spid="22"/>
                                        </p:tgtEl>
                                      </p:cBhvr>
                                    </p:animEffect>
                                  </p:childTnLst>
                                </p:cTn>
                              </p:par>
                            </p:childTnLst>
                          </p:cTn>
                        </p:par>
                      </p:childTnLst>
                    </p:cTn>
                  </p:par>
                  <p:par>
                    <p:cTn id="96" fill="hold" nodeType="clickPar">
                      <p:stCondLst>
                        <p:cond delay="indefinite"/>
                      </p:stCondLst>
                      <p:childTnLst>
                        <p:par>
                          <p:cTn id="97" fill="hold" nodeType="withGroup">
                            <p:stCondLst>
                              <p:cond delay="0"/>
                            </p:stCondLst>
                            <p:childTnLst>
                              <p:par>
                                <p:cTn id="98" presetID="3" presetClass="entr" presetSubtype="10" fill="hold" grpId="0" nodeType="clickEffect">
                                  <p:stCondLst>
                                    <p:cond delay="0"/>
                                  </p:stCondLst>
                                  <p:childTnLst>
                                    <p:set>
                                      <p:cBhvr>
                                        <p:cTn id="99" dur="1" fill="hold">
                                          <p:stCondLst>
                                            <p:cond delay="0"/>
                                          </p:stCondLst>
                                        </p:cTn>
                                        <p:tgtEl>
                                          <p:spTgt spid="11"/>
                                        </p:tgtEl>
                                        <p:attrNameLst>
                                          <p:attrName>style.visibility</p:attrName>
                                        </p:attrNameLst>
                                      </p:cBhvr>
                                      <p:to>
                                        <p:strVal val="visible"/>
                                      </p:to>
                                    </p:set>
                                    <p:animEffect transition="in" filter="blinds(horizontal)">
                                      <p:cBhvr>
                                        <p:cTn id="100" dur="500"/>
                                        <p:tgtEl>
                                          <p:spTgt spid="11"/>
                                        </p:tgtEl>
                                      </p:cBhvr>
                                    </p:animEffect>
                                  </p:childTnLst>
                                </p:cTn>
                              </p:par>
                            </p:childTnLst>
                          </p:cTn>
                        </p:par>
                        <p:par>
                          <p:cTn id="101" fill="hold" nodeType="afterGroup">
                            <p:stCondLst>
                              <p:cond delay="500"/>
                            </p:stCondLst>
                            <p:childTnLst>
                              <p:par>
                                <p:cTn id="102" presetID="12" presetClass="entr" presetSubtype="1" fill="hold" nodeType="afterEffect">
                                  <p:stCondLst>
                                    <p:cond delay="0"/>
                                  </p:stCondLst>
                                  <p:childTnLst>
                                    <p:set>
                                      <p:cBhvr>
                                        <p:cTn id="103" dur="1" fill="hold">
                                          <p:stCondLst>
                                            <p:cond delay="0"/>
                                          </p:stCondLst>
                                        </p:cTn>
                                        <p:tgtEl>
                                          <p:spTgt spid="10"/>
                                        </p:tgtEl>
                                        <p:attrNameLst>
                                          <p:attrName>style.visibility</p:attrName>
                                        </p:attrNameLst>
                                      </p:cBhvr>
                                      <p:to>
                                        <p:strVal val="visible"/>
                                      </p:to>
                                    </p:set>
                                    <p:animEffect transition="in" filter="slide(fromTop)">
                                      <p:cBhvr>
                                        <p:cTn id="104" dur="500"/>
                                        <p:tgtEl>
                                          <p:spTgt spid="10"/>
                                        </p:tgtEl>
                                      </p:cBhvr>
                                    </p:animEffect>
                                  </p:childTnLst>
                                </p:cTn>
                              </p:par>
                            </p:childTnLst>
                          </p:cTn>
                        </p:par>
                        <p:par>
                          <p:cTn id="105" fill="hold" nodeType="afterGroup">
                            <p:stCondLst>
                              <p:cond delay="1000"/>
                            </p:stCondLst>
                            <p:childTnLst>
                              <p:par>
                                <p:cTn id="106" presetID="3" presetClass="entr" presetSubtype="10" fill="hold" grpId="0" nodeType="afterEffect">
                                  <p:stCondLst>
                                    <p:cond delay="0"/>
                                  </p:stCondLst>
                                  <p:childTnLst>
                                    <p:set>
                                      <p:cBhvr>
                                        <p:cTn id="107" dur="1" fill="hold">
                                          <p:stCondLst>
                                            <p:cond delay="0"/>
                                          </p:stCondLst>
                                        </p:cTn>
                                        <p:tgtEl>
                                          <p:spTgt spid="12"/>
                                        </p:tgtEl>
                                        <p:attrNameLst>
                                          <p:attrName>style.visibility</p:attrName>
                                        </p:attrNameLst>
                                      </p:cBhvr>
                                      <p:to>
                                        <p:strVal val="visible"/>
                                      </p:to>
                                    </p:set>
                                    <p:animEffect transition="in" filter="blinds(horizontal)">
                                      <p:cBhvr>
                                        <p:cTn id="108"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P spid="9" grpId="0"/>
      <p:bldP spid="11" grpId="0"/>
      <p:bldP spid="12" grpId="0"/>
      <p:bldP spid="13" grpId="0"/>
      <p:bldP spid="15" grpId="0"/>
      <p:bldP spid="16" grpId="0"/>
      <p:bldP spid="18" grpId="0"/>
      <p:bldP spid="21" grpId="0"/>
      <p:bldP spid="24" grpId="0"/>
      <p:bldP spid="25" grpId="0"/>
      <p:bldP spid="27" grpId="0"/>
      <p:bldP spid="29" grpId="0"/>
      <p:bldP spid="31" grpId="0"/>
    </p:bldLst>
  </p:timing>
</p:sld>
</file>

<file path=ppt/slides/slide6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7.5 </a:t>
            </a:r>
            <a:r>
              <a:rPr lang="zh-CN" altLang="zh-CN" dirty="0" smtClean="0">
                <a:solidFill>
                  <a:srgbClr val="800000"/>
                </a:solidFill>
                <a:effectLst>
                  <a:outerShdw blurRad="38100" dist="38100" dir="2700000" algn="tl">
                    <a:srgbClr val="000000"/>
                  </a:outerShdw>
                </a:effectLst>
                <a:ea typeface="黑体" pitchFamily="2" charset="-122"/>
              </a:rPr>
              <a:t>函数的嵌套调用</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59395" name="Rectangle 3"/>
          <p:cNvSpPr>
            <a:spLocks noGrp="1" noChangeArrowheads="1"/>
          </p:cNvSpPr>
          <p:nvPr>
            <p:ph type="body" idx="1"/>
          </p:nvPr>
        </p:nvSpPr>
        <p:spPr>
          <a:xfrm>
            <a:off x="500063" y="1571625"/>
            <a:ext cx="8286750" cy="4714875"/>
          </a:xfrm>
        </p:spPr>
        <p:txBody>
          <a:bodyPr/>
          <a:lstStyle/>
          <a:p>
            <a:pPr>
              <a:buFont typeface="Wingdings" panose="05000000000000000000" pitchFamily="2" charset="2"/>
              <a:buNone/>
            </a:pPr>
            <a:r>
              <a:rPr lang="en-US" altLang="zh-CN" smtClean="0"/>
              <a:t>   </a:t>
            </a:r>
            <a:r>
              <a:rPr lang="zh-CN" altLang="zh-CN" smtClean="0"/>
              <a:t>例</a:t>
            </a:r>
            <a:r>
              <a:rPr lang="en-US" altLang="zh-CN" smtClean="0"/>
              <a:t>7.5 </a:t>
            </a:r>
            <a:r>
              <a:rPr lang="zh-CN" altLang="zh-CN" smtClean="0"/>
              <a:t>输入</a:t>
            </a:r>
            <a:r>
              <a:rPr lang="en-US" altLang="zh-CN" smtClean="0"/>
              <a:t>4</a:t>
            </a:r>
            <a:r>
              <a:rPr lang="zh-CN" altLang="zh-CN" smtClean="0"/>
              <a:t>个整数，找出其中最大的数。用函数的嵌套调用来处理。</a:t>
            </a:r>
            <a:endParaRPr lang="en-US" altLang="zh-CN" smtClean="0"/>
          </a:p>
          <a:p>
            <a:r>
              <a:rPr lang="zh-CN" altLang="zh-CN" smtClean="0"/>
              <a:t>解题思路：</a:t>
            </a:r>
            <a:endParaRPr lang="en-US" altLang="zh-CN" smtClean="0"/>
          </a:p>
          <a:p>
            <a:pPr lvl="1"/>
            <a:r>
              <a:rPr lang="en-US" altLang="zh-CN" smtClean="0"/>
              <a:t>main</a:t>
            </a:r>
            <a:r>
              <a:rPr lang="zh-CN" altLang="zh-CN" smtClean="0"/>
              <a:t>中调用</a:t>
            </a:r>
            <a:r>
              <a:rPr lang="en-US" altLang="zh-CN" smtClean="0"/>
              <a:t>max4</a:t>
            </a:r>
            <a:r>
              <a:rPr lang="zh-CN" altLang="zh-CN" smtClean="0"/>
              <a:t>函数，找</a:t>
            </a:r>
            <a:r>
              <a:rPr lang="en-US" altLang="zh-CN" smtClean="0"/>
              <a:t>4</a:t>
            </a:r>
            <a:r>
              <a:rPr lang="zh-CN" altLang="zh-CN" smtClean="0"/>
              <a:t>个数中最大者</a:t>
            </a:r>
            <a:endParaRPr lang="en-US" altLang="zh-CN" smtClean="0"/>
          </a:p>
          <a:p>
            <a:pPr lvl="1"/>
            <a:r>
              <a:rPr lang="en-US" altLang="zh-CN" smtClean="0"/>
              <a:t>max4</a:t>
            </a:r>
            <a:r>
              <a:rPr lang="zh-CN" altLang="zh-CN" smtClean="0"/>
              <a:t>中再调用</a:t>
            </a:r>
            <a:r>
              <a:rPr lang="en-US" altLang="zh-CN" smtClean="0"/>
              <a:t>max2</a:t>
            </a:r>
            <a:r>
              <a:rPr lang="zh-CN" altLang="en-US" smtClean="0"/>
              <a:t>，</a:t>
            </a:r>
            <a:r>
              <a:rPr lang="zh-CN" altLang="zh-CN" smtClean="0"/>
              <a:t>找两个数中的大者</a:t>
            </a:r>
            <a:endParaRPr lang="en-US" altLang="zh-CN" smtClean="0"/>
          </a:p>
          <a:p>
            <a:pPr lvl="1"/>
            <a:r>
              <a:rPr lang="en-US" altLang="zh-CN" smtClean="0"/>
              <a:t>max4</a:t>
            </a:r>
            <a:r>
              <a:rPr lang="zh-CN" altLang="zh-CN" smtClean="0"/>
              <a:t>中多次调用</a:t>
            </a:r>
            <a:r>
              <a:rPr lang="en-US" altLang="zh-CN" smtClean="0"/>
              <a:t>max2</a:t>
            </a:r>
            <a:r>
              <a:rPr lang="zh-CN" altLang="zh-CN" smtClean="0"/>
              <a:t>，可找</a:t>
            </a:r>
            <a:r>
              <a:rPr lang="en-US" altLang="zh-CN" smtClean="0"/>
              <a:t>4</a:t>
            </a:r>
            <a:r>
              <a:rPr lang="zh-CN" altLang="zh-CN" smtClean="0"/>
              <a:t>个数中的大者，然后把它作为函数值返回</a:t>
            </a:r>
            <a:r>
              <a:rPr lang="en-US" altLang="zh-CN" smtClean="0"/>
              <a:t>main</a:t>
            </a:r>
            <a:r>
              <a:rPr lang="zh-CN" altLang="zh-CN" smtClean="0"/>
              <a:t>函数</a:t>
            </a:r>
            <a:endParaRPr lang="en-US" altLang="zh-CN" smtClean="0"/>
          </a:p>
          <a:p>
            <a:pPr lvl="1"/>
            <a:r>
              <a:rPr lang="en-US" altLang="zh-CN" smtClean="0"/>
              <a:t>main</a:t>
            </a:r>
            <a:r>
              <a:rPr lang="zh-CN" altLang="zh-CN" smtClean="0"/>
              <a:t>函数中输出结果</a:t>
            </a:r>
          </a:p>
        </p:txBody>
      </p:sp>
      <p:pic>
        <p:nvPicPr>
          <p:cNvPr id="68612"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59395">
                                            <p:txEl>
                                              <p:pRg st="1" end="1"/>
                                            </p:txEl>
                                          </p:spTgt>
                                        </p:tgtEl>
                                        <p:attrNameLst>
                                          <p:attrName>style.visibility</p:attrName>
                                        </p:attrNameLst>
                                      </p:cBhvr>
                                      <p:to>
                                        <p:strVal val="visible"/>
                                      </p:to>
                                    </p:set>
                                    <p:animEffect transition="in" filter="blinds(horizontal)">
                                      <p:cBhvr>
                                        <p:cTn id="7" dur="500"/>
                                        <p:tgtEl>
                                          <p:spTgt spid="5939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59395">
                                            <p:txEl>
                                              <p:pRg st="2" end="2"/>
                                            </p:txEl>
                                          </p:spTgt>
                                        </p:tgtEl>
                                        <p:attrNameLst>
                                          <p:attrName>style.visibility</p:attrName>
                                        </p:attrNameLst>
                                      </p:cBhvr>
                                      <p:to>
                                        <p:strVal val="visible"/>
                                      </p:to>
                                    </p:set>
                                    <p:animEffect transition="in" filter="blinds(horizontal)">
                                      <p:cBhvr>
                                        <p:cTn id="12" dur="500"/>
                                        <p:tgtEl>
                                          <p:spTgt spid="5939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59395">
                                            <p:txEl>
                                              <p:pRg st="3" end="3"/>
                                            </p:txEl>
                                          </p:spTgt>
                                        </p:tgtEl>
                                        <p:attrNameLst>
                                          <p:attrName>style.visibility</p:attrName>
                                        </p:attrNameLst>
                                      </p:cBhvr>
                                      <p:to>
                                        <p:strVal val="visible"/>
                                      </p:to>
                                    </p:set>
                                    <p:animEffect transition="in" filter="blinds(horizontal)">
                                      <p:cBhvr>
                                        <p:cTn id="17" dur="500"/>
                                        <p:tgtEl>
                                          <p:spTgt spid="59395">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59395">
                                            <p:txEl>
                                              <p:pRg st="4" end="4"/>
                                            </p:txEl>
                                          </p:spTgt>
                                        </p:tgtEl>
                                        <p:attrNameLst>
                                          <p:attrName>style.visibility</p:attrName>
                                        </p:attrNameLst>
                                      </p:cBhvr>
                                      <p:to>
                                        <p:strVal val="visible"/>
                                      </p:to>
                                    </p:set>
                                    <p:animEffect transition="in" filter="blinds(horizontal)">
                                      <p:cBhvr>
                                        <p:cTn id="22" dur="500"/>
                                        <p:tgtEl>
                                          <p:spTgt spid="59395">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59395">
                                            <p:txEl>
                                              <p:pRg st="5" end="5"/>
                                            </p:txEl>
                                          </p:spTgt>
                                        </p:tgtEl>
                                        <p:attrNameLst>
                                          <p:attrName>style.visibility</p:attrName>
                                        </p:attrNameLst>
                                      </p:cBhvr>
                                      <p:to>
                                        <p:strVal val="visible"/>
                                      </p:to>
                                    </p:set>
                                    <p:animEffect transition="in" filter="blinds(horizontal)">
                                      <p:cBhvr>
                                        <p:cTn id="27" dur="500"/>
                                        <p:tgtEl>
                                          <p:spTgt spid="59395">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9634" name="Rectangle 3"/>
          <p:cNvSpPr>
            <a:spLocks noGrp="1" noChangeArrowheads="1"/>
          </p:cNvSpPr>
          <p:nvPr>
            <p:ph type="body" idx="1"/>
          </p:nvPr>
        </p:nvSpPr>
        <p:spPr>
          <a:xfrm>
            <a:off x="500063" y="1071563"/>
            <a:ext cx="8286750" cy="5429250"/>
          </a:xfrm>
        </p:spPr>
        <p:txBody>
          <a:bodyPr/>
          <a:lstStyle/>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int max4(int a,int b,int c,int d); </a:t>
            </a:r>
            <a:endParaRPr lang="zh-CN" altLang="zh-CN" sz="2800" smtClean="0">
              <a:solidFill>
                <a:srgbClr val="9D138D"/>
              </a:solidFill>
            </a:endParaRPr>
          </a:p>
          <a:p>
            <a:pPr>
              <a:buFont typeface="Wingdings" panose="05000000000000000000" pitchFamily="2" charset="2"/>
              <a:buNone/>
            </a:pPr>
            <a:r>
              <a:rPr lang="en-US" altLang="zh-CN" sz="2800" smtClean="0"/>
              <a:t>   int a,b,c,d,max;</a:t>
            </a:r>
            <a:endParaRPr lang="zh-CN" altLang="zh-CN" sz="2800" smtClean="0"/>
          </a:p>
          <a:p>
            <a:pPr>
              <a:buFont typeface="Wingdings" panose="05000000000000000000" pitchFamily="2" charset="2"/>
              <a:buNone/>
            </a:pPr>
            <a:r>
              <a:rPr lang="en-US" altLang="zh-CN" sz="2800" smtClean="0"/>
              <a:t>   printf(“4 interger numbers:");    </a:t>
            </a:r>
            <a:endParaRPr lang="zh-CN" altLang="zh-CN" sz="2800" smtClean="0"/>
          </a:p>
          <a:p>
            <a:pPr>
              <a:buFont typeface="Wingdings" panose="05000000000000000000" pitchFamily="2" charset="2"/>
              <a:buNone/>
            </a:pPr>
            <a:r>
              <a:rPr lang="en-US" altLang="zh-CN" sz="2800" smtClean="0"/>
              <a:t>   scanf("%d%d%d%d",&amp;a,&amp;b,&amp;c,&amp;d);              </a:t>
            </a:r>
            <a:endParaRPr lang="zh-CN" altLang="zh-CN" sz="2800" smtClean="0"/>
          </a:p>
          <a:p>
            <a:pPr>
              <a:buFont typeface="Wingdings" panose="05000000000000000000" pitchFamily="2" charset="2"/>
              <a:buNone/>
            </a:pPr>
            <a:r>
              <a:rPr lang="en-US" altLang="zh-CN" sz="2800" smtClean="0"/>
              <a:t>   max=</a:t>
            </a:r>
            <a:r>
              <a:rPr lang="en-US" altLang="zh-CN" sz="2800" smtClean="0">
                <a:solidFill>
                  <a:srgbClr val="9D138D"/>
                </a:solidFill>
              </a:rPr>
              <a:t>max4</a:t>
            </a:r>
            <a:r>
              <a:rPr lang="en-US" altLang="zh-CN" sz="2800" smtClean="0"/>
              <a:t>(a,b,c,d); </a:t>
            </a:r>
            <a:endParaRPr lang="zh-CN" altLang="zh-CN" sz="2800" smtClean="0"/>
          </a:p>
          <a:p>
            <a:pPr>
              <a:buFont typeface="Wingdings" panose="05000000000000000000" pitchFamily="2" charset="2"/>
              <a:buNone/>
            </a:pPr>
            <a:r>
              <a:rPr lang="en-US" altLang="zh-CN" sz="2800" smtClean="0"/>
              <a:t>   printf("max=%d \n",max);   </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 </a:t>
            </a:r>
            <a:endParaRPr lang="zh-CN" altLang="zh-CN" sz="2800" smtClean="0"/>
          </a:p>
        </p:txBody>
      </p:sp>
      <p:sp>
        <p:nvSpPr>
          <p:cNvPr id="5" name="Rectangle 3"/>
          <p:cNvSpPr txBox="1">
            <a:spLocks noChangeArrowheads="1"/>
          </p:cNvSpPr>
          <p:nvPr/>
        </p:nvSpPr>
        <p:spPr bwMode="auto">
          <a:xfrm>
            <a:off x="642938" y="571500"/>
            <a:ext cx="1785937" cy="571500"/>
          </a:xfrm>
          <a:prstGeom prst="rect">
            <a:avLst/>
          </a:prstGeom>
          <a:solidFill>
            <a:srgbClr val="FFFFCC"/>
          </a:solidFill>
          <a:ln w="9525">
            <a:noFill/>
            <a:miter lim="800000"/>
            <a:headEnd/>
            <a:tailEnd/>
          </a:ln>
        </p:spPr>
        <p:txBody>
          <a:bodyPr/>
          <a:lstStyle/>
          <a:p>
            <a:pPr algn="ctr" eaLnBrk="1" hangingPunct="1">
              <a:defRPr/>
            </a:pPr>
            <a:r>
              <a:rPr lang="zh-CN" altLang="en-US" sz="2800" b="1" dirty="0">
                <a:solidFill>
                  <a:srgbClr val="0000CC"/>
                </a:solidFill>
                <a:latin typeface="+mn-lt"/>
                <a:ea typeface="+mn-ea"/>
              </a:rPr>
              <a:t>主函数</a:t>
            </a:r>
            <a:endParaRPr lang="zh-CN" altLang="zh-CN" sz="2800" b="1" dirty="0">
              <a:solidFill>
                <a:srgbClr val="0000CC"/>
              </a:solidFill>
              <a:latin typeface="+mn-lt"/>
              <a:ea typeface="+mn-ea"/>
            </a:endParaRPr>
          </a:p>
        </p:txBody>
      </p:sp>
      <p:sp>
        <p:nvSpPr>
          <p:cNvPr id="6" name="圆角矩形标注 5"/>
          <p:cNvSpPr>
            <a:spLocks noChangeArrowheads="1"/>
          </p:cNvSpPr>
          <p:nvPr/>
        </p:nvSpPr>
        <p:spPr bwMode="auto">
          <a:xfrm>
            <a:off x="4643438" y="1071563"/>
            <a:ext cx="3357562" cy="571500"/>
          </a:xfrm>
          <a:prstGeom prst="wedgeRoundRectCallout">
            <a:avLst>
              <a:gd name="adj1" fmla="val -30560"/>
              <a:gd name="adj2" fmla="val 132731"/>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zh-CN" sz="2800">
                <a:solidFill>
                  <a:srgbClr val="0000CC"/>
                </a:solidFill>
                <a:ea typeface="宋体" panose="02010600030101010101" pitchFamily="2" charset="-122"/>
              </a:rPr>
              <a:t>对</a:t>
            </a:r>
            <a:r>
              <a:rPr kumimoji="1" lang="en-US" altLang="zh-CN" sz="2800">
                <a:solidFill>
                  <a:srgbClr val="0000CC"/>
                </a:solidFill>
                <a:ea typeface="宋体" panose="02010600030101010101" pitchFamily="2" charset="-122"/>
              </a:rPr>
              <a:t>max4</a:t>
            </a:r>
            <a:r>
              <a:rPr kumimoji="1" lang="en-US" altLang="zh-CN" sz="2800" b="0">
                <a:ea typeface="宋体" panose="02010600030101010101" pitchFamily="2" charset="-122"/>
              </a:rPr>
              <a:t> </a:t>
            </a:r>
            <a:r>
              <a:rPr kumimoji="1" lang="zh-CN" altLang="zh-CN" sz="2800">
                <a:solidFill>
                  <a:srgbClr val="0000CC"/>
                </a:solidFill>
                <a:ea typeface="宋体" panose="02010600030101010101" pitchFamily="2" charset="-122"/>
              </a:rPr>
              <a:t>函数声明</a:t>
            </a:r>
            <a:endParaRPr kumimoji="1" lang="zh-CN" altLang="en-US" sz="2800">
              <a:solidFill>
                <a:srgbClr val="0000CC"/>
              </a:solidFill>
              <a:ea typeface="宋体" panose="02010600030101010101" pitchFamily="2" charset="-122"/>
            </a:endParaRPr>
          </a:p>
        </p:txBody>
      </p:sp>
      <p:pic>
        <p:nvPicPr>
          <p:cNvPr id="69637" name="图片 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0658" name="Rectangle 3"/>
          <p:cNvSpPr>
            <a:spLocks noGrp="1" noChangeArrowheads="1"/>
          </p:cNvSpPr>
          <p:nvPr>
            <p:ph type="body" idx="1"/>
          </p:nvPr>
        </p:nvSpPr>
        <p:spPr>
          <a:xfrm>
            <a:off x="500063" y="1071563"/>
            <a:ext cx="8286750" cy="5429250"/>
          </a:xfrm>
        </p:spPr>
        <p:txBody>
          <a:bodyPr/>
          <a:lstStyle/>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int max4(int a,int b,int c,int d); </a:t>
            </a:r>
            <a:endParaRPr lang="zh-CN" altLang="zh-CN" sz="2800" smtClean="0">
              <a:solidFill>
                <a:srgbClr val="9D138D"/>
              </a:solidFill>
            </a:endParaRPr>
          </a:p>
          <a:p>
            <a:pPr>
              <a:buFont typeface="Wingdings" panose="05000000000000000000" pitchFamily="2" charset="2"/>
              <a:buNone/>
            </a:pPr>
            <a:r>
              <a:rPr lang="en-US" altLang="zh-CN" sz="2800" smtClean="0"/>
              <a:t>   int a,b,c,d,max;</a:t>
            </a:r>
            <a:endParaRPr lang="zh-CN" altLang="zh-CN" sz="2800" smtClean="0"/>
          </a:p>
          <a:p>
            <a:pPr>
              <a:buFont typeface="Wingdings" panose="05000000000000000000" pitchFamily="2" charset="2"/>
              <a:buNone/>
            </a:pPr>
            <a:r>
              <a:rPr lang="en-US" altLang="zh-CN" sz="2800" smtClean="0"/>
              <a:t>   printf(“4 interger numbers:");    </a:t>
            </a:r>
            <a:endParaRPr lang="zh-CN" altLang="zh-CN" sz="2800" smtClean="0"/>
          </a:p>
          <a:p>
            <a:pPr>
              <a:buFont typeface="Wingdings" panose="05000000000000000000" pitchFamily="2" charset="2"/>
              <a:buNone/>
            </a:pPr>
            <a:r>
              <a:rPr lang="en-US" altLang="zh-CN" sz="2800" smtClean="0"/>
              <a:t>   scanf("%d%d%d%d",&amp;a,&amp;b,&amp;c,&amp;d);              </a:t>
            </a:r>
            <a:endParaRPr lang="zh-CN" altLang="zh-CN" sz="2800" smtClean="0"/>
          </a:p>
          <a:p>
            <a:pPr>
              <a:buFont typeface="Wingdings" panose="05000000000000000000" pitchFamily="2" charset="2"/>
              <a:buNone/>
            </a:pPr>
            <a:r>
              <a:rPr lang="en-US" altLang="zh-CN" sz="2800" smtClean="0"/>
              <a:t>   max=</a:t>
            </a:r>
            <a:r>
              <a:rPr lang="en-US" altLang="zh-CN" sz="2800" smtClean="0">
                <a:solidFill>
                  <a:srgbClr val="9D138D"/>
                </a:solidFill>
              </a:rPr>
              <a:t>max4</a:t>
            </a:r>
            <a:r>
              <a:rPr lang="en-US" altLang="zh-CN" sz="2800" smtClean="0"/>
              <a:t>(a,b,c,d); </a:t>
            </a:r>
            <a:endParaRPr lang="zh-CN" altLang="zh-CN" sz="2800" smtClean="0"/>
          </a:p>
          <a:p>
            <a:pPr>
              <a:buFont typeface="Wingdings" panose="05000000000000000000" pitchFamily="2" charset="2"/>
              <a:buNone/>
            </a:pPr>
            <a:r>
              <a:rPr lang="en-US" altLang="zh-CN" sz="2800" smtClean="0"/>
              <a:t>   printf("max=%d \n",max);   </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 </a:t>
            </a:r>
            <a:endParaRPr lang="zh-CN" altLang="zh-CN" sz="2800" smtClean="0"/>
          </a:p>
        </p:txBody>
      </p:sp>
      <p:sp>
        <p:nvSpPr>
          <p:cNvPr id="5" name="Rectangle 3"/>
          <p:cNvSpPr txBox="1">
            <a:spLocks noChangeArrowheads="1"/>
          </p:cNvSpPr>
          <p:nvPr/>
        </p:nvSpPr>
        <p:spPr bwMode="auto">
          <a:xfrm>
            <a:off x="642938" y="571500"/>
            <a:ext cx="1785937" cy="571500"/>
          </a:xfrm>
          <a:prstGeom prst="rect">
            <a:avLst/>
          </a:prstGeom>
          <a:solidFill>
            <a:srgbClr val="FFFFCC"/>
          </a:solidFill>
          <a:ln w="9525">
            <a:noFill/>
            <a:miter lim="800000"/>
            <a:headEnd/>
            <a:tailEnd/>
          </a:ln>
        </p:spPr>
        <p:txBody>
          <a:bodyPr/>
          <a:lstStyle/>
          <a:p>
            <a:pPr algn="ctr" eaLnBrk="1" hangingPunct="1">
              <a:defRPr/>
            </a:pPr>
            <a:r>
              <a:rPr lang="zh-CN" altLang="en-US" sz="2800" b="1" dirty="0">
                <a:solidFill>
                  <a:srgbClr val="0000CC"/>
                </a:solidFill>
                <a:latin typeface="+mn-lt"/>
                <a:ea typeface="+mn-ea"/>
              </a:rPr>
              <a:t>主函数</a:t>
            </a:r>
            <a:endParaRPr lang="zh-CN" altLang="zh-CN" sz="2800" b="1" dirty="0">
              <a:solidFill>
                <a:srgbClr val="0000CC"/>
              </a:solidFill>
              <a:latin typeface="+mn-lt"/>
              <a:ea typeface="+mn-ea"/>
            </a:endParaRPr>
          </a:p>
        </p:txBody>
      </p:sp>
      <p:sp>
        <p:nvSpPr>
          <p:cNvPr id="6" name="圆角矩形标注 5"/>
          <p:cNvSpPr>
            <a:spLocks noChangeArrowheads="1"/>
          </p:cNvSpPr>
          <p:nvPr/>
        </p:nvSpPr>
        <p:spPr bwMode="auto">
          <a:xfrm>
            <a:off x="5572125" y="2714625"/>
            <a:ext cx="2571750" cy="571500"/>
          </a:xfrm>
          <a:prstGeom prst="wedgeRoundRectCallout">
            <a:avLst>
              <a:gd name="adj1" fmla="val -30560"/>
              <a:gd name="adj2" fmla="val 132731"/>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输入</a:t>
            </a:r>
            <a:r>
              <a:rPr kumimoji="1" lang="en-US" altLang="zh-CN" sz="2800">
                <a:solidFill>
                  <a:srgbClr val="0000CC"/>
                </a:solidFill>
                <a:ea typeface="宋体" panose="02010600030101010101" pitchFamily="2" charset="-122"/>
              </a:rPr>
              <a:t>4</a:t>
            </a:r>
            <a:r>
              <a:rPr kumimoji="1" lang="zh-CN" altLang="en-US" sz="2800">
                <a:solidFill>
                  <a:srgbClr val="0000CC"/>
                </a:solidFill>
                <a:ea typeface="宋体" panose="02010600030101010101" pitchFamily="2" charset="-122"/>
              </a:rPr>
              <a:t>个整数</a:t>
            </a:r>
          </a:p>
        </p:txBody>
      </p:sp>
      <p:pic>
        <p:nvPicPr>
          <p:cNvPr id="70661" name="图片 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6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1682" name="Rectangle 3"/>
          <p:cNvSpPr>
            <a:spLocks noGrp="1" noChangeArrowheads="1"/>
          </p:cNvSpPr>
          <p:nvPr>
            <p:ph type="body" idx="1"/>
          </p:nvPr>
        </p:nvSpPr>
        <p:spPr>
          <a:xfrm>
            <a:off x="500063" y="1071563"/>
            <a:ext cx="8286750" cy="5429250"/>
          </a:xfrm>
        </p:spPr>
        <p:txBody>
          <a:bodyPr/>
          <a:lstStyle/>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int max4(int a,int b,int c,int d); </a:t>
            </a:r>
            <a:endParaRPr lang="zh-CN" altLang="zh-CN" sz="2800" smtClean="0">
              <a:solidFill>
                <a:srgbClr val="9D138D"/>
              </a:solidFill>
            </a:endParaRPr>
          </a:p>
          <a:p>
            <a:pPr>
              <a:buFont typeface="Wingdings" panose="05000000000000000000" pitchFamily="2" charset="2"/>
              <a:buNone/>
            </a:pPr>
            <a:r>
              <a:rPr lang="en-US" altLang="zh-CN" sz="2800" smtClean="0"/>
              <a:t>   int a,b,c,d,max;</a:t>
            </a:r>
            <a:endParaRPr lang="zh-CN" altLang="zh-CN" sz="2800" smtClean="0"/>
          </a:p>
          <a:p>
            <a:pPr>
              <a:buFont typeface="Wingdings" panose="05000000000000000000" pitchFamily="2" charset="2"/>
              <a:buNone/>
            </a:pPr>
            <a:r>
              <a:rPr lang="en-US" altLang="zh-CN" sz="2800" smtClean="0"/>
              <a:t>   printf(“4 interger numbers:");    </a:t>
            </a:r>
            <a:endParaRPr lang="zh-CN" altLang="zh-CN" sz="2800" smtClean="0"/>
          </a:p>
          <a:p>
            <a:pPr>
              <a:buFont typeface="Wingdings" panose="05000000000000000000" pitchFamily="2" charset="2"/>
              <a:buNone/>
            </a:pPr>
            <a:r>
              <a:rPr lang="en-US" altLang="zh-CN" sz="2800" smtClean="0"/>
              <a:t>   scanf("%d%d%d%d",&amp;a,&amp;b,&amp;c,&amp;d);              </a:t>
            </a:r>
            <a:endParaRPr lang="zh-CN" altLang="zh-CN" sz="2800" smtClean="0"/>
          </a:p>
          <a:p>
            <a:pPr>
              <a:buFont typeface="Wingdings" panose="05000000000000000000" pitchFamily="2" charset="2"/>
              <a:buNone/>
            </a:pPr>
            <a:r>
              <a:rPr lang="en-US" altLang="zh-CN" sz="2800" smtClean="0"/>
              <a:t>   max=</a:t>
            </a:r>
            <a:r>
              <a:rPr lang="en-US" altLang="zh-CN" sz="2800" smtClean="0">
                <a:solidFill>
                  <a:srgbClr val="9D138D"/>
                </a:solidFill>
              </a:rPr>
              <a:t>max4</a:t>
            </a:r>
            <a:r>
              <a:rPr lang="en-US" altLang="zh-CN" sz="2800" smtClean="0"/>
              <a:t>(a,b,c,d); </a:t>
            </a:r>
            <a:endParaRPr lang="zh-CN" altLang="zh-CN" sz="2800" smtClean="0"/>
          </a:p>
          <a:p>
            <a:pPr>
              <a:buFont typeface="Wingdings" panose="05000000000000000000" pitchFamily="2" charset="2"/>
              <a:buNone/>
            </a:pPr>
            <a:r>
              <a:rPr lang="en-US" altLang="zh-CN" sz="2800" smtClean="0"/>
              <a:t>   printf("max=%d \n",max);   </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 </a:t>
            </a:r>
            <a:endParaRPr lang="zh-CN" altLang="zh-CN" sz="2800" smtClean="0"/>
          </a:p>
        </p:txBody>
      </p:sp>
      <p:sp>
        <p:nvSpPr>
          <p:cNvPr id="5" name="Rectangle 3"/>
          <p:cNvSpPr txBox="1">
            <a:spLocks noChangeArrowheads="1"/>
          </p:cNvSpPr>
          <p:nvPr/>
        </p:nvSpPr>
        <p:spPr bwMode="auto">
          <a:xfrm>
            <a:off x="642938" y="571500"/>
            <a:ext cx="1785937" cy="571500"/>
          </a:xfrm>
          <a:prstGeom prst="rect">
            <a:avLst/>
          </a:prstGeom>
          <a:solidFill>
            <a:srgbClr val="FFFFCC"/>
          </a:solidFill>
          <a:ln w="9525">
            <a:noFill/>
            <a:miter lim="800000"/>
            <a:headEnd/>
            <a:tailEnd/>
          </a:ln>
        </p:spPr>
        <p:txBody>
          <a:bodyPr/>
          <a:lstStyle/>
          <a:p>
            <a:pPr algn="ctr" eaLnBrk="1" hangingPunct="1">
              <a:defRPr/>
            </a:pPr>
            <a:r>
              <a:rPr lang="zh-CN" altLang="en-US" sz="2800" b="1" dirty="0">
                <a:solidFill>
                  <a:srgbClr val="0000CC"/>
                </a:solidFill>
                <a:latin typeface="+mn-lt"/>
                <a:ea typeface="+mn-ea"/>
              </a:rPr>
              <a:t>主函数</a:t>
            </a:r>
            <a:endParaRPr lang="zh-CN" altLang="zh-CN" sz="2800" b="1" dirty="0">
              <a:solidFill>
                <a:srgbClr val="0000CC"/>
              </a:solidFill>
              <a:latin typeface="+mn-lt"/>
              <a:ea typeface="+mn-ea"/>
            </a:endParaRPr>
          </a:p>
        </p:txBody>
      </p:sp>
      <p:sp>
        <p:nvSpPr>
          <p:cNvPr id="6" name="圆角矩形标注 5"/>
          <p:cNvSpPr>
            <a:spLocks noChangeArrowheads="1"/>
          </p:cNvSpPr>
          <p:nvPr/>
        </p:nvSpPr>
        <p:spPr bwMode="auto">
          <a:xfrm>
            <a:off x="2786063" y="2786063"/>
            <a:ext cx="2857500" cy="1000125"/>
          </a:xfrm>
          <a:prstGeom prst="wedgeRoundRectCallout">
            <a:avLst>
              <a:gd name="adj1" fmla="val -40394"/>
              <a:gd name="adj2" fmla="val 97792"/>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r>
              <a:rPr kumimoji="1" lang="zh-CN" altLang="en-US" sz="2800">
                <a:solidFill>
                  <a:srgbClr val="0000CC"/>
                </a:solidFill>
                <a:ea typeface="宋体" panose="02010600030101010101" pitchFamily="2" charset="-122"/>
              </a:rPr>
              <a:t>调用后肯定是</a:t>
            </a:r>
            <a:r>
              <a:rPr kumimoji="1" lang="en-US" altLang="zh-CN" sz="2800">
                <a:solidFill>
                  <a:srgbClr val="0000CC"/>
                </a:solidFill>
                <a:ea typeface="宋体" panose="02010600030101010101" pitchFamily="2" charset="-122"/>
              </a:rPr>
              <a:t>4</a:t>
            </a:r>
            <a:r>
              <a:rPr kumimoji="1" lang="zh-CN" altLang="en-US" sz="2800">
                <a:solidFill>
                  <a:srgbClr val="0000CC"/>
                </a:solidFill>
                <a:ea typeface="宋体" panose="02010600030101010101" pitchFamily="2" charset="-122"/>
              </a:rPr>
              <a:t>个数中最大者</a:t>
            </a:r>
            <a:endParaRPr kumimoji="1" lang="zh-CN" altLang="zh-CN" sz="2800">
              <a:solidFill>
                <a:srgbClr val="0000CC"/>
              </a:solidFill>
              <a:ea typeface="宋体" panose="02010600030101010101" pitchFamily="2" charset="-122"/>
            </a:endParaRPr>
          </a:p>
        </p:txBody>
      </p:sp>
      <p:sp>
        <p:nvSpPr>
          <p:cNvPr id="7" name="圆角矩形标注 6"/>
          <p:cNvSpPr>
            <a:spLocks noChangeArrowheads="1"/>
          </p:cNvSpPr>
          <p:nvPr/>
        </p:nvSpPr>
        <p:spPr bwMode="auto">
          <a:xfrm>
            <a:off x="4067175" y="5586413"/>
            <a:ext cx="2643188" cy="642937"/>
          </a:xfrm>
          <a:prstGeom prst="wedgeRoundRectCallout">
            <a:avLst>
              <a:gd name="adj1" fmla="val -32620"/>
              <a:gd name="adj2" fmla="val -118009"/>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输出最大者</a:t>
            </a:r>
            <a:endParaRPr kumimoji="1" lang="zh-CN" altLang="zh-CN" sz="2800">
              <a:solidFill>
                <a:srgbClr val="0000CC"/>
              </a:solidFill>
              <a:ea typeface="宋体" panose="02010600030101010101" pitchFamily="2" charset="-122"/>
            </a:endParaRPr>
          </a:p>
        </p:txBody>
      </p:sp>
      <p:pic>
        <p:nvPicPr>
          <p:cNvPr id="71686" name="图片 7"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Lst>
  </p:timing>
</p:sld>
</file>

<file path=ppt/slides/slide6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2706" name="Rectangle 3"/>
          <p:cNvSpPr>
            <a:spLocks noGrp="1" noChangeArrowheads="1"/>
          </p:cNvSpPr>
          <p:nvPr>
            <p:ph type="body" idx="1"/>
          </p:nvPr>
        </p:nvSpPr>
        <p:spPr>
          <a:xfrm>
            <a:off x="357188" y="1000125"/>
            <a:ext cx="6500812" cy="4214813"/>
          </a:xfrm>
        </p:spPr>
        <p:txBody>
          <a:bodyPr/>
          <a:lstStyle/>
          <a:p>
            <a:pPr>
              <a:buFont typeface="Wingdings" panose="05000000000000000000" pitchFamily="2" charset="2"/>
              <a:buNone/>
            </a:pPr>
            <a:r>
              <a:rPr lang="en-US" altLang="zh-CN" sz="2800" smtClean="0"/>
              <a:t>int max4(int a,int b,int c,int d)</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int max2(int a,int b); </a:t>
            </a:r>
            <a:endParaRPr lang="zh-CN" altLang="zh-CN" sz="2800" smtClean="0">
              <a:solidFill>
                <a:srgbClr val="9D138D"/>
              </a:solidFill>
            </a:endParaRPr>
          </a:p>
          <a:p>
            <a:pPr>
              <a:buFont typeface="Wingdings" panose="05000000000000000000" pitchFamily="2" charset="2"/>
              <a:buNone/>
            </a:pPr>
            <a:r>
              <a:rPr lang="en-US" altLang="zh-CN" sz="2800" smtClean="0"/>
              <a:t>    int m;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(a,b);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(m,c);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(m,d);            </a:t>
            </a:r>
            <a:endParaRPr lang="zh-CN" altLang="zh-CN" sz="2800" smtClean="0"/>
          </a:p>
          <a:p>
            <a:pPr>
              <a:buFont typeface="Wingdings" panose="05000000000000000000" pitchFamily="2" charset="2"/>
              <a:buNone/>
            </a:pPr>
            <a:r>
              <a:rPr lang="en-US" altLang="zh-CN" sz="2800" smtClean="0"/>
              <a:t>    return(m); </a:t>
            </a:r>
            <a:endParaRPr lang="zh-CN" altLang="zh-CN" sz="2800" smtClean="0"/>
          </a:p>
          <a:p>
            <a:pPr>
              <a:buFont typeface="Wingdings" panose="05000000000000000000" pitchFamily="2" charset="2"/>
              <a:buNone/>
            </a:pPr>
            <a:r>
              <a:rPr lang="en-US" altLang="zh-CN" sz="2800" smtClean="0"/>
              <a:t>}</a:t>
            </a:r>
            <a:endParaRPr lang="zh-CN" altLang="zh-CN" sz="2800" smtClean="0"/>
          </a:p>
        </p:txBody>
      </p:sp>
      <p:sp>
        <p:nvSpPr>
          <p:cNvPr id="5" name="Rectangle 3"/>
          <p:cNvSpPr txBox="1">
            <a:spLocks noChangeArrowheads="1"/>
          </p:cNvSpPr>
          <p:nvPr/>
        </p:nvSpPr>
        <p:spPr bwMode="auto">
          <a:xfrm>
            <a:off x="428625" y="500063"/>
            <a:ext cx="2214563" cy="571500"/>
          </a:xfrm>
          <a:prstGeom prst="rect">
            <a:avLst/>
          </a:prstGeom>
          <a:solidFill>
            <a:srgbClr val="FFFFCC"/>
          </a:solidFill>
          <a:ln w="9525">
            <a:noFill/>
            <a:miter lim="800000"/>
            <a:headEnd/>
            <a:tailEnd/>
          </a:ln>
        </p:spPr>
        <p:txBody>
          <a:bodyPr/>
          <a:lstStyle/>
          <a:p>
            <a:pPr algn="ctr" eaLnBrk="1" hangingPunct="1">
              <a:defRPr/>
            </a:pPr>
            <a:r>
              <a:rPr lang="en-US" altLang="zh-CN" sz="2800" b="1" dirty="0">
                <a:solidFill>
                  <a:srgbClr val="0000CC"/>
                </a:solidFill>
                <a:latin typeface="+mn-lt"/>
                <a:ea typeface="+mn-ea"/>
              </a:rPr>
              <a:t>max4</a:t>
            </a:r>
            <a:r>
              <a:rPr lang="zh-CN" altLang="zh-CN" sz="2800" b="1" dirty="0">
                <a:solidFill>
                  <a:srgbClr val="0000CC"/>
                </a:solidFill>
                <a:latin typeface="+mn-lt"/>
                <a:ea typeface="+mn-ea"/>
              </a:rPr>
              <a:t>函数</a:t>
            </a:r>
          </a:p>
        </p:txBody>
      </p:sp>
      <p:sp>
        <p:nvSpPr>
          <p:cNvPr id="7" name="圆角矩形标注 6"/>
          <p:cNvSpPr>
            <a:spLocks noChangeArrowheads="1"/>
          </p:cNvSpPr>
          <p:nvPr/>
        </p:nvSpPr>
        <p:spPr bwMode="auto">
          <a:xfrm>
            <a:off x="4000500" y="2428875"/>
            <a:ext cx="3357563" cy="571500"/>
          </a:xfrm>
          <a:prstGeom prst="wedgeRoundRectCallout">
            <a:avLst>
              <a:gd name="adj1" fmla="val -48468"/>
              <a:gd name="adj2" fmla="val -106171"/>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zh-CN" sz="2800">
                <a:solidFill>
                  <a:srgbClr val="0000CC"/>
                </a:solidFill>
                <a:ea typeface="宋体" panose="02010600030101010101" pitchFamily="2" charset="-122"/>
              </a:rPr>
              <a:t>对</a:t>
            </a:r>
            <a:r>
              <a:rPr kumimoji="1" lang="en-US" altLang="zh-CN" sz="2800">
                <a:solidFill>
                  <a:srgbClr val="0000CC"/>
                </a:solidFill>
                <a:ea typeface="宋体" panose="02010600030101010101" pitchFamily="2" charset="-122"/>
              </a:rPr>
              <a:t>max2</a:t>
            </a:r>
            <a:r>
              <a:rPr kumimoji="1" lang="en-US" altLang="zh-CN" sz="2800" b="0">
                <a:ea typeface="宋体" panose="02010600030101010101" pitchFamily="2" charset="-122"/>
              </a:rPr>
              <a:t> </a:t>
            </a:r>
            <a:r>
              <a:rPr kumimoji="1" lang="zh-CN" altLang="zh-CN" sz="2800">
                <a:solidFill>
                  <a:srgbClr val="0000CC"/>
                </a:solidFill>
                <a:ea typeface="宋体" panose="02010600030101010101" pitchFamily="2" charset="-122"/>
              </a:rPr>
              <a:t>函数声明</a:t>
            </a:r>
            <a:endParaRPr kumimoji="1" lang="zh-CN" altLang="en-US" sz="2800">
              <a:solidFill>
                <a:srgbClr val="0000CC"/>
              </a:solidFill>
              <a:ea typeface="宋体" panose="02010600030101010101" pitchFamily="2" charset="-122"/>
            </a:endParaRPr>
          </a:p>
        </p:txBody>
      </p:sp>
      <p:pic>
        <p:nvPicPr>
          <p:cNvPr id="72709" name="图片 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6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3730" name="Rectangle 3"/>
          <p:cNvSpPr>
            <a:spLocks noGrp="1" noChangeArrowheads="1"/>
          </p:cNvSpPr>
          <p:nvPr>
            <p:ph type="body" idx="1"/>
          </p:nvPr>
        </p:nvSpPr>
        <p:spPr>
          <a:xfrm>
            <a:off x="357188" y="1000125"/>
            <a:ext cx="6500812" cy="4214813"/>
          </a:xfrm>
        </p:spPr>
        <p:txBody>
          <a:bodyPr/>
          <a:lstStyle/>
          <a:p>
            <a:pPr>
              <a:buFont typeface="Wingdings" panose="05000000000000000000" pitchFamily="2" charset="2"/>
              <a:buNone/>
            </a:pPr>
            <a:r>
              <a:rPr lang="en-US" altLang="zh-CN" sz="2800" smtClean="0"/>
              <a:t>int max4(int a,int b,int c,int d)</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int max2(int a,int b); </a:t>
            </a:r>
            <a:endParaRPr lang="zh-CN" altLang="zh-CN" sz="2800" smtClean="0">
              <a:solidFill>
                <a:srgbClr val="9D138D"/>
              </a:solidFill>
            </a:endParaRPr>
          </a:p>
          <a:p>
            <a:pPr>
              <a:buFont typeface="Wingdings" panose="05000000000000000000" pitchFamily="2" charset="2"/>
              <a:buNone/>
            </a:pPr>
            <a:r>
              <a:rPr lang="en-US" altLang="zh-CN" sz="2800" smtClean="0"/>
              <a:t>    int m;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(a,b);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(m,c);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(m,d);            </a:t>
            </a:r>
            <a:endParaRPr lang="zh-CN" altLang="zh-CN" sz="2800" smtClean="0"/>
          </a:p>
          <a:p>
            <a:pPr>
              <a:buFont typeface="Wingdings" panose="05000000000000000000" pitchFamily="2" charset="2"/>
              <a:buNone/>
            </a:pPr>
            <a:r>
              <a:rPr lang="en-US" altLang="zh-CN" sz="2800" smtClean="0"/>
              <a:t>    return(m); </a:t>
            </a:r>
            <a:endParaRPr lang="zh-CN" altLang="zh-CN" sz="2800" smtClean="0"/>
          </a:p>
          <a:p>
            <a:pPr>
              <a:buFont typeface="Wingdings" panose="05000000000000000000" pitchFamily="2" charset="2"/>
              <a:buNone/>
            </a:pPr>
            <a:r>
              <a:rPr lang="en-US" altLang="zh-CN" sz="2800" smtClean="0"/>
              <a:t>}</a:t>
            </a:r>
            <a:endParaRPr lang="zh-CN" altLang="zh-CN" sz="2800" smtClean="0"/>
          </a:p>
        </p:txBody>
      </p:sp>
      <p:sp>
        <p:nvSpPr>
          <p:cNvPr id="5" name="Rectangle 3"/>
          <p:cNvSpPr txBox="1">
            <a:spLocks noChangeArrowheads="1"/>
          </p:cNvSpPr>
          <p:nvPr/>
        </p:nvSpPr>
        <p:spPr bwMode="auto">
          <a:xfrm>
            <a:off x="428625" y="500063"/>
            <a:ext cx="2214563" cy="571500"/>
          </a:xfrm>
          <a:prstGeom prst="rect">
            <a:avLst/>
          </a:prstGeom>
          <a:solidFill>
            <a:srgbClr val="FFFFCC"/>
          </a:solidFill>
          <a:ln w="9525">
            <a:noFill/>
            <a:miter lim="800000"/>
            <a:headEnd/>
            <a:tailEnd/>
          </a:ln>
        </p:spPr>
        <p:txBody>
          <a:bodyPr/>
          <a:lstStyle/>
          <a:p>
            <a:pPr algn="ctr" eaLnBrk="1" hangingPunct="1">
              <a:defRPr/>
            </a:pPr>
            <a:r>
              <a:rPr lang="en-US" altLang="zh-CN" sz="2800" b="1" dirty="0">
                <a:solidFill>
                  <a:srgbClr val="0000CC"/>
                </a:solidFill>
                <a:latin typeface="+mn-lt"/>
                <a:ea typeface="+mn-ea"/>
              </a:rPr>
              <a:t>max4</a:t>
            </a:r>
            <a:r>
              <a:rPr lang="zh-CN" altLang="zh-CN" sz="2800" b="1" dirty="0">
                <a:solidFill>
                  <a:srgbClr val="0000CC"/>
                </a:solidFill>
                <a:latin typeface="+mn-lt"/>
                <a:ea typeface="+mn-ea"/>
              </a:rPr>
              <a:t>函数</a:t>
            </a:r>
          </a:p>
        </p:txBody>
      </p:sp>
      <p:sp>
        <p:nvSpPr>
          <p:cNvPr id="7" name="圆角矩形标注 6"/>
          <p:cNvSpPr>
            <a:spLocks noChangeArrowheads="1"/>
          </p:cNvSpPr>
          <p:nvPr/>
        </p:nvSpPr>
        <p:spPr bwMode="auto">
          <a:xfrm>
            <a:off x="4786313" y="2428875"/>
            <a:ext cx="2571750" cy="571500"/>
          </a:xfrm>
          <a:prstGeom prst="wedgeRoundRectCallout">
            <a:avLst>
              <a:gd name="adj1" fmla="val -72343"/>
              <a:gd name="adj2" fmla="val 23144"/>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solidFill>
                  <a:srgbClr val="0000CC"/>
                </a:solidFill>
                <a:ea typeface="宋体" panose="02010600030101010101" pitchFamily="2" charset="-122"/>
              </a:rPr>
              <a:t>a,b</a:t>
            </a:r>
            <a:r>
              <a:rPr kumimoji="1" lang="zh-CN" altLang="en-US" sz="2800">
                <a:solidFill>
                  <a:srgbClr val="0000CC"/>
                </a:solidFill>
                <a:ea typeface="宋体" panose="02010600030101010101" pitchFamily="2" charset="-122"/>
              </a:rPr>
              <a:t>中较大者</a:t>
            </a:r>
          </a:p>
        </p:txBody>
      </p:sp>
      <p:sp>
        <p:nvSpPr>
          <p:cNvPr id="6" name="圆角矩形标注 5"/>
          <p:cNvSpPr>
            <a:spLocks noChangeArrowheads="1"/>
          </p:cNvSpPr>
          <p:nvPr/>
        </p:nvSpPr>
        <p:spPr bwMode="auto">
          <a:xfrm>
            <a:off x="4857750" y="2928938"/>
            <a:ext cx="2786063" cy="571500"/>
          </a:xfrm>
          <a:prstGeom prst="wedgeRoundRectCallout">
            <a:avLst>
              <a:gd name="adj1" fmla="val -72343"/>
              <a:gd name="adj2" fmla="val 23144"/>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solidFill>
                  <a:srgbClr val="0000CC"/>
                </a:solidFill>
                <a:ea typeface="宋体" panose="02010600030101010101" pitchFamily="2" charset="-122"/>
              </a:rPr>
              <a:t>a,b,c</a:t>
            </a:r>
            <a:r>
              <a:rPr kumimoji="1" lang="zh-CN" altLang="en-US" sz="2800">
                <a:solidFill>
                  <a:srgbClr val="0000CC"/>
                </a:solidFill>
                <a:ea typeface="宋体" panose="02010600030101010101" pitchFamily="2" charset="-122"/>
              </a:rPr>
              <a:t>中较大者</a:t>
            </a:r>
          </a:p>
        </p:txBody>
      </p:sp>
      <p:sp>
        <p:nvSpPr>
          <p:cNvPr id="8" name="圆角矩形标注 7"/>
          <p:cNvSpPr>
            <a:spLocks noChangeArrowheads="1"/>
          </p:cNvSpPr>
          <p:nvPr/>
        </p:nvSpPr>
        <p:spPr bwMode="auto">
          <a:xfrm>
            <a:off x="4786313" y="3500438"/>
            <a:ext cx="3143250" cy="571500"/>
          </a:xfrm>
          <a:prstGeom prst="wedgeRoundRectCallout">
            <a:avLst>
              <a:gd name="adj1" fmla="val -72343"/>
              <a:gd name="adj2" fmla="val 23144"/>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solidFill>
                  <a:srgbClr val="0000CC"/>
                </a:solidFill>
                <a:ea typeface="宋体" panose="02010600030101010101" pitchFamily="2" charset="-122"/>
              </a:rPr>
              <a:t>a,b,c,d</a:t>
            </a:r>
            <a:r>
              <a:rPr kumimoji="1" lang="zh-CN" altLang="en-US" sz="2800">
                <a:solidFill>
                  <a:srgbClr val="0000CC"/>
                </a:solidFill>
                <a:ea typeface="宋体" panose="02010600030101010101" pitchFamily="2" charset="-122"/>
              </a:rPr>
              <a:t>中最大者</a:t>
            </a:r>
          </a:p>
        </p:txBody>
      </p:sp>
      <p:pic>
        <p:nvPicPr>
          <p:cNvPr id="73735" name="图片 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blinds(horizontal)">
                                      <p:cBhvr>
                                        <p:cTn id="7" dur="500"/>
                                        <p:tgtEl>
                                          <p:spTgt spid="7"/>
                                        </p:tgtEl>
                                      </p:cBhvr>
                                    </p:animEffect>
                                  </p:childTnLst>
                                  <p:subTnLst>
                                    <p:set>
                                      <p:cBhvr override="childStyle">
                                        <p:cTn dur="1" fill="hold" display="0" masterRel="nextClick" afterEffect="1"/>
                                        <p:tgtEl>
                                          <p:spTgt spid="7"/>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
                                        </p:tgtEl>
                                        <p:attrNameLst>
                                          <p:attrName>style.visibility</p:attrName>
                                        </p:attrNameLst>
                                      </p:cBhvr>
                                      <p:to>
                                        <p:strVal val="visible"/>
                                      </p:to>
                                    </p:set>
                                    <p:animEffect transition="in" filter="blinds(horizontal)">
                                      <p:cBhvr>
                                        <p:cTn id="12" dur="500"/>
                                        <p:tgtEl>
                                          <p:spTgt spid="6"/>
                                        </p:tgtEl>
                                      </p:cBhvr>
                                    </p:animEffect>
                                  </p:childTnLst>
                                  <p:subTnLst>
                                    <p:set>
                                      <p:cBhvr override="childStyle">
                                        <p:cTn dur="1" fill="hold" display="0" masterRel="nextClick" afterEffect="1"/>
                                        <p:tgtEl>
                                          <p:spTgt spid="6"/>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animEffect transition="in" filter="blinds(horizontal)">
                                      <p:cBhvr>
                                        <p:cTn id="1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6" grpId="0" animBg="1"/>
      <p:bldP spid="8" grpId="0" animBg="1"/>
    </p:bldLst>
  </p:timing>
</p:sld>
</file>

<file path=ppt/slides/slide6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4754" name="Rectangle 3"/>
          <p:cNvSpPr>
            <a:spLocks noGrp="1" noChangeArrowheads="1"/>
          </p:cNvSpPr>
          <p:nvPr>
            <p:ph type="body" idx="1"/>
          </p:nvPr>
        </p:nvSpPr>
        <p:spPr>
          <a:xfrm>
            <a:off x="357188" y="1000125"/>
            <a:ext cx="6500812" cy="4214813"/>
          </a:xfrm>
        </p:spPr>
        <p:txBody>
          <a:bodyPr/>
          <a:lstStyle/>
          <a:p>
            <a:pPr>
              <a:buFont typeface="Wingdings" panose="05000000000000000000" pitchFamily="2" charset="2"/>
              <a:buNone/>
            </a:pPr>
            <a:r>
              <a:rPr lang="en-US" altLang="zh-CN" sz="2800" smtClean="0"/>
              <a:t>int max4(int a,int b,int c,int d)</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int max2(int a,int b); </a:t>
            </a:r>
            <a:endParaRPr lang="zh-CN" altLang="zh-CN" sz="2800" smtClean="0">
              <a:solidFill>
                <a:srgbClr val="9D138D"/>
              </a:solidFill>
            </a:endParaRPr>
          </a:p>
          <a:p>
            <a:pPr>
              <a:buFont typeface="Wingdings" panose="05000000000000000000" pitchFamily="2" charset="2"/>
              <a:buNone/>
            </a:pPr>
            <a:r>
              <a:rPr lang="en-US" altLang="zh-CN" sz="2800" smtClean="0"/>
              <a:t>    int m;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(a,b);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(m,c);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(m,d);            </a:t>
            </a:r>
            <a:endParaRPr lang="zh-CN" altLang="zh-CN" sz="2800" smtClean="0"/>
          </a:p>
          <a:p>
            <a:pPr>
              <a:buFont typeface="Wingdings" panose="05000000000000000000" pitchFamily="2" charset="2"/>
              <a:buNone/>
            </a:pPr>
            <a:r>
              <a:rPr lang="en-US" altLang="zh-CN" sz="2800" smtClean="0"/>
              <a:t>    return(m); </a:t>
            </a:r>
            <a:endParaRPr lang="zh-CN" altLang="zh-CN" sz="2800" smtClean="0"/>
          </a:p>
          <a:p>
            <a:pPr>
              <a:buFont typeface="Wingdings" panose="05000000000000000000" pitchFamily="2" charset="2"/>
              <a:buNone/>
            </a:pPr>
            <a:r>
              <a:rPr lang="en-US" altLang="zh-CN" sz="2800" smtClean="0"/>
              <a:t>}</a:t>
            </a:r>
            <a:endParaRPr lang="zh-CN" altLang="zh-CN" sz="2800" smtClean="0"/>
          </a:p>
        </p:txBody>
      </p:sp>
      <p:sp>
        <p:nvSpPr>
          <p:cNvPr id="5" name="Rectangle 3"/>
          <p:cNvSpPr txBox="1">
            <a:spLocks noChangeArrowheads="1"/>
          </p:cNvSpPr>
          <p:nvPr/>
        </p:nvSpPr>
        <p:spPr bwMode="auto">
          <a:xfrm>
            <a:off x="428625" y="500063"/>
            <a:ext cx="2214563" cy="571500"/>
          </a:xfrm>
          <a:prstGeom prst="rect">
            <a:avLst/>
          </a:prstGeom>
          <a:solidFill>
            <a:srgbClr val="FFFFCC"/>
          </a:solidFill>
          <a:ln w="9525">
            <a:noFill/>
            <a:miter lim="800000"/>
            <a:headEnd/>
            <a:tailEnd/>
          </a:ln>
        </p:spPr>
        <p:txBody>
          <a:bodyPr/>
          <a:lstStyle/>
          <a:p>
            <a:pPr algn="ctr" eaLnBrk="1" hangingPunct="1">
              <a:defRPr/>
            </a:pPr>
            <a:r>
              <a:rPr lang="en-US" altLang="zh-CN" sz="2800" b="1" dirty="0">
                <a:solidFill>
                  <a:srgbClr val="0000CC"/>
                </a:solidFill>
                <a:latin typeface="+mn-lt"/>
                <a:ea typeface="+mn-ea"/>
              </a:rPr>
              <a:t>max4</a:t>
            </a:r>
            <a:r>
              <a:rPr lang="zh-CN" altLang="zh-CN" sz="2800" b="1" dirty="0">
                <a:solidFill>
                  <a:srgbClr val="0000CC"/>
                </a:solidFill>
                <a:latin typeface="+mn-lt"/>
                <a:ea typeface="+mn-ea"/>
              </a:rPr>
              <a:t>函数</a:t>
            </a:r>
          </a:p>
        </p:txBody>
      </p:sp>
      <p:sp>
        <p:nvSpPr>
          <p:cNvPr id="4" name="Rectangle 3"/>
          <p:cNvSpPr txBox="1">
            <a:spLocks noChangeArrowheads="1"/>
          </p:cNvSpPr>
          <p:nvPr/>
        </p:nvSpPr>
        <p:spPr bwMode="auto">
          <a:xfrm>
            <a:off x="4572000" y="3786188"/>
            <a:ext cx="4214813" cy="2643187"/>
          </a:xfrm>
          <a:prstGeom prst="rect">
            <a:avLst/>
          </a:prstGeom>
          <a:solidFill>
            <a:srgbClr val="CCECFF"/>
          </a:solidFill>
          <a:ln w="9525">
            <a:noFill/>
            <a:miter lim="800000"/>
            <a:headEnd/>
            <a:tailEnd/>
          </a:ln>
        </p:spPr>
        <p:txBody>
          <a:bodyPr/>
          <a:lstStyle/>
          <a:p>
            <a:pPr eaLnBrk="1" hangingPunct="1">
              <a:defRPr/>
            </a:pPr>
            <a:r>
              <a:rPr lang="en-US" altLang="zh-CN" sz="2800" b="1" dirty="0" err="1">
                <a:latin typeface="+mn-lt"/>
                <a:ea typeface="+mn-ea"/>
              </a:rPr>
              <a:t>int</a:t>
            </a:r>
            <a:r>
              <a:rPr lang="en-US" altLang="zh-CN" sz="2800" b="1" dirty="0">
                <a:latin typeface="+mn-lt"/>
                <a:ea typeface="+mn-ea"/>
              </a:rPr>
              <a:t> max2(</a:t>
            </a:r>
            <a:r>
              <a:rPr lang="en-US" altLang="zh-CN" sz="2800" b="1" dirty="0" err="1">
                <a:latin typeface="+mn-lt"/>
                <a:ea typeface="+mn-ea"/>
              </a:rPr>
              <a:t>int</a:t>
            </a:r>
            <a:r>
              <a:rPr lang="en-US" altLang="zh-CN" sz="2800" b="1" dirty="0">
                <a:latin typeface="+mn-lt"/>
                <a:ea typeface="+mn-ea"/>
              </a:rPr>
              <a:t> </a:t>
            </a:r>
            <a:r>
              <a:rPr lang="en-US" altLang="zh-CN" sz="2800" b="1" dirty="0" err="1">
                <a:latin typeface="+mn-lt"/>
                <a:ea typeface="+mn-ea"/>
              </a:rPr>
              <a:t>a,int</a:t>
            </a:r>
            <a:r>
              <a:rPr lang="en-US" altLang="zh-CN" sz="2800" b="1" dirty="0">
                <a:latin typeface="+mn-lt"/>
                <a:ea typeface="+mn-ea"/>
              </a:rPr>
              <a:t> b) </a:t>
            </a:r>
            <a:endParaRPr lang="zh-CN" altLang="zh-CN" sz="2800" b="1" dirty="0">
              <a:latin typeface="+mn-lt"/>
              <a:ea typeface="+mn-ea"/>
            </a:endParaRPr>
          </a:p>
          <a:p>
            <a:pPr eaLnBrk="1" hangingPunct="1">
              <a:defRPr/>
            </a:pPr>
            <a:r>
              <a:rPr lang="en-US" altLang="zh-CN" sz="2800" b="1" dirty="0">
                <a:latin typeface="+mn-lt"/>
                <a:ea typeface="+mn-ea"/>
              </a:rPr>
              <a:t>{  if(a&gt;=b)</a:t>
            </a:r>
            <a:endParaRPr lang="zh-CN" altLang="zh-CN" sz="2800" b="1" dirty="0">
              <a:latin typeface="+mn-lt"/>
              <a:ea typeface="+mn-ea"/>
            </a:endParaRPr>
          </a:p>
          <a:p>
            <a:pPr eaLnBrk="1" hangingPunct="1">
              <a:defRPr/>
            </a:pPr>
            <a:r>
              <a:rPr lang="en-US" altLang="zh-CN" sz="2800" b="1" dirty="0">
                <a:latin typeface="+mn-lt"/>
                <a:ea typeface="+mn-ea"/>
              </a:rPr>
              <a:t>        return a;  </a:t>
            </a:r>
            <a:endParaRPr lang="zh-CN" altLang="zh-CN" sz="2800" b="1" dirty="0">
              <a:latin typeface="+mn-lt"/>
              <a:ea typeface="+mn-ea"/>
            </a:endParaRPr>
          </a:p>
          <a:p>
            <a:pPr eaLnBrk="1" hangingPunct="1">
              <a:defRPr/>
            </a:pPr>
            <a:r>
              <a:rPr lang="en-US" altLang="zh-CN" sz="2800" b="1" dirty="0">
                <a:latin typeface="+mn-lt"/>
                <a:ea typeface="+mn-ea"/>
              </a:rPr>
              <a:t>    else </a:t>
            </a:r>
            <a:endParaRPr lang="zh-CN" altLang="zh-CN" sz="2800" b="1" dirty="0">
              <a:latin typeface="+mn-lt"/>
              <a:ea typeface="+mn-ea"/>
            </a:endParaRPr>
          </a:p>
          <a:p>
            <a:pPr eaLnBrk="1" hangingPunct="1">
              <a:defRPr/>
            </a:pPr>
            <a:r>
              <a:rPr lang="en-US" altLang="zh-CN" sz="2800" b="1" dirty="0">
                <a:latin typeface="+mn-lt"/>
                <a:ea typeface="+mn-ea"/>
              </a:rPr>
              <a:t>        return b;       </a:t>
            </a:r>
            <a:endParaRPr lang="zh-CN" altLang="zh-CN" sz="2800" b="1" dirty="0">
              <a:latin typeface="+mn-lt"/>
              <a:ea typeface="+mn-ea"/>
            </a:endParaRPr>
          </a:p>
          <a:p>
            <a:pPr eaLnBrk="1" hangingPunct="1">
              <a:defRPr/>
            </a:pPr>
            <a:r>
              <a:rPr lang="en-US" altLang="zh-CN" sz="2800" b="1" dirty="0">
                <a:latin typeface="+mn-lt"/>
                <a:ea typeface="+mn-ea"/>
              </a:rPr>
              <a:t>}</a:t>
            </a:r>
            <a:endParaRPr lang="zh-CN" altLang="zh-CN" sz="2800" b="1" dirty="0">
              <a:latin typeface="+mn-lt"/>
              <a:ea typeface="+mn-ea"/>
            </a:endParaRPr>
          </a:p>
        </p:txBody>
      </p:sp>
      <p:sp>
        <p:nvSpPr>
          <p:cNvPr id="6" name="Rectangle 3"/>
          <p:cNvSpPr txBox="1">
            <a:spLocks noChangeArrowheads="1"/>
          </p:cNvSpPr>
          <p:nvPr/>
        </p:nvSpPr>
        <p:spPr bwMode="auto">
          <a:xfrm>
            <a:off x="5643563" y="3176588"/>
            <a:ext cx="2214562" cy="571500"/>
          </a:xfrm>
          <a:prstGeom prst="rect">
            <a:avLst/>
          </a:prstGeom>
          <a:solidFill>
            <a:srgbClr val="FFFFCC"/>
          </a:solidFill>
          <a:ln w="9525">
            <a:noFill/>
            <a:miter lim="800000"/>
            <a:headEnd/>
            <a:tailEnd/>
          </a:ln>
        </p:spPr>
        <p:txBody>
          <a:bodyPr/>
          <a:lstStyle/>
          <a:p>
            <a:pPr algn="ctr" eaLnBrk="1" hangingPunct="1">
              <a:defRPr/>
            </a:pPr>
            <a:r>
              <a:rPr lang="en-US" altLang="zh-CN" sz="2800" b="1" dirty="0">
                <a:solidFill>
                  <a:srgbClr val="0000CC"/>
                </a:solidFill>
                <a:latin typeface="+mn-lt"/>
                <a:ea typeface="+mn-ea"/>
              </a:rPr>
              <a:t>max2</a:t>
            </a:r>
            <a:r>
              <a:rPr lang="zh-CN" altLang="zh-CN" sz="2800" b="1" dirty="0">
                <a:solidFill>
                  <a:srgbClr val="0000CC"/>
                </a:solidFill>
                <a:latin typeface="+mn-lt"/>
                <a:ea typeface="+mn-ea"/>
              </a:rPr>
              <a:t>函数</a:t>
            </a:r>
          </a:p>
        </p:txBody>
      </p:sp>
      <p:sp>
        <p:nvSpPr>
          <p:cNvPr id="7" name="圆角矩形标注 6"/>
          <p:cNvSpPr>
            <a:spLocks noChangeArrowheads="1"/>
          </p:cNvSpPr>
          <p:nvPr/>
        </p:nvSpPr>
        <p:spPr bwMode="auto">
          <a:xfrm>
            <a:off x="1500188" y="5715000"/>
            <a:ext cx="2857500" cy="571500"/>
          </a:xfrm>
          <a:prstGeom prst="wedgeRoundRectCallout">
            <a:avLst>
              <a:gd name="adj1" fmla="val 55245"/>
              <a:gd name="adj2" fmla="val -178500"/>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找</a:t>
            </a:r>
            <a:r>
              <a:rPr kumimoji="1" lang="en-US" altLang="zh-CN" sz="2800">
                <a:solidFill>
                  <a:srgbClr val="0000CC"/>
                </a:solidFill>
                <a:ea typeface="宋体" panose="02010600030101010101" pitchFamily="2" charset="-122"/>
              </a:rPr>
              <a:t>a,b</a:t>
            </a:r>
            <a:r>
              <a:rPr kumimoji="1" lang="zh-CN" altLang="en-US" sz="2800">
                <a:solidFill>
                  <a:srgbClr val="0000CC"/>
                </a:solidFill>
                <a:ea typeface="宋体" panose="02010600030101010101" pitchFamily="2" charset="-122"/>
              </a:rPr>
              <a:t>中较大者</a:t>
            </a:r>
          </a:p>
        </p:txBody>
      </p:sp>
      <p:pic>
        <p:nvPicPr>
          <p:cNvPr id="74759" name="图片 7"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blinds(horizontal)">
                                      <p:cBhvr>
                                        <p:cTn id="7" dur="500"/>
                                        <p:tgtEl>
                                          <p:spTgt spid="6"/>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blinds(horizontal)">
                                      <p:cBhvr>
                                        <p:cTn id="11" dur="500"/>
                                        <p:tgtEl>
                                          <p:spTgt spid="4"/>
                                        </p:tgtEl>
                                      </p:cBhvr>
                                    </p:animEffect>
                                  </p:childTnLst>
                                </p:cTn>
                              </p:par>
                            </p:childTnLst>
                          </p:cTn>
                        </p:par>
                      </p:childTnLst>
                    </p:cTn>
                  </p:par>
                  <p:par>
                    <p:cTn id="12" fill="hold" nodeType="clickPar">
                      <p:stCondLst>
                        <p:cond delay="indefinite"/>
                      </p:stCondLst>
                      <p:childTnLst>
                        <p:par>
                          <p:cTn id="13" fill="hold" nodeType="withGroup">
                            <p:stCondLst>
                              <p:cond delay="0"/>
                            </p:stCondLst>
                            <p:childTnLst>
                              <p:par>
                                <p:cTn id="14" presetID="3" presetClass="entr" presetSubtype="10" fill="hold" grpId="0" nodeType="click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blinds(horizontal)">
                                      <p:cBhvr>
                                        <p:cTn id="16"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P spid="7" grpId="0" animBg="1"/>
    </p:bldLst>
  </p:timing>
</p:sld>
</file>

<file path=ppt/slides/slide6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5778" name="Rectangle 3"/>
          <p:cNvSpPr>
            <a:spLocks noGrp="1" noChangeArrowheads="1"/>
          </p:cNvSpPr>
          <p:nvPr>
            <p:ph type="body" idx="1"/>
          </p:nvPr>
        </p:nvSpPr>
        <p:spPr>
          <a:xfrm>
            <a:off x="357188" y="1000125"/>
            <a:ext cx="6500812" cy="4214813"/>
          </a:xfrm>
        </p:spPr>
        <p:txBody>
          <a:bodyPr/>
          <a:lstStyle/>
          <a:p>
            <a:pPr>
              <a:buFont typeface="Wingdings" panose="05000000000000000000" pitchFamily="2" charset="2"/>
              <a:buNone/>
            </a:pPr>
            <a:r>
              <a:rPr lang="en-US" altLang="zh-CN" sz="2800" smtClean="0"/>
              <a:t>int max4(int a,int b,int c,int d)</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int max2(int a,int b); </a:t>
            </a:r>
            <a:endParaRPr lang="zh-CN" altLang="zh-CN" sz="2800" smtClean="0">
              <a:solidFill>
                <a:srgbClr val="9D138D"/>
              </a:solidFill>
            </a:endParaRPr>
          </a:p>
          <a:p>
            <a:pPr>
              <a:buFont typeface="Wingdings" panose="05000000000000000000" pitchFamily="2" charset="2"/>
              <a:buNone/>
            </a:pPr>
            <a:r>
              <a:rPr lang="en-US" altLang="zh-CN" sz="2800" smtClean="0"/>
              <a:t>    int m;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(a,b);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(m,c);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(m,d);            </a:t>
            </a:r>
            <a:endParaRPr lang="zh-CN" altLang="zh-CN" sz="2800" smtClean="0"/>
          </a:p>
          <a:p>
            <a:pPr>
              <a:buFont typeface="Wingdings" panose="05000000000000000000" pitchFamily="2" charset="2"/>
              <a:buNone/>
            </a:pPr>
            <a:r>
              <a:rPr lang="en-US" altLang="zh-CN" sz="2800" smtClean="0"/>
              <a:t>    return(m); </a:t>
            </a:r>
            <a:endParaRPr lang="zh-CN" altLang="zh-CN" sz="2800" smtClean="0"/>
          </a:p>
          <a:p>
            <a:pPr>
              <a:buFont typeface="Wingdings" panose="05000000000000000000" pitchFamily="2" charset="2"/>
              <a:buNone/>
            </a:pPr>
            <a:r>
              <a:rPr lang="en-US" altLang="zh-CN" sz="2800" smtClean="0"/>
              <a:t>}</a:t>
            </a:r>
            <a:endParaRPr lang="zh-CN" altLang="zh-CN" sz="2800" smtClean="0"/>
          </a:p>
        </p:txBody>
      </p:sp>
      <p:sp>
        <p:nvSpPr>
          <p:cNvPr id="5" name="Rectangle 3"/>
          <p:cNvSpPr txBox="1">
            <a:spLocks noChangeArrowheads="1"/>
          </p:cNvSpPr>
          <p:nvPr/>
        </p:nvSpPr>
        <p:spPr bwMode="auto">
          <a:xfrm>
            <a:off x="428625" y="500063"/>
            <a:ext cx="2214563" cy="571500"/>
          </a:xfrm>
          <a:prstGeom prst="rect">
            <a:avLst/>
          </a:prstGeom>
          <a:solidFill>
            <a:srgbClr val="FFFFCC"/>
          </a:solidFill>
          <a:ln w="9525">
            <a:noFill/>
            <a:miter lim="800000"/>
            <a:headEnd/>
            <a:tailEnd/>
          </a:ln>
        </p:spPr>
        <p:txBody>
          <a:bodyPr/>
          <a:lstStyle/>
          <a:p>
            <a:pPr algn="ctr" eaLnBrk="1" hangingPunct="1">
              <a:defRPr/>
            </a:pPr>
            <a:r>
              <a:rPr lang="en-US" altLang="zh-CN" sz="2800" b="1" dirty="0">
                <a:solidFill>
                  <a:srgbClr val="0000CC"/>
                </a:solidFill>
                <a:latin typeface="+mn-lt"/>
                <a:ea typeface="+mn-ea"/>
              </a:rPr>
              <a:t>max4</a:t>
            </a:r>
            <a:r>
              <a:rPr lang="zh-CN" altLang="zh-CN" sz="2800" b="1" dirty="0">
                <a:solidFill>
                  <a:srgbClr val="0000CC"/>
                </a:solidFill>
                <a:latin typeface="+mn-lt"/>
                <a:ea typeface="+mn-ea"/>
              </a:rPr>
              <a:t>函数</a:t>
            </a:r>
          </a:p>
        </p:txBody>
      </p:sp>
      <p:sp>
        <p:nvSpPr>
          <p:cNvPr id="4" name="Rectangle 3"/>
          <p:cNvSpPr txBox="1">
            <a:spLocks noChangeArrowheads="1"/>
          </p:cNvSpPr>
          <p:nvPr/>
        </p:nvSpPr>
        <p:spPr bwMode="auto">
          <a:xfrm>
            <a:off x="4572000" y="3786188"/>
            <a:ext cx="4214813" cy="2643187"/>
          </a:xfrm>
          <a:prstGeom prst="rect">
            <a:avLst/>
          </a:prstGeom>
          <a:solidFill>
            <a:srgbClr val="CCECFF"/>
          </a:solidFill>
          <a:ln w="9525">
            <a:noFill/>
            <a:miter lim="800000"/>
            <a:headEnd/>
            <a:tailEnd/>
          </a:ln>
        </p:spPr>
        <p:txBody>
          <a:bodyPr/>
          <a:lstStyle/>
          <a:p>
            <a:pPr eaLnBrk="1" hangingPunct="1">
              <a:defRPr/>
            </a:pPr>
            <a:r>
              <a:rPr lang="en-US" altLang="zh-CN" sz="2800" b="1" dirty="0" err="1">
                <a:latin typeface="+mn-lt"/>
                <a:ea typeface="+mn-ea"/>
              </a:rPr>
              <a:t>int</a:t>
            </a:r>
            <a:r>
              <a:rPr lang="en-US" altLang="zh-CN" sz="2800" b="1" dirty="0">
                <a:latin typeface="+mn-lt"/>
                <a:ea typeface="+mn-ea"/>
              </a:rPr>
              <a:t> max2(</a:t>
            </a:r>
            <a:r>
              <a:rPr lang="en-US" altLang="zh-CN" sz="2800" b="1" dirty="0" err="1">
                <a:latin typeface="+mn-lt"/>
                <a:ea typeface="+mn-ea"/>
              </a:rPr>
              <a:t>int</a:t>
            </a:r>
            <a:r>
              <a:rPr lang="en-US" altLang="zh-CN" sz="2800" b="1" dirty="0">
                <a:latin typeface="+mn-lt"/>
                <a:ea typeface="+mn-ea"/>
              </a:rPr>
              <a:t> </a:t>
            </a:r>
            <a:r>
              <a:rPr lang="en-US" altLang="zh-CN" sz="2800" b="1" dirty="0" err="1">
                <a:latin typeface="+mn-lt"/>
                <a:ea typeface="+mn-ea"/>
              </a:rPr>
              <a:t>a,int</a:t>
            </a:r>
            <a:r>
              <a:rPr lang="en-US" altLang="zh-CN" sz="2800" b="1" dirty="0">
                <a:latin typeface="+mn-lt"/>
                <a:ea typeface="+mn-ea"/>
              </a:rPr>
              <a:t> b) </a:t>
            </a:r>
            <a:endParaRPr lang="zh-CN" altLang="zh-CN" sz="2800" b="1" dirty="0">
              <a:latin typeface="+mn-lt"/>
              <a:ea typeface="+mn-ea"/>
            </a:endParaRPr>
          </a:p>
          <a:p>
            <a:pPr eaLnBrk="1" hangingPunct="1">
              <a:defRPr/>
            </a:pPr>
            <a:r>
              <a:rPr lang="en-US" altLang="zh-CN" sz="2800" b="1" dirty="0">
                <a:latin typeface="+mn-lt"/>
                <a:ea typeface="+mn-ea"/>
              </a:rPr>
              <a:t>{  if(a&gt;=b)</a:t>
            </a:r>
            <a:endParaRPr lang="zh-CN" altLang="zh-CN" sz="2800" b="1" dirty="0">
              <a:latin typeface="+mn-lt"/>
              <a:ea typeface="+mn-ea"/>
            </a:endParaRPr>
          </a:p>
          <a:p>
            <a:pPr eaLnBrk="1" hangingPunct="1">
              <a:defRPr/>
            </a:pPr>
            <a:r>
              <a:rPr lang="en-US" altLang="zh-CN" sz="2800" b="1" dirty="0">
                <a:latin typeface="+mn-lt"/>
                <a:ea typeface="+mn-ea"/>
              </a:rPr>
              <a:t>        return a;  </a:t>
            </a:r>
            <a:endParaRPr lang="zh-CN" altLang="zh-CN" sz="2800" b="1" dirty="0">
              <a:latin typeface="+mn-lt"/>
              <a:ea typeface="+mn-ea"/>
            </a:endParaRPr>
          </a:p>
          <a:p>
            <a:pPr eaLnBrk="1" hangingPunct="1">
              <a:defRPr/>
            </a:pPr>
            <a:r>
              <a:rPr lang="en-US" altLang="zh-CN" sz="2800" b="1" dirty="0">
                <a:latin typeface="+mn-lt"/>
                <a:ea typeface="+mn-ea"/>
              </a:rPr>
              <a:t>    else </a:t>
            </a:r>
            <a:endParaRPr lang="zh-CN" altLang="zh-CN" sz="2800" b="1" dirty="0">
              <a:latin typeface="+mn-lt"/>
              <a:ea typeface="+mn-ea"/>
            </a:endParaRPr>
          </a:p>
          <a:p>
            <a:pPr eaLnBrk="1" hangingPunct="1">
              <a:defRPr/>
            </a:pPr>
            <a:r>
              <a:rPr lang="en-US" altLang="zh-CN" sz="2800" b="1" dirty="0">
                <a:latin typeface="+mn-lt"/>
                <a:ea typeface="+mn-ea"/>
              </a:rPr>
              <a:t>        return b;       </a:t>
            </a:r>
            <a:endParaRPr lang="zh-CN" altLang="zh-CN" sz="2800" b="1" dirty="0">
              <a:latin typeface="+mn-lt"/>
              <a:ea typeface="+mn-ea"/>
            </a:endParaRPr>
          </a:p>
          <a:p>
            <a:pPr eaLnBrk="1" hangingPunct="1">
              <a:defRPr/>
            </a:pPr>
            <a:r>
              <a:rPr lang="en-US" altLang="zh-CN" sz="2800" b="1" dirty="0">
                <a:latin typeface="+mn-lt"/>
                <a:ea typeface="+mn-ea"/>
              </a:rPr>
              <a:t>}</a:t>
            </a:r>
            <a:endParaRPr lang="zh-CN" altLang="zh-CN" sz="2800" b="1" dirty="0">
              <a:latin typeface="+mn-lt"/>
              <a:ea typeface="+mn-ea"/>
            </a:endParaRPr>
          </a:p>
        </p:txBody>
      </p:sp>
      <p:sp>
        <p:nvSpPr>
          <p:cNvPr id="6" name="Rectangle 3"/>
          <p:cNvSpPr txBox="1">
            <a:spLocks noChangeArrowheads="1"/>
          </p:cNvSpPr>
          <p:nvPr/>
        </p:nvSpPr>
        <p:spPr bwMode="auto">
          <a:xfrm>
            <a:off x="5643563" y="3176588"/>
            <a:ext cx="2214562" cy="571500"/>
          </a:xfrm>
          <a:prstGeom prst="rect">
            <a:avLst/>
          </a:prstGeom>
          <a:solidFill>
            <a:srgbClr val="FFFFCC"/>
          </a:solidFill>
          <a:ln w="9525">
            <a:noFill/>
            <a:miter lim="800000"/>
            <a:headEnd/>
            <a:tailEnd/>
          </a:ln>
        </p:spPr>
        <p:txBody>
          <a:bodyPr/>
          <a:lstStyle/>
          <a:p>
            <a:pPr algn="ctr" eaLnBrk="1" hangingPunct="1">
              <a:defRPr/>
            </a:pPr>
            <a:r>
              <a:rPr lang="en-US" altLang="zh-CN" sz="2800" b="1" dirty="0">
                <a:solidFill>
                  <a:srgbClr val="0000CC"/>
                </a:solidFill>
                <a:latin typeface="+mn-lt"/>
                <a:ea typeface="+mn-ea"/>
              </a:rPr>
              <a:t>max2</a:t>
            </a:r>
            <a:r>
              <a:rPr lang="zh-CN" altLang="zh-CN" sz="2800" b="1" dirty="0">
                <a:solidFill>
                  <a:srgbClr val="0000CC"/>
                </a:solidFill>
                <a:latin typeface="+mn-lt"/>
                <a:ea typeface="+mn-ea"/>
              </a:rPr>
              <a:t>函数</a:t>
            </a:r>
          </a:p>
        </p:txBody>
      </p:sp>
      <p:sp>
        <p:nvSpPr>
          <p:cNvPr id="7" name="圆角矩形标注 6"/>
          <p:cNvSpPr>
            <a:spLocks noChangeArrowheads="1"/>
          </p:cNvSpPr>
          <p:nvPr/>
        </p:nvSpPr>
        <p:spPr bwMode="auto">
          <a:xfrm>
            <a:off x="1071563" y="5715000"/>
            <a:ext cx="3286125" cy="571500"/>
          </a:xfrm>
          <a:prstGeom prst="wedgeRoundRectCallout">
            <a:avLst>
              <a:gd name="adj1" fmla="val 67060"/>
              <a:gd name="adj2" fmla="val -176310"/>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solidFill>
                  <a:srgbClr val="0000CC"/>
                </a:solidFill>
                <a:ea typeface="宋体" panose="02010600030101010101" pitchFamily="2" charset="-122"/>
              </a:rPr>
              <a:t>return(a&gt;b?a:b);</a:t>
            </a:r>
            <a:endParaRPr kumimoji="1" lang="zh-CN" altLang="en-US" sz="2800">
              <a:solidFill>
                <a:srgbClr val="0000CC"/>
              </a:solidFill>
              <a:ea typeface="宋体" panose="02010600030101010101" pitchFamily="2" charset="-122"/>
            </a:endParaRPr>
          </a:p>
        </p:txBody>
      </p:sp>
      <p:sp>
        <p:nvSpPr>
          <p:cNvPr id="8" name="矩形 7"/>
          <p:cNvSpPr>
            <a:spLocks noChangeArrowheads="1"/>
          </p:cNvSpPr>
          <p:nvPr/>
        </p:nvSpPr>
        <p:spPr bwMode="auto">
          <a:xfrm>
            <a:off x="5000625" y="4286250"/>
            <a:ext cx="3143250" cy="171450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pic>
        <p:nvPicPr>
          <p:cNvPr id="75784" name="图片 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6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6802" name="Rectangle 3"/>
          <p:cNvSpPr>
            <a:spLocks noGrp="1" noChangeArrowheads="1"/>
          </p:cNvSpPr>
          <p:nvPr>
            <p:ph type="body" idx="1"/>
          </p:nvPr>
        </p:nvSpPr>
        <p:spPr>
          <a:xfrm>
            <a:off x="357188" y="1000125"/>
            <a:ext cx="6500812" cy="4214813"/>
          </a:xfrm>
        </p:spPr>
        <p:txBody>
          <a:bodyPr/>
          <a:lstStyle/>
          <a:p>
            <a:pPr>
              <a:buFont typeface="Wingdings" panose="05000000000000000000" pitchFamily="2" charset="2"/>
              <a:buNone/>
            </a:pPr>
            <a:r>
              <a:rPr lang="en-US" altLang="zh-CN" sz="2800" smtClean="0"/>
              <a:t>int max4(int a,int b,int c,int d)</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int max2(int a,int b); </a:t>
            </a:r>
            <a:endParaRPr lang="zh-CN" altLang="zh-CN" sz="2800" smtClean="0">
              <a:solidFill>
                <a:srgbClr val="9D138D"/>
              </a:solidFill>
            </a:endParaRPr>
          </a:p>
          <a:p>
            <a:pPr>
              <a:buFont typeface="Wingdings" panose="05000000000000000000" pitchFamily="2" charset="2"/>
              <a:buNone/>
            </a:pPr>
            <a:r>
              <a:rPr lang="en-US" altLang="zh-CN" sz="2800" smtClean="0"/>
              <a:t>    int m;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(a,b);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(m,c);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(m,d);            </a:t>
            </a:r>
            <a:endParaRPr lang="zh-CN" altLang="zh-CN" sz="2800" smtClean="0"/>
          </a:p>
          <a:p>
            <a:pPr>
              <a:buFont typeface="Wingdings" panose="05000000000000000000" pitchFamily="2" charset="2"/>
              <a:buNone/>
            </a:pPr>
            <a:r>
              <a:rPr lang="en-US" altLang="zh-CN" sz="2800" smtClean="0"/>
              <a:t>    return(m); </a:t>
            </a:r>
            <a:endParaRPr lang="zh-CN" altLang="zh-CN" sz="2800" smtClean="0"/>
          </a:p>
          <a:p>
            <a:pPr>
              <a:buFont typeface="Wingdings" panose="05000000000000000000" pitchFamily="2" charset="2"/>
              <a:buNone/>
            </a:pPr>
            <a:r>
              <a:rPr lang="en-US" altLang="zh-CN" sz="2800" smtClean="0"/>
              <a:t>}</a:t>
            </a:r>
            <a:endParaRPr lang="zh-CN" altLang="zh-CN" sz="2800" smtClean="0"/>
          </a:p>
        </p:txBody>
      </p:sp>
      <p:sp>
        <p:nvSpPr>
          <p:cNvPr id="5" name="Rectangle 3"/>
          <p:cNvSpPr txBox="1">
            <a:spLocks noChangeArrowheads="1"/>
          </p:cNvSpPr>
          <p:nvPr/>
        </p:nvSpPr>
        <p:spPr bwMode="auto">
          <a:xfrm>
            <a:off x="428625" y="500063"/>
            <a:ext cx="2214563" cy="571500"/>
          </a:xfrm>
          <a:prstGeom prst="rect">
            <a:avLst/>
          </a:prstGeom>
          <a:solidFill>
            <a:srgbClr val="FFFFCC"/>
          </a:solidFill>
          <a:ln w="9525">
            <a:noFill/>
            <a:miter lim="800000"/>
            <a:headEnd/>
            <a:tailEnd/>
          </a:ln>
        </p:spPr>
        <p:txBody>
          <a:bodyPr/>
          <a:lstStyle/>
          <a:p>
            <a:pPr algn="ctr" eaLnBrk="1" hangingPunct="1">
              <a:defRPr/>
            </a:pPr>
            <a:r>
              <a:rPr lang="en-US" altLang="zh-CN" sz="2800" b="1" dirty="0">
                <a:solidFill>
                  <a:srgbClr val="0000CC"/>
                </a:solidFill>
                <a:latin typeface="+mn-lt"/>
                <a:ea typeface="+mn-ea"/>
              </a:rPr>
              <a:t>max4</a:t>
            </a:r>
            <a:r>
              <a:rPr lang="zh-CN" altLang="zh-CN" sz="2800" b="1" dirty="0">
                <a:solidFill>
                  <a:srgbClr val="0000CC"/>
                </a:solidFill>
                <a:latin typeface="+mn-lt"/>
                <a:ea typeface="+mn-ea"/>
              </a:rPr>
              <a:t>函数</a:t>
            </a:r>
          </a:p>
        </p:txBody>
      </p:sp>
      <p:sp>
        <p:nvSpPr>
          <p:cNvPr id="4" name="Rectangle 3"/>
          <p:cNvSpPr txBox="1">
            <a:spLocks noChangeArrowheads="1"/>
          </p:cNvSpPr>
          <p:nvPr/>
        </p:nvSpPr>
        <p:spPr bwMode="auto">
          <a:xfrm>
            <a:off x="357188" y="5357813"/>
            <a:ext cx="5429250" cy="1071562"/>
          </a:xfrm>
          <a:prstGeom prst="rect">
            <a:avLst/>
          </a:prstGeom>
          <a:solidFill>
            <a:srgbClr val="CCECFF"/>
          </a:solidFill>
          <a:ln w="9525">
            <a:noFill/>
            <a:miter lim="800000"/>
            <a:headEnd/>
            <a:tailEnd/>
          </a:ln>
        </p:spPr>
        <p:txBody>
          <a:bodyPr/>
          <a:lstStyle/>
          <a:p>
            <a:pPr eaLnBrk="1" hangingPunct="1">
              <a:defRPr/>
            </a:pPr>
            <a:r>
              <a:rPr lang="en-US" altLang="zh-CN" sz="2800" b="1" dirty="0" err="1">
                <a:latin typeface="+mn-lt"/>
                <a:ea typeface="+mn-ea"/>
              </a:rPr>
              <a:t>int</a:t>
            </a:r>
            <a:r>
              <a:rPr lang="en-US" altLang="zh-CN" sz="2800" b="1" dirty="0">
                <a:latin typeface="+mn-lt"/>
                <a:ea typeface="+mn-ea"/>
              </a:rPr>
              <a:t> max2(</a:t>
            </a:r>
            <a:r>
              <a:rPr lang="en-US" altLang="zh-CN" sz="2800" b="1" dirty="0" err="1">
                <a:latin typeface="+mn-lt"/>
                <a:ea typeface="+mn-ea"/>
              </a:rPr>
              <a:t>int</a:t>
            </a:r>
            <a:r>
              <a:rPr lang="en-US" altLang="zh-CN" sz="2800" b="1" dirty="0">
                <a:latin typeface="+mn-lt"/>
                <a:ea typeface="+mn-ea"/>
              </a:rPr>
              <a:t> </a:t>
            </a:r>
            <a:r>
              <a:rPr lang="en-US" altLang="zh-CN" sz="2800" b="1" dirty="0" err="1">
                <a:latin typeface="+mn-lt"/>
                <a:ea typeface="+mn-ea"/>
              </a:rPr>
              <a:t>a,int</a:t>
            </a:r>
            <a:r>
              <a:rPr lang="en-US" altLang="zh-CN" sz="2800" b="1" dirty="0">
                <a:latin typeface="+mn-lt"/>
                <a:ea typeface="+mn-ea"/>
              </a:rPr>
              <a:t> b) {</a:t>
            </a:r>
            <a:r>
              <a:rPr lang="en-US" altLang="zh-CN" sz="2800" b="1" dirty="0">
                <a:solidFill>
                  <a:srgbClr val="0000CC"/>
                </a:solidFill>
                <a:latin typeface="+mn-lt"/>
                <a:ea typeface="+mn-ea"/>
              </a:rPr>
              <a:t>    </a:t>
            </a:r>
            <a:r>
              <a:rPr lang="en-US" altLang="zh-CN" sz="2800" b="1" dirty="0">
                <a:latin typeface="+mn-lt"/>
                <a:ea typeface="+mn-ea"/>
              </a:rPr>
              <a:t>return(a&gt;</a:t>
            </a:r>
            <a:r>
              <a:rPr lang="en-US" altLang="zh-CN" sz="2800" b="1" dirty="0" err="1">
                <a:latin typeface="+mn-lt"/>
                <a:ea typeface="+mn-ea"/>
              </a:rPr>
              <a:t>b?a:b</a:t>
            </a:r>
            <a:r>
              <a:rPr lang="en-US" altLang="zh-CN" sz="2800" b="1" dirty="0">
                <a:latin typeface="+mn-lt"/>
                <a:ea typeface="+mn-ea"/>
              </a:rPr>
              <a:t>);   }</a:t>
            </a:r>
            <a:endParaRPr lang="zh-CN" altLang="zh-CN" sz="2800" b="1" dirty="0">
              <a:latin typeface="+mn-lt"/>
              <a:ea typeface="+mn-ea"/>
            </a:endParaRPr>
          </a:p>
        </p:txBody>
      </p:sp>
      <p:pic>
        <p:nvPicPr>
          <p:cNvPr id="76805" name="图片 5"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7.1</a:t>
            </a:r>
            <a:r>
              <a:rPr lang="zh-CN" altLang="zh-CN" dirty="0" smtClean="0">
                <a:solidFill>
                  <a:srgbClr val="800000"/>
                </a:solidFill>
                <a:effectLst>
                  <a:outerShdw blurRad="38100" dist="38100" dir="2700000" algn="tl">
                    <a:srgbClr val="000000"/>
                  </a:outerShdw>
                </a:effectLst>
                <a:ea typeface="黑体" pitchFamily="2" charset="-122"/>
              </a:rPr>
              <a:t>为什么要用函数</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11267" name="Rectangle 3"/>
          <p:cNvSpPr>
            <a:spLocks noGrp="1" noChangeArrowheads="1"/>
          </p:cNvSpPr>
          <p:nvPr>
            <p:ph type="body" idx="1"/>
          </p:nvPr>
        </p:nvSpPr>
        <p:spPr>
          <a:xfrm>
            <a:off x="428625" y="1643063"/>
            <a:ext cx="8215313" cy="4286250"/>
          </a:xfrm>
        </p:spPr>
        <p:txBody>
          <a:bodyPr/>
          <a:lstStyle/>
          <a:p>
            <a:pPr eaLnBrk="1" hangingPunct="1">
              <a:spcBef>
                <a:spcPct val="50000"/>
              </a:spcBef>
            </a:pPr>
            <a:r>
              <a:rPr lang="zh-CN" altLang="zh-CN" smtClean="0"/>
              <a:t>可以使用库函数</a:t>
            </a:r>
            <a:endParaRPr lang="en-US" altLang="zh-CN" smtClean="0"/>
          </a:p>
          <a:p>
            <a:pPr eaLnBrk="1" hangingPunct="1">
              <a:spcBef>
                <a:spcPct val="50000"/>
              </a:spcBef>
            </a:pPr>
            <a:r>
              <a:rPr lang="zh-CN" altLang="en-US" smtClean="0"/>
              <a:t>可以使用自己编写的函数</a:t>
            </a:r>
            <a:endParaRPr lang="en-US" altLang="zh-CN" smtClean="0"/>
          </a:p>
          <a:p>
            <a:pPr eaLnBrk="1" hangingPunct="1">
              <a:spcBef>
                <a:spcPct val="50000"/>
              </a:spcBef>
            </a:pPr>
            <a:r>
              <a:rPr lang="zh-CN" altLang="zh-CN" smtClean="0"/>
              <a:t>在程序设计中要善于利用函数，可以减少重复编写程序段的工作量，同时可以方便地实现模块化的程序设计</a:t>
            </a:r>
            <a:endParaRPr lang="en-US" altLang="zh-CN" smtClean="0"/>
          </a:p>
        </p:txBody>
      </p:sp>
      <p:pic>
        <p:nvPicPr>
          <p:cNvPr id="10244"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1267">
                                            <p:txEl>
                                              <p:pRg st="2" end="2"/>
                                            </p:txEl>
                                          </p:spTgt>
                                        </p:tgtEl>
                                        <p:attrNameLst>
                                          <p:attrName>style.visibility</p:attrName>
                                        </p:attrNameLst>
                                      </p:cBhvr>
                                      <p:to>
                                        <p:strVal val="visible"/>
                                      </p:to>
                                    </p:set>
                                    <p:animEffect transition="in" filter="blinds(horizontal)">
                                      <p:cBhvr>
                                        <p:cTn id="7" dur="500"/>
                                        <p:tgtEl>
                                          <p:spTgt spid="11267">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7826" name="Rectangle 3"/>
          <p:cNvSpPr>
            <a:spLocks noGrp="1" noChangeArrowheads="1"/>
          </p:cNvSpPr>
          <p:nvPr>
            <p:ph type="body" idx="1"/>
          </p:nvPr>
        </p:nvSpPr>
        <p:spPr>
          <a:xfrm>
            <a:off x="357188" y="1000125"/>
            <a:ext cx="6500812" cy="4214813"/>
          </a:xfrm>
        </p:spPr>
        <p:txBody>
          <a:bodyPr/>
          <a:lstStyle/>
          <a:p>
            <a:pPr>
              <a:buFont typeface="Wingdings" panose="05000000000000000000" pitchFamily="2" charset="2"/>
              <a:buNone/>
            </a:pPr>
            <a:r>
              <a:rPr lang="en-US" altLang="zh-CN" sz="2800" smtClean="0"/>
              <a:t>int max4(int a,int b,int c,int d)</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int max2(int a,int b); </a:t>
            </a:r>
            <a:endParaRPr lang="zh-CN" altLang="zh-CN" sz="2800" smtClean="0">
              <a:solidFill>
                <a:srgbClr val="9D138D"/>
              </a:solidFill>
            </a:endParaRPr>
          </a:p>
          <a:p>
            <a:pPr>
              <a:buFont typeface="Wingdings" panose="05000000000000000000" pitchFamily="2" charset="2"/>
              <a:buNone/>
            </a:pPr>
            <a:r>
              <a:rPr lang="en-US" altLang="zh-CN" sz="2800" smtClean="0"/>
              <a:t>    int m;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(a,b);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(m,c);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(m,d);            </a:t>
            </a:r>
            <a:endParaRPr lang="zh-CN" altLang="zh-CN" sz="2800" smtClean="0"/>
          </a:p>
          <a:p>
            <a:pPr>
              <a:buFont typeface="Wingdings" panose="05000000000000000000" pitchFamily="2" charset="2"/>
              <a:buNone/>
            </a:pPr>
            <a:r>
              <a:rPr lang="en-US" altLang="zh-CN" sz="2800" smtClean="0"/>
              <a:t>    return(m); </a:t>
            </a:r>
            <a:endParaRPr lang="zh-CN" altLang="zh-CN" sz="2800" smtClean="0"/>
          </a:p>
          <a:p>
            <a:pPr>
              <a:buFont typeface="Wingdings" panose="05000000000000000000" pitchFamily="2" charset="2"/>
              <a:buNone/>
            </a:pPr>
            <a:r>
              <a:rPr lang="en-US" altLang="zh-CN" sz="2800" smtClean="0"/>
              <a:t>}</a:t>
            </a:r>
            <a:endParaRPr lang="zh-CN" altLang="zh-CN" sz="2800" smtClean="0"/>
          </a:p>
        </p:txBody>
      </p:sp>
      <p:sp>
        <p:nvSpPr>
          <p:cNvPr id="5" name="Rectangle 3"/>
          <p:cNvSpPr txBox="1">
            <a:spLocks noChangeArrowheads="1"/>
          </p:cNvSpPr>
          <p:nvPr/>
        </p:nvSpPr>
        <p:spPr bwMode="auto">
          <a:xfrm>
            <a:off x="428625" y="500063"/>
            <a:ext cx="2214563" cy="571500"/>
          </a:xfrm>
          <a:prstGeom prst="rect">
            <a:avLst/>
          </a:prstGeom>
          <a:solidFill>
            <a:srgbClr val="FFFFCC"/>
          </a:solidFill>
          <a:ln w="9525">
            <a:noFill/>
            <a:miter lim="800000"/>
            <a:headEnd/>
            <a:tailEnd/>
          </a:ln>
        </p:spPr>
        <p:txBody>
          <a:bodyPr/>
          <a:lstStyle/>
          <a:p>
            <a:pPr algn="ctr" eaLnBrk="1" hangingPunct="1">
              <a:defRPr/>
            </a:pPr>
            <a:r>
              <a:rPr lang="en-US" altLang="zh-CN" sz="2800" b="1" dirty="0">
                <a:solidFill>
                  <a:srgbClr val="0000CC"/>
                </a:solidFill>
                <a:latin typeface="+mn-lt"/>
                <a:ea typeface="+mn-ea"/>
              </a:rPr>
              <a:t>max4</a:t>
            </a:r>
            <a:r>
              <a:rPr lang="zh-CN" altLang="zh-CN" sz="2800" b="1" dirty="0">
                <a:solidFill>
                  <a:srgbClr val="0000CC"/>
                </a:solidFill>
                <a:latin typeface="+mn-lt"/>
                <a:ea typeface="+mn-ea"/>
              </a:rPr>
              <a:t>函数</a:t>
            </a:r>
          </a:p>
        </p:txBody>
      </p:sp>
      <p:sp>
        <p:nvSpPr>
          <p:cNvPr id="7" name="圆角矩形标注 6"/>
          <p:cNvSpPr>
            <a:spLocks noChangeArrowheads="1"/>
          </p:cNvSpPr>
          <p:nvPr/>
        </p:nvSpPr>
        <p:spPr bwMode="auto">
          <a:xfrm>
            <a:off x="4286250" y="2000250"/>
            <a:ext cx="4214813" cy="714375"/>
          </a:xfrm>
          <a:prstGeom prst="wedgeRoundRectCallout">
            <a:avLst>
              <a:gd name="adj1" fmla="val -46639"/>
              <a:gd name="adj2" fmla="val 111690"/>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solidFill>
                  <a:srgbClr val="0000CC"/>
                </a:solidFill>
                <a:ea typeface="宋体" panose="02010600030101010101" pitchFamily="2" charset="-122"/>
              </a:rPr>
              <a:t>m=max2(max2(a,b),c);</a:t>
            </a:r>
            <a:endParaRPr kumimoji="1" lang="zh-CN" altLang="en-US" sz="2800">
              <a:solidFill>
                <a:srgbClr val="0000CC"/>
              </a:solidFill>
              <a:ea typeface="宋体" panose="02010600030101010101" pitchFamily="2" charset="-122"/>
            </a:endParaRPr>
          </a:p>
        </p:txBody>
      </p:sp>
      <p:sp>
        <p:nvSpPr>
          <p:cNvPr id="8" name="矩形 7"/>
          <p:cNvSpPr>
            <a:spLocks noChangeArrowheads="1"/>
          </p:cNvSpPr>
          <p:nvPr/>
        </p:nvSpPr>
        <p:spPr bwMode="auto">
          <a:xfrm>
            <a:off x="857250" y="2500313"/>
            <a:ext cx="3357563" cy="10715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 name="Rectangle 3"/>
          <p:cNvSpPr txBox="1">
            <a:spLocks noChangeArrowheads="1"/>
          </p:cNvSpPr>
          <p:nvPr/>
        </p:nvSpPr>
        <p:spPr bwMode="auto">
          <a:xfrm>
            <a:off x="357188" y="5357813"/>
            <a:ext cx="5429250" cy="1071562"/>
          </a:xfrm>
          <a:prstGeom prst="rect">
            <a:avLst/>
          </a:prstGeom>
          <a:solidFill>
            <a:srgbClr val="CCECFF"/>
          </a:solidFill>
          <a:ln w="9525">
            <a:noFill/>
            <a:miter lim="800000"/>
            <a:headEnd/>
            <a:tailEnd/>
          </a:ln>
        </p:spPr>
        <p:txBody>
          <a:bodyPr/>
          <a:lstStyle/>
          <a:p>
            <a:pPr eaLnBrk="1" hangingPunct="1">
              <a:defRPr/>
            </a:pPr>
            <a:r>
              <a:rPr lang="en-US" altLang="zh-CN" sz="2800" b="1" dirty="0" err="1">
                <a:latin typeface="+mn-lt"/>
                <a:ea typeface="+mn-ea"/>
              </a:rPr>
              <a:t>int</a:t>
            </a:r>
            <a:r>
              <a:rPr lang="en-US" altLang="zh-CN" sz="2800" b="1" dirty="0">
                <a:latin typeface="+mn-lt"/>
                <a:ea typeface="+mn-ea"/>
              </a:rPr>
              <a:t> max2(</a:t>
            </a:r>
            <a:r>
              <a:rPr lang="en-US" altLang="zh-CN" sz="2800" b="1" dirty="0" err="1">
                <a:latin typeface="+mn-lt"/>
                <a:ea typeface="+mn-ea"/>
              </a:rPr>
              <a:t>int</a:t>
            </a:r>
            <a:r>
              <a:rPr lang="en-US" altLang="zh-CN" sz="2800" b="1" dirty="0">
                <a:latin typeface="+mn-lt"/>
                <a:ea typeface="+mn-ea"/>
              </a:rPr>
              <a:t> </a:t>
            </a:r>
            <a:r>
              <a:rPr lang="en-US" altLang="zh-CN" sz="2800" b="1" dirty="0" err="1">
                <a:latin typeface="+mn-lt"/>
                <a:ea typeface="+mn-ea"/>
              </a:rPr>
              <a:t>a,int</a:t>
            </a:r>
            <a:r>
              <a:rPr lang="en-US" altLang="zh-CN" sz="2800" b="1" dirty="0">
                <a:latin typeface="+mn-lt"/>
                <a:ea typeface="+mn-ea"/>
              </a:rPr>
              <a:t> b) {</a:t>
            </a:r>
            <a:r>
              <a:rPr lang="en-US" altLang="zh-CN" sz="2800" b="1" dirty="0">
                <a:solidFill>
                  <a:srgbClr val="0000CC"/>
                </a:solidFill>
                <a:latin typeface="+mn-lt"/>
                <a:ea typeface="+mn-ea"/>
              </a:rPr>
              <a:t>    </a:t>
            </a:r>
            <a:r>
              <a:rPr lang="en-US" altLang="zh-CN" sz="2800" b="1" dirty="0">
                <a:latin typeface="+mn-lt"/>
                <a:ea typeface="+mn-ea"/>
              </a:rPr>
              <a:t>return(a&gt;</a:t>
            </a:r>
            <a:r>
              <a:rPr lang="en-US" altLang="zh-CN" sz="2800" b="1" dirty="0" err="1">
                <a:latin typeface="+mn-lt"/>
                <a:ea typeface="+mn-ea"/>
              </a:rPr>
              <a:t>b?a:b</a:t>
            </a:r>
            <a:r>
              <a:rPr lang="en-US" altLang="zh-CN" sz="2800" b="1" dirty="0">
                <a:latin typeface="+mn-lt"/>
                <a:ea typeface="+mn-ea"/>
              </a:rPr>
              <a:t>);   }</a:t>
            </a:r>
            <a:endParaRPr lang="zh-CN" altLang="zh-CN" sz="2800" b="1" dirty="0">
              <a:latin typeface="+mn-lt"/>
              <a:ea typeface="+mn-ea"/>
            </a:endParaRPr>
          </a:p>
        </p:txBody>
      </p:sp>
      <p:pic>
        <p:nvPicPr>
          <p:cNvPr id="77831" name="图片 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8850" name="Rectangle 3"/>
          <p:cNvSpPr>
            <a:spLocks noGrp="1" noChangeArrowheads="1"/>
          </p:cNvSpPr>
          <p:nvPr>
            <p:ph type="body" idx="1"/>
          </p:nvPr>
        </p:nvSpPr>
        <p:spPr>
          <a:xfrm>
            <a:off x="357188" y="1000125"/>
            <a:ext cx="6500812" cy="4214813"/>
          </a:xfrm>
        </p:spPr>
        <p:txBody>
          <a:bodyPr/>
          <a:lstStyle/>
          <a:p>
            <a:pPr>
              <a:buFont typeface="Wingdings" panose="05000000000000000000" pitchFamily="2" charset="2"/>
              <a:buNone/>
            </a:pPr>
            <a:r>
              <a:rPr lang="en-US" altLang="zh-CN" sz="2800" smtClean="0"/>
              <a:t>int max4(int a,int b,int c,int d)</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int max2(int a,int b); </a:t>
            </a:r>
            <a:endParaRPr lang="zh-CN" altLang="zh-CN" sz="2800" smtClean="0">
              <a:solidFill>
                <a:srgbClr val="9D138D"/>
              </a:solidFill>
            </a:endParaRPr>
          </a:p>
          <a:p>
            <a:pPr>
              <a:buFont typeface="Wingdings" panose="05000000000000000000" pitchFamily="2" charset="2"/>
              <a:buNone/>
            </a:pPr>
            <a:r>
              <a:rPr lang="en-US" altLang="zh-CN" sz="2800" smtClean="0"/>
              <a:t>    int m;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(a,b);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(m,c);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(m,d);            </a:t>
            </a:r>
            <a:endParaRPr lang="zh-CN" altLang="zh-CN" sz="2800" smtClean="0"/>
          </a:p>
          <a:p>
            <a:pPr>
              <a:buFont typeface="Wingdings" panose="05000000000000000000" pitchFamily="2" charset="2"/>
              <a:buNone/>
            </a:pPr>
            <a:r>
              <a:rPr lang="en-US" altLang="zh-CN" sz="2800" smtClean="0"/>
              <a:t>    return(m); </a:t>
            </a:r>
            <a:endParaRPr lang="zh-CN" altLang="zh-CN" sz="2800" smtClean="0"/>
          </a:p>
          <a:p>
            <a:pPr>
              <a:buFont typeface="Wingdings" panose="05000000000000000000" pitchFamily="2" charset="2"/>
              <a:buNone/>
            </a:pPr>
            <a:r>
              <a:rPr lang="en-US" altLang="zh-CN" sz="2800" smtClean="0"/>
              <a:t>}</a:t>
            </a:r>
            <a:endParaRPr lang="zh-CN" altLang="zh-CN" sz="2800" smtClean="0"/>
          </a:p>
        </p:txBody>
      </p:sp>
      <p:sp>
        <p:nvSpPr>
          <p:cNvPr id="5" name="Rectangle 3"/>
          <p:cNvSpPr txBox="1">
            <a:spLocks noChangeArrowheads="1"/>
          </p:cNvSpPr>
          <p:nvPr/>
        </p:nvSpPr>
        <p:spPr bwMode="auto">
          <a:xfrm>
            <a:off x="428625" y="500063"/>
            <a:ext cx="2214563" cy="571500"/>
          </a:xfrm>
          <a:prstGeom prst="rect">
            <a:avLst/>
          </a:prstGeom>
          <a:solidFill>
            <a:srgbClr val="FFFFCC"/>
          </a:solidFill>
          <a:ln w="9525">
            <a:noFill/>
            <a:miter lim="800000"/>
            <a:headEnd/>
            <a:tailEnd/>
          </a:ln>
        </p:spPr>
        <p:txBody>
          <a:bodyPr/>
          <a:lstStyle/>
          <a:p>
            <a:pPr algn="ctr" eaLnBrk="1" hangingPunct="1">
              <a:defRPr/>
            </a:pPr>
            <a:r>
              <a:rPr lang="en-US" altLang="zh-CN" sz="2800" b="1" dirty="0">
                <a:solidFill>
                  <a:srgbClr val="0000CC"/>
                </a:solidFill>
                <a:latin typeface="+mn-lt"/>
                <a:ea typeface="+mn-ea"/>
              </a:rPr>
              <a:t>max4</a:t>
            </a:r>
            <a:r>
              <a:rPr lang="zh-CN" altLang="zh-CN" sz="2800" b="1" dirty="0">
                <a:solidFill>
                  <a:srgbClr val="0000CC"/>
                </a:solidFill>
                <a:latin typeface="+mn-lt"/>
                <a:ea typeface="+mn-ea"/>
              </a:rPr>
              <a:t>函数</a:t>
            </a:r>
          </a:p>
        </p:txBody>
      </p:sp>
      <p:sp>
        <p:nvSpPr>
          <p:cNvPr id="7" name="圆角矩形标注 6"/>
          <p:cNvSpPr>
            <a:spLocks noChangeArrowheads="1"/>
          </p:cNvSpPr>
          <p:nvPr/>
        </p:nvSpPr>
        <p:spPr bwMode="auto">
          <a:xfrm>
            <a:off x="2843213" y="1500188"/>
            <a:ext cx="6086475" cy="714375"/>
          </a:xfrm>
          <a:prstGeom prst="wedgeRoundRectCallout">
            <a:avLst>
              <a:gd name="adj1" fmla="val -26759"/>
              <a:gd name="adj2" fmla="val 92444"/>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solidFill>
                  <a:srgbClr val="0000CC"/>
                </a:solidFill>
                <a:ea typeface="宋体" panose="02010600030101010101" pitchFamily="2" charset="-122"/>
              </a:rPr>
              <a:t>m=max2(max2(max2(a,b),c),d);</a:t>
            </a:r>
            <a:endParaRPr kumimoji="1" lang="zh-CN" altLang="en-US" sz="2800">
              <a:solidFill>
                <a:srgbClr val="0000CC"/>
              </a:solidFill>
              <a:ea typeface="宋体" panose="02010600030101010101" pitchFamily="2" charset="-122"/>
            </a:endParaRPr>
          </a:p>
        </p:txBody>
      </p:sp>
      <p:sp>
        <p:nvSpPr>
          <p:cNvPr id="8" name="矩形 7"/>
          <p:cNvSpPr>
            <a:spLocks noChangeArrowheads="1"/>
          </p:cNvSpPr>
          <p:nvPr/>
        </p:nvSpPr>
        <p:spPr bwMode="auto">
          <a:xfrm>
            <a:off x="857250" y="2500313"/>
            <a:ext cx="3357563" cy="1643062"/>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 name="Rectangle 3"/>
          <p:cNvSpPr txBox="1">
            <a:spLocks noChangeArrowheads="1"/>
          </p:cNvSpPr>
          <p:nvPr/>
        </p:nvSpPr>
        <p:spPr bwMode="auto">
          <a:xfrm>
            <a:off x="357188" y="5357813"/>
            <a:ext cx="5429250" cy="1071562"/>
          </a:xfrm>
          <a:prstGeom prst="rect">
            <a:avLst/>
          </a:prstGeom>
          <a:solidFill>
            <a:srgbClr val="CCECFF"/>
          </a:solidFill>
          <a:ln w="9525">
            <a:noFill/>
            <a:miter lim="800000"/>
            <a:headEnd/>
            <a:tailEnd/>
          </a:ln>
        </p:spPr>
        <p:txBody>
          <a:bodyPr/>
          <a:lstStyle/>
          <a:p>
            <a:pPr eaLnBrk="1" hangingPunct="1">
              <a:defRPr/>
            </a:pPr>
            <a:r>
              <a:rPr lang="en-US" altLang="zh-CN" sz="2800" b="1" dirty="0" err="1">
                <a:latin typeface="+mn-lt"/>
                <a:ea typeface="+mn-ea"/>
              </a:rPr>
              <a:t>int</a:t>
            </a:r>
            <a:r>
              <a:rPr lang="en-US" altLang="zh-CN" sz="2800" b="1" dirty="0">
                <a:latin typeface="+mn-lt"/>
                <a:ea typeface="+mn-ea"/>
              </a:rPr>
              <a:t> max2(</a:t>
            </a:r>
            <a:r>
              <a:rPr lang="en-US" altLang="zh-CN" sz="2800" b="1" dirty="0" err="1">
                <a:latin typeface="+mn-lt"/>
                <a:ea typeface="+mn-ea"/>
              </a:rPr>
              <a:t>int</a:t>
            </a:r>
            <a:r>
              <a:rPr lang="en-US" altLang="zh-CN" sz="2800" b="1" dirty="0">
                <a:latin typeface="+mn-lt"/>
                <a:ea typeface="+mn-ea"/>
              </a:rPr>
              <a:t> </a:t>
            </a:r>
            <a:r>
              <a:rPr lang="en-US" altLang="zh-CN" sz="2800" b="1" dirty="0" err="1">
                <a:latin typeface="+mn-lt"/>
                <a:ea typeface="+mn-ea"/>
              </a:rPr>
              <a:t>a,int</a:t>
            </a:r>
            <a:r>
              <a:rPr lang="en-US" altLang="zh-CN" sz="2800" b="1" dirty="0">
                <a:latin typeface="+mn-lt"/>
                <a:ea typeface="+mn-ea"/>
              </a:rPr>
              <a:t> b) {</a:t>
            </a:r>
            <a:r>
              <a:rPr lang="en-US" altLang="zh-CN" sz="2800" b="1" dirty="0">
                <a:solidFill>
                  <a:srgbClr val="0000CC"/>
                </a:solidFill>
                <a:latin typeface="+mn-lt"/>
                <a:ea typeface="+mn-ea"/>
              </a:rPr>
              <a:t>    </a:t>
            </a:r>
            <a:r>
              <a:rPr lang="en-US" altLang="zh-CN" sz="2800" b="1" dirty="0">
                <a:latin typeface="+mn-lt"/>
                <a:ea typeface="+mn-ea"/>
              </a:rPr>
              <a:t>return(a&gt;</a:t>
            </a:r>
            <a:r>
              <a:rPr lang="en-US" altLang="zh-CN" sz="2800" b="1" dirty="0" err="1">
                <a:latin typeface="+mn-lt"/>
                <a:ea typeface="+mn-ea"/>
              </a:rPr>
              <a:t>b?a:b</a:t>
            </a:r>
            <a:r>
              <a:rPr lang="en-US" altLang="zh-CN" sz="2800" b="1" dirty="0">
                <a:latin typeface="+mn-lt"/>
                <a:ea typeface="+mn-ea"/>
              </a:rPr>
              <a:t>);   }</a:t>
            </a:r>
            <a:endParaRPr lang="zh-CN" altLang="zh-CN" sz="2800" b="1" dirty="0">
              <a:latin typeface="+mn-lt"/>
              <a:ea typeface="+mn-ea"/>
            </a:endParaRPr>
          </a:p>
        </p:txBody>
      </p:sp>
      <p:pic>
        <p:nvPicPr>
          <p:cNvPr id="78855" name="图片 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79874" name="Rectangle 3"/>
          <p:cNvSpPr>
            <a:spLocks noGrp="1" noChangeArrowheads="1"/>
          </p:cNvSpPr>
          <p:nvPr>
            <p:ph type="body" idx="1"/>
          </p:nvPr>
        </p:nvSpPr>
        <p:spPr>
          <a:xfrm>
            <a:off x="357188" y="1000125"/>
            <a:ext cx="6500812" cy="4214813"/>
          </a:xfrm>
        </p:spPr>
        <p:txBody>
          <a:bodyPr/>
          <a:lstStyle/>
          <a:p>
            <a:pPr>
              <a:buFont typeface="Wingdings" panose="05000000000000000000" pitchFamily="2" charset="2"/>
              <a:buNone/>
            </a:pPr>
            <a:r>
              <a:rPr lang="en-US" altLang="zh-CN" sz="2800" smtClean="0"/>
              <a:t>int max4(int a,int b,int c,int d)</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int max2(int a,int b); </a:t>
            </a:r>
            <a:endParaRPr lang="zh-CN" altLang="zh-CN" sz="2800" smtClean="0">
              <a:solidFill>
                <a:srgbClr val="9D138D"/>
              </a:solidFill>
            </a:endParaRPr>
          </a:p>
          <a:p>
            <a:pPr>
              <a:buFont typeface="Wingdings" panose="05000000000000000000" pitchFamily="2" charset="2"/>
              <a:buNone/>
            </a:pPr>
            <a:r>
              <a:rPr lang="en-US" altLang="zh-CN" sz="2800" smtClean="0"/>
              <a:t>    int m;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(a,b);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(m,c);                          </a:t>
            </a:r>
            <a:endParaRPr lang="zh-CN" altLang="zh-CN" sz="2800" smtClean="0"/>
          </a:p>
          <a:p>
            <a:pPr>
              <a:buFont typeface="Wingdings" panose="05000000000000000000" pitchFamily="2" charset="2"/>
              <a:buNone/>
            </a:pPr>
            <a:r>
              <a:rPr lang="en-US" altLang="zh-CN" sz="2800" smtClean="0"/>
              <a:t>    m=</a:t>
            </a:r>
            <a:r>
              <a:rPr lang="en-US" altLang="zh-CN" sz="2800" smtClean="0">
                <a:solidFill>
                  <a:srgbClr val="9D138D"/>
                </a:solidFill>
              </a:rPr>
              <a:t>max2</a:t>
            </a:r>
            <a:r>
              <a:rPr lang="en-US" altLang="zh-CN" sz="2800" smtClean="0"/>
              <a:t>(m,d);            </a:t>
            </a:r>
            <a:endParaRPr lang="zh-CN" altLang="zh-CN" sz="2800" smtClean="0"/>
          </a:p>
          <a:p>
            <a:pPr>
              <a:buFont typeface="Wingdings" panose="05000000000000000000" pitchFamily="2" charset="2"/>
              <a:buNone/>
            </a:pPr>
            <a:r>
              <a:rPr lang="en-US" altLang="zh-CN" sz="2800" smtClean="0"/>
              <a:t>    return(m); </a:t>
            </a:r>
            <a:endParaRPr lang="zh-CN" altLang="zh-CN" sz="2800" smtClean="0"/>
          </a:p>
          <a:p>
            <a:pPr>
              <a:buFont typeface="Wingdings" panose="05000000000000000000" pitchFamily="2" charset="2"/>
              <a:buNone/>
            </a:pPr>
            <a:r>
              <a:rPr lang="en-US" altLang="zh-CN" sz="2800" smtClean="0"/>
              <a:t>}</a:t>
            </a:r>
            <a:endParaRPr lang="zh-CN" altLang="zh-CN" sz="2800" smtClean="0"/>
          </a:p>
        </p:txBody>
      </p:sp>
      <p:sp>
        <p:nvSpPr>
          <p:cNvPr id="5" name="Rectangle 3"/>
          <p:cNvSpPr txBox="1">
            <a:spLocks noChangeArrowheads="1"/>
          </p:cNvSpPr>
          <p:nvPr/>
        </p:nvSpPr>
        <p:spPr bwMode="auto">
          <a:xfrm>
            <a:off x="428625" y="500063"/>
            <a:ext cx="2214563" cy="571500"/>
          </a:xfrm>
          <a:prstGeom prst="rect">
            <a:avLst/>
          </a:prstGeom>
          <a:solidFill>
            <a:srgbClr val="FFFFCC"/>
          </a:solidFill>
          <a:ln w="9525">
            <a:noFill/>
            <a:miter lim="800000"/>
            <a:headEnd/>
            <a:tailEnd/>
          </a:ln>
        </p:spPr>
        <p:txBody>
          <a:bodyPr/>
          <a:lstStyle/>
          <a:p>
            <a:pPr algn="ctr" eaLnBrk="1" hangingPunct="1">
              <a:defRPr/>
            </a:pPr>
            <a:r>
              <a:rPr lang="en-US" altLang="zh-CN" sz="2800" b="1" dirty="0">
                <a:solidFill>
                  <a:srgbClr val="0000CC"/>
                </a:solidFill>
                <a:latin typeface="+mn-lt"/>
                <a:ea typeface="+mn-ea"/>
              </a:rPr>
              <a:t>max4</a:t>
            </a:r>
            <a:r>
              <a:rPr lang="zh-CN" altLang="zh-CN" sz="2800" b="1" dirty="0">
                <a:solidFill>
                  <a:srgbClr val="0000CC"/>
                </a:solidFill>
                <a:latin typeface="+mn-lt"/>
                <a:ea typeface="+mn-ea"/>
              </a:rPr>
              <a:t>函数</a:t>
            </a:r>
          </a:p>
        </p:txBody>
      </p:sp>
      <p:sp>
        <p:nvSpPr>
          <p:cNvPr id="7" name="圆角矩形标注 6"/>
          <p:cNvSpPr>
            <a:spLocks noChangeArrowheads="1"/>
          </p:cNvSpPr>
          <p:nvPr/>
        </p:nvSpPr>
        <p:spPr bwMode="auto">
          <a:xfrm>
            <a:off x="1928813" y="1000125"/>
            <a:ext cx="6572250" cy="642938"/>
          </a:xfrm>
          <a:prstGeom prst="wedgeRoundRectCallout">
            <a:avLst>
              <a:gd name="adj1" fmla="val -28796"/>
              <a:gd name="adj2" fmla="val 113833"/>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2800">
                <a:solidFill>
                  <a:srgbClr val="0000CC"/>
                </a:solidFill>
                <a:ea typeface="宋体" panose="02010600030101010101" pitchFamily="2" charset="-122"/>
              </a:rPr>
              <a:t>ruturn max2(max2(max2(a,b),c),d);</a:t>
            </a:r>
            <a:endParaRPr kumimoji="1" lang="zh-CN" altLang="en-US" sz="2800">
              <a:solidFill>
                <a:srgbClr val="0000CC"/>
              </a:solidFill>
              <a:ea typeface="宋体" panose="02010600030101010101" pitchFamily="2" charset="-122"/>
            </a:endParaRPr>
          </a:p>
        </p:txBody>
      </p:sp>
      <p:sp>
        <p:nvSpPr>
          <p:cNvPr id="8" name="矩形 7"/>
          <p:cNvSpPr>
            <a:spLocks noChangeArrowheads="1"/>
          </p:cNvSpPr>
          <p:nvPr/>
        </p:nvSpPr>
        <p:spPr bwMode="auto">
          <a:xfrm>
            <a:off x="857250" y="2071688"/>
            <a:ext cx="3357563" cy="2571750"/>
          </a:xfrm>
          <a:prstGeom prst="rect">
            <a:avLst/>
          </a:prstGeom>
          <a:noFill/>
          <a:ln w="38100" algn="ctr">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 name="Rectangle 3"/>
          <p:cNvSpPr txBox="1">
            <a:spLocks noChangeArrowheads="1"/>
          </p:cNvSpPr>
          <p:nvPr/>
        </p:nvSpPr>
        <p:spPr bwMode="auto">
          <a:xfrm>
            <a:off x="357188" y="5357813"/>
            <a:ext cx="5429250" cy="1071562"/>
          </a:xfrm>
          <a:prstGeom prst="rect">
            <a:avLst/>
          </a:prstGeom>
          <a:solidFill>
            <a:srgbClr val="CCECFF"/>
          </a:solidFill>
          <a:ln w="9525">
            <a:noFill/>
            <a:miter lim="800000"/>
            <a:headEnd/>
            <a:tailEnd/>
          </a:ln>
        </p:spPr>
        <p:txBody>
          <a:bodyPr/>
          <a:lstStyle/>
          <a:p>
            <a:pPr eaLnBrk="1" hangingPunct="1">
              <a:defRPr/>
            </a:pPr>
            <a:r>
              <a:rPr lang="en-US" altLang="zh-CN" sz="2800" b="1" dirty="0" err="1">
                <a:latin typeface="+mn-lt"/>
                <a:ea typeface="+mn-ea"/>
              </a:rPr>
              <a:t>int</a:t>
            </a:r>
            <a:r>
              <a:rPr lang="en-US" altLang="zh-CN" sz="2800" b="1" dirty="0">
                <a:latin typeface="+mn-lt"/>
                <a:ea typeface="+mn-ea"/>
              </a:rPr>
              <a:t> max2(</a:t>
            </a:r>
            <a:r>
              <a:rPr lang="en-US" altLang="zh-CN" sz="2800" b="1" dirty="0" err="1">
                <a:latin typeface="+mn-lt"/>
                <a:ea typeface="+mn-ea"/>
              </a:rPr>
              <a:t>int</a:t>
            </a:r>
            <a:r>
              <a:rPr lang="en-US" altLang="zh-CN" sz="2800" b="1" dirty="0">
                <a:latin typeface="+mn-lt"/>
                <a:ea typeface="+mn-ea"/>
              </a:rPr>
              <a:t> </a:t>
            </a:r>
            <a:r>
              <a:rPr lang="en-US" altLang="zh-CN" sz="2800" b="1" dirty="0" err="1">
                <a:latin typeface="+mn-lt"/>
                <a:ea typeface="+mn-ea"/>
              </a:rPr>
              <a:t>a,int</a:t>
            </a:r>
            <a:r>
              <a:rPr lang="en-US" altLang="zh-CN" sz="2800" b="1" dirty="0">
                <a:latin typeface="+mn-lt"/>
                <a:ea typeface="+mn-ea"/>
              </a:rPr>
              <a:t> b) {</a:t>
            </a:r>
            <a:r>
              <a:rPr lang="en-US" altLang="zh-CN" sz="2800" b="1" dirty="0">
                <a:solidFill>
                  <a:srgbClr val="0000CC"/>
                </a:solidFill>
                <a:latin typeface="+mn-lt"/>
                <a:ea typeface="+mn-ea"/>
              </a:rPr>
              <a:t>    </a:t>
            </a:r>
            <a:r>
              <a:rPr lang="en-US" altLang="zh-CN" sz="2800" b="1" dirty="0">
                <a:latin typeface="+mn-lt"/>
                <a:ea typeface="+mn-ea"/>
              </a:rPr>
              <a:t>return(a&gt;</a:t>
            </a:r>
            <a:r>
              <a:rPr lang="en-US" altLang="zh-CN" sz="2800" b="1" dirty="0" err="1">
                <a:latin typeface="+mn-lt"/>
                <a:ea typeface="+mn-ea"/>
              </a:rPr>
              <a:t>b?a:b</a:t>
            </a:r>
            <a:r>
              <a:rPr lang="en-US" altLang="zh-CN" sz="2800" b="1" dirty="0">
                <a:latin typeface="+mn-lt"/>
                <a:ea typeface="+mn-ea"/>
              </a:rPr>
              <a:t>);   }</a:t>
            </a:r>
            <a:endParaRPr lang="zh-CN" altLang="zh-CN" sz="2800" b="1" dirty="0">
              <a:latin typeface="+mn-lt"/>
              <a:ea typeface="+mn-ea"/>
            </a:endParaRPr>
          </a:p>
        </p:txBody>
      </p:sp>
      <p:pic>
        <p:nvPicPr>
          <p:cNvPr id="79879" name="图片 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blinds(horizontal)">
                                      <p:cBhvr>
                                        <p:cTn id="7" dur="500"/>
                                        <p:tgtEl>
                                          <p:spTgt spid="8"/>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blinds(horizontal)">
                                      <p:cBhvr>
                                        <p:cTn id="12"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Lst>
  </p:timing>
</p:sld>
</file>

<file path=ppt/slides/slide7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0898" name="Rectangle 3"/>
          <p:cNvSpPr>
            <a:spLocks noGrp="1" noChangeArrowheads="1"/>
          </p:cNvSpPr>
          <p:nvPr>
            <p:ph type="body" idx="1"/>
          </p:nvPr>
        </p:nvSpPr>
        <p:spPr>
          <a:xfrm>
            <a:off x="428625" y="3214688"/>
            <a:ext cx="8286750" cy="2143125"/>
          </a:xfrm>
        </p:spPr>
        <p:txBody>
          <a:bodyPr/>
          <a:lstStyle/>
          <a:p>
            <a:pPr>
              <a:buFont typeface="Wingdings" panose="05000000000000000000" pitchFamily="2" charset="2"/>
              <a:buNone/>
            </a:pPr>
            <a:r>
              <a:rPr lang="en-US" altLang="zh-CN" sz="2800" smtClean="0">
                <a:solidFill>
                  <a:srgbClr val="00B050"/>
                </a:solidFill>
              </a:rPr>
              <a:t>int max4(int a,int b,int c,int d)</a:t>
            </a:r>
            <a:endParaRPr lang="zh-CN" altLang="zh-CN" sz="2800" smtClean="0">
              <a:solidFill>
                <a:srgbClr val="00B050"/>
              </a:solidFill>
            </a:endParaRPr>
          </a:p>
          <a:p>
            <a:pPr>
              <a:buFont typeface="Wingdings" panose="05000000000000000000" pitchFamily="2" charset="2"/>
              <a:buNone/>
            </a:pPr>
            <a:r>
              <a:rPr lang="en-US" altLang="zh-CN" sz="2800" smtClean="0">
                <a:solidFill>
                  <a:srgbClr val="00B050"/>
                </a:solidFill>
              </a:rPr>
              <a:t>{  int max2(int a,int b); </a:t>
            </a:r>
          </a:p>
          <a:p>
            <a:pPr>
              <a:buFont typeface="Wingdings" panose="05000000000000000000" pitchFamily="2" charset="2"/>
              <a:buNone/>
            </a:pPr>
            <a:r>
              <a:rPr lang="en-US" altLang="zh-CN" sz="2800" smtClean="0">
                <a:solidFill>
                  <a:srgbClr val="00B050"/>
                </a:solidFill>
              </a:rPr>
              <a:t>    ruturn max2(max2(max2(a,b),c),d);</a:t>
            </a:r>
          </a:p>
          <a:p>
            <a:pPr>
              <a:buFont typeface="Wingdings" panose="05000000000000000000" pitchFamily="2" charset="2"/>
              <a:buNone/>
            </a:pPr>
            <a:r>
              <a:rPr lang="en-US" altLang="zh-CN" sz="2800" smtClean="0">
                <a:solidFill>
                  <a:srgbClr val="00B050"/>
                </a:solidFill>
              </a:rPr>
              <a:t>}</a:t>
            </a:r>
            <a:endParaRPr lang="zh-CN" altLang="zh-CN" sz="2800" smtClean="0">
              <a:solidFill>
                <a:srgbClr val="00B050"/>
              </a:solidFill>
            </a:endParaRPr>
          </a:p>
        </p:txBody>
      </p:sp>
      <p:sp>
        <p:nvSpPr>
          <p:cNvPr id="10" name="Rectangle 3"/>
          <p:cNvSpPr txBox="1">
            <a:spLocks noChangeArrowheads="1"/>
          </p:cNvSpPr>
          <p:nvPr/>
        </p:nvSpPr>
        <p:spPr bwMode="auto">
          <a:xfrm>
            <a:off x="500063" y="5357813"/>
            <a:ext cx="5429250" cy="1071562"/>
          </a:xfrm>
          <a:prstGeom prst="rect">
            <a:avLst/>
          </a:prstGeom>
          <a:noFill/>
          <a:ln w="9525">
            <a:noFill/>
            <a:miter lim="800000"/>
            <a:headEnd/>
            <a:tailEnd/>
          </a:ln>
        </p:spPr>
        <p:txBody>
          <a:bodyPr/>
          <a:lstStyle/>
          <a:p>
            <a:pPr eaLnBrk="1" hangingPunct="1">
              <a:defRPr/>
            </a:pPr>
            <a:r>
              <a:rPr lang="en-US" altLang="zh-CN" sz="2800" b="1" dirty="0" err="1">
                <a:solidFill>
                  <a:srgbClr val="9D138D"/>
                </a:solidFill>
                <a:latin typeface="+mn-lt"/>
                <a:ea typeface="+mn-ea"/>
              </a:rPr>
              <a:t>int</a:t>
            </a:r>
            <a:r>
              <a:rPr lang="en-US" altLang="zh-CN" sz="2800" b="1" dirty="0">
                <a:solidFill>
                  <a:srgbClr val="9D138D"/>
                </a:solidFill>
                <a:latin typeface="+mn-lt"/>
                <a:ea typeface="+mn-ea"/>
              </a:rPr>
              <a:t> max2(</a:t>
            </a:r>
            <a:r>
              <a:rPr lang="en-US" altLang="zh-CN" sz="2800" b="1" dirty="0" err="1">
                <a:solidFill>
                  <a:srgbClr val="9D138D"/>
                </a:solidFill>
                <a:latin typeface="+mn-lt"/>
                <a:ea typeface="+mn-ea"/>
              </a:rPr>
              <a:t>int</a:t>
            </a:r>
            <a:r>
              <a:rPr lang="en-US" altLang="zh-CN" sz="2800" b="1" dirty="0">
                <a:solidFill>
                  <a:srgbClr val="9D138D"/>
                </a:solidFill>
                <a:latin typeface="+mn-lt"/>
                <a:ea typeface="+mn-ea"/>
              </a:rPr>
              <a:t> </a:t>
            </a:r>
            <a:r>
              <a:rPr lang="en-US" altLang="zh-CN" sz="2800" b="1" dirty="0" err="1">
                <a:solidFill>
                  <a:srgbClr val="9D138D"/>
                </a:solidFill>
                <a:latin typeface="+mn-lt"/>
                <a:ea typeface="+mn-ea"/>
              </a:rPr>
              <a:t>a,int</a:t>
            </a:r>
            <a:r>
              <a:rPr lang="en-US" altLang="zh-CN" sz="2800" b="1" dirty="0">
                <a:solidFill>
                  <a:srgbClr val="9D138D"/>
                </a:solidFill>
                <a:latin typeface="+mn-lt"/>
                <a:ea typeface="+mn-ea"/>
              </a:rPr>
              <a:t> b) {    return(a&gt;</a:t>
            </a:r>
            <a:r>
              <a:rPr lang="en-US" altLang="zh-CN" sz="2800" b="1" dirty="0" err="1">
                <a:solidFill>
                  <a:srgbClr val="9D138D"/>
                </a:solidFill>
                <a:latin typeface="+mn-lt"/>
                <a:ea typeface="+mn-ea"/>
              </a:rPr>
              <a:t>b?a:b</a:t>
            </a:r>
            <a:r>
              <a:rPr lang="en-US" altLang="zh-CN" sz="2800" b="1" dirty="0">
                <a:solidFill>
                  <a:srgbClr val="9D138D"/>
                </a:solidFill>
                <a:latin typeface="+mn-lt"/>
                <a:ea typeface="+mn-ea"/>
              </a:rPr>
              <a:t>);   }</a:t>
            </a:r>
            <a:endParaRPr lang="zh-CN" altLang="zh-CN" sz="2800" b="1" dirty="0">
              <a:solidFill>
                <a:srgbClr val="9D138D"/>
              </a:solidFill>
              <a:latin typeface="+mn-lt"/>
              <a:ea typeface="+mn-ea"/>
            </a:endParaRPr>
          </a:p>
        </p:txBody>
      </p:sp>
      <p:sp>
        <p:nvSpPr>
          <p:cNvPr id="9" name="矩形 8"/>
          <p:cNvSpPr/>
          <p:nvPr/>
        </p:nvSpPr>
        <p:spPr>
          <a:xfrm>
            <a:off x="428625" y="428625"/>
            <a:ext cx="8215313" cy="2754313"/>
          </a:xfrm>
          <a:prstGeom prst="rect">
            <a:avLst/>
          </a:prstGeom>
        </p:spPr>
        <p:txBody>
          <a:bodyPr>
            <a:spAutoFit/>
          </a:bodyPr>
          <a:lstStyle/>
          <a:p>
            <a:pPr marL="342900" indent="-342900">
              <a:lnSpc>
                <a:spcPts val="2900"/>
              </a:lnSpc>
              <a:spcBef>
                <a:spcPct val="20000"/>
              </a:spcBef>
              <a:defRPr/>
            </a:pPr>
            <a:r>
              <a:rPr lang="en-US" altLang="zh-CN" sz="2800" b="1" dirty="0">
                <a:latin typeface="+mn-lt"/>
                <a:ea typeface="+mn-ea"/>
              </a:rPr>
              <a:t>#include &lt;</a:t>
            </a:r>
            <a:r>
              <a:rPr lang="en-US" altLang="zh-CN" sz="2800" b="1" dirty="0" err="1">
                <a:latin typeface="+mn-lt"/>
                <a:ea typeface="+mn-ea"/>
              </a:rPr>
              <a:t>stdio.h</a:t>
            </a:r>
            <a:r>
              <a:rPr lang="en-US" altLang="zh-CN" sz="2800" b="1" dirty="0">
                <a:latin typeface="+mn-lt"/>
                <a:ea typeface="+mn-ea"/>
              </a:rPr>
              <a:t>&gt;</a:t>
            </a:r>
            <a:endParaRPr lang="zh-CN" altLang="zh-CN" sz="2800" b="1" dirty="0">
              <a:latin typeface="+mn-lt"/>
              <a:ea typeface="+mn-ea"/>
            </a:endParaRPr>
          </a:p>
          <a:p>
            <a:pPr marL="342900" indent="-342900">
              <a:lnSpc>
                <a:spcPts val="2900"/>
              </a:lnSpc>
              <a:spcBef>
                <a:spcPct val="20000"/>
              </a:spcBef>
              <a:defRPr/>
            </a:pPr>
            <a:r>
              <a:rPr lang="en-US" altLang="zh-CN" sz="2800" b="1" dirty="0" err="1">
                <a:latin typeface="+mn-lt"/>
                <a:ea typeface="+mn-ea"/>
              </a:rPr>
              <a:t>int</a:t>
            </a:r>
            <a:r>
              <a:rPr lang="en-US" altLang="zh-CN" sz="2800" b="1" dirty="0">
                <a:latin typeface="+mn-lt"/>
                <a:ea typeface="+mn-ea"/>
              </a:rPr>
              <a:t> main()</a:t>
            </a:r>
            <a:endParaRPr lang="zh-CN" altLang="zh-CN" sz="2800" b="1" dirty="0">
              <a:latin typeface="+mn-lt"/>
              <a:ea typeface="+mn-ea"/>
            </a:endParaRPr>
          </a:p>
          <a:p>
            <a:pPr marL="342900" indent="-342900">
              <a:lnSpc>
                <a:spcPts val="2900"/>
              </a:lnSpc>
              <a:spcBef>
                <a:spcPct val="20000"/>
              </a:spcBef>
              <a:defRPr/>
            </a:pPr>
            <a:r>
              <a:rPr lang="en-US" altLang="zh-CN" sz="2800" b="1" dirty="0">
                <a:latin typeface="+mn-lt"/>
                <a:ea typeface="+mn-ea"/>
              </a:rPr>
              <a:t>{  ……</a:t>
            </a:r>
          </a:p>
          <a:p>
            <a:pPr marL="342900" indent="-342900">
              <a:lnSpc>
                <a:spcPts val="2900"/>
              </a:lnSpc>
              <a:spcBef>
                <a:spcPct val="20000"/>
              </a:spcBef>
              <a:defRPr/>
            </a:pPr>
            <a:r>
              <a:rPr lang="en-US" altLang="zh-CN" sz="2800" b="1" dirty="0">
                <a:latin typeface="+mn-lt"/>
                <a:ea typeface="+mn-ea"/>
              </a:rPr>
              <a:t>    max=max4(</a:t>
            </a:r>
            <a:r>
              <a:rPr lang="en-US" altLang="zh-CN" sz="2800" b="1" dirty="0" err="1">
                <a:latin typeface="+mn-lt"/>
                <a:ea typeface="+mn-ea"/>
              </a:rPr>
              <a:t>a,b,c,d</a:t>
            </a:r>
            <a:r>
              <a:rPr lang="en-US" altLang="zh-CN" sz="2800" b="1" dirty="0">
                <a:latin typeface="+mn-lt"/>
                <a:ea typeface="+mn-ea"/>
              </a:rPr>
              <a:t>); </a:t>
            </a:r>
            <a:endParaRPr lang="zh-CN" altLang="zh-CN" sz="2800" b="1" dirty="0">
              <a:latin typeface="+mn-lt"/>
              <a:ea typeface="+mn-ea"/>
            </a:endParaRPr>
          </a:p>
          <a:p>
            <a:pPr marL="342900" indent="-342900">
              <a:lnSpc>
                <a:spcPts val="2900"/>
              </a:lnSpc>
              <a:spcBef>
                <a:spcPct val="20000"/>
              </a:spcBef>
              <a:defRPr/>
            </a:pPr>
            <a:r>
              <a:rPr lang="en-US" altLang="zh-CN" sz="2800" b="1" dirty="0">
                <a:latin typeface="+mn-lt"/>
                <a:ea typeface="+mn-ea"/>
              </a:rPr>
              <a:t>   ……</a:t>
            </a:r>
          </a:p>
          <a:p>
            <a:pPr marL="342900" indent="-342900">
              <a:lnSpc>
                <a:spcPts val="2900"/>
              </a:lnSpc>
              <a:spcBef>
                <a:spcPct val="20000"/>
              </a:spcBef>
              <a:defRPr/>
            </a:pPr>
            <a:r>
              <a:rPr lang="en-US" altLang="zh-CN" sz="2800" b="1" dirty="0">
                <a:latin typeface="+mn-lt"/>
                <a:ea typeface="+mn-ea"/>
              </a:rPr>
              <a:t>}</a:t>
            </a:r>
            <a:endParaRPr lang="zh-CN" altLang="en-US" sz="2800" b="1" dirty="0">
              <a:latin typeface="+mn-lt"/>
              <a:ea typeface="+mn-ea"/>
            </a:endParaRPr>
          </a:p>
        </p:txBody>
      </p:sp>
      <p:cxnSp>
        <p:nvCxnSpPr>
          <p:cNvPr id="11" name="直接箭头连接符 55"/>
          <p:cNvCxnSpPr>
            <a:cxnSpLocks noChangeShapeType="1"/>
          </p:cNvCxnSpPr>
          <p:nvPr/>
        </p:nvCxnSpPr>
        <p:spPr bwMode="auto">
          <a:xfrm rot="5400000">
            <a:off x="-70643" y="1499394"/>
            <a:ext cx="857250"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3" name="直接箭头连接符 55"/>
          <p:cNvCxnSpPr>
            <a:cxnSpLocks noChangeShapeType="1"/>
          </p:cNvCxnSpPr>
          <p:nvPr/>
        </p:nvCxnSpPr>
        <p:spPr bwMode="auto">
          <a:xfrm rot="5400000">
            <a:off x="1715294" y="2356644"/>
            <a:ext cx="1143000" cy="85883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5" name="直接箭头连接符 55"/>
          <p:cNvCxnSpPr>
            <a:cxnSpLocks noChangeShapeType="1"/>
          </p:cNvCxnSpPr>
          <p:nvPr/>
        </p:nvCxnSpPr>
        <p:spPr bwMode="auto">
          <a:xfrm rot="10800000" flipV="1">
            <a:off x="2500313" y="4714875"/>
            <a:ext cx="2714625"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18" name="直接箭头连接符 55"/>
          <p:cNvCxnSpPr>
            <a:cxnSpLocks noChangeShapeType="1"/>
          </p:cNvCxnSpPr>
          <p:nvPr/>
        </p:nvCxnSpPr>
        <p:spPr bwMode="auto">
          <a:xfrm rot="5400000" flipH="1" flipV="1">
            <a:off x="4393406" y="4893469"/>
            <a:ext cx="1214438"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0" name="直接箭头连接符 55"/>
          <p:cNvCxnSpPr>
            <a:cxnSpLocks noChangeShapeType="1"/>
          </p:cNvCxnSpPr>
          <p:nvPr/>
        </p:nvCxnSpPr>
        <p:spPr bwMode="auto">
          <a:xfrm rot="10800000" flipV="1">
            <a:off x="2500313" y="4714875"/>
            <a:ext cx="1571625" cy="7143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2" name="直接箭头连接符 55"/>
          <p:cNvCxnSpPr>
            <a:cxnSpLocks noChangeShapeType="1"/>
          </p:cNvCxnSpPr>
          <p:nvPr/>
        </p:nvCxnSpPr>
        <p:spPr bwMode="auto">
          <a:xfrm rot="16200000" flipV="1">
            <a:off x="3714750" y="5072063"/>
            <a:ext cx="1214438" cy="500062"/>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5" name="直接箭头连接符 55"/>
          <p:cNvCxnSpPr>
            <a:cxnSpLocks noChangeShapeType="1"/>
          </p:cNvCxnSpPr>
          <p:nvPr/>
        </p:nvCxnSpPr>
        <p:spPr bwMode="auto">
          <a:xfrm rot="5400000">
            <a:off x="2393156" y="4822032"/>
            <a:ext cx="714375" cy="500062"/>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7" name="直接箭头连接符 55"/>
          <p:cNvCxnSpPr>
            <a:cxnSpLocks noChangeShapeType="1"/>
          </p:cNvCxnSpPr>
          <p:nvPr/>
        </p:nvCxnSpPr>
        <p:spPr bwMode="auto">
          <a:xfrm rot="10800000">
            <a:off x="3000375" y="4643438"/>
            <a:ext cx="1571625" cy="12858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9" name="直接箭头连接符 55"/>
          <p:cNvCxnSpPr>
            <a:cxnSpLocks noChangeShapeType="1"/>
          </p:cNvCxnSpPr>
          <p:nvPr/>
        </p:nvCxnSpPr>
        <p:spPr bwMode="auto">
          <a:xfrm rot="5400000" flipH="1" flipV="1">
            <a:off x="1393031" y="2964657"/>
            <a:ext cx="2214563" cy="57150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1" name="直接箭头连接符 55"/>
          <p:cNvCxnSpPr>
            <a:cxnSpLocks noChangeShapeType="1"/>
          </p:cNvCxnSpPr>
          <p:nvPr/>
        </p:nvCxnSpPr>
        <p:spPr bwMode="auto">
          <a:xfrm rot="5400000">
            <a:off x="-70643" y="2642394"/>
            <a:ext cx="857250"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pic>
        <p:nvPicPr>
          <p:cNvPr id="7270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43125" y="357188"/>
            <a:ext cx="6786563" cy="471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7270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43125" y="785813"/>
            <a:ext cx="6786563" cy="357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0913" name="图片 16" descr="Untitled.png">
            <a:hlinkClick r:id="rId4" action="ppaction://hlinksldjump"/>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1"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slide(fromTop)">
                                      <p:cBhvr>
                                        <p:cTn id="7" dur="500"/>
                                        <p:tgtEl>
                                          <p:spTgt spid="11"/>
                                        </p:tgtEl>
                                      </p:cBhvr>
                                    </p:animEffect>
                                  </p:childTnLst>
                                  <p:subTnLst>
                                    <p:set>
                                      <p:cBhvr override="childStyle">
                                        <p:cTn dur="1" fill="hold" display="0" masterRel="nextClick" afterEffect="1"/>
                                        <p:tgtEl>
                                          <p:spTgt spid="11"/>
                                        </p:tgtEl>
                                        <p:attrNameLst>
                                          <p:attrName>style.visibility</p:attrName>
                                        </p:attrNameLst>
                                      </p:cBhvr>
                                      <p:to>
                                        <p:strVal val="hidden"/>
                                      </p:to>
                                    </p:set>
                                  </p:sub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13"/>
                                        </p:tgtEl>
                                        <p:attrNameLst>
                                          <p:attrName>style.visibility</p:attrName>
                                        </p:attrNameLst>
                                      </p:cBhvr>
                                      <p:to>
                                        <p:strVal val="visible"/>
                                      </p:to>
                                    </p:set>
                                    <p:animEffect transition="in" filter="slide(fromTop)">
                                      <p:cBhvr>
                                        <p:cTn id="12" dur="500"/>
                                        <p:tgtEl>
                                          <p:spTgt spid="13"/>
                                        </p:tgtEl>
                                      </p:cBhvr>
                                    </p:animEffect>
                                  </p:childTnLst>
                                  <p:subTnLst>
                                    <p:set>
                                      <p:cBhvr override="childStyle">
                                        <p:cTn dur="1" fill="hold" display="0" masterRel="nextClick" afterEffect="1"/>
                                        <p:tgtEl>
                                          <p:spTgt spid="13"/>
                                        </p:tgtEl>
                                        <p:attrNameLst>
                                          <p:attrName>style.visibility</p:attrName>
                                        </p:attrNameLst>
                                      </p:cBhvr>
                                      <p:to>
                                        <p:strVal val="hidden"/>
                                      </p:to>
                                    </p:set>
                                  </p:subTnLst>
                                </p:cTn>
                              </p:par>
                            </p:childTnLst>
                          </p:cTn>
                        </p:par>
                      </p:childTnLst>
                    </p:cTn>
                  </p:par>
                  <p:par>
                    <p:cTn id="13" fill="hold" nodeType="clickPar">
                      <p:stCondLst>
                        <p:cond delay="indefinite"/>
                      </p:stCondLst>
                      <p:childTnLst>
                        <p:par>
                          <p:cTn id="14" fill="hold" nodeType="withGroup">
                            <p:stCondLst>
                              <p:cond delay="0"/>
                            </p:stCondLst>
                            <p:childTnLst>
                              <p:par>
                                <p:cTn id="15" presetID="12" presetClass="entr" presetSubtype="2" fill="hold" nodeType="clickEffect">
                                  <p:stCondLst>
                                    <p:cond delay="0"/>
                                  </p:stCondLst>
                                  <p:childTnLst>
                                    <p:set>
                                      <p:cBhvr>
                                        <p:cTn id="16" dur="1" fill="hold">
                                          <p:stCondLst>
                                            <p:cond delay="0"/>
                                          </p:stCondLst>
                                        </p:cTn>
                                        <p:tgtEl>
                                          <p:spTgt spid="15"/>
                                        </p:tgtEl>
                                        <p:attrNameLst>
                                          <p:attrName>style.visibility</p:attrName>
                                        </p:attrNameLst>
                                      </p:cBhvr>
                                      <p:to>
                                        <p:strVal val="visible"/>
                                      </p:to>
                                    </p:set>
                                    <p:animEffect transition="in" filter="slide(fromRight)">
                                      <p:cBhvr>
                                        <p:cTn id="17" dur="500"/>
                                        <p:tgtEl>
                                          <p:spTgt spid="15"/>
                                        </p:tgtEl>
                                      </p:cBhvr>
                                    </p:animEffect>
                                  </p:childTnLst>
                                  <p:subTnLst>
                                    <p:set>
                                      <p:cBhvr override="childStyle">
                                        <p:cTn dur="1" fill="hold" display="0" masterRel="nextClick" afterEffect="1"/>
                                        <p:tgtEl>
                                          <p:spTgt spid="15"/>
                                        </p:tgtEl>
                                        <p:attrNameLst>
                                          <p:attrName>style.visibility</p:attrName>
                                        </p:attrNameLst>
                                      </p:cBhvr>
                                      <p:to>
                                        <p:strVal val="hidden"/>
                                      </p:to>
                                    </p:set>
                                  </p:subTnLst>
                                </p:cTn>
                              </p:par>
                            </p:childTnLst>
                          </p:cTn>
                        </p:par>
                      </p:childTnLst>
                    </p:cTn>
                  </p:par>
                  <p:par>
                    <p:cTn id="18" fill="hold" nodeType="clickPar">
                      <p:stCondLst>
                        <p:cond delay="indefinite"/>
                      </p:stCondLst>
                      <p:childTnLst>
                        <p:par>
                          <p:cTn id="19" fill="hold" nodeType="withGroup">
                            <p:stCondLst>
                              <p:cond delay="0"/>
                            </p:stCondLst>
                            <p:childTnLst>
                              <p:par>
                                <p:cTn id="20" presetID="12" presetClass="entr" presetSubtype="2" fill="hold" nodeType="clickEffect">
                                  <p:stCondLst>
                                    <p:cond delay="0"/>
                                  </p:stCondLst>
                                  <p:childTnLst>
                                    <p:set>
                                      <p:cBhvr>
                                        <p:cTn id="21" dur="1" fill="hold">
                                          <p:stCondLst>
                                            <p:cond delay="0"/>
                                          </p:stCondLst>
                                        </p:cTn>
                                        <p:tgtEl>
                                          <p:spTgt spid="18"/>
                                        </p:tgtEl>
                                        <p:attrNameLst>
                                          <p:attrName>style.visibility</p:attrName>
                                        </p:attrNameLst>
                                      </p:cBhvr>
                                      <p:to>
                                        <p:strVal val="visible"/>
                                      </p:to>
                                    </p:set>
                                    <p:animEffect transition="in" filter="slide(fromRight)">
                                      <p:cBhvr>
                                        <p:cTn id="22" dur="500"/>
                                        <p:tgtEl>
                                          <p:spTgt spid="18"/>
                                        </p:tgtEl>
                                      </p:cBhvr>
                                    </p:animEffect>
                                  </p:childTnLst>
                                  <p:subTnLst>
                                    <p:set>
                                      <p:cBhvr override="childStyle">
                                        <p:cTn dur="1" fill="hold" display="0" masterRel="nextClick" afterEffect="1"/>
                                        <p:tgtEl>
                                          <p:spTgt spid="18"/>
                                        </p:tgtEl>
                                        <p:attrNameLst>
                                          <p:attrName>style.visibility</p:attrName>
                                        </p:attrNameLst>
                                      </p:cBhvr>
                                      <p:to>
                                        <p:strVal val="hidden"/>
                                      </p:to>
                                    </p:set>
                                  </p:subTnLst>
                                </p:cTn>
                              </p:par>
                            </p:childTnLst>
                          </p:cTn>
                        </p:par>
                      </p:childTnLst>
                    </p:cTn>
                  </p:par>
                  <p:par>
                    <p:cTn id="23" fill="hold" nodeType="clickPar">
                      <p:stCondLst>
                        <p:cond delay="indefinite"/>
                      </p:stCondLst>
                      <p:childTnLst>
                        <p:par>
                          <p:cTn id="24" fill="hold" nodeType="withGroup">
                            <p:stCondLst>
                              <p:cond delay="0"/>
                            </p:stCondLst>
                            <p:childTnLst>
                              <p:par>
                                <p:cTn id="25" presetID="12" presetClass="entr" presetSubtype="2" fill="hold" nodeType="clickEffect">
                                  <p:stCondLst>
                                    <p:cond delay="0"/>
                                  </p:stCondLst>
                                  <p:childTnLst>
                                    <p:set>
                                      <p:cBhvr>
                                        <p:cTn id="26" dur="1" fill="hold">
                                          <p:stCondLst>
                                            <p:cond delay="0"/>
                                          </p:stCondLst>
                                        </p:cTn>
                                        <p:tgtEl>
                                          <p:spTgt spid="20"/>
                                        </p:tgtEl>
                                        <p:attrNameLst>
                                          <p:attrName>style.visibility</p:attrName>
                                        </p:attrNameLst>
                                      </p:cBhvr>
                                      <p:to>
                                        <p:strVal val="visible"/>
                                      </p:to>
                                    </p:set>
                                    <p:animEffect transition="in" filter="slide(fromRight)">
                                      <p:cBhvr>
                                        <p:cTn id="27"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28" fill="hold" nodeType="clickPar">
                      <p:stCondLst>
                        <p:cond delay="indefinite"/>
                      </p:stCondLst>
                      <p:childTnLst>
                        <p:par>
                          <p:cTn id="29" fill="hold" nodeType="withGroup">
                            <p:stCondLst>
                              <p:cond delay="0"/>
                            </p:stCondLst>
                            <p:childTnLst>
                              <p:par>
                                <p:cTn id="30" presetID="12" presetClass="entr" presetSubtype="2" fill="hold" nodeType="clickEffect">
                                  <p:stCondLst>
                                    <p:cond delay="0"/>
                                  </p:stCondLst>
                                  <p:childTnLst>
                                    <p:set>
                                      <p:cBhvr>
                                        <p:cTn id="31" dur="1" fill="hold">
                                          <p:stCondLst>
                                            <p:cond delay="0"/>
                                          </p:stCondLst>
                                        </p:cTn>
                                        <p:tgtEl>
                                          <p:spTgt spid="22"/>
                                        </p:tgtEl>
                                        <p:attrNameLst>
                                          <p:attrName>style.visibility</p:attrName>
                                        </p:attrNameLst>
                                      </p:cBhvr>
                                      <p:to>
                                        <p:strVal val="visible"/>
                                      </p:to>
                                    </p:set>
                                    <p:animEffect transition="in" filter="slide(fromRight)">
                                      <p:cBhvr>
                                        <p:cTn id="32"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33" fill="hold" nodeType="clickPar">
                      <p:stCondLst>
                        <p:cond delay="indefinite"/>
                      </p:stCondLst>
                      <p:childTnLst>
                        <p:par>
                          <p:cTn id="34" fill="hold" nodeType="withGroup">
                            <p:stCondLst>
                              <p:cond delay="0"/>
                            </p:stCondLst>
                            <p:childTnLst>
                              <p:par>
                                <p:cTn id="35" presetID="12" presetClass="entr" presetSubtype="2" fill="hold"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slide(fromRight)">
                                      <p:cBhvr>
                                        <p:cTn id="37"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38" fill="hold" nodeType="clickPar">
                      <p:stCondLst>
                        <p:cond delay="indefinite"/>
                      </p:stCondLst>
                      <p:childTnLst>
                        <p:par>
                          <p:cTn id="39" fill="hold" nodeType="withGroup">
                            <p:stCondLst>
                              <p:cond delay="0"/>
                            </p:stCondLst>
                            <p:childTnLst>
                              <p:par>
                                <p:cTn id="40" presetID="12" presetClass="entr" presetSubtype="2" fill="hold" nodeType="clickEffect">
                                  <p:stCondLst>
                                    <p:cond delay="0"/>
                                  </p:stCondLst>
                                  <p:childTnLst>
                                    <p:set>
                                      <p:cBhvr>
                                        <p:cTn id="41" dur="1" fill="hold">
                                          <p:stCondLst>
                                            <p:cond delay="0"/>
                                          </p:stCondLst>
                                        </p:cTn>
                                        <p:tgtEl>
                                          <p:spTgt spid="27"/>
                                        </p:tgtEl>
                                        <p:attrNameLst>
                                          <p:attrName>style.visibility</p:attrName>
                                        </p:attrNameLst>
                                      </p:cBhvr>
                                      <p:to>
                                        <p:strVal val="visible"/>
                                      </p:to>
                                    </p:set>
                                    <p:animEffect transition="in" filter="slide(fromRight)">
                                      <p:cBhvr>
                                        <p:cTn id="42" dur="500"/>
                                        <p:tgtEl>
                                          <p:spTgt spid="27"/>
                                        </p:tgtEl>
                                      </p:cBhvr>
                                    </p:animEffect>
                                  </p:childTnLst>
                                  <p:subTnLst>
                                    <p:set>
                                      <p:cBhvr override="childStyle">
                                        <p:cTn dur="1" fill="hold" display="0" masterRel="nextClick" afterEffect="1"/>
                                        <p:tgtEl>
                                          <p:spTgt spid="27"/>
                                        </p:tgtEl>
                                        <p:attrNameLst>
                                          <p:attrName>style.visibility</p:attrName>
                                        </p:attrNameLst>
                                      </p:cBhvr>
                                      <p:to>
                                        <p:strVal val="hidden"/>
                                      </p:to>
                                    </p:set>
                                  </p:subTnLst>
                                </p:cTn>
                              </p:par>
                            </p:childTnLst>
                          </p:cTn>
                        </p:par>
                      </p:childTnLst>
                    </p:cTn>
                  </p:par>
                  <p:par>
                    <p:cTn id="43" fill="hold" nodeType="clickPar">
                      <p:stCondLst>
                        <p:cond delay="indefinite"/>
                      </p:stCondLst>
                      <p:childTnLst>
                        <p:par>
                          <p:cTn id="44" fill="hold" nodeType="withGroup">
                            <p:stCondLst>
                              <p:cond delay="0"/>
                            </p:stCondLst>
                            <p:childTnLst>
                              <p:par>
                                <p:cTn id="45" presetID="12" presetClass="entr" presetSubtype="2" fill="hold" nodeType="clickEffect">
                                  <p:stCondLst>
                                    <p:cond delay="0"/>
                                  </p:stCondLst>
                                  <p:childTnLst>
                                    <p:set>
                                      <p:cBhvr>
                                        <p:cTn id="46" dur="1" fill="hold">
                                          <p:stCondLst>
                                            <p:cond delay="0"/>
                                          </p:stCondLst>
                                        </p:cTn>
                                        <p:tgtEl>
                                          <p:spTgt spid="29"/>
                                        </p:tgtEl>
                                        <p:attrNameLst>
                                          <p:attrName>style.visibility</p:attrName>
                                        </p:attrNameLst>
                                      </p:cBhvr>
                                      <p:to>
                                        <p:strVal val="visible"/>
                                      </p:to>
                                    </p:set>
                                    <p:animEffect transition="in" filter="slide(fromRight)">
                                      <p:cBhvr>
                                        <p:cTn id="47" dur="500"/>
                                        <p:tgtEl>
                                          <p:spTgt spid="29"/>
                                        </p:tgtEl>
                                      </p:cBhvr>
                                    </p:animEffect>
                                  </p:childTnLst>
                                  <p:subTnLst>
                                    <p:set>
                                      <p:cBhvr override="childStyle">
                                        <p:cTn dur="1" fill="hold" display="0" masterRel="nextClick" afterEffect="1"/>
                                        <p:tgtEl>
                                          <p:spTgt spid="29"/>
                                        </p:tgtEl>
                                        <p:attrNameLst>
                                          <p:attrName>style.visibility</p:attrName>
                                        </p:attrNameLst>
                                      </p:cBhvr>
                                      <p:to>
                                        <p:strVal val="hidden"/>
                                      </p:to>
                                    </p:set>
                                  </p:subTnLst>
                                </p:cTn>
                              </p:par>
                            </p:childTnLst>
                          </p:cTn>
                        </p:par>
                      </p:childTnLst>
                    </p:cTn>
                  </p:par>
                  <p:par>
                    <p:cTn id="48" fill="hold" nodeType="clickPar">
                      <p:stCondLst>
                        <p:cond delay="indefinite"/>
                      </p:stCondLst>
                      <p:childTnLst>
                        <p:par>
                          <p:cTn id="49" fill="hold" nodeType="withGroup">
                            <p:stCondLst>
                              <p:cond delay="0"/>
                            </p:stCondLst>
                            <p:childTnLst>
                              <p:par>
                                <p:cTn id="50" presetID="12" presetClass="entr" presetSubtype="1" fill="hold" nodeType="clickEffect">
                                  <p:stCondLst>
                                    <p:cond delay="0"/>
                                  </p:stCondLst>
                                  <p:childTnLst>
                                    <p:set>
                                      <p:cBhvr>
                                        <p:cTn id="51" dur="1" fill="hold">
                                          <p:stCondLst>
                                            <p:cond delay="0"/>
                                          </p:stCondLst>
                                        </p:cTn>
                                        <p:tgtEl>
                                          <p:spTgt spid="31"/>
                                        </p:tgtEl>
                                        <p:attrNameLst>
                                          <p:attrName>style.visibility</p:attrName>
                                        </p:attrNameLst>
                                      </p:cBhvr>
                                      <p:to>
                                        <p:strVal val="visible"/>
                                      </p:to>
                                    </p:set>
                                    <p:animEffect transition="in" filter="slide(fromTop)">
                                      <p:cBhvr>
                                        <p:cTn id="52" dur="500"/>
                                        <p:tgtEl>
                                          <p:spTgt spid="31"/>
                                        </p:tgtEl>
                                      </p:cBhvr>
                                    </p:animEffec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53" fill="hold" nodeType="clickPar">
                      <p:stCondLst>
                        <p:cond delay="indefinite"/>
                      </p:stCondLst>
                      <p:childTnLst>
                        <p:par>
                          <p:cTn id="54" fill="hold" nodeType="withGroup">
                            <p:stCondLst>
                              <p:cond delay="0"/>
                            </p:stCondLst>
                            <p:childTnLst>
                              <p:par>
                                <p:cTn id="55" presetID="3" presetClass="entr" presetSubtype="10" fill="hold" nodeType="clickEffect">
                                  <p:stCondLst>
                                    <p:cond delay="0"/>
                                  </p:stCondLst>
                                  <p:childTnLst>
                                    <p:set>
                                      <p:cBhvr>
                                        <p:cTn id="56" dur="1" fill="hold">
                                          <p:stCondLst>
                                            <p:cond delay="0"/>
                                          </p:stCondLst>
                                        </p:cTn>
                                        <p:tgtEl>
                                          <p:spTgt spid="72706"/>
                                        </p:tgtEl>
                                        <p:attrNameLst>
                                          <p:attrName>style.visibility</p:attrName>
                                        </p:attrNameLst>
                                      </p:cBhvr>
                                      <p:to>
                                        <p:strVal val="visible"/>
                                      </p:to>
                                    </p:set>
                                    <p:animEffect transition="in" filter="blinds(horizontal)">
                                      <p:cBhvr>
                                        <p:cTn id="57" dur="500"/>
                                        <p:tgtEl>
                                          <p:spTgt spid="72706"/>
                                        </p:tgtEl>
                                      </p:cBhvr>
                                    </p:animEffect>
                                  </p:childTnLst>
                                </p:cTn>
                              </p:par>
                              <p:par>
                                <p:cTn id="58" presetID="3" presetClass="entr" presetSubtype="10" fill="hold" nodeType="withEffect">
                                  <p:stCondLst>
                                    <p:cond delay="0"/>
                                  </p:stCondLst>
                                  <p:childTnLst>
                                    <p:set>
                                      <p:cBhvr>
                                        <p:cTn id="59" dur="1" fill="hold">
                                          <p:stCondLst>
                                            <p:cond delay="0"/>
                                          </p:stCondLst>
                                        </p:cTn>
                                        <p:tgtEl>
                                          <p:spTgt spid="72708"/>
                                        </p:tgtEl>
                                        <p:attrNameLst>
                                          <p:attrName>style.visibility</p:attrName>
                                        </p:attrNameLst>
                                      </p:cBhvr>
                                      <p:to>
                                        <p:strVal val="visible"/>
                                      </p:to>
                                    </p:set>
                                    <p:animEffect transition="in" filter="blinds(horizontal)">
                                      <p:cBhvr>
                                        <p:cTn id="60" dur="500"/>
                                        <p:tgtEl>
                                          <p:spTgt spid="7270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a:defRPr/>
            </a:pPr>
            <a:r>
              <a:rPr lang="zh-CN" altLang="en-US" dirty="0" smtClean="0"/>
              <a:t>自然科学来源于生活</a:t>
            </a:r>
            <a:endParaRPr lang="zh-CN" altLang="en-US" dirty="0"/>
          </a:p>
        </p:txBody>
      </p:sp>
      <p:pic>
        <p:nvPicPr>
          <p:cNvPr id="7171" name="内容占位符 4"/>
          <p:cNvPicPr>
            <a:picLocks noGrp="1" noChangeAspect="1"/>
          </p:cNvPicPr>
          <p:nvPr>
            <p:ph idx="1"/>
          </p:nvPr>
        </p:nvPicPr>
        <p:blipFill>
          <a:blip r:embed="rId2">
            <a:extLst>
              <a:ext uri="{28A0092B-C50C-407E-A947-70E740481C1C}">
                <a14:useLocalDpi xmlns:a14="http://schemas.microsoft.com/office/drawing/2010/main" val="0"/>
              </a:ext>
            </a:extLst>
          </a:blip>
          <a:srcRect/>
          <a:stretch>
            <a:fillRect/>
          </a:stretch>
        </p:blipFill>
        <p:spPr>
          <a:xfrm>
            <a:off x="-6350" y="1671638"/>
            <a:ext cx="9140825" cy="5141912"/>
          </a:xfrm>
        </p:spPr>
      </p:pic>
      <p:sp>
        <p:nvSpPr>
          <p:cNvPr id="8196"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Tx/>
              <a:buNone/>
            </a:pPr>
            <a:fld id="{FC53ADD8-9244-42E4-BD71-F0E25594F8F2}" type="slidenum">
              <a:rPr lang="en-US" altLang="zh-CN" sz="1200">
                <a:solidFill>
                  <a:srgbClr val="595959"/>
                </a:solidFill>
              </a:rPr>
              <a:pPr eaLnBrk="1" hangingPunct="1">
                <a:spcBef>
                  <a:spcPct val="0"/>
                </a:spcBef>
                <a:buFontTx/>
                <a:buNone/>
              </a:pPr>
              <a:t>74</a:t>
            </a:fld>
            <a:endParaRPr lang="en-US" altLang="zh-CN" sz="1200">
              <a:solidFill>
                <a:srgbClr val="595959"/>
              </a:solidFill>
            </a:endParaRPr>
          </a:p>
        </p:txBody>
      </p:sp>
    </p:spTree>
    <p:extLst>
      <p:ext uri="{BB962C8B-B14F-4D97-AF65-F5344CB8AC3E}">
        <p14:creationId xmlns:p14="http://schemas.microsoft.com/office/powerpoint/2010/main" val="17458536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6" presetClass="entr" presetSubtype="16" fill="hold" nodeType="clickEffect">
                                  <p:stCondLst>
                                    <p:cond delay="0"/>
                                  </p:stCondLst>
                                  <p:childTnLst>
                                    <p:set>
                                      <p:cBhvr>
                                        <p:cTn id="6" dur="1" fill="hold">
                                          <p:stCondLst>
                                            <p:cond delay="0"/>
                                          </p:stCondLst>
                                        </p:cTn>
                                        <p:tgtEl>
                                          <p:spTgt spid="7171"/>
                                        </p:tgtEl>
                                        <p:attrNameLst>
                                          <p:attrName>style.visibility</p:attrName>
                                        </p:attrNameLst>
                                      </p:cBhvr>
                                      <p:to>
                                        <p:strVal val="visible"/>
                                      </p:to>
                                    </p:set>
                                    <p:animEffect transition="in" filter="circle(in)">
                                      <p:cBhvr>
                                        <p:cTn id="7" dur="2000"/>
                                        <p:tgtEl>
                                          <p:spTgt spid="717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zh-CN" altLang="en-US" b="1" dirty="0" smtClean="0">
                <a:latin typeface="黑体" pitchFamily="49" charset="-122"/>
                <a:ea typeface="黑体" pitchFamily="49" charset="-122"/>
              </a:rPr>
              <a:t>递归的故事</a:t>
            </a:r>
            <a:endParaRPr lang="zh-CN" altLang="en-US" b="1" dirty="0">
              <a:latin typeface="黑体" pitchFamily="49" charset="-122"/>
              <a:ea typeface="黑体" pitchFamily="49" charset="-122"/>
            </a:endParaRPr>
          </a:p>
        </p:txBody>
      </p:sp>
      <p:sp>
        <p:nvSpPr>
          <p:cNvPr id="3" name="内容占位符 2"/>
          <p:cNvSpPr>
            <a:spLocks noGrp="1"/>
          </p:cNvSpPr>
          <p:nvPr>
            <p:ph idx="1"/>
          </p:nvPr>
        </p:nvSpPr>
        <p:spPr>
          <a:xfrm>
            <a:off x="467544" y="1927373"/>
            <a:ext cx="8229600" cy="4525963"/>
          </a:xfrm>
          <a:extLst/>
        </p:spPr>
        <p:txBody>
          <a:bodyPr rtlCol="0">
            <a:normAutofit lnSpcReduction="10000"/>
          </a:bodyPr>
          <a:lstStyle/>
          <a:p>
            <a:pPr eaLnBrk="1" fontAlgn="auto" hangingPunct="1">
              <a:spcAft>
                <a:spcPts val="0"/>
              </a:spcAft>
              <a:buFont typeface="Wingdings" pitchFamily="2" charset="2"/>
              <a:buChar char="Ø"/>
              <a:defRPr/>
            </a:pPr>
            <a:r>
              <a:rPr lang="zh-CN" altLang="en-US" b="1" dirty="0" smtClean="0">
                <a:solidFill>
                  <a:srgbClr val="002060"/>
                </a:solidFill>
              </a:rPr>
              <a:t>从前有座山，山里有座庙，庙里有个老和尚，老和尚对小和尚说：</a:t>
            </a:r>
            <a:endParaRPr lang="en-US" altLang="zh-CN" b="1" dirty="0" smtClean="0">
              <a:solidFill>
                <a:srgbClr val="002060"/>
              </a:solidFill>
            </a:endParaRPr>
          </a:p>
          <a:p>
            <a:pPr lvl="1" eaLnBrk="1" fontAlgn="auto" hangingPunct="1">
              <a:spcAft>
                <a:spcPts val="0"/>
              </a:spcAft>
              <a:buFont typeface="Wingdings" pitchFamily="2" charset="2"/>
              <a:buChar char="Ø"/>
              <a:defRPr/>
            </a:pPr>
            <a:r>
              <a:rPr lang="zh-CN" altLang="en-US" sz="2200" b="1" dirty="0">
                <a:solidFill>
                  <a:srgbClr val="002060"/>
                </a:solidFill>
              </a:rPr>
              <a:t>从前有座山，山里有座庙，庙里有个老和尚，老和尚对小和尚说：</a:t>
            </a:r>
          </a:p>
          <a:p>
            <a:pPr lvl="2" eaLnBrk="1" fontAlgn="auto" hangingPunct="1">
              <a:spcAft>
                <a:spcPts val="0"/>
              </a:spcAft>
              <a:buFont typeface="Wingdings" pitchFamily="2" charset="2"/>
              <a:buChar char="Ø"/>
              <a:defRPr/>
            </a:pPr>
            <a:r>
              <a:rPr lang="zh-CN" altLang="en-US" sz="2000" b="1" dirty="0">
                <a:solidFill>
                  <a:srgbClr val="002060"/>
                </a:solidFill>
              </a:rPr>
              <a:t>从前有座山，山里有座庙，庙里有个老和尚，老和尚对小和尚说：</a:t>
            </a:r>
          </a:p>
          <a:p>
            <a:pPr lvl="3" eaLnBrk="1" fontAlgn="auto" hangingPunct="1">
              <a:spcAft>
                <a:spcPts val="0"/>
              </a:spcAft>
              <a:buFont typeface="Wingdings" pitchFamily="2" charset="2"/>
              <a:buChar char="Ø"/>
              <a:defRPr/>
            </a:pPr>
            <a:r>
              <a:rPr lang="zh-CN" altLang="en-US" sz="1800" b="1" dirty="0">
                <a:solidFill>
                  <a:srgbClr val="002060"/>
                </a:solidFill>
              </a:rPr>
              <a:t>从前有座山，山里有座庙，庙里有个老和尚，老和尚对小和尚说：</a:t>
            </a:r>
          </a:p>
          <a:p>
            <a:pPr lvl="4" eaLnBrk="1" fontAlgn="auto" hangingPunct="1">
              <a:spcAft>
                <a:spcPts val="0"/>
              </a:spcAft>
              <a:buFont typeface="Wingdings" pitchFamily="2" charset="2"/>
              <a:buChar char="Ø"/>
              <a:defRPr/>
            </a:pPr>
            <a:endParaRPr lang="en-US" altLang="zh-CN" b="1" dirty="0" smtClean="0">
              <a:solidFill>
                <a:srgbClr val="002060"/>
              </a:solidFill>
            </a:endParaRPr>
          </a:p>
          <a:p>
            <a:pPr lvl="4" eaLnBrk="1" fontAlgn="auto" hangingPunct="1">
              <a:spcAft>
                <a:spcPts val="0"/>
              </a:spcAft>
              <a:buFont typeface="Wingdings" pitchFamily="2" charset="2"/>
              <a:buChar char="Ø"/>
              <a:defRPr/>
            </a:pPr>
            <a:r>
              <a:rPr lang="zh-CN" altLang="en-US" b="1" dirty="0" smtClean="0">
                <a:solidFill>
                  <a:srgbClr val="002060"/>
                </a:solidFill>
              </a:rPr>
              <a:t>从前</a:t>
            </a:r>
            <a:r>
              <a:rPr lang="zh-CN" altLang="en-US" b="1" dirty="0">
                <a:solidFill>
                  <a:srgbClr val="002060"/>
                </a:solidFill>
              </a:rPr>
              <a:t>有座山，山里有座庙，庙里有个老和尚，老和尚对小和尚说</a:t>
            </a:r>
            <a:r>
              <a:rPr lang="zh-CN" altLang="en-US" b="1" dirty="0" smtClean="0">
                <a:solidFill>
                  <a:srgbClr val="002060"/>
                </a:solidFill>
              </a:rPr>
              <a:t>：</a:t>
            </a:r>
            <a:endParaRPr lang="en-US" altLang="zh-CN" b="1" dirty="0" smtClean="0">
              <a:solidFill>
                <a:srgbClr val="002060"/>
              </a:solidFill>
            </a:endParaRPr>
          </a:p>
          <a:p>
            <a:pPr lvl="4" eaLnBrk="1" fontAlgn="auto" hangingPunct="1">
              <a:spcAft>
                <a:spcPts val="0"/>
              </a:spcAft>
              <a:buFont typeface="Wingdings" pitchFamily="2" charset="2"/>
              <a:buChar char="Ø"/>
              <a:defRPr/>
            </a:pPr>
            <a:endParaRPr lang="zh-CN" altLang="en-US" b="1" dirty="0">
              <a:solidFill>
                <a:srgbClr val="002060"/>
              </a:solidFill>
            </a:endParaRPr>
          </a:p>
          <a:p>
            <a:pPr lvl="5">
              <a:buFont typeface="Wingdings" pitchFamily="2" charset="2"/>
              <a:buChar char="Ø"/>
              <a:defRPr/>
            </a:pPr>
            <a:r>
              <a:rPr lang="en-US" altLang="zh-CN" sz="1400" b="1" dirty="0" smtClean="0">
                <a:solidFill>
                  <a:srgbClr val="002060"/>
                </a:solidFill>
              </a:rPr>
              <a:t> </a:t>
            </a:r>
            <a:r>
              <a:rPr lang="en-US" altLang="zh-CN" sz="2000" b="1" dirty="0" smtClean="0">
                <a:solidFill>
                  <a:srgbClr val="002060"/>
                </a:solidFill>
              </a:rPr>
              <a:t>……</a:t>
            </a:r>
            <a:endParaRPr lang="zh-CN" altLang="en-US" sz="2000" b="1" dirty="0">
              <a:solidFill>
                <a:srgbClr val="002060"/>
              </a:solidFill>
            </a:endParaRPr>
          </a:p>
        </p:txBody>
      </p:sp>
      <p:sp>
        <p:nvSpPr>
          <p:cNvPr id="9220"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Tx/>
              <a:buNone/>
            </a:pPr>
            <a:fld id="{06D6164C-8C9D-43C4-BABE-19D30CD3E37E}" type="slidenum">
              <a:rPr lang="en-US" altLang="zh-CN" sz="1200">
                <a:solidFill>
                  <a:srgbClr val="595959"/>
                </a:solidFill>
              </a:rPr>
              <a:pPr eaLnBrk="1" hangingPunct="1">
                <a:spcBef>
                  <a:spcPct val="0"/>
                </a:spcBef>
                <a:buFontTx/>
                <a:buNone/>
              </a:pPr>
              <a:t>75</a:t>
            </a:fld>
            <a:endParaRPr lang="en-US" altLang="zh-CN" sz="1200">
              <a:solidFill>
                <a:srgbClr val="595959"/>
              </a:solidFill>
            </a:endParaRPr>
          </a:p>
        </p:txBody>
      </p:sp>
    </p:spTree>
    <p:extLst>
      <p:ext uri="{BB962C8B-B14F-4D97-AF65-F5344CB8AC3E}">
        <p14:creationId xmlns:p14="http://schemas.microsoft.com/office/powerpoint/2010/main" val="328750087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7.6 </a:t>
            </a:r>
            <a:r>
              <a:rPr lang="zh-CN" altLang="zh-CN" dirty="0" smtClean="0">
                <a:solidFill>
                  <a:srgbClr val="800000"/>
                </a:solidFill>
                <a:effectLst>
                  <a:outerShdw blurRad="38100" dist="38100" dir="2700000" algn="tl">
                    <a:srgbClr val="000000"/>
                  </a:outerShdw>
                </a:effectLst>
                <a:ea typeface="黑体" pitchFamily="2" charset="-122"/>
              </a:rPr>
              <a:t>函数的递归调用</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81923" name="Rectangle 3"/>
          <p:cNvSpPr>
            <a:spLocks noGrp="1" noChangeArrowheads="1"/>
          </p:cNvSpPr>
          <p:nvPr>
            <p:ph type="body" idx="1"/>
          </p:nvPr>
        </p:nvSpPr>
        <p:spPr>
          <a:xfrm>
            <a:off x="714375" y="1571625"/>
            <a:ext cx="7929563" cy="3714750"/>
          </a:xfrm>
        </p:spPr>
        <p:txBody>
          <a:bodyPr/>
          <a:lstStyle/>
          <a:p>
            <a:r>
              <a:rPr lang="zh-CN" altLang="zh-CN" smtClean="0"/>
              <a:t>在调用一个函数的过程中又出现直接或间接地调用该函数本身，称为函数的</a:t>
            </a:r>
            <a:r>
              <a:rPr lang="zh-CN" altLang="zh-CN" smtClean="0">
                <a:solidFill>
                  <a:srgbClr val="C00000"/>
                </a:solidFill>
              </a:rPr>
              <a:t>递归调用</a:t>
            </a:r>
            <a:r>
              <a:rPr lang="zh-CN" altLang="zh-CN" smtClean="0"/>
              <a:t>。</a:t>
            </a:r>
            <a:endParaRPr lang="en-US" altLang="zh-CN" smtClean="0"/>
          </a:p>
          <a:p>
            <a:r>
              <a:rPr lang="zh-CN" altLang="zh-CN" smtClean="0"/>
              <a:t>Ｃ语言的特点之一就在于允许函数的递归调用。</a:t>
            </a:r>
          </a:p>
        </p:txBody>
      </p:sp>
      <p:pic>
        <p:nvPicPr>
          <p:cNvPr id="81924"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 name="Rectangle 3"/>
          <p:cNvSpPr txBox="1">
            <a:spLocks noChangeArrowheads="1"/>
          </p:cNvSpPr>
          <p:nvPr/>
        </p:nvSpPr>
        <p:spPr bwMode="auto">
          <a:xfrm>
            <a:off x="6429375" y="4071938"/>
            <a:ext cx="2143125" cy="1857375"/>
          </a:xfrm>
          <a:prstGeom prst="rect">
            <a:avLst/>
          </a:prstGeom>
          <a:noFill/>
          <a:ln w="9525">
            <a:noFill/>
            <a:miter lim="800000"/>
            <a:headEnd/>
            <a:tailEnd/>
          </a:ln>
        </p:spPr>
        <p:txBody>
          <a:bodyPr/>
          <a:lstStyle/>
          <a:p>
            <a:pPr marL="342900" indent="-342900">
              <a:lnSpc>
                <a:spcPct val="120000"/>
              </a:lnSpc>
              <a:spcBef>
                <a:spcPct val="20000"/>
              </a:spcBef>
              <a:defRPr/>
            </a:pPr>
            <a:r>
              <a:rPr lang="en-US" altLang="zh-CN" sz="2800" b="1" kern="0" dirty="0">
                <a:solidFill>
                  <a:srgbClr val="9D138D"/>
                </a:solidFill>
                <a:latin typeface="+mn-lt"/>
                <a:ea typeface="+mn-ea"/>
              </a:rPr>
              <a:t>   f2</a:t>
            </a:r>
            <a:r>
              <a:rPr lang="zh-CN" altLang="en-US" sz="2800" b="1" kern="0" dirty="0">
                <a:solidFill>
                  <a:srgbClr val="9D138D"/>
                </a:solidFill>
                <a:latin typeface="+mn-lt"/>
                <a:ea typeface="+mn-ea"/>
              </a:rPr>
              <a:t>函数</a:t>
            </a:r>
            <a:endParaRPr lang="zh-CN" altLang="zh-CN" sz="2800" b="1" kern="0" dirty="0">
              <a:solidFill>
                <a:srgbClr val="9D138D"/>
              </a:solidFill>
              <a:latin typeface="+mn-lt"/>
              <a:ea typeface="+mn-ea"/>
            </a:endParaRPr>
          </a:p>
          <a:p>
            <a:pPr marL="342900" indent="-342900">
              <a:lnSpc>
                <a:spcPct val="120000"/>
              </a:lnSpc>
              <a:spcBef>
                <a:spcPct val="20000"/>
              </a:spcBef>
              <a:buFont typeface="Wingdings" pitchFamily="2" charset="2"/>
              <a:buNone/>
              <a:defRPr/>
            </a:pPr>
            <a:endParaRPr lang="en-US" altLang="zh-CN" sz="2800" b="1" kern="0" dirty="0">
              <a:solidFill>
                <a:srgbClr val="9D138D"/>
              </a:solidFill>
              <a:latin typeface="+mn-lt"/>
              <a:ea typeface="+mn-ea"/>
            </a:endParaRPr>
          </a:p>
          <a:p>
            <a:pPr marL="342900" indent="-342900">
              <a:lnSpc>
                <a:spcPct val="120000"/>
              </a:lnSpc>
              <a:spcBef>
                <a:spcPct val="20000"/>
              </a:spcBef>
              <a:defRPr/>
            </a:pPr>
            <a:r>
              <a:rPr lang="zh-CN" altLang="en-US" sz="2800" b="1" kern="0" dirty="0">
                <a:solidFill>
                  <a:srgbClr val="9D138D"/>
                </a:solidFill>
                <a:latin typeface="+mn-lt"/>
                <a:ea typeface="+mn-ea"/>
              </a:rPr>
              <a:t>调用</a:t>
            </a:r>
            <a:r>
              <a:rPr lang="en-US" altLang="zh-CN" sz="2800" b="1" kern="0" dirty="0">
                <a:solidFill>
                  <a:srgbClr val="9D138D"/>
                </a:solidFill>
                <a:latin typeface="+mn-lt"/>
                <a:ea typeface="+mn-ea"/>
              </a:rPr>
              <a:t>f1</a:t>
            </a:r>
            <a:r>
              <a:rPr lang="zh-CN" altLang="en-US" sz="2800" b="1" kern="0" dirty="0">
                <a:solidFill>
                  <a:srgbClr val="9D138D"/>
                </a:solidFill>
                <a:latin typeface="+mn-lt"/>
                <a:ea typeface="+mn-ea"/>
              </a:rPr>
              <a:t>函数 </a:t>
            </a:r>
            <a:endParaRPr lang="zh-CN" altLang="zh-CN" sz="2800" b="1" kern="0" dirty="0">
              <a:solidFill>
                <a:srgbClr val="9D138D"/>
              </a:solidFill>
              <a:latin typeface="+mn-lt"/>
              <a:ea typeface="+mn-ea"/>
            </a:endParaRPr>
          </a:p>
        </p:txBody>
      </p:sp>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7.6 </a:t>
            </a:r>
            <a:r>
              <a:rPr lang="zh-CN" altLang="zh-CN" dirty="0" smtClean="0">
                <a:solidFill>
                  <a:srgbClr val="800000"/>
                </a:solidFill>
                <a:effectLst>
                  <a:outerShdw blurRad="38100" dist="38100" dir="2700000" algn="tl">
                    <a:srgbClr val="000000"/>
                  </a:outerShdw>
                </a:effectLst>
                <a:ea typeface="黑体" pitchFamily="2" charset="-122"/>
              </a:rPr>
              <a:t>函数的递归调用</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82948" name="Rectangle 3"/>
          <p:cNvSpPr>
            <a:spLocks noGrp="1" noChangeArrowheads="1"/>
          </p:cNvSpPr>
          <p:nvPr>
            <p:ph type="body" idx="1"/>
          </p:nvPr>
        </p:nvSpPr>
        <p:spPr>
          <a:xfrm>
            <a:off x="714375" y="1571625"/>
            <a:ext cx="3929063" cy="3714750"/>
          </a:xfrm>
        </p:spPr>
        <p:txBody>
          <a:bodyPr/>
          <a:lstStyle/>
          <a:p>
            <a:pPr>
              <a:buFont typeface="Wingdings" panose="05000000000000000000" pitchFamily="2" charset="2"/>
              <a:buNone/>
            </a:pPr>
            <a:r>
              <a:rPr lang="en-US" altLang="zh-CN" sz="2800" smtClean="0"/>
              <a:t>int f(int x)</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r>
              <a:rPr lang="en-US" altLang="zh-CN" sz="2800" smtClean="0"/>
              <a:t>     int y,z;</a:t>
            </a:r>
            <a:endParaRPr lang="zh-CN" altLang="zh-CN" sz="2800" smtClean="0"/>
          </a:p>
          <a:p>
            <a:pPr>
              <a:buFont typeface="Wingdings" panose="05000000000000000000" pitchFamily="2" charset="2"/>
              <a:buNone/>
            </a:pPr>
            <a:r>
              <a:rPr lang="en-US" altLang="zh-CN" sz="2800" smtClean="0"/>
              <a:t>     z=f(y);               </a:t>
            </a:r>
            <a:endParaRPr lang="zh-CN" altLang="zh-CN" sz="2800" smtClean="0"/>
          </a:p>
          <a:p>
            <a:pPr>
              <a:buFont typeface="Wingdings" panose="05000000000000000000" pitchFamily="2" charset="2"/>
              <a:buNone/>
            </a:pPr>
            <a:r>
              <a:rPr lang="en-US" altLang="zh-CN" sz="2800" smtClean="0"/>
              <a:t>     return (2*z);</a:t>
            </a:r>
            <a:endParaRPr lang="zh-CN" altLang="zh-CN" sz="2800" smtClean="0"/>
          </a:p>
          <a:p>
            <a:pPr>
              <a:buFont typeface="Wingdings" panose="05000000000000000000" pitchFamily="2" charset="2"/>
              <a:buNone/>
            </a:pPr>
            <a:r>
              <a:rPr lang="en-US" altLang="zh-CN" sz="2800" smtClean="0"/>
              <a:t>}</a:t>
            </a:r>
            <a:endParaRPr lang="zh-CN" altLang="zh-CN" sz="2800" smtClean="0"/>
          </a:p>
        </p:txBody>
      </p:sp>
      <p:sp>
        <p:nvSpPr>
          <p:cNvPr id="4" name="Rectangle 3"/>
          <p:cNvSpPr txBox="1">
            <a:spLocks noChangeArrowheads="1"/>
          </p:cNvSpPr>
          <p:nvPr/>
        </p:nvSpPr>
        <p:spPr bwMode="auto">
          <a:xfrm>
            <a:off x="5929313" y="1643063"/>
            <a:ext cx="2071687" cy="1857375"/>
          </a:xfrm>
          <a:prstGeom prst="rect">
            <a:avLst/>
          </a:prstGeom>
          <a:noFill/>
          <a:ln w="9525">
            <a:noFill/>
            <a:miter lim="800000"/>
            <a:headEnd/>
            <a:tailEnd/>
          </a:ln>
        </p:spPr>
        <p:txBody>
          <a:bodyPr/>
          <a:lstStyle/>
          <a:p>
            <a:pPr marL="342900" indent="-342900">
              <a:lnSpc>
                <a:spcPct val="120000"/>
              </a:lnSpc>
              <a:spcBef>
                <a:spcPct val="20000"/>
              </a:spcBef>
              <a:buFont typeface="Wingdings" pitchFamily="2" charset="2"/>
              <a:buNone/>
              <a:defRPr/>
            </a:pPr>
            <a:r>
              <a:rPr lang="en-US" altLang="zh-CN" sz="2800" b="1" kern="0" dirty="0">
                <a:solidFill>
                  <a:srgbClr val="00B050"/>
                </a:solidFill>
                <a:latin typeface="+mn-lt"/>
                <a:ea typeface="+mn-ea"/>
              </a:rPr>
              <a:t>   f</a:t>
            </a:r>
            <a:r>
              <a:rPr lang="zh-CN" altLang="en-US" sz="2800" b="1" kern="0" dirty="0">
                <a:solidFill>
                  <a:srgbClr val="00B050"/>
                </a:solidFill>
                <a:latin typeface="+mn-lt"/>
                <a:ea typeface="+mn-ea"/>
              </a:rPr>
              <a:t>函数</a:t>
            </a:r>
            <a:endParaRPr lang="zh-CN" altLang="zh-CN" sz="2800" b="1" kern="0" dirty="0">
              <a:solidFill>
                <a:srgbClr val="00B050"/>
              </a:solidFill>
              <a:latin typeface="+mn-lt"/>
              <a:ea typeface="+mn-ea"/>
            </a:endParaRPr>
          </a:p>
          <a:p>
            <a:pPr marL="342900" indent="-342900">
              <a:lnSpc>
                <a:spcPct val="120000"/>
              </a:lnSpc>
              <a:spcBef>
                <a:spcPct val="20000"/>
              </a:spcBef>
              <a:buFont typeface="Wingdings" pitchFamily="2" charset="2"/>
              <a:buNone/>
              <a:defRPr/>
            </a:pPr>
            <a:endParaRPr lang="en-US" altLang="zh-CN" sz="2800" b="1" kern="0" dirty="0">
              <a:solidFill>
                <a:srgbClr val="00B050"/>
              </a:solidFill>
              <a:latin typeface="+mn-lt"/>
              <a:ea typeface="+mn-ea"/>
            </a:endParaRPr>
          </a:p>
          <a:p>
            <a:pPr marL="342900" indent="-342900">
              <a:lnSpc>
                <a:spcPct val="120000"/>
              </a:lnSpc>
              <a:spcBef>
                <a:spcPct val="20000"/>
              </a:spcBef>
              <a:buFont typeface="Wingdings" pitchFamily="2" charset="2"/>
              <a:buNone/>
              <a:defRPr/>
            </a:pPr>
            <a:r>
              <a:rPr lang="zh-CN" altLang="en-US" sz="2800" b="1" kern="0" dirty="0">
                <a:solidFill>
                  <a:srgbClr val="00B050"/>
                </a:solidFill>
                <a:latin typeface="+mn-lt"/>
                <a:ea typeface="+mn-ea"/>
              </a:rPr>
              <a:t>调用</a:t>
            </a:r>
            <a:r>
              <a:rPr lang="en-US" altLang="zh-CN" sz="2800" b="1" kern="0" dirty="0">
                <a:solidFill>
                  <a:srgbClr val="00B050"/>
                </a:solidFill>
                <a:latin typeface="+mn-lt"/>
                <a:ea typeface="+mn-ea"/>
              </a:rPr>
              <a:t>f</a:t>
            </a:r>
            <a:r>
              <a:rPr lang="zh-CN" altLang="en-US" sz="2800" b="1" kern="0" dirty="0">
                <a:solidFill>
                  <a:srgbClr val="00B050"/>
                </a:solidFill>
                <a:latin typeface="+mn-lt"/>
                <a:ea typeface="+mn-ea"/>
              </a:rPr>
              <a:t>函数</a:t>
            </a:r>
            <a:endParaRPr lang="zh-CN" altLang="zh-CN" sz="2800" b="1" kern="0" dirty="0">
              <a:solidFill>
                <a:srgbClr val="00B050"/>
              </a:solidFill>
              <a:latin typeface="+mn-lt"/>
              <a:ea typeface="+mn-ea"/>
            </a:endParaRPr>
          </a:p>
        </p:txBody>
      </p:sp>
      <p:cxnSp>
        <p:nvCxnSpPr>
          <p:cNvPr id="5" name="直接箭头连接符 55"/>
          <p:cNvCxnSpPr>
            <a:cxnSpLocks noChangeShapeType="1"/>
          </p:cNvCxnSpPr>
          <p:nvPr/>
        </p:nvCxnSpPr>
        <p:spPr bwMode="auto">
          <a:xfrm rot="5400000">
            <a:off x="6428581" y="2550319"/>
            <a:ext cx="71437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7" name="直接连接符 6"/>
          <p:cNvCxnSpPr>
            <a:cxnSpLocks noChangeShapeType="1"/>
          </p:cNvCxnSpPr>
          <p:nvPr/>
        </p:nvCxnSpPr>
        <p:spPr bwMode="auto">
          <a:xfrm rot="10800000">
            <a:off x="5357813" y="3143250"/>
            <a:ext cx="571500"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1" name="直接连接符 10"/>
          <p:cNvCxnSpPr>
            <a:cxnSpLocks noChangeShapeType="1"/>
          </p:cNvCxnSpPr>
          <p:nvPr/>
        </p:nvCxnSpPr>
        <p:spPr bwMode="auto">
          <a:xfrm rot="5400000" flipH="1" flipV="1">
            <a:off x="4750594" y="2536032"/>
            <a:ext cx="1214437"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14" name="直接箭头连接符 55"/>
          <p:cNvCxnSpPr>
            <a:cxnSpLocks noChangeShapeType="1"/>
          </p:cNvCxnSpPr>
          <p:nvPr/>
        </p:nvCxnSpPr>
        <p:spPr bwMode="auto">
          <a:xfrm>
            <a:off x="5357813" y="1928813"/>
            <a:ext cx="642937"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18" name="Rectangle 3"/>
          <p:cNvSpPr txBox="1">
            <a:spLocks noChangeArrowheads="1"/>
          </p:cNvSpPr>
          <p:nvPr/>
        </p:nvSpPr>
        <p:spPr bwMode="auto">
          <a:xfrm>
            <a:off x="4429125" y="4071938"/>
            <a:ext cx="2143125" cy="1857375"/>
          </a:xfrm>
          <a:prstGeom prst="rect">
            <a:avLst/>
          </a:prstGeom>
          <a:noFill/>
          <a:ln w="9525">
            <a:noFill/>
            <a:miter lim="800000"/>
            <a:headEnd/>
            <a:tailEnd/>
          </a:ln>
        </p:spPr>
        <p:txBody>
          <a:bodyPr/>
          <a:lstStyle/>
          <a:p>
            <a:pPr marL="342900" indent="-342900">
              <a:lnSpc>
                <a:spcPct val="120000"/>
              </a:lnSpc>
              <a:spcBef>
                <a:spcPct val="20000"/>
              </a:spcBef>
              <a:defRPr/>
            </a:pPr>
            <a:r>
              <a:rPr lang="en-US" altLang="zh-CN" sz="2800" b="1" kern="0" dirty="0">
                <a:solidFill>
                  <a:srgbClr val="9D138D"/>
                </a:solidFill>
                <a:latin typeface="+mn-lt"/>
                <a:ea typeface="+mn-ea"/>
              </a:rPr>
              <a:t>   f1</a:t>
            </a:r>
            <a:r>
              <a:rPr lang="zh-CN" altLang="en-US" sz="2800" b="1" kern="0" dirty="0">
                <a:solidFill>
                  <a:srgbClr val="9D138D"/>
                </a:solidFill>
                <a:latin typeface="+mn-lt"/>
                <a:ea typeface="+mn-ea"/>
              </a:rPr>
              <a:t>函数</a:t>
            </a:r>
            <a:endParaRPr lang="zh-CN" altLang="zh-CN" sz="2800" b="1" kern="0" dirty="0">
              <a:solidFill>
                <a:srgbClr val="9D138D"/>
              </a:solidFill>
              <a:latin typeface="+mn-lt"/>
              <a:ea typeface="+mn-ea"/>
            </a:endParaRPr>
          </a:p>
          <a:p>
            <a:pPr marL="342900" indent="-342900">
              <a:lnSpc>
                <a:spcPct val="120000"/>
              </a:lnSpc>
              <a:spcBef>
                <a:spcPct val="20000"/>
              </a:spcBef>
              <a:buFont typeface="Wingdings" pitchFamily="2" charset="2"/>
              <a:buNone/>
              <a:defRPr/>
            </a:pPr>
            <a:endParaRPr lang="en-US" altLang="zh-CN" sz="2800" b="1" kern="0" dirty="0">
              <a:solidFill>
                <a:srgbClr val="9D138D"/>
              </a:solidFill>
              <a:latin typeface="+mn-lt"/>
              <a:ea typeface="+mn-ea"/>
            </a:endParaRPr>
          </a:p>
          <a:p>
            <a:pPr marL="342900" indent="-342900">
              <a:lnSpc>
                <a:spcPct val="120000"/>
              </a:lnSpc>
              <a:spcBef>
                <a:spcPct val="20000"/>
              </a:spcBef>
              <a:defRPr/>
            </a:pPr>
            <a:r>
              <a:rPr lang="zh-CN" altLang="en-US" sz="2800" b="1" kern="0" dirty="0">
                <a:solidFill>
                  <a:srgbClr val="9D138D"/>
                </a:solidFill>
                <a:latin typeface="+mn-lt"/>
                <a:ea typeface="+mn-ea"/>
              </a:rPr>
              <a:t>调用</a:t>
            </a:r>
            <a:r>
              <a:rPr lang="en-US" altLang="zh-CN" sz="2800" b="1" kern="0" dirty="0">
                <a:solidFill>
                  <a:srgbClr val="9D138D"/>
                </a:solidFill>
                <a:latin typeface="+mn-lt"/>
                <a:ea typeface="+mn-ea"/>
              </a:rPr>
              <a:t>f2</a:t>
            </a:r>
            <a:r>
              <a:rPr lang="zh-CN" altLang="en-US" sz="2800" b="1" kern="0" dirty="0">
                <a:solidFill>
                  <a:srgbClr val="9D138D"/>
                </a:solidFill>
                <a:latin typeface="+mn-lt"/>
                <a:ea typeface="+mn-ea"/>
              </a:rPr>
              <a:t>函数</a:t>
            </a:r>
            <a:endParaRPr lang="zh-CN" altLang="zh-CN" sz="2800" b="1" kern="0" dirty="0">
              <a:solidFill>
                <a:srgbClr val="9D138D"/>
              </a:solidFill>
              <a:latin typeface="+mn-lt"/>
              <a:ea typeface="+mn-ea"/>
            </a:endParaRPr>
          </a:p>
        </p:txBody>
      </p:sp>
      <p:cxnSp>
        <p:nvCxnSpPr>
          <p:cNvPr id="19" name="直接箭头连接符 55"/>
          <p:cNvCxnSpPr>
            <a:cxnSpLocks noChangeShapeType="1"/>
          </p:cNvCxnSpPr>
          <p:nvPr/>
        </p:nvCxnSpPr>
        <p:spPr bwMode="auto">
          <a:xfrm rot="5400000">
            <a:off x="5072856" y="4928394"/>
            <a:ext cx="71437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0" name="直接连接符 19"/>
          <p:cNvCxnSpPr>
            <a:cxnSpLocks noChangeShapeType="1"/>
          </p:cNvCxnSpPr>
          <p:nvPr/>
        </p:nvCxnSpPr>
        <p:spPr bwMode="auto">
          <a:xfrm rot="10800000">
            <a:off x="8429625" y="5572125"/>
            <a:ext cx="357188"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1" name="直接连接符 20"/>
          <p:cNvCxnSpPr>
            <a:cxnSpLocks noChangeShapeType="1"/>
          </p:cNvCxnSpPr>
          <p:nvPr/>
        </p:nvCxnSpPr>
        <p:spPr bwMode="auto">
          <a:xfrm rot="5400000" flipH="1" flipV="1">
            <a:off x="7929563" y="4714875"/>
            <a:ext cx="1714500"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cxnSp>
        <p:nvCxnSpPr>
          <p:cNvPr id="22" name="直接箭头连接符 55"/>
          <p:cNvCxnSpPr>
            <a:cxnSpLocks noChangeShapeType="1"/>
          </p:cNvCxnSpPr>
          <p:nvPr/>
        </p:nvCxnSpPr>
        <p:spPr bwMode="auto">
          <a:xfrm rot="5400000">
            <a:off x="5249863" y="4037013"/>
            <a:ext cx="357187" cy="15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4" name="直接箭头连接符 55"/>
          <p:cNvCxnSpPr>
            <a:cxnSpLocks noChangeShapeType="1"/>
          </p:cNvCxnSpPr>
          <p:nvPr/>
        </p:nvCxnSpPr>
        <p:spPr bwMode="auto">
          <a:xfrm flipV="1">
            <a:off x="5500688" y="4572000"/>
            <a:ext cx="1357312" cy="785813"/>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8" name="直接箭头连接符 55"/>
          <p:cNvCxnSpPr>
            <a:cxnSpLocks noChangeShapeType="1"/>
          </p:cNvCxnSpPr>
          <p:nvPr/>
        </p:nvCxnSpPr>
        <p:spPr bwMode="auto">
          <a:xfrm rot="5400000">
            <a:off x="7073106" y="4953794"/>
            <a:ext cx="714375" cy="1588"/>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1" name="直接连接符 30"/>
          <p:cNvCxnSpPr>
            <a:cxnSpLocks noChangeShapeType="1"/>
          </p:cNvCxnSpPr>
          <p:nvPr/>
        </p:nvCxnSpPr>
        <p:spPr bwMode="auto">
          <a:xfrm rot="10800000">
            <a:off x="5429250" y="3857625"/>
            <a:ext cx="3357563"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39" name="圆角矩形标注 38"/>
          <p:cNvSpPr>
            <a:spLocks noChangeArrowheads="1"/>
          </p:cNvSpPr>
          <p:nvPr/>
        </p:nvSpPr>
        <p:spPr bwMode="auto">
          <a:xfrm>
            <a:off x="142875" y="5857875"/>
            <a:ext cx="4929188" cy="714375"/>
          </a:xfrm>
          <a:prstGeom prst="wedgeRoundRectCallout">
            <a:avLst>
              <a:gd name="adj1" fmla="val -19319"/>
              <a:gd name="adj2" fmla="val -219704"/>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应使用</a:t>
            </a:r>
            <a:r>
              <a:rPr kumimoji="1" lang="en-US" altLang="zh-CN" sz="2800">
                <a:solidFill>
                  <a:srgbClr val="0000CC"/>
                </a:solidFill>
                <a:ea typeface="宋体" panose="02010600030101010101" pitchFamily="2" charset="-122"/>
              </a:rPr>
              <a:t>if</a:t>
            </a:r>
            <a:r>
              <a:rPr kumimoji="1" lang="zh-CN" altLang="en-US" sz="2800">
                <a:solidFill>
                  <a:srgbClr val="0000CC"/>
                </a:solidFill>
                <a:ea typeface="宋体" panose="02010600030101010101" pitchFamily="2" charset="-122"/>
              </a:rPr>
              <a:t>语句控制结束调用</a:t>
            </a:r>
          </a:p>
        </p:txBody>
      </p:sp>
      <p:sp>
        <p:nvSpPr>
          <p:cNvPr id="41" name="圆角矩形标注 40"/>
          <p:cNvSpPr>
            <a:spLocks noChangeArrowheads="1"/>
          </p:cNvSpPr>
          <p:nvPr/>
        </p:nvSpPr>
        <p:spPr bwMode="auto">
          <a:xfrm>
            <a:off x="1500188" y="2571750"/>
            <a:ext cx="2928937" cy="714375"/>
          </a:xfrm>
          <a:prstGeom prst="wedgeRoundRectCallout">
            <a:avLst>
              <a:gd name="adj1" fmla="val 68778"/>
              <a:gd name="adj2" fmla="val -42606"/>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直接调用本函数</a:t>
            </a:r>
          </a:p>
        </p:txBody>
      </p:sp>
      <p:sp>
        <p:nvSpPr>
          <p:cNvPr id="42" name="圆角矩形标注 41"/>
          <p:cNvSpPr>
            <a:spLocks noChangeArrowheads="1"/>
          </p:cNvSpPr>
          <p:nvPr/>
        </p:nvSpPr>
        <p:spPr bwMode="auto">
          <a:xfrm>
            <a:off x="1428750" y="4500563"/>
            <a:ext cx="2928938" cy="714375"/>
          </a:xfrm>
          <a:prstGeom prst="wedgeRoundRectCallout">
            <a:avLst>
              <a:gd name="adj1" fmla="val 68778"/>
              <a:gd name="adj2" fmla="val -42606"/>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sz="2800">
                <a:solidFill>
                  <a:srgbClr val="0000CC"/>
                </a:solidFill>
                <a:ea typeface="宋体" panose="02010600030101010101" pitchFamily="2" charset="-122"/>
              </a:rPr>
              <a:t>间接调用本函数</a:t>
            </a:r>
          </a:p>
        </p:txBody>
      </p:sp>
      <p:pic>
        <p:nvPicPr>
          <p:cNvPr id="82965" name="图片 24"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animEffect transition="in" filter="blinds(horizontal)">
                                      <p:cBhvr>
                                        <p:cTn id="7" dur="500"/>
                                        <p:tgtEl>
                                          <p:spTgt spid="4">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1"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slide(fromTop)">
                                      <p:cBhvr>
                                        <p:cTn id="12" dur="500"/>
                                        <p:tgtEl>
                                          <p:spTgt spid="5"/>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4">
                                            <p:txEl>
                                              <p:pRg st="2" end="2"/>
                                            </p:txEl>
                                          </p:spTgt>
                                        </p:tgtEl>
                                        <p:attrNameLst>
                                          <p:attrName>style.visibility</p:attrName>
                                        </p:attrNameLst>
                                      </p:cBhvr>
                                      <p:to>
                                        <p:strVal val="visible"/>
                                      </p:to>
                                    </p:set>
                                    <p:animEffect transition="in" filter="blinds(horizontal)">
                                      <p:cBhvr>
                                        <p:cTn id="16" dur="500"/>
                                        <p:tgtEl>
                                          <p:spTgt spid="4">
                                            <p:txEl>
                                              <p:pRg st="2" end="2"/>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12" presetClass="entr" presetSubtype="2"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slide(fromRight)">
                                      <p:cBhvr>
                                        <p:cTn id="21" dur="500"/>
                                        <p:tgtEl>
                                          <p:spTgt spid="7"/>
                                        </p:tgtEl>
                                      </p:cBhvr>
                                    </p:animEffect>
                                  </p:childTnLst>
                                </p:cTn>
                              </p:par>
                            </p:childTnLst>
                          </p:cTn>
                        </p:par>
                        <p:par>
                          <p:cTn id="22" fill="hold" nodeType="afterGroup">
                            <p:stCondLst>
                              <p:cond delay="500"/>
                            </p:stCondLst>
                            <p:childTnLst>
                              <p:par>
                                <p:cTn id="23" presetID="12" presetClass="entr" presetSubtype="4" fill="hold" nodeType="afterEffect">
                                  <p:stCondLst>
                                    <p:cond delay="0"/>
                                  </p:stCondLst>
                                  <p:childTnLst>
                                    <p:set>
                                      <p:cBhvr>
                                        <p:cTn id="24" dur="1" fill="hold">
                                          <p:stCondLst>
                                            <p:cond delay="0"/>
                                          </p:stCondLst>
                                        </p:cTn>
                                        <p:tgtEl>
                                          <p:spTgt spid="11"/>
                                        </p:tgtEl>
                                        <p:attrNameLst>
                                          <p:attrName>style.visibility</p:attrName>
                                        </p:attrNameLst>
                                      </p:cBhvr>
                                      <p:to>
                                        <p:strVal val="visible"/>
                                      </p:to>
                                    </p:set>
                                    <p:animEffect transition="in" filter="slide(fromBottom)">
                                      <p:cBhvr>
                                        <p:cTn id="25" dur="500"/>
                                        <p:tgtEl>
                                          <p:spTgt spid="11"/>
                                        </p:tgtEl>
                                      </p:cBhvr>
                                    </p:animEffect>
                                  </p:childTnLst>
                                </p:cTn>
                              </p:par>
                            </p:childTnLst>
                          </p:cTn>
                        </p:par>
                        <p:par>
                          <p:cTn id="26" fill="hold" nodeType="afterGroup">
                            <p:stCondLst>
                              <p:cond delay="1000"/>
                            </p:stCondLst>
                            <p:childTnLst>
                              <p:par>
                                <p:cTn id="27" presetID="12" presetClass="entr" presetSubtype="8" fill="hold" nodeType="afterEffect">
                                  <p:stCondLst>
                                    <p:cond delay="0"/>
                                  </p:stCondLst>
                                  <p:childTnLst>
                                    <p:set>
                                      <p:cBhvr>
                                        <p:cTn id="28" dur="1" fill="hold">
                                          <p:stCondLst>
                                            <p:cond delay="0"/>
                                          </p:stCondLst>
                                        </p:cTn>
                                        <p:tgtEl>
                                          <p:spTgt spid="14"/>
                                        </p:tgtEl>
                                        <p:attrNameLst>
                                          <p:attrName>style.visibility</p:attrName>
                                        </p:attrNameLst>
                                      </p:cBhvr>
                                      <p:to>
                                        <p:strVal val="visible"/>
                                      </p:to>
                                    </p:set>
                                    <p:animEffect transition="in" filter="slide(fromLeft)">
                                      <p:cBhvr>
                                        <p:cTn id="29" dur="500"/>
                                        <p:tgtEl>
                                          <p:spTgt spid="14"/>
                                        </p:tgtEl>
                                      </p:cBhvr>
                                    </p:animEffect>
                                  </p:childTnLst>
                                </p:cTn>
                              </p:par>
                            </p:childTnLst>
                          </p:cTn>
                        </p:par>
                      </p:childTnLst>
                    </p:cTn>
                  </p:par>
                  <p:par>
                    <p:cTn id="30" fill="hold" nodeType="clickPar">
                      <p:stCondLst>
                        <p:cond delay="indefinite"/>
                      </p:stCondLst>
                      <p:childTnLst>
                        <p:par>
                          <p:cTn id="31" fill="hold" nodeType="withGroup">
                            <p:stCondLst>
                              <p:cond delay="0"/>
                            </p:stCondLst>
                            <p:childTnLst>
                              <p:par>
                                <p:cTn id="32" presetID="3" presetClass="entr" presetSubtype="10" fill="hold" nodeType="clickEffect">
                                  <p:stCondLst>
                                    <p:cond delay="0"/>
                                  </p:stCondLst>
                                  <p:childTnLst>
                                    <p:set>
                                      <p:cBhvr>
                                        <p:cTn id="33" dur="1" fill="hold">
                                          <p:stCondLst>
                                            <p:cond delay="0"/>
                                          </p:stCondLst>
                                        </p:cTn>
                                        <p:tgtEl>
                                          <p:spTgt spid="18">
                                            <p:txEl>
                                              <p:pRg st="0" end="0"/>
                                            </p:txEl>
                                          </p:spTgt>
                                        </p:tgtEl>
                                        <p:attrNameLst>
                                          <p:attrName>style.visibility</p:attrName>
                                        </p:attrNameLst>
                                      </p:cBhvr>
                                      <p:to>
                                        <p:strVal val="visible"/>
                                      </p:to>
                                    </p:set>
                                    <p:animEffect transition="in" filter="blinds(horizontal)">
                                      <p:cBhvr>
                                        <p:cTn id="34" dur="500"/>
                                        <p:tgtEl>
                                          <p:spTgt spid="18">
                                            <p:txEl>
                                              <p:pRg st="0" end="0"/>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2" presetClass="entr" presetSubtype="1" fill="hold" nodeType="clickEffect">
                                  <p:stCondLst>
                                    <p:cond delay="0"/>
                                  </p:stCondLst>
                                  <p:childTnLst>
                                    <p:set>
                                      <p:cBhvr>
                                        <p:cTn id="38" dur="1" fill="hold">
                                          <p:stCondLst>
                                            <p:cond delay="0"/>
                                          </p:stCondLst>
                                        </p:cTn>
                                        <p:tgtEl>
                                          <p:spTgt spid="19"/>
                                        </p:tgtEl>
                                        <p:attrNameLst>
                                          <p:attrName>style.visibility</p:attrName>
                                        </p:attrNameLst>
                                      </p:cBhvr>
                                      <p:to>
                                        <p:strVal val="visible"/>
                                      </p:to>
                                    </p:set>
                                    <p:animEffect transition="in" filter="slide(fromTop)">
                                      <p:cBhvr>
                                        <p:cTn id="39" dur="500"/>
                                        <p:tgtEl>
                                          <p:spTgt spid="19"/>
                                        </p:tgtEl>
                                      </p:cBhvr>
                                    </p:animEffect>
                                  </p:childTnLst>
                                </p:cTn>
                              </p:par>
                            </p:childTnLst>
                          </p:cTn>
                        </p:par>
                        <p:par>
                          <p:cTn id="40" fill="hold" nodeType="afterGroup">
                            <p:stCondLst>
                              <p:cond delay="500"/>
                            </p:stCondLst>
                            <p:childTnLst>
                              <p:par>
                                <p:cTn id="41" presetID="3" presetClass="entr" presetSubtype="10" fill="hold" nodeType="afterEffect">
                                  <p:stCondLst>
                                    <p:cond delay="0"/>
                                  </p:stCondLst>
                                  <p:childTnLst>
                                    <p:set>
                                      <p:cBhvr>
                                        <p:cTn id="42" dur="1" fill="hold">
                                          <p:stCondLst>
                                            <p:cond delay="0"/>
                                          </p:stCondLst>
                                        </p:cTn>
                                        <p:tgtEl>
                                          <p:spTgt spid="18">
                                            <p:txEl>
                                              <p:pRg st="2" end="2"/>
                                            </p:txEl>
                                          </p:spTgt>
                                        </p:tgtEl>
                                        <p:attrNameLst>
                                          <p:attrName>style.visibility</p:attrName>
                                        </p:attrNameLst>
                                      </p:cBhvr>
                                      <p:to>
                                        <p:strVal val="visible"/>
                                      </p:to>
                                    </p:set>
                                    <p:animEffect transition="in" filter="blinds(horizontal)">
                                      <p:cBhvr>
                                        <p:cTn id="43" dur="500"/>
                                        <p:tgtEl>
                                          <p:spTgt spid="18">
                                            <p:txEl>
                                              <p:pRg st="2" end="2"/>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8" fill="hold" nodeType="clickEffect">
                                  <p:stCondLst>
                                    <p:cond delay="0"/>
                                  </p:stCondLst>
                                  <p:childTnLst>
                                    <p:set>
                                      <p:cBhvr>
                                        <p:cTn id="47" dur="1" fill="hold">
                                          <p:stCondLst>
                                            <p:cond delay="0"/>
                                          </p:stCondLst>
                                        </p:cTn>
                                        <p:tgtEl>
                                          <p:spTgt spid="24"/>
                                        </p:tgtEl>
                                        <p:attrNameLst>
                                          <p:attrName>style.visibility</p:attrName>
                                        </p:attrNameLst>
                                      </p:cBhvr>
                                      <p:to>
                                        <p:strVal val="visible"/>
                                      </p:to>
                                    </p:set>
                                    <p:animEffect transition="in" filter="slide(fromLeft)">
                                      <p:cBhvr>
                                        <p:cTn id="48" dur="500"/>
                                        <p:tgtEl>
                                          <p:spTgt spid="24"/>
                                        </p:tgtEl>
                                      </p:cBhvr>
                                    </p:animEffect>
                                  </p:childTnLst>
                                </p:cTn>
                              </p:par>
                            </p:childTnLst>
                          </p:cTn>
                        </p:par>
                        <p:par>
                          <p:cTn id="49" fill="hold" nodeType="afterGroup">
                            <p:stCondLst>
                              <p:cond delay="500"/>
                            </p:stCondLst>
                            <p:childTnLst>
                              <p:par>
                                <p:cTn id="50" presetID="3" presetClass="entr" presetSubtype="10" fill="hold" nodeType="afterEffect">
                                  <p:stCondLst>
                                    <p:cond delay="0"/>
                                  </p:stCondLst>
                                  <p:childTnLst>
                                    <p:set>
                                      <p:cBhvr>
                                        <p:cTn id="51" dur="1" fill="hold">
                                          <p:stCondLst>
                                            <p:cond delay="0"/>
                                          </p:stCondLst>
                                        </p:cTn>
                                        <p:tgtEl>
                                          <p:spTgt spid="23">
                                            <p:txEl>
                                              <p:pRg st="0" end="0"/>
                                            </p:txEl>
                                          </p:spTgt>
                                        </p:tgtEl>
                                        <p:attrNameLst>
                                          <p:attrName>style.visibility</p:attrName>
                                        </p:attrNameLst>
                                      </p:cBhvr>
                                      <p:to>
                                        <p:strVal val="visible"/>
                                      </p:to>
                                    </p:set>
                                    <p:animEffect transition="in" filter="blinds(horizontal)">
                                      <p:cBhvr>
                                        <p:cTn id="52" dur="500"/>
                                        <p:tgtEl>
                                          <p:spTgt spid="23">
                                            <p:txEl>
                                              <p:pRg st="0" end="0"/>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12" presetClass="entr" presetSubtype="1" fill="hold" nodeType="clickEffect">
                                  <p:stCondLst>
                                    <p:cond delay="0"/>
                                  </p:stCondLst>
                                  <p:childTnLst>
                                    <p:set>
                                      <p:cBhvr>
                                        <p:cTn id="56" dur="1" fill="hold">
                                          <p:stCondLst>
                                            <p:cond delay="0"/>
                                          </p:stCondLst>
                                        </p:cTn>
                                        <p:tgtEl>
                                          <p:spTgt spid="28"/>
                                        </p:tgtEl>
                                        <p:attrNameLst>
                                          <p:attrName>style.visibility</p:attrName>
                                        </p:attrNameLst>
                                      </p:cBhvr>
                                      <p:to>
                                        <p:strVal val="visible"/>
                                      </p:to>
                                    </p:set>
                                    <p:animEffect transition="in" filter="slide(fromTop)">
                                      <p:cBhvr>
                                        <p:cTn id="57" dur="500"/>
                                        <p:tgtEl>
                                          <p:spTgt spid="28"/>
                                        </p:tgtEl>
                                      </p:cBhvr>
                                    </p:animEffect>
                                  </p:childTnLst>
                                </p:cTn>
                              </p:par>
                            </p:childTnLst>
                          </p:cTn>
                        </p:par>
                        <p:par>
                          <p:cTn id="58" fill="hold" nodeType="afterGroup">
                            <p:stCondLst>
                              <p:cond delay="500"/>
                            </p:stCondLst>
                            <p:childTnLst>
                              <p:par>
                                <p:cTn id="59" presetID="3" presetClass="entr" presetSubtype="10" fill="hold" nodeType="afterEffect">
                                  <p:stCondLst>
                                    <p:cond delay="0"/>
                                  </p:stCondLst>
                                  <p:childTnLst>
                                    <p:set>
                                      <p:cBhvr>
                                        <p:cTn id="60" dur="1" fill="hold">
                                          <p:stCondLst>
                                            <p:cond delay="0"/>
                                          </p:stCondLst>
                                        </p:cTn>
                                        <p:tgtEl>
                                          <p:spTgt spid="23">
                                            <p:txEl>
                                              <p:pRg st="2" end="2"/>
                                            </p:txEl>
                                          </p:spTgt>
                                        </p:tgtEl>
                                        <p:attrNameLst>
                                          <p:attrName>style.visibility</p:attrName>
                                        </p:attrNameLst>
                                      </p:cBhvr>
                                      <p:to>
                                        <p:strVal val="visible"/>
                                      </p:to>
                                    </p:set>
                                    <p:animEffect transition="in" filter="blinds(horizontal)">
                                      <p:cBhvr>
                                        <p:cTn id="61" dur="500"/>
                                        <p:tgtEl>
                                          <p:spTgt spid="23">
                                            <p:txEl>
                                              <p:pRg st="2" end="2"/>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8" fill="hold" nodeType="clickEffect">
                                  <p:stCondLst>
                                    <p:cond delay="0"/>
                                  </p:stCondLst>
                                  <p:childTnLst>
                                    <p:set>
                                      <p:cBhvr>
                                        <p:cTn id="65" dur="1" fill="hold">
                                          <p:stCondLst>
                                            <p:cond delay="0"/>
                                          </p:stCondLst>
                                        </p:cTn>
                                        <p:tgtEl>
                                          <p:spTgt spid="20"/>
                                        </p:tgtEl>
                                        <p:attrNameLst>
                                          <p:attrName>style.visibility</p:attrName>
                                        </p:attrNameLst>
                                      </p:cBhvr>
                                      <p:to>
                                        <p:strVal val="visible"/>
                                      </p:to>
                                    </p:set>
                                    <p:animEffect transition="in" filter="slide(fromLeft)">
                                      <p:cBhvr>
                                        <p:cTn id="66" dur="500"/>
                                        <p:tgtEl>
                                          <p:spTgt spid="20"/>
                                        </p:tgtEl>
                                      </p:cBhvr>
                                    </p:animEffect>
                                  </p:childTnLst>
                                </p:cTn>
                              </p:par>
                            </p:childTnLst>
                          </p:cTn>
                        </p:par>
                        <p:par>
                          <p:cTn id="67" fill="hold" nodeType="afterGroup">
                            <p:stCondLst>
                              <p:cond delay="500"/>
                            </p:stCondLst>
                            <p:childTnLst>
                              <p:par>
                                <p:cTn id="68" presetID="12" presetClass="entr" presetSubtype="4" fill="hold" nodeType="afterEffect">
                                  <p:stCondLst>
                                    <p:cond delay="0"/>
                                  </p:stCondLst>
                                  <p:childTnLst>
                                    <p:set>
                                      <p:cBhvr>
                                        <p:cTn id="69" dur="1" fill="hold">
                                          <p:stCondLst>
                                            <p:cond delay="0"/>
                                          </p:stCondLst>
                                        </p:cTn>
                                        <p:tgtEl>
                                          <p:spTgt spid="21"/>
                                        </p:tgtEl>
                                        <p:attrNameLst>
                                          <p:attrName>style.visibility</p:attrName>
                                        </p:attrNameLst>
                                      </p:cBhvr>
                                      <p:to>
                                        <p:strVal val="visible"/>
                                      </p:to>
                                    </p:set>
                                    <p:animEffect transition="in" filter="slide(fromBottom)">
                                      <p:cBhvr>
                                        <p:cTn id="70" dur="500"/>
                                        <p:tgtEl>
                                          <p:spTgt spid="21"/>
                                        </p:tgtEl>
                                      </p:cBhvr>
                                    </p:animEffect>
                                  </p:childTnLst>
                                </p:cTn>
                              </p:par>
                            </p:childTnLst>
                          </p:cTn>
                        </p:par>
                        <p:par>
                          <p:cTn id="71" fill="hold" nodeType="afterGroup">
                            <p:stCondLst>
                              <p:cond delay="1000"/>
                            </p:stCondLst>
                            <p:childTnLst>
                              <p:par>
                                <p:cTn id="72" presetID="12" presetClass="entr" presetSubtype="2" fill="hold" nodeType="afterEffect">
                                  <p:stCondLst>
                                    <p:cond delay="0"/>
                                  </p:stCondLst>
                                  <p:childTnLst>
                                    <p:set>
                                      <p:cBhvr>
                                        <p:cTn id="73" dur="1" fill="hold">
                                          <p:stCondLst>
                                            <p:cond delay="0"/>
                                          </p:stCondLst>
                                        </p:cTn>
                                        <p:tgtEl>
                                          <p:spTgt spid="31"/>
                                        </p:tgtEl>
                                        <p:attrNameLst>
                                          <p:attrName>style.visibility</p:attrName>
                                        </p:attrNameLst>
                                      </p:cBhvr>
                                      <p:to>
                                        <p:strVal val="visible"/>
                                      </p:to>
                                    </p:set>
                                    <p:animEffect transition="in" filter="slide(fromRight)">
                                      <p:cBhvr>
                                        <p:cTn id="74" dur="500"/>
                                        <p:tgtEl>
                                          <p:spTgt spid="31"/>
                                        </p:tgtEl>
                                      </p:cBhvr>
                                    </p:animEffect>
                                  </p:childTnLst>
                                </p:cTn>
                              </p:par>
                            </p:childTnLst>
                          </p:cTn>
                        </p:par>
                        <p:par>
                          <p:cTn id="75" fill="hold" nodeType="afterGroup">
                            <p:stCondLst>
                              <p:cond delay="1500"/>
                            </p:stCondLst>
                            <p:childTnLst>
                              <p:par>
                                <p:cTn id="76" presetID="12" presetClass="entr" presetSubtype="1" fill="hold" nodeType="afterEffect">
                                  <p:stCondLst>
                                    <p:cond delay="0"/>
                                  </p:stCondLst>
                                  <p:childTnLst>
                                    <p:set>
                                      <p:cBhvr>
                                        <p:cTn id="77" dur="1" fill="hold">
                                          <p:stCondLst>
                                            <p:cond delay="0"/>
                                          </p:stCondLst>
                                        </p:cTn>
                                        <p:tgtEl>
                                          <p:spTgt spid="22"/>
                                        </p:tgtEl>
                                        <p:attrNameLst>
                                          <p:attrName>style.visibility</p:attrName>
                                        </p:attrNameLst>
                                      </p:cBhvr>
                                      <p:to>
                                        <p:strVal val="visible"/>
                                      </p:to>
                                    </p:set>
                                    <p:animEffect transition="in" filter="slide(fromTop)">
                                      <p:cBhvr>
                                        <p:cTn id="78" dur="500"/>
                                        <p:tgtEl>
                                          <p:spTgt spid="22"/>
                                        </p:tgtEl>
                                      </p:cBhvr>
                                    </p:animEffect>
                                  </p:childTnLst>
                                </p:cTn>
                              </p:par>
                            </p:childTnLst>
                          </p:cTn>
                        </p:par>
                      </p:childTnLst>
                    </p:cTn>
                  </p:par>
                  <p:par>
                    <p:cTn id="79" fill="hold" nodeType="clickPar">
                      <p:stCondLst>
                        <p:cond delay="indefinite"/>
                      </p:stCondLst>
                      <p:childTnLst>
                        <p:par>
                          <p:cTn id="80" fill="hold" nodeType="withGroup">
                            <p:stCondLst>
                              <p:cond delay="0"/>
                            </p:stCondLst>
                            <p:childTnLst>
                              <p:par>
                                <p:cTn id="81" presetID="3" presetClass="entr" presetSubtype="10" fill="hold" grpId="0" nodeType="clickEffect">
                                  <p:stCondLst>
                                    <p:cond delay="0"/>
                                  </p:stCondLst>
                                  <p:childTnLst>
                                    <p:set>
                                      <p:cBhvr>
                                        <p:cTn id="82" dur="1" fill="hold">
                                          <p:stCondLst>
                                            <p:cond delay="0"/>
                                          </p:stCondLst>
                                        </p:cTn>
                                        <p:tgtEl>
                                          <p:spTgt spid="41"/>
                                        </p:tgtEl>
                                        <p:attrNameLst>
                                          <p:attrName>style.visibility</p:attrName>
                                        </p:attrNameLst>
                                      </p:cBhvr>
                                      <p:to>
                                        <p:strVal val="visible"/>
                                      </p:to>
                                    </p:set>
                                    <p:animEffect transition="in" filter="blinds(horizontal)">
                                      <p:cBhvr>
                                        <p:cTn id="83" dur="500"/>
                                        <p:tgtEl>
                                          <p:spTgt spid="41"/>
                                        </p:tgtEl>
                                      </p:cBhvr>
                                    </p:animEffect>
                                  </p:childTnLst>
                                  <p:subTnLst>
                                    <p:set>
                                      <p:cBhvr override="childStyle">
                                        <p:cTn dur="1" fill="hold" display="0" masterRel="nextClick" afterEffect="1"/>
                                        <p:tgtEl>
                                          <p:spTgt spid="41"/>
                                        </p:tgtEl>
                                        <p:attrNameLst>
                                          <p:attrName>style.visibility</p:attrName>
                                        </p:attrNameLst>
                                      </p:cBhvr>
                                      <p:to>
                                        <p:strVal val="hidden"/>
                                      </p:to>
                                    </p:set>
                                  </p:subTnLst>
                                </p:cTn>
                              </p:par>
                            </p:childTnLst>
                          </p:cTn>
                        </p:par>
                      </p:childTnLst>
                    </p:cTn>
                  </p:par>
                  <p:par>
                    <p:cTn id="84" fill="hold" nodeType="clickPar">
                      <p:stCondLst>
                        <p:cond delay="indefinite"/>
                      </p:stCondLst>
                      <p:childTnLst>
                        <p:par>
                          <p:cTn id="85" fill="hold" nodeType="withGroup">
                            <p:stCondLst>
                              <p:cond delay="0"/>
                            </p:stCondLst>
                            <p:childTnLst>
                              <p:par>
                                <p:cTn id="86" presetID="3" presetClass="entr" presetSubtype="10" fill="hold" grpId="0" nodeType="clickEffect">
                                  <p:stCondLst>
                                    <p:cond delay="0"/>
                                  </p:stCondLst>
                                  <p:childTnLst>
                                    <p:set>
                                      <p:cBhvr>
                                        <p:cTn id="87" dur="1" fill="hold">
                                          <p:stCondLst>
                                            <p:cond delay="0"/>
                                          </p:stCondLst>
                                        </p:cTn>
                                        <p:tgtEl>
                                          <p:spTgt spid="42"/>
                                        </p:tgtEl>
                                        <p:attrNameLst>
                                          <p:attrName>style.visibility</p:attrName>
                                        </p:attrNameLst>
                                      </p:cBhvr>
                                      <p:to>
                                        <p:strVal val="visible"/>
                                      </p:to>
                                    </p:set>
                                    <p:animEffect transition="in" filter="blinds(horizontal)">
                                      <p:cBhvr>
                                        <p:cTn id="88" dur="500"/>
                                        <p:tgtEl>
                                          <p:spTgt spid="42"/>
                                        </p:tgtEl>
                                      </p:cBhvr>
                                    </p:animEffect>
                                  </p:childTnLst>
                                  <p:subTnLst>
                                    <p:set>
                                      <p:cBhvr override="childStyle">
                                        <p:cTn dur="1" fill="hold" display="0" masterRel="nextClick" afterEffect="1"/>
                                        <p:tgtEl>
                                          <p:spTgt spid="42"/>
                                        </p:tgtEl>
                                        <p:attrNameLst>
                                          <p:attrName>style.visibility</p:attrName>
                                        </p:attrNameLst>
                                      </p:cBhvr>
                                      <p:to>
                                        <p:strVal val="hidden"/>
                                      </p:to>
                                    </p:set>
                                  </p:subTnLst>
                                </p:cTn>
                              </p:par>
                            </p:childTnLst>
                          </p:cTn>
                        </p:par>
                      </p:childTnLst>
                    </p:cTn>
                  </p:par>
                  <p:par>
                    <p:cTn id="89" fill="hold" nodeType="clickPar">
                      <p:stCondLst>
                        <p:cond delay="indefinite"/>
                      </p:stCondLst>
                      <p:childTnLst>
                        <p:par>
                          <p:cTn id="90" fill="hold" nodeType="withGroup">
                            <p:stCondLst>
                              <p:cond delay="0"/>
                            </p:stCondLst>
                            <p:childTnLst>
                              <p:par>
                                <p:cTn id="91" presetID="3" presetClass="entr" presetSubtype="10" fill="hold" grpId="0" nodeType="clickEffect">
                                  <p:stCondLst>
                                    <p:cond delay="0"/>
                                  </p:stCondLst>
                                  <p:childTnLst>
                                    <p:set>
                                      <p:cBhvr>
                                        <p:cTn id="92" dur="1" fill="hold">
                                          <p:stCondLst>
                                            <p:cond delay="0"/>
                                          </p:stCondLst>
                                        </p:cTn>
                                        <p:tgtEl>
                                          <p:spTgt spid="39"/>
                                        </p:tgtEl>
                                        <p:attrNameLst>
                                          <p:attrName>style.visibility</p:attrName>
                                        </p:attrNameLst>
                                      </p:cBhvr>
                                      <p:to>
                                        <p:strVal val="visible"/>
                                      </p:to>
                                    </p:set>
                                    <p:animEffect transition="in" filter="blinds(horizontal)">
                                      <p:cBhvr>
                                        <p:cTn id="93"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9" grpId="0" animBg="1"/>
      <p:bldP spid="41" grpId="0" animBg="1"/>
      <p:bldP spid="42" grpId="0" animBg="1"/>
    </p:bldLst>
  </p:timing>
</p:sld>
</file>

<file path=ppt/slides/slide7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7.6 </a:t>
            </a:r>
            <a:r>
              <a:rPr lang="zh-CN" altLang="zh-CN" dirty="0" smtClean="0">
                <a:solidFill>
                  <a:srgbClr val="800000"/>
                </a:solidFill>
                <a:effectLst>
                  <a:outerShdw blurRad="38100" dist="38100" dir="2700000" algn="tl">
                    <a:srgbClr val="000000"/>
                  </a:outerShdw>
                </a:effectLst>
                <a:ea typeface="黑体" pitchFamily="2" charset="-122"/>
              </a:rPr>
              <a:t>函数的递归调用</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83971" name="Rectangle 3"/>
          <p:cNvSpPr>
            <a:spLocks noGrp="1" noChangeArrowheads="1"/>
          </p:cNvSpPr>
          <p:nvPr>
            <p:ph type="body" idx="1"/>
          </p:nvPr>
        </p:nvSpPr>
        <p:spPr>
          <a:xfrm>
            <a:off x="357188" y="1571625"/>
            <a:ext cx="8429625" cy="4357688"/>
          </a:xfrm>
        </p:spPr>
        <p:txBody>
          <a:bodyPr/>
          <a:lstStyle/>
          <a:p>
            <a:pPr>
              <a:buFont typeface="Wingdings" panose="05000000000000000000" pitchFamily="2" charset="2"/>
              <a:buNone/>
            </a:pPr>
            <a:r>
              <a:rPr lang="en-US" altLang="zh-CN" smtClean="0"/>
              <a:t>  </a:t>
            </a:r>
            <a:r>
              <a:rPr lang="zh-CN" altLang="zh-CN" smtClean="0"/>
              <a:t>例</a:t>
            </a:r>
            <a:r>
              <a:rPr lang="en-US" altLang="zh-CN" smtClean="0"/>
              <a:t>7.6 </a:t>
            </a:r>
            <a:r>
              <a:rPr lang="zh-CN" altLang="zh-CN" smtClean="0"/>
              <a:t>有</a:t>
            </a:r>
            <a:r>
              <a:rPr lang="en-US" altLang="zh-CN" smtClean="0"/>
              <a:t>5</a:t>
            </a:r>
            <a:r>
              <a:rPr lang="zh-CN" altLang="zh-CN" smtClean="0"/>
              <a:t>个学生坐在一起</a:t>
            </a:r>
            <a:endParaRPr lang="en-US" altLang="zh-CN" smtClean="0"/>
          </a:p>
          <a:p>
            <a:pPr lvl="1"/>
            <a:r>
              <a:rPr lang="zh-CN" altLang="zh-CN" smtClean="0"/>
              <a:t>问第</a:t>
            </a:r>
            <a:r>
              <a:rPr lang="en-US" altLang="zh-CN" smtClean="0"/>
              <a:t>5</a:t>
            </a:r>
            <a:r>
              <a:rPr lang="zh-CN" altLang="zh-CN" smtClean="0"/>
              <a:t>个学生多少岁？他说比第</a:t>
            </a:r>
            <a:r>
              <a:rPr lang="en-US" altLang="zh-CN" smtClean="0"/>
              <a:t>4</a:t>
            </a:r>
            <a:r>
              <a:rPr lang="zh-CN" altLang="zh-CN" smtClean="0"/>
              <a:t>个学生大</a:t>
            </a:r>
            <a:r>
              <a:rPr lang="en-US" altLang="zh-CN" smtClean="0"/>
              <a:t>2</a:t>
            </a:r>
            <a:r>
              <a:rPr lang="zh-CN" altLang="zh-CN" smtClean="0"/>
              <a:t>岁</a:t>
            </a:r>
            <a:endParaRPr lang="en-US" altLang="zh-CN" smtClean="0"/>
          </a:p>
          <a:p>
            <a:pPr lvl="1"/>
            <a:r>
              <a:rPr lang="zh-CN" altLang="zh-CN" smtClean="0"/>
              <a:t>问第</a:t>
            </a:r>
            <a:r>
              <a:rPr lang="en-US" altLang="zh-CN" smtClean="0"/>
              <a:t>4</a:t>
            </a:r>
            <a:r>
              <a:rPr lang="zh-CN" altLang="zh-CN" smtClean="0"/>
              <a:t>个学生岁数，他说比第</a:t>
            </a:r>
            <a:r>
              <a:rPr lang="en-US" altLang="zh-CN" smtClean="0"/>
              <a:t>3</a:t>
            </a:r>
            <a:r>
              <a:rPr lang="zh-CN" altLang="zh-CN" smtClean="0"/>
              <a:t>个学生大</a:t>
            </a:r>
            <a:r>
              <a:rPr lang="en-US" altLang="zh-CN" smtClean="0"/>
              <a:t>2</a:t>
            </a:r>
            <a:r>
              <a:rPr lang="zh-CN" altLang="zh-CN" smtClean="0"/>
              <a:t>岁</a:t>
            </a:r>
            <a:endParaRPr lang="en-US" altLang="zh-CN" smtClean="0"/>
          </a:p>
          <a:p>
            <a:pPr lvl="1"/>
            <a:r>
              <a:rPr lang="zh-CN" altLang="zh-CN" smtClean="0"/>
              <a:t>问第</a:t>
            </a:r>
            <a:r>
              <a:rPr lang="en-US" altLang="zh-CN" smtClean="0"/>
              <a:t>3</a:t>
            </a:r>
            <a:r>
              <a:rPr lang="zh-CN" altLang="zh-CN" smtClean="0"/>
              <a:t>个学生，又说比第</a:t>
            </a:r>
            <a:r>
              <a:rPr lang="en-US" altLang="zh-CN" smtClean="0"/>
              <a:t>2</a:t>
            </a:r>
            <a:r>
              <a:rPr lang="zh-CN" altLang="zh-CN" smtClean="0"/>
              <a:t>个学生大</a:t>
            </a:r>
            <a:r>
              <a:rPr lang="en-US" altLang="zh-CN" smtClean="0"/>
              <a:t>2</a:t>
            </a:r>
            <a:r>
              <a:rPr lang="zh-CN" altLang="zh-CN" smtClean="0"/>
              <a:t>岁</a:t>
            </a:r>
            <a:endParaRPr lang="en-US" altLang="zh-CN" smtClean="0"/>
          </a:p>
          <a:p>
            <a:pPr lvl="1"/>
            <a:r>
              <a:rPr lang="zh-CN" altLang="zh-CN" smtClean="0"/>
              <a:t>问第</a:t>
            </a:r>
            <a:r>
              <a:rPr lang="en-US" altLang="zh-CN" smtClean="0"/>
              <a:t>2</a:t>
            </a:r>
            <a:r>
              <a:rPr lang="zh-CN" altLang="zh-CN" smtClean="0"/>
              <a:t>个学生，说比第</a:t>
            </a:r>
            <a:r>
              <a:rPr lang="en-US" altLang="zh-CN" smtClean="0"/>
              <a:t>1</a:t>
            </a:r>
            <a:r>
              <a:rPr lang="zh-CN" altLang="zh-CN" smtClean="0"/>
              <a:t>个学生大</a:t>
            </a:r>
            <a:r>
              <a:rPr lang="en-US" altLang="zh-CN" smtClean="0"/>
              <a:t>2</a:t>
            </a:r>
            <a:r>
              <a:rPr lang="zh-CN" altLang="zh-CN" smtClean="0"/>
              <a:t>岁</a:t>
            </a:r>
            <a:endParaRPr lang="en-US" altLang="zh-CN" smtClean="0"/>
          </a:p>
          <a:p>
            <a:pPr lvl="1"/>
            <a:r>
              <a:rPr lang="zh-CN" altLang="zh-CN" smtClean="0"/>
              <a:t>最后问第</a:t>
            </a:r>
            <a:r>
              <a:rPr lang="en-US" altLang="zh-CN" smtClean="0"/>
              <a:t>1</a:t>
            </a:r>
            <a:r>
              <a:rPr lang="zh-CN" altLang="zh-CN" smtClean="0"/>
              <a:t>个学生，他说是</a:t>
            </a:r>
            <a:r>
              <a:rPr lang="en-US" altLang="zh-CN" smtClean="0"/>
              <a:t>10</a:t>
            </a:r>
            <a:r>
              <a:rPr lang="zh-CN" altLang="zh-CN" smtClean="0"/>
              <a:t>岁</a:t>
            </a:r>
            <a:endParaRPr lang="en-US" altLang="zh-CN" smtClean="0"/>
          </a:p>
          <a:p>
            <a:pPr lvl="1"/>
            <a:r>
              <a:rPr lang="zh-CN" altLang="zh-CN" smtClean="0"/>
              <a:t>请问第</a:t>
            </a:r>
            <a:r>
              <a:rPr lang="en-US" altLang="zh-CN" smtClean="0"/>
              <a:t>5</a:t>
            </a:r>
            <a:r>
              <a:rPr lang="zh-CN" altLang="zh-CN" smtClean="0"/>
              <a:t>个学生多大</a:t>
            </a:r>
          </a:p>
        </p:txBody>
      </p:sp>
      <p:pic>
        <p:nvPicPr>
          <p:cNvPr id="83972"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7.6 </a:t>
            </a:r>
            <a:r>
              <a:rPr lang="zh-CN" altLang="zh-CN" dirty="0" smtClean="0">
                <a:solidFill>
                  <a:srgbClr val="800000"/>
                </a:solidFill>
                <a:effectLst>
                  <a:outerShdw blurRad="38100" dist="38100" dir="2700000" algn="tl">
                    <a:srgbClr val="000000"/>
                  </a:outerShdw>
                </a:effectLst>
                <a:ea typeface="黑体" pitchFamily="2" charset="-122"/>
              </a:rPr>
              <a:t>函数的递归调用</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75779" name="Rectangle 3"/>
          <p:cNvSpPr>
            <a:spLocks noGrp="1" noChangeArrowheads="1"/>
          </p:cNvSpPr>
          <p:nvPr>
            <p:ph type="body" idx="1"/>
          </p:nvPr>
        </p:nvSpPr>
        <p:spPr>
          <a:xfrm>
            <a:off x="357188" y="1571625"/>
            <a:ext cx="8429625" cy="4643438"/>
          </a:xfrm>
        </p:spPr>
        <p:txBody>
          <a:bodyPr/>
          <a:lstStyle/>
          <a:p>
            <a:r>
              <a:rPr lang="zh-CN" altLang="zh-CN" smtClean="0"/>
              <a:t>解题思路：</a:t>
            </a:r>
            <a:endParaRPr lang="en-US" altLang="zh-CN" smtClean="0"/>
          </a:p>
          <a:p>
            <a:pPr lvl="1"/>
            <a:r>
              <a:rPr lang="zh-CN" altLang="zh-CN" smtClean="0"/>
              <a:t>要求第５个年龄，就必须先知道第４个年龄</a:t>
            </a:r>
            <a:endParaRPr lang="en-US" altLang="zh-CN" smtClean="0"/>
          </a:p>
          <a:p>
            <a:pPr lvl="1"/>
            <a:r>
              <a:rPr lang="zh-CN" altLang="zh-CN" smtClean="0"/>
              <a:t>要求第４个年龄必须先知道第３个年龄</a:t>
            </a:r>
            <a:endParaRPr lang="en-US" altLang="zh-CN" smtClean="0"/>
          </a:p>
          <a:p>
            <a:pPr lvl="1"/>
            <a:r>
              <a:rPr lang="zh-CN" altLang="zh-CN" smtClean="0"/>
              <a:t>第３个年龄又取决于第２个年龄</a:t>
            </a:r>
            <a:endParaRPr lang="en-US" altLang="zh-CN" smtClean="0"/>
          </a:p>
          <a:p>
            <a:pPr lvl="1"/>
            <a:r>
              <a:rPr lang="zh-CN" altLang="zh-CN" smtClean="0"/>
              <a:t>第２个年龄取决于第１个年龄</a:t>
            </a:r>
            <a:endParaRPr lang="en-US" altLang="zh-CN" smtClean="0"/>
          </a:p>
          <a:p>
            <a:pPr lvl="1"/>
            <a:r>
              <a:rPr lang="zh-CN" altLang="zh-CN" smtClean="0"/>
              <a:t>每个学生年龄都比其前１个学生的年龄大２</a:t>
            </a:r>
          </a:p>
        </p:txBody>
      </p:sp>
      <p:pic>
        <p:nvPicPr>
          <p:cNvPr id="84996"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75779">
                                            <p:txEl>
                                              <p:pRg st="1" end="1"/>
                                            </p:txEl>
                                          </p:spTgt>
                                        </p:tgtEl>
                                        <p:attrNameLst>
                                          <p:attrName>style.visibility</p:attrName>
                                        </p:attrNameLst>
                                      </p:cBhvr>
                                      <p:to>
                                        <p:strVal val="visible"/>
                                      </p:to>
                                    </p:set>
                                    <p:animEffect transition="in" filter="blinds(horizontal)">
                                      <p:cBhvr>
                                        <p:cTn id="7" dur="500"/>
                                        <p:tgtEl>
                                          <p:spTgt spid="75779">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5779">
                                            <p:txEl>
                                              <p:pRg st="2" end="2"/>
                                            </p:txEl>
                                          </p:spTgt>
                                        </p:tgtEl>
                                        <p:attrNameLst>
                                          <p:attrName>style.visibility</p:attrName>
                                        </p:attrNameLst>
                                      </p:cBhvr>
                                      <p:to>
                                        <p:strVal val="visible"/>
                                      </p:to>
                                    </p:set>
                                    <p:animEffect transition="in" filter="blinds(horizontal)">
                                      <p:cBhvr>
                                        <p:cTn id="12" dur="500"/>
                                        <p:tgtEl>
                                          <p:spTgt spid="75779">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75779">
                                            <p:txEl>
                                              <p:pRg st="3" end="3"/>
                                            </p:txEl>
                                          </p:spTgt>
                                        </p:tgtEl>
                                        <p:attrNameLst>
                                          <p:attrName>style.visibility</p:attrName>
                                        </p:attrNameLst>
                                      </p:cBhvr>
                                      <p:to>
                                        <p:strVal val="visible"/>
                                      </p:to>
                                    </p:set>
                                    <p:animEffect transition="in" filter="blinds(horizontal)">
                                      <p:cBhvr>
                                        <p:cTn id="17" dur="500"/>
                                        <p:tgtEl>
                                          <p:spTgt spid="75779">
                                            <p:txEl>
                                              <p:pRg st="3" end="3"/>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3" presetClass="entr" presetSubtype="10" fill="hold" nodeType="clickEffect">
                                  <p:stCondLst>
                                    <p:cond delay="0"/>
                                  </p:stCondLst>
                                  <p:childTnLst>
                                    <p:set>
                                      <p:cBhvr>
                                        <p:cTn id="21" dur="1" fill="hold">
                                          <p:stCondLst>
                                            <p:cond delay="0"/>
                                          </p:stCondLst>
                                        </p:cTn>
                                        <p:tgtEl>
                                          <p:spTgt spid="75779">
                                            <p:txEl>
                                              <p:pRg st="4" end="4"/>
                                            </p:txEl>
                                          </p:spTgt>
                                        </p:tgtEl>
                                        <p:attrNameLst>
                                          <p:attrName>style.visibility</p:attrName>
                                        </p:attrNameLst>
                                      </p:cBhvr>
                                      <p:to>
                                        <p:strVal val="visible"/>
                                      </p:to>
                                    </p:set>
                                    <p:animEffect transition="in" filter="blinds(horizontal)">
                                      <p:cBhvr>
                                        <p:cTn id="22" dur="500"/>
                                        <p:tgtEl>
                                          <p:spTgt spid="75779">
                                            <p:txEl>
                                              <p:pRg st="4" end="4"/>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3" presetClass="entr" presetSubtype="10" fill="hold" nodeType="clickEffect">
                                  <p:stCondLst>
                                    <p:cond delay="0"/>
                                  </p:stCondLst>
                                  <p:childTnLst>
                                    <p:set>
                                      <p:cBhvr>
                                        <p:cTn id="26" dur="1" fill="hold">
                                          <p:stCondLst>
                                            <p:cond delay="0"/>
                                          </p:stCondLst>
                                        </p:cTn>
                                        <p:tgtEl>
                                          <p:spTgt spid="75779">
                                            <p:txEl>
                                              <p:pRg st="5" end="5"/>
                                            </p:txEl>
                                          </p:spTgt>
                                        </p:tgtEl>
                                        <p:attrNameLst>
                                          <p:attrName>style.visibility</p:attrName>
                                        </p:attrNameLst>
                                      </p:cBhvr>
                                      <p:to>
                                        <p:strVal val="visible"/>
                                      </p:to>
                                    </p:set>
                                    <p:animEffect transition="in" filter="blinds(horizontal)">
                                      <p:cBhvr>
                                        <p:cTn id="27" dur="500"/>
                                        <p:tgtEl>
                                          <p:spTgt spid="75779">
                                            <p:txEl>
                                              <p:pRg st="5" end="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7.1</a:t>
            </a:r>
            <a:r>
              <a:rPr lang="zh-CN" altLang="zh-CN" dirty="0" smtClean="0">
                <a:solidFill>
                  <a:srgbClr val="800000"/>
                </a:solidFill>
                <a:effectLst>
                  <a:outerShdw blurRad="38100" dist="38100" dir="2700000" algn="tl">
                    <a:srgbClr val="000000"/>
                  </a:outerShdw>
                </a:effectLst>
                <a:ea typeface="黑体" pitchFamily="2" charset="-122"/>
              </a:rPr>
              <a:t>为什么要用函数</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11267" name="Rectangle 3"/>
          <p:cNvSpPr>
            <a:spLocks noGrp="1" noChangeArrowheads="1"/>
          </p:cNvSpPr>
          <p:nvPr>
            <p:ph type="body" idx="1"/>
          </p:nvPr>
        </p:nvSpPr>
        <p:spPr>
          <a:xfrm>
            <a:off x="428625" y="1643063"/>
            <a:ext cx="8429625" cy="3143250"/>
          </a:xfrm>
        </p:spPr>
        <p:txBody>
          <a:bodyPr/>
          <a:lstStyle/>
          <a:p>
            <a:pPr>
              <a:buFont typeface="Wingdings" panose="05000000000000000000" pitchFamily="2" charset="2"/>
              <a:buNone/>
            </a:pPr>
            <a:r>
              <a:rPr lang="zh-CN" altLang="zh-CN" smtClean="0"/>
              <a:t>例</a:t>
            </a:r>
            <a:r>
              <a:rPr lang="en-US" altLang="zh-CN" smtClean="0"/>
              <a:t>7.1</a:t>
            </a:r>
            <a:r>
              <a:rPr lang="zh-CN" altLang="zh-CN" smtClean="0"/>
              <a:t> 输出以下的结果，用函数调用实现。</a:t>
            </a:r>
          </a:p>
          <a:p>
            <a:pPr>
              <a:buFont typeface="Wingdings" panose="05000000000000000000" pitchFamily="2" charset="2"/>
              <a:buNone/>
            </a:pPr>
            <a:r>
              <a:rPr lang="en-US" altLang="zh-CN" smtClean="0"/>
              <a:t>       ******************</a:t>
            </a:r>
            <a:endParaRPr lang="zh-CN" altLang="zh-CN" smtClean="0"/>
          </a:p>
          <a:p>
            <a:pPr>
              <a:buFont typeface="Wingdings" panose="05000000000000000000" pitchFamily="2" charset="2"/>
              <a:buNone/>
            </a:pPr>
            <a:r>
              <a:rPr lang="en-US" altLang="zh-CN" smtClean="0"/>
              <a:t>            How do you do!</a:t>
            </a:r>
            <a:endParaRPr lang="zh-CN" altLang="zh-CN" smtClean="0"/>
          </a:p>
          <a:p>
            <a:pPr>
              <a:buFont typeface="Wingdings" panose="05000000000000000000" pitchFamily="2" charset="2"/>
              <a:buNone/>
            </a:pPr>
            <a:r>
              <a:rPr lang="en-US" altLang="zh-CN" smtClean="0"/>
              <a:t>       ******************</a:t>
            </a:r>
            <a:endParaRPr lang="zh-CN" altLang="zh-CN" smtClean="0"/>
          </a:p>
        </p:txBody>
      </p:sp>
      <p:pic>
        <p:nvPicPr>
          <p:cNvPr id="11268"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7.6 </a:t>
            </a:r>
            <a:r>
              <a:rPr lang="zh-CN" altLang="zh-CN" dirty="0" smtClean="0">
                <a:solidFill>
                  <a:srgbClr val="800000"/>
                </a:solidFill>
                <a:effectLst>
                  <a:outerShdw blurRad="38100" dist="38100" dir="2700000" algn="tl">
                    <a:srgbClr val="000000"/>
                  </a:outerShdw>
                </a:effectLst>
                <a:ea typeface="黑体" pitchFamily="2" charset="-122"/>
              </a:rPr>
              <a:t>函数的递归调用</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86019" name="Rectangle 3"/>
          <p:cNvSpPr>
            <a:spLocks noGrp="1" noChangeArrowheads="1"/>
          </p:cNvSpPr>
          <p:nvPr>
            <p:ph type="body" idx="1"/>
          </p:nvPr>
        </p:nvSpPr>
        <p:spPr>
          <a:xfrm>
            <a:off x="357188" y="1571625"/>
            <a:ext cx="8429625" cy="4357688"/>
          </a:xfrm>
        </p:spPr>
        <p:txBody>
          <a:bodyPr/>
          <a:lstStyle/>
          <a:p>
            <a:r>
              <a:rPr lang="zh-CN" altLang="zh-CN" smtClean="0"/>
              <a:t>解题思路：</a:t>
            </a:r>
            <a:endParaRPr lang="en-US" altLang="zh-CN" smtClean="0"/>
          </a:p>
          <a:p>
            <a:pPr>
              <a:buFont typeface="Wingdings" panose="05000000000000000000" pitchFamily="2" charset="2"/>
              <a:buNone/>
            </a:pPr>
            <a:r>
              <a:rPr lang="en-US" altLang="zh-CN" smtClean="0"/>
              <a:t>age(5)=age(4)+2</a:t>
            </a:r>
          </a:p>
          <a:p>
            <a:pPr>
              <a:buFont typeface="Wingdings" panose="05000000000000000000" pitchFamily="2" charset="2"/>
              <a:buNone/>
            </a:pPr>
            <a:r>
              <a:rPr lang="en-US" altLang="zh-CN" smtClean="0"/>
              <a:t>age(4)=age(3)+2</a:t>
            </a:r>
          </a:p>
          <a:p>
            <a:pPr>
              <a:buFont typeface="Wingdings" panose="05000000000000000000" pitchFamily="2" charset="2"/>
              <a:buNone/>
            </a:pPr>
            <a:r>
              <a:rPr lang="en-US" altLang="zh-CN" smtClean="0"/>
              <a:t>age(3)=age(2)+2</a:t>
            </a:r>
          </a:p>
          <a:p>
            <a:pPr>
              <a:buFont typeface="Wingdings" panose="05000000000000000000" pitchFamily="2" charset="2"/>
              <a:buNone/>
            </a:pPr>
            <a:r>
              <a:rPr lang="en-US" altLang="zh-CN" smtClean="0"/>
              <a:t>age(2)=age(1)+2</a:t>
            </a:r>
          </a:p>
          <a:p>
            <a:pPr>
              <a:buFont typeface="Wingdings" panose="05000000000000000000" pitchFamily="2" charset="2"/>
              <a:buNone/>
            </a:pPr>
            <a:r>
              <a:rPr lang="en-US" altLang="zh-CN" smtClean="0"/>
              <a:t>age(1)=10</a:t>
            </a:r>
          </a:p>
        </p:txBody>
      </p:sp>
      <p:sp>
        <p:nvSpPr>
          <p:cNvPr id="4" name="右大括号 3"/>
          <p:cNvSpPr>
            <a:spLocks/>
          </p:cNvSpPr>
          <p:nvPr/>
        </p:nvSpPr>
        <p:spPr bwMode="auto">
          <a:xfrm>
            <a:off x="4643438" y="2643188"/>
            <a:ext cx="500062" cy="2786062"/>
          </a:xfrm>
          <a:prstGeom prst="rightBrace">
            <a:avLst>
              <a:gd name="adj1" fmla="val 8331"/>
              <a:gd name="adj2" fmla="val 50000"/>
            </a:avLst>
          </a:prstGeom>
          <a:solidFill>
            <a:schemeClr val="accent1"/>
          </a:solidFill>
          <a:ln w="38100" algn="ctr">
            <a:solidFill>
              <a:srgbClr val="FF0000"/>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86021"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graphicFrame>
        <p:nvGraphicFramePr>
          <p:cNvPr id="73729" name="Object 1"/>
          <p:cNvGraphicFramePr>
            <a:graphicFrameLocks noChangeAspect="1"/>
          </p:cNvGraphicFramePr>
          <p:nvPr/>
        </p:nvGraphicFramePr>
        <p:xfrm>
          <a:off x="3071813" y="5429250"/>
          <a:ext cx="5148262" cy="1143000"/>
        </p:xfrm>
        <a:graphic>
          <a:graphicData uri="http://schemas.openxmlformats.org/presentationml/2006/ole">
            <mc:AlternateContent xmlns:mc="http://schemas.openxmlformats.org/markup-compatibility/2006">
              <mc:Choice xmlns:v="urn:schemas-microsoft-com:vml" Requires="v">
                <p:oleObj spid="_x0000_s86027" name="公式" r:id="rId3" imgW="1930400" imgH="431800" progId="Equation.3">
                  <p:embed/>
                </p:oleObj>
              </mc:Choice>
              <mc:Fallback>
                <p:oleObj name="公式" r:id="rId3" imgW="1930400" imgH="4318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1813" y="5429250"/>
                        <a:ext cx="5148262"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86023" name="图片 6"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2"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slide(fromRigh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73729"/>
                                        </p:tgtEl>
                                        <p:attrNameLst>
                                          <p:attrName>style.visibility</p:attrName>
                                        </p:attrNameLst>
                                      </p:cBhvr>
                                      <p:to>
                                        <p:strVal val="visible"/>
                                      </p:to>
                                    </p:set>
                                    <p:animEffect transition="in" filter="blinds(horizontal)">
                                      <p:cBhvr>
                                        <p:cTn id="12" dur="500"/>
                                        <p:tgtEl>
                                          <p:spTgt spid="7372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内容占位符 2"/>
          <p:cNvSpPr>
            <a:spLocks noGrp="1"/>
          </p:cNvSpPr>
          <p:nvPr>
            <p:ph idx="1"/>
          </p:nvPr>
        </p:nvSpPr>
        <p:spPr>
          <a:xfrm>
            <a:off x="357188" y="500063"/>
            <a:ext cx="2786062" cy="1143000"/>
          </a:xfrm>
        </p:spPr>
        <p:txBody>
          <a:bodyPr/>
          <a:lstStyle/>
          <a:p>
            <a:pPr>
              <a:buFont typeface="Wingdings" panose="05000000000000000000" pitchFamily="2" charset="2"/>
              <a:buNone/>
            </a:pPr>
            <a:r>
              <a:rPr lang="en-US" altLang="zh-CN" sz="2800" smtClean="0"/>
              <a:t>   age(5)</a:t>
            </a:r>
          </a:p>
          <a:p>
            <a:pPr>
              <a:buFont typeface="Wingdings" panose="05000000000000000000" pitchFamily="2" charset="2"/>
              <a:buNone/>
            </a:pPr>
            <a:r>
              <a:rPr lang="en-US" altLang="zh-CN" sz="2800" smtClean="0"/>
              <a:t>=age(4)+2</a:t>
            </a:r>
          </a:p>
          <a:p>
            <a:pPr>
              <a:buFont typeface="Wingdings" panose="05000000000000000000" pitchFamily="2" charset="2"/>
              <a:buNone/>
            </a:pPr>
            <a:endParaRPr lang="zh-CN" altLang="en-US" sz="2800" smtClean="0"/>
          </a:p>
        </p:txBody>
      </p:sp>
      <p:cxnSp>
        <p:nvCxnSpPr>
          <p:cNvPr id="12" name="直接连接符 11"/>
          <p:cNvCxnSpPr>
            <a:cxnSpLocks noChangeShapeType="1"/>
          </p:cNvCxnSpPr>
          <p:nvPr/>
        </p:nvCxnSpPr>
        <p:spPr bwMode="auto">
          <a:xfrm rot="10800000">
            <a:off x="357188" y="1046163"/>
            <a:ext cx="2357437"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16" name="内容占位符 2"/>
          <p:cNvSpPr txBox="1">
            <a:spLocks/>
          </p:cNvSpPr>
          <p:nvPr/>
        </p:nvSpPr>
        <p:spPr bwMode="auto">
          <a:xfrm>
            <a:off x="857250" y="1714500"/>
            <a:ext cx="2786063" cy="1143000"/>
          </a:xfrm>
          <a:prstGeom prst="rect">
            <a:avLst/>
          </a:prstGeom>
          <a:noFill/>
          <a:ln w="9525">
            <a:noFill/>
            <a:miter lim="800000"/>
            <a:headEnd/>
            <a:tailEnd/>
          </a:ln>
        </p:spPr>
        <p:txBody>
          <a:bodyPr/>
          <a:lstStyle/>
          <a:p>
            <a:pPr marL="342900" indent="-342900">
              <a:spcBef>
                <a:spcPct val="20000"/>
              </a:spcBef>
              <a:buFont typeface="Wingdings" pitchFamily="2" charset="2"/>
              <a:buNone/>
              <a:defRPr/>
            </a:pPr>
            <a:r>
              <a:rPr lang="en-US" altLang="zh-CN" sz="2800" b="1" kern="0" dirty="0">
                <a:latin typeface="+mn-lt"/>
                <a:ea typeface="+mn-ea"/>
              </a:rPr>
              <a:t>   age(4)</a:t>
            </a:r>
          </a:p>
          <a:p>
            <a:pPr marL="342900" indent="-342900">
              <a:spcBef>
                <a:spcPct val="20000"/>
              </a:spcBef>
              <a:buFont typeface="Wingdings" pitchFamily="2" charset="2"/>
              <a:buNone/>
              <a:defRPr/>
            </a:pPr>
            <a:r>
              <a:rPr lang="en-US" altLang="zh-CN" sz="2800" b="1" kern="0" dirty="0">
                <a:latin typeface="+mn-lt"/>
                <a:ea typeface="+mn-ea"/>
              </a:rPr>
              <a:t>=age(3)+2</a:t>
            </a:r>
          </a:p>
          <a:p>
            <a:pPr marL="342900" indent="-342900">
              <a:lnSpc>
                <a:spcPct val="120000"/>
              </a:lnSpc>
              <a:spcBef>
                <a:spcPct val="20000"/>
              </a:spcBef>
              <a:buFont typeface="Wingdings" pitchFamily="2" charset="2"/>
              <a:buNone/>
              <a:defRPr/>
            </a:pPr>
            <a:endParaRPr lang="zh-CN" altLang="en-US" sz="2800" b="1" kern="0" dirty="0">
              <a:latin typeface="+mn-lt"/>
              <a:ea typeface="+mn-ea"/>
            </a:endParaRPr>
          </a:p>
        </p:txBody>
      </p:sp>
      <p:cxnSp>
        <p:nvCxnSpPr>
          <p:cNvPr id="17" name="直接连接符 16"/>
          <p:cNvCxnSpPr>
            <a:cxnSpLocks noChangeShapeType="1"/>
          </p:cNvCxnSpPr>
          <p:nvPr/>
        </p:nvCxnSpPr>
        <p:spPr bwMode="auto">
          <a:xfrm rot="10800000">
            <a:off x="857250" y="2260600"/>
            <a:ext cx="2357438"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18" name="内容占位符 2"/>
          <p:cNvSpPr txBox="1">
            <a:spLocks/>
          </p:cNvSpPr>
          <p:nvPr/>
        </p:nvSpPr>
        <p:spPr bwMode="auto">
          <a:xfrm>
            <a:off x="1428750" y="3000375"/>
            <a:ext cx="2786063" cy="1143000"/>
          </a:xfrm>
          <a:prstGeom prst="rect">
            <a:avLst/>
          </a:prstGeom>
          <a:noFill/>
          <a:ln w="9525">
            <a:noFill/>
            <a:miter lim="800000"/>
            <a:headEnd/>
            <a:tailEnd/>
          </a:ln>
        </p:spPr>
        <p:txBody>
          <a:bodyPr/>
          <a:lstStyle/>
          <a:p>
            <a:pPr marL="342900" indent="-342900">
              <a:spcBef>
                <a:spcPct val="20000"/>
              </a:spcBef>
              <a:buFont typeface="Wingdings" pitchFamily="2" charset="2"/>
              <a:buNone/>
              <a:defRPr/>
            </a:pPr>
            <a:r>
              <a:rPr lang="en-US" altLang="zh-CN" sz="2800" b="1" kern="0" dirty="0">
                <a:latin typeface="+mn-lt"/>
                <a:ea typeface="+mn-ea"/>
              </a:rPr>
              <a:t>   age(3)</a:t>
            </a:r>
          </a:p>
          <a:p>
            <a:pPr marL="342900" indent="-342900">
              <a:spcBef>
                <a:spcPct val="20000"/>
              </a:spcBef>
              <a:buFont typeface="Wingdings" pitchFamily="2" charset="2"/>
              <a:buNone/>
              <a:defRPr/>
            </a:pPr>
            <a:r>
              <a:rPr lang="en-US" altLang="zh-CN" sz="2800" b="1" kern="0" dirty="0">
                <a:latin typeface="+mn-lt"/>
                <a:ea typeface="+mn-ea"/>
              </a:rPr>
              <a:t>=age(2)+2</a:t>
            </a:r>
          </a:p>
          <a:p>
            <a:pPr marL="342900" indent="-342900">
              <a:lnSpc>
                <a:spcPct val="120000"/>
              </a:lnSpc>
              <a:spcBef>
                <a:spcPct val="20000"/>
              </a:spcBef>
              <a:buFont typeface="Wingdings" pitchFamily="2" charset="2"/>
              <a:buNone/>
              <a:defRPr/>
            </a:pPr>
            <a:endParaRPr lang="zh-CN" altLang="en-US" sz="2800" b="1" kern="0" dirty="0">
              <a:latin typeface="+mn-lt"/>
              <a:ea typeface="+mn-ea"/>
            </a:endParaRPr>
          </a:p>
        </p:txBody>
      </p:sp>
      <p:cxnSp>
        <p:nvCxnSpPr>
          <p:cNvPr id="19" name="直接连接符 18"/>
          <p:cNvCxnSpPr>
            <a:cxnSpLocks noChangeShapeType="1"/>
          </p:cNvCxnSpPr>
          <p:nvPr/>
        </p:nvCxnSpPr>
        <p:spPr bwMode="auto">
          <a:xfrm rot="10800000">
            <a:off x="1428750" y="3546475"/>
            <a:ext cx="2357438"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20" name="内容占位符 2"/>
          <p:cNvSpPr txBox="1">
            <a:spLocks/>
          </p:cNvSpPr>
          <p:nvPr/>
        </p:nvSpPr>
        <p:spPr bwMode="auto">
          <a:xfrm>
            <a:off x="1928813" y="4286250"/>
            <a:ext cx="2786062" cy="1143000"/>
          </a:xfrm>
          <a:prstGeom prst="rect">
            <a:avLst/>
          </a:prstGeom>
          <a:noFill/>
          <a:ln w="9525">
            <a:noFill/>
            <a:miter lim="800000"/>
            <a:headEnd/>
            <a:tailEnd/>
          </a:ln>
        </p:spPr>
        <p:txBody>
          <a:bodyPr/>
          <a:lstStyle/>
          <a:p>
            <a:pPr marL="342900" indent="-342900">
              <a:spcBef>
                <a:spcPct val="20000"/>
              </a:spcBef>
              <a:buFont typeface="Wingdings" pitchFamily="2" charset="2"/>
              <a:buNone/>
              <a:defRPr/>
            </a:pPr>
            <a:r>
              <a:rPr lang="en-US" altLang="zh-CN" sz="2800" b="1" kern="0" dirty="0">
                <a:latin typeface="+mn-lt"/>
                <a:ea typeface="+mn-ea"/>
              </a:rPr>
              <a:t>   age(2)</a:t>
            </a:r>
          </a:p>
          <a:p>
            <a:pPr marL="342900" indent="-342900">
              <a:spcBef>
                <a:spcPct val="20000"/>
              </a:spcBef>
              <a:buFont typeface="Wingdings" pitchFamily="2" charset="2"/>
              <a:buNone/>
              <a:defRPr/>
            </a:pPr>
            <a:r>
              <a:rPr lang="en-US" altLang="zh-CN" sz="2800" b="1" kern="0" dirty="0">
                <a:latin typeface="+mn-lt"/>
                <a:ea typeface="+mn-ea"/>
              </a:rPr>
              <a:t>=age(1)+2</a:t>
            </a:r>
          </a:p>
          <a:p>
            <a:pPr marL="342900" indent="-342900">
              <a:lnSpc>
                <a:spcPct val="120000"/>
              </a:lnSpc>
              <a:spcBef>
                <a:spcPct val="20000"/>
              </a:spcBef>
              <a:buFont typeface="Wingdings" pitchFamily="2" charset="2"/>
              <a:buNone/>
              <a:defRPr/>
            </a:pPr>
            <a:endParaRPr lang="zh-CN" altLang="en-US" sz="2800" b="1" kern="0" dirty="0">
              <a:latin typeface="+mn-lt"/>
              <a:ea typeface="+mn-ea"/>
            </a:endParaRPr>
          </a:p>
        </p:txBody>
      </p:sp>
      <p:cxnSp>
        <p:nvCxnSpPr>
          <p:cNvPr id="21" name="直接连接符 20"/>
          <p:cNvCxnSpPr>
            <a:cxnSpLocks noChangeShapeType="1"/>
          </p:cNvCxnSpPr>
          <p:nvPr/>
        </p:nvCxnSpPr>
        <p:spPr bwMode="auto">
          <a:xfrm rot="10800000">
            <a:off x="1928813" y="4832350"/>
            <a:ext cx="2357437"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22" name="内容占位符 2"/>
          <p:cNvSpPr txBox="1">
            <a:spLocks/>
          </p:cNvSpPr>
          <p:nvPr/>
        </p:nvSpPr>
        <p:spPr bwMode="auto">
          <a:xfrm>
            <a:off x="3429000" y="5500688"/>
            <a:ext cx="2786063" cy="1143000"/>
          </a:xfrm>
          <a:prstGeom prst="rect">
            <a:avLst/>
          </a:prstGeom>
          <a:noFill/>
          <a:ln w="9525">
            <a:noFill/>
            <a:miter lim="800000"/>
            <a:headEnd/>
            <a:tailEnd/>
          </a:ln>
        </p:spPr>
        <p:txBody>
          <a:bodyPr/>
          <a:lstStyle/>
          <a:p>
            <a:pPr marL="342900" indent="-342900">
              <a:spcBef>
                <a:spcPct val="20000"/>
              </a:spcBef>
              <a:buFont typeface="Wingdings" pitchFamily="2" charset="2"/>
              <a:buNone/>
              <a:defRPr/>
            </a:pPr>
            <a:r>
              <a:rPr lang="en-US" altLang="zh-CN" sz="2800" b="1" kern="0" dirty="0">
                <a:latin typeface="+mn-lt"/>
                <a:ea typeface="+mn-ea"/>
              </a:rPr>
              <a:t>   age(1)</a:t>
            </a:r>
          </a:p>
          <a:p>
            <a:pPr marL="342900" indent="-342900">
              <a:spcBef>
                <a:spcPct val="20000"/>
              </a:spcBef>
              <a:buFont typeface="Wingdings" pitchFamily="2" charset="2"/>
              <a:buNone/>
              <a:defRPr/>
            </a:pPr>
            <a:r>
              <a:rPr lang="en-US" altLang="zh-CN" sz="2800" b="1" kern="0" dirty="0">
                <a:latin typeface="+mn-lt"/>
                <a:ea typeface="+mn-ea"/>
              </a:rPr>
              <a:t>     =10</a:t>
            </a:r>
          </a:p>
          <a:p>
            <a:pPr marL="342900" indent="-342900">
              <a:lnSpc>
                <a:spcPct val="120000"/>
              </a:lnSpc>
              <a:spcBef>
                <a:spcPct val="20000"/>
              </a:spcBef>
              <a:buFont typeface="Wingdings" pitchFamily="2" charset="2"/>
              <a:buNone/>
              <a:defRPr/>
            </a:pPr>
            <a:endParaRPr lang="zh-CN" altLang="en-US" sz="2800" b="1" kern="0" dirty="0">
              <a:latin typeface="+mn-lt"/>
              <a:ea typeface="+mn-ea"/>
            </a:endParaRPr>
          </a:p>
        </p:txBody>
      </p:sp>
      <p:cxnSp>
        <p:nvCxnSpPr>
          <p:cNvPr id="23" name="直接连接符 22"/>
          <p:cNvCxnSpPr>
            <a:cxnSpLocks noChangeShapeType="1"/>
          </p:cNvCxnSpPr>
          <p:nvPr/>
        </p:nvCxnSpPr>
        <p:spPr bwMode="auto">
          <a:xfrm rot="10800000">
            <a:off x="3429000" y="6046788"/>
            <a:ext cx="2357438"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30" name="内容占位符 2"/>
          <p:cNvSpPr txBox="1">
            <a:spLocks/>
          </p:cNvSpPr>
          <p:nvPr/>
        </p:nvSpPr>
        <p:spPr bwMode="auto">
          <a:xfrm>
            <a:off x="5072063" y="4286250"/>
            <a:ext cx="2071687" cy="1143000"/>
          </a:xfrm>
          <a:prstGeom prst="rect">
            <a:avLst/>
          </a:prstGeom>
          <a:noFill/>
          <a:ln w="9525">
            <a:noFill/>
            <a:miter lim="800000"/>
            <a:headEnd/>
            <a:tailEnd/>
          </a:ln>
        </p:spPr>
        <p:txBody>
          <a:bodyPr/>
          <a:lstStyle/>
          <a:p>
            <a:pPr marL="342900" indent="-342900">
              <a:spcBef>
                <a:spcPct val="20000"/>
              </a:spcBef>
              <a:buFont typeface="Wingdings" pitchFamily="2" charset="2"/>
              <a:buNone/>
              <a:defRPr/>
            </a:pPr>
            <a:r>
              <a:rPr lang="en-US" altLang="zh-CN" sz="2800" b="1" kern="0" dirty="0">
                <a:latin typeface="+mn-lt"/>
                <a:ea typeface="+mn-ea"/>
              </a:rPr>
              <a:t> age(2)</a:t>
            </a:r>
          </a:p>
          <a:p>
            <a:pPr marL="342900" indent="-342900">
              <a:spcBef>
                <a:spcPct val="20000"/>
              </a:spcBef>
              <a:buFont typeface="Wingdings" pitchFamily="2" charset="2"/>
              <a:buNone/>
              <a:defRPr/>
            </a:pPr>
            <a:r>
              <a:rPr lang="en-US" altLang="zh-CN" sz="2800" b="1" kern="0" dirty="0">
                <a:latin typeface="+mn-lt"/>
                <a:ea typeface="+mn-ea"/>
              </a:rPr>
              <a:t>   =12</a:t>
            </a:r>
          </a:p>
          <a:p>
            <a:pPr marL="342900" indent="-342900">
              <a:lnSpc>
                <a:spcPct val="120000"/>
              </a:lnSpc>
              <a:spcBef>
                <a:spcPct val="20000"/>
              </a:spcBef>
              <a:buFont typeface="Wingdings" pitchFamily="2" charset="2"/>
              <a:buNone/>
              <a:defRPr/>
            </a:pPr>
            <a:endParaRPr lang="zh-CN" altLang="en-US" sz="2800" b="1" kern="0" dirty="0">
              <a:latin typeface="+mn-lt"/>
              <a:ea typeface="+mn-ea"/>
            </a:endParaRPr>
          </a:p>
        </p:txBody>
      </p:sp>
      <p:cxnSp>
        <p:nvCxnSpPr>
          <p:cNvPr id="35" name="直接连接符 34"/>
          <p:cNvCxnSpPr>
            <a:cxnSpLocks noChangeShapeType="1"/>
          </p:cNvCxnSpPr>
          <p:nvPr/>
        </p:nvCxnSpPr>
        <p:spPr bwMode="auto">
          <a:xfrm>
            <a:off x="5143500" y="4837113"/>
            <a:ext cx="1643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36" name="内容占位符 2"/>
          <p:cNvSpPr txBox="1">
            <a:spLocks/>
          </p:cNvSpPr>
          <p:nvPr/>
        </p:nvSpPr>
        <p:spPr bwMode="auto">
          <a:xfrm>
            <a:off x="5929313" y="3071813"/>
            <a:ext cx="2071687" cy="1143000"/>
          </a:xfrm>
          <a:prstGeom prst="rect">
            <a:avLst/>
          </a:prstGeom>
          <a:noFill/>
          <a:ln w="9525">
            <a:noFill/>
            <a:miter lim="800000"/>
            <a:headEnd/>
            <a:tailEnd/>
          </a:ln>
        </p:spPr>
        <p:txBody>
          <a:bodyPr/>
          <a:lstStyle/>
          <a:p>
            <a:pPr marL="342900" indent="-342900">
              <a:spcBef>
                <a:spcPct val="20000"/>
              </a:spcBef>
              <a:buFont typeface="Wingdings" pitchFamily="2" charset="2"/>
              <a:buNone/>
              <a:defRPr/>
            </a:pPr>
            <a:r>
              <a:rPr lang="en-US" altLang="zh-CN" sz="2800" b="1" kern="0" dirty="0">
                <a:latin typeface="+mn-lt"/>
                <a:ea typeface="+mn-ea"/>
              </a:rPr>
              <a:t> age(3)</a:t>
            </a:r>
          </a:p>
          <a:p>
            <a:pPr marL="342900" indent="-342900">
              <a:spcBef>
                <a:spcPct val="20000"/>
              </a:spcBef>
              <a:buFont typeface="Wingdings" pitchFamily="2" charset="2"/>
              <a:buNone/>
              <a:defRPr/>
            </a:pPr>
            <a:r>
              <a:rPr lang="en-US" altLang="zh-CN" sz="2800" b="1" kern="0" dirty="0">
                <a:latin typeface="+mn-lt"/>
                <a:ea typeface="+mn-ea"/>
              </a:rPr>
              <a:t>   =14</a:t>
            </a:r>
          </a:p>
          <a:p>
            <a:pPr marL="342900" indent="-342900">
              <a:lnSpc>
                <a:spcPct val="120000"/>
              </a:lnSpc>
              <a:spcBef>
                <a:spcPct val="20000"/>
              </a:spcBef>
              <a:buFont typeface="Wingdings" pitchFamily="2" charset="2"/>
              <a:buNone/>
              <a:defRPr/>
            </a:pPr>
            <a:endParaRPr lang="zh-CN" altLang="en-US" sz="2800" b="1" kern="0" dirty="0">
              <a:latin typeface="+mn-lt"/>
              <a:ea typeface="+mn-ea"/>
            </a:endParaRPr>
          </a:p>
        </p:txBody>
      </p:sp>
      <p:cxnSp>
        <p:nvCxnSpPr>
          <p:cNvPr id="37" name="直接连接符 36"/>
          <p:cNvCxnSpPr>
            <a:cxnSpLocks noChangeShapeType="1"/>
          </p:cNvCxnSpPr>
          <p:nvPr/>
        </p:nvCxnSpPr>
        <p:spPr bwMode="auto">
          <a:xfrm>
            <a:off x="6000750" y="3622675"/>
            <a:ext cx="1643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38" name="内容占位符 2"/>
          <p:cNvSpPr txBox="1">
            <a:spLocks/>
          </p:cNvSpPr>
          <p:nvPr/>
        </p:nvSpPr>
        <p:spPr bwMode="auto">
          <a:xfrm>
            <a:off x="6643688" y="1714500"/>
            <a:ext cx="2071687" cy="1143000"/>
          </a:xfrm>
          <a:prstGeom prst="rect">
            <a:avLst/>
          </a:prstGeom>
          <a:noFill/>
          <a:ln w="9525">
            <a:noFill/>
            <a:miter lim="800000"/>
            <a:headEnd/>
            <a:tailEnd/>
          </a:ln>
        </p:spPr>
        <p:txBody>
          <a:bodyPr/>
          <a:lstStyle/>
          <a:p>
            <a:pPr marL="342900" indent="-342900">
              <a:spcBef>
                <a:spcPct val="20000"/>
              </a:spcBef>
              <a:buFont typeface="Wingdings" pitchFamily="2" charset="2"/>
              <a:buNone/>
              <a:defRPr/>
            </a:pPr>
            <a:r>
              <a:rPr lang="en-US" altLang="zh-CN" sz="2800" b="1" kern="0" dirty="0">
                <a:latin typeface="+mn-lt"/>
                <a:ea typeface="+mn-ea"/>
              </a:rPr>
              <a:t> age(4)</a:t>
            </a:r>
          </a:p>
          <a:p>
            <a:pPr marL="342900" indent="-342900">
              <a:spcBef>
                <a:spcPct val="20000"/>
              </a:spcBef>
              <a:buFont typeface="Wingdings" pitchFamily="2" charset="2"/>
              <a:buNone/>
              <a:defRPr/>
            </a:pPr>
            <a:r>
              <a:rPr lang="en-US" altLang="zh-CN" sz="2800" b="1" kern="0" dirty="0">
                <a:latin typeface="+mn-lt"/>
                <a:ea typeface="+mn-ea"/>
              </a:rPr>
              <a:t>   =16</a:t>
            </a:r>
          </a:p>
          <a:p>
            <a:pPr marL="342900" indent="-342900">
              <a:lnSpc>
                <a:spcPct val="120000"/>
              </a:lnSpc>
              <a:spcBef>
                <a:spcPct val="20000"/>
              </a:spcBef>
              <a:buFont typeface="Wingdings" pitchFamily="2" charset="2"/>
              <a:buNone/>
              <a:defRPr/>
            </a:pPr>
            <a:endParaRPr lang="zh-CN" altLang="en-US" sz="2800" b="1" kern="0" dirty="0">
              <a:latin typeface="+mn-lt"/>
              <a:ea typeface="+mn-ea"/>
            </a:endParaRPr>
          </a:p>
        </p:txBody>
      </p:sp>
      <p:cxnSp>
        <p:nvCxnSpPr>
          <p:cNvPr id="39" name="直接连接符 38"/>
          <p:cNvCxnSpPr>
            <a:cxnSpLocks noChangeShapeType="1"/>
          </p:cNvCxnSpPr>
          <p:nvPr/>
        </p:nvCxnSpPr>
        <p:spPr bwMode="auto">
          <a:xfrm>
            <a:off x="6715125" y="2265363"/>
            <a:ext cx="1643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40" name="内容占位符 2"/>
          <p:cNvSpPr txBox="1">
            <a:spLocks/>
          </p:cNvSpPr>
          <p:nvPr/>
        </p:nvSpPr>
        <p:spPr bwMode="auto">
          <a:xfrm>
            <a:off x="6929438" y="428625"/>
            <a:ext cx="2071687" cy="1143000"/>
          </a:xfrm>
          <a:prstGeom prst="rect">
            <a:avLst/>
          </a:prstGeom>
          <a:noFill/>
          <a:ln w="9525">
            <a:noFill/>
            <a:miter lim="800000"/>
            <a:headEnd/>
            <a:tailEnd/>
          </a:ln>
        </p:spPr>
        <p:txBody>
          <a:bodyPr/>
          <a:lstStyle/>
          <a:p>
            <a:pPr marL="342900" indent="-342900">
              <a:spcBef>
                <a:spcPct val="20000"/>
              </a:spcBef>
              <a:buFont typeface="Wingdings" pitchFamily="2" charset="2"/>
              <a:buNone/>
              <a:defRPr/>
            </a:pPr>
            <a:r>
              <a:rPr lang="en-US" altLang="zh-CN" sz="2800" b="1" kern="0" dirty="0">
                <a:latin typeface="+mn-lt"/>
                <a:ea typeface="+mn-ea"/>
              </a:rPr>
              <a:t> age(5)</a:t>
            </a:r>
          </a:p>
          <a:p>
            <a:pPr marL="342900" indent="-342900">
              <a:spcBef>
                <a:spcPct val="20000"/>
              </a:spcBef>
              <a:buFont typeface="Wingdings" pitchFamily="2" charset="2"/>
              <a:buNone/>
              <a:defRPr/>
            </a:pPr>
            <a:r>
              <a:rPr lang="en-US" altLang="zh-CN" sz="2800" b="1" kern="0" dirty="0">
                <a:latin typeface="+mn-lt"/>
                <a:ea typeface="+mn-ea"/>
              </a:rPr>
              <a:t>   =18</a:t>
            </a:r>
          </a:p>
          <a:p>
            <a:pPr marL="342900" indent="-342900">
              <a:lnSpc>
                <a:spcPct val="120000"/>
              </a:lnSpc>
              <a:spcBef>
                <a:spcPct val="20000"/>
              </a:spcBef>
              <a:buFont typeface="Wingdings" pitchFamily="2" charset="2"/>
              <a:buNone/>
              <a:defRPr/>
            </a:pPr>
            <a:endParaRPr lang="zh-CN" altLang="en-US" sz="2800" b="1" kern="0" dirty="0">
              <a:latin typeface="+mn-lt"/>
              <a:ea typeface="+mn-ea"/>
            </a:endParaRPr>
          </a:p>
        </p:txBody>
      </p:sp>
      <p:cxnSp>
        <p:nvCxnSpPr>
          <p:cNvPr id="41" name="直接连接符 40"/>
          <p:cNvCxnSpPr>
            <a:cxnSpLocks noChangeShapeType="1"/>
          </p:cNvCxnSpPr>
          <p:nvPr/>
        </p:nvCxnSpPr>
        <p:spPr bwMode="auto">
          <a:xfrm>
            <a:off x="6929438" y="1000125"/>
            <a:ext cx="164306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7060" name="直接连接符 47"/>
          <p:cNvCxnSpPr>
            <a:cxnSpLocks noChangeShapeType="1"/>
          </p:cNvCxnSpPr>
          <p:nvPr/>
        </p:nvCxnSpPr>
        <p:spPr bwMode="auto">
          <a:xfrm rot="5400000">
            <a:off x="2178843" y="2964657"/>
            <a:ext cx="4786313" cy="0"/>
          </a:xfrm>
          <a:prstGeom prst="line">
            <a:avLst/>
          </a:prstGeom>
          <a:noFill/>
          <a:ln w="38100" algn="ctr">
            <a:solidFill>
              <a:srgbClr val="FF0000"/>
            </a:solidFill>
            <a:prstDash val="dash"/>
            <a:miter lim="800000"/>
            <a:headEnd/>
            <a:tailEnd/>
          </a:ln>
          <a:extLst>
            <a:ext uri="{909E8E84-426E-40DD-AFC4-6F175D3DCCD1}">
              <a14:hiddenFill xmlns:a14="http://schemas.microsoft.com/office/drawing/2010/main">
                <a:noFill/>
              </a14:hiddenFill>
            </a:ext>
          </a:extLst>
        </p:spPr>
      </p:cxnSp>
      <p:cxnSp>
        <p:nvCxnSpPr>
          <p:cNvPr id="50" name="直接箭头连接符 55"/>
          <p:cNvCxnSpPr>
            <a:cxnSpLocks noChangeShapeType="1"/>
          </p:cNvCxnSpPr>
          <p:nvPr/>
        </p:nvCxnSpPr>
        <p:spPr bwMode="auto">
          <a:xfrm rot="16200000" flipH="1">
            <a:off x="1143000" y="1571626"/>
            <a:ext cx="357187" cy="214312"/>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53" name="直接箭头连接符 55"/>
          <p:cNvCxnSpPr>
            <a:cxnSpLocks noChangeShapeType="1"/>
          </p:cNvCxnSpPr>
          <p:nvPr/>
        </p:nvCxnSpPr>
        <p:spPr bwMode="auto">
          <a:xfrm rot="16200000" flipH="1">
            <a:off x="1785938" y="2786062"/>
            <a:ext cx="357188" cy="214313"/>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54" name="直接箭头连接符 55"/>
          <p:cNvCxnSpPr>
            <a:cxnSpLocks noChangeShapeType="1"/>
          </p:cNvCxnSpPr>
          <p:nvPr/>
        </p:nvCxnSpPr>
        <p:spPr bwMode="auto">
          <a:xfrm rot="16200000" flipH="1">
            <a:off x="2286000" y="4071938"/>
            <a:ext cx="357188" cy="214312"/>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55" name="直接箭头连接符 55"/>
          <p:cNvCxnSpPr>
            <a:cxnSpLocks noChangeShapeType="1"/>
          </p:cNvCxnSpPr>
          <p:nvPr/>
        </p:nvCxnSpPr>
        <p:spPr bwMode="auto">
          <a:xfrm>
            <a:off x="3429000" y="5357813"/>
            <a:ext cx="500063"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59" name="内容占位符 2"/>
          <p:cNvSpPr txBox="1">
            <a:spLocks/>
          </p:cNvSpPr>
          <p:nvPr/>
        </p:nvSpPr>
        <p:spPr bwMode="auto">
          <a:xfrm>
            <a:off x="571500" y="5500688"/>
            <a:ext cx="2000250" cy="500062"/>
          </a:xfrm>
          <a:prstGeom prst="rect">
            <a:avLst/>
          </a:prstGeom>
          <a:solidFill>
            <a:srgbClr val="CCECFF"/>
          </a:solidFill>
          <a:ln w="9525">
            <a:noFill/>
            <a:miter lim="800000"/>
            <a:headEnd/>
            <a:tailEnd/>
          </a:ln>
        </p:spPr>
        <p:txBody>
          <a:bodyPr/>
          <a:lstStyle/>
          <a:p>
            <a:pPr marL="342900" indent="-342900" algn="ctr">
              <a:spcBef>
                <a:spcPct val="20000"/>
              </a:spcBef>
              <a:buFont typeface="Wingdings" pitchFamily="2" charset="2"/>
              <a:buNone/>
              <a:defRPr/>
            </a:pPr>
            <a:r>
              <a:rPr lang="en-US" altLang="zh-CN" sz="2800" b="1" kern="0" dirty="0">
                <a:solidFill>
                  <a:srgbClr val="0000CC"/>
                </a:solidFill>
                <a:latin typeface="+mn-lt"/>
                <a:ea typeface="+mn-ea"/>
              </a:rPr>
              <a:t> </a:t>
            </a:r>
            <a:r>
              <a:rPr lang="zh-CN" altLang="en-US" sz="2800" b="1" kern="0" dirty="0">
                <a:solidFill>
                  <a:srgbClr val="0000CC"/>
                </a:solidFill>
                <a:latin typeface="+mn-lt"/>
                <a:ea typeface="+mn-ea"/>
              </a:rPr>
              <a:t>回溯阶段</a:t>
            </a:r>
          </a:p>
        </p:txBody>
      </p:sp>
      <p:cxnSp>
        <p:nvCxnSpPr>
          <p:cNvPr id="60" name="直接箭头连接符 55"/>
          <p:cNvCxnSpPr>
            <a:cxnSpLocks noChangeShapeType="1"/>
          </p:cNvCxnSpPr>
          <p:nvPr/>
        </p:nvCxnSpPr>
        <p:spPr bwMode="auto">
          <a:xfrm rot="5400000" flipH="1" flipV="1">
            <a:off x="5000626" y="5143500"/>
            <a:ext cx="500062"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62" name="直接箭头连接符 55"/>
          <p:cNvCxnSpPr>
            <a:cxnSpLocks noChangeShapeType="1"/>
          </p:cNvCxnSpPr>
          <p:nvPr/>
        </p:nvCxnSpPr>
        <p:spPr bwMode="auto">
          <a:xfrm rot="5400000" flipH="1" flipV="1">
            <a:off x="5857876" y="4000500"/>
            <a:ext cx="500062"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63" name="直接箭头连接符 55"/>
          <p:cNvCxnSpPr>
            <a:cxnSpLocks noChangeShapeType="1"/>
          </p:cNvCxnSpPr>
          <p:nvPr/>
        </p:nvCxnSpPr>
        <p:spPr bwMode="auto">
          <a:xfrm rot="5400000" flipH="1" flipV="1">
            <a:off x="6572250" y="2786063"/>
            <a:ext cx="500063"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64" name="直接箭头连接符 55"/>
          <p:cNvCxnSpPr>
            <a:cxnSpLocks noChangeShapeType="1"/>
          </p:cNvCxnSpPr>
          <p:nvPr/>
        </p:nvCxnSpPr>
        <p:spPr bwMode="auto">
          <a:xfrm rot="5400000" flipH="1" flipV="1">
            <a:off x="7286626" y="1428750"/>
            <a:ext cx="500062"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65" name="内容占位符 2"/>
          <p:cNvSpPr txBox="1">
            <a:spLocks/>
          </p:cNvSpPr>
          <p:nvPr/>
        </p:nvSpPr>
        <p:spPr bwMode="auto">
          <a:xfrm>
            <a:off x="6572250" y="5500688"/>
            <a:ext cx="1857375" cy="500062"/>
          </a:xfrm>
          <a:prstGeom prst="rect">
            <a:avLst/>
          </a:prstGeom>
          <a:solidFill>
            <a:srgbClr val="CCECFF"/>
          </a:solidFill>
          <a:ln w="9525">
            <a:noFill/>
            <a:miter lim="800000"/>
            <a:headEnd/>
            <a:tailEnd/>
          </a:ln>
        </p:spPr>
        <p:txBody>
          <a:bodyPr/>
          <a:lstStyle/>
          <a:p>
            <a:pPr marL="342900" indent="-342900" algn="ctr">
              <a:spcBef>
                <a:spcPct val="20000"/>
              </a:spcBef>
              <a:buFont typeface="Wingdings" pitchFamily="2" charset="2"/>
              <a:buNone/>
              <a:defRPr/>
            </a:pPr>
            <a:r>
              <a:rPr lang="en-US" altLang="zh-CN" sz="2800" b="1" kern="0" dirty="0">
                <a:solidFill>
                  <a:srgbClr val="0000CC"/>
                </a:solidFill>
                <a:latin typeface="+mn-lt"/>
                <a:ea typeface="+mn-ea"/>
              </a:rPr>
              <a:t> </a:t>
            </a:r>
            <a:r>
              <a:rPr lang="zh-CN" altLang="en-US" sz="2800" b="1" kern="0" dirty="0">
                <a:solidFill>
                  <a:srgbClr val="0000CC"/>
                </a:solidFill>
                <a:latin typeface="+mn-lt"/>
                <a:ea typeface="+mn-ea"/>
              </a:rPr>
              <a:t>递推阶段</a:t>
            </a:r>
          </a:p>
        </p:txBody>
      </p:sp>
      <p:pic>
        <p:nvPicPr>
          <p:cNvPr id="87071" name="图片 30"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blinds(horizontal)">
                                      <p:cBhvr>
                                        <p:cTn id="7" dur="500"/>
                                        <p:tgtEl>
                                          <p:spTgt spid="3">
                                            <p:txEl>
                                              <p:pRg st="0" end="0"/>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2" presetClass="entr" presetSubtype="8" fill="hold" nodeType="clickEffect">
                                  <p:stCondLst>
                                    <p:cond delay="0"/>
                                  </p:stCondLst>
                                  <p:childTnLst>
                                    <p:set>
                                      <p:cBhvr>
                                        <p:cTn id="11" dur="1" fill="hold">
                                          <p:stCondLst>
                                            <p:cond delay="0"/>
                                          </p:stCondLst>
                                        </p:cTn>
                                        <p:tgtEl>
                                          <p:spTgt spid="12"/>
                                        </p:tgtEl>
                                        <p:attrNameLst>
                                          <p:attrName>style.visibility</p:attrName>
                                        </p:attrNameLst>
                                      </p:cBhvr>
                                      <p:to>
                                        <p:strVal val="visible"/>
                                      </p:to>
                                    </p:set>
                                    <p:animEffect transition="in" filter="slide(fromLeft)">
                                      <p:cBhvr>
                                        <p:cTn id="12" dur="500"/>
                                        <p:tgtEl>
                                          <p:spTgt spid="12"/>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1" end="1"/>
                                            </p:txEl>
                                          </p:spTgt>
                                        </p:tgtEl>
                                        <p:attrNameLst>
                                          <p:attrName>style.visibility</p:attrName>
                                        </p:attrNameLst>
                                      </p:cBhvr>
                                      <p:to>
                                        <p:strVal val="visible"/>
                                      </p:to>
                                    </p:set>
                                    <p:animEffect transition="in" filter="blinds(horizontal)">
                                      <p:cBhvr>
                                        <p:cTn id="16" dur="500"/>
                                        <p:tgtEl>
                                          <p:spTgt spid="3">
                                            <p:txEl>
                                              <p:pRg st="1" end="1"/>
                                            </p:txEl>
                                          </p:spTgt>
                                        </p:tgtEl>
                                      </p:cBhvr>
                                    </p:animEffect>
                                  </p:childTnLst>
                                </p:cTn>
                              </p:par>
                            </p:childTnLst>
                          </p:cTn>
                        </p:par>
                      </p:childTnLst>
                    </p:cTn>
                  </p:par>
                  <p:par>
                    <p:cTn id="17" fill="hold" nodeType="clickPar">
                      <p:stCondLst>
                        <p:cond delay="indefinite"/>
                      </p:stCondLst>
                      <p:childTnLst>
                        <p:par>
                          <p:cTn id="18" fill="hold" nodeType="withGroup">
                            <p:stCondLst>
                              <p:cond delay="0"/>
                            </p:stCondLst>
                            <p:childTnLst>
                              <p:par>
                                <p:cTn id="19" presetID="4" presetClass="entr" presetSubtype="16" fill="hold" nodeType="clickEffect">
                                  <p:stCondLst>
                                    <p:cond delay="0"/>
                                  </p:stCondLst>
                                  <p:childTnLst>
                                    <p:set>
                                      <p:cBhvr>
                                        <p:cTn id="20" dur="1" fill="hold">
                                          <p:stCondLst>
                                            <p:cond delay="0"/>
                                          </p:stCondLst>
                                        </p:cTn>
                                        <p:tgtEl>
                                          <p:spTgt spid="50"/>
                                        </p:tgtEl>
                                        <p:attrNameLst>
                                          <p:attrName>style.visibility</p:attrName>
                                        </p:attrNameLst>
                                      </p:cBhvr>
                                      <p:to>
                                        <p:strVal val="visible"/>
                                      </p:to>
                                    </p:set>
                                    <p:animEffect transition="in" filter="box(in)">
                                      <p:cBhvr>
                                        <p:cTn id="21" dur="500"/>
                                        <p:tgtEl>
                                          <p:spTgt spid="50"/>
                                        </p:tgtEl>
                                      </p:cBhvr>
                                    </p:animEffect>
                                  </p:childTnLst>
                                </p:cTn>
                              </p:par>
                            </p:childTnLst>
                          </p:cTn>
                        </p:par>
                        <p:par>
                          <p:cTn id="22" fill="hold" nodeType="afterGroup">
                            <p:stCondLst>
                              <p:cond delay="500"/>
                            </p:stCondLst>
                            <p:childTnLst>
                              <p:par>
                                <p:cTn id="23" presetID="3" presetClass="entr" presetSubtype="10" fill="hold" nodeType="afterEffect">
                                  <p:stCondLst>
                                    <p:cond delay="0"/>
                                  </p:stCondLst>
                                  <p:childTnLst>
                                    <p:set>
                                      <p:cBhvr>
                                        <p:cTn id="24" dur="1" fill="hold">
                                          <p:stCondLst>
                                            <p:cond delay="0"/>
                                          </p:stCondLst>
                                        </p:cTn>
                                        <p:tgtEl>
                                          <p:spTgt spid="16">
                                            <p:txEl>
                                              <p:pRg st="0" end="0"/>
                                            </p:txEl>
                                          </p:spTgt>
                                        </p:tgtEl>
                                        <p:attrNameLst>
                                          <p:attrName>style.visibility</p:attrName>
                                        </p:attrNameLst>
                                      </p:cBhvr>
                                      <p:to>
                                        <p:strVal val="visible"/>
                                      </p:to>
                                    </p:set>
                                    <p:animEffect transition="in" filter="blinds(horizontal)">
                                      <p:cBhvr>
                                        <p:cTn id="25" dur="500"/>
                                        <p:tgtEl>
                                          <p:spTgt spid="16">
                                            <p:txEl>
                                              <p:pRg st="0" end="0"/>
                                            </p:txEl>
                                          </p:spTgt>
                                        </p:tgtEl>
                                      </p:cBhvr>
                                    </p:animEffect>
                                  </p:childTnLst>
                                </p:cTn>
                              </p:par>
                            </p:childTnLst>
                          </p:cTn>
                        </p:par>
                      </p:childTnLst>
                    </p:cTn>
                  </p:par>
                  <p:par>
                    <p:cTn id="26" fill="hold" nodeType="clickPar">
                      <p:stCondLst>
                        <p:cond delay="indefinite"/>
                      </p:stCondLst>
                      <p:childTnLst>
                        <p:par>
                          <p:cTn id="27" fill="hold" nodeType="withGroup">
                            <p:stCondLst>
                              <p:cond delay="0"/>
                            </p:stCondLst>
                            <p:childTnLst>
                              <p:par>
                                <p:cTn id="28" presetID="12" presetClass="entr" presetSubtype="8" fill="hold" nodeType="clickEffect">
                                  <p:stCondLst>
                                    <p:cond delay="0"/>
                                  </p:stCondLst>
                                  <p:childTnLst>
                                    <p:set>
                                      <p:cBhvr>
                                        <p:cTn id="29" dur="1" fill="hold">
                                          <p:stCondLst>
                                            <p:cond delay="0"/>
                                          </p:stCondLst>
                                        </p:cTn>
                                        <p:tgtEl>
                                          <p:spTgt spid="17"/>
                                        </p:tgtEl>
                                        <p:attrNameLst>
                                          <p:attrName>style.visibility</p:attrName>
                                        </p:attrNameLst>
                                      </p:cBhvr>
                                      <p:to>
                                        <p:strVal val="visible"/>
                                      </p:to>
                                    </p:set>
                                    <p:animEffect transition="in" filter="slide(fromLeft)">
                                      <p:cBhvr>
                                        <p:cTn id="30" dur="500"/>
                                        <p:tgtEl>
                                          <p:spTgt spid="17"/>
                                        </p:tgtEl>
                                      </p:cBhvr>
                                    </p:animEffect>
                                  </p:childTnLst>
                                </p:cTn>
                              </p:par>
                            </p:childTnLst>
                          </p:cTn>
                        </p:par>
                        <p:par>
                          <p:cTn id="31" fill="hold" nodeType="after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16">
                                            <p:txEl>
                                              <p:pRg st="1" end="1"/>
                                            </p:txEl>
                                          </p:spTgt>
                                        </p:tgtEl>
                                        <p:attrNameLst>
                                          <p:attrName>style.visibility</p:attrName>
                                        </p:attrNameLst>
                                      </p:cBhvr>
                                      <p:to>
                                        <p:strVal val="visible"/>
                                      </p:to>
                                    </p:set>
                                    <p:animEffect transition="in" filter="blinds(horizontal)">
                                      <p:cBhvr>
                                        <p:cTn id="34" dur="500"/>
                                        <p:tgtEl>
                                          <p:spTgt spid="16">
                                            <p:txEl>
                                              <p:pRg st="1" end="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4" presetClass="entr" presetSubtype="16" fill="hold" nodeType="clickEffect">
                                  <p:stCondLst>
                                    <p:cond delay="0"/>
                                  </p:stCondLst>
                                  <p:childTnLst>
                                    <p:set>
                                      <p:cBhvr>
                                        <p:cTn id="38" dur="1" fill="hold">
                                          <p:stCondLst>
                                            <p:cond delay="0"/>
                                          </p:stCondLst>
                                        </p:cTn>
                                        <p:tgtEl>
                                          <p:spTgt spid="53"/>
                                        </p:tgtEl>
                                        <p:attrNameLst>
                                          <p:attrName>style.visibility</p:attrName>
                                        </p:attrNameLst>
                                      </p:cBhvr>
                                      <p:to>
                                        <p:strVal val="visible"/>
                                      </p:to>
                                    </p:set>
                                    <p:animEffect transition="in" filter="box(in)">
                                      <p:cBhvr>
                                        <p:cTn id="39" dur="500"/>
                                        <p:tgtEl>
                                          <p:spTgt spid="53"/>
                                        </p:tgtEl>
                                      </p:cBhvr>
                                    </p:animEffect>
                                  </p:childTnLst>
                                </p:cTn>
                              </p:par>
                            </p:childTnLst>
                          </p:cTn>
                        </p:par>
                        <p:par>
                          <p:cTn id="40" fill="hold" nodeType="afterGroup">
                            <p:stCondLst>
                              <p:cond delay="500"/>
                            </p:stCondLst>
                            <p:childTnLst>
                              <p:par>
                                <p:cTn id="41" presetID="3" presetClass="entr" presetSubtype="10" fill="hold" nodeType="afterEffect">
                                  <p:stCondLst>
                                    <p:cond delay="0"/>
                                  </p:stCondLst>
                                  <p:childTnLst>
                                    <p:set>
                                      <p:cBhvr>
                                        <p:cTn id="42" dur="1" fill="hold">
                                          <p:stCondLst>
                                            <p:cond delay="0"/>
                                          </p:stCondLst>
                                        </p:cTn>
                                        <p:tgtEl>
                                          <p:spTgt spid="18">
                                            <p:txEl>
                                              <p:pRg st="0" end="0"/>
                                            </p:txEl>
                                          </p:spTgt>
                                        </p:tgtEl>
                                        <p:attrNameLst>
                                          <p:attrName>style.visibility</p:attrName>
                                        </p:attrNameLst>
                                      </p:cBhvr>
                                      <p:to>
                                        <p:strVal val="visible"/>
                                      </p:to>
                                    </p:set>
                                    <p:animEffect transition="in" filter="blinds(horizontal)">
                                      <p:cBhvr>
                                        <p:cTn id="43" dur="500"/>
                                        <p:tgtEl>
                                          <p:spTgt spid="18">
                                            <p:txEl>
                                              <p:pRg st="0" end="0"/>
                                            </p:txEl>
                                          </p:spTgt>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2" presetClass="entr" presetSubtype="8" fill="hold" nodeType="clickEffect">
                                  <p:stCondLst>
                                    <p:cond delay="0"/>
                                  </p:stCondLst>
                                  <p:childTnLst>
                                    <p:set>
                                      <p:cBhvr>
                                        <p:cTn id="47" dur="1" fill="hold">
                                          <p:stCondLst>
                                            <p:cond delay="0"/>
                                          </p:stCondLst>
                                        </p:cTn>
                                        <p:tgtEl>
                                          <p:spTgt spid="19"/>
                                        </p:tgtEl>
                                        <p:attrNameLst>
                                          <p:attrName>style.visibility</p:attrName>
                                        </p:attrNameLst>
                                      </p:cBhvr>
                                      <p:to>
                                        <p:strVal val="visible"/>
                                      </p:to>
                                    </p:set>
                                    <p:animEffect transition="in" filter="slide(fromLeft)">
                                      <p:cBhvr>
                                        <p:cTn id="48" dur="500"/>
                                        <p:tgtEl>
                                          <p:spTgt spid="19"/>
                                        </p:tgtEl>
                                      </p:cBhvr>
                                    </p:animEffect>
                                  </p:childTnLst>
                                </p:cTn>
                              </p:par>
                            </p:childTnLst>
                          </p:cTn>
                        </p:par>
                        <p:par>
                          <p:cTn id="49" fill="hold" nodeType="afterGroup">
                            <p:stCondLst>
                              <p:cond delay="500"/>
                            </p:stCondLst>
                            <p:childTnLst>
                              <p:par>
                                <p:cTn id="50" presetID="3" presetClass="entr" presetSubtype="10" fill="hold" nodeType="afterEffect">
                                  <p:stCondLst>
                                    <p:cond delay="0"/>
                                  </p:stCondLst>
                                  <p:childTnLst>
                                    <p:set>
                                      <p:cBhvr>
                                        <p:cTn id="51" dur="1" fill="hold">
                                          <p:stCondLst>
                                            <p:cond delay="0"/>
                                          </p:stCondLst>
                                        </p:cTn>
                                        <p:tgtEl>
                                          <p:spTgt spid="18">
                                            <p:txEl>
                                              <p:pRg st="1" end="1"/>
                                            </p:txEl>
                                          </p:spTgt>
                                        </p:tgtEl>
                                        <p:attrNameLst>
                                          <p:attrName>style.visibility</p:attrName>
                                        </p:attrNameLst>
                                      </p:cBhvr>
                                      <p:to>
                                        <p:strVal val="visible"/>
                                      </p:to>
                                    </p:set>
                                    <p:animEffect transition="in" filter="blinds(horizontal)">
                                      <p:cBhvr>
                                        <p:cTn id="52" dur="500"/>
                                        <p:tgtEl>
                                          <p:spTgt spid="18">
                                            <p:txEl>
                                              <p:pRg st="1" end="1"/>
                                            </p:txEl>
                                          </p:spTgt>
                                        </p:tgtEl>
                                      </p:cBhvr>
                                    </p:animEffect>
                                  </p:childTnLst>
                                </p:cTn>
                              </p:par>
                            </p:childTnLst>
                          </p:cTn>
                        </p:par>
                      </p:childTnLst>
                    </p:cTn>
                  </p:par>
                  <p:par>
                    <p:cTn id="53" fill="hold" nodeType="clickPar">
                      <p:stCondLst>
                        <p:cond delay="indefinite"/>
                      </p:stCondLst>
                      <p:childTnLst>
                        <p:par>
                          <p:cTn id="54" fill="hold" nodeType="withGroup">
                            <p:stCondLst>
                              <p:cond delay="0"/>
                            </p:stCondLst>
                            <p:childTnLst>
                              <p:par>
                                <p:cTn id="55" presetID="4" presetClass="entr" presetSubtype="16" fill="hold" nodeType="clickEffect">
                                  <p:stCondLst>
                                    <p:cond delay="0"/>
                                  </p:stCondLst>
                                  <p:childTnLst>
                                    <p:set>
                                      <p:cBhvr>
                                        <p:cTn id="56" dur="1" fill="hold">
                                          <p:stCondLst>
                                            <p:cond delay="0"/>
                                          </p:stCondLst>
                                        </p:cTn>
                                        <p:tgtEl>
                                          <p:spTgt spid="54"/>
                                        </p:tgtEl>
                                        <p:attrNameLst>
                                          <p:attrName>style.visibility</p:attrName>
                                        </p:attrNameLst>
                                      </p:cBhvr>
                                      <p:to>
                                        <p:strVal val="visible"/>
                                      </p:to>
                                    </p:set>
                                    <p:animEffect transition="in" filter="box(in)">
                                      <p:cBhvr>
                                        <p:cTn id="57" dur="500"/>
                                        <p:tgtEl>
                                          <p:spTgt spid="54"/>
                                        </p:tgtEl>
                                      </p:cBhvr>
                                    </p:animEffect>
                                  </p:childTnLst>
                                </p:cTn>
                              </p:par>
                            </p:childTnLst>
                          </p:cTn>
                        </p:par>
                        <p:par>
                          <p:cTn id="58" fill="hold" nodeType="afterGroup">
                            <p:stCondLst>
                              <p:cond delay="500"/>
                            </p:stCondLst>
                            <p:childTnLst>
                              <p:par>
                                <p:cTn id="59" presetID="3" presetClass="entr" presetSubtype="10" fill="hold" nodeType="afterEffect">
                                  <p:stCondLst>
                                    <p:cond delay="0"/>
                                  </p:stCondLst>
                                  <p:childTnLst>
                                    <p:set>
                                      <p:cBhvr>
                                        <p:cTn id="60" dur="1" fill="hold">
                                          <p:stCondLst>
                                            <p:cond delay="0"/>
                                          </p:stCondLst>
                                        </p:cTn>
                                        <p:tgtEl>
                                          <p:spTgt spid="20">
                                            <p:txEl>
                                              <p:pRg st="0" end="0"/>
                                            </p:txEl>
                                          </p:spTgt>
                                        </p:tgtEl>
                                        <p:attrNameLst>
                                          <p:attrName>style.visibility</p:attrName>
                                        </p:attrNameLst>
                                      </p:cBhvr>
                                      <p:to>
                                        <p:strVal val="visible"/>
                                      </p:to>
                                    </p:set>
                                    <p:animEffect transition="in" filter="blinds(horizontal)">
                                      <p:cBhvr>
                                        <p:cTn id="61" dur="500"/>
                                        <p:tgtEl>
                                          <p:spTgt spid="20">
                                            <p:txEl>
                                              <p:pRg st="0" end="0"/>
                                            </p:txEl>
                                          </p:spTgt>
                                        </p:tgtEl>
                                      </p:cBhvr>
                                    </p:animEffect>
                                  </p:childTnLst>
                                </p:cTn>
                              </p:par>
                            </p:childTnLst>
                          </p:cTn>
                        </p:par>
                      </p:childTnLst>
                    </p:cTn>
                  </p:par>
                  <p:par>
                    <p:cTn id="62" fill="hold" nodeType="clickPar">
                      <p:stCondLst>
                        <p:cond delay="indefinite"/>
                      </p:stCondLst>
                      <p:childTnLst>
                        <p:par>
                          <p:cTn id="63" fill="hold" nodeType="withGroup">
                            <p:stCondLst>
                              <p:cond delay="0"/>
                            </p:stCondLst>
                            <p:childTnLst>
                              <p:par>
                                <p:cTn id="64" presetID="12" presetClass="entr" presetSubtype="8" fill="hold" nodeType="clickEffect">
                                  <p:stCondLst>
                                    <p:cond delay="0"/>
                                  </p:stCondLst>
                                  <p:childTnLst>
                                    <p:set>
                                      <p:cBhvr>
                                        <p:cTn id="65" dur="1" fill="hold">
                                          <p:stCondLst>
                                            <p:cond delay="0"/>
                                          </p:stCondLst>
                                        </p:cTn>
                                        <p:tgtEl>
                                          <p:spTgt spid="21"/>
                                        </p:tgtEl>
                                        <p:attrNameLst>
                                          <p:attrName>style.visibility</p:attrName>
                                        </p:attrNameLst>
                                      </p:cBhvr>
                                      <p:to>
                                        <p:strVal val="visible"/>
                                      </p:to>
                                    </p:set>
                                    <p:animEffect transition="in" filter="slide(fromLeft)">
                                      <p:cBhvr>
                                        <p:cTn id="66" dur="500"/>
                                        <p:tgtEl>
                                          <p:spTgt spid="21"/>
                                        </p:tgtEl>
                                      </p:cBhvr>
                                    </p:animEffect>
                                  </p:childTnLst>
                                </p:cTn>
                              </p:par>
                            </p:childTnLst>
                          </p:cTn>
                        </p:par>
                        <p:par>
                          <p:cTn id="67" fill="hold" nodeType="afterGroup">
                            <p:stCondLst>
                              <p:cond delay="500"/>
                            </p:stCondLst>
                            <p:childTnLst>
                              <p:par>
                                <p:cTn id="68" presetID="3" presetClass="entr" presetSubtype="10" fill="hold" nodeType="afterEffect">
                                  <p:stCondLst>
                                    <p:cond delay="0"/>
                                  </p:stCondLst>
                                  <p:childTnLst>
                                    <p:set>
                                      <p:cBhvr>
                                        <p:cTn id="69" dur="1" fill="hold">
                                          <p:stCondLst>
                                            <p:cond delay="0"/>
                                          </p:stCondLst>
                                        </p:cTn>
                                        <p:tgtEl>
                                          <p:spTgt spid="20">
                                            <p:txEl>
                                              <p:pRg st="1" end="1"/>
                                            </p:txEl>
                                          </p:spTgt>
                                        </p:tgtEl>
                                        <p:attrNameLst>
                                          <p:attrName>style.visibility</p:attrName>
                                        </p:attrNameLst>
                                      </p:cBhvr>
                                      <p:to>
                                        <p:strVal val="visible"/>
                                      </p:to>
                                    </p:set>
                                    <p:animEffect transition="in" filter="blinds(horizontal)">
                                      <p:cBhvr>
                                        <p:cTn id="70" dur="500"/>
                                        <p:tgtEl>
                                          <p:spTgt spid="20">
                                            <p:txEl>
                                              <p:pRg st="1" end="1"/>
                                            </p:txEl>
                                          </p:spTgt>
                                        </p:tgtEl>
                                      </p:cBhvr>
                                    </p:animEffect>
                                  </p:childTnLst>
                                </p:cTn>
                              </p:par>
                            </p:childTnLst>
                          </p:cTn>
                        </p:par>
                      </p:childTnLst>
                    </p:cTn>
                  </p:par>
                  <p:par>
                    <p:cTn id="71" fill="hold" nodeType="clickPar">
                      <p:stCondLst>
                        <p:cond delay="indefinite"/>
                      </p:stCondLst>
                      <p:childTnLst>
                        <p:par>
                          <p:cTn id="72" fill="hold" nodeType="withGroup">
                            <p:stCondLst>
                              <p:cond delay="0"/>
                            </p:stCondLst>
                            <p:childTnLst>
                              <p:par>
                                <p:cTn id="73" presetID="4" presetClass="entr" presetSubtype="16" fill="hold" nodeType="clickEffect">
                                  <p:stCondLst>
                                    <p:cond delay="0"/>
                                  </p:stCondLst>
                                  <p:childTnLst>
                                    <p:set>
                                      <p:cBhvr>
                                        <p:cTn id="74" dur="1" fill="hold">
                                          <p:stCondLst>
                                            <p:cond delay="0"/>
                                          </p:stCondLst>
                                        </p:cTn>
                                        <p:tgtEl>
                                          <p:spTgt spid="55"/>
                                        </p:tgtEl>
                                        <p:attrNameLst>
                                          <p:attrName>style.visibility</p:attrName>
                                        </p:attrNameLst>
                                      </p:cBhvr>
                                      <p:to>
                                        <p:strVal val="visible"/>
                                      </p:to>
                                    </p:set>
                                    <p:animEffect transition="in" filter="box(in)">
                                      <p:cBhvr>
                                        <p:cTn id="75" dur="500"/>
                                        <p:tgtEl>
                                          <p:spTgt spid="55"/>
                                        </p:tgtEl>
                                      </p:cBhvr>
                                    </p:animEffect>
                                  </p:childTnLst>
                                </p:cTn>
                              </p:par>
                            </p:childTnLst>
                          </p:cTn>
                        </p:par>
                        <p:par>
                          <p:cTn id="76" fill="hold" nodeType="afterGroup">
                            <p:stCondLst>
                              <p:cond delay="500"/>
                            </p:stCondLst>
                            <p:childTnLst>
                              <p:par>
                                <p:cTn id="77" presetID="3" presetClass="entr" presetSubtype="10" fill="hold" nodeType="afterEffect">
                                  <p:stCondLst>
                                    <p:cond delay="0"/>
                                  </p:stCondLst>
                                  <p:childTnLst>
                                    <p:set>
                                      <p:cBhvr>
                                        <p:cTn id="78" dur="1" fill="hold">
                                          <p:stCondLst>
                                            <p:cond delay="0"/>
                                          </p:stCondLst>
                                        </p:cTn>
                                        <p:tgtEl>
                                          <p:spTgt spid="22">
                                            <p:txEl>
                                              <p:pRg st="0" end="0"/>
                                            </p:txEl>
                                          </p:spTgt>
                                        </p:tgtEl>
                                        <p:attrNameLst>
                                          <p:attrName>style.visibility</p:attrName>
                                        </p:attrNameLst>
                                      </p:cBhvr>
                                      <p:to>
                                        <p:strVal val="visible"/>
                                      </p:to>
                                    </p:set>
                                    <p:animEffect transition="in" filter="blinds(horizontal)">
                                      <p:cBhvr>
                                        <p:cTn id="79" dur="500"/>
                                        <p:tgtEl>
                                          <p:spTgt spid="22">
                                            <p:txEl>
                                              <p:pRg st="0" end="0"/>
                                            </p:txEl>
                                          </p:spTgt>
                                        </p:tgtEl>
                                      </p:cBhvr>
                                    </p:animEffect>
                                  </p:childTnLst>
                                </p:cTn>
                              </p:par>
                            </p:childTnLst>
                          </p:cTn>
                        </p:par>
                      </p:childTnLst>
                    </p:cTn>
                  </p:par>
                  <p:par>
                    <p:cTn id="80" fill="hold" nodeType="clickPar">
                      <p:stCondLst>
                        <p:cond delay="indefinite"/>
                      </p:stCondLst>
                      <p:childTnLst>
                        <p:par>
                          <p:cTn id="81" fill="hold" nodeType="withGroup">
                            <p:stCondLst>
                              <p:cond delay="0"/>
                            </p:stCondLst>
                            <p:childTnLst>
                              <p:par>
                                <p:cTn id="82" presetID="12" presetClass="entr" presetSubtype="8" fill="hold" nodeType="clickEffect">
                                  <p:stCondLst>
                                    <p:cond delay="0"/>
                                  </p:stCondLst>
                                  <p:childTnLst>
                                    <p:set>
                                      <p:cBhvr>
                                        <p:cTn id="83" dur="1" fill="hold">
                                          <p:stCondLst>
                                            <p:cond delay="0"/>
                                          </p:stCondLst>
                                        </p:cTn>
                                        <p:tgtEl>
                                          <p:spTgt spid="23"/>
                                        </p:tgtEl>
                                        <p:attrNameLst>
                                          <p:attrName>style.visibility</p:attrName>
                                        </p:attrNameLst>
                                      </p:cBhvr>
                                      <p:to>
                                        <p:strVal val="visible"/>
                                      </p:to>
                                    </p:set>
                                    <p:animEffect transition="in" filter="slide(fromLeft)">
                                      <p:cBhvr>
                                        <p:cTn id="84" dur="500"/>
                                        <p:tgtEl>
                                          <p:spTgt spid="23"/>
                                        </p:tgtEl>
                                      </p:cBhvr>
                                    </p:animEffect>
                                  </p:childTnLst>
                                </p:cTn>
                              </p:par>
                            </p:childTnLst>
                          </p:cTn>
                        </p:par>
                        <p:par>
                          <p:cTn id="85" fill="hold" nodeType="afterGroup">
                            <p:stCondLst>
                              <p:cond delay="500"/>
                            </p:stCondLst>
                            <p:childTnLst>
                              <p:par>
                                <p:cTn id="86" presetID="3" presetClass="entr" presetSubtype="10" fill="hold" nodeType="afterEffect">
                                  <p:stCondLst>
                                    <p:cond delay="0"/>
                                  </p:stCondLst>
                                  <p:childTnLst>
                                    <p:set>
                                      <p:cBhvr>
                                        <p:cTn id="87" dur="1" fill="hold">
                                          <p:stCondLst>
                                            <p:cond delay="0"/>
                                          </p:stCondLst>
                                        </p:cTn>
                                        <p:tgtEl>
                                          <p:spTgt spid="22">
                                            <p:txEl>
                                              <p:pRg st="1" end="1"/>
                                            </p:txEl>
                                          </p:spTgt>
                                        </p:tgtEl>
                                        <p:attrNameLst>
                                          <p:attrName>style.visibility</p:attrName>
                                        </p:attrNameLst>
                                      </p:cBhvr>
                                      <p:to>
                                        <p:strVal val="visible"/>
                                      </p:to>
                                    </p:set>
                                    <p:animEffect transition="in" filter="blinds(horizontal)">
                                      <p:cBhvr>
                                        <p:cTn id="88" dur="500"/>
                                        <p:tgtEl>
                                          <p:spTgt spid="22">
                                            <p:txEl>
                                              <p:pRg st="1" end="1"/>
                                            </p:txEl>
                                          </p:spTgt>
                                        </p:tgtEl>
                                      </p:cBhvr>
                                    </p:animEffect>
                                  </p:childTnLst>
                                </p:cTn>
                              </p:par>
                            </p:childTnLst>
                          </p:cTn>
                        </p:par>
                      </p:childTnLst>
                    </p:cTn>
                  </p:par>
                  <p:par>
                    <p:cTn id="89" fill="hold" nodeType="clickPar">
                      <p:stCondLst>
                        <p:cond delay="indefinite"/>
                      </p:stCondLst>
                      <p:childTnLst>
                        <p:par>
                          <p:cTn id="90" fill="hold" nodeType="withGroup">
                            <p:stCondLst>
                              <p:cond delay="0"/>
                            </p:stCondLst>
                            <p:childTnLst>
                              <p:par>
                                <p:cTn id="91" presetID="15" presetClass="entr" presetSubtype="0" fill="hold" grpId="0" nodeType="clickEffect">
                                  <p:stCondLst>
                                    <p:cond delay="0"/>
                                  </p:stCondLst>
                                  <p:childTnLst>
                                    <p:set>
                                      <p:cBhvr>
                                        <p:cTn id="92" dur="1" fill="hold">
                                          <p:stCondLst>
                                            <p:cond delay="0"/>
                                          </p:stCondLst>
                                        </p:cTn>
                                        <p:tgtEl>
                                          <p:spTgt spid="59"/>
                                        </p:tgtEl>
                                        <p:attrNameLst>
                                          <p:attrName>style.visibility</p:attrName>
                                        </p:attrNameLst>
                                      </p:cBhvr>
                                      <p:to>
                                        <p:strVal val="visible"/>
                                      </p:to>
                                    </p:set>
                                    <p:anim calcmode="lin" valueType="num">
                                      <p:cBhvr>
                                        <p:cTn id="93" dur="1000" fill="hold"/>
                                        <p:tgtEl>
                                          <p:spTgt spid="59"/>
                                        </p:tgtEl>
                                        <p:attrNameLst>
                                          <p:attrName>ppt_w</p:attrName>
                                        </p:attrNameLst>
                                      </p:cBhvr>
                                      <p:tavLst>
                                        <p:tav tm="0">
                                          <p:val>
                                            <p:fltVal val="0"/>
                                          </p:val>
                                        </p:tav>
                                        <p:tav tm="100000">
                                          <p:val>
                                            <p:strVal val="#ppt_w"/>
                                          </p:val>
                                        </p:tav>
                                      </p:tavLst>
                                    </p:anim>
                                    <p:anim calcmode="lin" valueType="num">
                                      <p:cBhvr>
                                        <p:cTn id="94" dur="1000" fill="hold"/>
                                        <p:tgtEl>
                                          <p:spTgt spid="59"/>
                                        </p:tgtEl>
                                        <p:attrNameLst>
                                          <p:attrName>ppt_h</p:attrName>
                                        </p:attrNameLst>
                                      </p:cBhvr>
                                      <p:tavLst>
                                        <p:tav tm="0">
                                          <p:val>
                                            <p:fltVal val="0"/>
                                          </p:val>
                                        </p:tav>
                                        <p:tav tm="100000">
                                          <p:val>
                                            <p:strVal val="#ppt_h"/>
                                          </p:val>
                                        </p:tav>
                                      </p:tavLst>
                                    </p:anim>
                                    <p:anim calcmode="lin" valueType="num">
                                      <p:cBhvr>
                                        <p:cTn id="95" dur="1000" fill="hold"/>
                                        <p:tgtEl>
                                          <p:spTgt spid="59"/>
                                        </p:tgtEl>
                                        <p:attrNameLst>
                                          <p:attrName>ppt_x</p:attrName>
                                        </p:attrNameLst>
                                      </p:cBhvr>
                                      <p:tavLst>
                                        <p:tav tm="0" fmla="#ppt_x+(cos(-2*pi*(1-$))*-#ppt_x-sin(-2*pi*(1-$))*(1-#ppt_y))*(1-$)">
                                          <p:val>
                                            <p:fltVal val="0"/>
                                          </p:val>
                                        </p:tav>
                                        <p:tav tm="100000">
                                          <p:val>
                                            <p:fltVal val="1"/>
                                          </p:val>
                                        </p:tav>
                                      </p:tavLst>
                                    </p:anim>
                                    <p:anim calcmode="lin" valueType="num">
                                      <p:cBhvr>
                                        <p:cTn id="96" dur="1000" fill="hold"/>
                                        <p:tgtEl>
                                          <p:spTgt spid="59"/>
                                        </p:tgtEl>
                                        <p:attrNameLst>
                                          <p:attrName>ppt_y</p:attrName>
                                        </p:attrNameLst>
                                      </p:cBhvr>
                                      <p:tavLst>
                                        <p:tav tm="0" fmla="#ppt_y+(sin(-2*pi*(1-$))*-#ppt_x+cos(-2*pi*(1-$))*(1-#ppt_y))*(1-$)">
                                          <p:val>
                                            <p:fltVal val="0"/>
                                          </p:val>
                                        </p:tav>
                                        <p:tav tm="100000">
                                          <p:val>
                                            <p:fltVal val="1"/>
                                          </p:val>
                                        </p:tav>
                                      </p:tavLst>
                                    </p:anim>
                                  </p:childTnLst>
                                </p:cTn>
                              </p:par>
                            </p:childTnLst>
                          </p:cTn>
                        </p:par>
                      </p:childTnLst>
                    </p:cTn>
                  </p:par>
                  <p:par>
                    <p:cTn id="97" fill="hold" nodeType="clickPar">
                      <p:stCondLst>
                        <p:cond delay="indefinite"/>
                      </p:stCondLst>
                      <p:childTnLst>
                        <p:par>
                          <p:cTn id="98" fill="hold" nodeType="withGroup">
                            <p:stCondLst>
                              <p:cond delay="0"/>
                            </p:stCondLst>
                            <p:childTnLst>
                              <p:par>
                                <p:cTn id="99" presetID="4" presetClass="entr" presetSubtype="16" fill="hold" nodeType="clickEffect">
                                  <p:stCondLst>
                                    <p:cond delay="0"/>
                                  </p:stCondLst>
                                  <p:childTnLst>
                                    <p:set>
                                      <p:cBhvr>
                                        <p:cTn id="100" dur="1" fill="hold">
                                          <p:stCondLst>
                                            <p:cond delay="0"/>
                                          </p:stCondLst>
                                        </p:cTn>
                                        <p:tgtEl>
                                          <p:spTgt spid="60"/>
                                        </p:tgtEl>
                                        <p:attrNameLst>
                                          <p:attrName>style.visibility</p:attrName>
                                        </p:attrNameLst>
                                      </p:cBhvr>
                                      <p:to>
                                        <p:strVal val="visible"/>
                                      </p:to>
                                    </p:set>
                                    <p:animEffect transition="in" filter="box(in)">
                                      <p:cBhvr>
                                        <p:cTn id="101" dur="500"/>
                                        <p:tgtEl>
                                          <p:spTgt spid="60"/>
                                        </p:tgtEl>
                                      </p:cBhvr>
                                    </p:animEffect>
                                  </p:childTnLst>
                                </p:cTn>
                              </p:par>
                            </p:childTnLst>
                          </p:cTn>
                        </p:par>
                        <p:par>
                          <p:cTn id="102" fill="hold" nodeType="afterGroup">
                            <p:stCondLst>
                              <p:cond delay="500"/>
                            </p:stCondLst>
                            <p:childTnLst>
                              <p:par>
                                <p:cTn id="103" presetID="3" presetClass="entr" presetSubtype="10" fill="hold" grpId="0" nodeType="afterEffect">
                                  <p:stCondLst>
                                    <p:cond delay="0"/>
                                  </p:stCondLst>
                                  <p:childTnLst>
                                    <p:set>
                                      <p:cBhvr>
                                        <p:cTn id="104" dur="1" fill="hold">
                                          <p:stCondLst>
                                            <p:cond delay="0"/>
                                          </p:stCondLst>
                                        </p:cTn>
                                        <p:tgtEl>
                                          <p:spTgt spid="30"/>
                                        </p:tgtEl>
                                        <p:attrNameLst>
                                          <p:attrName>style.visibility</p:attrName>
                                        </p:attrNameLst>
                                      </p:cBhvr>
                                      <p:to>
                                        <p:strVal val="visible"/>
                                      </p:to>
                                    </p:set>
                                    <p:animEffect transition="in" filter="blinds(horizontal)">
                                      <p:cBhvr>
                                        <p:cTn id="105" dur="500"/>
                                        <p:tgtEl>
                                          <p:spTgt spid="30"/>
                                        </p:tgtEl>
                                      </p:cBhvr>
                                    </p:animEffect>
                                  </p:childTnLst>
                                </p:cTn>
                              </p:par>
                            </p:childTnLst>
                          </p:cTn>
                        </p:par>
                        <p:par>
                          <p:cTn id="106" fill="hold" nodeType="afterGroup">
                            <p:stCondLst>
                              <p:cond delay="1000"/>
                            </p:stCondLst>
                            <p:childTnLst>
                              <p:par>
                                <p:cTn id="107" presetID="3" presetClass="entr" presetSubtype="10" fill="hold" nodeType="afterEffect">
                                  <p:stCondLst>
                                    <p:cond delay="0"/>
                                  </p:stCondLst>
                                  <p:childTnLst>
                                    <p:set>
                                      <p:cBhvr>
                                        <p:cTn id="108" dur="1" fill="hold">
                                          <p:stCondLst>
                                            <p:cond delay="0"/>
                                          </p:stCondLst>
                                        </p:cTn>
                                        <p:tgtEl>
                                          <p:spTgt spid="35"/>
                                        </p:tgtEl>
                                        <p:attrNameLst>
                                          <p:attrName>style.visibility</p:attrName>
                                        </p:attrNameLst>
                                      </p:cBhvr>
                                      <p:to>
                                        <p:strVal val="visible"/>
                                      </p:to>
                                    </p:set>
                                    <p:animEffect transition="in" filter="blinds(horizontal)">
                                      <p:cBhvr>
                                        <p:cTn id="109" dur="500"/>
                                        <p:tgtEl>
                                          <p:spTgt spid="35"/>
                                        </p:tgtEl>
                                      </p:cBhvr>
                                    </p:animEffect>
                                  </p:childTnLst>
                                </p:cTn>
                              </p:par>
                            </p:childTnLst>
                          </p:cTn>
                        </p:par>
                      </p:childTnLst>
                    </p:cTn>
                  </p:par>
                  <p:par>
                    <p:cTn id="110" fill="hold" nodeType="clickPar">
                      <p:stCondLst>
                        <p:cond delay="indefinite"/>
                      </p:stCondLst>
                      <p:childTnLst>
                        <p:par>
                          <p:cTn id="111" fill="hold" nodeType="withGroup">
                            <p:stCondLst>
                              <p:cond delay="0"/>
                            </p:stCondLst>
                            <p:childTnLst>
                              <p:par>
                                <p:cTn id="112" presetID="4" presetClass="entr" presetSubtype="16" fill="hold" nodeType="clickEffect">
                                  <p:stCondLst>
                                    <p:cond delay="0"/>
                                  </p:stCondLst>
                                  <p:childTnLst>
                                    <p:set>
                                      <p:cBhvr>
                                        <p:cTn id="113" dur="1" fill="hold">
                                          <p:stCondLst>
                                            <p:cond delay="0"/>
                                          </p:stCondLst>
                                        </p:cTn>
                                        <p:tgtEl>
                                          <p:spTgt spid="62"/>
                                        </p:tgtEl>
                                        <p:attrNameLst>
                                          <p:attrName>style.visibility</p:attrName>
                                        </p:attrNameLst>
                                      </p:cBhvr>
                                      <p:to>
                                        <p:strVal val="visible"/>
                                      </p:to>
                                    </p:set>
                                    <p:animEffect transition="in" filter="box(in)">
                                      <p:cBhvr>
                                        <p:cTn id="114" dur="500"/>
                                        <p:tgtEl>
                                          <p:spTgt spid="62"/>
                                        </p:tgtEl>
                                      </p:cBhvr>
                                    </p:animEffect>
                                  </p:childTnLst>
                                </p:cTn>
                              </p:par>
                            </p:childTnLst>
                          </p:cTn>
                        </p:par>
                        <p:par>
                          <p:cTn id="115" fill="hold" nodeType="afterGroup">
                            <p:stCondLst>
                              <p:cond delay="500"/>
                            </p:stCondLst>
                            <p:childTnLst>
                              <p:par>
                                <p:cTn id="116" presetID="3" presetClass="entr" presetSubtype="10" fill="hold" grpId="0" nodeType="afterEffect">
                                  <p:stCondLst>
                                    <p:cond delay="0"/>
                                  </p:stCondLst>
                                  <p:childTnLst>
                                    <p:set>
                                      <p:cBhvr>
                                        <p:cTn id="117" dur="1" fill="hold">
                                          <p:stCondLst>
                                            <p:cond delay="0"/>
                                          </p:stCondLst>
                                        </p:cTn>
                                        <p:tgtEl>
                                          <p:spTgt spid="36"/>
                                        </p:tgtEl>
                                        <p:attrNameLst>
                                          <p:attrName>style.visibility</p:attrName>
                                        </p:attrNameLst>
                                      </p:cBhvr>
                                      <p:to>
                                        <p:strVal val="visible"/>
                                      </p:to>
                                    </p:set>
                                    <p:animEffect transition="in" filter="blinds(horizontal)">
                                      <p:cBhvr>
                                        <p:cTn id="118" dur="500"/>
                                        <p:tgtEl>
                                          <p:spTgt spid="36"/>
                                        </p:tgtEl>
                                      </p:cBhvr>
                                    </p:animEffect>
                                  </p:childTnLst>
                                </p:cTn>
                              </p:par>
                            </p:childTnLst>
                          </p:cTn>
                        </p:par>
                        <p:par>
                          <p:cTn id="119" fill="hold" nodeType="afterGroup">
                            <p:stCondLst>
                              <p:cond delay="1000"/>
                            </p:stCondLst>
                            <p:childTnLst>
                              <p:par>
                                <p:cTn id="120" presetID="3" presetClass="entr" presetSubtype="10" fill="hold" nodeType="afterEffect">
                                  <p:stCondLst>
                                    <p:cond delay="0"/>
                                  </p:stCondLst>
                                  <p:childTnLst>
                                    <p:set>
                                      <p:cBhvr>
                                        <p:cTn id="121" dur="1" fill="hold">
                                          <p:stCondLst>
                                            <p:cond delay="0"/>
                                          </p:stCondLst>
                                        </p:cTn>
                                        <p:tgtEl>
                                          <p:spTgt spid="37"/>
                                        </p:tgtEl>
                                        <p:attrNameLst>
                                          <p:attrName>style.visibility</p:attrName>
                                        </p:attrNameLst>
                                      </p:cBhvr>
                                      <p:to>
                                        <p:strVal val="visible"/>
                                      </p:to>
                                    </p:set>
                                    <p:animEffect transition="in" filter="blinds(horizontal)">
                                      <p:cBhvr>
                                        <p:cTn id="122" dur="500"/>
                                        <p:tgtEl>
                                          <p:spTgt spid="37"/>
                                        </p:tgtEl>
                                      </p:cBhvr>
                                    </p:animEffect>
                                  </p:childTnLst>
                                </p:cTn>
                              </p:par>
                            </p:childTnLst>
                          </p:cTn>
                        </p:par>
                      </p:childTnLst>
                    </p:cTn>
                  </p:par>
                  <p:par>
                    <p:cTn id="123" fill="hold" nodeType="clickPar">
                      <p:stCondLst>
                        <p:cond delay="indefinite"/>
                      </p:stCondLst>
                      <p:childTnLst>
                        <p:par>
                          <p:cTn id="124" fill="hold" nodeType="withGroup">
                            <p:stCondLst>
                              <p:cond delay="0"/>
                            </p:stCondLst>
                            <p:childTnLst>
                              <p:par>
                                <p:cTn id="125" presetID="4" presetClass="entr" presetSubtype="16" fill="hold" nodeType="clickEffect">
                                  <p:stCondLst>
                                    <p:cond delay="0"/>
                                  </p:stCondLst>
                                  <p:childTnLst>
                                    <p:set>
                                      <p:cBhvr>
                                        <p:cTn id="126" dur="1" fill="hold">
                                          <p:stCondLst>
                                            <p:cond delay="0"/>
                                          </p:stCondLst>
                                        </p:cTn>
                                        <p:tgtEl>
                                          <p:spTgt spid="63"/>
                                        </p:tgtEl>
                                        <p:attrNameLst>
                                          <p:attrName>style.visibility</p:attrName>
                                        </p:attrNameLst>
                                      </p:cBhvr>
                                      <p:to>
                                        <p:strVal val="visible"/>
                                      </p:to>
                                    </p:set>
                                    <p:animEffect transition="in" filter="box(in)">
                                      <p:cBhvr>
                                        <p:cTn id="127" dur="500"/>
                                        <p:tgtEl>
                                          <p:spTgt spid="63"/>
                                        </p:tgtEl>
                                      </p:cBhvr>
                                    </p:animEffect>
                                  </p:childTnLst>
                                </p:cTn>
                              </p:par>
                            </p:childTnLst>
                          </p:cTn>
                        </p:par>
                        <p:par>
                          <p:cTn id="128" fill="hold" nodeType="afterGroup">
                            <p:stCondLst>
                              <p:cond delay="500"/>
                            </p:stCondLst>
                            <p:childTnLst>
                              <p:par>
                                <p:cTn id="129" presetID="3" presetClass="entr" presetSubtype="10" fill="hold" grpId="0" nodeType="afterEffect">
                                  <p:stCondLst>
                                    <p:cond delay="0"/>
                                  </p:stCondLst>
                                  <p:childTnLst>
                                    <p:set>
                                      <p:cBhvr>
                                        <p:cTn id="130" dur="1" fill="hold">
                                          <p:stCondLst>
                                            <p:cond delay="0"/>
                                          </p:stCondLst>
                                        </p:cTn>
                                        <p:tgtEl>
                                          <p:spTgt spid="38"/>
                                        </p:tgtEl>
                                        <p:attrNameLst>
                                          <p:attrName>style.visibility</p:attrName>
                                        </p:attrNameLst>
                                      </p:cBhvr>
                                      <p:to>
                                        <p:strVal val="visible"/>
                                      </p:to>
                                    </p:set>
                                    <p:animEffect transition="in" filter="blinds(horizontal)">
                                      <p:cBhvr>
                                        <p:cTn id="131" dur="500"/>
                                        <p:tgtEl>
                                          <p:spTgt spid="38"/>
                                        </p:tgtEl>
                                      </p:cBhvr>
                                    </p:animEffect>
                                  </p:childTnLst>
                                </p:cTn>
                              </p:par>
                            </p:childTnLst>
                          </p:cTn>
                        </p:par>
                        <p:par>
                          <p:cTn id="132" fill="hold" nodeType="afterGroup">
                            <p:stCondLst>
                              <p:cond delay="1000"/>
                            </p:stCondLst>
                            <p:childTnLst>
                              <p:par>
                                <p:cTn id="133" presetID="3" presetClass="entr" presetSubtype="10" fill="hold" nodeType="afterEffect">
                                  <p:stCondLst>
                                    <p:cond delay="0"/>
                                  </p:stCondLst>
                                  <p:childTnLst>
                                    <p:set>
                                      <p:cBhvr>
                                        <p:cTn id="134" dur="1" fill="hold">
                                          <p:stCondLst>
                                            <p:cond delay="0"/>
                                          </p:stCondLst>
                                        </p:cTn>
                                        <p:tgtEl>
                                          <p:spTgt spid="39"/>
                                        </p:tgtEl>
                                        <p:attrNameLst>
                                          <p:attrName>style.visibility</p:attrName>
                                        </p:attrNameLst>
                                      </p:cBhvr>
                                      <p:to>
                                        <p:strVal val="visible"/>
                                      </p:to>
                                    </p:set>
                                    <p:animEffect transition="in" filter="blinds(horizontal)">
                                      <p:cBhvr>
                                        <p:cTn id="135" dur="500"/>
                                        <p:tgtEl>
                                          <p:spTgt spid="39"/>
                                        </p:tgtEl>
                                      </p:cBhvr>
                                    </p:animEffect>
                                  </p:childTnLst>
                                </p:cTn>
                              </p:par>
                            </p:childTnLst>
                          </p:cTn>
                        </p:par>
                      </p:childTnLst>
                    </p:cTn>
                  </p:par>
                  <p:par>
                    <p:cTn id="136" fill="hold" nodeType="clickPar">
                      <p:stCondLst>
                        <p:cond delay="indefinite"/>
                      </p:stCondLst>
                      <p:childTnLst>
                        <p:par>
                          <p:cTn id="137" fill="hold" nodeType="withGroup">
                            <p:stCondLst>
                              <p:cond delay="0"/>
                            </p:stCondLst>
                            <p:childTnLst>
                              <p:par>
                                <p:cTn id="138" presetID="4" presetClass="entr" presetSubtype="16" fill="hold" nodeType="clickEffect">
                                  <p:stCondLst>
                                    <p:cond delay="0"/>
                                  </p:stCondLst>
                                  <p:childTnLst>
                                    <p:set>
                                      <p:cBhvr>
                                        <p:cTn id="139" dur="1" fill="hold">
                                          <p:stCondLst>
                                            <p:cond delay="0"/>
                                          </p:stCondLst>
                                        </p:cTn>
                                        <p:tgtEl>
                                          <p:spTgt spid="64"/>
                                        </p:tgtEl>
                                        <p:attrNameLst>
                                          <p:attrName>style.visibility</p:attrName>
                                        </p:attrNameLst>
                                      </p:cBhvr>
                                      <p:to>
                                        <p:strVal val="visible"/>
                                      </p:to>
                                    </p:set>
                                    <p:animEffect transition="in" filter="box(in)">
                                      <p:cBhvr>
                                        <p:cTn id="140" dur="500"/>
                                        <p:tgtEl>
                                          <p:spTgt spid="64"/>
                                        </p:tgtEl>
                                      </p:cBhvr>
                                    </p:animEffect>
                                  </p:childTnLst>
                                </p:cTn>
                              </p:par>
                            </p:childTnLst>
                          </p:cTn>
                        </p:par>
                        <p:par>
                          <p:cTn id="141" fill="hold" nodeType="afterGroup">
                            <p:stCondLst>
                              <p:cond delay="500"/>
                            </p:stCondLst>
                            <p:childTnLst>
                              <p:par>
                                <p:cTn id="142" presetID="3" presetClass="entr" presetSubtype="10" fill="hold" grpId="0" nodeType="afterEffect">
                                  <p:stCondLst>
                                    <p:cond delay="0"/>
                                  </p:stCondLst>
                                  <p:childTnLst>
                                    <p:set>
                                      <p:cBhvr>
                                        <p:cTn id="143" dur="1" fill="hold">
                                          <p:stCondLst>
                                            <p:cond delay="0"/>
                                          </p:stCondLst>
                                        </p:cTn>
                                        <p:tgtEl>
                                          <p:spTgt spid="40"/>
                                        </p:tgtEl>
                                        <p:attrNameLst>
                                          <p:attrName>style.visibility</p:attrName>
                                        </p:attrNameLst>
                                      </p:cBhvr>
                                      <p:to>
                                        <p:strVal val="visible"/>
                                      </p:to>
                                    </p:set>
                                    <p:animEffect transition="in" filter="blinds(horizontal)">
                                      <p:cBhvr>
                                        <p:cTn id="144" dur="500"/>
                                        <p:tgtEl>
                                          <p:spTgt spid="40"/>
                                        </p:tgtEl>
                                      </p:cBhvr>
                                    </p:animEffect>
                                  </p:childTnLst>
                                </p:cTn>
                              </p:par>
                            </p:childTnLst>
                          </p:cTn>
                        </p:par>
                        <p:par>
                          <p:cTn id="145" fill="hold" nodeType="afterGroup">
                            <p:stCondLst>
                              <p:cond delay="1000"/>
                            </p:stCondLst>
                            <p:childTnLst>
                              <p:par>
                                <p:cTn id="146" presetID="3" presetClass="entr" presetSubtype="10" fill="hold" nodeType="afterEffect">
                                  <p:stCondLst>
                                    <p:cond delay="0"/>
                                  </p:stCondLst>
                                  <p:childTnLst>
                                    <p:set>
                                      <p:cBhvr>
                                        <p:cTn id="147" dur="1" fill="hold">
                                          <p:stCondLst>
                                            <p:cond delay="0"/>
                                          </p:stCondLst>
                                        </p:cTn>
                                        <p:tgtEl>
                                          <p:spTgt spid="41"/>
                                        </p:tgtEl>
                                        <p:attrNameLst>
                                          <p:attrName>style.visibility</p:attrName>
                                        </p:attrNameLst>
                                      </p:cBhvr>
                                      <p:to>
                                        <p:strVal val="visible"/>
                                      </p:to>
                                    </p:set>
                                    <p:animEffect transition="in" filter="blinds(horizontal)">
                                      <p:cBhvr>
                                        <p:cTn id="148" dur="500"/>
                                        <p:tgtEl>
                                          <p:spTgt spid="41"/>
                                        </p:tgtEl>
                                      </p:cBhvr>
                                    </p:animEffect>
                                  </p:childTnLst>
                                </p:cTn>
                              </p:par>
                            </p:childTnLst>
                          </p:cTn>
                        </p:par>
                      </p:childTnLst>
                    </p:cTn>
                  </p:par>
                  <p:par>
                    <p:cTn id="149" fill="hold" nodeType="clickPar">
                      <p:stCondLst>
                        <p:cond delay="indefinite"/>
                      </p:stCondLst>
                      <p:childTnLst>
                        <p:par>
                          <p:cTn id="150" fill="hold" nodeType="withGroup">
                            <p:stCondLst>
                              <p:cond delay="0"/>
                            </p:stCondLst>
                            <p:childTnLst>
                              <p:par>
                                <p:cTn id="151" presetID="15" presetClass="entr" presetSubtype="0" fill="hold" grpId="0" nodeType="clickEffect">
                                  <p:stCondLst>
                                    <p:cond delay="0"/>
                                  </p:stCondLst>
                                  <p:childTnLst>
                                    <p:set>
                                      <p:cBhvr>
                                        <p:cTn id="152" dur="1" fill="hold">
                                          <p:stCondLst>
                                            <p:cond delay="0"/>
                                          </p:stCondLst>
                                        </p:cTn>
                                        <p:tgtEl>
                                          <p:spTgt spid="65"/>
                                        </p:tgtEl>
                                        <p:attrNameLst>
                                          <p:attrName>style.visibility</p:attrName>
                                        </p:attrNameLst>
                                      </p:cBhvr>
                                      <p:to>
                                        <p:strVal val="visible"/>
                                      </p:to>
                                    </p:set>
                                    <p:anim calcmode="lin" valueType="num">
                                      <p:cBhvr>
                                        <p:cTn id="153" dur="1000" fill="hold"/>
                                        <p:tgtEl>
                                          <p:spTgt spid="65"/>
                                        </p:tgtEl>
                                        <p:attrNameLst>
                                          <p:attrName>ppt_w</p:attrName>
                                        </p:attrNameLst>
                                      </p:cBhvr>
                                      <p:tavLst>
                                        <p:tav tm="0">
                                          <p:val>
                                            <p:fltVal val="0"/>
                                          </p:val>
                                        </p:tav>
                                        <p:tav tm="100000">
                                          <p:val>
                                            <p:strVal val="#ppt_w"/>
                                          </p:val>
                                        </p:tav>
                                      </p:tavLst>
                                    </p:anim>
                                    <p:anim calcmode="lin" valueType="num">
                                      <p:cBhvr>
                                        <p:cTn id="154" dur="1000" fill="hold"/>
                                        <p:tgtEl>
                                          <p:spTgt spid="65"/>
                                        </p:tgtEl>
                                        <p:attrNameLst>
                                          <p:attrName>ppt_h</p:attrName>
                                        </p:attrNameLst>
                                      </p:cBhvr>
                                      <p:tavLst>
                                        <p:tav tm="0">
                                          <p:val>
                                            <p:fltVal val="0"/>
                                          </p:val>
                                        </p:tav>
                                        <p:tav tm="100000">
                                          <p:val>
                                            <p:strVal val="#ppt_h"/>
                                          </p:val>
                                        </p:tav>
                                      </p:tavLst>
                                    </p:anim>
                                    <p:anim calcmode="lin" valueType="num">
                                      <p:cBhvr>
                                        <p:cTn id="155" dur="1000" fill="hold"/>
                                        <p:tgtEl>
                                          <p:spTgt spid="65"/>
                                        </p:tgtEl>
                                        <p:attrNameLst>
                                          <p:attrName>ppt_x</p:attrName>
                                        </p:attrNameLst>
                                      </p:cBhvr>
                                      <p:tavLst>
                                        <p:tav tm="0" fmla="#ppt_x+(cos(-2*pi*(1-$))*-#ppt_x-sin(-2*pi*(1-$))*(1-#ppt_y))*(1-$)">
                                          <p:val>
                                            <p:fltVal val="0"/>
                                          </p:val>
                                        </p:tav>
                                        <p:tav tm="100000">
                                          <p:val>
                                            <p:fltVal val="1"/>
                                          </p:val>
                                        </p:tav>
                                      </p:tavLst>
                                    </p:anim>
                                    <p:anim calcmode="lin" valueType="num">
                                      <p:cBhvr>
                                        <p:cTn id="156" dur="1000" fill="hold"/>
                                        <p:tgtEl>
                                          <p:spTgt spid="6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6" grpId="0"/>
      <p:bldP spid="38" grpId="0"/>
      <p:bldP spid="40" grpId="0"/>
      <p:bldP spid="59" grpId="0" animBg="1"/>
      <p:bldP spid="65"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2"/>
          <p:cNvSpPr>
            <a:spLocks noGrp="1"/>
          </p:cNvSpPr>
          <p:nvPr>
            <p:ph idx="1"/>
          </p:nvPr>
        </p:nvSpPr>
        <p:spPr>
          <a:xfrm>
            <a:off x="357188" y="500063"/>
            <a:ext cx="2786062" cy="1143000"/>
          </a:xfrm>
        </p:spPr>
        <p:txBody>
          <a:bodyPr/>
          <a:lstStyle/>
          <a:p>
            <a:pPr>
              <a:buFont typeface="Wingdings" panose="05000000000000000000" pitchFamily="2" charset="2"/>
              <a:buNone/>
            </a:pPr>
            <a:r>
              <a:rPr lang="en-US" altLang="zh-CN" sz="2800" smtClean="0"/>
              <a:t>   age(5)</a:t>
            </a:r>
          </a:p>
          <a:p>
            <a:pPr>
              <a:buFont typeface="Wingdings" panose="05000000000000000000" pitchFamily="2" charset="2"/>
              <a:buNone/>
            </a:pPr>
            <a:r>
              <a:rPr lang="en-US" altLang="zh-CN" sz="2800" smtClean="0"/>
              <a:t>=age(4)+2</a:t>
            </a:r>
          </a:p>
          <a:p>
            <a:pPr>
              <a:buFont typeface="Wingdings" panose="05000000000000000000" pitchFamily="2" charset="2"/>
              <a:buNone/>
            </a:pPr>
            <a:endParaRPr lang="zh-CN" altLang="en-US" sz="2800" smtClean="0"/>
          </a:p>
        </p:txBody>
      </p:sp>
      <p:cxnSp>
        <p:nvCxnSpPr>
          <p:cNvPr id="88067" name="直接连接符 11"/>
          <p:cNvCxnSpPr>
            <a:cxnSpLocks noChangeShapeType="1"/>
          </p:cNvCxnSpPr>
          <p:nvPr/>
        </p:nvCxnSpPr>
        <p:spPr bwMode="auto">
          <a:xfrm rot="10800000">
            <a:off x="357188" y="1046163"/>
            <a:ext cx="2357437"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16" name="内容占位符 2"/>
          <p:cNvSpPr txBox="1">
            <a:spLocks/>
          </p:cNvSpPr>
          <p:nvPr/>
        </p:nvSpPr>
        <p:spPr bwMode="auto">
          <a:xfrm>
            <a:off x="857250" y="1714500"/>
            <a:ext cx="2786063" cy="1143000"/>
          </a:xfrm>
          <a:prstGeom prst="rect">
            <a:avLst/>
          </a:prstGeom>
          <a:noFill/>
          <a:ln w="9525">
            <a:noFill/>
            <a:miter lim="800000"/>
            <a:headEnd/>
            <a:tailEnd/>
          </a:ln>
        </p:spPr>
        <p:txBody>
          <a:bodyPr/>
          <a:lstStyle/>
          <a:p>
            <a:pPr marL="342900" indent="-342900">
              <a:spcBef>
                <a:spcPct val="20000"/>
              </a:spcBef>
              <a:buFont typeface="Wingdings" pitchFamily="2" charset="2"/>
              <a:buNone/>
              <a:defRPr/>
            </a:pPr>
            <a:r>
              <a:rPr lang="en-US" altLang="zh-CN" sz="2800" b="1" kern="0" dirty="0">
                <a:latin typeface="+mn-lt"/>
                <a:ea typeface="+mn-ea"/>
              </a:rPr>
              <a:t>   age(4)</a:t>
            </a:r>
          </a:p>
          <a:p>
            <a:pPr marL="342900" indent="-342900">
              <a:spcBef>
                <a:spcPct val="20000"/>
              </a:spcBef>
              <a:buFont typeface="Wingdings" pitchFamily="2" charset="2"/>
              <a:buNone/>
              <a:defRPr/>
            </a:pPr>
            <a:r>
              <a:rPr lang="en-US" altLang="zh-CN" sz="2800" b="1" kern="0" dirty="0">
                <a:latin typeface="+mn-lt"/>
                <a:ea typeface="+mn-ea"/>
              </a:rPr>
              <a:t>=age(3)+2</a:t>
            </a:r>
          </a:p>
          <a:p>
            <a:pPr marL="342900" indent="-342900">
              <a:lnSpc>
                <a:spcPct val="120000"/>
              </a:lnSpc>
              <a:spcBef>
                <a:spcPct val="20000"/>
              </a:spcBef>
              <a:buFont typeface="Wingdings" pitchFamily="2" charset="2"/>
              <a:buNone/>
              <a:defRPr/>
            </a:pPr>
            <a:endParaRPr lang="zh-CN" altLang="en-US" sz="2800" b="1" kern="0" dirty="0">
              <a:latin typeface="+mn-lt"/>
              <a:ea typeface="+mn-ea"/>
            </a:endParaRPr>
          </a:p>
        </p:txBody>
      </p:sp>
      <p:cxnSp>
        <p:nvCxnSpPr>
          <p:cNvPr id="88069" name="直接连接符 16"/>
          <p:cNvCxnSpPr>
            <a:cxnSpLocks noChangeShapeType="1"/>
          </p:cNvCxnSpPr>
          <p:nvPr/>
        </p:nvCxnSpPr>
        <p:spPr bwMode="auto">
          <a:xfrm rot="10800000">
            <a:off x="857250" y="2260600"/>
            <a:ext cx="2357438"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18" name="内容占位符 2"/>
          <p:cNvSpPr txBox="1">
            <a:spLocks/>
          </p:cNvSpPr>
          <p:nvPr/>
        </p:nvSpPr>
        <p:spPr bwMode="auto">
          <a:xfrm>
            <a:off x="1428750" y="3000375"/>
            <a:ext cx="2786063" cy="1143000"/>
          </a:xfrm>
          <a:prstGeom prst="rect">
            <a:avLst/>
          </a:prstGeom>
          <a:noFill/>
          <a:ln w="9525">
            <a:noFill/>
            <a:miter lim="800000"/>
            <a:headEnd/>
            <a:tailEnd/>
          </a:ln>
        </p:spPr>
        <p:txBody>
          <a:bodyPr/>
          <a:lstStyle/>
          <a:p>
            <a:pPr marL="342900" indent="-342900">
              <a:spcBef>
                <a:spcPct val="20000"/>
              </a:spcBef>
              <a:buFont typeface="Wingdings" pitchFamily="2" charset="2"/>
              <a:buNone/>
              <a:defRPr/>
            </a:pPr>
            <a:r>
              <a:rPr lang="en-US" altLang="zh-CN" sz="2800" b="1" kern="0" dirty="0">
                <a:latin typeface="+mn-lt"/>
                <a:ea typeface="+mn-ea"/>
              </a:rPr>
              <a:t>   age(3)</a:t>
            </a:r>
          </a:p>
          <a:p>
            <a:pPr marL="342900" indent="-342900">
              <a:spcBef>
                <a:spcPct val="20000"/>
              </a:spcBef>
              <a:buFont typeface="Wingdings" pitchFamily="2" charset="2"/>
              <a:buNone/>
              <a:defRPr/>
            </a:pPr>
            <a:r>
              <a:rPr lang="en-US" altLang="zh-CN" sz="2800" b="1" kern="0" dirty="0">
                <a:latin typeface="+mn-lt"/>
                <a:ea typeface="+mn-ea"/>
              </a:rPr>
              <a:t>=age(2)+2</a:t>
            </a:r>
          </a:p>
          <a:p>
            <a:pPr marL="342900" indent="-342900">
              <a:lnSpc>
                <a:spcPct val="120000"/>
              </a:lnSpc>
              <a:spcBef>
                <a:spcPct val="20000"/>
              </a:spcBef>
              <a:buFont typeface="Wingdings" pitchFamily="2" charset="2"/>
              <a:buNone/>
              <a:defRPr/>
            </a:pPr>
            <a:endParaRPr lang="zh-CN" altLang="en-US" sz="2800" b="1" kern="0" dirty="0">
              <a:latin typeface="+mn-lt"/>
              <a:ea typeface="+mn-ea"/>
            </a:endParaRPr>
          </a:p>
        </p:txBody>
      </p:sp>
      <p:cxnSp>
        <p:nvCxnSpPr>
          <p:cNvPr id="88071" name="直接连接符 18"/>
          <p:cNvCxnSpPr>
            <a:cxnSpLocks noChangeShapeType="1"/>
          </p:cNvCxnSpPr>
          <p:nvPr/>
        </p:nvCxnSpPr>
        <p:spPr bwMode="auto">
          <a:xfrm rot="10800000">
            <a:off x="1428750" y="3546475"/>
            <a:ext cx="2357438"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20" name="内容占位符 2"/>
          <p:cNvSpPr txBox="1">
            <a:spLocks/>
          </p:cNvSpPr>
          <p:nvPr/>
        </p:nvSpPr>
        <p:spPr bwMode="auto">
          <a:xfrm>
            <a:off x="1928813" y="4286250"/>
            <a:ext cx="2786062" cy="1143000"/>
          </a:xfrm>
          <a:prstGeom prst="rect">
            <a:avLst/>
          </a:prstGeom>
          <a:noFill/>
          <a:ln w="9525">
            <a:noFill/>
            <a:miter lim="800000"/>
            <a:headEnd/>
            <a:tailEnd/>
          </a:ln>
        </p:spPr>
        <p:txBody>
          <a:bodyPr/>
          <a:lstStyle/>
          <a:p>
            <a:pPr marL="342900" indent="-342900">
              <a:spcBef>
                <a:spcPct val="20000"/>
              </a:spcBef>
              <a:buFont typeface="Wingdings" pitchFamily="2" charset="2"/>
              <a:buNone/>
              <a:defRPr/>
            </a:pPr>
            <a:r>
              <a:rPr lang="en-US" altLang="zh-CN" sz="2800" b="1" kern="0" dirty="0">
                <a:latin typeface="+mn-lt"/>
                <a:ea typeface="+mn-ea"/>
              </a:rPr>
              <a:t>   age(2)</a:t>
            </a:r>
          </a:p>
          <a:p>
            <a:pPr marL="342900" indent="-342900">
              <a:spcBef>
                <a:spcPct val="20000"/>
              </a:spcBef>
              <a:buFont typeface="Wingdings" pitchFamily="2" charset="2"/>
              <a:buNone/>
              <a:defRPr/>
            </a:pPr>
            <a:r>
              <a:rPr lang="en-US" altLang="zh-CN" sz="2800" b="1" kern="0" dirty="0">
                <a:latin typeface="+mn-lt"/>
                <a:ea typeface="+mn-ea"/>
              </a:rPr>
              <a:t>=age(1)+2</a:t>
            </a:r>
          </a:p>
          <a:p>
            <a:pPr marL="342900" indent="-342900">
              <a:lnSpc>
                <a:spcPct val="120000"/>
              </a:lnSpc>
              <a:spcBef>
                <a:spcPct val="20000"/>
              </a:spcBef>
              <a:buFont typeface="Wingdings" pitchFamily="2" charset="2"/>
              <a:buNone/>
              <a:defRPr/>
            </a:pPr>
            <a:endParaRPr lang="zh-CN" altLang="en-US" sz="2800" b="1" kern="0" dirty="0">
              <a:latin typeface="+mn-lt"/>
              <a:ea typeface="+mn-ea"/>
            </a:endParaRPr>
          </a:p>
        </p:txBody>
      </p:sp>
      <p:cxnSp>
        <p:nvCxnSpPr>
          <p:cNvPr id="88073" name="直接连接符 20"/>
          <p:cNvCxnSpPr>
            <a:cxnSpLocks noChangeShapeType="1"/>
          </p:cNvCxnSpPr>
          <p:nvPr/>
        </p:nvCxnSpPr>
        <p:spPr bwMode="auto">
          <a:xfrm rot="10800000">
            <a:off x="1928813" y="4832350"/>
            <a:ext cx="2357437" cy="0"/>
          </a:xfrm>
          <a:prstGeom prst="line">
            <a:avLst/>
          </a:prstGeom>
          <a:noFill/>
          <a:ln w="38100" algn="ctr">
            <a:solidFill>
              <a:srgbClr val="9D138D"/>
            </a:solidFill>
            <a:miter lim="800000"/>
            <a:headEnd/>
            <a:tailEnd/>
          </a:ln>
          <a:extLst>
            <a:ext uri="{909E8E84-426E-40DD-AFC4-6F175D3DCCD1}">
              <a14:hiddenFill xmlns:a14="http://schemas.microsoft.com/office/drawing/2010/main">
                <a:noFill/>
              </a14:hiddenFill>
            </a:ext>
          </a:extLst>
        </p:spPr>
      </p:cxnSp>
      <p:sp>
        <p:nvSpPr>
          <p:cNvPr id="22" name="内容占位符 2"/>
          <p:cNvSpPr txBox="1">
            <a:spLocks/>
          </p:cNvSpPr>
          <p:nvPr/>
        </p:nvSpPr>
        <p:spPr bwMode="auto">
          <a:xfrm>
            <a:off x="3429000" y="5500688"/>
            <a:ext cx="2786063" cy="1143000"/>
          </a:xfrm>
          <a:prstGeom prst="rect">
            <a:avLst/>
          </a:prstGeom>
          <a:noFill/>
          <a:ln w="9525">
            <a:noFill/>
            <a:miter lim="800000"/>
            <a:headEnd/>
            <a:tailEnd/>
          </a:ln>
        </p:spPr>
        <p:txBody>
          <a:bodyPr/>
          <a:lstStyle/>
          <a:p>
            <a:pPr marL="342900" indent="-342900">
              <a:spcBef>
                <a:spcPct val="20000"/>
              </a:spcBef>
              <a:buFont typeface="Wingdings" pitchFamily="2" charset="2"/>
              <a:buNone/>
              <a:defRPr/>
            </a:pPr>
            <a:r>
              <a:rPr lang="en-US" altLang="zh-CN" sz="2800" b="1" kern="0" dirty="0">
                <a:latin typeface="+mn-lt"/>
                <a:ea typeface="+mn-ea"/>
              </a:rPr>
              <a:t>   age(1)</a:t>
            </a:r>
          </a:p>
          <a:p>
            <a:pPr marL="342900" indent="-342900">
              <a:spcBef>
                <a:spcPct val="20000"/>
              </a:spcBef>
              <a:buFont typeface="Wingdings" pitchFamily="2" charset="2"/>
              <a:buNone/>
              <a:defRPr/>
            </a:pPr>
            <a:r>
              <a:rPr lang="en-US" altLang="zh-CN" sz="2800" b="1" kern="0" dirty="0">
                <a:latin typeface="+mn-lt"/>
                <a:ea typeface="+mn-ea"/>
              </a:rPr>
              <a:t>     =10</a:t>
            </a:r>
          </a:p>
          <a:p>
            <a:pPr marL="342900" indent="-342900">
              <a:lnSpc>
                <a:spcPct val="120000"/>
              </a:lnSpc>
              <a:spcBef>
                <a:spcPct val="20000"/>
              </a:spcBef>
              <a:buFont typeface="Wingdings" pitchFamily="2" charset="2"/>
              <a:buNone/>
              <a:defRPr/>
            </a:pPr>
            <a:endParaRPr lang="zh-CN" altLang="en-US" sz="2800" b="1" kern="0" dirty="0">
              <a:latin typeface="+mn-lt"/>
              <a:ea typeface="+mn-ea"/>
            </a:endParaRPr>
          </a:p>
        </p:txBody>
      </p:sp>
      <p:cxnSp>
        <p:nvCxnSpPr>
          <p:cNvPr id="88075" name="直接连接符 22"/>
          <p:cNvCxnSpPr>
            <a:cxnSpLocks noChangeShapeType="1"/>
          </p:cNvCxnSpPr>
          <p:nvPr/>
        </p:nvCxnSpPr>
        <p:spPr bwMode="auto">
          <a:xfrm rot="10800000">
            <a:off x="3429000" y="6046788"/>
            <a:ext cx="2357438" cy="0"/>
          </a:xfrm>
          <a:prstGeom prst="line">
            <a:avLst/>
          </a:prstGeom>
          <a:noFill/>
          <a:ln w="38100" algn="ctr">
            <a:solidFill>
              <a:srgbClr val="FF0000"/>
            </a:solidFill>
            <a:miter lim="800000"/>
            <a:headEnd/>
            <a:tailEnd/>
          </a:ln>
          <a:extLst>
            <a:ext uri="{909E8E84-426E-40DD-AFC4-6F175D3DCCD1}">
              <a14:hiddenFill xmlns:a14="http://schemas.microsoft.com/office/drawing/2010/main">
                <a:noFill/>
              </a14:hiddenFill>
            </a:ext>
          </a:extLst>
        </p:spPr>
      </p:cxnSp>
      <p:sp>
        <p:nvSpPr>
          <p:cNvPr id="30" name="内容占位符 2"/>
          <p:cNvSpPr txBox="1">
            <a:spLocks/>
          </p:cNvSpPr>
          <p:nvPr/>
        </p:nvSpPr>
        <p:spPr bwMode="auto">
          <a:xfrm>
            <a:off x="5072063" y="4286250"/>
            <a:ext cx="2071687" cy="1143000"/>
          </a:xfrm>
          <a:prstGeom prst="rect">
            <a:avLst/>
          </a:prstGeom>
          <a:noFill/>
          <a:ln w="9525">
            <a:noFill/>
            <a:miter lim="800000"/>
            <a:headEnd/>
            <a:tailEnd/>
          </a:ln>
        </p:spPr>
        <p:txBody>
          <a:bodyPr/>
          <a:lstStyle/>
          <a:p>
            <a:pPr marL="342900" indent="-342900">
              <a:spcBef>
                <a:spcPct val="20000"/>
              </a:spcBef>
              <a:buFont typeface="Wingdings" pitchFamily="2" charset="2"/>
              <a:buNone/>
              <a:defRPr/>
            </a:pPr>
            <a:r>
              <a:rPr lang="en-US" altLang="zh-CN" sz="2800" b="1" kern="0" dirty="0">
                <a:latin typeface="+mn-lt"/>
                <a:ea typeface="+mn-ea"/>
              </a:rPr>
              <a:t> age(2)</a:t>
            </a:r>
          </a:p>
          <a:p>
            <a:pPr marL="342900" indent="-342900">
              <a:spcBef>
                <a:spcPct val="20000"/>
              </a:spcBef>
              <a:buFont typeface="Wingdings" pitchFamily="2" charset="2"/>
              <a:buNone/>
              <a:defRPr/>
            </a:pPr>
            <a:r>
              <a:rPr lang="en-US" altLang="zh-CN" sz="2800" b="1" kern="0" dirty="0">
                <a:latin typeface="+mn-lt"/>
                <a:ea typeface="+mn-ea"/>
              </a:rPr>
              <a:t>   =12</a:t>
            </a:r>
          </a:p>
          <a:p>
            <a:pPr marL="342900" indent="-342900">
              <a:lnSpc>
                <a:spcPct val="120000"/>
              </a:lnSpc>
              <a:spcBef>
                <a:spcPct val="20000"/>
              </a:spcBef>
              <a:buFont typeface="Wingdings" pitchFamily="2" charset="2"/>
              <a:buNone/>
              <a:defRPr/>
            </a:pPr>
            <a:endParaRPr lang="zh-CN" altLang="en-US" sz="2800" b="1" kern="0" dirty="0">
              <a:latin typeface="+mn-lt"/>
              <a:ea typeface="+mn-ea"/>
            </a:endParaRPr>
          </a:p>
        </p:txBody>
      </p:sp>
      <p:cxnSp>
        <p:nvCxnSpPr>
          <p:cNvPr id="88077" name="直接连接符 34"/>
          <p:cNvCxnSpPr>
            <a:cxnSpLocks noChangeShapeType="1"/>
          </p:cNvCxnSpPr>
          <p:nvPr/>
        </p:nvCxnSpPr>
        <p:spPr bwMode="auto">
          <a:xfrm>
            <a:off x="5143500" y="4837113"/>
            <a:ext cx="1643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36" name="内容占位符 2"/>
          <p:cNvSpPr txBox="1">
            <a:spLocks/>
          </p:cNvSpPr>
          <p:nvPr/>
        </p:nvSpPr>
        <p:spPr bwMode="auto">
          <a:xfrm>
            <a:off x="5929313" y="3071813"/>
            <a:ext cx="2071687" cy="1143000"/>
          </a:xfrm>
          <a:prstGeom prst="rect">
            <a:avLst/>
          </a:prstGeom>
          <a:noFill/>
          <a:ln w="9525">
            <a:noFill/>
            <a:miter lim="800000"/>
            <a:headEnd/>
            <a:tailEnd/>
          </a:ln>
        </p:spPr>
        <p:txBody>
          <a:bodyPr/>
          <a:lstStyle/>
          <a:p>
            <a:pPr marL="342900" indent="-342900">
              <a:spcBef>
                <a:spcPct val="20000"/>
              </a:spcBef>
              <a:buFont typeface="Wingdings" pitchFamily="2" charset="2"/>
              <a:buNone/>
              <a:defRPr/>
            </a:pPr>
            <a:r>
              <a:rPr lang="en-US" altLang="zh-CN" sz="2800" b="1" kern="0" dirty="0">
                <a:latin typeface="+mn-lt"/>
                <a:ea typeface="+mn-ea"/>
              </a:rPr>
              <a:t> age(3)</a:t>
            </a:r>
          </a:p>
          <a:p>
            <a:pPr marL="342900" indent="-342900">
              <a:spcBef>
                <a:spcPct val="20000"/>
              </a:spcBef>
              <a:buFont typeface="Wingdings" pitchFamily="2" charset="2"/>
              <a:buNone/>
              <a:defRPr/>
            </a:pPr>
            <a:r>
              <a:rPr lang="en-US" altLang="zh-CN" sz="2800" b="1" kern="0" dirty="0">
                <a:latin typeface="+mn-lt"/>
                <a:ea typeface="+mn-ea"/>
              </a:rPr>
              <a:t>   =14</a:t>
            </a:r>
          </a:p>
          <a:p>
            <a:pPr marL="342900" indent="-342900">
              <a:lnSpc>
                <a:spcPct val="120000"/>
              </a:lnSpc>
              <a:spcBef>
                <a:spcPct val="20000"/>
              </a:spcBef>
              <a:buFont typeface="Wingdings" pitchFamily="2" charset="2"/>
              <a:buNone/>
              <a:defRPr/>
            </a:pPr>
            <a:endParaRPr lang="zh-CN" altLang="en-US" sz="2800" b="1" kern="0" dirty="0">
              <a:latin typeface="+mn-lt"/>
              <a:ea typeface="+mn-ea"/>
            </a:endParaRPr>
          </a:p>
        </p:txBody>
      </p:sp>
      <p:cxnSp>
        <p:nvCxnSpPr>
          <p:cNvPr id="88079" name="直接连接符 36"/>
          <p:cNvCxnSpPr>
            <a:cxnSpLocks noChangeShapeType="1"/>
          </p:cNvCxnSpPr>
          <p:nvPr/>
        </p:nvCxnSpPr>
        <p:spPr bwMode="auto">
          <a:xfrm>
            <a:off x="6000750" y="3622675"/>
            <a:ext cx="1643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38" name="内容占位符 2"/>
          <p:cNvSpPr txBox="1">
            <a:spLocks/>
          </p:cNvSpPr>
          <p:nvPr/>
        </p:nvSpPr>
        <p:spPr bwMode="auto">
          <a:xfrm>
            <a:off x="6643688" y="1714500"/>
            <a:ext cx="2071687" cy="1143000"/>
          </a:xfrm>
          <a:prstGeom prst="rect">
            <a:avLst/>
          </a:prstGeom>
          <a:noFill/>
          <a:ln w="9525">
            <a:noFill/>
            <a:miter lim="800000"/>
            <a:headEnd/>
            <a:tailEnd/>
          </a:ln>
        </p:spPr>
        <p:txBody>
          <a:bodyPr/>
          <a:lstStyle/>
          <a:p>
            <a:pPr marL="342900" indent="-342900">
              <a:spcBef>
                <a:spcPct val="20000"/>
              </a:spcBef>
              <a:buFont typeface="Wingdings" pitchFamily="2" charset="2"/>
              <a:buNone/>
              <a:defRPr/>
            </a:pPr>
            <a:r>
              <a:rPr lang="en-US" altLang="zh-CN" sz="2800" b="1" kern="0" dirty="0">
                <a:latin typeface="+mn-lt"/>
                <a:ea typeface="+mn-ea"/>
              </a:rPr>
              <a:t> age(4)</a:t>
            </a:r>
          </a:p>
          <a:p>
            <a:pPr marL="342900" indent="-342900">
              <a:spcBef>
                <a:spcPct val="20000"/>
              </a:spcBef>
              <a:buFont typeface="Wingdings" pitchFamily="2" charset="2"/>
              <a:buNone/>
              <a:defRPr/>
            </a:pPr>
            <a:r>
              <a:rPr lang="en-US" altLang="zh-CN" sz="2800" b="1" kern="0" dirty="0">
                <a:latin typeface="+mn-lt"/>
                <a:ea typeface="+mn-ea"/>
              </a:rPr>
              <a:t>   =16</a:t>
            </a:r>
          </a:p>
          <a:p>
            <a:pPr marL="342900" indent="-342900">
              <a:lnSpc>
                <a:spcPct val="120000"/>
              </a:lnSpc>
              <a:spcBef>
                <a:spcPct val="20000"/>
              </a:spcBef>
              <a:buFont typeface="Wingdings" pitchFamily="2" charset="2"/>
              <a:buNone/>
              <a:defRPr/>
            </a:pPr>
            <a:endParaRPr lang="zh-CN" altLang="en-US" sz="2800" b="1" kern="0" dirty="0">
              <a:latin typeface="+mn-lt"/>
              <a:ea typeface="+mn-ea"/>
            </a:endParaRPr>
          </a:p>
        </p:txBody>
      </p:sp>
      <p:cxnSp>
        <p:nvCxnSpPr>
          <p:cNvPr id="88081" name="直接连接符 38"/>
          <p:cNvCxnSpPr>
            <a:cxnSpLocks noChangeShapeType="1"/>
          </p:cNvCxnSpPr>
          <p:nvPr/>
        </p:nvCxnSpPr>
        <p:spPr bwMode="auto">
          <a:xfrm>
            <a:off x="6715125" y="2265363"/>
            <a:ext cx="1643063"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sp>
        <p:nvSpPr>
          <p:cNvPr id="40" name="内容占位符 2"/>
          <p:cNvSpPr txBox="1">
            <a:spLocks/>
          </p:cNvSpPr>
          <p:nvPr/>
        </p:nvSpPr>
        <p:spPr bwMode="auto">
          <a:xfrm>
            <a:off x="6929438" y="428625"/>
            <a:ext cx="2071687" cy="1143000"/>
          </a:xfrm>
          <a:prstGeom prst="rect">
            <a:avLst/>
          </a:prstGeom>
          <a:noFill/>
          <a:ln w="9525">
            <a:noFill/>
            <a:miter lim="800000"/>
            <a:headEnd/>
            <a:tailEnd/>
          </a:ln>
        </p:spPr>
        <p:txBody>
          <a:bodyPr/>
          <a:lstStyle/>
          <a:p>
            <a:pPr marL="342900" indent="-342900">
              <a:spcBef>
                <a:spcPct val="20000"/>
              </a:spcBef>
              <a:buFont typeface="Wingdings" pitchFamily="2" charset="2"/>
              <a:buNone/>
              <a:defRPr/>
            </a:pPr>
            <a:r>
              <a:rPr lang="en-US" altLang="zh-CN" sz="2800" b="1" kern="0" dirty="0">
                <a:latin typeface="+mn-lt"/>
                <a:ea typeface="+mn-ea"/>
              </a:rPr>
              <a:t> age(5)</a:t>
            </a:r>
          </a:p>
          <a:p>
            <a:pPr marL="342900" indent="-342900">
              <a:spcBef>
                <a:spcPct val="20000"/>
              </a:spcBef>
              <a:buFont typeface="Wingdings" pitchFamily="2" charset="2"/>
              <a:buNone/>
              <a:defRPr/>
            </a:pPr>
            <a:r>
              <a:rPr lang="en-US" altLang="zh-CN" sz="2800" b="1" kern="0" dirty="0">
                <a:latin typeface="+mn-lt"/>
                <a:ea typeface="+mn-ea"/>
              </a:rPr>
              <a:t>   =18</a:t>
            </a:r>
          </a:p>
          <a:p>
            <a:pPr marL="342900" indent="-342900">
              <a:lnSpc>
                <a:spcPct val="120000"/>
              </a:lnSpc>
              <a:spcBef>
                <a:spcPct val="20000"/>
              </a:spcBef>
              <a:buFont typeface="Wingdings" pitchFamily="2" charset="2"/>
              <a:buNone/>
              <a:defRPr/>
            </a:pPr>
            <a:endParaRPr lang="zh-CN" altLang="en-US" sz="2800" b="1" kern="0" dirty="0">
              <a:latin typeface="+mn-lt"/>
              <a:ea typeface="+mn-ea"/>
            </a:endParaRPr>
          </a:p>
        </p:txBody>
      </p:sp>
      <p:cxnSp>
        <p:nvCxnSpPr>
          <p:cNvPr id="88083" name="直接连接符 40"/>
          <p:cNvCxnSpPr>
            <a:cxnSpLocks noChangeShapeType="1"/>
          </p:cNvCxnSpPr>
          <p:nvPr/>
        </p:nvCxnSpPr>
        <p:spPr bwMode="auto">
          <a:xfrm>
            <a:off x="6929438" y="1000125"/>
            <a:ext cx="1643062" cy="0"/>
          </a:xfrm>
          <a:prstGeom prst="line">
            <a:avLst/>
          </a:prstGeom>
          <a:noFill/>
          <a:ln w="38100" algn="ctr">
            <a:solidFill>
              <a:srgbClr val="00B050"/>
            </a:solidFill>
            <a:miter lim="800000"/>
            <a:headEnd/>
            <a:tailEnd/>
          </a:ln>
          <a:extLst>
            <a:ext uri="{909E8E84-426E-40DD-AFC4-6F175D3DCCD1}">
              <a14:hiddenFill xmlns:a14="http://schemas.microsoft.com/office/drawing/2010/main">
                <a:noFill/>
              </a14:hiddenFill>
            </a:ext>
          </a:extLst>
        </p:spPr>
      </p:cxnSp>
      <p:cxnSp>
        <p:nvCxnSpPr>
          <p:cNvPr id="88084" name="直接连接符 47"/>
          <p:cNvCxnSpPr>
            <a:cxnSpLocks noChangeShapeType="1"/>
          </p:cNvCxnSpPr>
          <p:nvPr/>
        </p:nvCxnSpPr>
        <p:spPr bwMode="auto">
          <a:xfrm rot="5400000">
            <a:off x="2178843" y="2964657"/>
            <a:ext cx="4786313" cy="0"/>
          </a:xfrm>
          <a:prstGeom prst="line">
            <a:avLst/>
          </a:prstGeom>
          <a:noFill/>
          <a:ln w="38100" algn="ctr">
            <a:solidFill>
              <a:srgbClr val="FF0000"/>
            </a:solidFill>
            <a:prstDash val="dash"/>
            <a:miter lim="800000"/>
            <a:headEnd/>
            <a:tailEnd/>
          </a:ln>
          <a:extLst>
            <a:ext uri="{909E8E84-426E-40DD-AFC4-6F175D3DCCD1}">
              <a14:hiddenFill xmlns:a14="http://schemas.microsoft.com/office/drawing/2010/main">
                <a:noFill/>
              </a14:hiddenFill>
            </a:ext>
          </a:extLst>
        </p:spPr>
      </p:cxnSp>
      <p:cxnSp>
        <p:nvCxnSpPr>
          <p:cNvPr id="88085" name="直接箭头连接符 55"/>
          <p:cNvCxnSpPr>
            <a:cxnSpLocks noChangeShapeType="1"/>
          </p:cNvCxnSpPr>
          <p:nvPr/>
        </p:nvCxnSpPr>
        <p:spPr bwMode="auto">
          <a:xfrm rot="16200000" flipH="1">
            <a:off x="1143000" y="1571626"/>
            <a:ext cx="357187" cy="214312"/>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88086" name="直接箭头连接符 55"/>
          <p:cNvCxnSpPr>
            <a:cxnSpLocks noChangeShapeType="1"/>
          </p:cNvCxnSpPr>
          <p:nvPr/>
        </p:nvCxnSpPr>
        <p:spPr bwMode="auto">
          <a:xfrm rot="16200000" flipH="1">
            <a:off x="1785938" y="2786062"/>
            <a:ext cx="357188" cy="214313"/>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88087" name="直接箭头连接符 55"/>
          <p:cNvCxnSpPr>
            <a:cxnSpLocks noChangeShapeType="1"/>
          </p:cNvCxnSpPr>
          <p:nvPr/>
        </p:nvCxnSpPr>
        <p:spPr bwMode="auto">
          <a:xfrm rot="16200000" flipH="1">
            <a:off x="2286000" y="4071938"/>
            <a:ext cx="357188" cy="214312"/>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88088" name="直接箭头连接符 55"/>
          <p:cNvCxnSpPr>
            <a:cxnSpLocks noChangeShapeType="1"/>
          </p:cNvCxnSpPr>
          <p:nvPr/>
        </p:nvCxnSpPr>
        <p:spPr bwMode="auto">
          <a:xfrm>
            <a:off x="3429000" y="5357813"/>
            <a:ext cx="500063"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59" name="内容占位符 2"/>
          <p:cNvSpPr txBox="1">
            <a:spLocks/>
          </p:cNvSpPr>
          <p:nvPr/>
        </p:nvSpPr>
        <p:spPr bwMode="auto">
          <a:xfrm>
            <a:off x="571500" y="5500688"/>
            <a:ext cx="2000250" cy="500062"/>
          </a:xfrm>
          <a:prstGeom prst="rect">
            <a:avLst/>
          </a:prstGeom>
          <a:solidFill>
            <a:srgbClr val="CCECFF"/>
          </a:solidFill>
          <a:ln w="9525">
            <a:noFill/>
            <a:miter lim="800000"/>
            <a:headEnd/>
            <a:tailEnd/>
          </a:ln>
        </p:spPr>
        <p:txBody>
          <a:bodyPr/>
          <a:lstStyle/>
          <a:p>
            <a:pPr marL="342900" indent="-342900" algn="ctr">
              <a:spcBef>
                <a:spcPct val="20000"/>
              </a:spcBef>
              <a:buFont typeface="Wingdings" pitchFamily="2" charset="2"/>
              <a:buNone/>
              <a:defRPr/>
            </a:pPr>
            <a:r>
              <a:rPr lang="en-US" altLang="zh-CN" sz="2800" b="1" kern="0" dirty="0">
                <a:solidFill>
                  <a:srgbClr val="0000CC"/>
                </a:solidFill>
                <a:latin typeface="+mn-lt"/>
                <a:ea typeface="+mn-ea"/>
              </a:rPr>
              <a:t> </a:t>
            </a:r>
            <a:r>
              <a:rPr lang="zh-CN" altLang="en-US" sz="2800" b="1" kern="0" dirty="0">
                <a:solidFill>
                  <a:srgbClr val="0000CC"/>
                </a:solidFill>
                <a:latin typeface="+mn-lt"/>
                <a:ea typeface="+mn-ea"/>
              </a:rPr>
              <a:t>回</a:t>
            </a:r>
            <a:r>
              <a:rPr lang="zh-CN" altLang="en-US" sz="2800" b="1" kern="0" dirty="0">
                <a:solidFill>
                  <a:srgbClr val="0000CC"/>
                </a:solidFill>
                <a:latin typeface="Arial" charset="0"/>
              </a:rPr>
              <a:t>溯</a:t>
            </a:r>
            <a:r>
              <a:rPr lang="zh-CN" altLang="en-US" sz="2800" b="1" kern="0" dirty="0">
                <a:solidFill>
                  <a:srgbClr val="0000CC"/>
                </a:solidFill>
                <a:latin typeface="+mn-lt"/>
                <a:ea typeface="+mn-ea"/>
              </a:rPr>
              <a:t>阶段</a:t>
            </a:r>
          </a:p>
        </p:txBody>
      </p:sp>
      <p:cxnSp>
        <p:nvCxnSpPr>
          <p:cNvPr id="88090" name="直接箭头连接符 55"/>
          <p:cNvCxnSpPr>
            <a:cxnSpLocks noChangeShapeType="1"/>
          </p:cNvCxnSpPr>
          <p:nvPr/>
        </p:nvCxnSpPr>
        <p:spPr bwMode="auto">
          <a:xfrm rot="5400000" flipH="1" flipV="1">
            <a:off x="5000626" y="5143500"/>
            <a:ext cx="500062"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88091" name="直接箭头连接符 55"/>
          <p:cNvCxnSpPr>
            <a:cxnSpLocks noChangeShapeType="1"/>
          </p:cNvCxnSpPr>
          <p:nvPr/>
        </p:nvCxnSpPr>
        <p:spPr bwMode="auto">
          <a:xfrm rot="5400000" flipH="1" flipV="1">
            <a:off x="5857876" y="4000500"/>
            <a:ext cx="500062"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88092" name="直接箭头连接符 55"/>
          <p:cNvCxnSpPr>
            <a:cxnSpLocks noChangeShapeType="1"/>
          </p:cNvCxnSpPr>
          <p:nvPr/>
        </p:nvCxnSpPr>
        <p:spPr bwMode="auto">
          <a:xfrm rot="5400000" flipH="1" flipV="1">
            <a:off x="6572250" y="2786063"/>
            <a:ext cx="500063"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88093" name="直接箭头连接符 55"/>
          <p:cNvCxnSpPr>
            <a:cxnSpLocks noChangeShapeType="1"/>
          </p:cNvCxnSpPr>
          <p:nvPr/>
        </p:nvCxnSpPr>
        <p:spPr bwMode="auto">
          <a:xfrm rot="5400000" flipH="1" flipV="1">
            <a:off x="7286626" y="1428750"/>
            <a:ext cx="500062" cy="357187"/>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65" name="内容占位符 2"/>
          <p:cNvSpPr txBox="1">
            <a:spLocks/>
          </p:cNvSpPr>
          <p:nvPr/>
        </p:nvSpPr>
        <p:spPr bwMode="auto">
          <a:xfrm>
            <a:off x="6572250" y="5500688"/>
            <a:ext cx="1857375" cy="500062"/>
          </a:xfrm>
          <a:prstGeom prst="rect">
            <a:avLst/>
          </a:prstGeom>
          <a:solidFill>
            <a:srgbClr val="CCECFF"/>
          </a:solidFill>
          <a:ln w="9525">
            <a:noFill/>
            <a:miter lim="800000"/>
            <a:headEnd/>
            <a:tailEnd/>
          </a:ln>
        </p:spPr>
        <p:txBody>
          <a:bodyPr/>
          <a:lstStyle/>
          <a:p>
            <a:pPr marL="342900" indent="-342900" algn="ctr">
              <a:spcBef>
                <a:spcPct val="20000"/>
              </a:spcBef>
              <a:buFont typeface="Wingdings" pitchFamily="2" charset="2"/>
              <a:buNone/>
              <a:defRPr/>
            </a:pPr>
            <a:r>
              <a:rPr lang="en-US" altLang="zh-CN" sz="2800" b="1" kern="0" dirty="0">
                <a:solidFill>
                  <a:srgbClr val="0000CC"/>
                </a:solidFill>
                <a:latin typeface="+mn-lt"/>
                <a:ea typeface="+mn-ea"/>
              </a:rPr>
              <a:t> </a:t>
            </a:r>
            <a:r>
              <a:rPr lang="zh-CN" altLang="en-US" sz="2800" b="1" kern="0" dirty="0">
                <a:solidFill>
                  <a:srgbClr val="0000CC"/>
                </a:solidFill>
                <a:latin typeface="+mn-lt"/>
                <a:ea typeface="+mn-ea"/>
              </a:rPr>
              <a:t>递推阶段</a:t>
            </a:r>
          </a:p>
        </p:txBody>
      </p:sp>
      <p:sp>
        <p:nvSpPr>
          <p:cNvPr id="31" name="圆角矩形标注 30"/>
          <p:cNvSpPr>
            <a:spLocks noChangeArrowheads="1"/>
          </p:cNvSpPr>
          <p:nvPr/>
        </p:nvSpPr>
        <p:spPr bwMode="auto">
          <a:xfrm>
            <a:off x="3143250" y="3857625"/>
            <a:ext cx="3071813" cy="642938"/>
          </a:xfrm>
          <a:prstGeom prst="wedgeRoundRectCallout">
            <a:avLst>
              <a:gd name="adj1" fmla="val -11977"/>
              <a:gd name="adj2" fmla="val 193519"/>
              <a:gd name="adj3" fmla="val 16667"/>
            </a:avLst>
          </a:prstGeom>
          <a:solidFill>
            <a:srgbClr val="FFCCFF"/>
          </a:solidFill>
          <a:ln w="9525" algn="ctr">
            <a:solidFill>
              <a:schemeClr val="tx1"/>
            </a:solidFill>
            <a:miter lim="800000"/>
            <a:headEnd/>
            <a:tailEnd/>
          </a:ln>
        </p:spPr>
        <p:txBody>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zh-CN" sz="2800">
                <a:solidFill>
                  <a:srgbClr val="0000CC"/>
                </a:solidFill>
                <a:ea typeface="宋体" panose="02010600030101010101" pitchFamily="2" charset="-122"/>
              </a:rPr>
              <a:t>结束递归的条件</a:t>
            </a:r>
            <a:endParaRPr kumimoji="1" lang="zh-CN" altLang="en-US" sz="2800">
              <a:solidFill>
                <a:srgbClr val="0000CC"/>
              </a:solidFill>
              <a:ea typeface="宋体" panose="02010600030101010101" pitchFamily="2" charset="-122"/>
            </a:endParaRPr>
          </a:p>
        </p:txBody>
      </p:sp>
      <p:sp>
        <p:nvSpPr>
          <p:cNvPr id="32" name="矩形 31"/>
          <p:cNvSpPr>
            <a:spLocks noChangeArrowheads="1"/>
          </p:cNvSpPr>
          <p:nvPr/>
        </p:nvSpPr>
        <p:spPr bwMode="auto">
          <a:xfrm>
            <a:off x="3357563" y="5572125"/>
            <a:ext cx="2571750" cy="1000125"/>
          </a:xfrm>
          <a:prstGeom prst="rect">
            <a:avLst/>
          </a:prstGeom>
          <a:noFill/>
          <a:ln w="38100" algn="ctr">
            <a:solidFill>
              <a:srgbClr val="0000CC"/>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pic>
        <p:nvPicPr>
          <p:cNvPr id="88097" name="图片 3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blinds(horizontal)">
                                      <p:cBhvr>
                                        <p:cTn id="7" dur="500"/>
                                        <p:tgtEl>
                                          <p:spTgt spid="32"/>
                                        </p:tgtEl>
                                      </p:cBhvr>
                                    </p:animEffect>
                                  </p:childTnLst>
                                </p:cTn>
                              </p:par>
                            </p:childTnLst>
                          </p:cTn>
                        </p:par>
                        <p:par>
                          <p:cTn id="8" fill="hold" nodeType="afterGroup">
                            <p:stCondLst>
                              <p:cond delay="500"/>
                            </p:stCondLst>
                            <p:childTnLst>
                              <p:par>
                                <p:cTn id="9" presetID="3" presetClass="entr" presetSubtype="10" fill="hold" grpId="0" nodeType="afterEffect">
                                  <p:stCondLst>
                                    <p:cond delay="0"/>
                                  </p:stCondLst>
                                  <p:childTnLst>
                                    <p:set>
                                      <p:cBhvr>
                                        <p:cTn id="10" dur="1" fill="hold">
                                          <p:stCondLst>
                                            <p:cond delay="0"/>
                                          </p:stCondLst>
                                        </p:cTn>
                                        <p:tgtEl>
                                          <p:spTgt spid="31"/>
                                        </p:tgtEl>
                                        <p:attrNameLst>
                                          <p:attrName>style.visibility</p:attrName>
                                        </p:attrNameLst>
                                      </p:cBhvr>
                                      <p:to>
                                        <p:strVal val="visible"/>
                                      </p:to>
                                    </p:set>
                                    <p:animEffect transition="in" filter="blinds(horizontal)">
                                      <p:cBhvr>
                                        <p:cTn id="11"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内容占位符 2"/>
          <p:cNvSpPr>
            <a:spLocks noGrp="1"/>
          </p:cNvSpPr>
          <p:nvPr>
            <p:ph idx="1"/>
          </p:nvPr>
        </p:nvSpPr>
        <p:spPr>
          <a:xfrm>
            <a:off x="539750" y="500063"/>
            <a:ext cx="7604125" cy="6143625"/>
          </a:xfrm>
        </p:spPr>
        <p:txBody>
          <a:bodyPr/>
          <a:lstStyle/>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int age(int n);</a:t>
            </a:r>
            <a:endParaRPr lang="zh-CN" altLang="zh-CN" sz="2800" smtClean="0">
              <a:solidFill>
                <a:srgbClr val="9D138D"/>
              </a:solidFill>
            </a:endParaRPr>
          </a:p>
          <a:p>
            <a:pPr>
              <a:buFont typeface="Wingdings" panose="05000000000000000000" pitchFamily="2" charset="2"/>
              <a:buNone/>
            </a:pPr>
            <a:r>
              <a:rPr lang="en-US" altLang="zh-CN" sz="2800" smtClean="0"/>
              <a:t>   printf("NO.5,age:%d\n",</a:t>
            </a:r>
            <a:r>
              <a:rPr lang="en-US" altLang="zh-CN" sz="2800" smtClean="0">
                <a:solidFill>
                  <a:srgbClr val="9D138D"/>
                </a:solidFill>
              </a:rPr>
              <a:t>age</a:t>
            </a:r>
            <a:r>
              <a:rPr lang="en-US" altLang="zh-CN" sz="2800" smtClean="0"/>
              <a:t>(5)); </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  </a:t>
            </a:r>
            <a:endParaRPr lang="zh-CN" altLang="zh-CN" sz="2800" smtClean="0"/>
          </a:p>
          <a:p>
            <a:pPr>
              <a:buFont typeface="Wingdings" panose="05000000000000000000" pitchFamily="2" charset="2"/>
              <a:buNone/>
            </a:pPr>
            <a:r>
              <a:rPr lang="en-US" altLang="zh-CN" sz="2800" smtClean="0"/>
              <a:t>int </a:t>
            </a:r>
            <a:r>
              <a:rPr lang="en-US" altLang="zh-CN" sz="2800" smtClean="0">
                <a:solidFill>
                  <a:srgbClr val="9D138D"/>
                </a:solidFill>
              </a:rPr>
              <a:t>age</a:t>
            </a:r>
            <a:r>
              <a:rPr lang="en-US" altLang="zh-CN" sz="2800" smtClean="0"/>
              <a:t>(int n)     </a:t>
            </a:r>
            <a:endParaRPr lang="zh-CN" altLang="zh-CN" sz="2800" smtClean="0"/>
          </a:p>
          <a:p>
            <a:pPr>
              <a:buFont typeface="Wingdings" panose="05000000000000000000" pitchFamily="2" charset="2"/>
              <a:buNone/>
            </a:pPr>
            <a:r>
              <a:rPr lang="en-US" altLang="zh-CN" sz="2800" smtClean="0"/>
              <a:t>{ int c;                </a:t>
            </a:r>
            <a:endParaRPr lang="zh-CN" altLang="zh-CN" sz="2800" smtClean="0"/>
          </a:p>
          <a:p>
            <a:pPr>
              <a:buFont typeface="Wingdings" panose="05000000000000000000" pitchFamily="2" charset="2"/>
              <a:buNone/>
            </a:pPr>
            <a:r>
              <a:rPr lang="en-US" altLang="zh-CN" sz="2800" smtClean="0"/>
              <a:t>   if(n==1)   c=10; </a:t>
            </a:r>
            <a:endParaRPr lang="zh-CN" altLang="zh-CN" sz="2800" smtClean="0"/>
          </a:p>
          <a:p>
            <a:pPr>
              <a:buFont typeface="Wingdings" panose="05000000000000000000" pitchFamily="2" charset="2"/>
              <a:buNone/>
            </a:pPr>
            <a:r>
              <a:rPr lang="en-US" altLang="zh-CN" sz="2800" smtClean="0"/>
              <a:t>   else    c=</a:t>
            </a:r>
            <a:r>
              <a:rPr lang="en-US" altLang="zh-CN" sz="2800" smtClean="0">
                <a:solidFill>
                  <a:srgbClr val="9D138D"/>
                </a:solidFill>
              </a:rPr>
              <a:t>age</a:t>
            </a:r>
            <a:r>
              <a:rPr lang="en-US" altLang="zh-CN" sz="2800" smtClean="0"/>
              <a:t>(n-1)+2; </a:t>
            </a:r>
            <a:endParaRPr lang="zh-CN" altLang="zh-CN" sz="2800" smtClean="0"/>
          </a:p>
          <a:p>
            <a:pPr>
              <a:buFont typeface="Wingdings" panose="05000000000000000000" pitchFamily="2" charset="2"/>
              <a:buNone/>
            </a:pPr>
            <a:r>
              <a:rPr lang="en-US" altLang="zh-CN" sz="2800" smtClean="0"/>
              <a:t>   return(c); </a:t>
            </a:r>
            <a:endParaRPr lang="zh-CN" altLang="zh-CN" sz="2800" smtClean="0"/>
          </a:p>
          <a:p>
            <a:pPr>
              <a:buFont typeface="Wingdings" panose="05000000000000000000" pitchFamily="2" charset="2"/>
              <a:buNone/>
            </a:pPr>
            <a:r>
              <a:rPr lang="en-US" altLang="zh-CN" sz="2800" smtClean="0"/>
              <a:t>}</a:t>
            </a:r>
            <a:endParaRPr lang="zh-CN" altLang="zh-CN" sz="2800" smtClean="0"/>
          </a:p>
          <a:p>
            <a:pPr>
              <a:buFont typeface="Wingdings" panose="05000000000000000000" pitchFamily="2" charset="2"/>
              <a:buNone/>
            </a:pPr>
            <a:endParaRPr lang="zh-CN" altLang="en-US" sz="2800" smtClean="0"/>
          </a:p>
        </p:txBody>
      </p:sp>
      <p:pic>
        <p:nvPicPr>
          <p:cNvPr id="104450" name="Picture 2" descr="pic7-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4688" y="5857875"/>
            <a:ext cx="4919662" cy="6429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9092" name="图片 3"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04450"/>
                                        </p:tgtEl>
                                        <p:attrNameLst>
                                          <p:attrName>style.visibility</p:attrName>
                                        </p:attrNameLst>
                                      </p:cBhvr>
                                      <p:to>
                                        <p:strVal val="visible"/>
                                      </p:to>
                                    </p:set>
                                    <p:animEffect transition="in" filter="blinds(horizontal)">
                                      <p:cBhvr>
                                        <p:cTn id="7" dur="500"/>
                                        <p:tgtEl>
                                          <p:spTgt spid="1044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内容占位符 2"/>
          <p:cNvSpPr txBox="1">
            <a:spLocks/>
          </p:cNvSpPr>
          <p:nvPr/>
        </p:nvSpPr>
        <p:spPr bwMode="auto">
          <a:xfrm>
            <a:off x="39688" y="1474788"/>
            <a:ext cx="2389187" cy="1300162"/>
          </a:xfrm>
          <a:prstGeom prst="rect">
            <a:avLst/>
          </a:prstGeom>
          <a:noFill/>
          <a:ln w="38100">
            <a:solidFill>
              <a:schemeClr val="tx1"/>
            </a:solidFill>
            <a:miter lim="800000"/>
            <a:headEnd/>
            <a:tailEnd/>
          </a:ln>
        </p:spPr>
        <p:txBody>
          <a:bodyPr/>
          <a:lstStyle/>
          <a:p>
            <a:pPr marL="342900" indent="-342900" algn="ctr">
              <a:lnSpc>
                <a:spcPct val="120000"/>
              </a:lnSpc>
              <a:spcBef>
                <a:spcPct val="20000"/>
              </a:spcBef>
              <a:buFont typeface="Wingdings" pitchFamily="2" charset="2"/>
              <a:buNone/>
              <a:defRPr/>
            </a:pPr>
            <a:endParaRPr lang="zh-CN" altLang="en-US" sz="2800" b="1" kern="0" dirty="0">
              <a:latin typeface="+mn-lt"/>
              <a:ea typeface="+mn-ea"/>
            </a:endParaRPr>
          </a:p>
        </p:txBody>
      </p:sp>
      <p:sp>
        <p:nvSpPr>
          <p:cNvPr id="3" name="内容占位符 2"/>
          <p:cNvSpPr>
            <a:spLocks noGrp="1"/>
          </p:cNvSpPr>
          <p:nvPr>
            <p:ph idx="1"/>
          </p:nvPr>
        </p:nvSpPr>
        <p:spPr>
          <a:xfrm>
            <a:off x="71438" y="1485900"/>
            <a:ext cx="2389187" cy="1300163"/>
          </a:xfrm>
        </p:spPr>
        <p:txBody>
          <a:bodyPr/>
          <a:lstStyle/>
          <a:p>
            <a:pPr algn="ctr">
              <a:buFont typeface="Wingdings" panose="05000000000000000000" pitchFamily="2" charset="2"/>
              <a:buNone/>
            </a:pPr>
            <a:r>
              <a:rPr lang="en-US" altLang="zh-CN" sz="2800" smtClean="0"/>
              <a:t>age(5)</a:t>
            </a:r>
          </a:p>
          <a:p>
            <a:pPr algn="ctr">
              <a:buFont typeface="Wingdings" panose="05000000000000000000" pitchFamily="2" charset="2"/>
              <a:buNone/>
            </a:pPr>
            <a:r>
              <a:rPr lang="zh-CN" altLang="en-US" sz="2800" smtClean="0"/>
              <a:t>输出</a:t>
            </a:r>
            <a:r>
              <a:rPr lang="en-US" altLang="zh-CN" sz="2800" smtClean="0"/>
              <a:t>age(5)</a:t>
            </a:r>
            <a:endParaRPr lang="zh-CN" altLang="en-US" sz="2800" smtClean="0"/>
          </a:p>
        </p:txBody>
      </p:sp>
      <p:sp>
        <p:nvSpPr>
          <p:cNvPr id="4" name="内容占位符 2"/>
          <p:cNvSpPr txBox="1">
            <a:spLocks/>
          </p:cNvSpPr>
          <p:nvPr/>
        </p:nvSpPr>
        <p:spPr bwMode="auto">
          <a:xfrm>
            <a:off x="500063" y="914400"/>
            <a:ext cx="1500187" cy="642938"/>
          </a:xfrm>
          <a:prstGeom prst="rect">
            <a:avLst/>
          </a:prstGeom>
          <a:noFill/>
          <a:ln w="9525">
            <a:noFill/>
            <a:miter lim="800000"/>
            <a:headEnd/>
            <a:tailEnd/>
          </a:ln>
        </p:spPr>
        <p:txBody>
          <a:bodyPr/>
          <a:lstStyle/>
          <a:p>
            <a:pPr marL="342900" indent="-342900" algn="ctr">
              <a:lnSpc>
                <a:spcPct val="120000"/>
              </a:lnSpc>
              <a:spcBef>
                <a:spcPct val="20000"/>
              </a:spcBef>
              <a:buFont typeface="Wingdings" pitchFamily="2" charset="2"/>
              <a:buNone/>
              <a:defRPr/>
            </a:pPr>
            <a:r>
              <a:rPr lang="en-US" altLang="zh-CN" sz="2800" b="1" kern="0" dirty="0">
                <a:latin typeface="+mn-lt"/>
                <a:ea typeface="+mn-ea"/>
              </a:rPr>
              <a:t>main</a:t>
            </a:r>
            <a:endParaRPr lang="zh-CN" altLang="en-US" sz="2800" b="1" kern="0" dirty="0">
              <a:latin typeface="+mn-lt"/>
              <a:ea typeface="+mn-ea"/>
            </a:endParaRPr>
          </a:p>
        </p:txBody>
      </p:sp>
      <p:cxnSp>
        <p:nvCxnSpPr>
          <p:cNvPr id="5" name="直接连接符 4"/>
          <p:cNvCxnSpPr>
            <a:cxnSpLocks noChangeShapeType="1"/>
          </p:cNvCxnSpPr>
          <p:nvPr/>
        </p:nvCxnSpPr>
        <p:spPr bwMode="auto">
          <a:xfrm rot="10800000">
            <a:off x="71438" y="2128838"/>
            <a:ext cx="2357437"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6" name="内容占位符 2"/>
          <p:cNvSpPr txBox="1">
            <a:spLocks/>
          </p:cNvSpPr>
          <p:nvPr/>
        </p:nvSpPr>
        <p:spPr bwMode="auto">
          <a:xfrm>
            <a:off x="2857500" y="1485900"/>
            <a:ext cx="2857500" cy="1285875"/>
          </a:xfrm>
          <a:prstGeom prst="rect">
            <a:avLst/>
          </a:prstGeom>
          <a:noFill/>
          <a:ln w="38100">
            <a:solidFill>
              <a:schemeClr val="tx1"/>
            </a:solidFill>
            <a:miter lim="800000"/>
            <a:headEnd/>
            <a:tailEnd/>
          </a:ln>
        </p:spPr>
        <p:txBody>
          <a:bodyPr tIns="360000"/>
          <a:lstStyle/>
          <a:p>
            <a:pPr marL="342900" indent="-342900" algn="ctr">
              <a:lnSpc>
                <a:spcPct val="120000"/>
              </a:lnSpc>
              <a:spcBef>
                <a:spcPct val="20000"/>
              </a:spcBef>
              <a:buFont typeface="Wingdings" pitchFamily="2" charset="2"/>
              <a:buNone/>
              <a:defRPr/>
            </a:pPr>
            <a:r>
              <a:rPr lang="en-US" altLang="zh-CN" sz="2800" b="1" kern="0" dirty="0">
                <a:latin typeface="+mn-lt"/>
                <a:ea typeface="+mn-ea"/>
              </a:rPr>
              <a:t>c=age(4)+2</a:t>
            </a:r>
          </a:p>
        </p:txBody>
      </p:sp>
      <p:sp>
        <p:nvSpPr>
          <p:cNvPr id="7" name="内容占位符 2"/>
          <p:cNvSpPr txBox="1">
            <a:spLocks/>
          </p:cNvSpPr>
          <p:nvPr/>
        </p:nvSpPr>
        <p:spPr bwMode="auto">
          <a:xfrm>
            <a:off x="2857500" y="642938"/>
            <a:ext cx="2786063" cy="914400"/>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age</a:t>
            </a:r>
            <a:r>
              <a:rPr lang="zh-CN" altLang="en-US" sz="2800" b="1" kern="0" dirty="0">
                <a:latin typeface="+mn-lt"/>
                <a:ea typeface="+mn-ea"/>
              </a:rPr>
              <a:t>函数</a:t>
            </a:r>
            <a:endParaRPr lang="en-US" altLang="zh-CN" sz="2800" b="1" kern="0" dirty="0">
              <a:latin typeface="+mn-lt"/>
              <a:ea typeface="+mn-ea"/>
            </a:endParaRPr>
          </a:p>
          <a:p>
            <a:pPr marL="342900" indent="-342900" algn="ctr">
              <a:lnSpc>
                <a:spcPts val="2400"/>
              </a:lnSpc>
              <a:spcBef>
                <a:spcPct val="20000"/>
              </a:spcBef>
              <a:buFont typeface="Wingdings" pitchFamily="2" charset="2"/>
              <a:buNone/>
              <a:defRPr/>
            </a:pPr>
            <a:r>
              <a:rPr lang="en-US" altLang="zh-CN" sz="2800" b="1" kern="0" dirty="0">
                <a:latin typeface="+mn-lt"/>
                <a:ea typeface="+mn-ea"/>
              </a:rPr>
              <a:t>n=5</a:t>
            </a:r>
            <a:endParaRPr lang="zh-CN" altLang="en-US" sz="2800" b="1" kern="0" dirty="0">
              <a:latin typeface="+mn-lt"/>
              <a:ea typeface="+mn-ea"/>
            </a:endParaRPr>
          </a:p>
        </p:txBody>
      </p:sp>
      <p:sp>
        <p:nvSpPr>
          <p:cNvPr id="9" name="内容占位符 2"/>
          <p:cNvSpPr txBox="1">
            <a:spLocks/>
          </p:cNvSpPr>
          <p:nvPr/>
        </p:nvSpPr>
        <p:spPr bwMode="auto">
          <a:xfrm>
            <a:off x="6138863" y="1485900"/>
            <a:ext cx="2857500" cy="1285875"/>
          </a:xfrm>
          <a:prstGeom prst="rect">
            <a:avLst/>
          </a:prstGeom>
          <a:noFill/>
          <a:ln w="38100">
            <a:solidFill>
              <a:schemeClr val="tx1"/>
            </a:solidFill>
            <a:miter lim="800000"/>
            <a:headEnd/>
            <a:tailEnd/>
          </a:ln>
        </p:spPr>
        <p:txBody>
          <a:bodyPr tIns="360000"/>
          <a:lstStyle/>
          <a:p>
            <a:pPr marL="342900" indent="-342900" algn="ctr">
              <a:lnSpc>
                <a:spcPct val="120000"/>
              </a:lnSpc>
              <a:spcBef>
                <a:spcPct val="20000"/>
              </a:spcBef>
              <a:buFont typeface="Wingdings" pitchFamily="2" charset="2"/>
              <a:buNone/>
              <a:defRPr/>
            </a:pPr>
            <a:r>
              <a:rPr lang="en-US" altLang="zh-CN" sz="2800" b="1" kern="0" dirty="0">
                <a:latin typeface="+mn-lt"/>
                <a:ea typeface="+mn-ea"/>
              </a:rPr>
              <a:t>c=age(3)+2</a:t>
            </a:r>
          </a:p>
        </p:txBody>
      </p:sp>
      <p:sp>
        <p:nvSpPr>
          <p:cNvPr id="10" name="内容占位符 2"/>
          <p:cNvSpPr txBox="1">
            <a:spLocks/>
          </p:cNvSpPr>
          <p:nvPr/>
        </p:nvSpPr>
        <p:spPr bwMode="auto">
          <a:xfrm>
            <a:off x="6143625" y="642938"/>
            <a:ext cx="2857500" cy="914400"/>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age</a:t>
            </a:r>
            <a:r>
              <a:rPr lang="zh-CN" altLang="en-US" sz="2800" b="1" kern="0" dirty="0">
                <a:latin typeface="+mn-lt"/>
                <a:ea typeface="+mn-ea"/>
              </a:rPr>
              <a:t>函数</a:t>
            </a:r>
            <a:endParaRPr lang="en-US" altLang="zh-CN" sz="2800" b="1" kern="0" dirty="0">
              <a:latin typeface="+mn-lt"/>
              <a:ea typeface="+mn-ea"/>
            </a:endParaRPr>
          </a:p>
          <a:p>
            <a:pPr marL="342900" indent="-342900" algn="ctr">
              <a:lnSpc>
                <a:spcPts val="2400"/>
              </a:lnSpc>
              <a:spcBef>
                <a:spcPct val="20000"/>
              </a:spcBef>
              <a:buFont typeface="Wingdings" pitchFamily="2" charset="2"/>
              <a:buNone/>
              <a:defRPr/>
            </a:pPr>
            <a:r>
              <a:rPr lang="en-US" altLang="zh-CN" sz="2800" b="1" kern="0" dirty="0">
                <a:latin typeface="+mn-lt"/>
                <a:ea typeface="+mn-ea"/>
              </a:rPr>
              <a:t>n=4</a:t>
            </a:r>
            <a:endParaRPr lang="zh-CN" altLang="en-US" sz="2800" b="1" kern="0" dirty="0">
              <a:latin typeface="+mn-lt"/>
              <a:ea typeface="+mn-ea"/>
            </a:endParaRPr>
          </a:p>
        </p:txBody>
      </p:sp>
      <p:sp>
        <p:nvSpPr>
          <p:cNvPr id="11" name="内容占位符 2"/>
          <p:cNvSpPr txBox="1">
            <a:spLocks/>
          </p:cNvSpPr>
          <p:nvPr/>
        </p:nvSpPr>
        <p:spPr bwMode="auto">
          <a:xfrm>
            <a:off x="2857500" y="4500563"/>
            <a:ext cx="2857500" cy="1285875"/>
          </a:xfrm>
          <a:prstGeom prst="rect">
            <a:avLst/>
          </a:prstGeom>
          <a:noFill/>
          <a:ln w="38100">
            <a:solidFill>
              <a:schemeClr val="tx1"/>
            </a:solidFill>
            <a:miter lim="800000"/>
            <a:headEnd/>
            <a:tailEnd/>
          </a:ln>
        </p:spPr>
        <p:txBody>
          <a:bodyPr tIns="360000"/>
          <a:lstStyle/>
          <a:p>
            <a:pPr marL="342900" indent="-342900" algn="ctr">
              <a:lnSpc>
                <a:spcPct val="120000"/>
              </a:lnSpc>
              <a:spcBef>
                <a:spcPct val="20000"/>
              </a:spcBef>
              <a:buFont typeface="Wingdings" pitchFamily="2" charset="2"/>
              <a:buNone/>
              <a:defRPr/>
            </a:pPr>
            <a:r>
              <a:rPr lang="en-US" altLang="zh-CN" sz="2800" b="1" kern="0" dirty="0">
                <a:latin typeface="+mn-lt"/>
                <a:ea typeface="+mn-ea"/>
              </a:rPr>
              <a:t>c=age(1)+2</a:t>
            </a:r>
          </a:p>
        </p:txBody>
      </p:sp>
      <p:sp>
        <p:nvSpPr>
          <p:cNvPr id="12" name="内容占位符 2"/>
          <p:cNvSpPr txBox="1">
            <a:spLocks/>
          </p:cNvSpPr>
          <p:nvPr/>
        </p:nvSpPr>
        <p:spPr bwMode="auto">
          <a:xfrm>
            <a:off x="2857500" y="3714750"/>
            <a:ext cx="2786063" cy="842963"/>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age</a:t>
            </a:r>
            <a:r>
              <a:rPr lang="zh-CN" altLang="en-US" sz="2800" b="1" kern="0" dirty="0">
                <a:latin typeface="+mn-lt"/>
                <a:ea typeface="+mn-ea"/>
              </a:rPr>
              <a:t>函数</a:t>
            </a:r>
            <a:endParaRPr lang="en-US" altLang="zh-CN" sz="2800" b="1" kern="0" dirty="0">
              <a:latin typeface="+mn-lt"/>
              <a:ea typeface="+mn-ea"/>
            </a:endParaRPr>
          </a:p>
          <a:p>
            <a:pPr marL="342900" indent="-342900" algn="ctr">
              <a:lnSpc>
                <a:spcPts val="2400"/>
              </a:lnSpc>
              <a:spcBef>
                <a:spcPct val="20000"/>
              </a:spcBef>
              <a:buFont typeface="Wingdings" pitchFamily="2" charset="2"/>
              <a:buNone/>
              <a:defRPr/>
            </a:pPr>
            <a:r>
              <a:rPr lang="en-US" altLang="zh-CN" sz="2800" b="1" kern="0" dirty="0">
                <a:latin typeface="+mn-lt"/>
                <a:ea typeface="+mn-ea"/>
              </a:rPr>
              <a:t>n=2</a:t>
            </a:r>
            <a:endParaRPr lang="zh-CN" altLang="en-US" sz="2800" b="1" kern="0" dirty="0">
              <a:latin typeface="+mn-lt"/>
              <a:ea typeface="+mn-ea"/>
            </a:endParaRPr>
          </a:p>
        </p:txBody>
      </p:sp>
      <p:sp>
        <p:nvSpPr>
          <p:cNvPr id="13" name="内容占位符 2"/>
          <p:cNvSpPr txBox="1">
            <a:spLocks/>
          </p:cNvSpPr>
          <p:nvPr/>
        </p:nvSpPr>
        <p:spPr bwMode="auto">
          <a:xfrm>
            <a:off x="6138863" y="4500563"/>
            <a:ext cx="2857500" cy="1285875"/>
          </a:xfrm>
          <a:prstGeom prst="rect">
            <a:avLst/>
          </a:prstGeom>
          <a:noFill/>
          <a:ln w="38100">
            <a:solidFill>
              <a:schemeClr val="tx1"/>
            </a:solidFill>
            <a:miter lim="800000"/>
            <a:headEnd/>
            <a:tailEnd/>
          </a:ln>
        </p:spPr>
        <p:txBody>
          <a:bodyPr tIns="360000"/>
          <a:lstStyle/>
          <a:p>
            <a:pPr marL="342900" indent="-342900" algn="ctr">
              <a:lnSpc>
                <a:spcPct val="120000"/>
              </a:lnSpc>
              <a:spcBef>
                <a:spcPct val="20000"/>
              </a:spcBef>
              <a:buFont typeface="Wingdings" pitchFamily="2" charset="2"/>
              <a:buNone/>
              <a:defRPr/>
            </a:pPr>
            <a:r>
              <a:rPr lang="en-US" altLang="zh-CN" sz="2800" b="1" kern="0" dirty="0">
                <a:latin typeface="+mn-lt"/>
                <a:ea typeface="+mn-ea"/>
              </a:rPr>
              <a:t>c=age(2)+2</a:t>
            </a:r>
          </a:p>
        </p:txBody>
      </p:sp>
      <p:sp>
        <p:nvSpPr>
          <p:cNvPr id="14" name="内容占位符 2"/>
          <p:cNvSpPr txBox="1">
            <a:spLocks/>
          </p:cNvSpPr>
          <p:nvPr/>
        </p:nvSpPr>
        <p:spPr bwMode="auto">
          <a:xfrm>
            <a:off x="6143625" y="3714750"/>
            <a:ext cx="2857500" cy="771525"/>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age</a:t>
            </a:r>
            <a:r>
              <a:rPr lang="zh-CN" altLang="en-US" sz="2800" b="1" kern="0" dirty="0">
                <a:latin typeface="+mn-lt"/>
                <a:ea typeface="+mn-ea"/>
              </a:rPr>
              <a:t>函数</a:t>
            </a:r>
            <a:endParaRPr lang="en-US" altLang="zh-CN" sz="2800" b="1" kern="0" dirty="0">
              <a:latin typeface="+mn-lt"/>
              <a:ea typeface="+mn-ea"/>
            </a:endParaRPr>
          </a:p>
          <a:p>
            <a:pPr marL="342900" indent="-342900" algn="ctr">
              <a:lnSpc>
                <a:spcPts val="2400"/>
              </a:lnSpc>
              <a:spcBef>
                <a:spcPct val="20000"/>
              </a:spcBef>
              <a:buFont typeface="Wingdings" pitchFamily="2" charset="2"/>
              <a:buNone/>
              <a:defRPr/>
            </a:pPr>
            <a:r>
              <a:rPr lang="en-US" altLang="zh-CN" sz="2800" b="1" kern="0" dirty="0">
                <a:latin typeface="+mn-lt"/>
                <a:ea typeface="+mn-ea"/>
              </a:rPr>
              <a:t>n=3</a:t>
            </a:r>
            <a:endParaRPr lang="zh-CN" altLang="en-US" sz="2800" b="1" kern="0" dirty="0">
              <a:latin typeface="+mn-lt"/>
              <a:ea typeface="+mn-ea"/>
            </a:endParaRPr>
          </a:p>
        </p:txBody>
      </p:sp>
      <p:sp>
        <p:nvSpPr>
          <p:cNvPr id="15" name="内容占位符 2"/>
          <p:cNvSpPr txBox="1">
            <a:spLocks/>
          </p:cNvSpPr>
          <p:nvPr/>
        </p:nvSpPr>
        <p:spPr bwMode="auto">
          <a:xfrm>
            <a:off x="285750" y="4500563"/>
            <a:ext cx="2071688" cy="1285875"/>
          </a:xfrm>
          <a:prstGeom prst="rect">
            <a:avLst/>
          </a:prstGeom>
          <a:noFill/>
          <a:ln w="38100">
            <a:solidFill>
              <a:schemeClr val="tx1"/>
            </a:solidFill>
            <a:miter lim="800000"/>
            <a:headEnd/>
            <a:tailEnd/>
          </a:ln>
        </p:spPr>
        <p:txBody>
          <a:bodyPr tIns="360000"/>
          <a:lstStyle/>
          <a:p>
            <a:pPr marL="342900" indent="-342900" algn="ctr">
              <a:lnSpc>
                <a:spcPct val="120000"/>
              </a:lnSpc>
              <a:spcBef>
                <a:spcPct val="20000"/>
              </a:spcBef>
              <a:buFont typeface="Wingdings" pitchFamily="2" charset="2"/>
              <a:buNone/>
              <a:defRPr/>
            </a:pPr>
            <a:r>
              <a:rPr lang="en-US" altLang="zh-CN" sz="2800" b="1" kern="0" dirty="0">
                <a:latin typeface="+mn-lt"/>
                <a:ea typeface="+mn-ea"/>
              </a:rPr>
              <a:t>c=10</a:t>
            </a:r>
          </a:p>
        </p:txBody>
      </p:sp>
      <p:sp>
        <p:nvSpPr>
          <p:cNvPr id="16" name="内容占位符 2"/>
          <p:cNvSpPr txBox="1">
            <a:spLocks/>
          </p:cNvSpPr>
          <p:nvPr/>
        </p:nvSpPr>
        <p:spPr bwMode="auto">
          <a:xfrm>
            <a:off x="0" y="3729038"/>
            <a:ext cx="2786063" cy="771525"/>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age</a:t>
            </a:r>
            <a:r>
              <a:rPr lang="zh-CN" altLang="en-US" sz="2800" b="1" kern="0" dirty="0">
                <a:latin typeface="+mn-lt"/>
                <a:ea typeface="+mn-ea"/>
              </a:rPr>
              <a:t>函数</a:t>
            </a:r>
            <a:endParaRPr lang="en-US" altLang="zh-CN" sz="2800" b="1" kern="0" dirty="0">
              <a:latin typeface="+mn-lt"/>
              <a:ea typeface="+mn-ea"/>
            </a:endParaRPr>
          </a:p>
          <a:p>
            <a:pPr marL="342900" indent="-342900" algn="ctr">
              <a:lnSpc>
                <a:spcPts val="2400"/>
              </a:lnSpc>
              <a:spcBef>
                <a:spcPct val="20000"/>
              </a:spcBef>
              <a:buFont typeface="Wingdings" pitchFamily="2" charset="2"/>
              <a:buNone/>
              <a:defRPr/>
            </a:pPr>
            <a:r>
              <a:rPr lang="en-US" altLang="zh-CN" sz="2800" b="1" kern="0" dirty="0">
                <a:latin typeface="+mn-lt"/>
                <a:ea typeface="+mn-ea"/>
              </a:rPr>
              <a:t>n=1</a:t>
            </a:r>
            <a:endParaRPr lang="zh-CN" altLang="en-US" sz="2800" b="1" kern="0" dirty="0">
              <a:latin typeface="+mn-lt"/>
              <a:ea typeface="+mn-ea"/>
            </a:endParaRPr>
          </a:p>
        </p:txBody>
      </p:sp>
      <p:cxnSp>
        <p:nvCxnSpPr>
          <p:cNvPr id="17" name="直接箭头连接符 55"/>
          <p:cNvCxnSpPr>
            <a:cxnSpLocks noChangeShapeType="1"/>
          </p:cNvCxnSpPr>
          <p:nvPr/>
        </p:nvCxnSpPr>
        <p:spPr bwMode="auto">
          <a:xfrm flipV="1">
            <a:off x="2000250" y="857250"/>
            <a:ext cx="1500188"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0" name="直接箭头连接符 55"/>
          <p:cNvCxnSpPr>
            <a:cxnSpLocks noChangeShapeType="1"/>
          </p:cNvCxnSpPr>
          <p:nvPr/>
        </p:nvCxnSpPr>
        <p:spPr bwMode="auto">
          <a:xfrm flipV="1">
            <a:off x="4000500" y="857250"/>
            <a:ext cx="2786063" cy="1071563"/>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2" name="直接箭头连接符 55"/>
          <p:cNvCxnSpPr>
            <a:cxnSpLocks noChangeShapeType="1"/>
          </p:cNvCxnSpPr>
          <p:nvPr/>
        </p:nvCxnSpPr>
        <p:spPr bwMode="auto">
          <a:xfrm rot="5400000">
            <a:off x="6465095" y="2964656"/>
            <a:ext cx="1357312" cy="1428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5" name="直接箭头连接符 55"/>
          <p:cNvCxnSpPr>
            <a:cxnSpLocks noChangeShapeType="1"/>
          </p:cNvCxnSpPr>
          <p:nvPr/>
        </p:nvCxnSpPr>
        <p:spPr bwMode="auto">
          <a:xfrm rot="10800000">
            <a:off x="5072063" y="4000500"/>
            <a:ext cx="2000250" cy="10001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8" name="直接箭头连接符 55"/>
          <p:cNvCxnSpPr>
            <a:cxnSpLocks noChangeShapeType="1"/>
          </p:cNvCxnSpPr>
          <p:nvPr/>
        </p:nvCxnSpPr>
        <p:spPr bwMode="auto">
          <a:xfrm rot="10800000">
            <a:off x="2143125" y="4071938"/>
            <a:ext cx="1643063"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0" name="直接箭头连接符 55"/>
          <p:cNvCxnSpPr>
            <a:cxnSpLocks noChangeShapeType="1"/>
          </p:cNvCxnSpPr>
          <p:nvPr/>
        </p:nvCxnSpPr>
        <p:spPr bwMode="auto">
          <a:xfrm flipV="1">
            <a:off x="2357438" y="5357813"/>
            <a:ext cx="1500187"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2" name="直接箭头连接符 55"/>
          <p:cNvCxnSpPr>
            <a:cxnSpLocks noChangeShapeType="1"/>
          </p:cNvCxnSpPr>
          <p:nvPr/>
        </p:nvCxnSpPr>
        <p:spPr bwMode="auto">
          <a:xfrm flipV="1">
            <a:off x="5643563" y="5357813"/>
            <a:ext cx="1500187"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3" name="直接箭头连接符 55"/>
          <p:cNvCxnSpPr>
            <a:cxnSpLocks noChangeShapeType="1"/>
          </p:cNvCxnSpPr>
          <p:nvPr/>
        </p:nvCxnSpPr>
        <p:spPr bwMode="auto">
          <a:xfrm rot="16200000" flipV="1">
            <a:off x="6607969" y="3036094"/>
            <a:ext cx="3071813" cy="1571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6" name="直接箭头连接符 55"/>
          <p:cNvCxnSpPr>
            <a:cxnSpLocks noChangeShapeType="1"/>
          </p:cNvCxnSpPr>
          <p:nvPr/>
        </p:nvCxnSpPr>
        <p:spPr bwMode="auto">
          <a:xfrm rot="10800000">
            <a:off x="4286250" y="2357438"/>
            <a:ext cx="1928813"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9" name="直接箭头连接符 55"/>
          <p:cNvCxnSpPr>
            <a:cxnSpLocks noChangeShapeType="1"/>
          </p:cNvCxnSpPr>
          <p:nvPr/>
        </p:nvCxnSpPr>
        <p:spPr bwMode="auto">
          <a:xfrm rot="10800000">
            <a:off x="1928813" y="1928813"/>
            <a:ext cx="1071562"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46" name="内容占位符 2"/>
          <p:cNvSpPr txBox="1">
            <a:spLocks/>
          </p:cNvSpPr>
          <p:nvPr/>
        </p:nvSpPr>
        <p:spPr bwMode="auto">
          <a:xfrm>
            <a:off x="0" y="6000750"/>
            <a:ext cx="2786063" cy="571500"/>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solidFill>
                  <a:srgbClr val="00B050"/>
                </a:solidFill>
                <a:latin typeface="+mn-lt"/>
                <a:ea typeface="+mn-ea"/>
              </a:rPr>
              <a:t>age(1)=10</a:t>
            </a:r>
            <a:endParaRPr lang="zh-CN" altLang="en-US" sz="2800" b="1" kern="0" dirty="0">
              <a:solidFill>
                <a:srgbClr val="00B050"/>
              </a:solidFill>
              <a:latin typeface="+mn-lt"/>
              <a:ea typeface="+mn-ea"/>
            </a:endParaRPr>
          </a:p>
        </p:txBody>
      </p:sp>
      <p:sp>
        <p:nvSpPr>
          <p:cNvPr id="47" name="内容占位符 2"/>
          <p:cNvSpPr txBox="1">
            <a:spLocks/>
          </p:cNvSpPr>
          <p:nvPr/>
        </p:nvSpPr>
        <p:spPr bwMode="auto">
          <a:xfrm>
            <a:off x="2928938" y="6000750"/>
            <a:ext cx="2786062" cy="571500"/>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solidFill>
                  <a:srgbClr val="00B050"/>
                </a:solidFill>
                <a:latin typeface="+mn-lt"/>
                <a:ea typeface="+mn-ea"/>
              </a:rPr>
              <a:t>age(2)=12</a:t>
            </a:r>
            <a:endParaRPr lang="zh-CN" altLang="en-US" sz="2800" b="1" kern="0" dirty="0">
              <a:solidFill>
                <a:srgbClr val="00B050"/>
              </a:solidFill>
              <a:latin typeface="+mn-lt"/>
              <a:ea typeface="+mn-ea"/>
            </a:endParaRPr>
          </a:p>
        </p:txBody>
      </p:sp>
      <p:sp>
        <p:nvSpPr>
          <p:cNvPr id="48" name="内容占位符 2"/>
          <p:cNvSpPr txBox="1">
            <a:spLocks/>
          </p:cNvSpPr>
          <p:nvPr/>
        </p:nvSpPr>
        <p:spPr bwMode="auto">
          <a:xfrm>
            <a:off x="5857875" y="5929313"/>
            <a:ext cx="2786063" cy="571500"/>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solidFill>
                  <a:srgbClr val="00B050"/>
                </a:solidFill>
                <a:latin typeface="+mn-lt"/>
                <a:ea typeface="+mn-ea"/>
              </a:rPr>
              <a:t>age(3)=14</a:t>
            </a:r>
            <a:endParaRPr lang="zh-CN" altLang="en-US" sz="2800" b="1" kern="0" dirty="0">
              <a:solidFill>
                <a:srgbClr val="00B050"/>
              </a:solidFill>
              <a:latin typeface="+mn-lt"/>
              <a:ea typeface="+mn-ea"/>
            </a:endParaRPr>
          </a:p>
        </p:txBody>
      </p:sp>
      <p:sp>
        <p:nvSpPr>
          <p:cNvPr id="49" name="内容占位符 2"/>
          <p:cNvSpPr txBox="1">
            <a:spLocks/>
          </p:cNvSpPr>
          <p:nvPr/>
        </p:nvSpPr>
        <p:spPr bwMode="auto">
          <a:xfrm>
            <a:off x="6156325" y="2916238"/>
            <a:ext cx="2786063" cy="571500"/>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solidFill>
                  <a:srgbClr val="00B050"/>
                </a:solidFill>
                <a:latin typeface="+mn-lt"/>
                <a:ea typeface="+mn-ea"/>
              </a:rPr>
              <a:t>age(4)=16</a:t>
            </a:r>
            <a:endParaRPr lang="zh-CN" altLang="en-US" sz="2800" b="1" kern="0" dirty="0">
              <a:solidFill>
                <a:srgbClr val="00B050"/>
              </a:solidFill>
              <a:latin typeface="+mn-lt"/>
              <a:ea typeface="+mn-ea"/>
            </a:endParaRPr>
          </a:p>
        </p:txBody>
      </p:sp>
      <p:sp>
        <p:nvSpPr>
          <p:cNvPr id="50" name="内容占位符 2"/>
          <p:cNvSpPr txBox="1">
            <a:spLocks/>
          </p:cNvSpPr>
          <p:nvPr/>
        </p:nvSpPr>
        <p:spPr bwMode="auto">
          <a:xfrm>
            <a:off x="3000375" y="2928938"/>
            <a:ext cx="2786063" cy="571500"/>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solidFill>
                  <a:srgbClr val="00B050"/>
                </a:solidFill>
                <a:latin typeface="+mn-lt"/>
                <a:ea typeface="+mn-ea"/>
              </a:rPr>
              <a:t>age(5)=18</a:t>
            </a:r>
            <a:endParaRPr lang="zh-CN" altLang="en-US" sz="2800" b="1" kern="0" dirty="0">
              <a:solidFill>
                <a:srgbClr val="00B050"/>
              </a:solidFill>
              <a:latin typeface="+mn-lt"/>
              <a:ea typeface="+mn-ea"/>
            </a:endParaRPr>
          </a:p>
        </p:txBody>
      </p:sp>
      <p:sp>
        <p:nvSpPr>
          <p:cNvPr id="54" name="内容占位符 2"/>
          <p:cNvSpPr txBox="1">
            <a:spLocks/>
          </p:cNvSpPr>
          <p:nvPr/>
        </p:nvSpPr>
        <p:spPr bwMode="auto">
          <a:xfrm>
            <a:off x="357188" y="2928938"/>
            <a:ext cx="1643062" cy="428625"/>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solidFill>
                  <a:srgbClr val="9D138D"/>
                </a:solidFill>
                <a:latin typeface="+mn-lt"/>
                <a:ea typeface="+mn-ea"/>
              </a:rPr>
              <a:t>18</a:t>
            </a:r>
            <a:endParaRPr lang="zh-CN" altLang="en-US" sz="2800" b="1" kern="0" dirty="0">
              <a:solidFill>
                <a:srgbClr val="9D138D"/>
              </a:solidFill>
              <a:latin typeface="+mn-lt"/>
              <a:ea typeface="+mn-ea"/>
            </a:endParaRPr>
          </a:p>
        </p:txBody>
      </p:sp>
      <p:pic>
        <p:nvPicPr>
          <p:cNvPr id="90144" name="图片 3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linds(horizontal)">
                                      <p:cBhvr>
                                        <p:cTn id="12" dur="500"/>
                                        <p:tgtEl>
                                          <p:spTgt spid="57"/>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linds(horizontal)">
                                      <p:cBhvr>
                                        <p:cTn id="16" dur="500"/>
                                        <p:tgtEl>
                                          <p:spTgt spid="3">
                                            <p:txEl>
                                              <p:pRg st="0" end="0"/>
                                            </p:txEl>
                                          </p:spTgt>
                                        </p:tgtEl>
                                      </p:cBhvr>
                                    </p:animEffect>
                                  </p:childTnLst>
                                </p:cTn>
                              </p:par>
                            </p:childTnLst>
                          </p:cTn>
                        </p:par>
                        <p:par>
                          <p:cTn id="17" fill="hold" nodeType="afterGroup">
                            <p:stCondLst>
                              <p:cond delay="1000"/>
                            </p:stCondLst>
                            <p:childTnLst>
                              <p:par>
                                <p:cTn id="18" presetID="1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lide(fromLeft)">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ox(in)">
                                      <p:cBhvr>
                                        <p:cTn id="25"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blinds(horizontal)">
                                      <p:cBhvr>
                                        <p:cTn id="30" dur="500"/>
                                        <p:tgtEl>
                                          <p:spTgt spid="7">
                                            <p:txEl>
                                              <p:pRg st="0" end="0"/>
                                            </p:txEl>
                                          </p:spTgt>
                                        </p:tgtEl>
                                      </p:cBhvr>
                                    </p:animEffect>
                                  </p:childTnLst>
                                </p:cTn>
                              </p:par>
                            </p:childTnLst>
                          </p:cTn>
                        </p:par>
                        <p:par>
                          <p:cTn id="31" fill="hold" nodeType="after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Effect transition="in" filter="blinds(horizontal)">
                                      <p:cBhvr>
                                        <p:cTn id="34" dur="500"/>
                                        <p:tgtEl>
                                          <p:spTgt spid="7">
                                            <p:txEl>
                                              <p:pRg st="1" end="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ox(in)">
                                      <p:cBhvr>
                                        <p:cTn id="44"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blinds(horizontal)">
                                      <p:cBhvr>
                                        <p:cTn id="49" dur="500"/>
                                        <p:tgtEl>
                                          <p:spTgt spid="10">
                                            <p:txEl>
                                              <p:pRg st="0" end="0"/>
                                            </p:txEl>
                                          </p:spTgt>
                                        </p:tgtEl>
                                      </p:cBhvr>
                                    </p:animEffect>
                                  </p:childTnLst>
                                </p:cTn>
                              </p:par>
                            </p:childTnLst>
                          </p:cTn>
                        </p:par>
                        <p:par>
                          <p:cTn id="50" fill="hold" nodeType="afterGroup">
                            <p:stCondLst>
                              <p:cond delay="500"/>
                            </p:stCondLst>
                            <p:childTnLst>
                              <p:par>
                                <p:cTn id="51" presetID="3" presetClass="entr" presetSubtype="10" fill="hold" nodeType="afterEffect">
                                  <p:stCondLst>
                                    <p:cond delay="0"/>
                                  </p:stCondLst>
                                  <p:childTnLst>
                                    <p:set>
                                      <p:cBhvr>
                                        <p:cTn id="52" dur="1" fill="hold">
                                          <p:stCondLst>
                                            <p:cond delay="0"/>
                                          </p:stCondLst>
                                        </p:cTn>
                                        <p:tgtEl>
                                          <p:spTgt spid="10">
                                            <p:txEl>
                                              <p:pRg st="1" end="1"/>
                                            </p:txEl>
                                          </p:spTgt>
                                        </p:tgtEl>
                                        <p:attrNameLst>
                                          <p:attrName>style.visibility</p:attrName>
                                        </p:attrNameLst>
                                      </p:cBhvr>
                                      <p:to>
                                        <p:strVal val="visible"/>
                                      </p:to>
                                    </p:set>
                                    <p:animEffect transition="in" filter="blinds(horizontal)">
                                      <p:cBhvr>
                                        <p:cTn id="53" dur="500"/>
                                        <p:tgtEl>
                                          <p:spTgt spid="10">
                                            <p:txEl>
                                              <p:pRg st="1" end="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linds(horizontal)">
                                      <p:cBhvr>
                                        <p:cTn id="58" dur="500"/>
                                        <p:tgtEl>
                                          <p:spTgt spid="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ox(in)">
                                      <p:cBhvr>
                                        <p:cTn id="63"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14">
                                            <p:txEl>
                                              <p:pRg st="0" end="0"/>
                                            </p:txEl>
                                          </p:spTgt>
                                        </p:tgtEl>
                                        <p:attrNameLst>
                                          <p:attrName>style.visibility</p:attrName>
                                        </p:attrNameLst>
                                      </p:cBhvr>
                                      <p:to>
                                        <p:strVal val="visible"/>
                                      </p:to>
                                    </p:set>
                                    <p:animEffect transition="in" filter="blinds(horizontal)">
                                      <p:cBhvr>
                                        <p:cTn id="68" dur="500"/>
                                        <p:tgtEl>
                                          <p:spTgt spid="14">
                                            <p:txEl>
                                              <p:pRg st="0" end="0"/>
                                            </p:txEl>
                                          </p:spTgt>
                                        </p:tgtEl>
                                      </p:cBhvr>
                                    </p:animEffect>
                                  </p:childTnLst>
                                </p:cTn>
                              </p:par>
                            </p:childTnLst>
                          </p:cTn>
                        </p:par>
                        <p:par>
                          <p:cTn id="69" fill="hold" nodeType="afterGroup">
                            <p:stCondLst>
                              <p:cond delay="500"/>
                            </p:stCondLst>
                            <p:childTnLst>
                              <p:par>
                                <p:cTn id="70" presetID="3" presetClass="entr" presetSubtype="10" fill="hold" nodeType="afterEffect">
                                  <p:stCondLst>
                                    <p:cond delay="0"/>
                                  </p:stCondLst>
                                  <p:childTnLst>
                                    <p:set>
                                      <p:cBhvr>
                                        <p:cTn id="71" dur="1" fill="hold">
                                          <p:stCondLst>
                                            <p:cond delay="0"/>
                                          </p:stCondLst>
                                        </p:cTn>
                                        <p:tgtEl>
                                          <p:spTgt spid="14">
                                            <p:txEl>
                                              <p:pRg st="1" end="1"/>
                                            </p:txEl>
                                          </p:spTgt>
                                        </p:tgtEl>
                                        <p:attrNameLst>
                                          <p:attrName>style.visibility</p:attrName>
                                        </p:attrNameLst>
                                      </p:cBhvr>
                                      <p:to>
                                        <p:strVal val="visible"/>
                                      </p:to>
                                    </p:set>
                                    <p:animEffect transition="in" filter="blinds(horizontal)">
                                      <p:cBhvr>
                                        <p:cTn id="72" dur="500"/>
                                        <p:tgtEl>
                                          <p:spTgt spid="14">
                                            <p:txEl>
                                              <p:pRg st="1" end="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blinds(horizontal)">
                                      <p:cBhvr>
                                        <p:cTn id="77" dur="500"/>
                                        <p:tgtEl>
                                          <p:spTgt spid="1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ox(in)">
                                      <p:cBhvr>
                                        <p:cTn id="8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12">
                                            <p:txEl>
                                              <p:pRg st="0" end="0"/>
                                            </p:txEl>
                                          </p:spTgt>
                                        </p:tgtEl>
                                        <p:attrNameLst>
                                          <p:attrName>style.visibility</p:attrName>
                                        </p:attrNameLst>
                                      </p:cBhvr>
                                      <p:to>
                                        <p:strVal val="visible"/>
                                      </p:to>
                                    </p:set>
                                    <p:animEffect transition="in" filter="blinds(horizontal)">
                                      <p:cBhvr>
                                        <p:cTn id="87" dur="500"/>
                                        <p:tgtEl>
                                          <p:spTgt spid="12">
                                            <p:txEl>
                                              <p:pRg st="0" end="0"/>
                                            </p:txEl>
                                          </p:spTgt>
                                        </p:tgtEl>
                                      </p:cBhvr>
                                    </p:animEffect>
                                  </p:childTnLst>
                                </p:cTn>
                              </p:par>
                            </p:childTnLst>
                          </p:cTn>
                        </p:par>
                        <p:par>
                          <p:cTn id="88" fill="hold" nodeType="afterGroup">
                            <p:stCondLst>
                              <p:cond delay="500"/>
                            </p:stCondLst>
                            <p:childTnLst>
                              <p:par>
                                <p:cTn id="89" presetID="3" presetClass="entr" presetSubtype="10" fill="hold" nodeType="afterEffect">
                                  <p:stCondLst>
                                    <p:cond delay="0"/>
                                  </p:stCondLst>
                                  <p:childTnLst>
                                    <p:set>
                                      <p:cBhvr>
                                        <p:cTn id="90" dur="1" fill="hold">
                                          <p:stCondLst>
                                            <p:cond delay="0"/>
                                          </p:stCondLst>
                                        </p:cTn>
                                        <p:tgtEl>
                                          <p:spTgt spid="12">
                                            <p:txEl>
                                              <p:pRg st="1" end="1"/>
                                            </p:txEl>
                                          </p:spTgt>
                                        </p:tgtEl>
                                        <p:attrNameLst>
                                          <p:attrName>style.visibility</p:attrName>
                                        </p:attrNameLst>
                                      </p:cBhvr>
                                      <p:to>
                                        <p:strVal val="visible"/>
                                      </p:to>
                                    </p:set>
                                    <p:animEffect transition="in" filter="blinds(horizontal)">
                                      <p:cBhvr>
                                        <p:cTn id="91" dur="500"/>
                                        <p:tgtEl>
                                          <p:spTgt spid="12">
                                            <p:txEl>
                                              <p:pRg st="1" end="1"/>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1"/>
                                        </p:tgtEl>
                                        <p:attrNameLst>
                                          <p:attrName>style.visibility</p:attrName>
                                        </p:attrNameLst>
                                      </p:cBhvr>
                                      <p:to>
                                        <p:strVal val="visible"/>
                                      </p:to>
                                    </p:set>
                                    <p:animEffect transition="in" filter="blinds(horizontal)">
                                      <p:cBhvr>
                                        <p:cTn id="96" dur="500"/>
                                        <p:tgtEl>
                                          <p:spTgt spid="1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4" presetClass="entr" presetSubtype="16" fill="hold" nodeType="click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box(in)">
                                      <p:cBhvr>
                                        <p:cTn id="101"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nodeType="clickEffect">
                                  <p:stCondLst>
                                    <p:cond delay="0"/>
                                  </p:stCondLst>
                                  <p:childTnLst>
                                    <p:set>
                                      <p:cBhvr>
                                        <p:cTn id="105" dur="1" fill="hold">
                                          <p:stCondLst>
                                            <p:cond delay="0"/>
                                          </p:stCondLst>
                                        </p:cTn>
                                        <p:tgtEl>
                                          <p:spTgt spid="16">
                                            <p:txEl>
                                              <p:pRg st="0" end="0"/>
                                            </p:txEl>
                                          </p:spTgt>
                                        </p:tgtEl>
                                        <p:attrNameLst>
                                          <p:attrName>style.visibility</p:attrName>
                                        </p:attrNameLst>
                                      </p:cBhvr>
                                      <p:to>
                                        <p:strVal val="visible"/>
                                      </p:to>
                                    </p:set>
                                    <p:animEffect transition="in" filter="blinds(horizontal)">
                                      <p:cBhvr>
                                        <p:cTn id="106" dur="500"/>
                                        <p:tgtEl>
                                          <p:spTgt spid="16">
                                            <p:txEl>
                                              <p:pRg st="0" end="0"/>
                                            </p:txEl>
                                          </p:spTgt>
                                        </p:tgtEl>
                                      </p:cBhvr>
                                    </p:animEffect>
                                  </p:childTnLst>
                                </p:cTn>
                              </p:par>
                            </p:childTnLst>
                          </p:cTn>
                        </p:par>
                        <p:par>
                          <p:cTn id="107" fill="hold" nodeType="afterGroup">
                            <p:stCondLst>
                              <p:cond delay="500"/>
                            </p:stCondLst>
                            <p:childTnLst>
                              <p:par>
                                <p:cTn id="108" presetID="3" presetClass="entr" presetSubtype="10" fill="hold" nodeType="afterEffect">
                                  <p:stCondLst>
                                    <p:cond delay="0"/>
                                  </p:stCondLst>
                                  <p:childTnLst>
                                    <p:set>
                                      <p:cBhvr>
                                        <p:cTn id="109" dur="1" fill="hold">
                                          <p:stCondLst>
                                            <p:cond delay="0"/>
                                          </p:stCondLst>
                                        </p:cTn>
                                        <p:tgtEl>
                                          <p:spTgt spid="16">
                                            <p:txEl>
                                              <p:pRg st="1" end="1"/>
                                            </p:txEl>
                                          </p:spTgt>
                                        </p:tgtEl>
                                        <p:attrNameLst>
                                          <p:attrName>style.visibility</p:attrName>
                                        </p:attrNameLst>
                                      </p:cBhvr>
                                      <p:to>
                                        <p:strVal val="visible"/>
                                      </p:to>
                                    </p:set>
                                    <p:animEffect transition="in" filter="blinds(horizontal)">
                                      <p:cBhvr>
                                        <p:cTn id="110" dur="500"/>
                                        <p:tgtEl>
                                          <p:spTgt spid="16">
                                            <p:txEl>
                                              <p:pRg st="1" end="1"/>
                                            </p:txEl>
                                          </p:spTgt>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15"/>
                                        </p:tgtEl>
                                        <p:attrNameLst>
                                          <p:attrName>style.visibility</p:attrName>
                                        </p:attrNameLst>
                                      </p:cBhvr>
                                      <p:to>
                                        <p:strVal val="visible"/>
                                      </p:to>
                                    </p:set>
                                    <p:animEffect transition="in" filter="blinds(horizontal)">
                                      <p:cBhvr>
                                        <p:cTn id="115" dur="500"/>
                                        <p:tgtEl>
                                          <p:spTgt spid="1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46"/>
                                        </p:tgtEl>
                                        <p:attrNameLst>
                                          <p:attrName>style.visibility</p:attrName>
                                        </p:attrNameLst>
                                      </p:cBhvr>
                                      <p:to>
                                        <p:strVal val="visible"/>
                                      </p:to>
                                    </p:set>
                                    <p:animEffect transition="in" filter="blinds(horizontal)">
                                      <p:cBhvr>
                                        <p:cTn id="120" dur="500"/>
                                        <p:tgtEl>
                                          <p:spTgt spid="4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4" presetClass="entr" presetSubtype="16" fill="hold" nodeType="click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box(in)">
                                      <p:cBhvr>
                                        <p:cTn id="125"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26" fill="hold" nodeType="clickPar">
                      <p:stCondLst>
                        <p:cond delay="indefinite"/>
                      </p:stCondLst>
                      <p:childTnLst>
                        <p:par>
                          <p:cTn id="127" fill="hold" nodeType="withGroup">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blinds(horizontal)">
                                      <p:cBhvr>
                                        <p:cTn id="130" dur="500"/>
                                        <p:tgtEl>
                                          <p:spTgt spid="47"/>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4" presetClass="entr" presetSubtype="16" fill="hold" nodeType="clickEffect">
                                  <p:stCondLst>
                                    <p:cond delay="0"/>
                                  </p:stCondLst>
                                  <p:childTnLst>
                                    <p:set>
                                      <p:cBhvr>
                                        <p:cTn id="134" dur="1" fill="hold">
                                          <p:stCondLst>
                                            <p:cond delay="0"/>
                                          </p:stCondLst>
                                        </p:cTn>
                                        <p:tgtEl>
                                          <p:spTgt spid="32"/>
                                        </p:tgtEl>
                                        <p:attrNameLst>
                                          <p:attrName>style.visibility</p:attrName>
                                        </p:attrNameLst>
                                      </p:cBhvr>
                                      <p:to>
                                        <p:strVal val="visible"/>
                                      </p:to>
                                    </p:set>
                                    <p:animEffect transition="in" filter="box(in)">
                                      <p:cBhvr>
                                        <p:cTn id="135"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36" fill="hold" nodeType="clickPar">
                      <p:stCondLst>
                        <p:cond delay="indefinite"/>
                      </p:stCondLst>
                      <p:childTnLst>
                        <p:par>
                          <p:cTn id="137" fill="hold" nodeType="withGroup">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48"/>
                                        </p:tgtEl>
                                        <p:attrNameLst>
                                          <p:attrName>style.visibility</p:attrName>
                                        </p:attrNameLst>
                                      </p:cBhvr>
                                      <p:to>
                                        <p:strVal val="visible"/>
                                      </p:to>
                                    </p:set>
                                    <p:animEffect transition="in" filter="blinds(horizontal)">
                                      <p:cBhvr>
                                        <p:cTn id="140" dur="500"/>
                                        <p:tgtEl>
                                          <p:spTgt spid="48"/>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4" presetClass="entr" presetSubtype="16" fill="hold" nodeType="clickEffect">
                                  <p:stCondLst>
                                    <p:cond delay="0"/>
                                  </p:stCondLst>
                                  <p:childTnLst>
                                    <p:set>
                                      <p:cBhvr>
                                        <p:cTn id="144" dur="1" fill="hold">
                                          <p:stCondLst>
                                            <p:cond delay="0"/>
                                          </p:stCondLst>
                                        </p:cTn>
                                        <p:tgtEl>
                                          <p:spTgt spid="33"/>
                                        </p:tgtEl>
                                        <p:attrNameLst>
                                          <p:attrName>style.visibility</p:attrName>
                                        </p:attrNameLst>
                                      </p:cBhvr>
                                      <p:to>
                                        <p:strVal val="visible"/>
                                      </p:to>
                                    </p:set>
                                    <p:animEffect transition="in" filter="box(in)">
                                      <p:cBhvr>
                                        <p:cTn id="145"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46" fill="hold" nodeType="clickPar">
                      <p:stCondLst>
                        <p:cond delay="indefinite"/>
                      </p:stCondLst>
                      <p:childTnLst>
                        <p:par>
                          <p:cTn id="147" fill="hold" nodeType="withGroup">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49"/>
                                        </p:tgtEl>
                                        <p:attrNameLst>
                                          <p:attrName>style.visibility</p:attrName>
                                        </p:attrNameLst>
                                      </p:cBhvr>
                                      <p:to>
                                        <p:strVal val="visible"/>
                                      </p:to>
                                    </p:set>
                                    <p:animEffect transition="in" filter="blinds(horizontal)">
                                      <p:cBhvr>
                                        <p:cTn id="150" dur="500"/>
                                        <p:tgtEl>
                                          <p:spTgt spid="49"/>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4" presetClass="entr" presetSubtype="16" fill="hold" nodeType="clickEffect">
                                  <p:stCondLst>
                                    <p:cond delay="0"/>
                                  </p:stCondLst>
                                  <p:childTnLst>
                                    <p:set>
                                      <p:cBhvr>
                                        <p:cTn id="154" dur="1" fill="hold">
                                          <p:stCondLst>
                                            <p:cond delay="0"/>
                                          </p:stCondLst>
                                        </p:cTn>
                                        <p:tgtEl>
                                          <p:spTgt spid="36"/>
                                        </p:tgtEl>
                                        <p:attrNameLst>
                                          <p:attrName>style.visibility</p:attrName>
                                        </p:attrNameLst>
                                      </p:cBhvr>
                                      <p:to>
                                        <p:strVal val="visible"/>
                                      </p:to>
                                    </p:set>
                                    <p:animEffect transition="in" filter="box(in)">
                                      <p:cBhvr>
                                        <p:cTn id="155"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56" fill="hold" nodeType="clickPar">
                      <p:stCondLst>
                        <p:cond delay="indefinite"/>
                      </p:stCondLst>
                      <p:childTnLst>
                        <p:par>
                          <p:cTn id="157" fill="hold" nodeType="withGroup">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50"/>
                                        </p:tgtEl>
                                        <p:attrNameLst>
                                          <p:attrName>style.visibility</p:attrName>
                                        </p:attrNameLst>
                                      </p:cBhvr>
                                      <p:to>
                                        <p:strVal val="visible"/>
                                      </p:to>
                                    </p:set>
                                    <p:animEffect transition="in" filter="blinds(horizontal)">
                                      <p:cBhvr>
                                        <p:cTn id="160" dur="500"/>
                                        <p:tgtEl>
                                          <p:spTgt spid="50"/>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4" presetClass="entr" presetSubtype="16" fill="hold" nodeType="clickEffect">
                                  <p:stCondLst>
                                    <p:cond delay="0"/>
                                  </p:stCondLst>
                                  <p:childTnLst>
                                    <p:set>
                                      <p:cBhvr>
                                        <p:cTn id="164" dur="1" fill="hold">
                                          <p:stCondLst>
                                            <p:cond delay="0"/>
                                          </p:stCondLst>
                                        </p:cTn>
                                        <p:tgtEl>
                                          <p:spTgt spid="39"/>
                                        </p:tgtEl>
                                        <p:attrNameLst>
                                          <p:attrName>style.visibility</p:attrName>
                                        </p:attrNameLst>
                                      </p:cBhvr>
                                      <p:to>
                                        <p:strVal val="visible"/>
                                      </p:to>
                                    </p:set>
                                    <p:animEffect transition="in" filter="box(in)">
                                      <p:cBhvr>
                                        <p:cTn id="165"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166" fill="hold" nodeType="clickPar">
                      <p:stCondLst>
                        <p:cond delay="indefinite"/>
                      </p:stCondLst>
                      <p:childTnLst>
                        <p:par>
                          <p:cTn id="167" fill="hold" nodeType="withGroup">
                            <p:stCondLst>
                              <p:cond delay="0"/>
                            </p:stCondLst>
                            <p:childTnLst>
                              <p:par>
                                <p:cTn id="168" presetID="3" presetClass="entr" presetSubtype="10" fill="hold" nodeType="clickEffect">
                                  <p:stCondLst>
                                    <p:cond delay="0"/>
                                  </p:stCondLst>
                                  <p:childTnLst>
                                    <p:set>
                                      <p:cBhvr>
                                        <p:cTn id="169" dur="1" fill="hold">
                                          <p:stCondLst>
                                            <p:cond delay="0"/>
                                          </p:stCondLst>
                                        </p:cTn>
                                        <p:tgtEl>
                                          <p:spTgt spid="3">
                                            <p:txEl>
                                              <p:pRg st="1" end="1"/>
                                            </p:txEl>
                                          </p:spTgt>
                                        </p:tgtEl>
                                        <p:attrNameLst>
                                          <p:attrName>style.visibility</p:attrName>
                                        </p:attrNameLst>
                                      </p:cBhvr>
                                      <p:to>
                                        <p:strVal val="visible"/>
                                      </p:to>
                                    </p:set>
                                    <p:animEffect transition="in" filter="blinds(horizontal)">
                                      <p:cBhvr>
                                        <p:cTn id="170" dur="500"/>
                                        <p:tgtEl>
                                          <p:spTgt spid="3">
                                            <p:txEl>
                                              <p:pRg st="1" end="1"/>
                                            </p:txEl>
                                          </p:spTgt>
                                        </p:tgtEl>
                                      </p:cBhvr>
                                    </p:animEffect>
                                  </p:childTnLst>
                                </p:cTn>
                              </p:par>
                            </p:childTnLst>
                          </p:cTn>
                        </p:par>
                        <p:par>
                          <p:cTn id="171" fill="hold" nodeType="afterGroup">
                            <p:stCondLst>
                              <p:cond delay="500"/>
                            </p:stCondLst>
                            <p:childTnLst>
                              <p:par>
                                <p:cTn id="172" presetID="3" presetClass="entr" presetSubtype="10" fill="hold" grpId="0" nodeType="afterEffect">
                                  <p:stCondLst>
                                    <p:cond delay="0"/>
                                  </p:stCondLst>
                                  <p:childTnLst>
                                    <p:set>
                                      <p:cBhvr>
                                        <p:cTn id="173" dur="1" fill="hold">
                                          <p:stCondLst>
                                            <p:cond delay="0"/>
                                          </p:stCondLst>
                                        </p:cTn>
                                        <p:tgtEl>
                                          <p:spTgt spid="54"/>
                                        </p:tgtEl>
                                        <p:attrNameLst>
                                          <p:attrName>style.visibility</p:attrName>
                                        </p:attrNameLst>
                                      </p:cBhvr>
                                      <p:to>
                                        <p:strVal val="visible"/>
                                      </p:to>
                                    </p:set>
                                    <p:animEffect transition="in" filter="blinds(horizontal)">
                                      <p:cBhvr>
                                        <p:cTn id="17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 grpId="0"/>
      <p:bldP spid="6" grpId="0" animBg="1"/>
      <p:bldP spid="9" grpId="0" animBg="1"/>
      <p:bldP spid="11" grpId="0" animBg="1"/>
      <p:bldP spid="13" grpId="0" animBg="1"/>
      <p:bldP spid="15" grpId="0" animBg="1"/>
      <p:bldP spid="46" grpId="0"/>
      <p:bldP spid="47" grpId="0"/>
      <p:bldP spid="48" grpId="0"/>
      <p:bldP spid="49" grpId="0"/>
      <p:bldP spid="50" grpId="0"/>
      <p:bldP spid="54" grpId="0"/>
    </p:bld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0898" name="内容占位符 2"/>
          <p:cNvSpPr>
            <a:spLocks noGrp="1"/>
          </p:cNvSpPr>
          <p:nvPr>
            <p:ph idx="1"/>
          </p:nvPr>
        </p:nvSpPr>
        <p:spPr>
          <a:xfrm>
            <a:off x="571500" y="857250"/>
            <a:ext cx="8153400" cy="5357813"/>
          </a:xfrm>
        </p:spPr>
        <p:txBody>
          <a:bodyPr/>
          <a:lstStyle/>
          <a:p>
            <a:pPr>
              <a:buFont typeface="Wingdings" panose="05000000000000000000" pitchFamily="2" charset="2"/>
              <a:buNone/>
            </a:pPr>
            <a:r>
              <a:rPr lang="zh-CN" altLang="zh-CN" smtClean="0"/>
              <a:t>例</a:t>
            </a:r>
            <a:r>
              <a:rPr lang="en-US" altLang="zh-CN" smtClean="0"/>
              <a:t>7.7 </a:t>
            </a:r>
            <a:r>
              <a:rPr lang="zh-CN" altLang="zh-CN" smtClean="0"/>
              <a:t>用递归方法求ｎ！。</a:t>
            </a:r>
            <a:endParaRPr lang="en-US" altLang="zh-CN" smtClean="0"/>
          </a:p>
          <a:p>
            <a:r>
              <a:rPr lang="zh-CN" altLang="zh-CN" smtClean="0"/>
              <a:t>解题思路：</a:t>
            </a:r>
            <a:endParaRPr lang="en-US" altLang="zh-CN" smtClean="0"/>
          </a:p>
          <a:p>
            <a:pPr lvl="1"/>
            <a:r>
              <a:rPr lang="zh-CN" altLang="zh-CN" smtClean="0"/>
              <a:t>求ｎ！可以用递推方法</a:t>
            </a:r>
            <a:r>
              <a:rPr lang="zh-CN" altLang="en-US" smtClean="0"/>
              <a:t>：</a:t>
            </a:r>
            <a:r>
              <a:rPr lang="zh-CN" altLang="zh-CN" smtClean="0"/>
              <a:t>即从１开始，乘２，再乘３……一直乘到ｎ。</a:t>
            </a:r>
            <a:endParaRPr lang="en-US" altLang="zh-CN" smtClean="0"/>
          </a:p>
          <a:p>
            <a:pPr lvl="1"/>
            <a:r>
              <a:rPr lang="zh-CN" altLang="zh-CN" smtClean="0"/>
              <a:t>递推法的特点是从一个已知的事实</a:t>
            </a:r>
            <a:r>
              <a:rPr lang="en-US" altLang="zh-CN" smtClean="0"/>
              <a:t>(</a:t>
            </a:r>
            <a:r>
              <a:rPr lang="zh-CN" altLang="zh-CN" smtClean="0"/>
              <a:t>如</a:t>
            </a:r>
            <a:r>
              <a:rPr lang="en-US" altLang="zh-CN" smtClean="0"/>
              <a:t>1!=1)</a:t>
            </a:r>
            <a:r>
              <a:rPr lang="zh-CN" altLang="zh-CN" smtClean="0"/>
              <a:t>出发，按一定规律推出下一个事实</a:t>
            </a:r>
            <a:r>
              <a:rPr lang="en-US" altLang="zh-CN" smtClean="0"/>
              <a:t>(</a:t>
            </a:r>
            <a:r>
              <a:rPr lang="zh-CN" altLang="zh-CN" smtClean="0"/>
              <a:t>如</a:t>
            </a:r>
            <a:r>
              <a:rPr lang="en-US" altLang="zh-CN" smtClean="0"/>
              <a:t>2!=1!*2)</a:t>
            </a:r>
            <a:r>
              <a:rPr lang="zh-CN" altLang="zh-CN" smtClean="0"/>
              <a:t>，再从这个新的已知的事实出发，再向下推出一个新的事实</a:t>
            </a:r>
            <a:r>
              <a:rPr lang="en-US" altLang="zh-CN" smtClean="0"/>
              <a:t>(3!=3*2!)</a:t>
            </a:r>
            <a:r>
              <a:rPr lang="zh-CN" altLang="zh-CN" smtClean="0"/>
              <a:t>。</a:t>
            </a:r>
            <a:r>
              <a:rPr lang="en-US" altLang="zh-CN" smtClean="0"/>
              <a:t>n!=n*(n-1)!</a:t>
            </a:r>
            <a:r>
              <a:rPr lang="zh-CN" altLang="zh-CN" smtClean="0"/>
              <a:t>。</a:t>
            </a:r>
            <a:endParaRPr lang="zh-CN" altLang="en-US" smtClean="0"/>
          </a:p>
        </p:txBody>
      </p:sp>
      <p:pic>
        <p:nvPicPr>
          <p:cNvPr id="91139"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0898">
                                            <p:txEl>
                                              <p:pRg st="1" end="1"/>
                                            </p:txEl>
                                          </p:spTgt>
                                        </p:tgtEl>
                                        <p:attrNameLst>
                                          <p:attrName>style.visibility</p:attrName>
                                        </p:attrNameLst>
                                      </p:cBhvr>
                                      <p:to>
                                        <p:strVal val="visible"/>
                                      </p:to>
                                    </p:set>
                                    <p:animEffect transition="in" filter="blinds(horizontal)">
                                      <p:cBhvr>
                                        <p:cTn id="7" dur="500"/>
                                        <p:tgtEl>
                                          <p:spTgt spid="80898">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0898">
                                            <p:txEl>
                                              <p:pRg st="2" end="2"/>
                                            </p:txEl>
                                          </p:spTgt>
                                        </p:tgtEl>
                                        <p:attrNameLst>
                                          <p:attrName>style.visibility</p:attrName>
                                        </p:attrNameLst>
                                      </p:cBhvr>
                                      <p:to>
                                        <p:strVal val="visible"/>
                                      </p:to>
                                    </p:set>
                                    <p:animEffect transition="in" filter="blinds(horizontal)">
                                      <p:cBhvr>
                                        <p:cTn id="12" dur="500"/>
                                        <p:tgtEl>
                                          <p:spTgt spid="80898">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80898">
                                            <p:txEl>
                                              <p:pRg st="3" end="3"/>
                                            </p:txEl>
                                          </p:spTgt>
                                        </p:tgtEl>
                                        <p:attrNameLst>
                                          <p:attrName>style.visibility</p:attrName>
                                        </p:attrNameLst>
                                      </p:cBhvr>
                                      <p:to>
                                        <p:strVal val="visible"/>
                                      </p:to>
                                    </p:set>
                                    <p:animEffect transition="in" filter="blinds(horizontal)">
                                      <p:cBhvr>
                                        <p:cTn id="17" dur="500"/>
                                        <p:tgtEl>
                                          <p:spTgt spid="80898">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内容占位符 2"/>
          <p:cNvSpPr>
            <a:spLocks noGrp="1"/>
          </p:cNvSpPr>
          <p:nvPr>
            <p:ph idx="1"/>
          </p:nvPr>
        </p:nvSpPr>
        <p:spPr>
          <a:xfrm>
            <a:off x="571500" y="857250"/>
            <a:ext cx="8153400" cy="3214688"/>
          </a:xfrm>
        </p:spPr>
        <p:txBody>
          <a:bodyPr/>
          <a:lstStyle/>
          <a:p>
            <a:pPr>
              <a:buFont typeface="Wingdings" panose="05000000000000000000" pitchFamily="2" charset="2"/>
              <a:buNone/>
            </a:pPr>
            <a:r>
              <a:rPr lang="zh-CN" altLang="zh-CN" smtClean="0"/>
              <a:t>例</a:t>
            </a:r>
            <a:r>
              <a:rPr lang="en-US" altLang="zh-CN" smtClean="0"/>
              <a:t>7.7 </a:t>
            </a:r>
            <a:r>
              <a:rPr lang="zh-CN" altLang="zh-CN" smtClean="0"/>
              <a:t>用递归方法求ｎ！。</a:t>
            </a:r>
            <a:endParaRPr lang="en-US" altLang="zh-CN" smtClean="0"/>
          </a:p>
          <a:p>
            <a:r>
              <a:rPr lang="zh-CN" altLang="zh-CN" smtClean="0"/>
              <a:t>解题思路：</a:t>
            </a:r>
            <a:endParaRPr lang="en-US" altLang="zh-CN" smtClean="0"/>
          </a:p>
          <a:p>
            <a:pPr lvl="1"/>
            <a:r>
              <a:rPr lang="zh-CN" altLang="zh-CN" smtClean="0"/>
              <a:t>求ｎ！也可以用递归方法，即５！等于４！×５，而４！＝３！×４…，１！＝１</a:t>
            </a:r>
            <a:endParaRPr lang="en-US" altLang="zh-CN" smtClean="0"/>
          </a:p>
          <a:p>
            <a:pPr lvl="1"/>
            <a:r>
              <a:rPr lang="zh-CN" altLang="zh-CN" smtClean="0"/>
              <a:t>可用下面的递归公式表示：</a:t>
            </a:r>
            <a:endParaRPr lang="zh-CN" altLang="en-US" smtClean="0"/>
          </a:p>
        </p:txBody>
      </p:sp>
      <p:sp>
        <p:nvSpPr>
          <p:cNvPr id="9216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graphicFrame>
        <p:nvGraphicFramePr>
          <p:cNvPr id="2050" name="Object 1"/>
          <p:cNvGraphicFramePr>
            <a:graphicFrameLocks noChangeAspect="1"/>
          </p:cNvGraphicFramePr>
          <p:nvPr/>
        </p:nvGraphicFramePr>
        <p:xfrm>
          <a:off x="2214563" y="4214813"/>
          <a:ext cx="4394200" cy="1285875"/>
        </p:xfrm>
        <a:graphic>
          <a:graphicData uri="http://schemas.openxmlformats.org/presentationml/2006/ole">
            <mc:AlternateContent xmlns:mc="http://schemas.openxmlformats.org/markup-compatibility/2006">
              <mc:Choice xmlns:v="urn:schemas-microsoft-com:vml" Requires="v">
                <p:oleObj spid="_x0000_s92169" name="公式" r:id="rId3" imgW="1562100" imgH="457200" progId="Equation.3">
                  <p:embed/>
                </p:oleObj>
              </mc:Choice>
              <mc:Fallback>
                <p:oleObj name="公式" r:id="rId3" imgW="1562100" imgH="457200" progId="Equation.3">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214563" y="4214813"/>
                        <a:ext cx="4394200" cy="1285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pic>
        <p:nvPicPr>
          <p:cNvPr id="92165" name="图片 4" descr="Untitled.png">
            <a:hlinkClick r:id="rId5" action="ppaction://hlinksldjump"/>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2051">
                                            <p:txEl>
                                              <p:pRg st="3" end="3"/>
                                            </p:txEl>
                                          </p:spTgt>
                                        </p:tgtEl>
                                        <p:attrNameLst>
                                          <p:attrName>style.visibility</p:attrName>
                                        </p:attrNameLst>
                                      </p:cBhvr>
                                      <p:to>
                                        <p:strVal val="visible"/>
                                      </p:to>
                                    </p:set>
                                    <p:animEffect transition="in" filter="blinds(horizontal)">
                                      <p:cBhvr>
                                        <p:cTn id="7" dur="500"/>
                                        <p:tgtEl>
                                          <p:spTgt spid="2051">
                                            <p:txEl>
                                              <p:pRg st="3" end="3"/>
                                            </p:txEl>
                                          </p:spTgt>
                                        </p:tgtEl>
                                      </p:cBhvr>
                                    </p:animEffect>
                                  </p:childTnLst>
                                </p:cTn>
                              </p:par>
                            </p:childTnLst>
                          </p:cTn>
                        </p:par>
                        <p:par>
                          <p:cTn id="8" fill="hold" nodeType="afterGroup">
                            <p:stCondLst>
                              <p:cond delay="500"/>
                            </p:stCondLst>
                            <p:childTnLst>
                              <p:par>
                                <p:cTn id="9" presetID="3" presetClass="entr" presetSubtype="10" fill="hold" nodeType="afterEffect">
                                  <p:stCondLst>
                                    <p:cond delay="0"/>
                                  </p:stCondLst>
                                  <p:childTnLst>
                                    <p:set>
                                      <p:cBhvr>
                                        <p:cTn id="10" dur="1" fill="hold">
                                          <p:stCondLst>
                                            <p:cond delay="0"/>
                                          </p:stCondLst>
                                        </p:cTn>
                                        <p:tgtEl>
                                          <p:spTgt spid="2050"/>
                                        </p:tgtEl>
                                        <p:attrNameLst>
                                          <p:attrName>style.visibility</p:attrName>
                                        </p:attrNameLst>
                                      </p:cBhvr>
                                      <p:to>
                                        <p:strVal val="visible"/>
                                      </p:to>
                                    </p:set>
                                    <p:animEffect transition="in" filter="blinds(horizontal)">
                                      <p:cBhvr>
                                        <p:cTn id="11"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内容占位符 2"/>
          <p:cNvSpPr>
            <a:spLocks noGrp="1"/>
          </p:cNvSpPr>
          <p:nvPr>
            <p:ph idx="1"/>
          </p:nvPr>
        </p:nvSpPr>
        <p:spPr>
          <a:xfrm>
            <a:off x="539750" y="876300"/>
            <a:ext cx="8153400" cy="5553075"/>
          </a:xfrm>
        </p:spPr>
        <p:txBody>
          <a:bodyPr/>
          <a:lstStyle/>
          <a:p>
            <a:pPr>
              <a:buFont typeface="Wingdings" panose="05000000000000000000" pitchFamily="2" charset="2"/>
              <a:buNone/>
            </a:pPr>
            <a:r>
              <a:rPr lang="en-US" altLang="zh-CN" sz="2800" smtClean="0"/>
              <a:t>#include &lt;stdio.h&gt;</a:t>
            </a:r>
            <a:endParaRPr lang="zh-CN" altLang="zh-CN" sz="2800" smtClean="0"/>
          </a:p>
          <a:p>
            <a:pPr>
              <a:buFont typeface="Wingdings" panose="05000000000000000000" pitchFamily="2" charset="2"/>
              <a:buNone/>
            </a:pPr>
            <a:r>
              <a:rPr lang="en-US" altLang="zh-CN" sz="2800" smtClean="0"/>
              <a:t>int main()</a:t>
            </a:r>
            <a:endParaRPr lang="zh-CN" altLang="zh-CN" sz="2800" smtClean="0"/>
          </a:p>
          <a:p>
            <a:pPr>
              <a:buFont typeface="Wingdings" panose="05000000000000000000" pitchFamily="2" charset="2"/>
              <a:buNone/>
            </a:pPr>
            <a:r>
              <a:rPr lang="en-US" altLang="zh-CN" sz="2800" smtClean="0"/>
              <a:t> {</a:t>
            </a:r>
            <a:r>
              <a:rPr lang="en-US" altLang="zh-CN" sz="2800" smtClean="0">
                <a:solidFill>
                  <a:srgbClr val="9D138D"/>
                </a:solidFill>
              </a:rPr>
              <a:t>int fac(int n); </a:t>
            </a:r>
            <a:endParaRPr lang="zh-CN" altLang="zh-CN" sz="2800" smtClean="0">
              <a:solidFill>
                <a:srgbClr val="9D138D"/>
              </a:solidFill>
            </a:endParaRPr>
          </a:p>
          <a:p>
            <a:pPr>
              <a:buFont typeface="Wingdings" panose="05000000000000000000" pitchFamily="2" charset="2"/>
              <a:buNone/>
            </a:pPr>
            <a:r>
              <a:rPr lang="en-US" altLang="zh-CN" sz="2800" smtClean="0"/>
              <a:t>  int n;  int y;</a:t>
            </a:r>
            <a:endParaRPr lang="zh-CN" altLang="zh-CN" sz="2800" smtClean="0"/>
          </a:p>
          <a:p>
            <a:pPr>
              <a:buFont typeface="Wingdings" panose="05000000000000000000" pitchFamily="2" charset="2"/>
              <a:buNone/>
            </a:pPr>
            <a:r>
              <a:rPr lang="en-US" altLang="zh-CN" sz="2800" smtClean="0"/>
              <a:t>  printf("input an integer number:");</a:t>
            </a:r>
            <a:endParaRPr lang="zh-CN" altLang="zh-CN" sz="2800" smtClean="0"/>
          </a:p>
          <a:p>
            <a:pPr>
              <a:buFont typeface="Wingdings" panose="05000000000000000000" pitchFamily="2" charset="2"/>
              <a:buNone/>
            </a:pPr>
            <a:r>
              <a:rPr lang="en-US" altLang="zh-CN" sz="2800" smtClean="0"/>
              <a:t>  scanf("%d",&amp;n);  </a:t>
            </a:r>
            <a:endParaRPr lang="zh-CN" altLang="zh-CN" sz="2800" smtClean="0"/>
          </a:p>
          <a:p>
            <a:pPr>
              <a:buFont typeface="Wingdings" panose="05000000000000000000" pitchFamily="2" charset="2"/>
              <a:buNone/>
            </a:pPr>
            <a:r>
              <a:rPr lang="en-US" altLang="zh-CN" sz="2800" smtClean="0"/>
              <a:t>  y=</a:t>
            </a:r>
            <a:r>
              <a:rPr lang="en-US" altLang="zh-CN" sz="2800" smtClean="0">
                <a:solidFill>
                  <a:srgbClr val="9D138D"/>
                </a:solidFill>
              </a:rPr>
              <a:t>fac</a:t>
            </a:r>
            <a:r>
              <a:rPr lang="en-US" altLang="zh-CN" sz="2800" smtClean="0"/>
              <a:t>(n);</a:t>
            </a:r>
            <a:endParaRPr lang="zh-CN" altLang="zh-CN" sz="2800" smtClean="0"/>
          </a:p>
          <a:p>
            <a:pPr>
              <a:buFont typeface="Wingdings" panose="05000000000000000000" pitchFamily="2" charset="2"/>
              <a:buNone/>
            </a:pPr>
            <a:r>
              <a:rPr lang="en-US" altLang="zh-CN" sz="2800" smtClean="0"/>
              <a:t>  printf("%d!=%d\n",n,y);</a:t>
            </a:r>
            <a:endParaRPr lang="zh-CN" altLang="zh-CN" sz="2800" smtClean="0"/>
          </a:p>
          <a:p>
            <a:pPr>
              <a:buFont typeface="Wingdings" panose="05000000000000000000" pitchFamily="2" charset="2"/>
              <a:buNone/>
            </a:pPr>
            <a:r>
              <a:rPr lang="en-US" altLang="zh-CN" sz="2800" smtClean="0"/>
              <a:t>  return 0;</a:t>
            </a:r>
            <a:endParaRPr lang="zh-CN" altLang="zh-CN" sz="2800" smtClean="0"/>
          </a:p>
          <a:p>
            <a:pPr>
              <a:buFont typeface="Wingdings" panose="05000000000000000000" pitchFamily="2" charset="2"/>
              <a:buNone/>
            </a:pPr>
            <a:r>
              <a:rPr lang="en-US" altLang="zh-CN" sz="2800" smtClean="0"/>
              <a:t>}</a:t>
            </a:r>
            <a:endParaRPr lang="zh-CN" altLang="en-US" sz="2800" smtClean="0"/>
          </a:p>
        </p:txBody>
      </p:sp>
      <p:pic>
        <p:nvPicPr>
          <p:cNvPr id="93187"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内容占位符 2"/>
          <p:cNvSpPr>
            <a:spLocks noGrp="1"/>
          </p:cNvSpPr>
          <p:nvPr>
            <p:ph idx="1"/>
          </p:nvPr>
        </p:nvSpPr>
        <p:spPr>
          <a:xfrm>
            <a:off x="539750" y="876300"/>
            <a:ext cx="7318375" cy="5553075"/>
          </a:xfrm>
        </p:spPr>
        <p:txBody>
          <a:bodyPr/>
          <a:lstStyle/>
          <a:p>
            <a:pPr>
              <a:buFont typeface="Wingdings" panose="05000000000000000000" pitchFamily="2" charset="2"/>
              <a:buNone/>
            </a:pPr>
            <a:r>
              <a:rPr lang="en-US" altLang="zh-CN" sz="2800" smtClean="0"/>
              <a:t>int </a:t>
            </a:r>
            <a:r>
              <a:rPr lang="en-US" altLang="zh-CN" sz="2800" smtClean="0">
                <a:solidFill>
                  <a:srgbClr val="9D138D"/>
                </a:solidFill>
              </a:rPr>
              <a:t>fac</a:t>
            </a:r>
            <a:r>
              <a:rPr lang="en-US" altLang="zh-CN" sz="2800" smtClean="0"/>
              <a:t>(int n) </a:t>
            </a:r>
            <a:endParaRPr lang="zh-CN" altLang="zh-CN" sz="2800" smtClean="0"/>
          </a:p>
          <a:p>
            <a:pPr>
              <a:buFont typeface="Wingdings" panose="05000000000000000000" pitchFamily="2" charset="2"/>
              <a:buNone/>
            </a:pPr>
            <a:r>
              <a:rPr lang="en-US" altLang="zh-CN" sz="2800" smtClean="0"/>
              <a:t> {</a:t>
            </a:r>
            <a:endParaRPr lang="zh-CN" altLang="zh-CN" sz="2800" smtClean="0"/>
          </a:p>
          <a:p>
            <a:pPr>
              <a:buFont typeface="Wingdings" panose="05000000000000000000" pitchFamily="2" charset="2"/>
              <a:buNone/>
            </a:pPr>
            <a:r>
              <a:rPr lang="en-US" altLang="zh-CN" sz="2800" smtClean="0"/>
              <a:t>     int f;</a:t>
            </a:r>
            <a:endParaRPr lang="zh-CN" altLang="zh-CN" sz="2800" smtClean="0"/>
          </a:p>
          <a:p>
            <a:pPr>
              <a:buFont typeface="Wingdings" panose="05000000000000000000" pitchFamily="2" charset="2"/>
              <a:buNone/>
            </a:pPr>
            <a:r>
              <a:rPr lang="en-US" altLang="zh-CN" sz="2800" smtClean="0"/>
              <a:t>     if(n&lt;0)     </a:t>
            </a:r>
            <a:endParaRPr lang="zh-CN" altLang="zh-CN" sz="2800" smtClean="0"/>
          </a:p>
          <a:p>
            <a:pPr>
              <a:buFont typeface="Wingdings" panose="05000000000000000000" pitchFamily="2" charset="2"/>
              <a:buNone/>
            </a:pPr>
            <a:r>
              <a:rPr lang="en-US" altLang="zh-CN" sz="2800" smtClean="0"/>
              <a:t>	      printf("n&lt;0,data error!");</a:t>
            </a:r>
            <a:endParaRPr lang="zh-CN" altLang="zh-CN" sz="2800" smtClean="0"/>
          </a:p>
          <a:p>
            <a:pPr>
              <a:buFont typeface="Wingdings" panose="05000000000000000000" pitchFamily="2" charset="2"/>
              <a:buNone/>
            </a:pPr>
            <a:r>
              <a:rPr lang="en-US" altLang="zh-CN" sz="2800" smtClean="0"/>
              <a:t>     else if(n==0 | | n==1)</a:t>
            </a:r>
            <a:endParaRPr lang="zh-CN" altLang="zh-CN" sz="2800" smtClean="0"/>
          </a:p>
          <a:p>
            <a:pPr>
              <a:buFont typeface="Wingdings" panose="05000000000000000000" pitchFamily="2" charset="2"/>
              <a:buNone/>
            </a:pPr>
            <a:r>
              <a:rPr lang="en-US" altLang="zh-CN" sz="2800" smtClean="0"/>
              <a:t>	      f=1;</a:t>
            </a:r>
            <a:endParaRPr lang="zh-CN" altLang="zh-CN" sz="2800" smtClean="0"/>
          </a:p>
          <a:p>
            <a:pPr>
              <a:buFont typeface="Wingdings" panose="05000000000000000000" pitchFamily="2" charset="2"/>
              <a:buNone/>
            </a:pPr>
            <a:r>
              <a:rPr lang="en-US" altLang="zh-CN" sz="2800" smtClean="0"/>
              <a:t>     else  f=</a:t>
            </a:r>
            <a:r>
              <a:rPr lang="en-US" altLang="zh-CN" sz="2800" smtClean="0">
                <a:solidFill>
                  <a:srgbClr val="9D138D"/>
                </a:solidFill>
              </a:rPr>
              <a:t>fac</a:t>
            </a:r>
            <a:r>
              <a:rPr lang="en-US" altLang="zh-CN" sz="2800" smtClean="0"/>
              <a:t>(n-1)*n; </a:t>
            </a:r>
            <a:endParaRPr lang="zh-CN" altLang="zh-CN" sz="2800" smtClean="0"/>
          </a:p>
          <a:p>
            <a:pPr>
              <a:buFont typeface="Wingdings" panose="05000000000000000000" pitchFamily="2" charset="2"/>
              <a:buNone/>
            </a:pPr>
            <a:r>
              <a:rPr lang="en-US" altLang="zh-CN" sz="2800" smtClean="0"/>
              <a:t>     return(f);</a:t>
            </a:r>
            <a:endParaRPr lang="zh-CN" altLang="zh-CN" sz="2800" smtClean="0"/>
          </a:p>
          <a:p>
            <a:pPr>
              <a:buFont typeface="Wingdings" panose="05000000000000000000" pitchFamily="2" charset="2"/>
              <a:buNone/>
            </a:pPr>
            <a:r>
              <a:rPr lang="en-US" altLang="zh-CN" sz="2800" smtClean="0"/>
              <a:t> }</a:t>
            </a:r>
            <a:endParaRPr lang="zh-CN" altLang="zh-CN" sz="2800" smtClean="0"/>
          </a:p>
        </p:txBody>
      </p:sp>
      <p:pic>
        <p:nvPicPr>
          <p:cNvPr id="4" name="Picture 2" descr="pic7-7-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71625" y="5500688"/>
            <a:ext cx="6684963" cy="9286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爆炸形 1 4"/>
          <p:cNvSpPr>
            <a:spLocks noChangeArrowheads="1"/>
          </p:cNvSpPr>
          <p:nvPr/>
        </p:nvSpPr>
        <p:spPr bwMode="auto">
          <a:xfrm>
            <a:off x="5000625" y="3714750"/>
            <a:ext cx="3786188" cy="1571625"/>
          </a:xfrm>
          <a:prstGeom prst="irregularSeal1">
            <a:avLst/>
          </a:prstGeom>
          <a:solidFill>
            <a:srgbClr val="FFFFCC"/>
          </a:solidFill>
          <a:ln w="9525" algn="ctr">
            <a:solidFill>
              <a:schemeClr val="tx1"/>
            </a:solidFill>
            <a:miter lim="800000"/>
            <a:headEnd/>
            <a:tailEnd/>
          </a:ln>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zh-CN" altLang="en-US">
                <a:solidFill>
                  <a:srgbClr val="FF0000"/>
                </a:solidFill>
                <a:ea typeface="宋体" panose="02010600030101010101" pitchFamily="2" charset="-122"/>
              </a:rPr>
              <a:t>注意溢出</a:t>
            </a:r>
          </a:p>
        </p:txBody>
      </p:sp>
      <p:pic>
        <p:nvPicPr>
          <p:cNvPr id="94213" name="图片 5" descr="Untitled.png">
            <a:hlinkClick r:id="rId3" action="ppaction://hlinksldjump"/>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par>
                          <p:cTn id="8" fill="hold" nodeType="afterGroup">
                            <p:stCondLst>
                              <p:cond delay="500"/>
                            </p:stCondLst>
                            <p:childTnLst>
                              <p:par>
                                <p:cTn id="9" presetID="15" presetClass="entr" presetSubtype="0" fill="hold" grpId="0" nodeType="afterEffect">
                                  <p:stCondLst>
                                    <p:cond delay="0"/>
                                  </p:stCondLst>
                                  <p:childTnLst>
                                    <p:set>
                                      <p:cBhvr>
                                        <p:cTn id="10" dur="1" fill="hold">
                                          <p:stCondLst>
                                            <p:cond delay="0"/>
                                          </p:stCondLst>
                                        </p:cTn>
                                        <p:tgtEl>
                                          <p:spTgt spid="5"/>
                                        </p:tgtEl>
                                        <p:attrNameLst>
                                          <p:attrName>style.visibility</p:attrName>
                                        </p:attrNameLst>
                                      </p:cBhvr>
                                      <p:to>
                                        <p:strVal val="visible"/>
                                      </p:to>
                                    </p:set>
                                    <p:anim calcmode="lin" valueType="num">
                                      <p:cBhvr>
                                        <p:cTn id="11" dur="1000" fill="hold"/>
                                        <p:tgtEl>
                                          <p:spTgt spid="5"/>
                                        </p:tgtEl>
                                        <p:attrNameLst>
                                          <p:attrName>ppt_w</p:attrName>
                                        </p:attrNameLst>
                                      </p:cBhvr>
                                      <p:tavLst>
                                        <p:tav tm="0">
                                          <p:val>
                                            <p:fltVal val="0"/>
                                          </p:val>
                                        </p:tav>
                                        <p:tav tm="100000">
                                          <p:val>
                                            <p:strVal val="#ppt_w"/>
                                          </p:val>
                                        </p:tav>
                                      </p:tavLst>
                                    </p:anim>
                                    <p:anim calcmode="lin" valueType="num">
                                      <p:cBhvr>
                                        <p:cTn id="12" dur="1000" fill="hold"/>
                                        <p:tgtEl>
                                          <p:spTgt spid="5"/>
                                        </p:tgtEl>
                                        <p:attrNameLst>
                                          <p:attrName>ppt_h</p:attrName>
                                        </p:attrNameLst>
                                      </p:cBhvr>
                                      <p:tavLst>
                                        <p:tav tm="0">
                                          <p:val>
                                            <p:fltVal val="0"/>
                                          </p:val>
                                        </p:tav>
                                        <p:tav tm="100000">
                                          <p:val>
                                            <p:strVal val="#ppt_h"/>
                                          </p:val>
                                        </p:tav>
                                      </p:tavLst>
                                    </p:anim>
                                    <p:anim calcmode="lin" valueType="num">
                                      <p:cBhvr>
                                        <p:cTn id="13" dur="1000" fill="hold"/>
                                        <p:tgtEl>
                                          <p:spTgt spid="5"/>
                                        </p:tgtEl>
                                        <p:attrNameLst>
                                          <p:attrName>ppt_x</p:attrName>
                                        </p:attrNameLst>
                                      </p:cBhvr>
                                      <p:tavLst>
                                        <p:tav tm="0" fmla="#ppt_x+(cos(-2*pi*(1-$))*-#ppt_x-sin(-2*pi*(1-$))*(1-#ppt_y))*(1-$)">
                                          <p:val>
                                            <p:fltVal val="0"/>
                                          </p:val>
                                        </p:tav>
                                        <p:tav tm="100000">
                                          <p:val>
                                            <p:fltVal val="1"/>
                                          </p:val>
                                        </p:tav>
                                      </p:tavLst>
                                    </p:anim>
                                    <p:anim calcmode="lin" valueType="num">
                                      <p:cBhvr>
                                        <p:cTn id="14" dur="1000" fill="hold"/>
                                        <p:tgtEl>
                                          <p:spTgt spid="5"/>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 name="内容占位符 2"/>
          <p:cNvSpPr txBox="1">
            <a:spLocks/>
          </p:cNvSpPr>
          <p:nvPr/>
        </p:nvSpPr>
        <p:spPr bwMode="auto">
          <a:xfrm>
            <a:off x="39688" y="1474788"/>
            <a:ext cx="2389187" cy="1300162"/>
          </a:xfrm>
          <a:prstGeom prst="rect">
            <a:avLst/>
          </a:prstGeom>
          <a:noFill/>
          <a:ln w="38100">
            <a:solidFill>
              <a:schemeClr val="tx1"/>
            </a:solidFill>
            <a:miter lim="800000"/>
            <a:headEnd/>
            <a:tailEnd/>
          </a:ln>
        </p:spPr>
        <p:txBody>
          <a:bodyPr/>
          <a:lstStyle/>
          <a:p>
            <a:pPr marL="342900" indent="-342900" algn="ctr">
              <a:lnSpc>
                <a:spcPct val="120000"/>
              </a:lnSpc>
              <a:spcBef>
                <a:spcPct val="20000"/>
              </a:spcBef>
              <a:buFont typeface="Wingdings" pitchFamily="2" charset="2"/>
              <a:buNone/>
              <a:defRPr/>
            </a:pPr>
            <a:endParaRPr lang="zh-CN" altLang="en-US" sz="2800" b="1" kern="0" dirty="0">
              <a:latin typeface="+mn-lt"/>
              <a:ea typeface="+mn-ea"/>
            </a:endParaRPr>
          </a:p>
        </p:txBody>
      </p:sp>
      <p:sp>
        <p:nvSpPr>
          <p:cNvPr id="3" name="内容占位符 2"/>
          <p:cNvSpPr>
            <a:spLocks noGrp="1"/>
          </p:cNvSpPr>
          <p:nvPr>
            <p:ph idx="1"/>
          </p:nvPr>
        </p:nvSpPr>
        <p:spPr>
          <a:xfrm>
            <a:off x="71438" y="1485900"/>
            <a:ext cx="2389187" cy="1300163"/>
          </a:xfrm>
        </p:spPr>
        <p:txBody>
          <a:bodyPr/>
          <a:lstStyle/>
          <a:p>
            <a:pPr algn="ctr">
              <a:buFont typeface="Wingdings" panose="05000000000000000000" pitchFamily="2" charset="2"/>
              <a:buNone/>
            </a:pPr>
            <a:r>
              <a:rPr lang="en-US" altLang="zh-CN" sz="2800" smtClean="0"/>
              <a:t>fac(5)</a:t>
            </a:r>
          </a:p>
          <a:p>
            <a:pPr algn="ctr">
              <a:buFont typeface="Wingdings" panose="05000000000000000000" pitchFamily="2" charset="2"/>
              <a:buNone/>
            </a:pPr>
            <a:r>
              <a:rPr lang="zh-CN" altLang="en-US" sz="2800" smtClean="0"/>
              <a:t>输出</a:t>
            </a:r>
            <a:r>
              <a:rPr lang="en-US" altLang="zh-CN" sz="2800" smtClean="0"/>
              <a:t>fac(5)</a:t>
            </a:r>
            <a:endParaRPr lang="zh-CN" altLang="en-US" sz="2800" smtClean="0"/>
          </a:p>
        </p:txBody>
      </p:sp>
      <p:sp>
        <p:nvSpPr>
          <p:cNvPr id="4" name="内容占位符 2"/>
          <p:cNvSpPr txBox="1">
            <a:spLocks/>
          </p:cNvSpPr>
          <p:nvPr/>
        </p:nvSpPr>
        <p:spPr bwMode="auto">
          <a:xfrm>
            <a:off x="500063" y="914400"/>
            <a:ext cx="1500187" cy="642938"/>
          </a:xfrm>
          <a:prstGeom prst="rect">
            <a:avLst/>
          </a:prstGeom>
          <a:noFill/>
          <a:ln w="9525">
            <a:noFill/>
            <a:miter lim="800000"/>
            <a:headEnd/>
            <a:tailEnd/>
          </a:ln>
        </p:spPr>
        <p:txBody>
          <a:bodyPr/>
          <a:lstStyle/>
          <a:p>
            <a:pPr marL="342900" indent="-342900" algn="ctr">
              <a:lnSpc>
                <a:spcPct val="120000"/>
              </a:lnSpc>
              <a:spcBef>
                <a:spcPct val="20000"/>
              </a:spcBef>
              <a:buFont typeface="Wingdings" pitchFamily="2" charset="2"/>
              <a:buNone/>
              <a:defRPr/>
            </a:pPr>
            <a:r>
              <a:rPr lang="en-US" altLang="zh-CN" sz="2800" b="1" kern="0" dirty="0">
                <a:latin typeface="+mn-lt"/>
                <a:ea typeface="+mn-ea"/>
              </a:rPr>
              <a:t>main</a:t>
            </a:r>
            <a:endParaRPr lang="zh-CN" altLang="en-US" sz="2800" b="1" kern="0" dirty="0">
              <a:latin typeface="+mn-lt"/>
              <a:ea typeface="+mn-ea"/>
            </a:endParaRPr>
          </a:p>
        </p:txBody>
      </p:sp>
      <p:cxnSp>
        <p:nvCxnSpPr>
          <p:cNvPr id="5" name="直接连接符 4"/>
          <p:cNvCxnSpPr>
            <a:cxnSpLocks noChangeShapeType="1"/>
          </p:cNvCxnSpPr>
          <p:nvPr/>
        </p:nvCxnSpPr>
        <p:spPr bwMode="auto">
          <a:xfrm rot="10800000">
            <a:off x="71438" y="2128838"/>
            <a:ext cx="2357437" cy="0"/>
          </a:xfrm>
          <a:prstGeom prst="line">
            <a:avLst/>
          </a:prstGeom>
          <a:noFill/>
          <a:ln w="38100" algn="ctr">
            <a:solidFill>
              <a:schemeClr val="tx1"/>
            </a:solidFill>
            <a:prstDash val="dash"/>
            <a:miter lim="800000"/>
            <a:headEnd/>
            <a:tailEnd/>
          </a:ln>
          <a:extLst>
            <a:ext uri="{909E8E84-426E-40DD-AFC4-6F175D3DCCD1}">
              <a14:hiddenFill xmlns:a14="http://schemas.microsoft.com/office/drawing/2010/main">
                <a:noFill/>
              </a14:hiddenFill>
            </a:ext>
          </a:extLst>
        </p:spPr>
      </p:cxnSp>
      <p:sp>
        <p:nvSpPr>
          <p:cNvPr id="6" name="内容占位符 2"/>
          <p:cNvSpPr txBox="1">
            <a:spLocks/>
          </p:cNvSpPr>
          <p:nvPr/>
        </p:nvSpPr>
        <p:spPr bwMode="auto">
          <a:xfrm>
            <a:off x="2857500" y="1485900"/>
            <a:ext cx="2857500" cy="1285875"/>
          </a:xfrm>
          <a:prstGeom prst="rect">
            <a:avLst/>
          </a:prstGeom>
          <a:noFill/>
          <a:ln w="38100">
            <a:solidFill>
              <a:schemeClr val="tx1"/>
            </a:solidFill>
            <a:miter lim="800000"/>
            <a:headEnd/>
            <a:tailEnd/>
          </a:ln>
        </p:spPr>
        <p:txBody>
          <a:bodyPr tIns="360000"/>
          <a:lstStyle/>
          <a:p>
            <a:pPr marL="342900" indent="-342900" algn="ctr">
              <a:lnSpc>
                <a:spcPct val="120000"/>
              </a:lnSpc>
              <a:spcBef>
                <a:spcPct val="20000"/>
              </a:spcBef>
              <a:defRPr/>
            </a:pPr>
            <a:r>
              <a:rPr lang="en-US" altLang="zh-CN" sz="2800" b="1" kern="0" dirty="0">
                <a:latin typeface="+mn-lt"/>
                <a:ea typeface="+mn-ea"/>
              </a:rPr>
              <a:t>f=</a:t>
            </a:r>
            <a:r>
              <a:rPr lang="en-US" altLang="zh-CN" sz="2800" b="1" kern="0" dirty="0" err="1">
                <a:latin typeface="+mn-lt"/>
                <a:ea typeface="+mn-ea"/>
              </a:rPr>
              <a:t>fac</a:t>
            </a:r>
            <a:r>
              <a:rPr lang="en-US" altLang="zh-CN" sz="2800" b="1" kern="0" dirty="0">
                <a:latin typeface="+mn-lt"/>
                <a:ea typeface="+mn-ea"/>
              </a:rPr>
              <a:t>(4)×5</a:t>
            </a:r>
          </a:p>
        </p:txBody>
      </p:sp>
      <p:sp>
        <p:nvSpPr>
          <p:cNvPr id="7" name="内容占位符 2"/>
          <p:cNvSpPr txBox="1">
            <a:spLocks/>
          </p:cNvSpPr>
          <p:nvPr/>
        </p:nvSpPr>
        <p:spPr bwMode="auto">
          <a:xfrm>
            <a:off x="2857500" y="642938"/>
            <a:ext cx="2786063" cy="914400"/>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err="1">
                <a:latin typeface="+mn-lt"/>
                <a:ea typeface="+mn-ea"/>
              </a:rPr>
              <a:t>fac</a:t>
            </a:r>
            <a:r>
              <a:rPr lang="zh-CN" altLang="en-US" sz="2800" b="1" kern="0" dirty="0">
                <a:latin typeface="+mn-lt"/>
                <a:ea typeface="+mn-ea"/>
              </a:rPr>
              <a:t>函数</a:t>
            </a:r>
            <a:endParaRPr lang="en-US" altLang="zh-CN" sz="2800" b="1" kern="0" dirty="0">
              <a:latin typeface="+mn-lt"/>
              <a:ea typeface="+mn-ea"/>
            </a:endParaRPr>
          </a:p>
          <a:p>
            <a:pPr marL="342900" indent="-342900" algn="ctr">
              <a:lnSpc>
                <a:spcPts val="2400"/>
              </a:lnSpc>
              <a:spcBef>
                <a:spcPct val="20000"/>
              </a:spcBef>
              <a:buFont typeface="Wingdings" pitchFamily="2" charset="2"/>
              <a:buNone/>
              <a:defRPr/>
            </a:pPr>
            <a:r>
              <a:rPr lang="en-US" altLang="zh-CN" sz="2800" b="1" kern="0" dirty="0">
                <a:latin typeface="+mn-lt"/>
                <a:ea typeface="+mn-ea"/>
              </a:rPr>
              <a:t>n=5</a:t>
            </a:r>
            <a:endParaRPr lang="zh-CN" altLang="en-US" sz="2800" b="1" kern="0" dirty="0">
              <a:latin typeface="+mn-lt"/>
              <a:ea typeface="+mn-ea"/>
            </a:endParaRPr>
          </a:p>
        </p:txBody>
      </p:sp>
      <p:sp>
        <p:nvSpPr>
          <p:cNvPr id="9" name="内容占位符 2"/>
          <p:cNvSpPr txBox="1">
            <a:spLocks/>
          </p:cNvSpPr>
          <p:nvPr/>
        </p:nvSpPr>
        <p:spPr bwMode="auto">
          <a:xfrm>
            <a:off x="6138863" y="1485900"/>
            <a:ext cx="2857500" cy="1285875"/>
          </a:xfrm>
          <a:prstGeom prst="rect">
            <a:avLst/>
          </a:prstGeom>
          <a:noFill/>
          <a:ln w="38100">
            <a:solidFill>
              <a:schemeClr val="tx1"/>
            </a:solidFill>
            <a:miter lim="800000"/>
            <a:headEnd/>
            <a:tailEnd/>
          </a:ln>
        </p:spPr>
        <p:txBody>
          <a:bodyPr tIns="360000"/>
          <a:lstStyle/>
          <a:p>
            <a:pPr marL="342900" indent="-342900" algn="ctr">
              <a:lnSpc>
                <a:spcPct val="120000"/>
              </a:lnSpc>
              <a:spcBef>
                <a:spcPct val="20000"/>
              </a:spcBef>
              <a:defRPr/>
            </a:pPr>
            <a:r>
              <a:rPr lang="en-US" altLang="zh-CN" sz="2800" b="1" kern="0" dirty="0">
                <a:latin typeface="+mn-lt"/>
                <a:ea typeface="+mn-ea"/>
              </a:rPr>
              <a:t>f=</a:t>
            </a:r>
            <a:r>
              <a:rPr lang="en-US" altLang="zh-CN" sz="2800" b="1" kern="0" dirty="0" err="1">
                <a:latin typeface="+mn-lt"/>
                <a:ea typeface="+mn-ea"/>
              </a:rPr>
              <a:t>fac</a:t>
            </a:r>
            <a:r>
              <a:rPr lang="en-US" altLang="zh-CN" sz="2800" b="1" kern="0" dirty="0">
                <a:latin typeface="+mn-lt"/>
                <a:ea typeface="+mn-ea"/>
              </a:rPr>
              <a:t>(3)</a:t>
            </a:r>
            <a:r>
              <a:rPr lang="en-US" altLang="zh-CN" sz="2800" b="1" kern="0" dirty="0">
                <a:latin typeface="Arial" charset="0"/>
              </a:rPr>
              <a:t>×4</a:t>
            </a:r>
            <a:endParaRPr lang="en-US" altLang="zh-CN" sz="2800" b="1" kern="0" dirty="0">
              <a:latin typeface="+mn-lt"/>
              <a:ea typeface="+mn-ea"/>
            </a:endParaRPr>
          </a:p>
        </p:txBody>
      </p:sp>
      <p:sp>
        <p:nvSpPr>
          <p:cNvPr id="10" name="内容占位符 2"/>
          <p:cNvSpPr txBox="1">
            <a:spLocks/>
          </p:cNvSpPr>
          <p:nvPr/>
        </p:nvSpPr>
        <p:spPr bwMode="auto">
          <a:xfrm>
            <a:off x="6143625" y="642938"/>
            <a:ext cx="2857500" cy="914400"/>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err="1">
                <a:latin typeface="+mn-lt"/>
                <a:ea typeface="+mn-ea"/>
              </a:rPr>
              <a:t>fac</a:t>
            </a:r>
            <a:r>
              <a:rPr lang="zh-CN" altLang="en-US" sz="2800" b="1" kern="0" dirty="0">
                <a:latin typeface="+mn-lt"/>
                <a:ea typeface="+mn-ea"/>
              </a:rPr>
              <a:t>函数</a:t>
            </a:r>
            <a:endParaRPr lang="en-US" altLang="zh-CN" sz="2800" b="1" kern="0" dirty="0">
              <a:latin typeface="+mn-lt"/>
              <a:ea typeface="+mn-ea"/>
            </a:endParaRPr>
          </a:p>
          <a:p>
            <a:pPr marL="342900" indent="-342900" algn="ctr">
              <a:lnSpc>
                <a:spcPts val="2400"/>
              </a:lnSpc>
              <a:spcBef>
                <a:spcPct val="20000"/>
              </a:spcBef>
              <a:buFont typeface="Wingdings" pitchFamily="2" charset="2"/>
              <a:buNone/>
              <a:defRPr/>
            </a:pPr>
            <a:r>
              <a:rPr lang="en-US" altLang="zh-CN" sz="2800" b="1" kern="0" dirty="0">
                <a:latin typeface="+mn-lt"/>
                <a:ea typeface="+mn-ea"/>
              </a:rPr>
              <a:t>n=4</a:t>
            </a:r>
            <a:endParaRPr lang="zh-CN" altLang="en-US" sz="2800" b="1" kern="0" dirty="0">
              <a:latin typeface="+mn-lt"/>
              <a:ea typeface="+mn-ea"/>
            </a:endParaRPr>
          </a:p>
        </p:txBody>
      </p:sp>
      <p:sp>
        <p:nvSpPr>
          <p:cNvPr id="11" name="内容占位符 2"/>
          <p:cNvSpPr txBox="1">
            <a:spLocks/>
          </p:cNvSpPr>
          <p:nvPr/>
        </p:nvSpPr>
        <p:spPr bwMode="auto">
          <a:xfrm>
            <a:off x="2857500" y="4500563"/>
            <a:ext cx="2857500" cy="1285875"/>
          </a:xfrm>
          <a:prstGeom prst="rect">
            <a:avLst/>
          </a:prstGeom>
          <a:noFill/>
          <a:ln w="38100">
            <a:solidFill>
              <a:schemeClr val="tx1"/>
            </a:solidFill>
            <a:miter lim="800000"/>
            <a:headEnd/>
            <a:tailEnd/>
          </a:ln>
        </p:spPr>
        <p:txBody>
          <a:bodyPr tIns="360000"/>
          <a:lstStyle/>
          <a:p>
            <a:pPr marL="342900" indent="-342900" algn="ctr">
              <a:lnSpc>
                <a:spcPct val="120000"/>
              </a:lnSpc>
              <a:spcBef>
                <a:spcPct val="20000"/>
              </a:spcBef>
              <a:defRPr/>
            </a:pPr>
            <a:r>
              <a:rPr lang="en-US" altLang="zh-CN" sz="2800" b="1" kern="0" dirty="0">
                <a:latin typeface="+mn-lt"/>
                <a:ea typeface="+mn-ea"/>
              </a:rPr>
              <a:t>f=</a:t>
            </a:r>
            <a:r>
              <a:rPr lang="en-US" altLang="zh-CN" sz="2800" b="1" kern="0" dirty="0" err="1">
                <a:latin typeface="+mn-lt"/>
                <a:ea typeface="+mn-ea"/>
              </a:rPr>
              <a:t>fac</a:t>
            </a:r>
            <a:r>
              <a:rPr lang="en-US" altLang="zh-CN" sz="2800" b="1" kern="0" dirty="0">
                <a:latin typeface="+mn-lt"/>
                <a:ea typeface="+mn-ea"/>
              </a:rPr>
              <a:t>(1)</a:t>
            </a:r>
            <a:r>
              <a:rPr lang="en-US" altLang="zh-CN" sz="2800" b="1" kern="0" dirty="0">
                <a:latin typeface="Arial" charset="0"/>
              </a:rPr>
              <a:t>×2</a:t>
            </a:r>
            <a:endParaRPr lang="en-US" altLang="zh-CN" sz="2800" b="1" kern="0" dirty="0">
              <a:latin typeface="+mn-lt"/>
              <a:ea typeface="+mn-ea"/>
            </a:endParaRPr>
          </a:p>
        </p:txBody>
      </p:sp>
      <p:sp>
        <p:nvSpPr>
          <p:cNvPr id="12" name="内容占位符 2"/>
          <p:cNvSpPr txBox="1">
            <a:spLocks/>
          </p:cNvSpPr>
          <p:nvPr/>
        </p:nvSpPr>
        <p:spPr bwMode="auto">
          <a:xfrm>
            <a:off x="2857500" y="3714750"/>
            <a:ext cx="2786063" cy="842963"/>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err="1">
                <a:latin typeface="+mn-lt"/>
                <a:ea typeface="+mn-ea"/>
              </a:rPr>
              <a:t>fac</a:t>
            </a:r>
            <a:r>
              <a:rPr lang="zh-CN" altLang="en-US" sz="2800" b="1" kern="0" dirty="0">
                <a:latin typeface="+mn-lt"/>
                <a:ea typeface="+mn-ea"/>
              </a:rPr>
              <a:t>函数</a:t>
            </a:r>
            <a:endParaRPr lang="en-US" altLang="zh-CN" sz="2800" b="1" kern="0" dirty="0">
              <a:latin typeface="+mn-lt"/>
              <a:ea typeface="+mn-ea"/>
            </a:endParaRPr>
          </a:p>
          <a:p>
            <a:pPr marL="342900" indent="-342900" algn="ctr">
              <a:lnSpc>
                <a:spcPts val="2400"/>
              </a:lnSpc>
              <a:spcBef>
                <a:spcPct val="20000"/>
              </a:spcBef>
              <a:buFont typeface="Wingdings" pitchFamily="2" charset="2"/>
              <a:buNone/>
              <a:defRPr/>
            </a:pPr>
            <a:r>
              <a:rPr lang="en-US" altLang="zh-CN" sz="2800" b="1" kern="0" dirty="0">
                <a:latin typeface="+mn-lt"/>
                <a:ea typeface="+mn-ea"/>
              </a:rPr>
              <a:t>n=2</a:t>
            </a:r>
            <a:endParaRPr lang="zh-CN" altLang="en-US" sz="2800" b="1" kern="0" dirty="0">
              <a:latin typeface="+mn-lt"/>
              <a:ea typeface="+mn-ea"/>
            </a:endParaRPr>
          </a:p>
        </p:txBody>
      </p:sp>
      <p:sp>
        <p:nvSpPr>
          <p:cNvPr id="13" name="内容占位符 2"/>
          <p:cNvSpPr txBox="1">
            <a:spLocks/>
          </p:cNvSpPr>
          <p:nvPr/>
        </p:nvSpPr>
        <p:spPr bwMode="auto">
          <a:xfrm>
            <a:off x="6138863" y="4500563"/>
            <a:ext cx="2857500" cy="1285875"/>
          </a:xfrm>
          <a:prstGeom prst="rect">
            <a:avLst/>
          </a:prstGeom>
          <a:noFill/>
          <a:ln w="38100">
            <a:solidFill>
              <a:schemeClr val="tx1"/>
            </a:solidFill>
            <a:miter lim="800000"/>
            <a:headEnd/>
            <a:tailEnd/>
          </a:ln>
        </p:spPr>
        <p:txBody>
          <a:bodyPr tIns="360000"/>
          <a:lstStyle/>
          <a:p>
            <a:pPr marL="342900" indent="-342900" algn="ctr">
              <a:lnSpc>
                <a:spcPct val="120000"/>
              </a:lnSpc>
              <a:spcBef>
                <a:spcPct val="20000"/>
              </a:spcBef>
              <a:defRPr/>
            </a:pPr>
            <a:r>
              <a:rPr lang="en-US" altLang="zh-CN" sz="2800" b="1" kern="0" dirty="0">
                <a:latin typeface="+mn-lt"/>
                <a:ea typeface="+mn-ea"/>
              </a:rPr>
              <a:t>f=</a:t>
            </a:r>
            <a:r>
              <a:rPr lang="en-US" altLang="zh-CN" sz="2800" b="1" kern="0" dirty="0" err="1">
                <a:latin typeface="+mn-lt"/>
                <a:ea typeface="+mn-ea"/>
              </a:rPr>
              <a:t>fac</a:t>
            </a:r>
            <a:r>
              <a:rPr lang="en-US" altLang="zh-CN" sz="2800" b="1" kern="0" dirty="0">
                <a:latin typeface="+mn-lt"/>
                <a:ea typeface="+mn-ea"/>
              </a:rPr>
              <a:t>(2)</a:t>
            </a:r>
            <a:r>
              <a:rPr lang="en-US" altLang="zh-CN" sz="2800" b="1" kern="0" dirty="0">
                <a:latin typeface="Arial" charset="0"/>
              </a:rPr>
              <a:t>×3</a:t>
            </a:r>
            <a:endParaRPr lang="en-US" altLang="zh-CN" sz="2800" b="1" kern="0" dirty="0">
              <a:latin typeface="+mn-lt"/>
              <a:ea typeface="+mn-ea"/>
            </a:endParaRPr>
          </a:p>
        </p:txBody>
      </p:sp>
      <p:sp>
        <p:nvSpPr>
          <p:cNvPr id="14" name="内容占位符 2"/>
          <p:cNvSpPr txBox="1">
            <a:spLocks/>
          </p:cNvSpPr>
          <p:nvPr/>
        </p:nvSpPr>
        <p:spPr bwMode="auto">
          <a:xfrm>
            <a:off x="6143625" y="3714750"/>
            <a:ext cx="2857500" cy="771525"/>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err="1">
                <a:latin typeface="+mn-lt"/>
                <a:ea typeface="+mn-ea"/>
              </a:rPr>
              <a:t>fac</a:t>
            </a:r>
            <a:r>
              <a:rPr lang="zh-CN" altLang="en-US" sz="2800" b="1" kern="0" dirty="0">
                <a:latin typeface="+mn-lt"/>
                <a:ea typeface="+mn-ea"/>
              </a:rPr>
              <a:t>函数</a:t>
            </a:r>
            <a:endParaRPr lang="en-US" altLang="zh-CN" sz="2800" b="1" kern="0" dirty="0">
              <a:latin typeface="+mn-lt"/>
              <a:ea typeface="+mn-ea"/>
            </a:endParaRPr>
          </a:p>
          <a:p>
            <a:pPr marL="342900" indent="-342900" algn="ctr">
              <a:lnSpc>
                <a:spcPts val="2400"/>
              </a:lnSpc>
              <a:spcBef>
                <a:spcPct val="20000"/>
              </a:spcBef>
              <a:buFont typeface="Wingdings" pitchFamily="2" charset="2"/>
              <a:buNone/>
              <a:defRPr/>
            </a:pPr>
            <a:r>
              <a:rPr lang="en-US" altLang="zh-CN" sz="2800" b="1" kern="0" dirty="0">
                <a:latin typeface="+mn-lt"/>
                <a:ea typeface="+mn-ea"/>
              </a:rPr>
              <a:t>n=3</a:t>
            </a:r>
            <a:endParaRPr lang="zh-CN" altLang="en-US" sz="2800" b="1" kern="0" dirty="0">
              <a:latin typeface="+mn-lt"/>
              <a:ea typeface="+mn-ea"/>
            </a:endParaRPr>
          </a:p>
        </p:txBody>
      </p:sp>
      <p:sp>
        <p:nvSpPr>
          <p:cNvPr id="15" name="内容占位符 2"/>
          <p:cNvSpPr txBox="1">
            <a:spLocks/>
          </p:cNvSpPr>
          <p:nvPr/>
        </p:nvSpPr>
        <p:spPr bwMode="auto">
          <a:xfrm>
            <a:off x="285750" y="4500563"/>
            <a:ext cx="2071688" cy="1285875"/>
          </a:xfrm>
          <a:prstGeom prst="rect">
            <a:avLst/>
          </a:prstGeom>
          <a:noFill/>
          <a:ln w="38100">
            <a:solidFill>
              <a:schemeClr val="tx1"/>
            </a:solidFill>
            <a:miter lim="800000"/>
            <a:headEnd/>
            <a:tailEnd/>
          </a:ln>
        </p:spPr>
        <p:txBody>
          <a:bodyPr tIns="360000"/>
          <a:lstStyle/>
          <a:p>
            <a:pPr marL="342900" indent="-342900" algn="ctr">
              <a:lnSpc>
                <a:spcPct val="120000"/>
              </a:lnSpc>
              <a:spcBef>
                <a:spcPct val="20000"/>
              </a:spcBef>
              <a:buFont typeface="Wingdings" pitchFamily="2" charset="2"/>
              <a:buNone/>
              <a:defRPr/>
            </a:pPr>
            <a:r>
              <a:rPr lang="en-US" altLang="zh-CN" sz="2800" b="1" kern="0" dirty="0">
                <a:latin typeface="+mn-lt"/>
                <a:ea typeface="+mn-ea"/>
              </a:rPr>
              <a:t>f=1</a:t>
            </a:r>
          </a:p>
        </p:txBody>
      </p:sp>
      <p:sp>
        <p:nvSpPr>
          <p:cNvPr id="16" name="内容占位符 2"/>
          <p:cNvSpPr txBox="1">
            <a:spLocks/>
          </p:cNvSpPr>
          <p:nvPr/>
        </p:nvSpPr>
        <p:spPr bwMode="auto">
          <a:xfrm>
            <a:off x="0" y="3729038"/>
            <a:ext cx="2786063" cy="771525"/>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err="1">
                <a:latin typeface="+mn-lt"/>
                <a:ea typeface="+mn-ea"/>
              </a:rPr>
              <a:t>fac</a:t>
            </a:r>
            <a:r>
              <a:rPr lang="zh-CN" altLang="en-US" sz="2800" b="1" kern="0" dirty="0">
                <a:latin typeface="+mn-lt"/>
                <a:ea typeface="+mn-ea"/>
              </a:rPr>
              <a:t>函数</a:t>
            </a:r>
            <a:endParaRPr lang="en-US" altLang="zh-CN" sz="2800" b="1" kern="0" dirty="0">
              <a:latin typeface="+mn-lt"/>
              <a:ea typeface="+mn-ea"/>
            </a:endParaRPr>
          </a:p>
          <a:p>
            <a:pPr marL="342900" indent="-342900" algn="ctr">
              <a:lnSpc>
                <a:spcPts val="2400"/>
              </a:lnSpc>
              <a:spcBef>
                <a:spcPct val="20000"/>
              </a:spcBef>
              <a:buFont typeface="Wingdings" pitchFamily="2" charset="2"/>
              <a:buNone/>
              <a:defRPr/>
            </a:pPr>
            <a:r>
              <a:rPr lang="en-US" altLang="zh-CN" sz="2800" b="1" kern="0" dirty="0">
                <a:latin typeface="+mn-lt"/>
                <a:ea typeface="+mn-ea"/>
              </a:rPr>
              <a:t>n=1</a:t>
            </a:r>
            <a:endParaRPr lang="zh-CN" altLang="en-US" sz="2800" b="1" kern="0" dirty="0">
              <a:latin typeface="+mn-lt"/>
              <a:ea typeface="+mn-ea"/>
            </a:endParaRPr>
          </a:p>
        </p:txBody>
      </p:sp>
      <p:cxnSp>
        <p:nvCxnSpPr>
          <p:cNvPr id="17" name="直接箭头连接符 55"/>
          <p:cNvCxnSpPr>
            <a:cxnSpLocks noChangeShapeType="1"/>
          </p:cNvCxnSpPr>
          <p:nvPr/>
        </p:nvCxnSpPr>
        <p:spPr bwMode="auto">
          <a:xfrm flipV="1">
            <a:off x="2000250" y="857250"/>
            <a:ext cx="1500188"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0" name="直接箭头连接符 55"/>
          <p:cNvCxnSpPr>
            <a:cxnSpLocks noChangeShapeType="1"/>
          </p:cNvCxnSpPr>
          <p:nvPr/>
        </p:nvCxnSpPr>
        <p:spPr bwMode="auto">
          <a:xfrm flipV="1">
            <a:off x="4000500" y="857250"/>
            <a:ext cx="2786063" cy="1071563"/>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2" name="直接箭头连接符 55"/>
          <p:cNvCxnSpPr>
            <a:cxnSpLocks noChangeShapeType="1"/>
          </p:cNvCxnSpPr>
          <p:nvPr/>
        </p:nvCxnSpPr>
        <p:spPr bwMode="auto">
          <a:xfrm rot="5400000">
            <a:off x="6465095" y="2964656"/>
            <a:ext cx="1357312" cy="14287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5" name="直接箭头连接符 55"/>
          <p:cNvCxnSpPr>
            <a:cxnSpLocks noChangeShapeType="1"/>
          </p:cNvCxnSpPr>
          <p:nvPr/>
        </p:nvCxnSpPr>
        <p:spPr bwMode="auto">
          <a:xfrm rot="10800000">
            <a:off x="5072063" y="4000500"/>
            <a:ext cx="2000250" cy="10001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28" name="直接箭头连接符 55"/>
          <p:cNvCxnSpPr>
            <a:cxnSpLocks noChangeShapeType="1"/>
          </p:cNvCxnSpPr>
          <p:nvPr/>
        </p:nvCxnSpPr>
        <p:spPr bwMode="auto">
          <a:xfrm rot="10800000">
            <a:off x="2143125" y="4071938"/>
            <a:ext cx="1643063"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0" name="直接箭头连接符 55"/>
          <p:cNvCxnSpPr>
            <a:cxnSpLocks noChangeShapeType="1"/>
          </p:cNvCxnSpPr>
          <p:nvPr/>
        </p:nvCxnSpPr>
        <p:spPr bwMode="auto">
          <a:xfrm flipV="1">
            <a:off x="2357438" y="5357813"/>
            <a:ext cx="1500187"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2" name="直接箭头连接符 55"/>
          <p:cNvCxnSpPr>
            <a:cxnSpLocks noChangeShapeType="1"/>
          </p:cNvCxnSpPr>
          <p:nvPr/>
        </p:nvCxnSpPr>
        <p:spPr bwMode="auto">
          <a:xfrm flipV="1">
            <a:off x="5643563" y="5357813"/>
            <a:ext cx="1500187"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3" name="直接箭头连接符 55"/>
          <p:cNvCxnSpPr>
            <a:cxnSpLocks noChangeShapeType="1"/>
          </p:cNvCxnSpPr>
          <p:nvPr/>
        </p:nvCxnSpPr>
        <p:spPr bwMode="auto">
          <a:xfrm rot="16200000" flipV="1">
            <a:off x="6607969" y="3036094"/>
            <a:ext cx="3071813" cy="1571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6" name="直接箭头连接符 55"/>
          <p:cNvCxnSpPr>
            <a:cxnSpLocks noChangeShapeType="1"/>
          </p:cNvCxnSpPr>
          <p:nvPr/>
        </p:nvCxnSpPr>
        <p:spPr bwMode="auto">
          <a:xfrm rot="10800000">
            <a:off x="4286250" y="2357438"/>
            <a:ext cx="1928813" cy="428625"/>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cxnSp>
        <p:nvCxnSpPr>
          <p:cNvPr id="39" name="直接箭头连接符 55"/>
          <p:cNvCxnSpPr>
            <a:cxnSpLocks noChangeShapeType="1"/>
          </p:cNvCxnSpPr>
          <p:nvPr/>
        </p:nvCxnSpPr>
        <p:spPr bwMode="auto">
          <a:xfrm rot="10800000">
            <a:off x="1928813" y="1928813"/>
            <a:ext cx="1071562" cy="857250"/>
          </a:xfrm>
          <a:prstGeom prst="straightConnector1">
            <a:avLst/>
          </a:prstGeom>
          <a:noFill/>
          <a:ln w="38100" algn="ctr">
            <a:solidFill>
              <a:srgbClr val="FF0000"/>
            </a:solidFill>
            <a:miter lim="800000"/>
            <a:headEnd/>
            <a:tailEnd type="arrow" w="med" len="med"/>
          </a:ln>
          <a:extLst>
            <a:ext uri="{909E8E84-426E-40DD-AFC4-6F175D3DCCD1}">
              <a14:hiddenFill xmlns:a14="http://schemas.microsoft.com/office/drawing/2010/main">
                <a:noFill/>
              </a14:hiddenFill>
            </a:ext>
          </a:extLst>
        </p:spPr>
      </p:cxnSp>
      <p:sp>
        <p:nvSpPr>
          <p:cNvPr id="46" name="内容占位符 2"/>
          <p:cNvSpPr txBox="1">
            <a:spLocks/>
          </p:cNvSpPr>
          <p:nvPr/>
        </p:nvSpPr>
        <p:spPr bwMode="auto">
          <a:xfrm>
            <a:off x="0" y="6000750"/>
            <a:ext cx="2786063" cy="571500"/>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err="1">
                <a:solidFill>
                  <a:srgbClr val="00B050"/>
                </a:solidFill>
                <a:latin typeface="+mn-lt"/>
                <a:ea typeface="+mn-ea"/>
              </a:rPr>
              <a:t>fac</a:t>
            </a:r>
            <a:r>
              <a:rPr lang="en-US" altLang="zh-CN" sz="2800" b="1" kern="0" dirty="0">
                <a:solidFill>
                  <a:srgbClr val="00B050"/>
                </a:solidFill>
                <a:latin typeface="+mn-lt"/>
                <a:ea typeface="+mn-ea"/>
              </a:rPr>
              <a:t>(1)=1</a:t>
            </a:r>
            <a:endParaRPr lang="zh-CN" altLang="en-US" sz="2800" b="1" kern="0" dirty="0">
              <a:solidFill>
                <a:srgbClr val="00B050"/>
              </a:solidFill>
              <a:latin typeface="+mn-lt"/>
              <a:ea typeface="+mn-ea"/>
            </a:endParaRPr>
          </a:p>
        </p:txBody>
      </p:sp>
      <p:sp>
        <p:nvSpPr>
          <p:cNvPr id="47" name="内容占位符 2"/>
          <p:cNvSpPr txBox="1">
            <a:spLocks/>
          </p:cNvSpPr>
          <p:nvPr/>
        </p:nvSpPr>
        <p:spPr bwMode="auto">
          <a:xfrm>
            <a:off x="2928938" y="6000750"/>
            <a:ext cx="2786062" cy="571500"/>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err="1">
                <a:solidFill>
                  <a:srgbClr val="00B050"/>
                </a:solidFill>
                <a:latin typeface="+mn-lt"/>
                <a:ea typeface="+mn-ea"/>
              </a:rPr>
              <a:t>fac</a:t>
            </a:r>
            <a:r>
              <a:rPr lang="en-US" altLang="zh-CN" sz="2800" b="1" kern="0" dirty="0">
                <a:solidFill>
                  <a:srgbClr val="00B050"/>
                </a:solidFill>
                <a:latin typeface="+mn-lt"/>
                <a:ea typeface="+mn-ea"/>
              </a:rPr>
              <a:t>(2)=2</a:t>
            </a:r>
            <a:endParaRPr lang="zh-CN" altLang="en-US" sz="2800" b="1" kern="0" dirty="0">
              <a:solidFill>
                <a:srgbClr val="00B050"/>
              </a:solidFill>
              <a:latin typeface="+mn-lt"/>
              <a:ea typeface="+mn-ea"/>
            </a:endParaRPr>
          </a:p>
        </p:txBody>
      </p:sp>
      <p:sp>
        <p:nvSpPr>
          <p:cNvPr id="48" name="内容占位符 2"/>
          <p:cNvSpPr txBox="1">
            <a:spLocks/>
          </p:cNvSpPr>
          <p:nvPr/>
        </p:nvSpPr>
        <p:spPr bwMode="auto">
          <a:xfrm>
            <a:off x="6000750" y="5929313"/>
            <a:ext cx="2786063" cy="571500"/>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err="1">
                <a:solidFill>
                  <a:srgbClr val="00B050"/>
                </a:solidFill>
                <a:latin typeface="+mn-lt"/>
                <a:ea typeface="+mn-ea"/>
              </a:rPr>
              <a:t>fac</a:t>
            </a:r>
            <a:r>
              <a:rPr lang="en-US" altLang="zh-CN" sz="2800" b="1" kern="0" dirty="0">
                <a:solidFill>
                  <a:srgbClr val="00B050"/>
                </a:solidFill>
                <a:latin typeface="+mn-lt"/>
                <a:ea typeface="+mn-ea"/>
              </a:rPr>
              <a:t>(3)=6</a:t>
            </a:r>
            <a:endParaRPr lang="zh-CN" altLang="en-US" sz="2800" b="1" kern="0" dirty="0">
              <a:solidFill>
                <a:srgbClr val="00B050"/>
              </a:solidFill>
              <a:latin typeface="+mn-lt"/>
              <a:ea typeface="+mn-ea"/>
            </a:endParaRPr>
          </a:p>
        </p:txBody>
      </p:sp>
      <p:sp>
        <p:nvSpPr>
          <p:cNvPr id="49" name="内容占位符 2"/>
          <p:cNvSpPr txBox="1">
            <a:spLocks/>
          </p:cNvSpPr>
          <p:nvPr/>
        </p:nvSpPr>
        <p:spPr bwMode="auto">
          <a:xfrm>
            <a:off x="6156325" y="2916238"/>
            <a:ext cx="2786063" cy="571500"/>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err="1">
                <a:solidFill>
                  <a:srgbClr val="00B050"/>
                </a:solidFill>
                <a:latin typeface="+mn-lt"/>
                <a:ea typeface="+mn-ea"/>
              </a:rPr>
              <a:t>fac</a:t>
            </a:r>
            <a:r>
              <a:rPr lang="en-US" altLang="zh-CN" sz="2800" b="1" kern="0" dirty="0">
                <a:solidFill>
                  <a:srgbClr val="00B050"/>
                </a:solidFill>
                <a:latin typeface="+mn-lt"/>
                <a:ea typeface="+mn-ea"/>
              </a:rPr>
              <a:t>(4)=24</a:t>
            </a:r>
            <a:endParaRPr lang="zh-CN" altLang="en-US" sz="2800" b="1" kern="0" dirty="0">
              <a:solidFill>
                <a:srgbClr val="00B050"/>
              </a:solidFill>
              <a:latin typeface="+mn-lt"/>
              <a:ea typeface="+mn-ea"/>
            </a:endParaRPr>
          </a:p>
        </p:txBody>
      </p:sp>
      <p:sp>
        <p:nvSpPr>
          <p:cNvPr id="50" name="内容占位符 2"/>
          <p:cNvSpPr txBox="1">
            <a:spLocks/>
          </p:cNvSpPr>
          <p:nvPr/>
        </p:nvSpPr>
        <p:spPr bwMode="auto">
          <a:xfrm>
            <a:off x="3000375" y="2928938"/>
            <a:ext cx="2786063" cy="571500"/>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err="1">
                <a:solidFill>
                  <a:srgbClr val="00B050"/>
                </a:solidFill>
                <a:latin typeface="+mn-lt"/>
                <a:ea typeface="+mn-ea"/>
              </a:rPr>
              <a:t>fac</a:t>
            </a:r>
            <a:r>
              <a:rPr lang="en-US" altLang="zh-CN" sz="2800" b="1" kern="0" dirty="0">
                <a:solidFill>
                  <a:srgbClr val="00B050"/>
                </a:solidFill>
                <a:latin typeface="+mn-lt"/>
                <a:ea typeface="+mn-ea"/>
              </a:rPr>
              <a:t>(5)=120</a:t>
            </a:r>
            <a:endParaRPr lang="zh-CN" altLang="en-US" sz="2800" b="1" kern="0" dirty="0">
              <a:solidFill>
                <a:srgbClr val="00B050"/>
              </a:solidFill>
              <a:latin typeface="+mn-lt"/>
              <a:ea typeface="+mn-ea"/>
            </a:endParaRPr>
          </a:p>
        </p:txBody>
      </p:sp>
      <p:sp>
        <p:nvSpPr>
          <p:cNvPr id="54" name="内容占位符 2"/>
          <p:cNvSpPr txBox="1">
            <a:spLocks/>
          </p:cNvSpPr>
          <p:nvPr/>
        </p:nvSpPr>
        <p:spPr bwMode="auto">
          <a:xfrm>
            <a:off x="357188" y="2928938"/>
            <a:ext cx="1643062" cy="428625"/>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solidFill>
                  <a:srgbClr val="9D138D"/>
                </a:solidFill>
                <a:latin typeface="+mn-lt"/>
                <a:ea typeface="+mn-ea"/>
              </a:rPr>
              <a:t>120</a:t>
            </a:r>
            <a:endParaRPr lang="zh-CN" altLang="en-US" sz="2800" b="1" kern="0" dirty="0">
              <a:solidFill>
                <a:srgbClr val="9D138D"/>
              </a:solidFill>
              <a:latin typeface="+mn-lt"/>
              <a:ea typeface="+mn-ea"/>
            </a:endParaRPr>
          </a:p>
        </p:txBody>
      </p:sp>
      <p:pic>
        <p:nvPicPr>
          <p:cNvPr id="95264" name="图片 3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blinds(horizontal)">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57"/>
                                        </p:tgtEl>
                                        <p:attrNameLst>
                                          <p:attrName>style.visibility</p:attrName>
                                        </p:attrNameLst>
                                      </p:cBhvr>
                                      <p:to>
                                        <p:strVal val="visible"/>
                                      </p:to>
                                    </p:set>
                                    <p:animEffect transition="in" filter="blinds(horizontal)">
                                      <p:cBhvr>
                                        <p:cTn id="12" dur="500"/>
                                        <p:tgtEl>
                                          <p:spTgt spid="57"/>
                                        </p:tgtEl>
                                      </p:cBhvr>
                                    </p:animEffect>
                                  </p:childTnLst>
                                </p:cTn>
                              </p:par>
                            </p:childTnLst>
                          </p:cTn>
                        </p:par>
                        <p:par>
                          <p:cTn id="13" fill="hold" nodeType="afterGroup">
                            <p:stCondLst>
                              <p:cond delay="500"/>
                            </p:stCondLst>
                            <p:childTnLst>
                              <p:par>
                                <p:cTn id="14" presetID="3" presetClass="entr" presetSubtype="10" fill="hold" nodeType="afterEffect">
                                  <p:stCondLst>
                                    <p:cond delay="0"/>
                                  </p:stCondLst>
                                  <p:childTnLst>
                                    <p:set>
                                      <p:cBhvr>
                                        <p:cTn id="15" dur="1" fill="hold">
                                          <p:stCondLst>
                                            <p:cond delay="0"/>
                                          </p:stCondLst>
                                        </p:cTn>
                                        <p:tgtEl>
                                          <p:spTgt spid="3">
                                            <p:txEl>
                                              <p:pRg st="0" end="0"/>
                                            </p:txEl>
                                          </p:spTgt>
                                        </p:tgtEl>
                                        <p:attrNameLst>
                                          <p:attrName>style.visibility</p:attrName>
                                        </p:attrNameLst>
                                      </p:cBhvr>
                                      <p:to>
                                        <p:strVal val="visible"/>
                                      </p:to>
                                    </p:set>
                                    <p:animEffect transition="in" filter="blinds(horizontal)">
                                      <p:cBhvr>
                                        <p:cTn id="16" dur="500"/>
                                        <p:tgtEl>
                                          <p:spTgt spid="3">
                                            <p:txEl>
                                              <p:pRg st="0" end="0"/>
                                            </p:txEl>
                                          </p:spTgt>
                                        </p:tgtEl>
                                      </p:cBhvr>
                                    </p:animEffect>
                                  </p:childTnLst>
                                </p:cTn>
                              </p:par>
                            </p:childTnLst>
                          </p:cTn>
                        </p:par>
                        <p:par>
                          <p:cTn id="17" fill="hold" nodeType="afterGroup">
                            <p:stCondLst>
                              <p:cond delay="1000"/>
                            </p:stCondLst>
                            <p:childTnLst>
                              <p:par>
                                <p:cTn id="18" presetID="12" presetClass="entr" presetSubtype="8" fill="hold" nodeType="after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lide(fromLeft)">
                                      <p:cBhvr>
                                        <p:cTn id="20" dur="500"/>
                                        <p:tgtEl>
                                          <p:spTgt spid="5"/>
                                        </p:tgtEl>
                                      </p:cBhvr>
                                    </p:animEffect>
                                  </p:childTnLst>
                                </p:cTn>
                              </p:par>
                            </p:childTnLst>
                          </p:cTn>
                        </p:par>
                      </p:childTnLst>
                    </p:cTn>
                  </p:par>
                  <p:par>
                    <p:cTn id="21" fill="hold" nodeType="clickPar">
                      <p:stCondLst>
                        <p:cond delay="indefinite"/>
                      </p:stCondLst>
                      <p:childTnLst>
                        <p:par>
                          <p:cTn id="22" fill="hold" nodeType="withGroup">
                            <p:stCondLst>
                              <p:cond delay="0"/>
                            </p:stCondLst>
                            <p:childTnLst>
                              <p:par>
                                <p:cTn id="23" presetID="4" presetClass="entr" presetSubtype="16" fill="hold" nodeType="clickEffect">
                                  <p:stCondLst>
                                    <p:cond delay="0"/>
                                  </p:stCondLst>
                                  <p:childTnLst>
                                    <p:set>
                                      <p:cBhvr>
                                        <p:cTn id="24" dur="1" fill="hold">
                                          <p:stCondLst>
                                            <p:cond delay="0"/>
                                          </p:stCondLst>
                                        </p:cTn>
                                        <p:tgtEl>
                                          <p:spTgt spid="17"/>
                                        </p:tgtEl>
                                        <p:attrNameLst>
                                          <p:attrName>style.visibility</p:attrName>
                                        </p:attrNameLst>
                                      </p:cBhvr>
                                      <p:to>
                                        <p:strVal val="visible"/>
                                      </p:to>
                                    </p:set>
                                    <p:animEffect transition="in" filter="box(in)">
                                      <p:cBhvr>
                                        <p:cTn id="25" dur="500"/>
                                        <p:tgtEl>
                                          <p:spTgt spid="17"/>
                                        </p:tgtEl>
                                      </p:cBhvr>
                                    </p:animEffect>
                                  </p:childTnLst>
                                  <p:subTnLst>
                                    <p:set>
                                      <p:cBhvr override="childStyle">
                                        <p:cTn dur="1" fill="hold" display="0" masterRel="nextClick" afterEffect="1"/>
                                        <p:tgtEl>
                                          <p:spTgt spid="17"/>
                                        </p:tgtEl>
                                        <p:attrNameLst>
                                          <p:attrName>style.visibility</p:attrName>
                                        </p:attrNameLst>
                                      </p:cBhvr>
                                      <p:to>
                                        <p:strVal val="hidden"/>
                                      </p:to>
                                    </p:set>
                                  </p:subTnLst>
                                </p:cTn>
                              </p:par>
                            </p:childTnLst>
                          </p:cTn>
                        </p:par>
                      </p:childTnLst>
                    </p:cTn>
                  </p:par>
                  <p:par>
                    <p:cTn id="26" fill="hold" nodeType="clickPar">
                      <p:stCondLst>
                        <p:cond delay="indefinite"/>
                      </p:stCondLst>
                      <p:childTnLst>
                        <p:par>
                          <p:cTn id="27" fill="hold" nodeType="withGroup">
                            <p:stCondLst>
                              <p:cond delay="0"/>
                            </p:stCondLst>
                            <p:childTnLst>
                              <p:par>
                                <p:cTn id="28" presetID="3" presetClass="entr" presetSubtype="10" fill="hold" nodeType="clickEffect">
                                  <p:stCondLst>
                                    <p:cond delay="0"/>
                                  </p:stCondLst>
                                  <p:childTnLst>
                                    <p:set>
                                      <p:cBhvr>
                                        <p:cTn id="29" dur="1" fill="hold">
                                          <p:stCondLst>
                                            <p:cond delay="0"/>
                                          </p:stCondLst>
                                        </p:cTn>
                                        <p:tgtEl>
                                          <p:spTgt spid="7">
                                            <p:txEl>
                                              <p:pRg st="0" end="0"/>
                                            </p:txEl>
                                          </p:spTgt>
                                        </p:tgtEl>
                                        <p:attrNameLst>
                                          <p:attrName>style.visibility</p:attrName>
                                        </p:attrNameLst>
                                      </p:cBhvr>
                                      <p:to>
                                        <p:strVal val="visible"/>
                                      </p:to>
                                    </p:set>
                                    <p:animEffect transition="in" filter="blinds(horizontal)">
                                      <p:cBhvr>
                                        <p:cTn id="30" dur="500"/>
                                        <p:tgtEl>
                                          <p:spTgt spid="7">
                                            <p:txEl>
                                              <p:pRg st="0" end="0"/>
                                            </p:txEl>
                                          </p:spTgt>
                                        </p:tgtEl>
                                      </p:cBhvr>
                                    </p:animEffect>
                                  </p:childTnLst>
                                </p:cTn>
                              </p:par>
                            </p:childTnLst>
                          </p:cTn>
                        </p:par>
                        <p:par>
                          <p:cTn id="31" fill="hold" nodeType="afterGroup">
                            <p:stCondLst>
                              <p:cond delay="500"/>
                            </p:stCondLst>
                            <p:childTnLst>
                              <p:par>
                                <p:cTn id="32" presetID="3" presetClass="entr" presetSubtype="10" fill="hold" nodeType="afterEffect">
                                  <p:stCondLst>
                                    <p:cond delay="0"/>
                                  </p:stCondLst>
                                  <p:childTnLst>
                                    <p:set>
                                      <p:cBhvr>
                                        <p:cTn id="33" dur="1" fill="hold">
                                          <p:stCondLst>
                                            <p:cond delay="0"/>
                                          </p:stCondLst>
                                        </p:cTn>
                                        <p:tgtEl>
                                          <p:spTgt spid="7">
                                            <p:txEl>
                                              <p:pRg st="1" end="1"/>
                                            </p:txEl>
                                          </p:spTgt>
                                        </p:tgtEl>
                                        <p:attrNameLst>
                                          <p:attrName>style.visibility</p:attrName>
                                        </p:attrNameLst>
                                      </p:cBhvr>
                                      <p:to>
                                        <p:strVal val="visible"/>
                                      </p:to>
                                    </p:set>
                                    <p:animEffect transition="in" filter="blinds(horizontal)">
                                      <p:cBhvr>
                                        <p:cTn id="34" dur="500"/>
                                        <p:tgtEl>
                                          <p:spTgt spid="7">
                                            <p:txEl>
                                              <p:pRg st="1" end="1"/>
                                            </p:txEl>
                                          </p:spTgt>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3" presetClass="entr" presetSubtype="10" fill="hold" grpId="0" nodeType="clickEffect">
                                  <p:stCondLst>
                                    <p:cond delay="0"/>
                                  </p:stCondLst>
                                  <p:childTnLst>
                                    <p:set>
                                      <p:cBhvr>
                                        <p:cTn id="38" dur="1" fill="hold">
                                          <p:stCondLst>
                                            <p:cond delay="0"/>
                                          </p:stCondLst>
                                        </p:cTn>
                                        <p:tgtEl>
                                          <p:spTgt spid="6"/>
                                        </p:tgtEl>
                                        <p:attrNameLst>
                                          <p:attrName>style.visibility</p:attrName>
                                        </p:attrNameLst>
                                      </p:cBhvr>
                                      <p:to>
                                        <p:strVal val="visible"/>
                                      </p:to>
                                    </p:set>
                                    <p:animEffect transition="in" filter="blinds(horizontal)">
                                      <p:cBhvr>
                                        <p:cTn id="39" dur="500"/>
                                        <p:tgtEl>
                                          <p:spTgt spid="6"/>
                                        </p:tgtEl>
                                      </p:cBhvr>
                                    </p:animEffect>
                                  </p:childTnLst>
                                </p:cTn>
                              </p:par>
                            </p:childTnLst>
                          </p:cTn>
                        </p:par>
                      </p:childTnLst>
                    </p:cTn>
                  </p:par>
                  <p:par>
                    <p:cTn id="40" fill="hold" nodeType="clickPar">
                      <p:stCondLst>
                        <p:cond delay="indefinite"/>
                      </p:stCondLst>
                      <p:childTnLst>
                        <p:par>
                          <p:cTn id="41" fill="hold" nodeType="withGroup">
                            <p:stCondLst>
                              <p:cond delay="0"/>
                            </p:stCondLst>
                            <p:childTnLst>
                              <p:par>
                                <p:cTn id="42" presetID="4" presetClass="entr" presetSubtype="16" fill="hold" nodeType="clickEffect">
                                  <p:stCondLst>
                                    <p:cond delay="0"/>
                                  </p:stCondLst>
                                  <p:childTnLst>
                                    <p:set>
                                      <p:cBhvr>
                                        <p:cTn id="43" dur="1" fill="hold">
                                          <p:stCondLst>
                                            <p:cond delay="0"/>
                                          </p:stCondLst>
                                        </p:cTn>
                                        <p:tgtEl>
                                          <p:spTgt spid="20"/>
                                        </p:tgtEl>
                                        <p:attrNameLst>
                                          <p:attrName>style.visibility</p:attrName>
                                        </p:attrNameLst>
                                      </p:cBhvr>
                                      <p:to>
                                        <p:strVal val="visible"/>
                                      </p:to>
                                    </p:set>
                                    <p:animEffect transition="in" filter="box(in)">
                                      <p:cBhvr>
                                        <p:cTn id="44" dur="500"/>
                                        <p:tgtEl>
                                          <p:spTgt spid="20"/>
                                        </p:tgtEl>
                                      </p:cBhvr>
                                    </p:animEffect>
                                  </p:childTnLst>
                                  <p:subTnLst>
                                    <p:set>
                                      <p:cBhvr override="childStyle">
                                        <p:cTn dur="1" fill="hold" display="0" masterRel="nextClick" afterEffect="1"/>
                                        <p:tgtEl>
                                          <p:spTgt spid="20"/>
                                        </p:tgtEl>
                                        <p:attrNameLst>
                                          <p:attrName>style.visibility</p:attrName>
                                        </p:attrNameLst>
                                      </p:cBhvr>
                                      <p:to>
                                        <p:strVal val="hidden"/>
                                      </p:to>
                                    </p:set>
                                  </p:subTnLst>
                                </p:cTn>
                              </p:par>
                            </p:childTnLst>
                          </p:cTn>
                        </p:par>
                      </p:childTnLst>
                    </p:cTn>
                  </p:par>
                  <p:par>
                    <p:cTn id="45" fill="hold" nodeType="clickPar">
                      <p:stCondLst>
                        <p:cond delay="indefinite"/>
                      </p:stCondLst>
                      <p:childTnLst>
                        <p:par>
                          <p:cTn id="46" fill="hold" nodeType="withGroup">
                            <p:stCondLst>
                              <p:cond delay="0"/>
                            </p:stCondLst>
                            <p:childTnLst>
                              <p:par>
                                <p:cTn id="47" presetID="3" presetClass="entr" presetSubtype="10" fill="hold" nodeType="clickEffect">
                                  <p:stCondLst>
                                    <p:cond delay="0"/>
                                  </p:stCondLst>
                                  <p:childTnLst>
                                    <p:set>
                                      <p:cBhvr>
                                        <p:cTn id="48" dur="1" fill="hold">
                                          <p:stCondLst>
                                            <p:cond delay="0"/>
                                          </p:stCondLst>
                                        </p:cTn>
                                        <p:tgtEl>
                                          <p:spTgt spid="10">
                                            <p:txEl>
                                              <p:pRg st="0" end="0"/>
                                            </p:txEl>
                                          </p:spTgt>
                                        </p:tgtEl>
                                        <p:attrNameLst>
                                          <p:attrName>style.visibility</p:attrName>
                                        </p:attrNameLst>
                                      </p:cBhvr>
                                      <p:to>
                                        <p:strVal val="visible"/>
                                      </p:to>
                                    </p:set>
                                    <p:animEffect transition="in" filter="blinds(horizontal)">
                                      <p:cBhvr>
                                        <p:cTn id="49" dur="500"/>
                                        <p:tgtEl>
                                          <p:spTgt spid="10">
                                            <p:txEl>
                                              <p:pRg st="0" end="0"/>
                                            </p:txEl>
                                          </p:spTgt>
                                        </p:tgtEl>
                                      </p:cBhvr>
                                    </p:animEffect>
                                  </p:childTnLst>
                                </p:cTn>
                              </p:par>
                            </p:childTnLst>
                          </p:cTn>
                        </p:par>
                        <p:par>
                          <p:cTn id="50" fill="hold" nodeType="afterGroup">
                            <p:stCondLst>
                              <p:cond delay="500"/>
                            </p:stCondLst>
                            <p:childTnLst>
                              <p:par>
                                <p:cTn id="51" presetID="3" presetClass="entr" presetSubtype="10" fill="hold" nodeType="afterEffect">
                                  <p:stCondLst>
                                    <p:cond delay="0"/>
                                  </p:stCondLst>
                                  <p:childTnLst>
                                    <p:set>
                                      <p:cBhvr>
                                        <p:cTn id="52" dur="1" fill="hold">
                                          <p:stCondLst>
                                            <p:cond delay="0"/>
                                          </p:stCondLst>
                                        </p:cTn>
                                        <p:tgtEl>
                                          <p:spTgt spid="10">
                                            <p:txEl>
                                              <p:pRg st="1" end="1"/>
                                            </p:txEl>
                                          </p:spTgt>
                                        </p:tgtEl>
                                        <p:attrNameLst>
                                          <p:attrName>style.visibility</p:attrName>
                                        </p:attrNameLst>
                                      </p:cBhvr>
                                      <p:to>
                                        <p:strVal val="visible"/>
                                      </p:to>
                                    </p:set>
                                    <p:animEffect transition="in" filter="blinds(horizontal)">
                                      <p:cBhvr>
                                        <p:cTn id="53" dur="500"/>
                                        <p:tgtEl>
                                          <p:spTgt spid="10">
                                            <p:txEl>
                                              <p:pRg st="1" end="1"/>
                                            </p:txEl>
                                          </p:spTgt>
                                        </p:tgtEl>
                                      </p:cBhvr>
                                    </p:animEffect>
                                  </p:childTnLst>
                                </p:cTn>
                              </p:par>
                            </p:childTnLst>
                          </p:cTn>
                        </p:par>
                      </p:childTnLst>
                    </p:cTn>
                  </p:par>
                  <p:par>
                    <p:cTn id="54" fill="hold" nodeType="clickPar">
                      <p:stCondLst>
                        <p:cond delay="indefinite"/>
                      </p:stCondLst>
                      <p:childTnLst>
                        <p:par>
                          <p:cTn id="55" fill="hold" nodeType="withGroup">
                            <p:stCondLst>
                              <p:cond delay="0"/>
                            </p:stCondLst>
                            <p:childTnLst>
                              <p:par>
                                <p:cTn id="56" presetID="3" presetClass="entr" presetSubtype="10" fill="hold" grpId="0" nodeType="clickEffect">
                                  <p:stCondLst>
                                    <p:cond delay="0"/>
                                  </p:stCondLst>
                                  <p:childTnLst>
                                    <p:set>
                                      <p:cBhvr>
                                        <p:cTn id="57" dur="1" fill="hold">
                                          <p:stCondLst>
                                            <p:cond delay="0"/>
                                          </p:stCondLst>
                                        </p:cTn>
                                        <p:tgtEl>
                                          <p:spTgt spid="9"/>
                                        </p:tgtEl>
                                        <p:attrNameLst>
                                          <p:attrName>style.visibility</p:attrName>
                                        </p:attrNameLst>
                                      </p:cBhvr>
                                      <p:to>
                                        <p:strVal val="visible"/>
                                      </p:to>
                                    </p:set>
                                    <p:animEffect transition="in" filter="blinds(horizontal)">
                                      <p:cBhvr>
                                        <p:cTn id="58" dur="500"/>
                                        <p:tgtEl>
                                          <p:spTgt spid="9"/>
                                        </p:tgtEl>
                                      </p:cBhvr>
                                    </p:animEffect>
                                  </p:childTnLst>
                                </p:cTn>
                              </p:par>
                            </p:childTnLst>
                          </p:cTn>
                        </p:par>
                      </p:childTnLst>
                    </p:cTn>
                  </p:par>
                  <p:par>
                    <p:cTn id="59" fill="hold" nodeType="clickPar">
                      <p:stCondLst>
                        <p:cond delay="indefinite"/>
                      </p:stCondLst>
                      <p:childTnLst>
                        <p:par>
                          <p:cTn id="60" fill="hold" nodeType="withGroup">
                            <p:stCondLst>
                              <p:cond delay="0"/>
                            </p:stCondLst>
                            <p:childTnLst>
                              <p:par>
                                <p:cTn id="61" presetID="4" presetClass="entr" presetSubtype="16" fill="hold" nodeType="clickEffect">
                                  <p:stCondLst>
                                    <p:cond delay="0"/>
                                  </p:stCondLst>
                                  <p:childTnLst>
                                    <p:set>
                                      <p:cBhvr>
                                        <p:cTn id="62" dur="1" fill="hold">
                                          <p:stCondLst>
                                            <p:cond delay="0"/>
                                          </p:stCondLst>
                                        </p:cTn>
                                        <p:tgtEl>
                                          <p:spTgt spid="22"/>
                                        </p:tgtEl>
                                        <p:attrNameLst>
                                          <p:attrName>style.visibility</p:attrName>
                                        </p:attrNameLst>
                                      </p:cBhvr>
                                      <p:to>
                                        <p:strVal val="visible"/>
                                      </p:to>
                                    </p:set>
                                    <p:animEffect transition="in" filter="box(in)">
                                      <p:cBhvr>
                                        <p:cTn id="63" dur="500"/>
                                        <p:tgtEl>
                                          <p:spTgt spid="22"/>
                                        </p:tgtEl>
                                      </p:cBhvr>
                                    </p:animEffect>
                                  </p:childTnLst>
                                  <p:subTnLst>
                                    <p:set>
                                      <p:cBhvr override="childStyle">
                                        <p:cTn dur="1" fill="hold" display="0" masterRel="nextClick" afterEffect="1"/>
                                        <p:tgtEl>
                                          <p:spTgt spid="22"/>
                                        </p:tgtEl>
                                        <p:attrNameLst>
                                          <p:attrName>style.visibility</p:attrName>
                                        </p:attrNameLst>
                                      </p:cBhvr>
                                      <p:to>
                                        <p:strVal val="hidden"/>
                                      </p:to>
                                    </p:set>
                                  </p:subTnLst>
                                </p:cTn>
                              </p:par>
                            </p:childTnLst>
                          </p:cTn>
                        </p:par>
                      </p:childTnLst>
                    </p:cTn>
                  </p:par>
                  <p:par>
                    <p:cTn id="64" fill="hold" nodeType="clickPar">
                      <p:stCondLst>
                        <p:cond delay="indefinite"/>
                      </p:stCondLst>
                      <p:childTnLst>
                        <p:par>
                          <p:cTn id="65" fill="hold" nodeType="withGroup">
                            <p:stCondLst>
                              <p:cond delay="0"/>
                            </p:stCondLst>
                            <p:childTnLst>
                              <p:par>
                                <p:cTn id="66" presetID="3" presetClass="entr" presetSubtype="10" fill="hold" nodeType="clickEffect">
                                  <p:stCondLst>
                                    <p:cond delay="0"/>
                                  </p:stCondLst>
                                  <p:childTnLst>
                                    <p:set>
                                      <p:cBhvr>
                                        <p:cTn id="67" dur="1" fill="hold">
                                          <p:stCondLst>
                                            <p:cond delay="0"/>
                                          </p:stCondLst>
                                        </p:cTn>
                                        <p:tgtEl>
                                          <p:spTgt spid="14">
                                            <p:txEl>
                                              <p:pRg st="0" end="0"/>
                                            </p:txEl>
                                          </p:spTgt>
                                        </p:tgtEl>
                                        <p:attrNameLst>
                                          <p:attrName>style.visibility</p:attrName>
                                        </p:attrNameLst>
                                      </p:cBhvr>
                                      <p:to>
                                        <p:strVal val="visible"/>
                                      </p:to>
                                    </p:set>
                                    <p:animEffect transition="in" filter="blinds(horizontal)">
                                      <p:cBhvr>
                                        <p:cTn id="68" dur="500"/>
                                        <p:tgtEl>
                                          <p:spTgt spid="14">
                                            <p:txEl>
                                              <p:pRg st="0" end="0"/>
                                            </p:txEl>
                                          </p:spTgt>
                                        </p:tgtEl>
                                      </p:cBhvr>
                                    </p:animEffect>
                                  </p:childTnLst>
                                </p:cTn>
                              </p:par>
                            </p:childTnLst>
                          </p:cTn>
                        </p:par>
                        <p:par>
                          <p:cTn id="69" fill="hold" nodeType="afterGroup">
                            <p:stCondLst>
                              <p:cond delay="500"/>
                            </p:stCondLst>
                            <p:childTnLst>
                              <p:par>
                                <p:cTn id="70" presetID="3" presetClass="entr" presetSubtype="10" fill="hold" nodeType="afterEffect">
                                  <p:stCondLst>
                                    <p:cond delay="0"/>
                                  </p:stCondLst>
                                  <p:childTnLst>
                                    <p:set>
                                      <p:cBhvr>
                                        <p:cTn id="71" dur="1" fill="hold">
                                          <p:stCondLst>
                                            <p:cond delay="0"/>
                                          </p:stCondLst>
                                        </p:cTn>
                                        <p:tgtEl>
                                          <p:spTgt spid="14">
                                            <p:txEl>
                                              <p:pRg st="1" end="1"/>
                                            </p:txEl>
                                          </p:spTgt>
                                        </p:tgtEl>
                                        <p:attrNameLst>
                                          <p:attrName>style.visibility</p:attrName>
                                        </p:attrNameLst>
                                      </p:cBhvr>
                                      <p:to>
                                        <p:strVal val="visible"/>
                                      </p:to>
                                    </p:set>
                                    <p:animEffect transition="in" filter="blinds(horizontal)">
                                      <p:cBhvr>
                                        <p:cTn id="72" dur="500"/>
                                        <p:tgtEl>
                                          <p:spTgt spid="14">
                                            <p:txEl>
                                              <p:pRg st="1" end="1"/>
                                            </p:txEl>
                                          </p:spTgt>
                                        </p:tgtEl>
                                      </p:cBhvr>
                                    </p:animEffect>
                                  </p:childTnLst>
                                </p:cTn>
                              </p:par>
                            </p:childTnLst>
                          </p:cTn>
                        </p:par>
                      </p:childTnLst>
                    </p:cTn>
                  </p:par>
                  <p:par>
                    <p:cTn id="73" fill="hold" nodeType="clickPar">
                      <p:stCondLst>
                        <p:cond delay="indefinite"/>
                      </p:stCondLst>
                      <p:childTnLst>
                        <p:par>
                          <p:cTn id="74" fill="hold" nodeType="withGroup">
                            <p:stCondLst>
                              <p:cond delay="0"/>
                            </p:stCondLst>
                            <p:childTnLst>
                              <p:par>
                                <p:cTn id="75" presetID="3" presetClass="entr" presetSubtype="10" fill="hold" grpId="0" nodeType="clickEffect">
                                  <p:stCondLst>
                                    <p:cond delay="0"/>
                                  </p:stCondLst>
                                  <p:childTnLst>
                                    <p:set>
                                      <p:cBhvr>
                                        <p:cTn id="76" dur="1" fill="hold">
                                          <p:stCondLst>
                                            <p:cond delay="0"/>
                                          </p:stCondLst>
                                        </p:cTn>
                                        <p:tgtEl>
                                          <p:spTgt spid="13"/>
                                        </p:tgtEl>
                                        <p:attrNameLst>
                                          <p:attrName>style.visibility</p:attrName>
                                        </p:attrNameLst>
                                      </p:cBhvr>
                                      <p:to>
                                        <p:strVal val="visible"/>
                                      </p:to>
                                    </p:set>
                                    <p:animEffect transition="in" filter="blinds(horizontal)">
                                      <p:cBhvr>
                                        <p:cTn id="77" dur="500"/>
                                        <p:tgtEl>
                                          <p:spTgt spid="13"/>
                                        </p:tgtEl>
                                      </p:cBhvr>
                                    </p:animEffect>
                                  </p:childTnLst>
                                </p:cTn>
                              </p:par>
                            </p:childTnLst>
                          </p:cTn>
                        </p:par>
                      </p:childTnLst>
                    </p:cTn>
                  </p:par>
                  <p:par>
                    <p:cTn id="78" fill="hold" nodeType="clickPar">
                      <p:stCondLst>
                        <p:cond delay="indefinite"/>
                      </p:stCondLst>
                      <p:childTnLst>
                        <p:par>
                          <p:cTn id="79" fill="hold" nodeType="withGroup">
                            <p:stCondLst>
                              <p:cond delay="0"/>
                            </p:stCondLst>
                            <p:childTnLst>
                              <p:par>
                                <p:cTn id="80" presetID="4" presetClass="entr" presetSubtype="16" fill="hold" nodeType="clickEffect">
                                  <p:stCondLst>
                                    <p:cond delay="0"/>
                                  </p:stCondLst>
                                  <p:childTnLst>
                                    <p:set>
                                      <p:cBhvr>
                                        <p:cTn id="81" dur="1" fill="hold">
                                          <p:stCondLst>
                                            <p:cond delay="0"/>
                                          </p:stCondLst>
                                        </p:cTn>
                                        <p:tgtEl>
                                          <p:spTgt spid="25"/>
                                        </p:tgtEl>
                                        <p:attrNameLst>
                                          <p:attrName>style.visibility</p:attrName>
                                        </p:attrNameLst>
                                      </p:cBhvr>
                                      <p:to>
                                        <p:strVal val="visible"/>
                                      </p:to>
                                    </p:set>
                                    <p:animEffect transition="in" filter="box(in)">
                                      <p:cBhvr>
                                        <p:cTn id="82" dur="500"/>
                                        <p:tgtEl>
                                          <p:spTgt spid="25"/>
                                        </p:tgtEl>
                                      </p:cBhvr>
                                    </p:animEffect>
                                  </p:childTnLst>
                                  <p:subTnLst>
                                    <p:set>
                                      <p:cBhvr override="childStyle">
                                        <p:cTn dur="1" fill="hold" display="0" masterRel="nextClick" afterEffect="1"/>
                                        <p:tgtEl>
                                          <p:spTgt spid="25"/>
                                        </p:tgtEl>
                                        <p:attrNameLst>
                                          <p:attrName>style.visibility</p:attrName>
                                        </p:attrNameLst>
                                      </p:cBhvr>
                                      <p:to>
                                        <p:strVal val="hidden"/>
                                      </p:to>
                                    </p:set>
                                  </p:subTnLst>
                                </p:cTn>
                              </p:par>
                            </p:childTnLst>
                          </p:cTn>
                        </p:par>
                      </p:childTnLst>
                    </p:cTn>
                  </p:par>
                  <p:par>
                    <p:cTn id="83" fill="hold" nodeType="clickPar">
                      <p:stCondLst>
                        <p:cond delay="indefinite"/>
                      </p:stCondLst>
                      <p:childTnLst>
                        <p:par>
                          <p:cTn id="84" fill="hold" nodeType="withGroup">
                            <p:stCondLst>
                              <p:cond delay="0"/>
                            </p:stCondLst>
                            <p:childTnLst>
                              <p:par>
                                <p:cTn id="85" presetID="3" presetClass="entr" presetSubtype="10" fill="hold" nodeType="clickEffect">
                                  <p:stCondLst>
                                    <p:cond delay="0"/>
                                  </p:stCondLst>
                                  <p:childTnLst>
                                    <p:set>
                                      <p:cBhvr>
                                        <p:cTn id="86" dur="1" fill="hold">
                                          <p:stCondLst>
                                            <p:cond delay="0"/>
                                          </p:stCondLst>
                                        </p:cTn>
                                        <p:tgtEl>
                                          <p:spTgt spid="12">
                                            <p:txEl>
                                              <p:pRg st="0" end="0"/>
                                            </p:txEl>
                                          </p:spTgt>
                                        </p:tgtEl>
                                        <p:attrNameLst>
                                          <p:attrName>style.visibility</p:attrName>
                                        </p:attrNameLst>
                                      </p:cBhvr>
                                      <p:to>
                                        <p:strVal val="visible"/>
                                      </p:to>
                                    </p:set>
                                    <p:animEffect transition="in" filter="blinds(horizontal)">
                                      <p:cBhvr>
                                        <p:cTn id="87" dur="500"/>
                                        <p:tgtEl>
                                          <p:spTgt spid="12">
                                            <p:txEl>
                                              <p:pRg st="0" end="0"/>
                                            </p:txEl>
                                          </p:spTgt>
                                        </p:tgtEl>
                                      </p:cBhvr>
                                    </p:animEffect>
                                  </p:childTnLst>
                                </p:cTn>
                              </p:par>
                            </p:childTnLst>
                          </p:cTn>
                        </p:par>
                        <p:par>
                          <p:cTn id="88" fill="hold" nodeType="afterGroup">
                            <p:stCondLst>
                              <p:cond delay="500"/>
                            </p:stCondLst>
                            <p:childTnLst>
                              <p:par>
                                <p:cTn id="89" presetID="3" presetClass="entr" presetSubtype="10" fill="hold" nodeType="afterEffect">
                                  <p:stCondLst>
                                    <p:cond delay="0"/>
                                  </p:stCondLst>
                                  <p:childTnLst>
                                    <p:set>
                                      <p:cBhvr>
                                        <p:cTn id="90" dur="1" fill="hold">
                                          <p:stCondLst>
                                            <p:cond delay="0"/>
                                          </p:stCondLst>
                                        </p:cTn>
                                        <p:tgtEl>
                                          <p:spTgt spid="12">
                                            <p:txEl>
                                              <p:pRg st="1" end="1"/>
                                            </p:txEl>
                                          </p:spTgt>
                                        </p:tgtEl>
                                        <p:attrNameLst>
                                          <p:attrName>style.visibility</p:attrName>
                                        </p:attrNameLst>
                                      </p:cBhvr>
                                      <p:to>
                                        <p:strVal val="visible"/>
                                      </p:to>
                                    </p:set>
                                    <p:animEffect transition="in" filter="blinds(horizontal)">
                                      <p:cBhvr>
                                        <p:cTn id="91" dur="500"/>
                                        <p:tgtEl>
                                          <p:spTgt spid="12">
                                            <p:txEl>
                                              <p:pRg st="1" end="1"/>
                                            </p:txEl>
                                          </p:spTgt>
                                        </p:tgtEl>
                                      </p:cBhvr>
                                    </p:animEffect>
                                  </p:childTnLst>
                                </p:cTn>
                              </p:par>
                            </p:childTnLst>
                          </p:cTn>
                        </p:par>
                      </p:childTnLst>
                    </p:cTn>
                  </p:par>
                  <p:par>
                    <p:cTn id="92" fill="hold" nodeType="clickPar">
                      <p:stCondLst>
                        <p:cond delay="indefinite"/>
                      </p:stCondLst>
                      <p:childTnLst>
                        <p:par>
                          <p:cTn id="93" fill="hold" nodeType="withGroup">
                            <p:stCondLst>
                              <p:cond delay="0"/>
                            </p:stCondLst>
                            <p:childTnLst>
                              <p:par>
                                <p:cTn id="94" presetID="3" presetClass="entr" presetSubtype="10" fill="hold" grpId="0" nodeType="clickEffect">
                                  <p:stCondLst>
                                    <p:cond delay="0"/>
                                  </p:stCondLst>
                                  <p:childTnLst>
                                    <p:set>
                                      <p:cBhvr>
                                        <p:cTn id="95" dur="1" fill="hold">
                                          <p:stCondLst>
                                            <p:cond delay="0"/>
                                          </p:stCondLst>
                                        </p:cTn>
                                        <p:tgtEl>
                                          <p:spTgt spid="11"/>
                                        </p:tgtEl>
                                        <p:attrNameLst>
                                          <p:attrName>style.visibility</p:attrName>
                                        </p:attrNameLst>
                                      </p:cBhvr>
                                      <p:to>
                                        <p:strVal val="visible"/>
                                      </p:to>
                                    </p:set>
                                    <p:animEffect transition="in" filter="blinds(horizontal)">
                                      <p:cBhvr>
                                        <p:cTn id="96" dur="500"/>
                                        <p:tgtEl>
                                          <p:spTgt spid="11"/>
                                        </p:tgtEl>
                                      </p:cBhvr>
                                    </p:animEffect>
                                  </p:childTnLst>
                                </p:cTn>
                              </p:par>
                            </p:childTnLst>
                          </p:cTn>
                        </p:par>
                      </p:childTnLst>
                    </p:cTn>
                  </p:par>
                  <p:par>
                    <p:cTn id="97" fill="hold" nodeType="clickPar">
                      <p:stCondLst>
                        <p:cond delay="indefinite"/>
                      </p:stCondLst>
                      <p:childTnLst>
                        <p:par>
                          <p:cTn id="98" fill="hold" nodeType="withGroup">
                            <p:stCondLst>
                              <p:cond delay="0"/>
                            </p:stCondLst>
                            <p:childTnLst>
                              <p:par>
                                <p:cTn id="99" presetID="4" presetClass="entr" presetSubtype="16" fill="hold" nodeType="clickEffect">
                                  <p:stCondLst>
                                    <p:cond delay="0"/>
                                  </p:stCondLst>
                                  <p:childTnLst>
                                    <p:set>
                                      <p:cBhvr>
                                        <p:cTn id="100" dur="1" fill="hold">
                                          <p:stCondLst>
                                            <p:cond delay="0"/>
                                          </p:stCondLst>
                                        </p:cTn>
                                        <p:tgtEl>
                                          <p:spTgt spid="28"/>
                                        </p:tgtEl>
                                        <p:attrNameLst>
                                          <p:attrName>style.visibility</p:attrName>
                                        </p:attrNameLst>
                                      </p:cBhvr>
                                      <p:to>
                                        <p:strVal val="visible"/>
                                      </p:to>
                                    </p:set>
                                    <p:animEffect transition="in" filter="box(in)">
                                      <p:cBhvr>
                                        <p:cTn id="101" dur="500"/>
                                        <p:tgtEl>
                                          <p:spTgt spid="28"/>
                                        </p:tgtEl>
                                      </p:cBhvr>
                                    </p:animEffect>
                                  </p:childTnLst>
                                  <p:subTnLst>
                                    <p:set>
                                      <p:cBhvr override="childStyle">
                                        <p:cTn dur="1" fill="hold" display="0" masterRel="nextClick" afterEffect="1"/>
                                        <p:tgtEl>
                                          <p:spTgt spid="28"/>
                                        </p:tgtEl>
                                        <p:attrNameLst>
                                          <p:attrName>style.visibility</p:attrName>
                                        </p:attrNameLst>
                                      </p:cBhvr>
                                      <p:to>
                                        <p:strVal val="hidden"/>
                                      </p:to>
                                    </p:set>
                                  </p:subTnLst>
                                </p:cTn>
                              </p:par>
                            </p:childTnLst>
                          </p:cTn>
                        </p:par>
                      </p:childTnLst>
                    </p:cTn>
                  </p:par>
                  <p:par>
                    <p:cTn id="102" fill="hold" nodeType="clickPar">
                      <p:stCondLst>
                        <p:cond delay="indefinite"/>
                      </p:stCondLst>
                      <p:childTnLst>
                        <p:par>
                          <p:cTn id="103" fill="hold" nodeType="withGroup">
                            <p:stCondLst>
                              <p:cond delay="0"/>
                            </p:stCondLst>
                            <p:childTnLst>
                              <p:par>
                                <p:cTn id="104" presetID="3" presetClass="entr" presetSubtype="10" fill="hold" nodeType="clickEffect">
                                  <p:stCondLst>
                                    <p:cond delay="0"/>
                                  </p:stCondLst>
                                  <p:childTnLst>
                                    <p:set>
                                      <p:cBhvr>
                                        <p:cTn id="105" dur="1" fill="hold">
                                          <p:stCondLst>
                                            <p:cond delay="0"/>
                                          </p:stCondLst>
                                        </p:cTn>
                                        <p:tgtEl>
                                          <p:spTgt spid="16">
                                            <p:txEl>
                                              <p:pRg st="0" end="0"/>
                                            </p:txEl>
                                          </p:spTgt>
                                        </p:tgtEl>
                                        <p:attrNameLst>
                                          <p:attrName>style.visibility</p:attrName>
                                        </p:attrNameLst>
                                      </p:cBhvr>
                                      <p:to>
                                        <p:strVal val="visible"/>
                                      </p:to>
                                    </p:set>
                                    <p:animEffect transition="in" filter="blinds(horizontal)">
                                      <p:cBhvr>
                                        <p:cTn id="106" dur="500"/>
                                        <p:tgtEl>
                                          <p:spTgt spid="16">
                                            <p:txEl>
                                              <p:pRg st="0" end="0"/>
                                            </p:txEl>
                                          </p:spTgt>
                                        </p:tgtEl>
                                      </p:cBhvr>
                                    </p:animEffect>
                                  </p:childTnLst>
                                </p:cTn>
                              </p:par>
                            </p:childTnLst>
                          </p:cTn>
                        </p:par>
                        <p:par>
                          <p:cTn id="107" fill="hold" nodeType="afterGroup">
                            <p:stCondLst>
                              <p:cond delay="500"/>
                            </p:stCondLst>
                            <p:childTnLst>
                              <p:par>
                                <p:cTn id="108" presetID="3" presetClass="entr" presetSubtype="10" fill="hold" nodeType="afterEffect">
                                  <p:stCondLst>
                                    <p:cond delay="0"/>
                                  </p:stCondLst>
                                  <p:childTnLst>
                                    <p:set>
                                      <p:cBhvr>
                                        <p:cTn id="109" dur="1" fill="hold">
                                          <p:stCondLst>
                                            <p:cond delay="0"/>
                                          </p:stCondLst>
                                        </p:cTn>
                                        <p:tgtEl>
                                          <p:spTgt spid="16">
                                            <p:txEl>
                                              <p:pRg st="1" end="1"/>
                                            </p:txEl>
                                          </p:spTgt>
                                        </p:tgtEl>
                                        <p:attrNameLst>
                                          <p:attrName>style.visibility</p:attrName>
                                        </p:attrNameLst>
                                      </p:cBhvr>
                                      <p:to>
                                        <p:strVal val="visible"/>
                                      </p:to>
                                    </p:set>
                                    <p:animEffect transition="in" filter="blinds(horizontal)">
                                      <p:cBhvr>
                                        <p:cTn id="110" dur="500"/>
                                        <p:tgtEl>
                                          <p:spTgt spid="16">
                                            <p:txEl>
                                              <p:pRg st="1" end="1"/>
                                            </p:txEl>
                                          </p:spTgt>
                                        </p:tgtEl>
                                      </p:cBhvr>
                                    </p:animEffect>
                                  </p:childTnLst>
                                </p:cTn>
                              </p:par>
                            </p:childTnLst>
                          </p:cTn>
                        </p:par>
                      </p:childTnLst>
                    </p:cTn>
                  </p:par>
                  <p:par>
                    <p:cTn id="111" fill="hold" nodeType="clickPar">
                      <p:stCondLst>
                        <p:cond delay="indefinite"/>
                      </p:stCondLst>
                      <p:childTnLst>
                        <p:par>
                          <p:cTn id="112" fill="hold" nodeType="withGroup">
                            <p:stCondLst>
                              <p:cond delay="0"/>
                            </p:stCondLst>
                            <p:childTnLst>
                              <p:par>
                                <p:cTn id="113" presetID="3" presetClass="entr" presetSubtype="10" fill="hold" grpId="0" nodeType="clickEffect">
                                  <p:stCondLst>
                                    <p:cond delay="0"/>
                                  </p:stCondLst>
                                  <p:childTnLst>
                                    <p:set>
                                      <p:cBhvr>
                                        <p:cTn id="114" dur="1" fill="hold">
                                          <p:stCondLst>
                                            <p:cond delay="0"/>
                                          </p:stCondLst>
                                        </p:cTn>
                                        <p:tgtEl>
                                          <p:spTgt spid="15"/>
                                        </p:tgtEl>
                                        <p:attrNameLst>
                                          <p:attrName>style.visibility</p:attrName>
                                        </p:attrNameLst>
                                      </p:cBhvr>
                                      <p:to>
                                        <p:strVal val="visible"/>
                                      </p:to>
                                    </p:set>
                                    <p:animEffect transition="in" filter="blinds(horizontal)">
                                      <p:cBhvr>
                                        <p:cTn id="115" dur="500"/>
                                        <p:tgtEl>
                                          <p:spTgt spid="15"/>
                                        </p:tgtEl>
                                      </p:cBhvr>
                                    </p:animEffect>
                                  </p:childTnLst>
                                </p:cTn>
                              </p:par>
                            </p:childTnLst>
                          </p:cTn>
                        </p:par>
                      </p:childTnLst>
                    </p:cTn>
                  </p:par>
                  <p:par>
                    <p:cTn id="116" fill="hold" nodeType="clickPar">
                      <p:stCondLst>
                        <p:cond delay="indefinite"/>
                      </p:stCondLst>
                      <p:childTnLst>
                        <p:par>
                          <p:cTn id="117" fill="hold" nodeType="withGroup">
                            <p:stCondLst>
                              <p:cond delay="0"/>
                            </p:stCondLst>
                            <p:childTnLst>
                              <p:par>
                                <p:cTn id="118" presetID="3" presetClass="entr" presetSubtype="10" fill="hold" grpId="0" nodeType="clickEffect">
                                  <p:stCondLst>
                                    <p:cond delay="0"/>
                                  </p:stCondLst>
                                  <p:childTnLst>
                                    <p:set>
                                      <p:cBhvr>
                                        <p:cTn id="119" dur="1" fill="hold">
                                          <p:stCondLst>
                                            <p:cond delay="0"/>
                                          </p:stCondLst>
                                        </p:cTn>
                                        <p:tgtEl>
                                          <p:spTgt spid="46"/>
                                        </p:tgtEl>
                                        <p:attrNameLst>
                                          <p:attrName>style.visibility</p:attrName>
                                        </p:attrNameLst>
                                      </p:cBhvr>
                                      <p:to>
                                        <p:strVal val="visible"/>
                                      </p:to>
                                    </p:set>
                                    <p:animEffect transition="in" filter="blinds(horizontal)">
                                      <p:cBhvr>
                                        <p:cTn id="120" dur="500"/>
                                        <p:tgtEl>
                                          <p:spTgt spid="46"/>
                                        </p:tgtEl>
                                      </p:cBhvr>
                                    </p:animEffect>
                                  </p:childTnLst>
                                </p:cTn>
                              </p:par>
                            </p:childTnLst>
                          </p:cTn>
                        </p:par>
                      </p:childTnLst>
                    </p:cTn>
                  </p:par>
                  <p:par>
                    <p:cTn id="121" fill="hold" nodeType="clickPar">
                      <p:stCondLst>
                        <p:cond delay="indefinite"/>
                      </p:stCondLst>
                      <p:childTnLst>
                        <p:par>
                          <p:cTn id="122" fill="hold" nodeType="withGroup">
                            <p:stCondLst>
                              <p:cond delay="0"/>
                            </p:stCondLst>
                            <p:childTnLst>
                              <p:par>
                                <p:cTn id="123" presetID="4" presetClass="entr" presetSubtype="16" fill="hold" nodeType="clickEffect">
                                  <p:stCondLst>
                                    <p:cond delay="0"/>
                                  </p:stCondLst>
                                  <p:childTnLst>
                                    <p:set>
                                      <p:cBhvr>
                                        <p:cTn id="124" dur="1" fill="hold">
                                          <p:stCondLst>
                                            <p:cond delay="0"/>
                                          </p:stCondLst>
                                        </p:cTn>
                                        <p:tgtEl>
                                          <p:spTgt spid="30"/>
                                        </p:tgtEl>
                                        <p:attrNameLst>
                                          <p:attrName>style.visibility</p:attrName>
                                        </p:attrNameLst>
                                      </p:cBhvr>
                                      <p:to>
                                        <p:strVal val="visible"/>
                                      </p:to>
                                    </p:set>
                                    <p:animEffect transition="in" filter="box(in)">
                                      <p:cBhvr>
                                        <p:cTn id="125" dur="500"/>
                                        <p:tgtEl>
                                          <p:spTgt spid="30"/>
                                        </p:tgtEl>
                                      </p:cBhvr>
                                    </p:animEffec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26" fill="hold" nodeType="clickPar">
                      <p:stCondLst>
                        <p:cond delay="indefinite"/>
                      </p:stCondLst>
                      <p:childTnLst>
                        <p:par>
                          <p:cTn id="127" fill="hold" nodeType="withGroup">
                            <p:stCondLst>
                              <p:cond delay="0"/>
                            </p:stCondLst>
                            <p:childTnLst>
                              <p:par>
                                <p:cTn id="128" presetID="3" presetClass="entr" presetSubtype="10" fill="hold" grpId="0" nodeType="clickEffect">
                                  <p:stCondLst>
                                    <p:cond delay="0"/>
                                  </p:stCondLst>
                                  <p:childTnLst>
                                    <p:set>
                                      <p:cBhvr>
                                        <p:cTn id="129" dur="1" fill="hold">
                                          <p:stCondLst>
                                            <p:cond delay="0"/>
                                          </p:stCondLst>
                                        </p:cTn>
                                        <p:tgtEl>
                                          <p:spTgt spid="47"/>
                                        </p:tgtEl>
                                        <p:attrNameLst>
                                          <p:attrName>style.visibility</p:attrName>
                                        </p:attrNameLst>
                                      </p:cBhvr>
                                      <p:to>
                                        <p:strVal val="visible"/>
                                      </p:to>
                                    </p:set>
                                    <p:animEffect transition="in" filter="blinds(horizontal)">
                                      <p:cBhvr>
                                        <p:cTn id="130" dur="500"/>
                                        <p:tgtEl>
                                          <p:spTgt spid="47"/>
                                        </p:tgtEl>
                                      </p:cBhvr>
                                    </p:animEffect>
                                  </p:childTnLst>
                                </p:cTn>
                              </p:par>
                            </p:childTnLst>
                          </p:cTn>
                        </p:par>
                      </p:childTnLst>
                    </p:cTn>
                  </p:par>
                  <p:par>
                    <p:cTn id="131" fill="hold" nodeType="clickPar">
                      <p:stCondLst>
                        <p:cond delay="indefinite"/>
                      </p:stCondLst>
                      <p:childTnLst>
                        <p:par>
                          <p:cTn id="132" fill="hold" nodeType="withGroup">
                            <p:stCondLst>
                              <p:cond delay="0"/>
                            </p:stCondLst>
                            <p:childTnLst>
                              <p:par>
                                <p:cTn id="133" presetID="4" presetClass="entr" presetSubtype="16" fill="hold" nodeType="clickEffect">
                                  <p:stCondLst>
                                    <p:cond delay="0"/>
                                  </p:stCondLst>
                                  <p:childTnLst>
                                    <p:set>
                                      <p:cBhvr>
                                        <p:cTn id="134" dur="1" fill="hold">
                                          <p:stCondLst>
                                            <p:cond delay="0"/>
                                          </p:stCondLst>
                                        </p:cTn>
                                        <p:tgtEl>
                                          <p:spTgt spid="32"/>
                                        </p:tgtEl>
                                        <p:attrNameLst>
                                          <p:attrName>style.visibility</p:attrName>
                                        </p:attrNameLst>
                                      </p:cBhvr>
                                      <p:to>
                                        <p:strVal val="visible"/>
                                      </p:to>
                                    </p:set>
                                    <p:animEffect transition="in" filter="box(in)">
                                      <p:cBhvr>
                                        <p:cTn id="135" dur="500"/>
                                        <p:tgtEl>
                                          <p:spTgt spid="32"/>
                                        </p:tgtEl>
                                      </p:cBhvr>
                                    </p:animEffect>
                                  </p:childTnLst>
                                  <p:subTnLst>
                                    <p:set>
                                      <p:cBhvr override="childStyle">
                                        <p:cTn dur="1" fill="hold" display="0" masterRel="nextClick" afterEffect="1"/>
                                        <p:tgtEl>
                                          <p:spTgt spid="32"/>
                                        </p:tgtEl>
                                        <p:attrNameLst>
                                          <p:attrName>style.visibility</p:attrName>
                                        </p:attrNameLst>
                                      </p:cBhvr>
                                      <p:to>
                                        <p:strVal val="hidden"/>
                                      </p:to>
                                    </p:set>
                                  </p:subTnLst>
                                </p:cTn>
                              </p:par>
                            </p:childTnLst>
                          </p:cTn>
                        </p:par>
                      </p:childTnLst>
                    </p:cTn>
                  </p:par>
                  <p:par>
                    <p:cTn id="136" fill="hold" nodeType="clickPar">
                      <p:stCondLst>
                        <p:cond delay="indefinite"/>
                      </p:stCondLst>
                      <p:childTnLst>
                        <p:par>
                          <p:cTn id="137" fill="hold" nodeType="withGroup">
                            <p:stCondLst>
                              <p:cond delay="0"/>
                            </p:stCondLst>
                            <p:childTnLst>
                              <p:par>
                                <p:cTn id="138" presetID="3" presetClass="entr" presetSubtype="10" fill="hold" grpId="0" nodeType="clickEffect">
                                  <p:stCondLst>
                                    <p:cond delay="0"/>
                                  </p:stCondLst>
                                  <p:childTnLst>
                                    <p:set>
                                      <p:cBhvr>
                                        <p:cTn id="139" dur="1" fill="hold">
                                          <p:stCondLst>
                                            <p:cond delay="0"/>
                                          </p:stCondLst>
                                        </p:cTn>
                                        <p:tgtEl>
                                          <p:spTgt spid="48"/>
                                        </p:tgtEl>
                                        <p:attrNameLst>
                                          <p:attrName>style.visibility</p:attrName>
                                        </p:attrNameLst>
                                      </p:cBhvr>
                                      <p:to>
                                        <p:strVal val="visible"/>
                                      </p:to>
                                    </p:set>
                                    <p:animEffect transition="in" filter="blinds(horizontal)">
                                      <p:cBhvr>
                                        <p:cTn id="140" dur="500"/>
                                        <p:tgtEl>
                                          <p:spTgt spid="48"/>
                                        </p:tgtEl>
                                      </p:cBhvr>
                                    </p:animEffect>
                                  </p:childTnLst>
                                </p:cTn>
                              </p:par>
                            </p:childTnLst>
                          </p:cTn>
                        </p:par>
                      </p:childTnLst>
                    </p:cTn>
                  </p:par>
                  <p:par>
                    <p:cTn id="141" fill="hold" nodeType="clickPar">
                      <p:stCondLst>
                        <p:cond delay="indefinite"/>
                      </p:stCondLst>
                      <p:childTnLst>
                        <p:par>
                          <p:cTn id="142" fill="hold" nodeType="withGroup">
                            <p:stCondLst>
                              <p:cond delay="0"/>
                            </p:stCondLst>
                            <p:childTnLst>
                              <p:par>
                                <p:cTn id="143" presetID="4" presetClass="entr" presetSubtype="16" fill="hold" nodeType="clickEffect">
                                  <p:stCondLst>
                                    <p:cond delay="0"/>
                                  </p:stCondLst>
                                  <p:childTnLst>
                                    <p:set>
                                      <p:cBhvr>
                                        <p:cTn id="144" dur="1" fill="hold">
                                          <p:stCondLst>
                                            <p:cond delay="0"/>
                                          </p:stCondLst>
                                        </p:cTn>
                                        <p:tgtEl>
                                          <p:spTgt spid="33"/>
                                        </p:tgtEl>
                                        <p:attrNameLst>
                                          <p:attrName>style.visibility</p:attrName>
                                        </p:attrNameLst>
                                      </p:cBhvr>
                                      <p:to>
                                        <p:strVal val="visible"/>
                                      </p:to>
                                    </p:set>
                                    <p:animEffect transition="in" filter="box(in)">
                                      <p:cBhvr>
                                        <p:cTn id="145" dur="500"/>
                                        <p:tgtEl>
                                          <p:spTgt spid="33"/>
                                        </p:tgtEl>
                                      </p:cBhvr>
                                    </p:animEffect>
                                  </p:childTnLst>
                                  <p:subTnLst>
                                    <p:set>
                                      <p:cBhvr override="childStyle">
                                        <p:cTn dur="1" fill="hold" display="0" masterRel="nextClick" afterEffect="1"/>
                                        <p:tgtEl>
                                          <p:spTgt spid="33"/>
                                        </p:tgtEl>
                                        <p:attrNameLst>
                                          <p:attrName>style.visibility</p:attrName>
                                        </p:attrNameLst>
                                      </p:cBhvr>
                                      <p:to>
                                        <p:strVal val="hidden"/>
                                      </p:to>
                                    </p:set>
                                  </p:subTnLst>
                                </p:cTn>
                              </p:par>
                            </p:childTnLst>
                          </p:cTn>
                        </p:par>
                      </p:childTnLst>
                    </p:cTn>
                  </p:par>
                  <p:par>
                    <p:cTn id="146" fill="hold" nodeType="clickPar">
                      <p:stCondLst>
                        <p:cond delay="indefinite"/>
                      </p:stCondLst>
                      <p:childTnLst>
                        <p:par>
                          <p:cTn id="147" fill="hold" nodeType="withGroup">
                            <p:stCondLst>
                              <p:cond delay="0"/>
                            </p:stCondLst>
                            <p:childTnLst>
                              <p:par>
                                <p:cTn id="148" presetID="3" presetClass="entr" presetSubtype="10" fill="hold" grpId="0" nodeType="clickEffect">
                                  <p:stCondLst>
                                    <p:cond delay="0"/>
                                  </p:stCondLst>
                                  <p:childTnLst>
                                    <p:set>
                                      <p:cBhvr>
                                        <p:cTn id="149" dur="1" fill="hold">
                                          <p:stCondLst>
                                            <p:cond delay="0"/>
                                          </p:stCondLst>
                                        </p:cTn>
                                        <p:tgtEl>
                                          <p:spTgt spid="49"/>
                                        </p:tgtEl>
                                        <p:attrNameLst>
                                          <p:attrName>style.visibility</p:attrName>
                                        </p:attrNameLst>
                                      </p:cBhvr>
                                      <p:to>
                                        <p:strVal val="visible"/>
                                      </p:to>
                                    </p:set>
                                    <p:animEffect transition="in" filter="blinds(horizontal)">
                                      <p:cBhvr>
                                        <p:cTn id="150" dur="500"/>
                                        <p:tgtEl>
                                          <p:spTgt spid="49"/>
                                        </p:tgtEl>
                                      </p:cBhvr>
                                    </p:animEffect>
                                  </p:childTnLst>
                                </p:cTn>
                              </p:par>
                            </p:childTnLst>
                          </p:cTn>
                        </p:par>
                      </p:childTnLst>
                    </p:cTn>
                  </p:par>
                  <p:par>
                    <p:cTn id="151" fill="hold" nodeType="clickPar">
                      <p:stCondLst>
                        <p:cond delay="indefinite"/>
                      </p:stCondLst>
                      <p:childTnLst>
                        <p:par>
                          <p:cTn id="152" fill="hold" nodeType="withGroup">
                            <p:stCondLst>
                              <p:cond delay="0"/>
                            </p:stCondLst>
                            <p:childTnLst>
                              <p:par>
                                <p:cTn id="153" presetID="4" presetClass="entr" presetSubtype="16" fill="hold" nodeType="clickEffect">
                                  <p:stCondLst>
                                    <p:cond delay="0"/>
                                  </p:stCondLst>
                                  <p:childTnLst>
                                    <p:set>
                                      <p:cBhvr>
                                        <p:cTn id="154" dur="1" fill="hold">
                                          <p:stCondLst>
                                            <p:cond delay="0"/>
                                          </p:stCondLst>
                                        </p:cTn>
                                        <p:tgtEl>
                                          <p:spTgt spid="36"/>
                                        </p:tgtEl>
                                        <p:attrNameLst>
                                          <p:attrName>style.visibility</p:attrName>
                                        </p:attrNameLst>
                                      </p:cBhvr>
                                      <p:to>
                                        <p:strVal val="visible"/>
                                      </p:to>
                                    </p:set>
                                    <p:animEffect transition="in" filter="box(in)">
                                      <p:cBhvr>
                                        <p:cTn id="155" dur="500"/>
                                        <p:tgtEl>
                                          <p:spTgt spid="36"/>
                                        </p:tgtEl>
                                      </p:cBhvr>
                                    </p:animEffect>
                                  </p:childTnLst>
                                  <p:subTnLst>
                                    <p:set>
                                      <p:cBhvr override="childStyle">
                                        <p:cTn dur="1" fill="hold" display="0" masterRel="nextClick" afterEffect="1"/>
                                        <p:tgtEl>
                                          <p:spTgt spid="36"/>
                                        </p:tgtEl>
                                        <p:attrNameLst>
                                          <p:attrName>style.visibility</p:attrName>
                                        </p:attrNameLst>
                                      </p:cBhvr>
                                      <p:to>
                                        <p:strVal val="hidden"/>
                                      </p:to>
                                    </p:set>
                                  </p:subTnLst>
                                </p:cTn>
                              </p:par>
                            </p:childTnLst>
                          </p:cTn>
                        </p:par>
                      </p:childTnLst>
                    </p:cTn>
                  </p:par>
                  <p:par>
                    <p:cTn id="156" fill="hold" nodeType="clickPar">
                      <p:stCondLst>
                        <p:cond delay="indefinite"/>
                      </p:stCondLst>
                      <p:childTnLst>
                        <p:par>
                          <p:cTn id="157" fill="hold" nodeType="withGroup">
                            <p:stCondLst>
                              <p:cond delay="0"/>
                            </p:stCondLst>
                            <p:childTnLst>
                              <p:par>
                                <p:cTn id="158" presetID="3" presetClass="entr" presetSubtype="10" fill="hold" grpId="0" nodeType="clickEffect">
                                  <p:stCondLst>
                                    <p:cond delay="0"/>
                                  </p:stCondLst>
                                  <p:childTnLst>
                                    <p:set>
                                      <p:cBhvr>
                                        <p:cTn id="159" dur="1" fill="hold">
                                          <p:stCondLst>
                                            <p:cond delay="0"/>
                                          </p:stCondLst>
                                        </p:cTn>
                                        <p:tgtEl>
                                          <p:spTgt spid="50"/>
                                        </p:tgtEl>
                                        <p:attrNameLst>
                                          <p:attrName>style.visibility</p:attrName>
                                        </p:attrNameLst>
                                      </p:cBhvr>
                                      <p:to>
                                        <p:strVal val="visible"/>
                                      </p:to>
                                    </p:set>
                                    <p:animEffect transition="in" filter="blinds(horizontal)">
                                      <p:cBhvr>
                                        <p:cTn id="160" dur="500"/>
                                        <p:tgtEl>
                                          <p:spTgt spid="50"/>
                                        </p:tgtEl>
                                      </p:cBhvr>
                                    </p:animEffect>
                                  </p:childTnLst>
                                </p:cTn>
                              </p:par>
                            </p:childTnLst>
                          </p:cTn>
                        </p:par>
                      </p:childTnLst>
                    </p:cTn>
                  </p:par>
                  <p:par>
                    <p:cTn id="161" fill="hold" nodeType="clickPar">
                      <p:stCondLst>
                        <p:cond delay="indefinite"/>
                      </p:stCondLst>
                      <p:childTnLst>
                        <p:par>
                          <p:cTn id="162" fill="hold" nodeType="withGroup">
                            <p:stCondLst>
                              <p:cond delay="0"/>
                            </p:stCondLst>
                            <p:childTnLst>
                              <p:par>
                                <p:cTn id="163" presetID="4" presetClass="entr" presetSubtype="16" fill="hold" nodeType="clickEffect">
                                  <p:stCondLst>
                                    <p:cond delay="0"/>
                                  </p:stCondLst>
                                  <p:childTnLst>
                                    <p:set>
                                      <p:cBhvr>
                                        <p:cTn id="164" dur="1" fill="hold">
                                          <p:stCondLst>
                                            <p:cond delay="0"/>
                                          </p:stCondLst>
                                        </p:cTn>
                                        <p:tgtEl>
                                          <p:spTgt spid="39"/>
                                        </p:tgtEl>
                                        <p:attrNameLst>
                                          <p:attrName>style.visibility</p:attrName>
                                        </p:attrNameLst>
                                      </p:cBhvr>
                                      <p:to>
                                        <p:strVal val="visible"/>
                                      </p:to>
                                    </p:set>
                                    <p:animEffect transition="in" filter="box(in)">
                                      <p:cBhvr>
                                        <p:cTn id="165" dur="500"/>
                                        <p:tgtEl>
                                          <p:spTgt spid="39"/>
                                        </p:tgtEl>
                                      </p:cBhvr>
                                    </p:animEffect>
                                  </p:childTnLst>
                                  <p:subTnLst>
                                    <p:set>
                                      <p:cBhvr override="childStyle">
                                        <p:cTn dur="1" fill="hold" display="0" masterRel="nextClick" afterEffect="1"/>
                                        <p:tgtEl>
                                          <p:spTgt spid="39"/>
                                        </p:tgtEl>
                                        <p:attrNameLst>
                                          <p:attrName>style.visibility</p:attrName>
                                        </p:attrNameLst>
                                      </p:cBhvr>
                                      <p:to>
                                        <p:strVal val="hidden"/>
                                      </p:to>
                                    </p:set>
                                  </p:subTnLst>
                                </p:cTn>
                              </p:par>
                            </p:childTnLst>
                          </p:cTn>
                        </p:par>
                      </p:childTnLst>
                    </p:cTn>
                  </p:par>
                  <p:par>
                    <p:cTn id="166" fill="hold" nodeType="clickPar">
                      <p:stCondLst>
                        <p:cond delay="indefinite"/>
                      </p:stCondLst>
                      <p:childTnLst>
                        <p:par>
                          <p:cTn id="167" fill="hold" nodeType="withGroup">
                            <p:stCondLst>
                              <p:cond delay="0"/>
                            </p:stCondLst>
                            <p:childTnLst>
                              <p:par>
                                <p:cTn id="168" presetID="3" presetClass="entr" presetSubtype="10" fill="hold" nodeType="clickEffect">
                                  <p:stCondLst>
                                    <p:cond delay="0"/>
                                  </p:stCondLst>
                                  <p:childTnLst>
                                    <p:set>
                                      <p:cBhvr>
                                        <p:cTn id="169" dur="1" fill="hold">
                                          <p:stCondLst>
                                            <p:cond delay="0"/>
                                          </p:stCondLst>
                                        </p:cTn>
                                        <p:tgtEl>
                                          <p:spTgt spid="3">
                                            <p:txEl>
                                              <p:pRg st="1" end="1"/>
                                            </p:txEl>
                                          </p:spTgt>
                                        </p:tgtEl>
                                        <p:attrNameLst>
                                          <p:attrName>style.visibility</p:attrName>
                                        </p:attrNameLst>
                                      </p:cBhvr>
                                      <p:to>
                                        <p:strVal val="visible"/>
                                      </p:to>
                                    </p:set>
                                    <p:animEffect transition="in" filter="blinds(horizontal)">
                                      <p:cBhvr>
                                        <p:cTn id="170" dur="500"/>
                                        <p:tgtEl>
                                          <p:spTgt spid="3">
                                            <p:txEl>
                                              <p:pRg st="1" end="1"/>
                                            </p:txEl>
                                          </p:spTgt>
                                        </p:tgtEl>
                                      </p:cBhvr>
                                    </p:animEffect>
                                  </p:childTnLst>
                                </p:cTn>
                              </p:par>
                            </p:childTnLst>
                          </p:cTn>
                        </p:par>
                        <p:par>
                          <p:cTn id="171" fill="hold" nodeType="afterGroup">
                            <p:stCondLst>
                              <p:cond delay="500"/>
                            </p:stCondLst>
                            <p:childTnLst>
                              <p:par>
                                <p:cTn id="172" presetID="3" presetClass="entr" presetSubtype="10" fill="hold" grpId="0" nodeType="afterEffect">
                                  <p:stCondLst>
                                    <p:cond delay="0"/>
                                  </p:stCondLst>
                                  <p:childTnLst>
                                    <p:set>
                                      <p:cBhvr>
                                        <p:cTn id="173" dur="1" fill="hold">
                                          <p:stCondLst>
                                            <p:cond delay="0"/>
                                          </p:stCondLst>
                                        </p:cTn>
                                        <p:tgtEl>
                                          <p:spTgt spid="54"/>
                                        </p:tgtEl>
                                        <p:attrNameLst>
                                          <p:attrName>style.visibility</p:attrName>
                                        </p:attrNameLst>
                                      </p:cBhvr>
                                      <p:to>
                                        <p:strVal val="visible"/>
                                      </p:to>
                                    </p:set>
                                    <p:animEffect transition="in" filter="blinds(horizontal)">
                                      <p:cBhvr>
                                        <p:cTn id="174" dur="500"/>
                                        <p:tgtEl>
                                          <p:spTgt spid="5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7" grpId="0" animBg="1"/>
      <p:bldP spid="4" grpId="0"/>
      <p:bldP spid="6" grpId="0" animBg="1"/>
      <p:bldP spid="9" grpId="0" animBg="1"/>
      <p:bldP spid="11" grpId="0" animBg="1"/>
      <p:bldP spid="13" grpId="0" animBg="1"/>
      <p:bldP spid="15" grpId="0" animBg="1"/>
      <p:bldP spid="46" grpId="0"/>
      <p:bldP spid="47" grpId="0"/>
      <p:bldP spid="48" grpId="0"/>
      <p:bldP spid="49" grpId="0"/>
      <p:bldP spid="50" grpId="0"/>
      <p:bldP spid="54" grpId="0"/>
    </p:bldLst>
  </p:timing>
</p:sld>
</file>

<file path=ppt/slides/slide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15042" name="Rectangle 2"/>
          <p:cNvSpPr>
            <a:spLocks noGrp="1" noChangeArrowheads="1"/>
          </p:cNvSpPr>
          <p:nvPr>
            <p:ph type="title"/>
          </p:nvPr>
        </p:nvSpPr>
        <p:spPr>
          <a:xfrm>
            <a:off x="142875" y="652463"/>
            <a:ext cx="8858250" cy="769937"/>
          </a:xfrm>
        </p:spPr>
        <p:txBody>
          <a:bodyPr/>
          <a:lstStyle/>
          <a:p>
            <a:pPr eaLnBrk="1" hangingPunct="1">
              <a:defRPr/>
            </a:pPr>
            <a:r>
              <a:rPr lang="en-US" altLang="zh-CN" dirty="0" smtClean="0">
                <a:solidFill>
                  <a:srgbClr val="800000"/>
                </a:solidFill>
                <a:effectLst>
                  <a:outerShdw blurRad="38100" dist="38100" dir="2700000" algn="tl">
                    <a:srgbClr val="000000"/>
                  </a:outerShdw>
                </a:effectLst>
                <a:ea typeface="黑体" pitchFamily="2" charset="-122"/>
              </a:rPr>
              <a:t>7.1</a:t>
            </a:r>
            <a:r>
              <a:rPr lang="zh-CN" altLang="zh-CN" dirty="0" smtClean="0">
                <a:solidFill>
                  <a:srgbClr val="800000"/>
                </a:solidFill>
                <a:effectLst>
                  <a:outerShdw blurRad="38100" dist="38100" dir="2700000" algn="tl">
                    <a:srgbClr val="000000"/>
                  </a:outerShdw>
                </a:effectLst>
                <a:ea typeface="黑体" pitchFamily="2" charset="-122"/>
              </a:rPr>
              <a:t>为什么要用函数</a:t>
            </a:r>
            <a:endParaRPr lang="zh-CN" altLang="en-US" dirty="0" smtClean="0">
              <a:solidFill>
                <a:srgbClr val="800000"/>
              </a:solidFill>
              <a:effectLst>
                <a:outerShdw blurRad="38100" dist="38100" dir="2700000" algn="tl">
                  <a:srgbClr val="000000"/>
                </a:outerShdw>
              </a:effectLst>
              <a:ea typeface="黑体" pitchFamily="2" charset="-122"/>
            </a:endParaRPr>
          </a:p>
        </p:txBody>
      </p:sp>
      <p:sp>
        <p:nvSpPr>
          <p:cNvPr id="13315" name="Rectangle 3"/>
          <p:cNvSpPr>
            <a:spLocks noGrp="1" noChangeArrowheads="1"/>
          </p:cNvSpPr>
          <p:nvPr>
            <p:ph type="body" idx="1"/>
          </p:nvPr>
        </p:nvSpPr>
        <p:spPr>
          <a:xfrm>
            <a:off x="428625" y="1643063"/>
            <a:ext cx="8429625" cy="4071937"/>
          </a:xfrm>
        </p:spPr>
        <p:txBody>
          <a:bodyPr/>
          <a:lstStyle/>
          <a:p>
            <a:r>
              <a:rPr lang="zh-CN" altLang="zh-CN" smtClean="0"/>
              <a:t>解题思路：</a:t>
            </a:r>
            <a:endParaRPr lang="en-US" altLang="zh-CN" smtClean="0"/>
          </a:p>
          <a:p>
            <a:pPr lvl="1"/>
            <a:r>
              <a:rPr lang="zh-CN" altLang="zh-CN" smtClean="0"/>
              <a:t>在输出的文字上下分别有一行“</a:t>
            </a:r>
            <a:r>
              <a:rPr lang="en-US" altLang="zh-CN" smtClean="0"/>
              <a:t>*</a:t>
            </a:r>
            <a:r>
              <a:rPr lang="zh-CN" altLang="zh-CN" smtClean="0"/>
              <a:t>”号，显然不必重复写这段代码，用一个函数</a:t>
            </a:r>
            <a:r>
              <a:rPr lang="en-US" altLang="zh-CN" smtClean="0"/>
              <a:t>print_star</a:t>
            </a:r>
            <a:r>
              <a:rPr lang="zh-CN" altLang="zh-CN" smtClean="0"/>
              <a:t>来实现输出一行“</a:t>
            </a:r>
            <a:r>
              <a:rPr lang="en-US" altLang="zh-CN" smtClean="0"/>
              <a:t>*</a:t>
            </a:r>
            <a:r>
              <a:rPr lang="zh-CN" altLang="zh-CN" smtClean="0"/>
              <a:t>”号的功能。</a:t>
            </a:r>
            <a:endParaRPr lang="en-US" altLang="zh-CN" smtClean="0"/>
          </a:p>
          <a:p>
            <a:pPr lvl="1"/>
            <a:r>
              <a:rPr lang="zh-CN" altLang="zh-CN" smtClean="0"/>
              <a:t>再写一个</a:t>
            </a:r>
            <a:r>
              <a:rPr lang="en-US" altLang="zh-CN" smtClean="0"/>
              <a:t>print_message</a:t>
            </a:r>
            <a:r>
              <a:rPr lang="zh-CN" altLang="zh-CN" smtClean="0"/>
              <a:t>函数来输出中间一行文字信息</a:t>
            </a:r>
            <a:endParaRPr lang="en-US" altLang="zh-CN" smtClean="0"/>
          </a:p>
          <a:p>
            <a:pPr lvl="1"/>
            <a:r>
              <a:rPr lang="zh-CN" altLang="zh-CN" smtClean="0"/>
              <a:t>用主函数分别调用这两个函数</a:t>
            </a:r>
          </a:p>
        </p:txBody>
      </p:sp>
      <p:pic>
        <p:nvPicPr>
          <p:cNvPr id="12292" name="图片 3"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spd="med">
    <p:blinds/>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13315">
                                            <p:txEl>
                                              <p:pRg st="1" end="1"/>
                                            </p:txEl>
                                          </p:spTgt>
                                        </p:tgtEl>
                                        <p:attrNameLst>
                                          <p:attrName>style.visibility</p:attrName>
                                        </p:attrNameLst>
                                      </p:cBhvr>
                                      <p:to>
                                        <p:strVal val="visible"/>
                                      </p:to>
                                    </p:set>
                                    <p:animEffect transition="in" filter="blinds(horizontal)">
                                      <p:cBhvr>
                                        <p:cTn id="7" dur="500"/>
                                        <p:tgtEl>
                                          <p:spTgt spid="13315">
                                            <p:txEl>
                                              <p:pRg st="1" end="1"/>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13315">
                                            <p:txEl>
                                              <p:pRg st="2" end="2"/>
                                            </p:txEl>
                                          </p:spTgt>
                                        </p:tgtEl>
                                        <p:attrNameLst>
                                          <p:attrName>style.visibility</p:attrName>
                                        </p:attrNameLst>
                                      </p:cBhvr>
                                      <p:to>
                                        <p:strVal val="visible"/>
                                      </p:to>
                                    </p:set>
                                    <p:animEffect transition="in" filter="blinds(horizontal)">
                                      <p:cBhvr>
                                        <p:cTn id="12" dur="500"/>
                                        <p:tgtEl>
                                          <p:spTgt spid="13315">
                                            <p:txEl>
                                              <p:pRg st="2" end="2"/>
                                            </p:txEl>
                                          </p:spTgt>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3" presetClass="entr" presetSubtype="10" fill="hold" nodeType="clickEffect">
                                  <p:stCondLst>
                                    <p:cond delay="0"/>
                                  </p:stCondLst>
                                  <p:childTnLst>
                                    <p:set>
                                      <p:cBhvr>
                                        <p:cTn id="16" dur="1" fill="hold">
                                          <p:stCondLst>
                                            <p:cond delay="0"/>
                                          </p:stCondLst>
                                        </p:cTn>
                                        <p:tgtEl>
                                          <p:spTgt spid="13315">
                                            <p:txEl>
                                              <p:pRg st="3" end="3"/>
                                            </p:txEl>
                                          </p:spTgt>
                                        </p:tgtEl>
                                        <p:attrNameLst>
                                          <p:attrName>style.visibility</p:attrName>
                                        </p:attrNameLst>
                                      </p:cBhvr>
                                      <p:to>
                                        <p:strVal val="visible"/>
                                      </p:to>
                                    </p:set>
                                    <p:animEffect transition="in" filter="blinds(horizontal)">
                                      <p:cBhvr>
                                        <p:cTn id="17" dur="500"/>
                                        <p:tgtEl>
                                          <p:spTgt spid="13315">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标题 4"/>
          <p:cNvSpPr>
            <a:spLocks noGrp="1"/>
          </p:cNvSpPr>
          <p:nvPr>
            <p:ph type="title"/>
          </p:nvPr>
        </p:nvSpPr>
        <p:spPr/>
        <p:txBody>
          <a:bodyPr/>
          <a:lstStyle/>
          <a:p>
            <a:pPr>
              <a:defRPr/>
            </a:pPr>
            <a:r>
              <a:rPr lang="zh-CN" altLang="en-US" b="1" dirty="0">
                <a:solidFill>
                  <a:srgbClr val="2F5897"/>
                </a:solidFill>
                <a:effectLst>
                  <a:outerShdw blurRad="38100" dist="38100" dir="2700000" algn="tl">
                    <a:srgbClr val="C0C0C0"/>
                  </a:outerShdw>
                </a:effectLst>
                <a:latin typeface="黑体" pitchFamily="49" charset="-122"/>
                <a:ea typeface="黑体" pitchFamily="49" charset="-122"/>
              </a:rPr>
              <a:t>印度的古老传说</a:t>
            </a:r>
            <a:endParaRPr lang="en-US" altLang="zh-CN" sz="2400" dirty="0" smtClean="0"/>
          </a:p>
        </p:txBody>
      </p:sp>
      <p:sp>
        <p:nvSpPr>
          <p:cNvPr id="7171" name="内容占位符 5"/>
          <p:cNvSpPr>
            <a:spLocks noGrp="1"/>
          </p:cNvSpPr>
          <p:nvPr>
            <p:ph idx="1"/>
          </p:nvPr>
        </p:nvSpPr>
        <p:spPr>
          <a:xfrm>
            <a:off x="611560" y="1388950"/>
            <a:ext cx="8218488" cy="4032250"/>
          </a:xfrm>
        </p:spPr>
        <p:txBody>
          <a:bodyPr/>
          <a:lstStyle/>
          <a:p>
            <a:pPr marL="0" indent="0">
              <a:buFont typeface="Arial" panose="020B0604020202020204" pitchFamily="34" charset="0"/>
              <a:buNone/>
            </a:pPr>
            <a:r>
              <a:rPr lang="zh-CN" altLang="en-US" sz="2800" dirty="0" smtClean="0"/>
              <a:t>在世界中心贝拿勒斯（在印度北部）的圣庙里，一块黄铜板上插着三根宝石针。印度教的主神梵天在创造世界的时候，在其中一根针上从下到上地穿好了由大到小的</a:t>
            </a:r>
            <a:r>
              <a:rPr lang="en-US" altLang="zh-CN" sz="2800" dirty="0" smtClean="0"/>
              <a:t>64</a:t>
            </a:r>
            <a:r>
              <a:rPr lang="zh-CN" altLang="en-US" sz="2800" dirty="0" smtClean="0"/>
              <a:t>片金片，这就是所谓的汉诺塔。不论白天黑夜，总有一个僧侣在按照下面的法则移动这些金片：一次只移动一片，不管在哪根针上，小片必须在大片上面。僧侣们预言，当所有的金片都从梵天穿好的那根针上移到另外一根针上时，世界就将在一声霹雳中消灭，而梵塔、庙宇和众生也都将同归于尽。</a:t>
            </a:r>
          </a:p>
        </p:txBody>
      </p:sp>
      <p:sp>
        <p:nvSpPr>
          <p:cNvPr id="7172" name="灯片编号占位符 3"/>
          <p:cNvSpPr>
            <a:spLocks noGrp="1"/>
          </p:cNvSpPr>
          <p:nvPr>
            <p:ph type="sldNum" sz="quarter" idx="12"/>
          </p:nvPr>
        </p:nvSpPr>
        <p:spPr bwMode="auto">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eaLnBrk="0" hangingPunct="0">
              <a:spcBef>
                <a:spcPct val="20000"/>
              </a:spcBef>
              <a:buFont typeface="Arial" panose="020B0604020202020204" pitchFamily="34" charset="0"/>
              <a:buChar char="•"/>
              <a:defRPr sz="2400">
                <a:solidFill>
                  <a:srgbClr val="7F7F7F"/>
                </a:solidFill>
                <a:latin typeface="Century Gothic" panose="020B0502020202020204" pitchFamily="34" charset="0"/>
                <a:ea typeface="宋体" panose="02010600030101010101" pitchFamily="2" charset="-122"/>
              </a:defRPr>
            </a:lvl1pPr>
            <a:lvl2pPr marL="742950" indent="-28575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2pPr>
            <a:lvl3pPr marL="11430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3pPr>
            <a:lvl4pPr marL="1600200" indent="-228600" eaLnBrk="0" hangingPunct="0">
              <a:spcBef>
                <a:spcPct val="20000"/>
              </a:spcBef>
              <a:buFont typeface="Courier New" panose="02070309020205020404" pitchFamily="49" charset="0"/>
              <a:buChar char="o"/>
              <a:defRPr sz="1600">
                <a:solidFill>
                  <a:srgbClr val="7F7F7F"/>
                </a:solidFill>
                <a:latin typeface="Century Gothic" panose="020B0502020202020204" pitchFamily="34" charset="0"/>
                <a:ea typeface="宋体" panose="02010600030101010101" pitchFamily="2" charset="-122"/>
              </a:defRPr>
            </a:lvl4pPr>
            <a:lvl5pPr marL="2057400" indent="-228600" eaLnBrk="0" hangingPunct="0">
              <a:spcBef>
                <a:spcPct val="20000"/>
              </a:spcBef>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1600">
                <a:solidFill>
                  <a:srgbClr val="7F7F7F"/>
                </a:solidFill>
                <a:latin typeface="Century Gothic" panose="020B0502020202020204" pitchFamily="34" charset="0"/>
                <a:ea typeface="宋体" panose="02010600030101010101" pitchFamily="2" charset="-122"/>
              </a:defRPr>
            </a:lvl9pPr>
          </a:lstStyle>
          <a:p>
            <a:pPr eaLnBrk="1" hangingPunct="1">
              <a:spcBef>
                <a:spcPct val="0"/>
              </a:spcBef>
              <a:buFontTx/>
              <a:buNone/>
            </a:pPr>
            <a:fld id="{D723A501-6642-42DD-9A14-0DCD7481BCE6}" type="slidenum">
              <a:rPr lang="en-US" altLang="zh-CN" sz="1200">
                <a:solidFill>
                  <a:srgbClr val="595959"/>
                </a:solidFill>
              </a:rPr>
              <a:pPr eaLnBrk="1" hangingPunct="1">
                <a:spcBef>
                  <a:spcPct val="0"/>
                </a:spcBef>
                <a:buFontTx/>
                <a:buNone/>
              </a:pPr>
              <a:t>90</a:t>
            </a:fld>
            <a:endParaRPr lang="en-US" altLang="zh-CN" sz="1200">
              <a:solidFill>
                <a:srgbClr val="595959"/>
              </a:solidFill>
            </a:endParaRPr>
          </a:p>
        </p:txBody>
      </p:sp>
      <p:pic>
        <p:nvPicPr>
          <p:cNvPr id="7"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235825" y="5516563"/>
            <a:ext cx="1079500" cy="107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74396123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5"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2000"/>
                                        <p:tgtEl>
                                          <p:spTgt spid="7"/>
                                        </p:tgtEl>
                                      </p:cBhvr>
                                    </p:animEffect>
                                    <p:anim calcmode="lin" valueType="num">
                                      <p:cBhvr>
                                        <p:cTn id="8" dur="2000" fill="hold"/>
                                        <p:tgtEl>
                                          <p:spTgt spid="7"/>
                                        </p:tgtEl>
                                        <p:attrNameLst>
                                          <p:attrName>ppt_w</p:attrName>
                                        </p:attrNameLst>
                                      </p:cBhvr>
                                      <p:tavLst>
                                        <p:tav tm="0" fmla="#ppt_w*sin(2.5*pi*$)">
                                          <p:val>
                                            <p:fltVal val="0"/>
                                          </p:val>
                                        </p:tav>
                                        <p:tav tm="100000">
                                          <p:val>
                                            <p:fltVal val="1"/>
                                          </p:val>
                                        </p:tav>
                                      </p:tavLst>
                                    </p:anim>
                                    <p:anim calcmode="lin" valueType="num">
                                      <p:cBhvr>
                                        <p:cTn id="9" dur="2000" fill="hold"/>
                                        <p:tgtEl>
                                          <p:spTgt spid="7"/>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内容占位符 2"/>
          <p:cNvSpPr>
            <a:spLocks noGrp="1"/>
          </p:cNvSpPr>
          <p:nvPr>
            <p:ph idx="1"/>
          </p:nvPr>
        </p:nvSpPr>
        <p:spPr>
          <a:xfrm>
            <a:off x="539750" y="642938"/>
            <a:ext cx="8153400" cy="5481637"/>
          </a:xfrm>
        </p:spPr>
        <p:txBody>
          <a:bodyPr/>
          <a:lstStyle/>
          <a:p>
            <a:pPr>
              <a:buFont typeface="Wingdings" panose="05000000000000000000" pitchFamily="2" charset="2"/>
              <a:buNone/>
            </a:pPr>
            <a:r>
              <a:rPr lang="en-US" altLang="zh-CN" dirty="0" smtClean="0"/>
              <a:t>   </a:t>
            </a:r>
            <a:r>
              <a:rPr lang="zh-CN" altLang="zh-CN" dirty="0" smtClean="0"/>
              <a:t>例</a:t>
            </a:r>
            <a:r>
              <a:rPr lang="en-US" altLang="zh-CN" dirty="0" smtClean="0"/>
              <a:t>7.8 Hanoi</a:t>
            </a:r>
            <a:r>
              <a:rPr lang="zh-CN" altLang="zh-CN" dirty="0" smtClean="0"/>
              <a:t>（汉诺）塔问题。古代有一个梵塔，塔内有</a:t>
            </a:r>
            <a:r>
              <a:rPr lang="en-US" altLang="zh-CN" dirty="0" smtClean="0"/>
              <a:t>3</a:t>
            </a:r>
            <a:r>
              <a:rPr lang="zh-CN" altLang="zh-CN" dirty="0" smtClean="0"/>
              <a:t>个座</a:t>
            </a:r>
            <a:r>
              <a:rPr lang="en-US" altLang="zh-CN" dirty="0" smtClean="0"/>
              <a:t>A</a:t>
            </a:r>
            <a:r>
              <a:rPr lang="zh-CN" altLang="zh-CN" dirty="0" smtClean="0"/>
              <a:t>、</a:t>
            </a:r>
            <a:r>
              <a:rPr lang="en-US" altLang="zh-CN" dirty="0" smtClean="0"/>
              <a:t>B</a:t>
            </a:r>
            <a:r>
              <a:rPr lang="zh-CN" altLang="zh-CN" dirty="0" smtClean="0"/>
              <a:t>、</a:t>
            </a:r>
            <a:r>
              <a:rPr lang="en-US" altLang="zh-CN" dirty="0" smtClean="0"/>
              <a:t>C</a:t>
            </a:r>
            <a:r>
              <a:rPr lang="zh-CN" altLang="zh-CN" dirty="0" smtClean="0"/>
              <a:t>，开始时Ａ座上有</a:t>
            </a:r>
            <a:r>
              <a:rPr lang="en-US" altLang="zh-CN" dirty="0" smtClean="0"/>
              <a:t>64</a:t>
            </a:r>
            <a:r>
              <a:rPr lang="zh-CN" altLang="zh-CN" dirty="0" smtClean="0"/>
              <a:t>个盘子，盘子大小不等，大的在下，小的在上。有一个老和尚想把这</a:t>
            </a:r>
            <a:r>
              <a:rPr lang="en-US" altLang="zh-CN" dirty="0" smtClean="0"/>
              <a:t>64</a:t>
            </a:r>
            <a:r>
              <a:rPr lang="zh-CN" altLang="zh-CN" dirty="0" smtClean="0"/>
              <a:t>个盘子从Ａ座移到Ｃ座，但规定每次只允许移动一个盘，且在移动过程中在</a:t>
            </a:r>
            <a:r>
              <a:rPr lang="en-US" altLang="zh-CN" dirty="0" smtClean="0"/>
              <a:t>3</a:t>
            </a:r>
            <a:r>
              <a:rPr lang="zh-CN" altLang="zh-CN" dirty="0" smtClean="0"/>
              <a:t>个座上都始终保持大盘在下，小盘在上。在移动过程中可以利用</a:t>
            </a:r>
            <a:r>
              <a:rPr lang="en-US" altLang="zh-CN" dirty="0" smtClean="0"/>
              <a:t>B</a:t>
            </a:r>
            <a:r>
              <a:rPr lang="zh-CN" altLang="zh-CN" dirty="0" smtClean="0"/>
              <a:t>座。要求编程序输出移动一盘子的步骤。</a:t>
            </a:r>
            <a:endParaRPr lang="zh-CN" altLang="en-US" dirty="0" smtClean="0"/>
          </a:p>
        </p:txBody>
      </p:sp>
      <p:pic>
        <p:nvPicPr>
          <p:cNvPr id="96259"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350752319"/>
      </p:ext>
    </p:extLst>
  </p:cSld>
  <p:clrMapOvr>
    <a:masterClrMapping/>
  </p:clrMapOvr>
  <p:transition spd="slow"/>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pPr eaLnBrk="1" fontAlgn="auto" hangingPunct="1">
              <a:spcAft>
                <a:spcPts val="0"/>
              </a:spcAft>
              <a:defRPr/>
            </a:pPr>
            <a:r>
              <a:rPr lang="en-US" altLang="zh-CN" dirty="0" smtClean="0"/>
              <a:t>3-</a:t>
            </a:r>
            <a:r>
              <a:rPr lang="zh-CN" altLang="en-US" dirty="0" smtClean="0"/>
              <a:t>汉诺塔</a:t>
            </a:r>
            <a:endParaRPr lang="zh-CN" altLang="en-US" dirty="0"/>
          </a:p>
        </p:txBody>
      </p:sp>
      <p:sp>
        <p:nvSpPr>
          <p:cNvPr id="4" name="灯片编号占位符 3"/>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E960505B-D036-4ACD-9872-6F404A317049}" type="slidenum">
              <a:rPr lang="en-US" altLang="zh-CN">
                <a:solidFill>
                  <a:srgbClr val="595959"/>
                </a:solidFill>
                <a:latin typeface="Century Gothic" panose="020B0502020202020204" pitchFamily="34" charset="0"/>
              </a:rPr>
              <a:pPr eaLnBrk="1" hangingPunct="1"/>
              <a:t>92</a:t>
            </a:fld>
            <a:endParaRPr lang="en-US" altLang="zh-CN">
              <a:solidFill>
                <a:srgbClr val="595959"/>
              </a:solidFill>
              <a:latin typeface="Century Gothic" panose="020B0502020202020204" pitchFamily="34" charset="0"/>
            </a:endParaRPr>
          </a:p>
        </p:txBody>
      </p:sp>
      <p:pic>
        <p:nvPicPr>
          <p:cNvPr id="16388"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331913" y="2133600"/>
            <a:ext cx="6583362" cy="20161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30831825"/>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灯片编号占位符 3"/>
          <p:cNvSpPr>
            <a:spLocks noGrp="1"/>
          </p:cNvSpPr>
          <p:nvPr>
            <p:ph type="sldNum" sz="quarter" idx="12"/>
          </p:nvPr>
        </p:nvSpPr>
        <p:spPr/>
        <p:txBody>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hangingPunct="1"/>
            <a:fld id="{CF565330-4113-4789-8948-899845D392A3}" type="slidenum">
              <a:rPr lang="en-US" altLang="zh-CN">
                <a:solidFill>
                  <a:srgbClr val="595959"/>
                </a:solidFill>
                <a:latin typeface="Century Gothic" panose="020B0502020202020204" pitchFamily="34" charset="0"/>
              </a:rPr>
              <a:pPr eaLnBrk="1" hangingPunct="1"/>
              <a:t>93</a:t>
            </a:fld>
            <a:endParaRPr lang="en-US" altLang="zh-CN">
              <a:solidFill>
                <a:srgbClr val="595959"/>
              </a:solidFill>
              <a:latin typeface="Century Gothic" panose="020B0502020202020204" pitchFamily="34" charset="0"/>
            </a:endParaRPr>
          </a:p>
        </p:txBody>
      </p:sp>
      <p:pic>
        <p:nvPicPr>
          <p:cNvPr id="17411" name="图片 4"/>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187450" y="2060575"/>
            <a:ext cx="6583363" cy="2571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标题 1"/>
          <p:cNvSpPr>
            <a:spLocks noGrp="1"/>
          </p:cNvSpPr>
          <p:nvPr>
            <p:ph type="title"/>
          </p:nvPr>
        </p:nvSpPr>
        <p:spPr/>
        <p:txBody>
          <a:bodyPr/>
          <a:lstStyle/>
          <a:p>
            <a:pPr eaLnBrk="1" fontAlgn="auto" hangingPunct="1">
              <a:spcAft>
                <a:spcPts val="0"/>
              </a:spcAft>
              <a:defRPr/>
            </a:pPr>
            <a:r>
              <a:rPr lang="en-US" altLang="zh-CN" dirty="0" smtClean="0"/>
              <a:t>4-</a:t>
            </a:r>
            <a:r>
              <a:rPr lang="zh-CN" altLang="en-US" dirty="0" smtClean="0"/>
              <a:t>汉诺塔</a:t>
            </a:r>
            <a:endParaRPr lang="zh-CN" altLang="en-US" dirty="0"/>
          </a:p>
        </p:txBody>
      </p:sp>
    </p:spTree>
    <p:extLst>
      <p:ext uri="{BB962C8B-B14F-4D97-AF65-F5344CB8AC3E}">
        <p14:creationId xmlns:p14="http://schemas.microsoft.com/office/powerpoint/2010/main" val="393338936"/>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7282" name="组合 27"/>
          <p:cNvGrpSpPr>
            <a:grpSpLocks/>
          </p:cNvGrpSpPr>
          <p:nvPr/>
        </p:nvGrpSpPr>
        <p:grpSpPr bwMode="auto">
          <a:xfrm>
            <a:off x="285750" y="1928813"/>
            <a:ext cx="8572500" cy="3571875"/>
            <a:chOff x="142844" y="1928802"/>
            <a:chExt cx="9572692" cy="3429024"/>
          </a:xfrm>
        </p:grpSpPr>
        <p:cxnSp>
          <p:nvCxnSpPr>
            <p:cNvPr id="97284" name="直接连接符 5"/>
            <p:cNvCxnSpPr>
              <a:cxnSpLocks noChangeShapeType="1"/>
            </p:cNvCxnSpPr>
            <p:nvPr/>
          </p:nvCxnSpPr>
          <p:spPr bwMode="auto">
            <a:xfrm>
              <a:off x="142844" y="4786322"/>
              <a:ext cx="3071834"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97285" name="直接连接符 6"/>
            <p:cNvCxnSpPr>
              <a:cxnSpLocks noChangeShapeType="1"/>
            </p:cNvCxnSpPr>
            <p:nvPr/>
          </p:nvCxnSpPr>
          <p:spPr bwMode="auto">
            <a:xfrm rot="5400000" flipH="1" flipV="1">
              <a:off x="250001" y="3357562"/>
              <a:ext cx="285752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97286" name="流程图: 过程 10"/>
            <p:cNvSpPr>
              <a:spLocks noChangeArrowheads="1"/>
            </p:cNvSpPr>
            <p:nvPr/>
          </p:nvSpPr>
          <p:spPr bwMode="auto">
            <a:xfrm>
              <a:off x="450027" y="4329119"/>
              <a:ext cx="2457467" cy="457203"/>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97287" name="流程图: 过程 12"/>
            <p:cNvSpPr>
              <a:spLocks noChangeArrowheads="1"/>
            </p:cNvSpPr>
            <p:nvPr/>
          </p:nvSpPr>
          <p:spPr bwMode="auto">
            <a:xfrm>
              <a:off x="654816" y="3871916"/>
              <a:ext cx="2047889" cy="457203"/>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97288" name="流程图: 过程 13"/>
            <p:cNvSpPr>
              <a:spLocks noChangeArrowheads="1"/>
            </p:cNvSpPr>
            <p:nvPr/>
          </p:nvSpPr>
          <p:spPr bwMode="auto">
            <a:xfrm>
              <a:off x="859605" y="3414712"/>
              <a:ext cx="1638311" cy="457203"/>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97289" name="流程图: 过程 14"/>
            <p:cNvSpPr>
              <a:spLocks noChangeArrowheads="1"/>
            </p:cNvSpPr>
            <p:nvPr/>
          </p:nvSpPr>
          <p:spPr bwMode="auto">
            <a:xfrm>
              <a:off x="1064394" y="2957509"/>
              <a:ext cx="1228734" cy="457203"/>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97290" name="流程图: 过程 15"/>
            <p:cNvSpPr>
              <a:spLocks noChangeArrowheads="1"/>
            </p:cNvSpPr>
            <p:nvPr/>
          </p:nvSpPr>
          <p:spPr bwMode="auto">
            <a:xfrm>
              <a:off x="1269183" y="2500306"/>
              <a:ext cx="819156" cy="457203"/>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21" name="内容占位符 2"/>
            <p:cNvSpPr txBox="1">
              <a:spLocks/>
            </p:cNvSpPr>
            <p:nvPr/>
          </p:nvSpPr>
          <p:spPr bwMode="auto">
            <a:xfrm>
              <a:off x="1286249" y="4929579"/>
              <a:ext cx="785315" cy="42824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97292" name="直接连接符 21"/>
            <p:cNvCxnSpPr>
              <a:cxnSpLocks noChangeShapeType="1"/>
            </p:cNvCxnSpPr>
            <p:nvPr/>
          </p:nvCxnSpPr>
          <p:spPr bwMode="auto">
            <a:xfrm>
              <a:off x="3393273" y="4786322"/>
              <a:ext cx="3071834"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97293" name="直接连接符 22"/>
            <p:cNvCxnSpPr>
              <a:cxnSpLocks noChangeShapeType="1"/>
            </p:cNvCxnSpPr>
            <p:nvPr/>
          </p:nvCxnSpPr>
          <p:spPr bwMode="auto">
            <a:xfrm rot="5400000" flipH="1" flipV="1">
              <a:off x="3500430" y="3357562"/>
              <a:ext cx="285752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535646" y="4929579"/>
              <a:ext cx="787088" cy="42824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97295" name="直接连接符 24"/>
            <p:cNvCxnSpPr>
              <a:cxnSpLocks noChangeShapeType="1"/>
            </p:cNvCxnSpPr>
            <p:nvPr/>
          </p:nvCxnSpPr>
          <p:spPr bwMode="auto">
            <a:xfrm>
              <a:off x="6643702" y="4786322"/>
              <a:ext cx="3071834"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97296" name="直接连接符 25"/>
            <p:cNvCxnSpPr>
              <a:cxnSpLocks noChangeShapeType="1"/>
            </p:cNvCxnSpPr>
            <p:nvPr/>
          </p:nvCxnSpPr>
          <p:spPr bwMode="auto">
            <a:xfrm rot="5400000" flipH="1" flipV="1">
              <a:off x="6750859" y="3357562"/>
              <a:ext cx="285752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786816" y="4929579"/>
              <a:ext cx="785316" cy="42824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grpSp>
      <p:pic>
        <p:nvPicPr>
          <p:cNvPr id="97283" name="图片 16"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999725090"/>
      </p:ext>
    </p:extLst>
  </p:cSld>
  <p:clrMapOvr>
    <a:masterClrMapping/>
  </p:clrMapOvr>
  <p:transition spd="slow"/>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内容占位符 2"/>
          <p:cNvSpPr>
            <a:spLocks noGrp="1"/>
          </p:cNvSpPr>
          <p:nvPr>
            <p:ph idx="1"/>
          </p:nvPr>
        </p:nvSpPr>
        <p:spPr>
          <a:xfrm>
            <a:off x="539750" y="928688"/>
            <a:ext cx="8153400" cy="5195887"/>
          </a:xfrm>
        </p:spPr>
        <p:txBody>
          <a:bodyPr/>
          <a:lstStyle/>
          <a:p>
            <a:r>
              <a:rPr lang="zh-CN" altLang="zh-CN" smtClean="0"/>
              <a:t>解题思路：</a:t>
            </a:r>
            <a:endParaRPr lang="en-US" altLang="zh-CN" smtClean="0"/>
          </a:p>
          <a:p>
            <a:pPr lvl="1"/>
            <a:r>
              <a:rPr lang="zh-CN" altLang="zh-CN" smtClean="0"/>
              <a:t>要把</a:t>
            </a:r>
            <a:r>
              <a:rPr lang="en-US" altLang="zh-CN" smtClean="0"/>
              <a:t>64</a:t>
            </a:r>
            <a:r>
              <a:rPr lang="zh-CN" altLang="zh-CN" smtClean="0"/>
              <a:t>个盘子从</a:t>
            </a:r>
            <a:r>
              <a:rPr lang="en-US" altLang="zh-CN" smtClean="0"/>
              <a:t>A</a:t>
            </a:r>
            <a:r>
              <a:rPr lang="zh-CN" altLang="zh-CN" smtClean="0"/>
              <a:t>座移动到</a:t>
            </a:r>
            <a:r>
              <a:rPr lang="en-US" altLang="zh-CN" smtClean="0"/>
              <a:t>C</a:t>
            </a:r>
            <a:r>
              <a:rPr lang="zh-CN" altLang="zh-CN" smtClean="0"/>
              <a:t>座，需要移动大约</a:t>
            </a:r>
            <a:r>
              <a:rPr lang="en-US" altLang="zh-CN" smtClean="0"/>
              <a:t>2</a:t>
            </a:r>
            <a:r>
              <a:rPr lang="en-US" altLang="zh-CN" baseline="30000" smtClean="0"/>
              <a:t>64</a:t>
            </a:r>
            <a:r>
              <a:rPr lang="en-US" altLang="zh-CN" smtClean="0"/>
              <a:t> </a:t>
            </a:r>
            <a:r>
              <a:rPr lang="zh-CN" altLang="zh-CN" smtClean="0"/>
              <a:t>次盘子。一般人是不可能直接确定移动盘子的每一个具体步骤的</a:t>
            </a:r>
            <a:endParaRPr lang="en-US" altLang="zh-CN" smtClean="0"/>
          </a:p>
          <a:p>
            <a:pPr lvl="1"/>
            <a:r>
              <a:rPr lang="zh-CN" altLang="zh-CN" smtClean="0"/>
              <a:t>老和尚会这样想：假如有另外一个和尚能有办法将上面</a:t>
            </a:r>
            <a:r>
              <a:rPr lang="en-US" altLang="zh-CN" smtClean="0"/>
              <a:t>63</a:t>
            </a:r>
            <a:r>
              <a:rPr lang="zh-CN" altLang="zh-CN" smtClean="0"/>
              <a:t>个盘子从一个座移到另一座。那么，问题就解决了。此时老和尚只需这样做：</a:t>
            </a:r>
          </a:p>
        </p:txBody>
      </p:sp>
      <p:pic>
        <p:nvPicPr>
          <p:cNvPr id="98307"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935528341"/>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7042">
                                            <p:txEl>
                                              <p:pRg st="2" end="2"/>
                                            </p:txEl>
                                          </p:spTgt>
                                        </p:tgtEl>
                                        <p:attrNameLst>
                                          <p:attrName>style.visibility</p:attrName>
                                        </p:attrNameLst>
                                      </p:cBhvr>
                                      <p:to>
                                        <p:strVal val="visible"/>
                                      </p:to>
                                    </p:set>
                                    <p:animEffect transition="in" filter="blinds(horizontal)">
                                      <p:cBhvr>
                                        <p:cTn id="7" dur="500"/>
                                        <p:tgtEl>
                                          <p:spTgt spid="8704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内容占位符 2"/>
          <p:cNvSpPr>
            <a:spLocks noGrp="1"/>
          </p:cNvSpPr>
          <p:nvPr>
            <p:ph idx="1"/>
          </p:nvPr>
        </p:nvSpPr>
        <p:spPr>
          <a:xfrm>
            <a:off x="539750" y="928688"/>
            <a:ext cx="8153400" cy="5195887"/>
          </a:xfrm>
        </p:spPr>
        <p:txBody>
          <a:bodyPr/>
          <a:lstStyle/>
          <a:p>
            <a:r>
              <a:rPr lang="zh-CN" altLang="zh-CN" smtClean="0"/>
              <a:t>解题思路：</a:t>
            </a:r>
            <a:endParaRPr lang="en-US" altLang="zh-CN" smtClean="0"/>
          </a:p>
          <a:p>
            <a:pPr lvl="1">
              <a:buFont typeface="Wingdings" panose="05000000000000000000" pitchFamily="2" charset="2"/>
              <a:buNone/>
            </a:pPr>
            <a:r>
              <a:rPr lang="en-US" altLang="zh-CN" smtClean="0"/>
              <a:t>(1) </a:t>
            </a:r>
            <a:r>
              <a:rPr lang="zh-CN" altLang="zh-CN" smtClean="0"/>
              <a:t>命令第</a:t>
            </a:r>
            <a:r>
              <a:rPr lang="en-US" altLang="zh-CN" smtClean="0"/>
              <a:t>2</a:t>
            </a:r>
            <a:r>
              <a:rPr lang="zh-CN" altLang="zh-CN" smtClean="0"/>
              <a:t>个和尚将</a:t>
            </a:r>
            <a:r>
              <a:rPr lang="en-US" altLang="zh-CN" smtClean="0"/>
              <a:t>63</a:t>
            </a:r>
            <a:r>
              <a:rPr lang="zh-CN" altLang="zh-CN" smtClean="0"/>
              <a:t>个盘子从</a:t>
            </a:r>
            <a:r>
              <a:rPr lang="en-US" altLang="zh-CN" smtClean="0"/>
              <a:t>A</a:t>
            </a:r>
            <a:r>
              <a:rPr lang="zh-CN" altLang="zh-CN" smtClean="0"/>
              <a:t>座移到</a:t>
            </a:r>
            <a:r>
              <a:rPr lang="en-US" altLang="zh-CN" smtClean="0"/>
              <a:t>B</a:t>
            </a:r>
            <a:r>
              <a:rPr lang="zh-CN" altLang="zh-CN" smtClean="0"/>
              <a:t>座</a:t>
            </a:r>
          </a:p>
          <a:p>
            <a:pPr lvl="1">
              <a:buFont typeface="Wingdings" panose="05000000000000000000" pitchFamily="2" charset="2"/>
              <a:buNone/>
            </a:pPr>
            <a:r>
              <a:rPr lang="en-US" altLang="zh-CN" smtClean="0"/>
              <a:t>(2) </a:t>
            </a:r>
            <a:r>
              <a:rPr lang="zh-CN" altLang="zh-CN" smtClean="0"/>
              <a:t>自己将</a:t>
            </a:r>
            <a:r>
              <a:rPr lang="en-US" altLang="zh-CN" smtClean="0"/>
              <a:t>1</a:t>
            </a:r>
            <a:r>
              <a:rPr lang="zh-CN" altLang="zh-CN" smtClean="0"/>
              <a:t>个盘子（最底下的、最大的盘子）从</a:t>
            </a:r>
            <a:r>
              <a:rPr lang="en-US" altLang="zh-CN" smtClean="0"/>
              <a:t>A</a:t>
            </a:r>
            <a:r>
              <a:rPr lang="zh-CN" altLang="zh-CN" smtClean="0"/>
              <a:t>座移到</a:t>
            </a:r>
            <a:r>
              <a:rPr lang="en-US" altLang="zh-CN" smtClean="0"/>
              <a:t>C</a:t>
            </a:r>
            <a:r>
              <a:rPr lang="zh-CN" altLang="zh-CN" smtClean="0"/>
              <a:t>座</a:t>
            </a:r>
          </a:p>
          <a:p>
            <a:pPr lvl="1">
              <a:buFont typeface="Wingdings" panose="05000000000000000000" pitchFamily="2" charset="2"/>
              <a:buNone/>
            </a:pPr>
            <a:r>
              <a:rPr lang="en-US" altLang="zh-CN" smtClean="0"/>
              <a:t>(3) </a:t>
            </a:r>
            <a:r>
              <a:rPr lang="zh-CN" altLang="zh-CN" smtClean="0"/>
              <a:t>再命令第</a:t>
            </a:r>
            <a:r>
              <a:rPr lang="en-US" altLang="zh-CN" smtClean="0"/>
              <a:t>2</a:t>
            </a:r>
            <a:r>
              <a:rPr lang="zh-CN" altLang="zh-CN" smtClean="0"/>
              <a:t>个和尚将</a:t>
            </a:r>
            <a:r>
              <a:rPr lang="en-US" altLang="zh-CN" smtClean="0"/>
              <a:t>63</a:t>
            </a:r>
            <a:r>
              <a:rPr lang="zh-CN" altLang="zh-CN" smtClean="0"/>
              <a:t>个盘子从</a:t>
            </a:r>
            <a:r>
              <a:rPr lang="en-US" altLang="zh-CN" smtClean="0"/>
              <a:t>B</a:t>
            </a:r>
            <a:r>
              <a:rPr lang="zh-CN" altLang="zh-CN" smtClean="0"/>
              <a:t>座移到</a:t>
            </a:r>
            <a:r>
              <a:rPr lang="en-US" altLang="zh-CN" smtClean="0"/>
              <a:t>C</a:t>
            </a:r>
            <a:r>
              <a:rPr lang="zh-CN" altLang="zh-CN" smtClean="0"/>
              <a:t>座</a:t>
            </a:r>
          </a:p>
          <a:p>
            <a:endParaRPr lang="zh-CN" altLang="en-US" smtClean="0"/>
          </a:p>
        </p:txBody>
      </p:sp>
      <p:pic>
        <p:nvPicPr>
          <p:cNvPr id="99331" name="图片 2"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074783089"/>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nodeType="clickEffect">
                                  <p:stCondLst>
                                    <p:cond delay="0"/>
                                  </p:stCondLst>
                                  <p:childTnLst>
                                    <p:set>
                                      <p:cBhvr>
                                        <p:cTn id="6" dur="1" fill="hold">
                                          <p:stCondLst>
                                            <p:cond delay="0"/>
                                          </p:stCondLst>
                                        </p:cTn>
                                        <p:tgtEl>
                                          <p:spTgt spid="88066">
                                            <p:txEl>
                                              <p:pRg st="2" end="2"/>
                                            </p:txEl>
                                          </p:spTgt>
                                        </p:tgtEl>
                                        <p:attrNameLst>
                                          <p:attrName>style.visibility</p:attrName>
                                        </p:attrNameLst>
                                      </p:cBhvr>
                                      <p:to>
                                        <p:strVal val="visible"/>
                                      </p:to>
                                    </p:set>
                                    <p:animEffect transition="in" filter="blinds(horizontal)">
                                      <p:cBhvr>
                                        <p:cTn id="7" dur="500"/>
                                        <p:tgtEl>
                                          <p:spTgt spid="88066">
                                            <p:txEl>
                                              <p:pRg st="2" end="2"/>
                                            </p:txEl>
                                          </p:spTgt>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3" presetClass="entr" presetSubtype="10" fill="hold" nodeType="clickEffect">
                                  <p:stCondLst>
                                    <p:cond delay="0"/>
                                  </p:stCondLst>
                                  <p:childTnLst>
                                    <p:set>
                                      <p:cBhvr>
                                        <p:cTn id="11" dur="1" fill="hold">
                                          <p:stCondLst>
                                            <p:cond delay="0"/>
                                          </p:stCondLst>
                                        </p:cTn>
                                        <p:tgtEl>
                                          <p:spTgt spid="88066">
                                            <p:txEl>
                                              <p:pRg st="3" end="3"/>
                                            </p:txEl>
                                          </p:spTgt>
                                        </p:tgtEl>
                                        <p:attrNameLst>
                                          <p:attrName>style.visibility</p:attrName>
                                        </p:attrNameLst>
                                      </p:cBhvr>
                                      <p:to>
                                        <p:strVal val="visible"/>
                                      </p:to>
                                    </p:set>
                                    <p:animEffect transition="in" filter="blinds(horizontal)">
                                      <p:cBhvr>
                                        <p:cTn id="12" dur="500"/>
                                        <p:tgtEl>
                                          <p:spTgt spid="88066">
                                            <p:txEl>
                                              <p:pRg st="3" end="3"/>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0354"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00356"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00358"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00360" name="流程图: 过程 16"/>
          <p:cNvSpPr>
            <a:spLocks noChangeArrowheads="1"/>
          </p:cNvSpPr>
          <p:nvPr/>
        </p:nvSpPr>
        <p:spPr bwMode="auto">
          <a:xfrm>
            <a:off x="571500" y="5072063"/>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0361" name="流程图: 过程 31"/>
          <p:cNvSpPr>
            <a:spLocks noChangeArrowheads="1"/>
          </p:cNvSpPr>
          <p:nvPr/>
        </p:nvSpPr>
        <p:spPr bwMode="auto">
          <a:xfrm>
            <a:off x="714375" y="4595813"/>
            <a:ext cx="1833563" cy="476250"/>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0362" name="流程图: 过程 32"/>
          <p:cNvSpPr>
            <a:spLocks noChangeArrowheads="1"/>
          </p:cNvSpPr>
          <p:nvPr/>
        </p:nvSpPr>
        <p:spPr bwMode="auto">
          <a:xfrm>
            <a:off x="908050" y="3343275"/>
            <a:ext cx="1466850" cy="124936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3600">
                <a:solidFill>
                  <a:srgbClr val="FF0000"/>
                </a:solidFill>
                <a:latin typeface="黑体" panose="02010609060101010101" pitchFamily="49" charset="-122"/>
                <a:ea typeface="黑体" panose="02010609060101010101" pitchFamily="49" charset="-122"/>
              </a:rPr>
              <a:t>……</a:t>
            </a:r>
            <a:endParaRPr kumimoji="1" lang="zh-CN" altLang="en-US" sz="3600">
              <a:solidFill>
                <a:srgbClr val="FF0000"/>
              </a:solidFill>
              <a:latin typeface="黑体" panose="02010609060101010101" pitchFamily="49" charset="-122"/>
              <a:ea typeface="黑体" panose="02010609060101010101" pitchFamily="49" charset="-122"/>
            </a:endParaRPr>
          </a:p>
        </p:txBody>
      </p:sp>
      <p:sp>
        <p:nvSpPr>
          <p:cNvPr id="100363" name="流程图: 过程 33"/>
          <p:cNvSpPr>
            <a:spLocks noChangeArrowheads="1"/>
          </p:cNvSpPr>
          <p:nvPr/>
        </p:nvSpPr>
        <p:spPr bwMode="auto">
          <a:xfrm>
            <a:off x="1081088" y="2867025"/>
            <a:ext cx="1100137" cy="476250"/>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0364" name="流程图: 过程 34"/>
          <p:cNvSpPr>
            <a:spLocks noChangeArrowheads="1"/>
          </p:cNvSpPr>
          <p:nvPr/>
        </p:nvSpPr>
        <p:spPr bwMode="auto">
          <a:xfrm>
            <a:off x="1265238" y="2390775"/>
            <a:ext cx="733425" cy="476250"/>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37" name="内容占位符 2"/>
          <p:cNvSpPr txBox="1">
            <a:spLocks/>
          </p:cNvSpPr>
          <p:nvPr/>
        </p:nvSpPr>
        <p:spPr bwMode="auto">
          <a:xfrm>
            <a:off x="214313" y="1643063"/>
            <a:ext cx="3000375"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2800" b="1" kern="0" dirty="0">
                <a:latin typeface="+mn-lt"/>
                <a:ea typeface="+mn-ea"/>
              </a:rPr>
              <a:t>将</a:t>
            </a:r>
            <a:r>
              <a:rPr lang="en-US" altLang="zh-CN" sz="2800" b="1" kern="0" dirty="0">
                <a:latin typeface="+mn-lt"/>
                <a:ea typeface="+mn-ea"/>
              </a:rPr>
              <a:t>63</a:t>
            </a:r>
            <a:r>
              <a:rPr lang="zh-CN" altLang="en-US" sz="2800" b="1" kern="0" dirty="0">
                <a:latin typeface="+mn-lt"/>
                <a:ea typeface="+mn-ea"/>
              </a:rPr>
              <a:t>个从</a:t>
            </a:r>
            <a:r>
              <a:rPr lang="en-US" altLang="zh-CN" sz="2800" b="1" kern="0" dirty="0">
                <a:latin typeface="+mn-lt"/>
                <a:ea typeface="+mn-ea"/>
              </a:rPr>
              <a:t>A</a:t>
            </a:r>
            <a:r>
              <a:rPr lang="zh-CN" altLang="en-US" sz="2800" b="1" kern="0" dirty="0">
                <a:latin typeface="+mn-lt"/>
                <a:ea typeface="+mn-ea"/>
              </a:rPr>
              <a:t>到</a:t>
            </a:r>
            <a:r>
              <a:rPr lang="en-US" altLang="zh-CN" sz="2800" b="1" kern="0" dirty="0">
                <a:latin typeface="+mn-lt"/>
                <a:ea typeface="+mn-ea"/>
              </a:rPr>
              <a:t>B</a:t>
            </a:r>
            <a:endParaRPr lang="zh-CN" altLang="en-US" sz="2800" b="1" kern="0" dirty="0">
              <a:latin typeface="+mn-lt"/>
              <a:ea typeface="+mn-ea"/>
            </a:endParaRPr>
          </a:p>
        </p:txBody>
      </p:sp>
      <p:cxnSp>
        <p:nvCxnSpPr>
          <p:cNvPr id="100366" name="直接连接符 43"/>
          <p:cNvCxnSpPr>
            <a:cxnSpLocks noChangeShapeType="1"/>
            <a:stCxn id="100360" idx="2"/>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0367"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0368"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49"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第</a:t>
            </a:r>
            <a:r>
              <a:rPr lang="en-US" altLang="zh-CN" sz="3200" b="1" kern="0" dirty="0">
                <a:solidFill>
                  <a:srgbClr val="0000CC"/>
                </a:solidFill>
                <a:latin typeface="+mn-lt"/>
                <a:ea typeface="+mn-ea"/>
              </a:rPr>
              <a:t>1</a:t>
            </a:r>
            <a:r>
              <a:rPr lang="zh-CN" altLang="en-US" sz="3200" b="1" kern="0" dirty="0">
                <a:solidFill>
                  <a:srgbClr val="0000CC"/>
                </a:solidFill>
                <a:latin typeface="+mn-lt"/>
                <a:ea typeface="+mn-ea"/>
              </a:rPr>
              <a:t>个和尚的做法</a:t>
            </a:r>
          </a:p>
        </p:txBody>
      </p:sp>
      <p:pic>
        <p:nvPicPr>
          <p:cNvPr id="100370" name="图片 17"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107768222"/>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1378"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grpSp>
        <p:nvGrpSpPr>
          <p:cNvPr id="2" name="组合 35"/>
          <p:cNvGrpSpPr>
            <a:grpSpLocks/>
          </p:cNvGrpSpPr>
          <p:nvPr/>
        </p:nvGrpSpPr>
        <p:grpSpPr bwMode="auto">
          <a:xfrm>
            <a:off x="3663950" y="2878138"/>
            <a:ext cx="1835150" cy="2668587"/>
            <a:chOff x="3664630" y="2234649"/>
            <a:chExt cx="1833930" cy="2669497"/>
          </a:xfrm>
        </p:grpSpPr>
        <p:sp>
          <p:nvSpPr>
            <p:cNvPr id="101392" name="流程图: 过程 12"/>
            <p:cNvSpPr>
              <a:spLocks noChangeArrowheads="1"/>
            </p:cNvSpPr>
            <p:nvPr/>
          </p:nvSpPr>
          <p:spPr bwMode="auto">
            <a:xfrm>
              <a:off x="3664630" y="4427893"/>
              <a:ext cx="1833930"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1393" name="流程图: 过程 13"/>
            <p:cNvSpPr>
              <a:spLocks noChangeArrowheads="1"/>
            </p:cNvSpPr>
            <p:nvPr/>
          </p:nvSpPr>
          <p:spPr bwMode="auto">
            <a:xfrm>
              <a:off x="3857620" y="3175869"/>
              <a:ext cx="1467144" cy="1248306"/>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3600">
                  <a:solidFill>
                    <a:srgbClr val="FF0000"/>
                  </a:solidFill>
                  <a:latin typeface="黑体" panose="02010609060101010101" pitchFamily="49" charset="-122"/>
                  <a:ea typeface="黑体" panose="02010609060101010101" pitchFamily="49" charset="-122"/>
                </a:rPr>
                <a:t>……</a:t>
              </a:r>
              <a:endParaRPr kumimoji="1" lang="zh-CN" altLang="en-US" sz="3600">
                <a:solidFill>
                  <a:srgbClr val="FF0000"/>
                </a:solidFill>
                <a:latin typeface="黑体" panose="02010609060101010101" pitchFamily="49" charset="-122"/>
                <a:ea typeface="黑体" panose="02010609060101010101" pitchFamily="49" charset="-122"/>
              </a:endParaRPr>
            </a:p>
          </p:txBody>
        </p:sp>
        <p:sp>
          <p:nvSpPr>
            <p:cNvPr id="101394" name="流程图: 过程 14"/>
            <p:cNvSpPr>
              <a:spLocks noChangeArrowheads="1"/>
            </p:cNvSpPr>
            <p:nvPr/>
          </p:nvSpPr>
          <p:spPr bwMode="auto">
            <a:xfrm>
              <a:off x="4031417" y="2710902"/>
              <a:ext cx="1100359"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1395" name="流程图: 过程 15"/>
            <p:cNvSpPr>
              <a:spLocks noChangeArrowheads="1"/>
            </p:cNvSpPr>
            <p:nvPr/>
          </p:nvSpPr>
          <p:spPr bwMode="auto">
            <a:xfrm>
              <a:off x="4214810" y="2234649"/>
              <a:ext cx="733573"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grp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01381"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01383"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01385" name="流程图: 过程 16"/>
          <p:cNvSpPr>
            <a:spLocks noChangeArrowheads="1"/>
          </p:cNvSpPr>
          <p:nvPr/>
        </p:nvSpPr>
        <p:spPr bwMode="auto">
          <a:xfrm>
            <a:off x="571500" y="5072063"/>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37" name="内容占位符 2"/>
          <p:cNvSpPr txBox="1">
            <a:spLocks/>
          </p:cNvSpPr>
          <p:nvPr/>
        </p:nvSpPr>
        <p:spPr bwMode="auto">
          <a:xfrm>
            <a:off x="214313" y="1643063"/>
            <a:ext cx="3000375"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2800" b="1" kern="0" dirty="0">
                <a:latin typeface="+mn-lt"/>
                <a:ea typeface="+mn-ea"/>
              </a:rPr>
              <a:t>将</a:t>
            </a:r>
            <a:r>
              <a:rPr lang="en-US" altLang="zh-CN" sz="2800" b="1" kern="0" dirty="0">
                <a:latin typeface="+mn-lt"/>
                <a:ea typeface="+mn-ea"/>
              </a:rPr>
              <a:t>63</a:t>
            </a:r>
            <a:r>
              <a:rPr lang="zh-CN" altLang="en-US" sz="2800" b="1" kern="0" dirty="0">
                <a:latin typeface="+mn-lt"/>
                <a:ea typeface="+mn-ea"/>
              </a:rPr>
              <a:t>个从</a:t>
            </a:r>
            <a:r>
              <a:rPr lang="en-US" altLang="zh-CN" sz="2800" b="1" kern="0" dirty="0">
                <a:latin typeface="+mn-lt"/>
                <a:ea typeface="+mn-ea"/>
              </a:rPr>
              <a:t>A</a:t>
            </a:r>
            <a:r>
              <a:rPr lang="zh-CN" altLang="en-US" sz="2800" b="1" kern="0" dirty="0">
                <a:latin typeface="+mn-lt"/>
                <a:ea typeface="+mn-ea"/>
              </a:rPr>
              <a:t>到</a:t>
            </a:r>
            <a:r>
              <a:rPr lang="en-US" altLang="zh-CN" sz="2800" b="1" kern="0" dirty="0">
                <a:latin typeface="+mn-lt"/>
                <a:ea typeface="+mn-ea"/>
              </a:rPr>
              <a:t>B</a:t>
            </a:r>
            <a:endParaRPr lang="zh-CN" altLang="en-US" sz="2800" b="1" kern="0" dirty="0">
              <a:latin typeface="+mn-lt"/>
              <a:ea typeface="+mn-ea"/>
            </a:endParaRPr>
          </a:p>
        </p:txBody>
      </p:sp>
      <p:cxnSp>
        <p:nvCxnSpPr>
          <p:cNvPr id="101387" name="直接连接符 43"/>
          <p:cNvCxnSpPr>
            <a:cxnSpLocks noChangeShapeType="1"/>
            <a:stCxn id="101385" idx="2"/>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1388"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1389"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3"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第</a:t>
            </a:r>
            <a:r>
              <a:rPr lang="en-US" altLang="zh-CN" sz="3200" b="1" kern="0" dirty="0">
                <a:solidFill>
                  <a:srgbClr val="0000CC"/>
                </a:solidFill>
                <a:latin typeface="+mn-lt"/>
                <a:ea typeface="+mn-ea"/>
              </a:rPr>
              <a:t>1</a:t>
            </a:r>
            <a:r>
              <a:rPr lang="zh-CN" altLang="en-US" sz="3200" b="1" kern="0" dirty="0">
                <a:solidFill>
                  <a:srgbClr val="0000CC"/>
                </a:solidFill>
                <a:latin typeface="+mn-lt"/>
                <a:ea typeface="+mn-ea"/>
              </a:rPr>
              <a:t>个和尚的做法</a:t>
            </a:r>
          </a:p>
        </p:txBody>
      </p:sp>
      <p:pic>
        <p:nvPicPr>
          <p:cNvPr id="101391"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420355507"/>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blinds(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02402" name="直接连接符 5"/>
          <p:cNvCxnSpPr>
            <a:cxnSpLocks noChangeShapeType="1"/>
          </p:cNvCxnSpPr>
          <p:nvPr/>
        </p:nvCxnSpPr>
        <p:spPr bwMode="auto">
          <a:xfrm>
            <a:off x="285750" y="5548313"/>
            <a:ext cx="2751138"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grpSp>
        <p:nvGrpSpPr>
          <p:cNvPr id="102403" name="组合 35"/>
          <p:cNvGrpSpPr>
            <a:grpSpLocks/>
          </p:cNvGrpSpPr>
          <p:nvPr/>
        </p:nvGrpSpPr>
        <p:grpSpPr bwMode="auto">
          <a:xfrm>
            <a:off x="3663950" y="2878138"/>
            <a:ext cx="1835150" cy="2668587"/>
            <a:chOff x="3664630" y="2234649"/>
            <a:chExt cx="1833930" cy="2669497"/>
          </a:xfrm>
        </p:grpSpPr>
        <p:sp>
          <p:nvSpPr>
            <p:cNvPr id="102416" name="流程图: 过程 12"/>
            <p:cNvSpPr>
              <a:spLocks noChangeArrowheads="1"/>
            </p:cNvSpPr>
            <p:nvPr/>
          </p:nvSpPr>
          <p:spPr bwMode="auto">
            <a:xfrm>
              <a:off x="3664630" y="4427893"/>
              <a:ext cx="1833930"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2417" name="流程图: 过程 13"/>
            <p:cNvSpPr>
              <a:spLocks noChangeArrowheads="1"/>
            </p:cNvSpPr>
            <p:nvPr/>
          </p:nvSpPr>
          <p:spPr bwMode="auto">
            <a:xfrm>
              <a:off x="3857620" y="3175869"/>
              <a:ext cx="1467144" cy="1248306"/>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tIns="324000" bIns="108000"/>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algn="ctr" eaLnBrk="1" hangingPunct="1">
                <a:spcBef>
                  <a:spcPct val="0"/>
                </a:spcBef>
                <a:buFontTx/>
                <a:buNone/>
              </a:pPr>
              <a:r>
                <a:rPr kumimoji="1" lang="en-US" altLang="zh-CN" sz="3600">
                  <a:solidFill>
                    <a:srgbClr val="FF0000"/>
                  </a:solidFill>
                  <a:latin typeface="黑体" panose="02010609060101010101" pitchFamily="49" charset="-122"/>
                  <a:ea typeface="黑体" panose="02010609060101010101" pitchFamily="49" charset="-122"/>
                </a:rPr>
                <a:t>……</a:t>
              </a:r>
              <a:endParaRPr kumimoji="1" lang="zh-CN" altLang="en-US" sz="3600">
                <a:solidFill>
                  <a:srgbClr val="FF0000"/>
                </a:solidFill>
                <a:latin typeface="黑体" panose="02010609060101010101" pitchFamily="49" charset="-122"/>
                <a:ea typeface="黑体" panose="02010609060101010101" pitchFamily="49" charset="-122"/>
              </a:endParaRPr>
            </a:p>
          </p:txBody>
        </p:sp>
        <p:sp>
          <p:nvSpPr>
            <p:cNvPr id="102418" name="流程图: 过程 14"/>
            <p:cNvSpPr>
              <a:spLocks noChangeArrowheads="1"/>
            </p:cNvSpPr>
            <p:nvPr/>
          </p:nvSpPr>
          <p:spPr bwMode="auto">
            <a:xfrm>
              <a:off x="4031417" y="2710902"/>
              <a:ext cx="1100359"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102419" name="流程图: 过程 15"/>
            <p:cNvSpPr>
              <a:spLocks noChangeArrowheads="1"/>
            </p:cNvSpPr>
            <p:nvPr/>
          </p:nvSpPr>
          <p:spPr bwMode="auto">
            <a:xfrm>
              <a:off x="4214810" y="2234649"/>
              <a:ext cx="733573" cy="476253"/>
            </a:xfrm>
            <a:prstGeom prst="flowChartProcess">
              <a:avLst/>
            </a:prstGeom>
            <a:noFill/>
            <a:ln w="38100" algn="ctr">
              <a:solidFill>
                <a:srgbClr val="9D138D"/>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grpSp>
      <p:sp>
        <p:nvSpPr>
          <p:cNvPr id="21" name="内容占位符 2"/>
          <p:cNvSpPr txBox="1">
            <a:spLocks/>
          </p:cNvSpPr>
          <p:nvPr/>
        </p:nvSpPr>
        <p:spPr bwMode="auto">
          <a:xfrm>
            <a:off x="1309688" y="5697538"/>
            <a:ext cx="703262"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A</a:t>
            </a:r>
            <a:endParaRPr lang="zh-CN" altLang="en-US" sz="2800" b="1" kern="0" dirty="0">
              <a:latin typeface="+mn-lt"/>
              <a:ea typeface="+mn-ea"/>
            </a:endParaRPr>
          </a:p>
        </p:txBody>
      </p:sp>
      <p:cxnSp>
        <p:nvCxnSpPr>
          <p:cNvPr id="102405" name="直接连接符 21"/>
          <p:cNvCxnSpPr>
            <a:cxnSpLocks noChangeShapeType="1"/>
          </p:cNvCxnSpPr>
          <p:nvPr/>
        </p:nvCxnSpPr>
        <p:spPr bwMode="auto">
          <a:xfrm>
            <a:off x="3197225" y="5548313"/>
            <a:ext cx="2749550"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4" name="内容占位符 2"/>
          <p:cNvSpPr txBox="1">
            <a:spLocks/>
          </p:cNvSpPr>
          <p:nvPr/>
        </p:nvSpPr>
        <p:spPr bwMode="auto">
          <a:xfrm>
            <a:off x="4219575" y="5697538"/>
            <a:ext cx="704850"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B</a:t>
            </a:r>
            <a:endParaRPr lang="zh-CN" altLang="en-US" sz="2800" b="1" kern="0" dirty="0">
              <a:latin typeface="+mn-lt"/>
              <a:ea typeface="+mn-ea"/>
            </a:endParaRPr>
          </a:p>
        </p:txBody>
      </p:sp>
      <p:cxnSp>
        <p:nvCxnSpPr>
          <p:cNvPr id="102407" name="直接连接符 24"/>
          <p:cNvCxnSpPr>
            <a:cxnSpLocks noChangeShapeType="1"/>
          </p:cNvCxnSpPr>
          <p:nvPr/>
        </p:nvCxnSpPr>
        <p:spPr bwMode="auto">
          <a:xfrm>
            <a:off x="6107113" y="5548313"/>
            <a:ext cx="2751137" cy="0"/>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27" name="内容占位符 2"/>
          <p:cNvSpPr txBox="1">
            <a:spLocks/>
          </p:cNvSpPr>
          <p:nvPr/>
        </p:nvSpPr>
        <p:spPr bwMode="auto">
          <a:xfrm>
            <a:off x="7131050" y="5697538"/>
            <a:ext cx="703263" cy="446087"/>
          </a:xfrm>
          <a:prstGeom prst="rect">
            <a:avLst/>
          </a:prstGeom>
          <a:noFill/>
          <a:ln w="9525">
            <a:noFill/>
            <a:miter lim="800000"/>
            <a:headEnd/>
            <a:tailEnd/>
          </a:ln>
        </p:spPr>
        <p:txBody>
          <a:bodyPr/>
          <a:lstStyle/>
          <a:p>
            <a:pPr marL="342900" indent="-342900" algn="ctr">
              <a:lnSpc>
                <a:spcPts val="2400"/>
              </a:lnSpc>
              <a:spcBef>
                <a:spcPct val="20000"/>
              </a:spcBef>
              <a:buFont typeface="Wingdings" pitchFamily="2" charset="2"/>
              <a:buNone/>
              <a:defRPr/>
            </a:pPr>
            <a:r>
              <a:rPr lang="en-US" altLang="zh-CN" sz="2800" b="1" kern="0" dirty="0">
                <a:latin typeface="+mn-lt"/>
                <a:ea typeface="+mn-ea"/>
              </a:rPr>
              <a:t>C</a:t>
            </a:r>
            <a:endParaRPr lang="zh-CN" altLang="en-US" sz="2800" b="1" kern="0" dirty="0">
              <a:latin typeface="+mn-lt"/>
              <a:ea typeface="+mn-ea"/>
            </a:endParaRPr>
          </a:p>
        </p:txBody>
      </p:sp>
      <p:sp>
        <p:nvSpPr>
          <p:cNvPr id="102409" name="流程图: 过程 16"/>
          <p:cNvSpPr>
            <a:spLocks noChangeArrowheads="1"/>
          </p:cNvSpPr>
          <p:nvPr/>
        </p:nvSpPr>
        <p:spPr bwMode="auto">
          <a:xfrm>
            <a:off x="571500" y="5072063"/>
            <a:ext cx="2200275" cy="476250"/>
          </a:xfrm>
          <a:prstGeom prst="flowChartProcess">
            <a:avLst/>
          </a:prstGeom>
          <a:noFill/>
          <a:ln w="38100" algn="ctr">
            <a:solidFill>
              <a:schemeClr val="tx1"/>
            </a:solidFill>
            <a:miter lim="800000"/>
            <a:headEnd/>
            <a:tailEnd/>
          </a:ln>
          <a:extLst>
            <a:ext uri="{909E8E84-426E-40DD-AFC4-6F175D3DCCD1}">
              <a14:hiddenFill xmlns:a14="http://schemas.microsoft.com/office/drawing/2010/main">
                <a:solidFill>
                  <a:srgbClr val="FFFFFF"/>
                </a:solidFill>
              </a14:hiddenFill>
            </a:ext>
          </a:extLst>
        </p:spPr>
        <p:txBody>
          <a:bodyPr wrap="none"/>
          <a:lstStyle>
            <a:lvl1pPr>
              <a:spcBef>
                <a:spcPct val="20000"/>
              </a:spcBef>
              <a:buChar char="•"/>
              <a:defRPr sz="3200" b="1">
                <a:solidFill>
                  <a:schemeClr val="tx1"/>
                </a:solidFill>
                <a:latin typeface="Arial" panose="020B0604020202020204" pitchFamily="34" charset="0"/>
                <a:ea typeface="楷体" panose="02010609060101010101" pitchFamily="49" charset="-122"/>
              </a:defRPr>
            </a:lvl1pPr>
            <a:lvl2pPr marL="742950" indent="-285750">
              <a:spcBef>
                <a:spcPct val="20000"/>
              </a:spcBef>
              <a:buChar char="–"/>
              <a:defRPr sz="2800" b="1">
                <a:solidFill>
                  <a:schemeClr val="tx1"/>
                </a:solidFill>
                <a:latin typeface="Arial" panose="020B0604020202020204" pitchFamily="34" charset="0"/>
                <a:ea typeface="楷体" panose="02010609060101010101" pitchFamily="49" charset="-122"/>
              </a:defRPr>
            </a:lvl2pPr>
            <a:lvl3pPr marL="1143000" indent="-228600">
              <a:spcBef>
                <a:spcPct val="20000"/>
              </a:spcBef>
              <a:buChar char="•"/>
              <a:defRPr sz="2400" b="1">
                <a:solidFill>
                  <a:schemeClr val="tx1"/>
                </a:solidFill>
                <a:latin typeface="Arial" panose="020B0604020202020204" pitchFamily="34" charset="0"/>
                <a:ea typeface="楷体" panose="02010609060101010101" pitchFamily="49" charset="-122"/>
              </a:defRPr>
            </a:lvl3pPr>
            <a:lvl4pPr marL="1600200" indent="-228600">
              <a:spcBef>
                <a:spcPct val="20000"/>
              </a:spcBef>
              <a:buChar char="–"/>
              <a:defRPr sz="2000" b="1">
                <a:solidFill>
                  <a:schemeClr val="tx1"/>
                </a:solidFill>
                <a:latin typeface="Arial" panose="020B0604020202020204" pitchFamily="34" charset="0"/>
                <a:ea typeface="楷体" panose="02010609060101010101" pitchFamily="49" charset="-122"/>
              </a:defRPr>
            </a:lvl4pPr>
            <a:lvl5pPr marL="2057400" indent="-228600">
              <a:spcBef>
                <a:spcPct val="20000"/>
              </a:spcBef>
              <a:buChar char="»"/>
              <a:defRPr sz="2000" b="1">
                <a:solidFill>
                  <a:schemeClr val="tx1"/>
                </a:solidFill>
                <a:latin typeface="Arial" panose="020B0604020202020204" pitchFamily="34" charset="0"/>
                <a:ea typeface="楷体" panose="02010609060101010101" pitchFamily="49" charset="-122"/>
              </a:defRPr>
            </a:lvl5pPr>
            <a:lvl6pPr marL="25146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6pPr>
            <a:lvl7pPr marL="29718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7pPr>
            <a:lvl8pPr marL="34290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8pPr>
            <a:lvl9pPr marL="3886200" indent="-228600" eaLnBrk="0" fontAlgn="base" hangingPunct="0">
              <a:spcBef>
                <a:spcPct val="20000"/>
              </a:spcBef>
              <a:spcAft>
                <a:spcPct val="0"/>
              </a:spcAft>
              <a:buChar char="»"/>
              <a:defRPr sz="2000" b="1">
                <a:solidFill>
                  <a:schemeClr val="tx1"/>
                </a:solidFill>
                <a:latin typeface="Arial" panose="020B0604020202020204" pitchFamily="34" charset="0"/>
                <a:ea typeface="楷体" panose="02010609060101010101" pitchFamily="49" charset="-122"/>
              </a:defRPr>
            </a:lvl9pPr>
          </a:lstStyle>
          <a:p>
            <a:pPr eaLnBrk="1" hangingPunct="1">
              <a:spcBef>
                <a:spcPct val="0"/>
              </a:spcBef>
              <a:buFontTx/>
              <a:buNone/>
            </a:pPr>
            <a:endParaRPr kumimoji="1" lang="zh-CN" altLang="en-US" sz="4000" b="0">
              <a:ea typeface="宋体" panose="02010600030101010101" pitchFamily="2" charset="-122"/>
            </a:endParaRPr>
          </a:p>
        </p:txBody>
      </p:sp>
      <p:sp>
        <p:nvSpPr>
          <p:cNvPr id="37" name="内容占位符 2"/>
          <p:cNvSpPr txBox="1">
            <a:spLocks/>
          </p:cNvSpPr>
          <p:nvPr/>
        </p:nvSpPr>
        <p:spPr bwMode="auto">
          <a:xfrm>
            <a:off x="214313" y="1643063"/>
            <a:ext cx="3000375" cy="642937"/>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2800" b="1" kern="0" dirty="0">
                <a:latin typeface="+mn-lt"/>
                <a:ea typeface="+mn-ea"/>
              </a:rPr>
              <a:t>将</a:t>
            </a:r>
            <a:r>
              <a:rPr lang="en-US" altLang="zh-CN" sz="2800" b="1" kern="0" dirty="0">
                <a:latin typeface="+mn-lt"/>
                <a:ea typeface="+mn-ea"/>
              </a:rPr>
              <a:t>1</a:t>
            </a:r>
            <a:r>
              <a:rPr lang="zh-CN" altLang="en-US" sz="2800" b="1" kern="0" dirty="0">
                <a:latin typeface="+mn-lt"/>
                <a:ea typeface="+mn-ea"/>
              </a:rPr>
              <a:t>个从</a:t>
            </a:r>
            <a:r>
              <a:rPr lang="en-US" altLang="zh-CN" sz="2800" b="1" kern="0" dirty="0">
                <a:latin typeface="+mn-lt"/>
                <a:ea typeface="+mn-ea"/>
              </a:rPr>
              <a:t>A</a:t>
            </a:r>
            <a:r>
              <a:rPr lang="zh-CN" altLang="en-US" sz="2800" b="1" kern="0" dirty="0">
                <a:latin typeface="+mn-lt"/>
                <a:ea typeface="+mn-ea"/>
              </a:rPr>
              <a:t>到</a:t>
            </a:r>
            <a:r>
              <a:rPr lang="en-US" altLang="zh-CN" sz="2800" b="1" kern="0" dirty="0">
                <a:latin typeface="+mn-lt"/>
                <a:ea typeface="+mn-ea"/>
              </a:rPr>
              <a:t>C</a:t>
            </a:r>
            <a:endParaRPr lang="zh-CN" altLang="en-US" sz="2800" b="1" kern="0" dirty="0">
              <a:latin typeface="+mn-lt"/>
              <a:ea typeface="+mn-ea"/>
            </a:endParaRPr>
          </a:p>
        </p:txBody>
      </p:sp>
      <p:cxnSp>
        <p:nvCxnSpPr>
          <p:cNvPr id="102411" name="直接连接符 43"/>
          <p:cNvCxnSpPr>
            <a:cxnSpLocks noChangeShapeType="1"/>
            <a:stCxn id="102409" idx="2"/>
          </p:cNvCxnSpPr>
          <p:nvPr/>
        </p:nvCxnSpPr>
        <p:spPr bwMode="auto">
          <a:xfrm rot="5400000" flipH="1">
            <a:off x="-9524"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2412" name="直接连接符 46"/>
          <p:cNvCxnSpPr>
            <a:cxnSpLocks noChangeShapeType="1"/>
          </p:cNvCxnSpPr>
          <p:nvPr/>
        </p:nvCxnSpPr>
        <p:spPr bwMode="auto">
          <a:xfrm rot="5400000" flipH="1">
            <a:off x="5848351"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cxnSp>
        <p:nvCxnSpPr>
          <p:cNvPr id="102413" name="直接连接符 47"/>
          <p:cNvCxnSpPr>
            <a:cxnSpLocks noChangeShapeType="1"/>
          </p:cNvCxnSpPr>
          <p:nvPr/>
        </p:nvCxnSpPr>
        <p:spPr bwMode="auto">
          <a:xfrm rot="5400000" flipH="1">
            <a:off x="2924176" y="3867150"/>
            <a:ext cx="3333750" cy="28575"/>
          </a:xfrm>
          <a:prstGeom prst="line">
            <a:avLst/>
          </a:prstGeom>
          <a:noFill/>
          <a:ln w="38100" algn="ctr">
            <a:solidFill>
              <a:schemeClr val="tx1"/>
            </a:solidFill>
            <a:miter lim="800000"/>
            <a:headEnd/>
            <a:tailEnd/>
          </a:ln>
          <a:extLst>
            <a:ext uri="{909E8E84-426E-40DD-AFC4-6F175D3DCCD1}">
              <a14:hiddenFill xmlns:a14="http://schemas.microsoft.com/office/drawing/2010/main">
                <a:noFill/>
              </a14:hiddenFill>
            </a:ext>
          </a:extLst>
        </p:spPr>
      </p:cxnSp>
      <p:sp>
        <p:nvSpPr>
          <p:cNvPr id="18" name="内容占位符 2"/>
          <p:cNvSpPr txBox="1">
            <a:spLocks/>
          </p:cNvSpPr>
          <p:nvPr/>
        </p:nvSpPr>
        <p:spPr bwMode="auto">
          <a:xfrm>
            <a:off x="2214563" y="714375"/>
            <a:ext cx="4500562" cy="642938"/>
          </a:xfrm>
          <a:prstGeom prst="rect">
            <a:avLst/>
          </a:prstGeom>
          <a:noFill/>
          <a:ln w="9525">
            <a:noFill/>
            <a:miter lim="800000"/>
            <a:headEnd/>
            <a:tailEnd/>
          </a:ln>
        </p:spPr>
        <p:txBody>
          <a:bodyPr tIns="216000"/>
          <a:lstStyle/>
          <a:p>
            <a:pPr marL="342900" indent="-342900" algn="ctr">
              <a:lnSpc>
                <a:spcPts val="2400"/>
              </a:lnSpc>
              <a:spcBef>
                <a:spcPct val="20000"/>
              </a:spcBef>
              <a:buFont typeface="Wingdings" pitchFamily="2" charset="2"/>
              <a:buNone/>
              <a:defRPr/>
            </a:pPr>
            <a:r>
              <a:rPr lang="zh-CN" altLang="en-US" sz="3200" b="1" kern="0" dirty="0">
                <a:solidFill>
                  <a:srgbClr val="0000CC"/>
                </a:solidFill>
                <a:latin typeface="+mn-lt"/>
                <a:ea typeface="+mn-ea"/>
              </a:rPr>
              <a:t>第</a:t>
            </a:r>
            <a:r>
              <a:rPr lang="en-US" altLang="zh-CN" sz="3200" b="1" kern="0" dirty="0">
                <a:solidFill>
                  <a:srgbClr val="0000CC"/>
                </a:solidFill>
                <a:latin typeface="+mn-lt"/>
                <a:ea typeface="+mn-ea"/>
              </a:rPr>
              <a:t>1</a:t>
            </a:r>
            <a:r>
              <a:rPr lang="zh-CN" altLang="en-US" sz="3200" b="1" kern="0" dirty="0">
                <a:solidFill>
                  <a:srgbClr val="0000CC"/>
                </a:solidFill>
                <a:latin typeface="+mn-lt"/>
                <a:ea typeface="+mn-ea"/>
              </a:rPr>
              <a:t>个和尚的做法</a:t>
            </a:r>
          </a:p>
        </p:txBody>
      </p:sp>
      <p:pic>
        <p:nvPicPr>
          <p:cNvPr id="102415" name="图片 18" descr="Untitled.png">
            <a:hlinkClick r:id="rId2" action="ppaction://hlinksldjump"/>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216900" y="5937250"/>
            <a:ext cx="927100" cy="920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675416588"/>
      </p:ext>
    </p:extLst>
  </p:cSld>
  <p:clrMapOvr>
    <a:masterClrMapping/>
  </p:clrMapOvr>
  <p:transition spd="slow"/>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3" presetClass="entr" presetSubtype="10" fill="hold" grpId="0" nodeType="after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blinds(horizontal)">
                                      <p:cBhvr>
                                        <p:cTn id="7" dur="500"/>
                                        <p:tgtEl>
                                          <p:spTgt spid="3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7" grpId="0"/>
    </p:bldLst>
  </p:timing>
</p:sld>
</file>

<file path=ppt/theme/theme1.xml><?xml version="1.0" encoding="utf-8"?>
<a:theme xmlns:a="http://schemas.openxmlformats.org/drawingml/2006/main" name="厦门大学计算机系">
  <a:themeElements>
    <a:clrScheme name="厦门大学计算机系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fontScheme name="厦门大学计算机系">
      <a:majorFont>
        <a:latin typeface="Arial"/>
        <a:ea typeface="楷体_GB2312"/>
        <a:cs typeface=""/>
      </a:majorFont>
      <a:minorFont>
        <a:latin typeface="Arial"/>
        <a:ea typeface="楷体_GB2312"/>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厦门大学计算机系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厦门大学计算机系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厦门大学计算机系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厦门大学计算机系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厦门大学计算机系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厦门大学计算机系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厦门大学计算机系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厦门大学计算机系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厦门大学计算机系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厦门大学计算机系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厦门大学计算机系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厦门大学计算机系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厦门大学计算机系</Template>
  <TotalTime>1500</TotalTime>
  <Words>12651</Words>
  <Application>Microsoft Office PowerPoint</Application>
  <PresentationFormat>全屏显示(4:3)</PresentationFormat>
  <Paragraphs>2108</Paragraphs>
  <Slides>234</Slides>
  <Notes>2</Notes>
  <HiddenSlides>1</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1</vt:i4>
      </vt:variant>
      <vt:variant>
        <vt:lpstr>幻灯片标题</vt:lpstr>
      </vt:variant>
      <vt:variant>
        <vt:i4>234</vt:i4>
      </vt:variant>
    </vt:vector>
  </HeadingPairs>
  <TitlesOfParts>
    <vt:vector size="248" baseType="lpstr">
      <vt:lpstr>黑体</vt:lpstr>
      <vt:lpstr>华文行楷</vt:lpstr>
      <vt:lpstr>楷体</vt:lpstr>
      <vt:lpstr>楷体_GB2312</vt:lpstr>
      <vt:lpstr>宋体</vt:lpstr>
      <vt:lpstr>Arial</vt:lpstr>
      <vt:lpstr>Calibri</vt:lpstr>
      <vt:lpstr>Century Gothic</vt:lpstr>
      <vt:lpstr>Courier New</vt:lpstr>
      <vt:lpstr>Times New Roman</vt:lpstr>
      <vt:lpstr>Verdana</vt:lpstr>
      <vt:lpstr>Wingdings</vt:lpstr>
      <vt:lpstr>厦门大学计算机系</vt:lpstr>
      <vt:lpstr>公式</vt:lpstr>
      <vt:lpstr>第7章 用函数实现模块化程序设计</vt:lpstr>
      <vt:lpstr>7.1为什么要用函数</vt:lpstr>
      <vt:lpstr>7.1为什么要用函数</vt:lpstr>
      <vt:lpstr>7.1为什么要用函数</vt:lpstr>
      <vt:lpstr>7.1为什么要用函数</vt:lpstr>
      <vt:lpstr>7.1为什么要用函数</vt:lpstr>
      <vt:lpstr>7.1为什么要用函数</vt:lpstr>
      <vt:lpstr>7.1为什么要用函数</vt:lpstr>
      <vt:lpstr>7.1为什么要用函数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7.2 怎样定义函数</vt:lpstr>
      <vt:lpstr>7.2.1 为什么要定义函数</vt:lpstr>
      <vt:lpstr>7.2.1 为什么要定义函数</vt:lpstr>
      <vt:lpstr>7.2.1 为什么要定义函数</vt:lpstr>
      <vt:lpstr>函数的定义</vt:lpstr>
      <vt:lpstr>函数的定义</vt:lpstr>
      <vt:lpstr>函数的定义</vt:lpstr>
      <vt:lpstr>函数的定义</vt:lpstr>
      <vt:lpstr>7.2.2 定义函数的方法</vt:lpstr>
      <vt:lpstr>7.2.2 定义函数的方法</vt:lpstr>
      <vt:lpstr>7.2.2 定义函数的方法</vt:lpstr>
      <vt:lpstr>7.2.2 定义函数的方法</vt:lpstr>
      <vt:lpstr>7.3 调用函数</vt:lpstr>
      <vt:lpstr>7.3.1函数调用的形式</vt:lpstr>
      <vt:lpstr>7.3.1函数调用的形式</vt:lpstr>
      <vt:lpstr>7.3.1函数调用的形式</vt:lpstr>
      <vt:lpstr>7.3.1函数调用的形式</vt:lpstr>
      <vt:lpstr>7.3.2 函数调用时的数据传递</vt:lpstr>
      <vt:lpstr>7.3.2 函数调用时的数据传递</vt:lpstr>
      <vt:lpstr>7.3.2 函数调用时的数据传递</vt:lpstr>
      <vt:lpstr>7.3.2 函数调用时的数据传递</vt:lpstr>
      <vt:lpstr>7.3.2 函数调用时的数据传递</vt:lpstr>
      <vt:lpstr>7.3.2 函数调用时的数据传递</vt:lpstr>
      <vt:lpstr>7.3.3 函数调用的过程</vt:lpstr>
      <vt:lpstr>7.3.3 函数调用的过程</vt:lpstr>
      <vt:lpstr>7.3.4. 函数的返回值</vt:lpstr>
      <vt:lpstr>7.3.4. 函数的返回值</vt:lpstr>
      <vt:lpstr>7.3.4. 函数的返回值</vt:lpstr>
      <vt:lpstr>7.3.4. 函数的返回值</vt:lpstr>
      <vt:lpstr>PowerPoint 演示文稿</vt:lpstr>
      <vt:lpstr>7.4对被调用函数的声明和函数原型</vt:lpstr>
      <vt:lpstr>7.4对被调用函数的声明和函数原型</vt:lpstr>
      <vt:lpstr>7.4对被调用函数的声明和函数原型</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7.5 函数的嵌套调用</vt:lpstr>
      <vt:lpstr>7.5 函数的嵌套调用</vt:lpstr>
      <vt:lpstr>7.5 函数的嵌套调用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自然科学来源于生活</vt:lpstr>
      <vt:lpstr>递归的故事</vt:lpstr>
      <vt:lpstr>7.6 函数的递归调用</vt:lpstr>
      <vt:lpstr>7.6 函数的递归调用</vt:lpstr>
      <vt:lpstr>7.6 函数的递归调用</vt:lpstr>
      <vt:lpstr>7.6 函数的递归调用</vt:lpstr>
      <vt:lpstr>7.6 函数的递归调用</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印度的古老传说</vt:lpstr>
      <vt:lpstr>PowerPoint 演示文稿</vt:lpstr>
      <vt:lpstr>3-汉诺塔</vt:lpstr>
      <vt:lpstr>4-汉诺塔</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7.7数组作为函数参数</vt:lpstr>
      <vt:lpstr>7.7.1数组元素作函数实参</vt:lpstr>
      <vt:lpstr>7.7.1数组元素作函数实参</vt:lpstr>
      <vt:lpstr>PowerPoint 演示文稿</vt:lpstr>
      <vt:lpstr>PowerPoint 演示文稿</vt:lpstr>
      <vt:lpstr>7.7.2数组名作函数参数</vt:lpstr>
      <vt:lpstr>7.7.2数组名作函数参数</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7.7.3多维数组名作函数参数</vt:lpstr>
      <vt:lpstr>PowerPoint 演示文稿</vt:lpstr>
      <vt:lpstr>PowerPoint 演示文稿</vt:lpstr>
      <vt:lpstr>7.8局部变量和全局变量</vt:lpstr>
      <vt:lpstr>7.8.1 局部变量</vt:lpstr>
      <vt:lpstr>7.8.1 局部变量</vt:lpstr>
      <vt:lpstr>PowerPoint 演示文稿</vt:lpstr>
      <vt:lpstr>PowerPoint 演示文稿</vt:lpstr>
      <vt:lpstr>PowerPoint 演示文稿</vt:lpstr>
      <vt:lpstr>7.8.2全局变量</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7.9变量的存储方式和生存期</vt:lpstr>
      <vt:lpstr>7.9.1动态存储方式与静态存储方式</vt:lpstr>
      <vt:lpstr>PowerPoint 演示文稿</vt:lpstr>
      <vt:lpstr>PowerPoint 演示文稿</vt:lpstr>
      <vt:lpstr>7.9.2 局部变量的存储类别</vt:lpstr>
      <vt:lpstr>7.9.2 局部变量的存储类别</vt:lpstr>
      <vt:lpstr>7.9.2 局部变量的存储类别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7.9.3 全局变量的存储类别</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7.9.4 存储类别小结</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例题</vt:lpstr>
      <vt:lpstr>PowerPoint 演示文稿</vt:lpstr>
      <vt:lpstr>PowerPoint 演示文稿</vt:lpstr>
      <vt:lpstr>PowerPoint 演示文稿</vt:lpstr>
      <vt:lpstr>7.10 关于变量的声明和定义</vt:lpstr>
      <vt:lpstr>7.11 内部函数和外部函数</vt:lpstr>
      <vt:lpstr>7.11.1 内部函数</vt:lpstr>
      <vt:lpstr>7.11.1 内部函数</vt:lpstr>
      <vt:lpstr>7.11.2 外部函数</vt:lpstr>
      <vt:lpstr>PowerPoint 演示文稿</vt:lpstr>
      <vt:lpstr>PowerPoint 演示文稿</vt:lpstr>
      <vt:lpstr>PowerPoint 演示文稿</vt:lpstr>
      <vt:lpstr>PowerPoint 演示文稿</vt:lpstr>
    </vt:vector>
  </TitlesOfParts>
  <Company>CSD</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控制流</dc:title>
  <dc:creator>Chen Yidong</dc:creator>
  <cp:lastModifiedBy>hlzeng</cp:lastModifiedBy>
  <cp:revision>651</cp:revision>
  <dcterms:created xsi:type="dcterms:W3CDTF">2005-02-20T09:54:04Z</dcterms:created>
  <dcterms:modified xsi:type="dcterms:W3CDTF">2016-11-10T01:43:37Z</dcterms:modified>
</cp:coreProperties>
</file>