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4"/>
  </p:notesMasterIdLst>
  <p:sldIdLst>
    <p:sldId id="655" r:id="rId2"/>
    <p:sldId id="656" r:id="rId3"/>
    <p:sldId id="633" r:id="rId4"/>
    <p:sldId id="634" r:id="rId5"/>
    <p:sldId id="288" r:id="rId6"/>
    <p:sldId id="289" r:id="rId7"/>
    <p:sldId id="651" r:id="rId8"/>
    <p:sldId id="650" r:id="rId9"/>
    <p:sldId id="290" r:id="rId10"/>
    <p:sldId id="292" r:id="rId11"/>
    <p:sldId id="592" r:id="rId12"/>
    <p:sldId id="296" r:id="rId13"/>
    <p:sldId id="297" r:id="rId14"/>
    <p:sldId id="641" r:id="rId15"/>
    <p:sldId id="300" r:id="rId16"/>
    <p:sldId id="301" r:id="rId17"/>
    <p:sldId id="642" r:id="rId18"/>
    <p:sldId id="652" r:id="rId19"/>
    <p:sldId id="306" r:id="rId20"/>
    <p:sldId id="308" r:id="rId21"/>
    <p:sldId id="309" r:id="rId22"/>
    <p:sldId id="310" r:id="rId23"/>
    <p:sldId id="311" r:id="rId24"/>
    <p:sldId id="312" r:id="rId25"/>
    <p:sldId id="313" r:id="rId26"/>
    <p:sldId id="316" r:id="rId27"/>
    <p:sldId id="319" r:id="rId28"/>
    <p:sldId id="321" r:id="rId29"/>
    <p:sldId id="653" r:id="rId30"/>
    <p:sldId id="323" r:id="rId31"/>
    <p:sldId id="324" r:id="rId32"/>
    <p:sldId id="594" r:id="rId33"/>
    <p:sldId id="595" r:id="rId34"/>
    <p:sldId id="596" r:id="rId35"/>
    <p:sldId id="597" r:id="rId36"/>
    <p:sldId id="598" r:id="rId37"/>
    <p:sldId id="599" r:id="rId38"/>
    <p:sldId id="326" r:id="rId39"/>
    <p:sldId id="327" r:id="rId40"/>
    <p:sldId id="329" r:id="rId41"/>
    <p:sldId id="328" r:id="rId42"/>
    <p:sldId id="600" r:id="rId43"/>
    <p:sldId id="626" r:id="rId44"/>
    <p:sldId id="601" r:id="rId45"/>
    <p:sldId id="632" r:id="rId46"/>
    <p:sldId id="330" r:id="rId47"/>
    <p:sldId id="331" r:id="rId48"/>
    <p:sldId id="654" r:id="rId49"/>
    <p:sldId id="339" r:id="rId50"/>
    <p:sldId id="648" r:id="rId51"/>
    <p:sldId id="649" r:id="rId52"/>
    <p:sldId id="657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5255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73325" autoAdjust="0"/>
  </p:normalViewPr>
  <p:slideViewPr>
    <p:cSldViewPr>
      <p:cViewPr varScale="1">
        <p:scale>
          <a:sx n="76" d="100"/>
          <a:sy n="76" d="100"/>
        </p:scale>
        <p:origin x="10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4E91C6-3406-42C9-8F5B-F337E0423C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48DCE9-45AD-477E-9C2B-86E084152E2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7F33802-5518-4CAF-9FA8-691FB3FB6EAC}" type="datetimeFigureOut">
              <a:rPr lang="zh-CN" altLang="en-US"/>
              <a:pPr>
                <a:defRPr/>
              </a:pPr>
              <a:t>2023-3-7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1951694-E765-4A1C-B8BD-3461BF92B4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25E0A00-2D81-4DFA-AD97-CFF568AA9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1E1D8-16F3-4857-B157-ADD95ABA62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519D5-CA69-4D6F-BAF6-DC42943EE1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13E39A-9871-432E-A8FA-C6BD135C35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13E39A-9871-432E-A8FA-C6BD135C35B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61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7126D76-6809-4884-AC5B-353EBA578A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E7800ED7-7894-4040-99D9-958E05A90C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ASCII</a:t>
            </a:r>
            <a:r>
              <a:rPr lang="zh-CN" altLang="en-US"/>
              <a:t>采用</a:t>
            </a:r>
            <a:r>
              <a:rPr lang="en-US" altLang="zh-CN"/>
              <a:t>7</a:t>
            </a:r>
            <a:r>
              <a:rPr lang="zh-CN" altLang="en-US"/>
              <a:t>位，</a:t>
            </a:r>
            <a:r>
              <a:rPr lang="en-US" altLang="zh-CN"/>
              <a:t>0-9</a:t>
            </a:r>
            <a:r>
              <a:rPr lang="zh-CN" altLang="en-US"/>
              <a:t>、</a:t>
            </a:r>
            <a:r>
              <a:rPr lang="en-US" altLang="zh-CN"/>
              <a:t>A-Z</a:t>
            </a:r>
            <a:r>
              <a:rPr lang="zh-CN" altLang="en-US"/>
              <a:t>、</a:t>
            </a:r>
            <a:r>
              <a:rPr lang="en-US" altLang="zh-CN"/>
              <a:t>a-z</a:t>
            </a:r>
            <a:r>
              <a:rPr lang="zh-CN" altLang="en-US"/>
              <a:t>连续编码，</a:t>
            </a:r>
            <a:r>
              <a:rPr lang="en-US" altLang="zh-CN"/>
              <a:t>char</a:t>
            </a:r>
            <a:r>
              <a:rPr lang="zh-CN" altLang="en-US"/>
              <a:t>把它拓展到</a:t>
            </a:r>
            <a:r>
              <a:rPr lang="en-US" altLang="zh-CN"/>
              <a:t>8</a:t>
            </a:r>
            <a:r>
              <a:rPr lang="zh-CN" altLang="en-US"/>
              <a:t>位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8</a:t>
            </a:r>
            <a:r>
              <a:rPr lang="zh-CN" altLang="en-US"/>
              <a:t>（</a:t>
            </a:r>
            <a:r>
              <a:rPr lang="en-US" altLang="zh-CN"/>
              <a:t>256</a:t>
            </a:r>
            <a:r>
              <a:rPr lang="zh-CN" altLang="en-US"/>
              <a:t>个字符）位显然不够汉字，因此有</a:t>
            </a:r>
            <a:r>
              <a:rPr lang="en-US" altLang="zh-CN"/>
              <a:t>GB2312</a:t>
            </a:r>
            <a:r>
              <a:rPr lang="zh-CN" altLang="en-US"/>
              <a:t>，针对简体中文字符集；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Unicode</a:t>
            </a:r>
            <a:r>
              <a:rPr lang="zh-CN" altLang="en-US"/>
              <a:t>的编码范围包括：中文、韩文、英文、</a:t>
            </a:r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0C4445CD-C049-464D-8ED5-6D86C73EC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9BCF96D-157B-4070-BE8B-5947E535395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BDB5C215-8A7D-458D-BE4C-5D5A93E06A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CC9ED2A4-70E9-445A-A840-556BB047F7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CE9C81D1-A522-43D2-B4DB-B19900686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DA86E7D-4124-4D31-A7CA-91DF7A4D19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916B685E-F8E1-4C25-901B-2592F93633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84F41EF2-BC13-46CF-A055-715497476E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注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void a</a:t>
            </a:r>
            <a:r>
              <a:rPr lang="zh-CN" altLang="en-US"/>
              <a:t>；报错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函数没有参数，那么函数的可能会声明成这样：</a:t>
            </a:r>
            <a:r>
              <a:rPr lang="en-US" altLang="zh-CN"/>
              <a:t>int fun(void)</a:t>
            </a:r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r>
              <a:rPr lang="zh-CN" altLang="en-US"/>
              <a:t>注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void *</a:t>
            </a:r>
            <a:r>
              <a:rPr lang="zh-CN" altLang="en-US"/>
              <a:t>类型可以接受任意类型指针。</a:t>
            </a:r>
          </a:p>
          <a:p>
            <a:r>
              <a:rPr lang="zh-CN" altLang="en-US"/>
              <a:t>例如：</a:t>
            </a:r>
          </a:p>
          <a:p>
            <a:r>
              <a:rPr lang="en-US" altLang="zh-CN"/>
              <a:t>void *p1;</a:t>
            </a:r>
          </a:p>
          <a:p>
            <a:r>
              <a:rPr lang="en-US" altLang="zh-CN"/>
              <a:t>char *p2 = “hello”;</a:t>
            </a:r>
          </a:p>
          <a:p>
            <a:r>
              <a:rPr lang="en-US" altLang="zh-CN"/>
              <a:t>p1 = p2;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EB86C75C-5029-405B-92DA-029C23E08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4C25799-9D86-4353-99FC-FC2080B0BDD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EAC63383-2133-4BB7-A935-1A6953B9C4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7CCEA99D-B789-4505-ACF3-4A62453A9C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using</a:t>
            </a:r>
            <a:r>
              <a:rPr lang="zh-CN" altLang="en-US"/>
              <a:t>的一个功能</a:t>
            </a:r>
            <a:r>
              <a:rPr lang="en-US" altLang="zh-CN"/>
              <a:t>=typedef</a:t>
            </a:r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85CA3294-C0FA-4B05-B126-8DB29EA47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EFC4335-DD51-44EC-B3D7-583F433502B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A51CFC6-C18B-40BF-B2EF-6963A414B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0FD6D624-5F5E-45E0-BEBA-EABC09215A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820362BC-571E-4F02-8989-795BE56B9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24392AA5-2014-4114-99D9-27D1A041B27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0B3A82AB-A7D2-4E55-A23C-ED23C8AEBA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B7097956-6CBC-4584-A666-BD6561BD92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A</a:t>
            </a:r>
            <a:r>
              <a:rPr lang="zh-CN" altLang="en-US"/>
              <a:t>的编码：</a:t>
            </a:r>
            <a:r>
              <a:rPr lang="en-US" altLang="zh-CN"/>
              <a:t>65</a:t>
            </a: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BBE8BA-E15F-49E8-A8C9-1D00F9A1B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4186CD0E-F765-4C4C-99B2-4B1899F4AD6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9675DAC-D339-4424-BDB2-DE2A116F4A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AC10DCFF-9AAE-4832-819D-E8F29C4F82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851FB1E8-2551-484C-A348-A3A68B652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D012115-AA20-4A61-910A-D66038DEEC7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EF5AB1C0-3865-4604-8774-618CBFEF37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B4E64075-B326-4C1C-8335-8DB3AC3A6B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常量名不能是</a:t>
            </a:r>
            <a:r>
              <a:rPr lang="en-US" altLang="zh-CN"/>
              <a:t>C++</a:t>
            </a:r>
            <a:r>
              <a:rPr lang="zh-CN" altLang="en-US"/>
              <a:t>的关键字（标识符规则：字母、数字不在开头位置、下划线）</a:t>
            </a:r>
            <a:endParaRPr lang="en-US" altLang="zh-CN"/>
          </a:p>
          <a:p>
            <a:r>
              <a:rPr lang="en-US" altLang="zh-CN"/>
              <a:t>define</a:t>
            </a:r>
            <a:r>
              <a:rPr lang="zh-CN" altLang="en-US"/>
              <a:t>为宏定义：编译前，由预处理程序把宏全部替换为字面常量，类型自动确定；</a:t>
            </a:r>
            <a:endParaRPr lang="en-US" altLang="zh-CN"/>
          </a:p>
          <a:p>
            <a:r>
              <a:rPr lang="en-US" altLang="zh-CN"/>
              <a:t>true false</a:t>
            </a:r>
            <a:r>
              <a:rPr lang="zh-CN" altLang="en-US"/>
              <a:t>可以看做符号常量。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4C48196F-5A95-4684-B38C-5DA25C64D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11C3323F-F5C1-418E-B1F9-41EDC1AA26D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D676571D-A49E-4A5B-9CFB-6AC6474A30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55C12B4C-FB12-4828-9041-847DE2C06E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4E69AF8E-B0E3-475A-A899-3F26ED1C4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E0392A7-ACE4-4DF6-B864-C6603934FA2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2951238D-8E66-4B96-BB4E-27F4818F69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F671B3E8-D639-4AA6-B6D5-DE871BE83A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类型名：前面介绍的类型，还有后面要介绍的构造、抽象数据类型</a:t>
            </a:r>
            <a:endParaRPr lang="en-US" altLang="zh-CN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BABEA796-33C1-4963-A31F-12FEAF668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D2B8DD3-B659-47BF-B32C-EA6CFB284AA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1899844F-C783-4BDD-B293-0D59625CB8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81AFCC98-0583-4454-B557-51EBE044BD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int</a:t>
            </a:r>
            <a:r>
              <a:rPr lang="zh-CN" altLang="en-US"/>
              <a:t>型，加减乘除；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复合型：向量和矩阵</a:t>
            </a: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3F53B30-1415-4504-87F8-9C0A3690B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64B4B769-B480-40D5-915E-6376D2A20A4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4537DC3B-6BCA-4892-B879-B0A24CA5F8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5CD80CCD-AC51-4A2B-8D4A-DEDC0166E9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当然，还有其他函数可以输入和输出变量，如</a:t>
            </a:r>
            <a:r>
              <a:rPr lang="en-US" altLang="zh-CN"/>
              <a:t>scanf</a:t>
            </a:r>
          </a:p>
          <a:p>
            <a:endParaRPr lang="en-US" altLang="zh-CN"/>
          </a:p>
          <a:p>
            <a:r>
              <a:rPr lang="zh-CN" altLang="en-US"/>
              <a:t>逗号不是分隔符，因此</a:t>
            </a:r>
            <a:r>
              <a:rPr lang="en-US" altLang="zh-CN"/>
              <a:t>,3.4</a:t>
            </a:r>
            <a:r>
              <a:rPr lang="zh-CN" altLang="en-US"/>
              <a:t>作为整体被读入，无意义</a:t>
            </a: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66EA086B-7613-4650-9168-ACB78F8EF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2214629-0F3A-46F8-973C-87F010B70E9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EC7A0E5C-4170-4DEE-8236-9EF683813A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29FE1882-7311-4FEA-A1F2-7E19F679B3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C2FF9E55-3C47-4481-A4E0-2A85865A6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1982993E-ACCA-4FDF-97C3-41DF0021BB9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59BA2950-6171-492C-97C6-85F8C1CA9E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5BB22D16-7A20-46B9-9928-68268E7245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解释“一般”：枚举类型、指针类型等也可以运算；</a:t>
            </a:r>
            <a:endParaRPr lang="en-US" altLang="zh-CN"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en-US" altLang="zh-CN"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ea typeface="楷体_GB2312" pitchFamily="49" charset="-122"/>
                <a:cs typeface="Times New Roman" panose="02020603050405020304" pitchFamily="18" charset="0"/>
              </a:rPr>
              <a:t>整型数运算的结果，小数直接去掉，不会四舍五入；</a:t>
            </a:r>
            <a:endParaRPr lang="en-US" altLang="zh-CN"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en-US" altLang="zh-CN">
                <a:ea typeface="楷体_GB2312" pitchFamily="49" charset="-122"/>
                <a:cs typeface="Times New Roman" panose="02020603050405020304" pitchFamily="18" charset="0"/>
              </a:rPr>
              <a:t>%</a:t>
            </a:r>
            <a:r>
              <a:rPr lang="zh-CN" altLang="en-US">
                <a:ea typeface="楷体_GB2312" pitchFamily="49" charset="-122"/>
                <a:cs typeface="Times New Roman" panose="02020603050405020304" pitchFamily="18" charset="0"/>
              </a:rPr>
              <a:t>的操作符为负数时，结果由编译器决定；</a:t>
            </a:r>
            <a:endParaRPr lang="en-US" altLang="zh-CN"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ea typeface="楷体_GB2312" pitchFamily="49" charset="-122"/>
                <a:cs typeface="Times New Roman" panose="02020603050405020304" pitchFamily="18" charset="0"/>
              </a:rPr>
              <a:t>注意操作数的取值范围，可能溢出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78544898-5DB1-4DBC-A4FC-1608B8ED0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2B31EDAB-F3D5-4E50-867E-920A9160252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2CBB8C8F-845F-4253-B43F-D92CC0B2E6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BCDDF0CE-06CB-46BD-A961-A73C1DAC3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这是由于浮点数本身的长度限制、以及与二进制的转换：比较浮点数可能出现问题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比如：double x, y; y-x*(y/x) == 0.0 ?</a:t>
            </a:r>
            <a:endParaRPr lang="en-US" altLang="zh-CN"/>
          </a:p>
          <a:p>
            <a:r>
              <a:rPr lang="zh-CN" altLang="en-US"/>
              <a:t>解决办法：采用取绝对值函数</a:t>
            </a:r>
            <a:r>
              <a:rPr lang="en-US" altLang="zh-CN"/>
              <a:t>fabs</a:t>
            </a:r>
            <a:endParaRPr lang="zh-CN" altLang="en-US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3E308D1E-0502-4D00-A3CC-26BFFF58F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6A8524A7-D3A2-4835-80DD-11F30571278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109BA53C-7A00-4C95-A02D-BEDCD7A806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2B41A2B4-0A38-462C-8383-507269752B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例子：判断一个</a:t>
            </a:r>
            <a:r>
              <a:rPr lang="en-US" altLang="zh-CN"/>
              <a:t>8</a:t>
            </a:r>
            <a:r>
              <a:rPr lang="zh-CN" altLang="en-US"/>
              <a:t>岁的小朋友，是否符合：</a:t>
            </a:r>
            <a:r>
              <a:rPr lang="en-US" altLang="zh-CN"/>
              <a:t>!((age &lt; 10) || (height &lt; 120))</a:t>
            </a:r>
            <a:r>
              <a:rPr lang="zh-CN" altLang="en-US"/>
              <a:t>，结果为</a:t>
            </a:r>
            <a:r>
              <a:rPr lang="en-US" altLang="zh-CN"/>
              <a:t>false</a:t>
            </a:r>
          </a:p>
          <a:p>
            <a:endParaRPr lang="en-US" altLang="zh-CN"/>
          </a:p>
          <a:p>
            <a:r>
              <a:rPr lang="zh-CN" altLang="en-US"/>
              <a:t>短路求值，还以上一个为例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卫士的例子：</a:t>
            </a:r>
            <a:r>
              <a:rPr lang="en-US" altLang="zh-CN"/>
              <a:t>(number != 0) &amp;&amp; (1/number &gt; 0.5)</a:t>
            </a:r>
            <a:r>
              <a:rPr lang="zh-CN" altLang="en-US"/>
              <a:t>，保护除数为</a:t>
            </a:r>
            <a:r>
              <a:rPr lang="en-US" altLang="zh-CN"/>
              <a:t>0</a:t>
            </a:r>
            <a:r>
              <a:rPr lang="zh-CN" altLang="en-US"/>
              <a:t>的情况</a:t>
            </a:r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5AD381A2-647F-4A67-93FC-00D30B081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DA84099-23BE-4850-883A-366CC9F87DC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D1315EF9-BEF3-403B-8A5F-D4BE2D3189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20C98181-64F2-4BCA-B7F5-DAFC1C544C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举例：每一</a:t>
            </a:r>
            <a:r>
              <a:rPr lang="en-US" altLang="zh-CN"/>
              <a:t>bit</a:t>
            </a:r>
            <a:r>
              <a:rPr lang="zh-CN" altLang="en-US"/>
              <a:t>表示一种资源的分配情况</a:t>
            </a:r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C6667F18-B4B8-40F4-9075-F2B79322B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58B6B7-8A9A-4DC0-9451-C78322BBB13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FA1D2567-5888-41F3-9751-CA67ED6A51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F1A1E9AD-6084-4ACD-BAF4-22E4577AEC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注意：每个字节，左侧是高位，右侧是低位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补码：负数，即把正数按位取反，末位加</a:t>
            </a:r>
            <a:r>
              <a:rPr lang="en-US" altLang="zh-CN"/>
              <a:t>1</a:t>
            </a:r>
            <a:r>
              <a:rPr lang="zh-CN" altLang="en-US"/>
              <a:t>，然后补码的减法就可以用加法来算了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53C7412C-7C44-4D86-AF5A-9B98F6858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8495F57-0143-40C1-9F54-233D016A3AC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867D0C0D-A5D9-4319-ABB5-77B94D1E0E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01160F99-F93C-459E-ADB9-F4CBE26B21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= </a:t>
            </a:r>
            <a:r>
              <a:rPr lang="zh-CN" altLang="en-US"/>
              <a:t>左边必须是左值表达式，通常为变量；右值表达式可以是常量或变量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注意不要混淆 </a:t>
            </a:r>
            <a:r>
              <a:rPr lang="en-US" altLang="zh-CN"/>
              <a:t>=</a:t>
            </a:r>
            <a:r>
              <a:rPr lang="zh-CN" altLang="en-US"/>
              <a:t>和</a:t>
            </a:r>
            <a:r>
              <a:rPr lang="en-US" altLang="zh-CN"/>
              <a:t>==</a:t>
            </a:r>
            <a:r>
              <a:rPr lang="zh-CN" altLang="en-US"/>
              <a:t>，</a:t>
            </a:r>
            <a:r>
              <a:rPr lang="en-US" altLang="zh-CN"/>
              <a:t>&amp;</a:t>
            </a:r>
            <a:r>
              <a:rPr lang="zh-CN" altLang="en-US"/>
              <a:t>和</a:t>
            </a:r>
            <a:r>
              <a:rPr lang="en-US" altLang="zh-CN"/>
              <a:t>&amp;&amp;</a:t>
            </a:r>
          </a:p>
          <a:p>
            <a:endParaRPr lang="en-US" altLang="zh-CN"/>
          </a:p>
          <a:p>
            <a:r>
              <a:rPr lang="zh-CN" altLang="en-US"/>
              <a:t>赋值也是带有副作用的操作，</a:t>
            </a:r>
            <a:r>
              <a:rPr lang="en-US" altLang="zh-CN"/>
              <a:t>eg</a:t>
            </a:r>
            <a:r>
              <a:rPr lang="zh-CN" altLang="en-US"/>
              <a:t>：</a:t>
            </a:r>
            <a:r>
              <a:rPr lang="en-US" altLang="zh-CN"/>
              <a:t>if(a=1) { … }</a:t>
            </a:r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9E7BE7C3-5A7D-47CB-9E8F-3A8CC246C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CDBD0EB-5707-41B9-802E-8613E33A81B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FC7B67CB-72FB-40A9-B276-FD44B32708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DE2B3A37-B1D5-4A5D-A5C9-1297DBA969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F240C1DC-6349-42FF-AF56-421EB7CC7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A060CF6-32C7-4001-8059-27B528A07C1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D7798386-21C0-4680-BB1E-6673D1F6CD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F2B61896-1CA6-47D5-96F5-FA9274B118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基本原则，保证精度</a:t>
            </a:r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008CCA7A-BC99-49C6-96A4-A7D528D9E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C39F923-66CA-46EC-8073-A413074C9F60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5727C8CC-76FE-4F93-B438-EC6696A5AD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53AAAC44-2726-42AB-890F-017696F7A6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Python</a:t>
            </a:r>
            <a:r>
              <a:rPr lang="zh-CN" altLang="en-US"/>
              <a:t>是一种动态类型语言</a:t>
            </a: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93179138-0276-4A84-B7C1-8EE9EBF32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9A0E7BDB-347A-4552-A9CA-9E2CC299F1A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96A7BDFC-2199-4EE1-A27C-70E1ABDF36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7D38C412-E415-45EB-B3B6-3D9171BF0B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转换的次序从</a:t>
            </a:r>
            <a:r>
              <a:rPr lang="en-US" altLang="zh-CN"/>
              <a:t>1-8</a:t>
            </a:r>
            <a:r>
              <a:rPr lang="zh-CN" altLang="en-US"/>
              <a:t>；</a:t>
            </a:r>
            <a:endParaRPr lang="en-US" altLang="zh-CN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86AA536B-1029-4B99-B310-DB65FB513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E48249B-6498-4A28-BB62-872F9739330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1696E6E0-59C8-488D-83D2-D098DB1844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80F03874-F4D8-46E5-831C-C3FB30B90F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***：在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位系统中，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short int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都是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，因此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short int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的值会超出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范围。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D04E1CBA-4A7E-47D6-BC2C-2C07042D1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6B9AD676-3C9E-4B87-B6E7-53B5F153E09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59CCD674-AC09-48AC-9E3C-E756FCF770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8BD9FAD9-C4E2-4A80-A33B-69C01A4441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***：在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位系统中，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字节，因此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的值可能超出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范围。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en-US" altLang="zh-CN"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ea typeface="楷体_GB2312" pitchFamily="49" charset="-122"/>
                <a:cs typeface="Times New Roman" panose="02020603050405020304" pitchFamily="18" charset="0"/>
              </a:rPr>
              <a:t>取值范围的比较：</a:t>
            </a:r>
            <a:r>
              <a:rPr lang="en-US" altLang="zh-CN">
                <a:ea typeface="楷体_GB2312" pitchFamily="49" charset="-122"/>
                <a:cs typeface="Times New Roman" panose="02020603050405020304" pitchFamily="18" charset="0"/>
              </a:rPr>
              <a:t>int &lt; unsigned int &lt;= unsigned long int 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209317EA-52D6-4139-9EA9-A84BB0190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9539FD8D-10B6-403F-A1B0-4812682D5674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6B57406A-FB25-411D-895E-F442DA2603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520F761A-0A41-491D-AD21-550837649C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a1==b1==c1 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实际上是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a1==b1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的结果再与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c1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比较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FD2087A2-36CB-4FFF-B55D-984AA70D6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30E3D983-4F01-4D60-BFA8-7DBFFFB0148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6A076D63-D0CE-41FB-9946-CEE4829ACE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385D5668-B37E-4461-9469-00F0296A87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8B2ABF2B-D1C5-482F-A00E-60FD878F7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2D269BC3-D66B-4E2F-A44E-D711C4387583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1871255C-FD60-4C34-B698-CB1BB3F26D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02B7E330-3B5D-424E-90E3-A2169DAEEE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移位是单目运算符，所以只需采用整数提升规则</a:t>
            </a:r>
            <a:endParaRPr lang="en-US" altLang="zh-CN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67EB742B-DFB5-4757-8C65-3B1003198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A5CCE03-3B89-4DD7-8E47-65580DDAE4C5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F6F55B35-4ECE-40F8-A3FD-F0E94A873E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80CA51E5-3FC3-4200-A825-943E39E827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第一个错误是因为：提升到</a:t>
            </a:r>
            <a:r>
              <a:rPr lang="en-US" altLang="zh-CN"/>
              <a:t>unsigned int</a:t>
            </a:r>
          </a:p>
          <a:p>
            <a:endParaRPr lang="en-US" altLang="zh-CN"/>
          </a:p>
          <a:p>
            <a:r>
              <a:rPr lang="zh-CN" altLang="en-US"/>
              <a:t>第二个错误是因为：溢出后的补码表示为负数</a:t>
            </a:r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3F144DA1-759F-4B3A-8CB1-1B32E355C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29BC8273-D9EC-4440-9BB8-001D35E12088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A2E26A0C-C944-4992-AFF3-CCDFF12D3B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63289F6E-C4B1-4A66-8F0A-FE027B44A7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第一个解决：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先降低为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</a:p>
          <a:p>
            <a:endParaRPr lang="en-US" altLang="zh-CN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第二个解决：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先提升为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字节）</a:t>
            </a:r>
            <a:endParaRPr lang="zh-CN" altLang="en-US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B17CC675-B94C-4BCC-BF4E-B4DED2FAC8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B2FBA12-DC34-45AB-82DF-4CD43180404A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3CFB0A7C-3770-4FAE-9FC5-6BA03A7B3E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EAE57B8D-3DEC-48C2-B030-00DA7060ED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地址表达式：结果为指针类型，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eg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&amp;a[2]+2</a:t>
            </a:r>
          </a:p>
          <a:p>
            <a:endParaRPr lang="en-US" altLang="zh-CN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>
                <a:latin typeface="楷体_GB2312" pitchFamily="49" charset="-122"/>
                <a:ea typeface="楷体_GB2312" pitchFamily="49" charset="-122"/>
              </a:rPr>
              <a:t>常量表达式：在编译时能确定值的表达式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 eg</a:t>
            </a:r>
            <a:r>
              <a:rPr lang="en-US" altLang="zh-CN"/>
              <a:t>: 2*PI</a:t>
            </a:r>
          </a:p>
          <a:p>
            <a:endParaRPr lang="en-US" altLang="zh-CN"/>
          </a:p>
          <a:p>
            <a:r>
              <a:rPr lang="zh-CN" altLang="en-US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左值表达式</a:t>
            </a:r>
            <a:r>
              <a:rPr lang="en-US" altLang="zh-CN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顾名思义，就是能够位于 </a:t>
            </a:r>
            <a:r>
              <a:rPr lang="en-US" altLang="zh-CN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左边（或右边、有明确的内存地址、</a:t>
            </a:r>
            <a:r>
              <a:rPr lang="en-US" altLang="zh-CN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zh-CN" altLang="en-US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除外）</a:t>
            </a:r>
            <a:endParaRPr lang="en-US" altLang="zh-CN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右值表达式：顾名思义，就是能够位于 </a:t>
            </a:r>
            <a:r>
              <a:rPr lang="en-US" altLang="zh-CN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右边（只存在于临时存储单元中）</a:t>
            </a:r>
            <a:endParaRPr lang="en-US" altLang="zh-CN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8B17B422-7095-473A-8665-DCA8A815D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A6F503D-6F99-44CB-A7F2-62AD9CE0CB33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68D9F81A-F3BE-4A9D-9CFE-B300B67BC7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>
            <a:extLst>
              <a:ext uri="{FF2B5EF4-FFF2-40B4-BE49-F238E27FC236}">
                <a16:creationId xmlns:a16="http://schemas.microsoft.com/office/drawing/2014/main" id="{E3E4991E-7BD8-4251-B288-85EC831D12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（ 。。。）*（。。。）：</a:t>
            </a:r>
            <a:r>
              <a:rPr lang="en-US" altLang="zh-CN"/>
              <a:t>C++</a:t>
            </a:r>
            <a:r>
              <a:rPr lang="zh-CN" altLang="en-US"/>
              <a:t>没有规定先计算哪个括号</a:t>
            </a:r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96467E09-29C5-4AC2-97E1-EF7696683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1A7B6EA-B153-43D5-B5F7-29A146DFB05A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437D829-D145-44AE-B466-BDCF9B7153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E50EF717-4A23-418A-A0BF-E9C362CBC6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Python</a:t>
            </a:r>
            <a:r>
              <a:rPr lang="zh-CN" altLang="en-US"/>
              <a:t>是一种动态类型语言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81AEF4A8-B554-412F-A2AF-B06B3E118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0F85EB4-9131-45B0-AA0A-FC90D9126B9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9DF417DC-379B-4D2E-B695-E80EAE43C5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5F4154EA-4381-4769-98C6-349E75B215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因为：不会一起提升到</a:t>
            </a:r>
            <a:r>
              <a:rPr lang="en-US" altLang="zh-CN"/>
              <a:t>c</a:t>
            </a:r>
            <a:r>
              <a:rPr lang="zh-CN" altLang="en-US"/>
              <a:t>的</a:t>
            </a:r>
            <a:r>
              <a:rPr lang="en-US" altLang="zh-CN"/>
              <a:t>double</a:t>
            </a:r>
            <a:r>
              <a:rPr lang="zh-CN" altLang="en-US"/>
              <a:t>类型，而是转换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的类型，</a:t>
            </a:r>
            <a:r>
              <a:rPr lang="en-US" altLang="zh-CN"/>
              <a:t>a</a:t>
            </a:r>
            <a:r>
              <a:rPr lang="zh-CN" altLang="en-US"/>
              <a:t>*</a:t>
            </a:r>
            <a:r>
              <a:rPr lang="en-US" altLang="zh-CN"/>
              <a:t>b</a:t>
            </a:r>
            <a:r>
              <a:rPr lang="zh-CN" altLang="en-US"/>
              <a:t>的结果超出范围变成了负数</a:t>
            </a:r>
            <a:endParaRPr lang="en-US" altLang="zh-CN"/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C2D039FB-1BF0-4997-AC16-B7143A815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FDC7856-3400-4628-9EC1-82D88888D377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8D0B8505-7918-48C9-9B1B-F191877D4E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EEBCDB68-17F5-4CA8-AD17-E6182CBA8E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基本类型：又称为标准类型或内置类型，都是简单类型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char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构造类型：一般为复合数据类型，包括枚举、数组、结构、联合、指针、引用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抽象数据类型：一般为复合数据类型，类</a:t>
            </a: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C8EFEE3D-AED6-413C-AC3A-FD8D60858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9228D9C2-3CE0-4712-A19F-50FA2DCCC56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ABE7846A-8243-45C2-9343-FF5B22170E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177A87D5-DE44-4466-83D3-542AB5B317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我们先介绍类型，后面再介绍操作：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因为同一操作对于多种类型都适合（加减乘除），且涉及到类型转换</a:t>
            </a: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99B6E318-9D8D-4287-92B0-201CB5A07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45310DC-8EA0-40BD-B3C1-126B92D08CD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3258986C-3271-478F-A732-43DC108E7B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633DBBD1-3A55-44D7-90C2-1C3E219C37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16</a:t>
            </a:r>
            <a:r>
              <a:rPr lang="zh-CN" altLang="en-US"/>
              <a:t>位机器，</a:t>
            </a:r>
            <a:r>
              <a:rPr lang="en-US" altLang="zh-CN"/>
              <a:t>int</a:t>
            </a:r>
            <a:r>
              <a:rPr lang="zh-CN" altLang="en-US"/>
              <a:t>为</a:t>
            </a:r>
            <a:r>
              <a:rPr lang="en-US" altLang="zh-CN"/>
              <a:t>2B, long</a:t>
            </a:r>
            <a:r>
              <a:rPr lang="zh-CN" altLang="en-US"/>
              <a:t>为</a:t>
            </a:r>
            <a:r>
              <a:rPr lang="en-US" altLang="zh-CN"/>
              <a:t>4B</a:t>
            </a:r>
            <a:r>
              <a:rPr lang="zh-CN" altLang="en-US"/>
              <a:t>；</a:t>
            </a:r>
            <a:r>
              <a:rPr lang="en-US" altLang="zh-CN"/>
              <a:t>64</a:t>
            </a:r>
            <a:r>
              <a:rPr lang="zh-CN" altLang="en-US"/>
              <a:t>位机器，</a:t>
            </a:r>
            <a:r>
              <a:rPr lang="en-US" altLang="zh-CN"/>
              <a:t>int</a:t>
            </a:r>
            <a:r>
              <a:rPr lang="zh-CN" altLang="en-US"/>
              <a:t>为</a:t>
            </a:r>
            <a:r>
              <a:rPr lang="en-US" altLang="zh-CN"/>
              <a:t>4B</a:t>
            </a:r>
            <a:r>
              <a:rPr lang="zh-CN" altLang="en-US"/>
              <a:t>，</a:t>
            </a:r>
            <a:r>
              <a:rPr lang="en-US" altLang="zh-CN"/>
              <a:t>long</a:t>
            </a:r>
            <a:r>
              <a:rPr lang="zh-CN" altLang="en-US"/>
              <a:t>为</a:t>
            </a:r>
            <a:r>
              <a:rPr lang="en-US" altLang="zh-CN"/>
              <a:t>8B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D081A8D8-F484-4B72-B7C0-4D54BE3E2D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912238E-151D-4C37-9D43-75F8795B813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B9F3AAF9-3984-41FD-89D8-1B0685C03E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CA18FB6-9549-4D9F-B884-2B99E00AA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C++</a:t>
            </a:r>
            <a:r>
              <a:rPr lang="zh-CN" altLang="en-US" kern="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标准没有规定</a:t>
            </a:r>
            <a:r>
              <a:rPr lang="en-US" altLang="zh-CN" kern="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long double</a:t>
            </a:r>
            <a:r>
              <a:rPr lang="zh-CN" altLang="en-US" kern="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的字节数，视编译器而定；</a:t>
            </a:r>
            <a:endParaRPr lang="en-US" altLang="zh-CN" kern="0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有些十进制小数是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不能精确表示成二进制小数（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例如0.1），因为两种进制的转换，可见：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CN" dirty="0">
                <a:ea typeface="楷体_GB2312" pitchFamily="49" charset="-122"/>
              </a:rPr>
              <a:t>https://www.cnblogs.com/xkfz007/articles/2590472.html</a:t>
            </a:r>
            <a:endParaRPr lang="zh-CN" alt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3ADA854B-EB3C-4631-8563-38C845E81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3084882B-9856-49D4-902D-FB910503E7E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5E0B4BA4-38CF-46EA-A934-1F7FDAD2F8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83F5F4B5-9ED3-470E-858C-3725F6B4A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6337894E-2C26-4FEF-9298-B769D9D5B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A39C9B6-2F53-4814-82CD-307A9CAAF4D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4BF5E91C-B43E-4469-85C5-5FC457F7A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3507151"/>
            <a:ext cx="9144000" cy="335084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6E6CA8-C5C2-492D-9D52-092AD48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797F-BF93-4032-B072-5A329CBF5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3A90B-5606-415B-999A-85F40FB9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295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441D4-008A-4C92-9B3E-65837F8F9F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44DE-B56B-4720-A5E6-AB5FB47ECB65}"/>
              </a:ext>
            </a:extLst>
          </p:cNvPr>
          <p:cNvSpPr/>
          <p:nvPr userDrawn="1"/>
        </p:nvSpPr>
        <p:spPr>
          <a:xfrm>
            <a:off x="3" y="0"/>
            <a:ext cx="9143998" cy="3429000"/>
          </a:xfrm>
          <a:prstGeom prst="rect">
            <a:avLst/>
          </a:prstGeom>
          <a:solidFill>
            <a:srgbClr val="0A3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5255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BE379C2E-FD17-4D21-AFA8-C4431DA52BFF}"/>
              </a:ext>
            </a:extLst>
          </p:cNvPr>
          <p:cNvCxnSpPr>
            <a:cxnSpLocks/>
          </p:cNvCxnSpPr>
          <p:nvPr userDrawn="1"/>
        </p:nvCxnSpPr>
        <p:spPr>
          <a:xfrm>
            <a:off x="-7816" y="3468075"/>
            <a:ext cx="9151813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pic>
        <p:nvPicPr>
          <p:cNvPr id="11" name="Picture 3" descr="C:\Users\WanDuo\Desktop\XMU\XMU Template\header-logo-white2.png">
            <a:extLst>
              <a:ext uri="{FF2B5EF4-FFF2-40B4-BE49-F238E27FC236}">
                <a16:creationId xmlns:a16="http://schemas.microsoft.com/office/drawing/2014/main" id="{BEFDD97F-1548-4919-A92A-F1ED16E81C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136525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6263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50826-18AE-4C07-ABC4-86ED918DA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6F1EF-FFF0-4BDE-AB7C-41DA20BC6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A16CF-73BC-4D36-9BDF-EFA30365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D99AB-A42A-4EBF-9CF5-D28A1C913C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3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3C483A-00CF-444A-BA3F-22F278805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07323-13F3-4CDE-B6C4-17C9D2BB6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0D096-85B2-491C-B030-146649C5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2A186-8CF1-4267-9E6D-EBDD8ACFB0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755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9303-FE88-4209-AED1-48811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CBE31-7EB2-4255-84A4-7AA807A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88EA-2D14-4C7A-BCE9-A930F6D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8F7-5647-45D9-AA1F-E67A8B3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E367D81-71CA-4D21-A434-52FF6CFDE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78CE6B99-E1BA-4EB2-BF3F-0E69532594E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5364360"/>
            <a:ext cx="12192000" cy="1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6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5C89D-6856-49A9-9DD5-AD72D0660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95890-2C60-4BA8-9A56-50C25B817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D60A7-59F8-4D68-AA1E-AEAC20C49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77491-7DA5-4AD8-9F57-9572306D81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29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F8B15-645C-4B66-86A6-38E3C4CA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4B972-8FA3-4521-BDEE-347AF496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2C80-4101-41E5-8E2E-7DDC77B4D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34256-D004-42ED-A1A0-7415CDE681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03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E1D7-EC34-42AA-82C6-F71B27E01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77767-BEF7-4EC2-B3C0-1A72B5F09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A23F-2B2A-4794-8E5C-412B254C5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C6514-E1FD-4362-BA8D-B67A07FEC0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83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48020-88B6-4392-A127-8D9BD2C73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C3564F-3286-4F7B-9B77-111C8FDE6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AC8274-F304-4AB0-B558-54CA046BF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82B16-E891-4F3C-8CE1-7C0385254F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6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7317E-CFDA-47B1-9FE3-702A53AC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8902AB-9DFC-4210-B4EC-083649DC8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6AECA4-F334-4DA0-8C72-84A67EA8F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8D1B2-BB12-4A45-8EA4-E22B292929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93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D46ECE-C49A-4A11-9FC9-8108E0DEC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CF754-3F20-4A95-9F86-898F3512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3655B-E2B1-4E9D-9A8B-F0024E5B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EDFBCE-6700-41DC-83D7-B686DCC116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33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08D38-78E4-46AC-8B52-291FC071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24DD-306B-49F1-8A6C-C3205FC15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1EAF0-AB04-484A-B56A-B2129DE7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AD3BA-D4B8-4186-992B-46DEB9EDBF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8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AC-8B32-447E-BD8B-DD319A63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3423-461C-438B-9B63-F57CC85F9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818CF-8A3C-4BF8-A96C-475BA8BCB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DDAB5-4539-4EF2-B82D-7DD513490C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33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E5A71-3D9B-4E0E-B9CC-7292407D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7010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6CFF67-5D02-43F5-86F5-F70A7013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6E8D58-4DDC-4E94-A19B-E8B1FAC21B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84EB2-407F-4689-BA5A-390A47B69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B563FB-505A-4493-87E2-DD33E64BD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516" y="6248400"/>
            <a:ext cx="190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05255E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94A30753-8D8A-4234-A5FC-D4F10130A64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9351"/>
            <a:ext cx="792000" cy="792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98A33366-1134-44C0-B6A4-7146E00D68E4}"/>
              </a:ext>
            </a:extLst>
          </p:cNvPr>
          <p:cNvCxnSpPr>
            <a:cxnSpLocks/>
          </p:cNvCxnSpPr>
          <p:nvPr userDrawn="1"/>
        </p:nvCxnSpPr>
        <p:spPr>
          <a:xfrm>
            <a:off x="0" y="1484784"/>
            <a:ext cx="9144000" cy="0"/>
          </a:xfrm>
          <a:prstGeom prst="line">
            <a:avLst/>
          </a:prstGeom>
          <a:noFill/>
          <a:ln w="5715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734085-3888-4585-A579-8AE3F97B138C}"/>
              </a:ext>
            </a:extLst>
          </p:cNvPr>
          <p:cNvCxnSpPr>
            <a:cxnSpLocks/>
          </p:cNvCxnSpPr>
          <p:nvPr userDrawn="1"/>
        </p:nvCxnSpPr>
        <p:spPr>
          <a:xfrm>
            <a:off x="-915" y="6237312"/>
            <a:ext cx="9144915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8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85750" algn="l" rtl="0" eaLnBrk="0" fontAlgn="base" hangingPunct="0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900000" indent="-228600" algn="l" rtl="0" eaLnBrk="0" fontAlgn="base" hangingPunct="0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260000" indent="-228600" algn="l" rtl="0" eaLnBrk="0" fontAlgn="base" hangingPunct="0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1620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E9CC-B6CF-4827-8B82-CADB1D073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ea typeface="楷体_GB2312" pitchFamily="49" charset="-122"/>
              </a:rPr>
              <a:t>面向对象程序设计 </a:t>
            </a:r>
            <a:r>
              <a:rPr lang="en-US" altLang="zh-CN" sz="4800" b="1" dirty="0">
                <a:ea typeface="楷体_GB2312" pitchFamily="49" charset="-122"/>
              </a:rPr>
              <a:t>(C++)</a:t>
            </a:r>
            <a:br>
              <a:rPr lang="en-US" altLang="zh-CN" dirty="0"/>
            </a:br>
            <a:r>
              <a:rPr lang="en-US" altLang="zh-CN" sz="3200" dirty="0"/>
              <a:t>Object-Oriented Programming (C++)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D727-5368-4B67-83FE-BF265F5A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+mj-lt"/>
                <a:ea typeface="楷体_GB2312" pitchFamily="49" charset="-122"/>
                <a:cs typeface="+mj-cs"/>
              </a:rPr>
              <a:t>陈胤燃</a:t>
            </a:r>
          </a:p>
          <a:p>
            <a:r>
              <a:rPr lang="zh-CN" altLang="en-US" sz="2400" dirty="0">
                <a:latin typeface="+mj-lt"/>
                <a:ea typeface="楷体_GB2312" pitchFamily="49" charset="-122"/>
                <a:cs typeface="+mj-cs"/>
              </a:rPr>
              <a:t>厦门大学信息学院 计算机科学与技术系</a:t>
            </a:r>
          </a:p>
          <a:p>
            <a:r>
              <a:rPr lang="en-US" altLang="zh-CN" sz="2400" dirty="0"/>
              <a:t>yinran_chen@xmu.edu.cn </a:t>
            </a:r>
          </a:p>
          <a:p>
            <a:endParaRPr lang="en-US" altLang="zh-CN" dirty="0"/>
          </a:p>
          <a:p>
            <a:r>
              <a:rPr lang="zh-CN" altLang="en-US" sz="1800" dirty="0">
                <a:ea typeface="楷体_GB2312"/>
              </a:rPr>
              <a:t>（</a:t>
            </a:r>
            <a:r>
              <a:rPr lang="en-US" altLang="zh-CN" sz="1800" dirty="0">
                <a:ea typeface="楷体_GB2312"/>
              </a:rPr>
              <a:t>2022-2023</a:t>
            </a:r>
            <a:r>
              <a:rPr lang="zh-CN" altLang="en-US" sz="1800" dirty="0">
                <a:ea typeface="楷体_GB2312"/>
              </a:rPr>
              <a:t>学年 春季学期）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67A23A1-83FE-464D-8584-76C217C1BE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9550" y="404813"/>
            <a:ext cx="6764338" cy="89535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2.2 C++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基本数据类型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A798829-25D5-4D3B-8635-A0C9B96B1C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23963" y="2303463"/>
            <a:ext cx="5580062" cy="3646487"/>
          </a:xfrm>
        </p:spPr>
        <p:txBody>
          <a:bodyPr/>
          <a:lstStyle/>
          <a:p>
            <a:pPr marL="354013" indent="-354013" eaLnBrk="1" hangingPunct="1"/>
            <a:r>
              <a:rPr lang="zh-CN" altLang="en-US" sz="2800" b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基本数据类型：</a:t>
            </a:r>
            <a:endParaRPr lang="en-US" altLang="zh-CN" sz="2800" b="1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754063" lvl="1" indent="-35401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整数类型</a:t>
            </a:r>
          </a:p>
          <a:p>
            <a:pPr marL="754063" lvl="1" indent="-35401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实数类型</a:t>
            </a:r>
          </a:p>
          <a:p>
            <a:pPr marL="754063" lvl="1" indent="-35401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字符类型</a:t>
            </a:r>
          </a:p>
          <a:p>
            <a:pPr marL="754063" lvl="1" indent="-35401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逻辑类型</a:t>
            </a:r>
          </a:p>
          <a:p>
            <a:pPr marL="754063" lvl="1" indent="-35401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空值类型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F02450-B411-4408-853E-8128D36A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EAA86FC-A22A-4207-926B-1354CA08FD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772816"/>
            <a:ext cx="7272338" cy="4321175"/>
          </a:xfrm>
        </p:spPr>
        <p:txBody>
          <a:bodyPr/>
          <a:lstStyle/>
          <a:p>
            <a:pPr marL="354013" indent="-354013" eaLnBrk="1" hangingPunct="1">
              <a:defRPr/>
            </a:pPr>
            <a:r>
              <a:rPr lang="zh-CN" altLang="en-US" sz="2800" b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都以</a:t>
            </a: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800" b="1" dirty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位机器为例：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54063" lvl="1" indent="-354013"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字节）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54063" lvl="1" indent="-354013"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short int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short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字节）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54063" lvl="1" indent="-354013"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字节）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4013" indent="-354013" eaLnBrk="1" hangingPunct="1"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short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类型容易越界，很少用；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范围大，但是计算代价高。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54063" lvl="1" indent="-354013"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</a:p>
          <a:p>
            <a:pPr marL="754063" lvl="1" indent="-354013"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short int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short</a:t>
            </a:r>
          </a:p>
          <a:p>
            <a:pPr marL="754063" lvl="1" indent="-354013" eaLnBrk="1" hangingPunct="1"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long int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long</a:t>
            </a:r>
          </a:p>
          <a:p>
            <a:pPr marL="354013" indent="-354013" eaLnBrk="1" hangingPunct="1">
              <a:defRPr/>
            </a:pP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4013" indent="-354013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4013" indent="-354013" eaLnBrk="1" hangingPunct="1">
              <a:buFont typeface="Wingdings" panose="05000000000000000000" pitchFamily="2" charset="2"/>
              <a:buNone/>
              <a:defRPr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C918F49-96A2-4F5E-9DF0-7395CFE33A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9550" y="404813"/>
            <a:ext cx="5235575" cy="895350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2.2.1 </a:t>
            </a:r>
            <a:r>
              <a:rPr lang="zh-CN" altLang="zh-CN" sz="4000">
                <a:latin typeface="楷体_GB2312" pitchFamily="49" charset="-122"/>
                <a:ea typeface="楷体_GB2312" pitchFamily="49" charset="-122"/>
              </a:rPr>
              <a:t>整数类型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A13449-F576-4D2B-922A-07A1DF1F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C65737-2E73-4BEF-B64D-6A4215CA8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04813"/>
            <a:ext cx="5235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2.2.2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实</a:t>
            </a:r>
            <a:r>
              <a:rPr lang="zh-CN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数类型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8674A8-4C53-4455-9A4D-736F26FF4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46411"/>
            <a:ext cx="73437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4013" indent="-354013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float占用内存少，double精度高。</a:t>
            </a:r>
            <a:endParaRPr lang="en-US" altLang="zh-CN" sz="28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字节）</a:t>
            </a:r>
            <a:endParaRPr lang="en-US" altLang="zh-CN" sz="24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字节）</a:t>
            </a:r>
            <a:endParaRPr lang="en-US" altLang="zh-CN" sz="24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long double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8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字节等等）</a:t>
            </a:r>
            <a:endParaRPr lang="en-US" altLang="zh-CN" sz="24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24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354013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计算机内部：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尾数</a:t>
            </a:r>
            <a:r>
              <a:rPr lang="zh-CN" altLang="en-US" sz="2800" dirty="0">
                <a:latin typeface="楷体_GB2312" pitchFamily="49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指数</a:t>
            </a:r>
            <a:r>
              <a:rPr lang="zh-CN" altLang="en-US" sz="2800" dirty="0">
                <a:latin typeface="楷体_GB2312" pitchFamily="49" charset="-122"/>
              </a:rPr>
              <a:t>均采用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二进制</a:t>
            </a:r>
            <a:r>
              <a:rPr lang="zh-CN" altLang="en-US" sz="2800" dirty="0">
                <a:latin typeface="楷体_GB2312" pitchFamily="49" charset="-122"/>
              </a:rPr>
              <a:t>表示</a:t>
            </a:r>
            <a:endParaRPr lang="en-US" altLang="zh-CN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10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a×2</a:t>
            </a:r>
            <a:r>
              <a:rPr lang="en-US" altLang="zh-CN" sz="2400" kern="0" baseline="30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a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：尾数；</a:t>
            </a:r>
            <a:r>
              <a:rPr lang="en-US" altLang="zh-CN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：指数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24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24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zh-CN" altLang="en-US" sz="24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lang="en-US" altLang="zh-CN" sz="24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4013" indent="-354013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endParaRPr lang="en-US" altLang="zh-CN" sz="2800" kern="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矩形 4">
            <a:extLst>
              <a:ext uri="{FF2B5EF4-FFF2-40B4-BE49-F238E27FC236}">
                <a16:creationId xmlns:a16="http://schemas.microsoft.com/office/drawing/2014/main" id="{ECAD2201-92E3-4ACF-8C45-9D87A27AA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448076"/>
            <a:ext cx="500063" cy="357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ea typeface="楷体_GB2312" pitchFamily="49" charset="-122"/>
              </a:rPr>
              <a:t>1b</a:t>
            </a:r>
            <a:endParaRPr lang="zh-CN" altLang="en-US" sz="1800" dirty="0">
              <a:ea typeface="楷体_GB2312" pitchFamily="49" charset="-122"/>
            </a:endParaRPr>
          </a:p>
        </p:txBody>
      </p:sp>
      <p:sp>
        <p:nvSpPr>
          <p:cNvPr id="20485" name="矩形 5">
            <a:extLst>
              <a:ext uri="{FF2B5EF4-FFF2-40B4-BE49-F238E27FC236}">
                <a16:creationId xmlns:a16="http://schemas.microsoft.com/office/drawing/2014/main" id="{209DFEB5-0287-47CF-80A8-4F328F3CA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5448076"/>
            <a:ext cx="1143000" cy="357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楷体_GB2312" pitchFamily="49" charset="-122"/>
              </a:rPr>
              <a:t>a (8b)</a:t>
            </a:r>
            <a:endParaRPr lang="zh-CN" altLang="en-US" sz="1800">
              <a:ea typeface="楷体_GB2312" pitchFamily="49" charset="-122"/>
            </a:endParaRPr>
          </a:p>
        </p:txBody>
      </p:sp>
      <p:sp>
        <p:nvSpPr>
          <p:cNvPr id="20486" name="矩形 6">
            <a:extLst>
              <a:ext uri="{FF2B5EF4-FFF2-40B4-BE49-F238E27FC236}">
                <a16:creationId xmlns:a16="http://schemas.microsoft.com/office/drawing/2014/main" id="{66F0FBC8-EA89-4A05-89CE-95DC8F2C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38" y="5448076"/>
            <a:ext cx="2214562" cy="3571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楷体_GB2312" pitchFamily="49" charset="-122"/>
              </a:rPr>
              <a:t>b (23b)</a:t>
            </a:r>
            <a:endParaRPr lang="zh-CN" altLang="en-US" sz="1800">
              <a:ea typeface="楷体_GB2312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A7650D-AA4E-4FFF-BC45-019F691B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E3D856E2-951F-4B5B-9E73-572CF9A4DE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2205038"/>
            <a:ext cx="7378700" cy="345440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在计算机中存储的是字符的编码</a:t>
            </a:r>
          </a:p>
          <a:p>
            <a:pPr marL="1076325" lvl="1" indent="-276225" eaLnBrk="1" hangingPunct="1"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ASCII码、Unicode码、GB2312码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8001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60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类比：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defRPr/>
            </a:pP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 marL="676275" indent="-276225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整数类型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                 -&gt;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二进制数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676275" indent="-27622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marL="676275" indent="-276225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字符类型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-&gt;                 -&gt;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各种字符编码（二进制）</a:t>
            </a:r>
          </a:p>
          <a:p>
            <a:pPr marL="1076325" lvl="1" indent="-276225" eaLnBrk="1" hangingPunct="1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AF115-7D2A-4848-B17A-C8EA29324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04813"/>
            <a:ext cx="5235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2.2.3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字符</a:t>
            </a:r>
            <a:r>
              <a:rPr lang="zh-CN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类型</a:t>
            </a:r>
          </a:p>
        </p:txBody>
      </p:sp>
      <p:sp>
        <p:nvSpPr>
          <p:cNvPr id="22532" name="矩形 5">
            <a:extLst>
              <a:ext uri="{FF2B5EF4-FFF2-40B4-BE49-F238E27FC236}">
                <a16:creationId xmlns:a16="http://schemas.microsoft.com/office/drawing/2014/main" id="{FF461713-38C3-41C0-9B0F-4C80CC6A0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365625"/>
            <a:ext cx="1436687" cy="290513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楷体_GB2312" pitchFamily="49" charset="-122"/>
              </a:rPr>
              <a:t>二进制转换</a:t>
            </a:r>
          </a:p>
        </p:txBody>
      </p:sp>
      <p:sp>
        <p:nvSpPr>
          <p:cNvPr id="22533" name="矩形 6">
            <a:extLst>
              <a:ext uri="{FF2B5EF4-FFF2-40B4-BE49-F238E27FC236}">
                <a16:creationId xmlns:a16="http://schemas.microsoft.com/office/drawing/2014/main" id="{059D266D-F466-4C77-BD2F-6F175C7D1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226050"/>
            <a:ext cx="1500187" cy="357188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楷体_GB2312" pitchFamily="49" charset="-122"/>
              </a:rPr>
              <a:t>字符编码器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8C0CCA-E51A-4AC1-AEF4-473A8A7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00C6E3E0-B5EE-49E9-A529-124B0C175F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2203450"/>
            <a:ext cx="7273925" cy="3817938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C++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的字符类型：</a:t>
            </a:r>
            <a:endParaRPr lang="en-US" altLang="zh-CN" sz="28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076325" lvl="1" indent="-276225" eaLnBrk="1" hangingPunct="1"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char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字节）：ASCII码</a:t>
            </a:r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076325" lvl="1" indent="-276225" eaLnBrk="1" hangingPunct="1"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wchar_t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2~4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字节）：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Unicode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码</a:t>
            </a:r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933450" lvl="1" indent="-533400" eaLnBrk="1" hangingPunct="1">
              <a:defRPr/>
            </a:pPr>
            <a:endParaRPr lang="en-US" altLang="zh-CN" sz="1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533400" indent="-533400" eaLnBrk="1" hangingPunct="1">
              <a:defRPr/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C++允许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把字符类型的数据进行算术运算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进而提供了以下类型：</a:t>
            </a:r>
            <a:endParaRPr lang="en-US" altLang="zh-CN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076325" lvl="1" indent="-276225" eaLnBrk="1" hangingPunct="1"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signed char, unsigned char</a:t>
            </a:r>
          </a:p>
          <a:p>
            <a:pPr marL="533400" lvl="1" indent="-533400" eaLnBrk="1" hangingPunct="1">
              <a:buFont typeface="Wingdings" panose="05000000000000000000" pitchFamily="2" charset="2"/>
              <a:buChar char="¢"/>
              <a:defRPr/>
            </a:pPr>
            <a:endParaRPr lang="zh-CN" altLang="en-US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076325" lvl="1" indent="-276225" eaLnBrk="1" hangingPunct="1">
              <a:buFont typeface="Wingdings" panose="05000000000000000000" pitchFamily="2" charset="2"/>
              <a:buNone/>
              <a:defRPr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C76A3-CC03-460E-A75E-6F9B8CA0D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04813"/>
            <a:ext cx="5235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2.2.3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字符</a:t>
            </a:r>
            <a:r>
              <a:rPr lang="zh-CN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F62E4E-18EC-4214-92EA-F565D6CC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4E8BBD8C-B193-4BEB-9E39-CAC34FFA9A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2205038"/>
            <a:ext cx="5653088" cy="4005262"/>
          </a:xfrm>
        </p:spPr>
        <p:txBody>
          <a:bodyPr/>
          <a:lstStyle/>
          <a:p>
            <a:pPr marL="357188" indent="-357188" eaLnBrk="1" hangingPunct="1"/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bool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类型（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字节）：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</a:t>
            </a:r>
          </a:p>
          <a:p>
            <a:pPr marL="357188" indent="-357188" eaLnBrk="1" hangingPunct="1"/>
            <a:endParaRPr lang="en-US" altLang="zh-CN" sz="100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eaLnBrk="1" hangingPunct="1"/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逻辑值与整数类型之间的转换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：</a:t>
            </a:r>
          </a:p>
          <a:p>
            <a:pPr marL="1257300" lvl="1" indent="-457200" eaLnBrk="1" hangingPunct="1"/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true对应1、false对应0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257300" lvl="1" indent="-457200" eaLnBrk="1" hangingPunct="1"/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0 --&gt; false、非0 --&gt; true</a:t>
            </a:r>
          </a:p>
          <a:p>
            <a:pPr marL="1257300" lvl="1" indent="-457200" eaLnBrk="1" hangingPunct="1"/>
            <a:endParaRPr lang="en-US" altLang="zh-CN" sz="1000"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例如：int x = 10, y = 20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bool z = x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57188" indent="-357188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cout &lt;&lt; z &lt;&lt; endl;  // 1</a:t>
            </a:r>
          </a:p>
          <a:p>
            <a:pPr marL="357188" indent="-357188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cout &lt;&lt; y+z &lt;&lt; endl;  // 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1BA53-1D29-4FEB-996B-5FF071EF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04813"/>
            <a:ext cx="5235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2.2.4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逻辑</a:t>
            </a:r>
            <a:r>
              <a:rPr lang="zh-CN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EFCF43-4DAC-4821-AAE6-1A3F3143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D7630DA7-FD6F-4C26-86AA-CBC9F51DC1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2492375"/>
            <a:ext cx="5815012" cy="3529013"/>
          </a:xfrm>
        </p:spPr>
        <p:txBody>
          <a:bodyPr/>
          <a:lstStyle/>
          <a:p>
            <a:pPr marL="357188" indent="-357188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void类型</a:t>
            </a:r>
          </a:p>
          <a:p>
            <a:pPr marL="1333500" lvl="1" indent="-533400" eaLnBrk="1" hangingPunct="1"/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没有返回值的函数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的返回类型</a:t>
            </a:r>
          </a:p>
          <a:p>
            <a:pPr marL="1333500" lvl="1" indent="-533400" eaLnBrk="1" hangingPunct="1"/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通用指针类型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void *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marL="1333500" lvl="1" indent="-533400" eaLnBrk="1" hangingPunct="1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marL="1333500" lvl="1" indent="-533400" eaLnBrk="1" hangingPunct="1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332AE-8DC2-4853-97A0-578D6E1AA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04813"/>
            <a:ext cx="5235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2.2.n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空值</a:t>
            </a:r>
            <a:r>
              <a:rPr lang="zh-CN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C07D2E-D415-4F21-B1ED-F1AAD24C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84EAFA35-D4AB-4B44-98BD-9DA79B1F6E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205038"/>
            <a:ext cx="7920038" cy="3586162"/>
          </a:xfrm>
        </p:spPr>
        <p:txBody>
          <a:bodyPr/>
          <a:lstStyle/>
          <a:p>
            <a:pPr marL="357188" indent="-357188" eaLnBrk="1" hangingPunct="1"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统称：</a:t>
            </a:r>
          </a:p>
          <a:p>
            <a:pPr marL="1333500" lvl="1" indent="-533400" eaLnBrk="1" hangingPunct="1"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各种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char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wchar_t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bool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类型统称为整型（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integral type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</a:p>
          <a:p>
            <a:pPr marL="1333500" lvl="1" indent="-533400" eaLnBrk="1" hangingPunct="1"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整型和实数类型统称为算术型（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arithmetic type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333500" lvl="1" indent="-533400" eaLnBrk="1" hangingPunct="1">
              <a:defRPr/>
            </a:pPr>
            <a:endParaRPr lang="en-US" altLang="zh-CN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57188" lvl="1" indent="-357188" eaLnBrk="1" hangingPunct="1">
              <a:buFont typeface="Wingdings" panose="05000000000000000000" pitchFamily="2" charset="2"/>
              <a:buChar char="¢"/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cs typeface="+mn-cs"/>
              </a:rPr>
              <a:t>取别名：</a:t>
            </a:r>
            <a:r>
              <a:rPr lang="en-US" altLang="zh-CN" dirty="0" err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typedef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cs typeface="+mn-cs"/>
              </a:rPr>
              <a:t> &lt;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cs typeface="+mn-cs"/>
              </a:rPr>
              <a:t>已有类型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cs typeface="+mn-cs"/>
              </a:rPr>
              <a:t>&gt; &lt;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cs typeface="+mn-cs"/>
              </a:rPr>
              <a:t>别名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cs typeface="+mn-cs"/>
              </a:rPr>
              <a:t>&gt;</a:t>
            </a:r>
          </a:p>
          <a:p>
            <a:pPr marL="1333500" lvl="1" indent="-533400" eaLnBrk="1" hangingPunct="1"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例子：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typedef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unsigned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Unit;</a:t>
            </a:r>
            <a:endParaRPr lang="zh-CN" altLang="en-US" sz="24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333500" lvl="1" indent="-533400" eaLnBrk="1" hangingPunct="1">
              <a:defRPr/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AAE5E-3D7F-4724-8D26-B1386F282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04813"/>
            <a:ext cx="52355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2.2.n+1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其他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66BF12-08B8-4E1F-BDF1-53F51C9B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4E5121F-0524-4952-8FCA-AB87B1C77CC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主要内容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CB08C73-BC60-4FD2-B46E-13266D27A8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7588" y="2276475"/>
            <a:ext cx="7010400" cy="3241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数据类型的概念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楷体_GB2312" pitchFamily="49" charset="-122"/>
              </a:rPr>
              <a:t>2.2 C++</a:t>
            </a:r>
            <a:r>
              <a:rPr lang="zh-CN" altLang="en-US" sz="2800">
                <a:ea typeface="楷体_GB2312" pitchFamily="49" charset="-122"/>
              </a:rPr>
              <a:t>基本数据类型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70C0"/>
                </a:solidFill>
                <a:ea typeface="楷体_GB2312" pitchFamily="49" charset="-122"/>
              </a:rPr>
              <a:t>2.3 </a:t>
            </a:r>
            <a:r>
              <a:rPr lang="zh-CN" altLang="en-US" sz="2800" b="1">
                <a:solidFill>
                  <a:srgbClr val="0070C0"/>
                </a:solidFill>
                <a:ea typeface="楷体_GB2312" pitchFamily="49" charset="-122"/>
              </a:rPr>
              <a:t>常量与变量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2.4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操作符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表达式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60025F-A729-445C-AB18-C823734D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7CBA7E2-23B4-42AC-88CE-163967D662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28625"/>
            <a:ext cx="3881438" cy="89535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2.3.1 </a:t>
            </a:r>
            <a:r>
              <a:rPr lang="zh-CN" altLang="en-US" sz="4000">
                <a:ea typeface="楷体_GB2312" pitchFamily="49" charset="-122"/>
              </a:rPr>
              <a:t>常量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BB5489A-2F18-4599-A691-7AC11F60F9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84784"/>
            <a:ext cx="7739062" cy="4968875"/>
          </a:xfrm>
        </p:spPr>
        <p:txBody>
          <a:bodyPr/>
          <a:lstStyle/>
          <a:p>
            <a:pPr marL="354013" indent="-354013" eaLnBrk="1" hangingPunct="1">
              <a:defRPr/>
            </a:pPr>
            <a:r>
              <a:rPr lang="zh-CN" altLang="en-US" sz="2800" dirty="0">
                <a:ea typeface="楷体_GB2312" pitchFamily="49" charset="-122"/>
              </a:rPr>
              <a:t>两种形式</a:t>
            </a:r>
          </a:p>
          <a:p>
            <a:pPr marL="979488" lvl="1" indent="-365125" eaLnBrk="1" hangingPunct="1">
              <a:defRPr/>
            </a:pPr>
            <a:r>
              <a:rPr lang="zh-CN" altLang="en-US" sz="2400" dirty="0">
                <a:ea typeface="楷体_GB2312" pitchFamily="49" charset="-122"/>
              </a:rPr>
              <a:t>常量：用于表示在程序执行过程中不变</a:t>
            </a:r>
          </a:p>
          <a:p>
            <a:pPr marL="979488" lvl="1" indent="-365125" eaLnBrk="1" hangingPunct="1">
              <a:defRPr/>
            </a:pPr>
            <a:r>
              <a:rPr lang="zh-CN" altLang="en-US" sz="2400" dirty="0">
                <a:ea typeface="楷体_GB2312" pitchFamily="49" charset="-122"/>
              </a:rPr>
              <a:t>变量：用于表示在程序执行过程中值可变的数据</a:t>
            </a:r>
          </a:p>
          <a:p>
            <a:pPr marL="357188" indent="-357188" eaLnBrk="1" hangingPunct="1">
              <a:defRPr/>
            </a:pPr>
            <a:r>
              <a:rPr lang="zh-CN" altLang="en-US" sz="2800" dirty="0">
                <a:ea typeface="楷体_GB2312" pitchFamily="49" charset="-122"/>
              </a:rPr>
              <a:t>常量可以用两种形式表示</a:t>
            </a:r>
          </a:p>
          <a:p>
            <a:pPr marL="908050" lvl="1" indent="-371475" eaLnBrk="1" hangingPunct="1">
              <a:defRPr/>
            </a:pPr>
            <a:r>
              <a:rPr lang="zh-CN" altLang="en-US" sz="2400" dirty="0">
                <a:ea typeface="楷体_GB2312" pitchFamily="49" charset="-122"/>
              </a:rPr>
              <a:t>字面常量：通过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直接写出常量值</a:t>
            </a:r>
            <a:r>
              <a:rPr lang="zh-CN" altLang="en-US" sz="2400" dirty="0">
                <a:ea typeface="楷体_GB2312" pitchFamily="49" charset="-122"/>
              </a:rPr>
              <a:t>来使用的常量。</a:t>
            </a:r>
          </a:p>
          <a:p>
            <a:pPr marL="1979613" lvl="2" indent="-457200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ea typeface="楷体_GB2312" pitchFamily="49" charset="-122"/>
              </a:rPr>
              <a:t>整数类型字面常量</a:t>
            </a:r>
          </a:p>
          <a:p>
            <a:pPr marL="1979613" lvl="2" indent="-457200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ea typeface="楷体_GB2312" pitchFamily="49" charset="-122"/>
              </a:rPr>
              <a:t>实数类型字面常量</a:t>
            </a:r>
          </a:p>
          <a:p>
            <a:pPr marL="1979613" lvl="2" indent="-457200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ea typeface="楷体_GB2312" pitchFamily="49" charset="-122"/>
              </a:rPr>
              <a:t>字符类型字面常量</a:t>
            </a:r>
          </a:p>
          <a:p>
            <a:pPr marL="1979613" lvl="2" indent="-457200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ea typeface="楷体_GB2312" pitchFamily="49" charset="-122"/>
              </a:rPr>
              <a:t>字符串类型字面常量</a:t>
            </a:r>
            <a:endParaRPr lang="en-US" altLang="zh-CN" sz="2000" dirty="0">
              <a:ea typeface="楷体_GB2312" pitchFamily="49" charset="-122"/>
            </a:endParaRPr>
          </a:p>
          <a:p>
            <a:pPr marL="1979613" lvl="2" indent="-457200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/>
            </a:pPr>
            <a:endParaRPr lang="zh-CN" altLang="en-US" sz="1000" dirty="0">
              <a:ea typeface="楷体_GB2312" pitchFamily="49" charset="-122"/>
            </a:endParaRPr>
          </a:p>
          <a:p>
            <a:pPr marL="908050" lvl="1" indent="-371475" eaLnBrk="1" hangingPunct="1">
              <a:defRPr/>
            </a:pPr>
            <a:r>
              <a:rPr lang="zh-CN" altLang="en-US" sz="2400" dirty="0">
                <a:ea typeface="楷体_GB2312" pitchFamily="49" charset="-122"/>
              </a:rPr>
              <a:t>符号常量：通过常量定义给常量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取一个名字并指定一个类型</a:t>
            </a:r>
            <a:r>
              <a:rPr lang="zh-CN" altLang="en-US" sz="2400" dirty="0">
                <a:ea typeface="楷体_GB2312" pitchFamily="49" charset="-122"/>
              </a:rPr>
              <a:t>，在通过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常量名</a:t>
            </a:r>
            <a:r>
              <a:rPr lang="zh-CN" altLang="en-US" sz="2400" dirty="0">
                <a:ea typeface="楷体_GB2312" pitchFamily="49" charset="-122"/>
              </a:rPr>
              <a:t>来使用这些常量。</a:t>
            </a:r>
            <a:r>
              <a:rPr lang="zh-CN" altLang="en-US" sz="2400" dirty="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58C7F9-ED61-4389-AF63-9E542648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F0C22-0F8F-43AB-BC86-135C1B08F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>
                <a:ea typeface="楷体_GB2312" pitchFamily="49" charset="-122"/>
              </a:rPr>
              <a:t>第</a:t>
            </a:r>
            <a:r>
              <a:rPr lang="en-US" altLang="zh-CN" sz="4400" dirty="0">
                <a:ea typeface="楷体_GB2312" pitchFamily="49" charset="-122"/>
              </a:rPr>
              <a:t>2</a:t>
            </a:r>
            <a:r>
              <a:rPr lang="zh-CN" altLang="en-US" sz="4400" dirty="0">
                <a:ea typeface="楷体_GB2312" pitchFamily="49" charset="-122"/>
              </a:rPr>
              <a:t>章 基本数据类型与表达式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B640E2-8A01-4DA9-A0BA-58C942C97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036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A0D8E72-DC32-4026-BB1A-19D123CCF7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61963"/>
            <a:ext cx="4751388" cy="89535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整数类型字面常量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9507E1C-194B-4B15-87A1-9D68B61632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16832"/>
            <a:ext cx="7704137" cy="4175125"/>
          </a:xfrm>
        </p:spPr>
        <p:txBody>
          <a:bodyPr/>
          <a:lstStyle/>
          <a:p>
            <a:pPr marL="354013" indent="-354013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可以采用下列进制形式来书写：</a:t>
            </a:r>
          </a:p>
          <a:p>
            <a:pPr marL="900113" lvl="1" indent="-366713"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十进制形式</a:t>
            </a:r>
          </a:p>
          <a:p>
            <a:pPr marL="900113" lvl="1" indent="-366713"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八进制形式：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数字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打头，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0-7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数字组成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00113" lvl="1" indent="-3667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073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0200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-0110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为八进制表示；</a:t>
            </a:r>
          </a:p>
          <a:p>
            <a:pPr marL="900113" lvl="1" indent="-366713" eaLnBrk="1" hangingPunct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十六进制形式：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0x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0X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打头，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0-9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数字和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A-F</a:t>
            </a:r>
          </a:p>
          <a:p>
            <a:pPr marL="900113" lvl="1" indent="-3667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（或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a-f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）字母组成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00113" lvl="1" indent="-3667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如：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0x3B, 0x80, -0x48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为十六进制表示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00113" lvl="1" indent="-366713" eaLnBrk="1" hangingPunct="1">
              <a:lnSpc>
                <a:spcPct val="80000"/>
              </a:lnSpc>
            </a:pP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4013" indent="-354013" eaLnBrk="1" hangingPunct="1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在整型常量后面加上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，表示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类型的常量，也可在整型常量后面加上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，表示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类型的常量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72CAD2-853A-41F0-BC66-3045CB09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932F1BA-1AF5-4F46-A4DD-90A992B323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9550" y="461963"/>
            <a:ext cx="4964113" cy="89535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实数类型字面常量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3BB4566-F2E7-42BE-B221-1F5B58EEBC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844824"/>
            <a:ext cx="7848600" cy="4292600"/>
          </a:xfrm>
        </p:spPr>
        <p:txBody>
          <a:bodyPr/>
          <a:lstStyle/>
          <a:p>
            <a:pPr marL="354013" indent="-354013"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十进制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书写，内部采用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二进制存储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4013" indent="-354013"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实数型常量有两种表示法：</a:t>
            </a:r>
          </a:p>
          <a:p>
            <a:pPr marL="892175" lvl="1" indent="-358775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小数表示法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：由整数部分、小数点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” .”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和小数部分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92175" lvl="1" indent="-3587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构成，例如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456.78, -0.0057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892175" lvl="1" indent="-358775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科学表示法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：在小数表示法后加上指数部分，指数部分由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E(e)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和一个整数构成，表示基数为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的指数，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92175" lvl="1" indent="-3587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4.5678E2, -5.7e-3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等。</a:t>
            </a:r>
          </a:p>
          <a:p>
            <a:pPr marL="354013" indent="-354013"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实数类型常量为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型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92175" lvl="1" indent="-358775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在实数型常量后面加上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F(f)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、或者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L(l)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型、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92175" lvl="1" indent="-3587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或者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double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类型，例如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5.6F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5.6L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1B9E60-F5C9-4A03-BBF9-FE971B6B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917C432-B7A4-4FDF-9512-0B97B68A13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28625"/>
            <a:ext cx="5256213" cy="89535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字符类型字面常量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9D74B99-BBE2-44C9-8A86-120F5DD712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2205038"/>
            <a:ext cx="7200900" cy="4103687"/>
          </a:xfrm>
        </p:spPr>
        <p:txBody>
          <a:bodyPr/>
          <a:lstStyle/>
          <a:p>
            <a:pPr marL="357188" indent="-357188"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两个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单引号（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括起来的一个字符：</a:t>
            </a:r>
          </a:p>
          <a:p>
            <a:pPr marL="893763" lvl="1" indent="-357188"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字符本身，如：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'A'</a:t>
            </a:r>
          </a:p>
          <a:p>
            <a:pPr marL="1444625" lvl="2" indent="-371475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也可以用转义序列表示（由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打头的一串符号）</a:t>
            </a:r>
          </a:p>
          <a:p>
            <a:pPr marL="1444625" lvl="2" indent="-371475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例如：八进制数‘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\ddd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，十六进制数‘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\xhh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</a:p>
          <a:p>
            <a:pPr marL="1444625" lvl="2" indent="-371475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‘A’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的另外两种形式：‘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\x41’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和‘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\101’ </a:t>
            </a:r>
          </a:p>
          <a:p>
            <a:pPr marL="893763" lvl="1" indent="-357188"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特殊符号：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‘\n’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（换行符）、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‘\r’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（回车符）等</a:t>
            </a:r>
          </a:p>
          <a:p>
            <a:pPr marL="893763" lvl="1" indent="-357188"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注意</a:t>
            </a:r>
          </a:p>
          <a:p>
            <a:pPr marL="1444625" lvl="2" indent="-371475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反斜杠（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\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）应写成：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'\\'</a:t>
            </a:r>
          </a:p>
          <a:p>
            <a:pPr marL="1444625" lvl="2" indent="-371475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单引号（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）应写成：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'\''</a:t>
            </a:r>
          </a:p>
          <a:p>
            <a:pPr marL="1444625" lvl="2" indent="-371475" eaLnBrk="1" hangingPunct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双引号（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）可写成：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'\"'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'"'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E09843-364B-4D78-8500-72B0D1DA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3BCA754-BB63-42CC-9B52-3B4D45C967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8113" y="404813"/>
            <a:ext cx="5180012" cy="89535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字符串类型字面常量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26FC7DB-F51C-4F44-9B46-CF96383150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2349500"/>
            <a:ext cx="7708900" cy="2995613"/>
          </a:xfrm>
        </p:spPr>
        <p:txBody>
          <a:bodyPr/>
          <a:lstStyle/>
          <a:p>
            <a:pPr marL="357188" indent="-357188" eaLnBrk="1" hangingPunct="1"/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两个双引号（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括起来的字符序列，其中字符的写法与字符类型常量基本相同。例如：</a:t>
            </a:r>
          </a:p>
          <a:p>
            <a:pPr marL="1339850" lvl="1" indent="-533400" eaLnBrk="1" hangingPunct="1"/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"This is a string."</a:t>
            </a:r>
            <a:endParaRPr lang="en-GB" altLang="en-US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339850" lvl="1" indent="-533400" eaLnBrk="1" hangingPunct="1"/>
            <a:r>
              <a:rPr lang="en-GB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Please enter \"Y\" or \"N\":"</a:t>
            </a:r>
          </a:p>
          <a:p>
            <a:pPr marL="357188" indent="-357188" eaLnBrk="1" hangingPunct="1"/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存储字符串时，要在最后一个字符后存储一个字符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\0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，表示字符串结束。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6738AA-D0ED-4E88-A379-838238D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06A323B-80B6-4ACA-959F-1B3105B166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8113" y="428625"/>
            <a:ext cx="7772400" cy="89535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字符常量与字符串常量的区别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4AADC27-DD71-407D-9D2B-6D9FE031D8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2349500"/>
            <a:ext cx="7672387" cy="3024188"/>
          </a:xfrm>
        </p:spPr>
        <p:txBody>
          <a:bodyPr/>
          <a:lstStyle/>
          <a:p>
            <a:pPr marL="357188" indent="-357188"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字符常量表示单个字符，类型为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char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；而字符串常量表示多个字符，类型为</a:t>
            </a:r>
            <a:r>
              <a:rPr lang="zh-CN" altLang="en-US" sz="280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常量字符数组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，对字符串常量的操作按字符数组的规定。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eaLnBrk="1" hangingPunct="1">
              <a:lnSpc>
                <a:spcPct val="80000"/>
              </a:lnSpc>
            </a:pPr>
            <a:endParaRPr lang="zh-CN" altLang="en-US" sz="2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字符常量在内存中占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个字节；字符串常量占多个字节：串中</a:t>
            </a:r>
            <a:r>
              <a:rPr lang="zh-CN" altLang="en-US" sz="280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字符个数加上</a:t>
            </a:r>
            <a:r>
              <a:rPr lang="en-US" altLang="zh-CN" sz="280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eaLnBrk="1" hangingPunct="1">
              <a:lnSpc>
                <a:spcPct val="80000"/>
              </a:lnSpc>
            </a:pPr>
            <a:endParaRPr lang="zh-CN" altLang="en-US" sz="2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eaLnBrk="1" hangingPunct="1">
              <a:lnSpc>
                <a:spcPct val="80000"/>
              </a:lnSpc>
            </a:pPr>
            <a:r>
              <a:rPr lang="en-US" altLang="zh-CN" sz="280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80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tring类：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不是C++基本数据类型；标准C++支持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D9185E-235F-45DB-A7F3-0EA71AF6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B4BB88A-5F26-466B-8AC7-AB8BA818CB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8113" y="404813"/>
            <a:ext cx="3884612" cy="895350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符号常量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BB281FB-A620-428E-AC91-42C20E8B7E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529513" cy="4175125"/>
          </a:xfrm>
        </p:spPr>
        <p:txBody>
          <a:bodyPr/>
          <a:lstStyle/>
          <a:p>
            <a:pPr marL="354013" indent="-354013" eaLnBrk="1" hangingPunct="1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通过常量定义给常量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取一个名字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指定一个类型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；在程序中通过常量名来使用这些常量。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4013" indent="-354013" eaLnBrk="1" hangingPunct="1">
              <a:defRPr/>
            </a:pPr>
            <a:endParaRPr lang="zh-CN" altLang="en-US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4013" indent="-354013" eaLnBrk="1" hangingPunct="1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符号常量的定义格式为：</a:t>
            </a:r>
          </a:p>
          <a:p>
            <a:pPr marL="1339850" lvl="1" indent="-533400"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const &lt;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&lt;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常量名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&gt;=&lt;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</a:p>
          <a:p>
            <a:pPr marL="1339850" lvl="1" indent="-533400"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#define &lt;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常量名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&lt;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值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133985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const double PI=3.1415926; </a:t>
            </a:r>
          </a:p>
          <a:p>
            <a:pPr marL="1339850" lvl="1" indent="-5334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#define PI 3.1415926</a:t>
            </a:r>
          </a:p>
          <a:p>
            <a:pPr marL="1339850" lvl="1" indent="-533400" eaLnBrk="1" hangingPunct="1">
              <a:buFont typeface="Wingdings" panose="05000000000000000000" pitchFamily="2" charset="2"/>
              <a:buNone/>
              <a:defRPr/>
            </a:pPr>
            <a:endParaRPr lang="en-US" altLang="zh-CN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4013" indent="-354013" eaLnBrk="1" hangingPunct="1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优点：易读性；一致性；易维护性</a:t>
            </a:r>
          </a:p>
          <a:p>
            <a:pPr marL="939800" indent="-533400" eaLnBrk="1" hangingPunct="1">
              <a:buFont typeface="Wingdings" panose="05000000000000000000" pitchFamily="2" charset="2"/>
              <a:buNone/>
              <a:defRPr/>
            </a:pPr>
            <a:endParaRPr lang="en-US" altLang="zh-CN" sz="26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C7BEFF-C8DD-4849-B2C6-5FDECF57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9642320-9103-4090-A3D6-EF95DEB923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61963"/>
            <a:ext cx="5953125" cy="89535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2.3.2 </a:t>
            </a:r>
            <a:r>
              <a:rPr lang="zh-CN" altLang="en-US" sz="4000">
                <a:ea typeface="楷体_GB2312" pitchFamily="49" charset="-122"/>
              </a:rPr>
              <a:t>变量（基本特性）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AA5D57D-5896-44ED-B2AB-C8C32CEE33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2349500"/>
            <a:ext cx="7056438" cy="2592388"/>
          </a:xfrm>
        </p:spPr>
        <p:txBody>
          <a:bodyPr/>
          <a:lstStyle/>
          <a:p>
            <a:pPr marL="354013" indent="-354013" eaLnBrk="1" hangingPunct="1"/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变量名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：用标识符表示。</a:t>
            </a:r>
          </a:p>
          <a:p>
            <a:pPr marL="354013" indent="-354013" eaLnBrk="1" hangingPunct="1"/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类型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：指定变量能取何种值、对其能进行何种运算以及所需内存空间的大小等。 </a:t>
            </a:r>
          </a:p>
          <a:p>
            <a:pPr marL="354013" indent="-354013" eaLnBrk="1" hangingPunct="1"/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：在类型的值集范围内可变。</a:t>
            </a:r>
          </a:p>
          <a:p>
            <a:pPr marL="354013" indent="-354013" eaLnBrk="1" hangingPunct="1"/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内存地址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28D336-84D5-42A7-A12E-A1FA97BB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DCB500C1-7E59-4965-BB61-E851EA8D5F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2492375"/>
            <a:ext cx="5400675" cy="2736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类型名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&lt;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变量名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类型名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&lt;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变量名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&gt;=&lt;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初值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类型名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&lt;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变量名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( &lt;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初值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) 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 int a=1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b=2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c=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a+b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15C8DF-CE12-45BB-A020-C1271BC5E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61963"/>
            <a:ext cx="59531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2.3.2 </a:t>
            </a:r>
            <a:r>
              <a:rPr lang="zh-CN" altLang="en-US" sz="4000" kern="0" dirty="0">
                <a:solidFill>
                  <a:schemeClr val="tx2"/>
                </a:solidFill>
                <a:latin typeface="+mj-lt"/>
                <a:cs typeface="+mj-cs"/>
              </a:rPr>
              <a:t>变量（定义）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0CE3CD-3AD2-4E42-AFA2-341B596D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6F34FFF-0569-4F8E-B11E-A135E99F67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6400"/>
            <a:ext cx="6381750" cy="100647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2.3.2 </a:t>
            </a:r>
            <a:r>
              <a:rPr lang="zh-CN" altLang="en-US" sz="4000">
                <a:ea typeface="楷体_GB2312" pitchFamily="49" charset="-122"/>
              </a:rPr>
              <a:t>变量（输入、输出）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0723DF9-9929-428E-B196-1B30222BA4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8988" y="2205038"/>
            <a:ext cx="7670800" cy="3643312"/>
          </a:xfrm>
        </p:spPr>
        <p:txBody>
          <a:bodyPr/>
          <a:lstStyle/>
          <a:p>
            <a:pPr defTabSz="627063"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可以通过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iostream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cin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来完成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defTabSz="627063" eaLnBrk="1" hangingPunct="1">
              <a:buFont typeface="Wingdings" panose="05000000000000000000" pitchFamily="2" charset="2"/>
              <a:buChar char="¡"/>
              <a:defRPr/>
            </a:pPr>
            <a:endParaRPr lang="zh-CN" altLang="en-US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defTabSz="627063"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输入时，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空白符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作为输入数据之间的分隔符，输入数据的格式应与相应变量的类型相符。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defTabSz="627063" eaLnBrk="1" hangingPunct="1">
              <a:buFont typeface="Wingdings" panose="05000000000000000000" pitchFamily="2" charset="2"/>
              <a:buChar char="¡"/>
              <a:defRPr/>
            </a:pPr>
            <a:endParaRPr lang="zh-CN" altLang="en-US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defTabSz="627063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例如：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double d;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cin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&gt;&gt;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&gt;&gt; d;</a:t>
            </a:r>
          </a:p>
          <a:p>
            <a:pPr marL="0" indent="0" defTabSz="627063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输入：</a:t>
            </a:r>
            <a:r>
              <a:rPr lang="en-US" altLang="zh-CN" sz="2400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凵</a:t>
            </a:r>
            <a:r>
              <a:rPr lang="en-US" altLang="zh-CN" sz="2400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3.4↙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=12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d=3.4</a:t>
            </a:r>
          </a:p>
          <a:p>
            <a:pPr marL="0" indent="0" defTabSz="627063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输入：</a:t>
            </a:r>
            <a:r>
              <a:rPr lang="zh-CN" altLang="en-US" sz="2400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012</a:t>
            </a:r>
            <a:r>
              <a:rPr lang="zh-CN" altLang="en-US" sz="2400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凵</a:t>
            </a:r>
            <a:r>
              <a:rPr lang="en-US" altLang="zh-CN" sz="2400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3.4↙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=12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d=3.4</a:t>
            </a:r>
          </a:p>
          <a:p>
            <a:pPr marL="0" indent="0" defTabSz="627063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输入：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12,3.4</a:t>
            </a:r>
            <a:r>
              <a:rPr lang="en-US" altLang="zh-CN" sz="2400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↙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值无意义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4DBBF7-7A1E-4BBD-A2DD-0C461C16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9018981-785E-43A2-993A-255162E3E4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主要内容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C22623F-0CF5-4E5D-B95F-9956F4905A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7588" y="2276475"/>
            <a:ext cx="7010400" cy="3241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数据类型的概念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楷体_GB2312" pitchFamily="49" charset="-122"/>
              </a:rPr>
              <a:t>2.2 C++</a:t>
            </a:r>
            <a:r>
              <a:rPr lang="zh-CN" altLang="en-US" sz="2800">
                <a:ea typeface="楷体_GB2312" pitchFamily="49" charset="-122"/>
              </a:rPr>
              <a:t>基本数据类型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楷体_GB2312" pitchFamily="49" charset="-122"/>
              </a:rPr>
              <a:t>2.3 </a:t>
            </a:r>
            <a:r>
              <a:rPr lang="zh-CN" altLang="en-US" sz="2800">
                <a:ea typeface="楷体_GB2312" pitchFamily="49" charset="-122"/>
              </a:rPr>
              <a:t>常量与变量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70C0"/>
                </a:solidFill>
                <a:ea typeface="楷体_GB2312" pitchFamily="49" charset="-122"/>
              </a:rPr>
              <a:t>2.4 </a:t>
            </a:r>
            <a:r>
              <a:rPr lang="zh-CN" altLang="en-US" sz="2800" b="1">
                <a:solidFill>
                  <a:srgbClr val="0070C0"/>
                </a:solidFill>
                <a:ea typeface="楷体_GB2312" pitchFamily="49" charset="-122"/>
              </a:rPr>
              <a:t>操作符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表达式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E1D191-E8B9-49BD-BF33-A6798A48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F50EAF6-C942-4B7B-AD7B-C4263AFE0A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ea typeface="楷体_GB2312" pitchFamily="49" charset="-122"/>
              </a:rPr>
              <a:t>主要内容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FE011F2-C6C8-402B-963C-27C795F503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7588" y="2276475"/>
            <a:ext cx="7010400" cy="3241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数据类型的概念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2.2 C++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基本数据类型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2.3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常量与变量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2.4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操作符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表达式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2C6058-80B3-4B6E-B0DC-1E20A686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2B8BDB7-69FB-40EC-9AC4-DC34E799F5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8113" y="428625"/>
            <a:ext cx="5878512" cy="89535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2.4.1 C++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操作符概述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7D87561-3498-4844-BE88-75A3EFE6F5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060575"/>
            <a:ext cx="2628900" cy="3367088"/>
          </a:xfrm>
        </p:spPr>
        <p:txBody>
          <a:bodyPr/>
          <a:lstStyle/>
          <a:p>
            <a:pPr marL="0" indent="0" defTabSz="627063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按功能划分</a:t>
            </a:r>
            <a:endParaRPr lang="en-US" altLang="zh-CN" sz="280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 defTabSz="62706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算术操作符</a:t>
            </a:r>
          </a:p>
          <a:p>
            <a:pPr marL="400050" lvl="1" indent="0" defTabSz="62706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关系操作符 </a:t>
            </a:r>
          </a:p>
          <a:p>
            <a:pPr marL="400050" lvl="1" indent="0" defTabSz="62706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逻辑操作符</a:t>
            </a:r>
          </a:p>
          <a:p>
            <a:pPr marL="400050" lvl="1" indent="0" defTabSz="62706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位操作符  </a:t>
            </a:r>
          </a:p>
          <a:p>
            <a:pPr marL="400050" lvl="1" indent="0" defTabSz="62706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赋值操作符</a:t>
            </a:r>
          </a:p>
          <a:p>
            <a:pPr marL="400050" lvl="1" indent="0" defTabSz="627063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其它操作符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04A29A-6E15-44EA-887E-2081B9C9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060575"/>
            <a:ext cx="3779837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defTabSz="627063" eaLnBrk="1" hangingPunct="1">
              <a:defRPr/>
            </a:pPr>
            <a:r>
              <a:rPr lang="zh-CN" altLang="en-US" sz="2800" b="1" kern="0" dirty="0">
                <a:solidFill>
                  <a:srgbClr val="0070C0"/>
                </a:solidFill>
              </a:rPr>
              <a:t> 按操作数的个数划分</a:t>
            </a:r>
            <a:endParaRPr lang="en-US" altLang="zh-CN" sz="2800" b="1" kern="0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 defTabSz="627063" eaLnBrk="1" hangingPunct="1">
              <a:defRPr/>
            </a:pP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 单目操作符</a:t>
            </a:r>
          </a:p>
          <a:p>
            <a:pPr marL="400050" lvl="1" indent="0" defTabSz="627063" eaLnBrk="1" hangingPunct="1">
              <a:defRPr/>
            </a:pP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 双目操作符 </a:t>
            </a:r>
          </a:p>
          <a:p>
            <a:pPr marL="400050" lvl="1" indent="0" defTabSz="627063" eaLnBrk="1" hangingPunct="1">
              <a:defRPr/>
            </a:pP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 三目操作符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ECF28A-1A00-45CC-B239-A33D0EE0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5AD088B-C696-48F4-A924-92CA8B9046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461963"/>
            <a:ext cx="4608513" cy="89535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2.4.2 </a:t>
            </a:r>
            <a:r>
              <a:rPr lang="zh-CN" altLang="en-US" sz="4000">
                <a:ea typeface="楷体_GB2312" pitchFamily="49" charset="-122"/>
              </a:rPr>
              <a:t>算术操作符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481147D-BE6E-4ED7-A3E9-D51DB65741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3088" y="1916113"/>
            <a:ext cx="7959725" cy="4608512"/>
          </a:xfrm>
        </p:spPr>
        <p:txBody>
          <a:bodyPr/>
          <a:lstStyle/>
          <a:p>
            <a:pPr marL="354013" indent="-354013" defTabSz="627063" eaLnBrk="1" hangingPunct="1">
              <a:defRPr/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操作数类型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一般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为算术类型（整型或者实数）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endParaRPr lang="en-US" altLang="zh-CN" sz="32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754063" lvl="1" indent="-354013" defTabSz="627063" eaLnBrk="1" hangingPunct="1">
              <a:defRPr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取负“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”与取正“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marL="754063" lvl="1" indent="-354013" defTabSz="627063" eaLnBrk="1" hangingPunct="1">
              <a:defRPr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加“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”、减“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”、乘“*”、除“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/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”和取余数“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%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”</a:t>
            </a:r>
            <a:endParaRPr lang="en-US" altLang="zh-CN" sz="2000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754063" lvl="1" indent="-354013" defTabSz="627063" eaLnBrk="1" hangingPunct="1">
              <a:defRPr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自减“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--”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和自增“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++” 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endParaRPr lang="en-US" altLang="zh-CN" sz="2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608138" lvl="2" indent="-363538" defTabSz="627063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在操作数左侧时，先加后用</a:t>
            </a:r>
            <a:endParaRPr lang="en-US" altLang="zh-CN" sz="2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608138" lvl="2" indent="-363538" defTabSz="627063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在操作数右侧时，先用后加</a:t>
            </a:r>
            <a:endParaRPr lang="en-US" altLang="zh-CN" sz="2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608138" lvl="2" indent="-363538" defTabSz="627063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/>
            </a:pPr>
            <a:endParaRPr lang="en-US" altLang="zh-CN" sz="1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1608138" lvl="2" indent="-363538" defTabSz="627063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x=1, y;</a:t>
            </a:r>
          </a:p>
          <a:p>
            <a:pPr marL="1608138" lvl="2" indent="-363538" defTabSz="627063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 = (++x); //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运行此句，则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x=2, y=2</a:t>
            </a:r>
          </a:p>
          <a:p>
            <a:pPr marL="1608138" lvl="2" indent="-363538" defTabSz="627063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 = (x++); //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运行此句，则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x=2, y=1</a:t>
            </a:r>
          </a:p>
          <a:p>
            <a:pPr marL="1608138" lvl="2" indent="-363538" defTabSz="627063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zh-CN" sz="2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808038" indent="-363538" algn="ctr" defTabSz="627063" eaLnBrk="1" hangingPunct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=&gt; </a:t>
            </a:r>
            <a:r>
              <a:rPr lang="zh-CN" altLang="en-US" sz="2000" b="1" dirty="0">
                <a:solidFill>
                  <a:srgbClr val="0070C0"/>
                </a:solidFill>
              </a:rPr>
              <a:t>副作用（</a:t>
            </a:r>
            <a:r>
              <a:rPr lang="en-US" altLang="zh-CN" sz="2000" b="1" dirty="0">
                <a:solidFill>
                  <a:srgbClr val="0070C0"/>
                </a:solidFill>
              </a:rPr>
              <a:t>side effect</a:t>
            </a:r>
            <a:r>
              <a:rPr lang="zh-CN" altLang="en-US" sz="2000" b="1" dirty="0">
                <a:solidFill>
                  <a:srgbClr val="0070C0"/>
                </a:solidFill>
              </a:rPr>
              <a:t>）：得要结果的同时，修改操作数</a:t>
            </a:r>
            <a:endParaRPr lang="en-US" altLang="zh-CN" sz="2000" b="1" dirty="0">
              <a:solidFill>
                <a:srgbClr val="0070C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250283-08AC-4A86-AF15-AD5B4947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99BB119-96E3-44F1-A19F-D6F27E4083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4938" y="328613"/>
            <a:ext cx="7199312" cy="11557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2.4.3 </a:t>
            </a:r>
            <a:r>
              <a:rPr lang="zh-CN" altLang="en-US" sz="4000">
                <a:ea typeface="楷体_GB2312" pitchFamily="49" charset="-122"/>
              </a:rPr>
              <a:t>关系操作符</a:t>
            </a:r>
            <a:r>
              <a:rPr lang="zh-CN" altLang="en-US"/>
              <a:t> 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856ACE0-ADE9-44A1-B916-D0C06915E4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2133600"/>
            <a:ext cx="7485063" cy="3140075"/>
          </a:xfrm>
        </p:spPr>
        <p:txBody>
          <a:bodyPr/>
          <a:lstStyle/>
          <a:p>
            <a:pPr marL="357188" indent="-357188" eaLnBrk="1" hangingPunct="1">
              <a:tabLst>
                <a:tab pos="534988" algn="l"/>
              </a:tabLst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对数据进行大小比较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eaLnBrk="1" hangingPunct="1">
              <a:tabLst>
                <a:tab pos="534988" algn="l"/>
              </a:tabLst>
              <a:defRPr/>
            </a:pPr>
            <a:endParaRPr lang="zh-CN" altLang="en-US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757238" lvl="1" indent="-357188" eaLnBrk="1" hangingPunct="1">
              <a:tabLst>
                <a:tab pos="534988" algn="l"/>
              </a:tabLst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&gt;(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大于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&lt; (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小于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，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&gt;= (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不小于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，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&lt;= (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不大于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，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400050" lvl="1" indent="0" eaLnBrk="1" hangingPunct="1">
              <a:buFont typeface="Wingdings" panose="05000000000000000000" pitchFamily="2" charset="2"/>
              <a:buNone/>
              <a:tabLst>
                <a:tab pos="534988" algn="l"/>
              </a:tabLst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     == (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相等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!= (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不等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)</a:t>
            </a:r>
          </a:p>
          <a:p>
            <a:pPr marL="400050" lvl="1" indent="0" eaLnBrk="1" hangingPunct="1">
              <a:buFont typeface="Wingdings" panose="05000000000000000000" pitchFamily="2" charset="2"/>
              <a:buNone/>
              <a:tabLst>
                <a:tab pos="534988" algn="l"/>
              </a:tabLst>
              <a:defRPr/>
            </a:pPr>
            <a:endParaRPr lang="en-US" altLang="zh-CN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757238" lvl="1" indent="-357188" eaLnBrk="1" hangingPunct="1">
              <a:tabLst>
                <a:tab pos="534988" algn="l"/>
              </a:tabLst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关系操作的结果为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true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false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。</a:t>
            </a:r>
          </a:p>
          <a:p>
            <a:pPr marL="757238" lvl="1" indent="-357188" eaLnBrk="1" hangingPunct="1">
              <a:buFont typeface="Wingdings" panose="05000000000000000000" pitchFamily="2" charset="2"/>
              <a:buNone/>
              <a:tabLst>
                <a:tab pos="534988" algn="l"/>
              </a:tabLst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'A' &lt; 'B'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的结果为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true</a:t>
            </a:r>
          </a:p>
          <a:p>
            <a:pPr marL="1300163" lvl="2" indent="-363538" eaLnBrk="1" hangingPunct="1">
              <a:buFont typeface="Wingdings" panose="05000000000000000000" pitchFamily="2" charset="2"/>
              <a:buNone/>
              <a:tabLst>
                <a:tab pos="534988" algn="l"/>
              </a:tabLst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	 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 &lt; true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的结果为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81DEF1-F061-46FD-B706-9B1FA576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7FDDDBE-9D5B-44B9-B0CB-B582166142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333375"/>
            <a:ext cx="6838950" cy="11557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2.4.3 </a:t>
            </a:r>
            <a:r>
              <a:rPr lang="zh-CN" altLang="en-US" sz="4000">
                <a:ea typeface="楷体_GB2312" pitchFamily="49" charset="-122"/>
              </a:rPr>
              <a:t>逻辑操作符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65B5277-4179-447E-B113-7B7F20AF69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6888" y="2060575"/>
            <a:ext cx="8035925" cy="3817938"/>
          </a:xfrm>
        </p:spPr>
        <p:txBody>
          <a:bodyPr/>
          <a:lstStyle/>
          <a:p>
            <a:pPr marL="357188" lvl="1" indent="-357188" eaLnBrk="1" hangingPunct="1">
              <a:buFont typeface="Wingdings" panose="05000000000000000000" pitchFamily="2" charset="2"/>
              <a:buChar char="¢"/>
              <a:tabLst>
                <a:tab pos="534988" algn="l"/>
              </a:tabLst>
              <a:defRPr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实现逻辑运算，用于复杂条件的表示中：</a:t>
            </a:r>
          </a:p>
          <a:p>
            <a:pPr marL="922338" lvl="1" indent="-342900" eaLnBrk="1" hangingPunct="1">
              <a:tabLst>
                <a:tab pos="534988" algn="l"/>
              </a:tabLst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!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（逻辑非）、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&amp;&amp;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（逻辑与）、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||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（逻辑或） 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22338" lvl="1" indent="-342900" eaLnBrk="1" hangingPunct="1">
              <a:tabLst>
                <a:tab pos="534988" algn="l"/>
              </a:tabLst>
              <a:defRPr/>
            </a:pPr>
            <a:endParaRPr lang="zh-CN" altLang="en-US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388" lvl="1" indent="11113" eaLnBrk="1" hangingPunct="1">
              <a:buFont typeface="Wingdings" panose="05000000000000000000" pitchFamily="2" charset="2"/>
              <a:buChar char="¢"/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短路求值</a:t>
            </a:r>
          </a:p>
          <a:p>
            <a:pPr marL="1068388" lvl="2" indent="-457200" eaLnBrk="1" hangingPunct="1"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如果第一个操作数已能确定运算结果，则不再计算第二个操作数的值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1068388" lvl="2" indent="-457200" eaLnBrk="1" hangingPunct="1"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true || x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或者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false &amp;&amp; x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marL="1068388" lvl="2" indent="-457200" eaLnBrk="1" hangingPunct="1">
              <a:buSzPct val="75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能够提高逻辑运算的效率，也能为逻辑运算式中的其它运算提供一个</a:t>
            </a:r>
            <a:r>
              <a:rPr lang="zh-CN" altLang="en-US" dirty="0">
                <a:ea typeface="楷体_GB2312" pitchFamily="49" charset="-122"/>
              </a:rPr>
              <a:t>“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卫士</a:t>
            </a:r>
            <a:r>
              <a:rPr lang="zh-CN" altLang="en-US" dirty="0">
                <a:ea typeface="楷体_GB2312" pitchFamily="49" charset="-122"/>
              </a:rPr>
              <a:t>”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guard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EC90C0-D77E-43CD-9E43-4061EB9A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6E95E011-1B4D-4FEE-BEBC-F006E67179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11300" y="428625"/>
            <a:ext cx="4356100" cy="8636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2.4.4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位操作（</a:t>
            </a:r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1A04059-665E-4CD9-95C7-B450E11FE6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8475" y="1556792"/>
            <a:ext cx="8034338" cy="2587625"/>
          </a:xfrm>
        </p:spPr>
        <p:txBody>
          <a:bodyPr/>
          <a:lstStyle/>
          <a:p>
            <a:pPr marL="357188" indent="-357188"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对操作数的各个二进制位分别进行运算的操作，包括：逻辑位运算和移位运算。  </a:t>
            </a:r>
          </a:p>
          <a:p>
            <a:pPr marL="757238" lvl="1" indent="-357188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逻辑位操作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</a:p>
          <a:p>
            <a:pPr marL="757238" lvl="1" indent="-357188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（按位取反）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, &amp;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（按位与）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（按位或），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^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（按位异或）</a:t>
            </a: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757238" lvl="1" indent="-357188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运算规则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DF3F33D6-BF8F-4EF8-8E7A-3CF9D3A4E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0" y="3715792"/>
            <a:ext cx="33131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 indent="1111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~0 → 1</a:t>
            </a:r>
            <a:r>
              <a:rPr lang="zh-CN" altLang="en-US" sz="2400" b="1"/>
              <a:t>，</a:t>
            </a:r>
            <a:r>
              <a:rPr lang="en-US" altLang="zh-CN" sz="2400" b="1"/>
              <a:t>~1 → 0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65F2F9C6-B542-42BD-B41A-AEB60ABEC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4430167"/>
            <a:ext cx="15827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 indent="1111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0|0 →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0|1 →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1|0 →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1|1 → 1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80D28FAD-1600-4D09-B83B-C433E80C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4430167"/>
            <a:ext cx="16557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 indent="1111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0^0 →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0^1 →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1^0 →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1^1 → 0</a:t>
            </a:r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3B63A0E6-B957-4EB8-9085-5A0C64D7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0" y="4430167"/>
            <a:ext cx="17287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 indent="1111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0&amp;0 →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0&amp;1 →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1&amp;0 → 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1&amp;1 → 1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2233E6-7219-4878-A342-4D32BEF7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D7BB9BC-A450-41DF-B725-295595E07E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19138" y="2205038"/>
            <a:ext cx="7524750" cy="2663825"/>
          </a:xfrm>
        </p:spPr>
        <p:txBody>
          <a:bodyPr/>
          <a:lstStyle/>
          <a:p>
            <a:pPr marL="357188" indent="-357188"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移位操作 </a:t>
            </a:r>
          </a:p>
          <a:p>
            <a:pPr marL="901700" lvl="1" indent="-358775" eaLnBrk="1" hangingPunct="1">
              <a:lnSpc>
                <a:spcPct val="80000"/>
              </a:lnSpc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&lt;&lt;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（左移）：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高位舍弃，低位补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0" lvl="1" indent="-358775" eaLnBrk="1" hangingPunct="1">
              <a:lnSpc>
                <a:spcPct val="80000"/>
              </a:lnSpc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	&gt;&gt;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（右移）：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低位舍弃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，高位按下面规则处理：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901700" lvl="1" indent="-358775" eaLnBrk="1" hangingPunct="1">
              <a:lnSpc>
                <a:spcPct val="80000"/>
              </a:lnSpc>
            </a:pPr>
            <a:endParaRPr lang="zh-CN" altLang="en-US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428750" lvl="2" indent="-347663" eaLnBrk="1" hangingPunct="1">
              <a:lnSpc>
                <a:spcPct val="8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对于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无符号数或有符号的非负数，高位补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marL="1428750" lvl="2" indent="-347663" eaLnBrk="1" hangingPunct="1">
              <a:lnSpc>
                <a:spcPct val="8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对于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有符号数的负数，高位与原来的最高位相同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0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428750" lvl="2" indent="-347663" eaLnBrk="1" hangingPunct="1">
              <a:lnSpc>
                <a:spcPct val="8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      （有符号数的二进制补码，高位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</a:rPr>
              <a:t>表示负数）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F10026-06C9-44BA-BCC9-C34D2BAD1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428625"/>
            <a:ext cx="43561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2.4.4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位操作（</a:t>
            </a: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00774A-7077-466C-A929-CABA2E1C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97093FF-2008-4A28-B8AD-57DF97D191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11300" y="357188"/>
            <a:ext cx="4140200" cy="1081087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2.4.5 </a:t>
            </a:r>
            <a:r>
              <a:rPr lang="zh-CN" altLang="en-US" sz="4000">
                <a:ea typeface="楷体_GB2312" pitchFamily="49" charset="-122"/>
              </a:rPr>
              <a:t>赋值操作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1EB1012-DC18-48C7-AD69-B583C3958B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2060575"/>
            <a:ext cx="7386637" cy="4148138"/>
          </a:xfrm>
        </p:spPr>
        <p:txBody>
          <a:bodyPr/>
          <a:lstStyle/>
          <a:p>
            <a:pPr marL="357188" indent="-357188" eaLnBrk="1" hangingPunct="1">
              <a:lnSpc>
                <a:spcPct val="90000"/>
              </a:lnSpc>
            </a:pPr>
            <a:r>
              <a:rPr lang="zh-CN" altLang="en-US" sz="2800">
                <a:ea typeface="楷体_GB2312" pitchFamily="49" charset="-122"/>
              </a:rPr>
              <a:t>简单赋值操作符</a:t>
            </a:r>
          </a:p>
          <a:p>
            <a:pPr marL="901700" lvl="1" indent="-3587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= b </a:t>
            </a:r>
          </a:p>
          <a:p>
            <a:pPr marL="901700" lvl="1" indent="-358775"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当赋值操作的两个操作数类型不同时，将进行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隐式类型转换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，即把右边操作数转换成左边的操作数类型。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01700" lvl="1" indent="-3587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eaLnBrk="1" hangingPunct="1">
              <a:lnSpc>
                <a:spcPct val="90000"/>
              </a:lnSpc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复合赋值操作符</a:t>
            </a:r>
            <a:r>
              <a:rPr lang="zh-CN" altLang="en-US" sz="2800"/>
              <a:t> </a:t>
            </a:r>
          </a:p>
          <a:p>
            <a:pPr marL="901700" lvl="1" indent="-35877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+=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-=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，*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/=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%=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&amp;=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|=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^=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&lt;&lt;=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&gt;&gt;= </a:t>
            </a:r>
          </a:p>
          <a:p>
            <a:pPr marL="901700" lvl="1" indent="-358775" eaLnBrk="1" hangingPunct="1"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a #= b 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功能上等价于：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a = a # (b)</a:t>
            </a:r>
          </a:p>
          <a:p>
            <a:pPr marL="901700" lvl="1" indent="-358775" eaLnBrk="1" hangingPunct="1"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可以是表达式：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(x=y)*z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46F762-1B3F-4965-B3B2-F2F104EE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94E1D28-584E-4C59-9EC4-940E58C198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01775" y="328613"/>
            <a:ext cx="4356100" cy="11557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2.4.6 </a:t>
            </a:r>
            <a:r>
              <a:rPr lang="zh-CN" altLang="en-US" sz="4000">
                <a:ea typeface="楷体_GB2312" pitchFamily="49" charset="-122"/>
              </a:rPr>
              <a:t>其它操作符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F665AB9A-7979-4661-AD55-DA0364373E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28788"/>
            <a:ext cx="8605838" cy="50847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800" dirty="0"/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条件操作符（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?: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）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d1?d2:d3  </a:t>
            </a:r>
          </a:p>
          <a:p>
            <a:pPr marL="901700" lvl="1" indent="-358775" eaLnBrk="1" hangingPunct="1">
              <a:lnSpc>
                <a:spcPct val="90000"/>
              </a:lnSpc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d1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值为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true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或非零，则结果为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d2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，否则为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d3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逗号操作符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d1,d2,d3,... </a:t>
            </a:r>
          </a:p>
          <a:p>
            <a:pPr marL="901700" lvl="1" indent="-358775" eaLnBrk="1" hangingPunct="1">
              <a:lnSpc>
                <a:spcPct val="90000"/>
              </a:lnSpc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左至右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依次进行各个运算，操作结果为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最后一个运算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的结果，逗号操作表示的计算更加清晰。</a:t>
            </a:r>
          </a:p>
          <a:p>
            <a:pPr marL="901700" lvl="1" indent="-358775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  例如：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x = </a:t>
            </a:r>
            <a:r>
              <a:rPr lang="en-US" altLang="zh-CN" sz="2000" dirty="0" err="1">
                <a:latin typeface="楷体_GB2312" pitchFamily="49" charset="-122"/>
                <a:ea typeface="楷体_GB2312" pitchFamily="49" charset="-122"/>
              </a:rPr>
              <a:t>a+b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, y = </a:t>
            </a:r>
            <a:r>
              <a:rPr lang="en-US" altLang="zh-CN" sz="2000" dirty="0" err="1">
                <a:latin typeface="楷体_GB2312" pitchFamily="49" charset="-122"/>
                <a:ea typeface="楷体_GB2312" pitchFamily="49" charset="-122"/>
              </a:rPr>
              <a:t>c+d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, z = </a:t>
            </a:r>
            <a:r>
              <a:rPr lang="en-US" altLang="zh-CN" sz="2000" dirty="0" err="1">
                <a:latin typeface="楷体_GB2312" pitchFamily="49" charset="-122"/>
                <a:ea typeface="楷体_GB2312" pitchFamily="49" charset="-122"/>
              </a:rPr>
              <a:t>x+y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sizeof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(&lt;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类型名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&gt;)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或 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sizeof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(&lt;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表达式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&gt;)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901700" lvl="1" indent="-358775" eaLnBrk="1" hangingPunct="1">
              <a:lnSpc>
                <a:spcPct val="90000"/>
              </a:lnSpc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计算某类型的数据占用的字节数</a:t>
            </a:r>
            <a:r>
              <a:rPr lang="zh-CN" altLang="en-US" dirty="0"/>
              <a:t>	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zh-CN" sz="2800" dirty="0">
                <a:ea typeface="楷体_GB2312" pitchFamily="49" charset="-122"/>
                <a:sym typeface="Arial" charset="0"/>
              </a:rPr>
              <a:t> </a:t>
            </a:r>
            <a:r>
              <a:rPr lang="zh-CN" altLang="en-US" sz="2800" dirty="0">
                <a:ea typeface="楷体_GB2312" pitchFamily="49" charset="-122"/>
                <a:sym typeface="Arial" charset="0"/>
              </a:rPr>
              <a:t>还有其他的操作符，因为：</a:t>
            </a:r>
            <a:endParaRPr lang="en-US" altLang="zh-CN" sz="1000" dirty="0">
              <a:ea typeface="楷体_GB2312" pitchFamily="49" charset="-122"/>
              <a:sym typeface="Arial" charset="0"/>
            </a:endParaRPr>
          </a:p>
          <a:p>
            <a:pPr marL="400050" lvl="1" indent="0" eaLnBrk="1" hangingPunct="1">
              <a:lnSpc>
                <a:spcPct val="90000"/>
              </a:lnSpc>
              <a:defRPr/>
            </a:pPr>
            <a:r>
              <a:rPr lang="zh-CN" altLang="en-US" sz="2400" dirty="0">
                <a:ea typeface="楷体_GB2312" pitchFamily="49" charset="-122"/>
                <a:sym typeface="Arial" charset="0"/>
              </a:rPr>
              <a:t>  以上是针对基本数据类型的操作符，当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Arial" charset="0"/>
              </a:rPr>
              <a:t>用于抽象数据型时，带有新含义，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Arial" charset="0"/>
              </a:rPr>
              <a:t>例如：</a:t>
            </a:r>
            <a:r>
              <a:rPr lang="en-US" altLang="zh-CN" sz="2000" dirty="0" err="1">
                <a:latin typeface="楷体_GB2312" pitchFamily="49" charset="-122"/>
                <a:ea typeface="楷体_GB2312" pitchFamily="49" charset="-122"/>
                <a:sym typeface="Arial" charset="0"/>
              </a:rPr>
              <a:t>cin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  <a:sym typeface="Arial" charset="0"/>
              </a:rPr>
              <a:t> &gt;&gt;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8F48F0-0816-4280-83D7-E36BE8E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F18D345-87FF-459C-ABDD-FF21D14C05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9550" y="461963"/>
            <a:ext cx="6592888" cy="89535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2.4.7 </a:t>
            </a:r>
            <a:r>
              <a:rPr lang="zh-CN" altLang="en-US" sz="4000">
                <a:ea typeface="楷体_GB2312" pitchFamily="49" charset="-122"/>
              </a:rPr>
              <a:t>操作数的类型转换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C7D027D-A042-43F1-A9D3-2A5FB441EE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205038"/>
            <a:ext cx="7745412" cy="3311525"/>
          </a:xfrm>
        </p:spPr>
        <p:txBody>
          <a:bodyPr/>
          <a:lstStyle/>
          <a:p>
            <a:pPr marL="357188" indent="-357188" defTabSz="627063"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运算前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要把操作数转换成相同类型。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00113" lvl="1" indent="-363538" defTabSz="627063"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算术运算的结果类型与转换后的操作数类型相同。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00113" lvl="1" indent="-363538" defTabSz="627063" eaLnBrk="1" hangingPunct="1">
              <a:lnSpc>
                <a:spcPct val="90000"/>
              </a:lnSpc>
            </a:pPr>
            <a:endParaRPr lang="zh-CN" altLang="en-US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7188" indent="-357188" defTabSz="627063"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两种类型转换</a:t>
            </a:r>
          </a:p>
          <a:p>
            <a:pPr marL="900113" lvl="1" indent="-363538" defTabSz="627063"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隐式转换：由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编译程序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按照某种预定的规则进行自动转换，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基本原则：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低精度－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高精度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</a:p>
          <a:p>
            <a:pPr marL="900113" lvl="1" indent="-363538" defTabSz="627063"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显式转换：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程序员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在程序中用类型转换操作符明确地指出转换。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E2228C-3192-4F56-8CDB-21ECABDE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9C48E92-3FF4-49AF-9A38-B16B0D5D5C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333375"/>
            <a:ext cx="6264275" cy="115252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算术操作类型转换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EE1A0114-3178-4D92-BDB3-916BD13973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7800" y="2133600"/>
            <a:ext cx="8858250" cy="2735263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如果其中一个操作数类型为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double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，则另一个转换成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double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如果其中一个操作数类型为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，则另一个转换成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如果其中一个操作数类型为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，则另一个转换成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先对操作数进行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整型提升转换（见下页）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，如果转换后操作数的类型不一样，则按5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以后的规则再进行转换。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FA8DA0-3CEA-47B5-A756-D3A4338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A48189A-D8BB-4804-BA5F-68CF0BEAEB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主要内容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0CD88-950A-43D3-B072-8E9D95D12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8" y="2276475"/>
            <a:ext cx="70104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2800" b="1" kern="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数据类型的概念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latin typeface="楷体_GB2312" pitchFamily="49" charset="-122"/>
                <a:ea typeface="楷体_GB2312" pitchFamily="49" charset="-122"/>
              </a:rPr>
              <a:t>2.2 C++</a:t>
            </a:r>
            <a:r>
              <a:rPr lang="zh-CN" altLang="en-US" sz="2800" kern="0" dirty="0">
                <a:latin typeface="楷体_GB2312" pitchFamily="49" charset="-122"/>
                <a:ea typeface="楷体_GB2312" pitchFamily="49" charset="-122"/>
              </a:rPr>
              <a:t>基本数据类型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latin typeface="楷体_GB2312" pitchFamily="49" charset="-122"/>
                <a:ea typeface="楷体_GB2312" pitchFamily="49" charset="-122"/>
              </a:rPr>
              <a:t>2.3 </a:t>
            </a:r>
            <a:r>
              <a:rPr lang="zh-CN" altLang="en-US" sz="2800" kern="0" dirty="0">
                <a:latin typeface="楷体_GB2312" pitchFamily="49" charset="-122"/>
                <a:ea typeface="楷体_GB2312" pitchFamily="49" charset="-122"/>
              </a:rPr>
              <a:t>常量与变量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latin typeface="楷体_GB2312" pitchFamily="49" charset="-122"/>
                <a:ea typeface="楷体_GB2312" pitchFamily="49" charset="-122"/>
              </a:rPr>
              <a:t>2.4 </a:t>
            </a:r>
            <a:r>
              <a:rPr lang="zh-CN" altLang="en-US" sz="2800" kern="0" dirty="0">
                <a:latin typeface="楷体_GB2312" pitchFamily="49" charset="-122"/>
                <a:ea typeface="楷体_GB2312" pitchFamily="49" charset="-122"/>
              </a:rPr>
              <a:t>操作符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kern="0" dirty="0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2800" kern="0" dirty="0">
                <a:latin typeface="楷体_GB2312" pitchFamily="49" charset="-122"/>
                <a:ea typeface="楷体_GB2312" pitchFamily="49" charset="-122"/>
              </a:rPr>
              <a:t>表达式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FE11F5-FAC6-41C1-8381-D5653975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>
            <a:extLst>
              <a:ext uri="{FF2B5EF4-FFF2-40B4-BE49-F238E27FC236}">
                <a16:creationId xmlns:a16="http://schemas.microsoft.com/office/drawing/2014/main" id="{ED7D743A-60B3-4EBD-A482-4FAB95EFDD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5188"/>
            <a:ext cx="9144000" cy="2733675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char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signed char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char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short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short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类型，如果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型能够表示它们的值，则这些类型转换成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，否则，这些类型转换成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bool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型转换成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型，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wchar_t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和枚举类型转换成下列类型中第一个能表示其所有值的类型：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059D47E-A697-4B8F-BE9F-1E89914FE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33375"/>
            <a:ext cx="62642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(1)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算术操作类型转换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15A3F7-6ACE-480A-837C-A353D71F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610EC4-E0FE-4247-9BAA-556A5512C1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875" y="2133600"/>
            <a:ext cx="8750300" cy="387508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circleNumDbPlain" startAt="5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如果其中一个操作数类型为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，则另一个转换成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circleNumDbPlain" startAt="6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如果一个操作数类型为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，另一个操作数类型为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，那么，如果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能表示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的所有值，则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，否则，两个操作数都转化成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circleNumDbPlain" startAt="7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如果一个操作数类型为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，则另一个操作数转换成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long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circleNumDbPlain" startAt="8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如果一个操作数类型为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，则另一个操作数转换成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6635F3-F0FB-4E9E-9168-5FDA8E6BC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33375"/>
            <a:ext cx="62642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(1)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算术操作类型转换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13F2ED-0C0D-497E-BB46-5FECE5D7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>
            <a:extLst>
              <a:ext uri="{FF2B5EF4-FFF2-40B4-BE49-F238E27FC236}">
                <a16:creationId xmlns:a16="http://schemas.microsoft.com/office/drawing/2014/main" id="{58B730F0-EEF1-4605-A46E-05FCABE257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1989138"/>
            <a:ext cx="6408738" cy="3816350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举例：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double d;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i;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unsigned int j;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char ch;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 + i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i的值转为double型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ch + i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//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ch的值转为int型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 + j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i的值转为unsigned int型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394F4D-AE24-43D3-864D-FF403B458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33375"/>
            <a:ext cx="62642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(1)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算术操作类型转换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3BC720-F7A9-4582-9345-6E1A3731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1AC276D6-E0A8-4A5B-8151-CEF786F31A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19225" y="142875"/>
            <a:ext cx="7010400" cy="152717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4000">
                <a:ea typeface="楷体_GB2312" pitchFamily="49" charset="-122"/>
              </a:rPr>
              <a:t>关系操作的类型转换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117BAD7-4E65-4798-B95C-C31446B64F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2120900"/>
            <a:ext cx="8570913" cy="2747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操作数是算术类型时，按照常规</a:t>
            </a:r>
            <a:r>
              <a:rPr lang="zh-CN" altLang="en-US" sz="280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算术转换规则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转换。</a:t>
            </a:r>
          </a:p>
          <a:p>
            <a:pPr eaLnBrk="1" hangingPunct="1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举例：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en-US" sz="105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double d;  if (d &lt;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… //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都转为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double</a:t>
            </a:r>
            <a:endParaRPr lang="en-US" altLang="zh-CN" sz="10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a1 = 1, b1 = 1, c1 = 1; if (a1==b1==c1) … //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a2 = 2, b2 = 2, c2 = 2; if (a2==b2==c2) …//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3C38E3E-A481-4849-977E-5AD5B5EB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>
            <a:extLst>
              <a:ext uri="{FF2B5EF4-FFF2-40B4-BE49-F238E27FC236}">
                <a16:creationId xmlns:a16="http://schemas.microsoft.com/office/drawing/2014/main" id="{CBEC52BA-5A85-4CB4-A146-D34B327E23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2133600"/>
            <a:ext cx="7199312" cy="3681413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操作数是算术类型时，</a:t>
            </a:r>
            <a:r>
              <a:rPr lang="zh-CN" altLang="en-US" sz="280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先转换为逻辑类型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零转为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，非零转为</a:t>
            </a:r>
            <a:r>
              <a:rPr lang="en-US" altLang="zh-CN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true</a:t>
            </a:r>
          </a:p>
          <a:p>
            <a:pPr lvl="1" eaLnBrk="1" hangingPunct="1"/>
            <a:r>
              <a:rPr lang="zh-CN" altLang="en-US" sz="26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不易发现的语法错误：</a:t>
            </a:r>
            <a:endParaRPr lang="en-US" altLang="zh-CN" sz="26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(i &amp; j) 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(i &amp;&amp; j)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(k = 1) </a:t>
            </a: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 (k == 1)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9D8648-AACD-4A52-B697-91CC107CD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225" y="142875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(3) </a:t>
            </a:r>
            <a:r>
              <a:rPr lang="zh-CN" altLang="en-US" sz="4000" kern="0" dirty="0">
                <a:solidFill>
                  <a:schemeClr val="tx2"/>
                </a:solidFill>
                <a:latin typeface="+mj-lt"/>
                <a:cs typeface="+mj-cs"/>
              </a:rPr>
              <a:t>逻辑操作的类型转换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B22475-98EC-45B6-8C49-BF863D3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5521C5C-3E5D-4BB2-8260-EC3941E83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0" y="142875"/>
            <a:ext cx="7010400" cy="1527175"/>
          </a:xfrm>
        </p:spPr>
        <p:txBody>
          <a:bodyPr/>
          <a:lstStyle/>
          <a:p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(4-6)</a:t>
            </a:r>
            <a:r>
              <a:rPr lang="zh-CN" altLang="en-US" sz="4000">
                <a:ea typeface="楷体_GB2312" pitchFamily="49" charset="-122"/>
                <a:sym typeface="Arial" panose="020B0604020202020204" pitchFamily="34" charset="0"/>
              </a:rPr>
              <a:t>其它操作符的类型转换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2C5BE69-BDC2-44B4-AF87-32D2364C0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6500" y="1772816"/>
            <a:ext cx="5237163" cy="4114800"/>
          </a:xfrm>
        </p:spPr>
        <p:txBody>
          <a:bodyPr/>
          <a:lstStyle/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位操作符的类型转换</a:t>
            </a:r>
            <a:endParaRPr lang="en-US" altLang="zh-CN" sz="28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逻辑位操作：算数转换规则</a:t>
            </a:r>
            <a:endParaRPr lang="en-US" altLang="zh-CN" sz="24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移位操作：整数提升规则</a:t>
            </a:r>
            <a:endParaRPr lang="en-US" altLang="zh-CN" sz="24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lvl="1"/>
            <a:endParaRPr lang="zh-CN" altLang="en-US" sz="10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赋值操作符的类型转换</a:t>
            </a:r>
            <a:endParaRPr lang="en-US" altLang="zh-CN" sz="28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右侧类型转换为左侧类型</a:t>
            </a:r>
            <a:endParaRPr lang="en-US" altLang="zh-CN" sz="24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lvl="1"/>
            <a:endParaRPr lang="zh-CN" altLang="en-US" sz="10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条件操作符的类型转换</a:t>
            </a:r>
            <a:endParaRPr lang="en-US" altLang="zh-CN" sz="28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d1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：算术型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to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逻辑型</a:t>
            </a:r>
            <a:endParaRPr lang="en-US" altLang="zh-CN" sz="2400" dirty="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d2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d3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：转换成一致的类型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351381-1D13-44F1-8E93-61BCC3C1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77491-7DA5-4AD8-9F57-9572306D81DD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>
            <a:extLst>
              <a:ext uri="{FF2B5EF4-FFF2-40B4-BE49-F238E27FC236}">
                <a16:creationId xmlns:a16="http://schemas.microsoft.com/office/drawing/2014/main" id="{F33290B9-DD6D-498B-AD3D-0FC68F0517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1772816"/>
            <a:ext cx="5329237" cy="4130675"/>
          </a:xfrm>
        </p:spPr>
        <p:txBody>
          <a:bodyPr/>
          <a:lstStyle/>
          <a:p>
            <a:pPr marL="357188" indent="-357188" eaLnBrk="1" hangingPunct="1"/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隐式转换有时不能满足要求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357188" indent="-357188" eaLnBrk="1" hangingPunct="1"/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  <a:p>
            <a:pPr marL="900113" lvl="1" indent="-352425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</a:p>
          <a:p>
            <a:pPr marL="900113" lvl="1" indent="-352425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-10;</a:t>
            </a:r>
          </a:p>
          <a:p>
            <a:pPr marL="900113" lvl="1" indent="-352425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unsigned int j = 3;  </a:t>
            </a:r>
          </a:p>
          <a:p>
            <a:pPr marL="900113" lvl="1" indent="-352425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i+j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将得到错误的结果：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4294967289 </a:t>
            </a:r>
          </a:p>
          <a:p>
            <a:pPr marL="900113" lvl="1" indent="-352425" eaLnBrk="1" hangingPunct="1">
              <a:buFont typeface="Wingdings" panose="05000000000000000000" pitchFamily="2" charset="2"/>
              <a:buNone/>
            </a:pPr>
            <a:endParaRPr lang="en-US" altLang="zh-CN" sz="1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900113" lvl="1" indent="-352425" eaLnBrk="1" hangingPunct="1"/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再例如：（溢出）</a:t>
            </a:r>
          </a:p>
          <a:p>
            <a:pPr marL="900113" lvl="1" indent="-352425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2147483647;  //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最大的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正整数</a:t>
            </a:r>
          </a:p>
          <a:p>
            <a:pPr marL="900113" lvl="1" indent="-352425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j = 10;</a:t>
            </a:r>
          </a:p>
          <a:p>
            <a:pPr marL="900113" lvl="1" indent="-352425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i+j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将得到错误的结果：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-2147483639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ECDF5A-DFE6-40F8-9D01-12F107CF5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225" y="142875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(n)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隐式转换的问题</a:t>
            </a:r>
            <a:endParaRPr lang="zh-CN" altLang="en-US" sz="4000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F131A5-3E6B-462C-9F62-721CFA00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id="{E559A0D4-B99D-4422-9B97-88A9C12DCC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772816"/>
            <a:ext cx="7386637" cy="4443413"/>
          </a:xfrm>
        </p:spPr>
        <p:txBody>
          <a:bodyPr/>
          <a:lstStyle/>
          <a:p>
            <a:pPr marL="357188" indent="-357188" eaLnBrk="1" hangingPunct="1">
              <a:lnSpc>
                <a:spcPct val="90000"/>
              </a:lnSpc>
              <a:tabLst>
                <a:tab pos="623888" algn="l"/>
              </a:tabLst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格式为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</a:p>
          <a:p>
            <a:pPr marL="900113" lvl="1" indent="-3524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23888" algn="l"/>
              </a:tabLst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类型名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( &lt;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操作数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)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&lt;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类型名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) &lt;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操作数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57188" indent="-357188" eaLnBrk="1" hangingPunct="1">
              <a:lnSpc>
                <a:spcPct val="90000"/>
              </a:lnSpc>
              <a:tabLst>
                <a:tab pos="623888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</a:p>
          <a:p>
            <a:pPr marL="900113" lvl="1" indent="-3524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238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-10;</a:t>
            </a:r>
          </a:p>
          <a:p>
            <a:pPr marL="900113" lvl="1" indent="-3524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23888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unsigned int j = 3;  </a:t>
            </a:r>
          </a:p>
          <a:p>
            <a:pPr marL="900113" lvl="1" indent="-3524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23888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+(int)j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将得到正确的结果：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-7  </a:t>
            </a:r>
          </a:p>
          <a:p>
            <a:pPr marL="357188" indent="-357188" eaLnBrk="1" hangingPunct="1">
              <a:lnSpc>
                <a:spcPct val="90000"/>
              </a:lnSpc>
              <a:tabLst>
                <a:tab pos="623888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再例如：</a:t>
            </a:r>
          </a:p>
          <a:p>
            <a:pPr marL="900113" lvl="1" indent="-3524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238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2147483647;  //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正整数</a:t>
            </a:r>
          </a:p>
          <a:p>
            <a:pPr marL="900113" lvl="1" indent="-3524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23888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j = 10;</a:t>
            </a:r>
          </a:p>
          <a:p>
            <a:pPr marL="900113" lvl="1" indent="-352425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623888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(double)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将得到正确的结果：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2147483657.0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98A6E9-D65D-4FF4-94AF-82F3592A0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225" y="142875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(n+1)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显示类型转换</a:t>
            </a:r>
            <a:endParaRPr lang="zh-CN" altLang="en-US" sz="4000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0DD961-8035-4ADD-A161-F0AF55F7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E953DD1-EAEF-4736-B11C-8AA036D9E3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主要内容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EE3CA1C-1AF7-4F16-8A4C-05B5156D24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7588" y="2276475"/>
            <a:ext cx="7010400" cy="3241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数据类型的概念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楷体_GB2312" pitchFamily="49" charset="-122"/>
              </a:rPr>
              <a:t>2.2 C++</a:t>
            </a:r>
            <a:r>
              <a:rPr lang="zh-CN" altLang="en-US" sz="2800">
                <a:ea typeface="楷体_GB2312" pitchFamily="49" charset="-122"/>
              </a:rPr>
              <a:t>基本数据类型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楷体_GB2312" pitchFamily="49" charset="-122"/>
              </a:rPr>
              <a:t>2.3 </a:t>
            </a:r>
            <a:r>
              <a:rPr lang="zh-CN" altLang="en-US" sz="2800">
                <a:ea typeface="楷体_GB2312" pitchFamily="49" charset="-122"/>
              </a:rPr>
              <a:t>常量与变量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楷体_GB2312" pitchFamily="49" charset="-122"/>
              </a:rPr>
              <a:t>2.4 </a:t>
            </a:r>
            <a:r>
              <a:rPr lang="zh-CN" altLang="en-US" sz="2800">
                <a:ea typeface="楷体_GB2312" pitchFamily="49" charset="-122"/>
              </a:rPr>
              <a:t>操作符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70C0"/>
                </a:solidFill>
                <a:ea typeface="楷体_GB2312" pitchFamily="49" charset="-122"/>
              </a:rPr>
              <a:t>2.5 </a:t>
            </a:r>
            <a:r>
              <a:rPr lang="zh-CN" altLang="en-US" sz="2800" b="1">
                <a:solidFill>
                  <a:srgbClr val="0070C0"/>
                </a:solidFill>
                <a:ea typeface="楷体_GB2312" pitchFamily="49" charset="-122"/>
              </a:rPr>
              <a:t>表达式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172A2F-B54D-4674-820A-346A83E1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>
            <a:extLst>
              <a:ext uri="{FF2B5EF4-FFF2-40B4-BE49-F238E27FC236}">
                <a16:creationId xmlns:a16="http://schemas.microsoft.com/office/drawing/2014/main" id="{E0FBAB26-1424-4F20-AD6B-D6E25E5A55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08025" y="2203450"/>
            <a:ext cx="7751763" cy="3746500"/>
          </a:xfrm>
        </p:spPr>
        <p:txBody>
          <a:bodyPr/>
          <a:lstStyle/>
          <a:p>
            <a:pPr marL="0" indent="0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表达式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=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操作符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+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操作数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+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圆括号</a:t>
            </a:r>
          </a:p>
          <a:p>
            <a:pPr marL="179388" lvl="1" indent="363538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例子：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(a+b)*c/12-max(a,b)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marL="179388" lvl="1" indent="363538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基本表达式：单独的常量或变量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marL="179388" lvl="1" indent="363538" eaLnBrk="1" hangingPunct="1"/>
            <a:endParaRPr lang="zh-CN" altLang="en-US" sz="2400"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marL="0" indent="0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表达式的分类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marL="179388" lvl="1" indent="363538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分类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：算术表达式、关系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逻辑表达式、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地址表达式</a:t>
            </a:r>
            <a:endParaRPr lang="en-US" altLang="zh-CN" sz="240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79388" lvl="1" indent="363538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分类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：常量表达式、变量表达式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marL="179388" lvl="1" indent="363538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分类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i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左值表达式、右值表达式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F4DE39-7E90-4AC7-A40F-7A9EB817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61963"/>
            <a:ext cx="65928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2.5.1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表达式的构成和分类</a:t>
            </a:r>
            <a:endParaRPr lang="zh-CN" altLang="en-US" sz="4000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FCA8DD-F9EA-49DD-8766-744FF02B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BE5ADDC-6D39-4859-8A1D-9D13A42EE9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6562725" cy="77152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数据类型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8227785-CF86-4372-93DA-E9E31B9F58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238" y="2205038"/>
            <a:ext cx="8101012" cy="3887787"/>
          </a:xfrm>
        </p:spPr>
        <p:txBody>
          <a:bodyPr/>
          <a:lstStyle/>
          <a:p>
            <a:pPr eaLnBrk="1" hangingPunct="1"/>
            <a:r>
              <a:rPr lang="zh-CN" altLang="en-US" sz="2800">
                <a:ea typeface="楷体_GB2312" pitchFamily="49" charset="-122"/>
              </a:rPr>
              <a:t>一种数据类型包含两个集合</a:t>
            </a:r>
          </a:p>
          <a:p>
            <a:pPr lvl="1" eaLnBrk="1" hangingPunct="1"/>
            <a:r>
              <a:rPr lang="zh-CN" altLang="en-US" sz="2400">
                <a:ea typeface="楷体_GB2312" pitchFamily="49" charset="-122"/>
              </a:rPr>
              <a:t>值集：描述该数据类型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包含哪些值</a:t>
            </a:r>
          </a:p>
          <a:p>
            <a:pPr lvl="1" eaLnBrk="1" hangingPunct="1"/>
            <a:r>
              <a:rPr lang="zh-CN" altLang="en-US" sz="2400">
                <a:ea typeface="楷体_GB2312" pitchFamily="49" charset="-122"/>
              </a:rPr>
              <a:t>操作集：描述对值集中的值能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实施哪些运算</a:t>
            </a:r>
            <a:endParaRPr lang="zh-CN" altLang="en-US" sz="2400"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>
              <a:ea typeface="楷体_GB2312" pitchFamily="49" charset="-122"/>
            </a:endParaRPr>
          </a:p>
          <a:p>
            <a:pPr eaLnBrk="1" hangingPunct="1"/>
            <a:r>
              <a:rPr lang="zh-CN" altLang="en-US" sz="2800">
                <a:ea typeface="楷体_GB2312" pitchFamily="49" charset="-122"/>
              </a:rPr>
              <a:t>两种类型</a:t>
            </a:r>
          </a:p>
          <a:p>
            <a:pPr lvl="1" eaLnBrk="1" hangingPunct="1"/>
            <a:r>
              <a:rPr lang="zh-CN" altLang="en-US" sz="2400">
                <a:ea typeface="楷体_GB2312" pitchFamily="49" charset="-122"/>
              </a:rPr>
              <a:t>简单数据类型：值集是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不可再分解的简单数据</a:t>
            </a:r>
            <a:endParaRPr lang="zh-CN" altLang="en-US" sz="2400">
              <a:ea typeface="楷体_GB2312" pitchFamily="49" charset="-122"/>
            </a:endParaRPr>
          </a:p>
          <a:p>
            <a:pPr lvl="1" eaLnBrk="1" hangingPunct="1"/>
            <a:r>
              <a:rPr lang="zh-CN" altLang="en-US" sz="2400">
                <a:ea typeface="楷体_GB2312" pitchFamily="49" charset="-122"/>
              </a:rPr>
              <a:t>复合数据类型：值集由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其它类型的数据按照一定方式</a:t>
            </a:r>
            <a:endParaRPr lang="en-US" altLang="zh-CN" sz="2400">
              <a:solidFill>
                <a:srgbClr val="FF0000"/>
              </a:solidFill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    组织而成</a:t>
            </a:r>
            <a:r>
              <a:rPr lang="zh-CN" altLang="en-US" sz="240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5EFD85-822A-4D52-AEA6-03C0963D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>
            <a:extLst>
              <a:ext uri="{FF2B5EF4-FFF2-40B4-BE49-F238E27FC236}">
                <a16:creationId xmlns:a16="http://schemas.microsoft.com/office/drawing/2014/main" id="{D0653468-52F8-49F0-959F-64CE9EA99A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2205038"/>
            <a:ext cx="6956425" cy="2867025"/>
          </a:xfrm>
        </p:spPr>
        <p:txBody>
          <a:bodyPr/>
          <a:lstStyle/>
          <a:p>
            <a:pPr marL="0" indent="0"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优先级与结合性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79388" lvl="1" indent="363538" eaLnBrk="1" hangingPunct="1"/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基本原则：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  <a:sym typeface="Arial" panose="020B0604020202020204" pitchFamily="34" charset="0"/>
            </a:endParaRPr>
          </a:p>
          <a:p>
            <a:pPr marL="579438" lvl="2" indent="363538" eaLnBrk="1" hangingPunct="1">
              <a:buFont typeface="Wingdings" panose="05000000000000000000" pitchFamily="2" charset="2"/>
              <a:buChar char="ü"/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单目、双目、三目依次降低</a:t>
            </a:r>
            <a:endParaRPr lang="en-US" altLang="zh-CN" sz="2000">
              <a:latin typeface="Times New Roman" panose="02020603050405020304" pitchFamily="18" charset="0"/>
              <a:ea typeface="楷体_GB2312" pitchFamily="49" charset="-122"/>
              <a:sym typeface="Arial" panose="020B0604020202020204" pitchFamily="34" charset="0"/>
            </a:endParaRPr>
          </a:p>
          <a:p>
            <a:pPr marL="579438" lvl="2" indent="363538" eaLnBrk="1" hangingPunct="1">
              <a:buFont typeface="Wingdings" panose="05000000000000000000" pitchFamily="2" charset="2"/>
              <a:buChar char="ü"/>
            </a:pPr>
            <a:r>
              <a:rPr lang="zh-CN" altLang="en-US" sz="200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算术、移位、关系、逻辑位、逻辑依次降低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  <a:sym typeface="Arial" panose="020B0604020202020204" pitchFamily="34" charset="0"/>
            </a:endParaRPr>
          </a:p>
          <a:p>
            <a:pPr marL="179388" lvl="1" indent="363538" eaLnBrk="1" hangingPunct="1"/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具体的优先级与结合性（见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P43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79388" lvl="1" indent="363538" eaLnBrk="1" hangingPunct="1"/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不相邻的操作符，</a:t>
            </a: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C++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sym typeface="Arial" panose="020B0604020202020204" pitchFamily="34" charset="0"/>
              </a:rPr>
              <a:t>一般没有规定计算次序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  <a:sym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8129D8-E404-4828-AC6A-07E00AE55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461963"/>
            <a:ext cx="73072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2.5.2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表达式的优先级和结合性</a:t>
            </a:r>
            <a:endParaRPr lang="zh-CN" altLang="en-US" sz="4000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E8635B-ACEC-4748-8F02-51253956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>
            <a:extLst>
              <a:ext uri="{FF2B5EF4-FFF2-40B4-BE49-F238E27FC236}">
                <a16:creationId xmlns:a16="http://schemas.microsoft.com/office/drawing/2014/main" id="{BEED606E-54A9-4386-984A-92C615E63F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133600"/>
            <a:ext cx="8035925" cy="2779713"/>
          </a:xfrm>
        </p:spPr>
        <p:txBody>
          <a:bodyPr/>
          <a:lstStyle/>
          <a:p>
            <a:pPr marL="0" indent="0" eaLnBrk="1" hangingPunct="1"/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根据优先级、结合性，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逐个操作符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进行类型转换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388" lvl="1" indent="363538" eaLnBrk="1" hangingPunct="1"/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short int a = 2; 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388" lvl="1" indent="363538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b=2147483647; </a:t>
            </a:r>
          </a:p>
          <a:p>
            <a:pPr marL="179388" lvl="1" indent="363538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double c=2.0;</a:t>
            </a:r>
          </a:p>
          <a:p>
            <a:pPr marL="179388" lvl="1" indent="363538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表达式a*b/c得到错误的结果：-1.0。</a:t>
            </a:r>
          </a:p>
          <a:p>
            <a:pPr marL="179388" lvl="1" indent="363538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解决办法：(double)a*b/c 或者 a*(double)b/c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FB864F-5E0A-4C38-B219-534035F34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461963"/>
            <a:ext cx="7807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2.5.3</a:t>
            </a:r>
            <a:r>
              <a:rPr lang="en-US" altLang="zh-CN" sz="1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 </a:t>
            </a:r>
            <a:r>
              <a:rPr lang="zh-CN" altLang="en-US" sz="4000" kern="0" dirty="0">
                <a:solidFill>
                  <a:schemeClr val="tx2"/>
                </a:solidFill>
                <a:latin typeface="楷体_GB2312" pitchFamily="49" charset="-122"/>
                <a:cs typeface="+mj-cs"/>
              </a:rPr>
              <a:t>表达式中操作数的类型转换</a:t>
            </a:r>
            <a:endParaRPr lang="zh-CN" altLang="en-US" sz="4000" kern="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8F58AE-C1C1-4BB3-BB20-DC98C9AA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85E0-98D4-4021-8584-4D3E9B2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0888"/>
            <a:ext cx="7010400" cy="1409700"/>
          </a:xfrm>
        </p:spPr>
        <p:txBody>
          <a:bodyPr/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6000" b="1" kern="1200" dirty="0">
                <a:solidFill>
                  <a:srgbClr val="FFC000"/>
                </a:solidFill>
                <a:latin typeface="Calibri Light" panose="020F0302020204030204"/>
                <a:ea typeface="等线 Light" panose="02010600030101010101" pitchFamily="2" charset="-122"/>
              </a:rPr>
              <a:t>Q &amp; A</a:t>
            </a:r>
            <a:endParaRPr lang="zh-CN" altLang="en-US" sz="6000" b="1" kern="1200" dirty="0">
              <a:solidFill>
                <a:srgbClr val="FFC000"/>
              </a:solidFill>
              <a:latin typeface="Calibri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C01C6E-1D39-464A-B235-4674039C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49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5CBEA8-D439-4E9E-B9B3-DAA2D6B657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9838" y="2349500"/>
            <a:ext cx="6140450" cy="2881313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语言对类型的支持</a:t>
            </a:r>
          </a:p>
          <a:p>
            <a:pPr lvl="1"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静态类型与动态类型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静态类型：在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静态程序中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区分类型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动态类型：在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程序运行中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区分类型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buFont typeface="Wingdings" panose="05000000000000000000" pitchFamily="2" charset="2"/>
              <a:buChar char="Ø"/>
            </a:pPr>
            <a:endParaRPr lang="zh-CN" altLang="en-US" sz="200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2400" b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C++</a:t>
            </a:r>
            <a:r>
              <a:rPr lang="zh-CN" altLang="en-US" sz="2400" b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是静态类型语言</a:t>
            </a:r>
            <a:endParaRPr lang="en-US" altLang="zh-CN" sz="2400" b="1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endParaRPr lang="en-US" altLang="zh-CN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endParaRPr lang="zh-CN" altLang="en-US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0FCF31-9CA7-47DF-8289-727ABB92E4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6562725" cy="77152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数据类型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D7AD47-244D-4FCC-848D-4AEA0072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A3949DE-2069-4084-94A1-70ED926774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2037234"/>
            <a:ext cx="8351837" cy="3887787"/>
          </a:xfrm>
        </p:spPr>
        <p:txBody>
          <a:bodyPr/>
          <a:lstStyle/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                      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基本数据类型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    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数据类型   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构造数据类型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                                     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                                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抽象数据类型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defRPr/>
            </a:pPr>
            <a:endParaRPr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5C4C6E9-C749-4FA0-9701-74C2F66358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6562725" cy="77152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数据类型</a:t>
            </a:r>
          </a:p>
        </p:txBody>
      </p:sp>
      <p:sp>
        <p:nvSpPr>
          <p:cNvPr id="11268" name="左大括号 1">
            <a:extLst>
              <a:ext uri="{FF2B5EF4-FFF2-40B4-BE49-F238E27FC236}">
                <a16:creationId xmlns:a16="http://schemas.microsoft.com/office/drawing/2014/main" id="{8C25483B-A908-4141-B1BA-8B5E92809D42}"/>
              </a:ext>
            </a:extLst>
          </p:cNvPr>
          <p:cNvSpPr>
            <a:spLocks/>
          </p:cNvSpPr>
          <p:nvPr/>
        </p:nvSpPr>
        <p:spPr bwMode="auto">
          <a:xfrm>
            <a:off x="5724649" y="1603846"/>
            <a:ext cx="430213" cy="1296988"/>
          </a:xfrm>
          <a:prstGeom prst="leftBrace">
            <a:avLst>
              <a:gd name="adj1" fmla="val 8332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269" name="文本框 2">
            <a:extLst>
              <a:ext uri="{FF2B5EF4-FFF2-40B4-BE49-F238E27FC236}">
                <a16:creationId xmlns:a16="http://schemas.microsoft.com/office/drawing/2014/main" id="{435B2E92-8F00-4375-83A8-F703B4674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862" y="1484784"/>
            <a:ext cx="19351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整数类型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实数类型</a:t>
            </a:r>
            <a:endParaRPr lang="en-US" altLang="zh-CN" sz="2000"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字符类型</a:t>
            </a:r>
            <a:endParaRPr lang="en-US" altLang="zh-CN" sz="2000"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逻辑类型</a:t>
            </a:r>
            <a:endParaRPr lang="en-US" altLang="zh-CN" sz="2000"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空值类型</a:t>
            </a:r>
          </a:p>
        </p:txBody>
      </p:sp>
      <p:sp>
        <p:nvSpPr>
          <p:cNvPr id="11270" name="文本框 5">
            <a:extLst>
              <a:ext uri="{FF2B5EF4-FFF2-40B4-BE49-F238E27FC236}">
                <a16:creationId xmlns:a16="http://schemas.microsoft.com/office/drawing/2014/main" id="{D17F4FE1-9B17-4329-A21C-D6AA0FD86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862" y="3116734"/>
            <a:ext cx="193516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枚举类型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数组类型</a:t>
            </a:r>
            <a:endParaRPr lang="en-US" altLang="zh-CN" sz="2000"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结构类型</a:t>
            </a:r>
            <a:endParaRPr lang="en-US" altLang="zh-CN" sz="2000"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联合类型</a:t>
            </a:r>
            <a:endParaRPr lang="en-US" altLang="zh-CN" sz="2000"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指针类型</a:t>
            </a:r>
            <a:endParaRPr lang="en-US" altLang="zh-CN" sz="2000"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引用类型</a:t>
            </a:r>
          </a:p>
        </p:txBody>
      </p:sp>
      <p:sp>
        <p:nvSpPr>
          <p:cNvPr id="11271" name="文本框 6">
            <a:extLst>
              <a:ext uri="{FF2B5EF4-FFF2-40B4-BE49-F238E27FC236}">
                <a16:creationId xmlns:a16="http://schemas.microsoft.com/office/drawing/2014/main" id="{9F4188DF-5BC4-40B0-8B60-437029D81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974" y="5493221"/>
            <a:ext cx="1933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类</a:t>
            </a:r>
            <a:endParaRPr lang="en-US" altLang="zh-CN" sz="200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ea typeface="楷体_GB2312" pitchFamily="49" charset="-122"/>
              </a:rPr>
              <a:t>派生类</a:t>
            </a:r>
          </a:p>
        </p:txBody>
      </p:sp>
      <p:sp>
        <p:nvSpPr>
          <p:cNvPr id="11272" name="左大括号 7">
            <a:extLst>
              <a:ext uri="{FF2B5EF4-FFF2-40B4-BE49-F238E27FC236}">
                <a16:creationId xmlns:a16="http://schemas.microsoft.com/office/drawing/2014/main" id="{F007A8E9-E330-4CD3-A218-C65E8D1B8058}"/>
              </a:ext>
            </a:extLst>
          </p:cNvPr>
          <p:cNvSpPr>
            <a:spLocks/>
          </p:cNvSpPr>
          <p:nvPr/>
        </p:nvSpPr>
        <p:spPr bwMode="auto">
          <a:xfrm>
            <a:off x="2987799" y="2180109"/>
            <a:ext cx="709613" cy="3744912"/>
          </a:xfrm>
          <a:prstGeom prst="leftBrace">
            <a:avLst>
              <a:gd name="adj1" fmla="val 8331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273" name="左大括号 8">
            <a:extLst>
              <a:ext uri="{FF2B5EF4-FFF2-40B4-BE49-F238E27FC236}">
                <a16:creationId xmlns:a16="http://schemas.microsoft.com/office/drawing/2014/main" id="{E0D4A48E-DD0A-40A8-BBD5-2E4F326A97D7}"/>
              </a:ext>
            </a:extLst>
          </p:cNvPr>
          <p:cNvSpPr>
            <a:spLocks/>
          </p:cNvSpPr>
          <p:nvPr/>
        </p:nvSpPr>
        <p:spPr bwMode="auto">
          <a:xfrm>
            <a:off x="5724649" y="3261196"/>
            <a:ext cx="430213" cy="1630363"/>
          </a:xfrm>
          <a:prstGeom prst="leftBrace">
            <a:avLst>
              <a:gd name="adj1" fmla="val 8316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274" name="左大括号 9">
            <a:extLst>
              <a:ext uri="{FF2B5EF4-FFF2-40B4-BE49-F238E27FC236}">
                <a16:creationId xmlns:a16="http://schemas.microsoft.com/office/drawing/2014/main" id="{A522B98B-E188-49BA-89F1-7BE42218FAE4}"/>
              </a:ext>
            </a:extLst>
          </p:cNvPr>
          <p:cNvSpPr>
            <a:spLocks/>
          </p:cNvSpPr>
          <p:nvPr/>
        </p:nvSpPr>
        <p:spPr bwMode="auto">
          <a:xfrm>
            <a:off x="5726237" y="5574184"/>
            <a:ext cx="430212" cy="566737"/>
          </a:xfrm>
          <a:prstGeom prst="leftBrace">
            <a:avLst>
              <a:gd name="adj1" fmla="val 8331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B78D2-2D22-4858-9325-9BCBCFFB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46D8158-3A89-4777-9AA7-DD31BA02CD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ea typeface="楷体_GB2312" pitchFamily="49" charset="-122"/>
              </a:rPr>
              <a:t>主要内容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EAC6935-40C9-4DEE-AA73-D0C6E017CB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7588" y="2276475"/>
            <a:ext cx="7010400" cy="32416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2.1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数据类型的概念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2.2 C++</a:t>
            </a:r>
            <a:r>
              <a:rPr lang="zh-CN" altLang="en-US" sz="2800" b="1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基本数据类型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2.3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常量与变量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2.4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操作符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2.5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表达式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FFC40A-F0A9-443E-84AD-3CDF2A2F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ACAFFA7-BCE5-44F3-9F44-C86ECA6467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5975350" cy="89535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楷体_GB2312" pitchFamily="49" charset="-122"/>
                <a:ea typeface="楷体_GB2312" pitchFamily="49" charset="-122"/>
              </a:rPr>
              <a:t>2.2 C++</a:t>
            </a:r>
            <a:r>
              <a:rPr lang="zh-CN" altLang="en-US" sz="4000">
                <a:latin typeface="楷体_GB2312" pitchFamily="49" charset="-122"/>
                <a:ea typeface="楷体_GB2312" pitchFamily="49" charset="-122"/>
              </a:rPr>
              <a:t>基本数据类型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BDD3E37-2D48-4FC5-9DF8-CAEDCBAE1E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349500"/>
            <a:ext cx="7848600" cy="3022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数据类型根据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提供方式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分为：</a:t>
            </a:r>
          </a:p>
          <a:p>
            <a:pPr lvl="1"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基本数据类型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语言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预先定义的数据类型。</a:t>
            </a:r>
          </a:p>
          <a:p>
            <a:pPr lvl="1"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构造数据类型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程序员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利用语言提供的类型构造机制从其它类型构造出来的数据类型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抽象数据类型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程序员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利用数据抽象机制把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数据与相应的操作作为一个整体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来描述的数据类型。</a:t>
            </a:r>
            <a:endParaRPr lang="zh-CN" altLang="en-US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53A719-16DE-4A3E-9F17-E9993819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EDFBCE-6700-41DC-83D7-B686DCC116E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Pages>0</Pages>
  <Words>4090</Words>
  <Characters>0</Characters>
  <Application>Microsoft Office PowerPoint</Application>
  <DocSecurity>0</DocSecurity>
  <PresentationFormat>全屏显示(4:3)</PresentationFormat>
  <Lines>0</Lines>
  <Paragraphs>603</Paragraphs>
  <Slides>52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等线 Light</vt:lpstr>
      <vt:lpstr>楷体_GB2312</vt:lpstr>
      <vt:lpstr>宋体</vt:lpstr>
      <vt:lpstr>Arial</vt:lpstr>
      <vt:lpstr>Calibri</vt:lpstr>
      <vt:lpstr>Calibri Light</vt:lpstr>
      <vt:lpstr>Times New Roman</vt:lpstr>
      <vt:lpstr>Wingdings</vt:lpstr>
      <vt:lpstr>Echo</vt:lpstr>
      <vt:lpstr>面向对象程序设计 (C++) Object-Oriented Programming (C++)</vt:lpstr>
      <vt:lpstr>第2章 基本数据类型与表达式</vt:lpstr>
      <vt:lpstr>主要内容</vt:lpstr>
      <vt:lpstr>主要内容</vt:lpstr>
      <vt:lpstr>2.1 数据类型</vt:lpstr>
      <vt:lpstr>2.1 数据类型</vt:lpstr>
      <vt:lpstr>2.1 数据类型</vt:lpstr>
      <vt:lpstr>主要内容</vt:lpstr>
      <vt:lpstr>2.2 C++基本数据类型</vt:lpstr>
      <vt:lpstr>2.2 C++基本数据类型</vt:lpstr>
      <vt:lpstr>2.2.1 整数类型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2.3.1 常量</vt:lpstr>
      <vt:lpstr>整数类型字面常量</vt:lpstr>
      <vt:lpstr>实数类型字面常量</vt:lpstr>
      <vt:lpstr>字符类型字面常量</vt:lpstr>
      <vt:lpstr>字符串类型字面常量</vt:lpstr>
      <vt:lpstr>字符常量与字符串常量的区别</vt:lpstr>
      <vt:lpstr>符号常量</vt:lpstr>
      <vt:lpstr>2.3.2 变量（基本特性）</vt:lpstr>
      <vt:lpstr>PowerPoint 演示文稿</vt:lpstr>
      <vt:lpstr>2.3.2 变量（输入、输出）</vt:lpstr>
      <vt:lpstr>主要内容</vt:lpstr>
      <vt:lpstr>2.4.1 C++操作符概述</vt:lpstr>
      <vt:lpstr>2.4.2 算术操作符</vt:lpstr>
      <vt:lpstr>2.4.3 关系操作符 </vt:lpstr>
      <vt:lpstr>2.4.3 逻辑操作符</vt:lpstr>
      <vt:lpstr>2.4.4 位操作（1）</vt:lpstr>
      <vt:lpstr>PowerPoint 演示文稿</vt:lpstr>
      <vt:lpstr>2.4.5 赋值操作</vt:lpstr>
      <vt:lpstr>2.4.6 其它操作符</vt:lpstr>
      <vt:lpstr>2.4.7 操作数的类型转换</vt:lpstr>
      <vt:lpstr>(1) 算术操作类型转换</vt:lpstr>
      <vt:lpstr>PowerPoint 演示文稿</vt:lpstr>
      <vt:lpstr>PowerPoint 演示文稿</vt:lpstr>
      <vt:lpstr>PowerPoint 演示文稿</vt:lpstr>
      <vt:lpstr>(2) 关系操作的类型转换</vt:lpstr>
      <vt:lpstr>PowerPoint 演示文稿</vt:lpstr>
      <vt:lpstr>(4-6)其它操作符的类型转换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Q &amp; A</vt:lpstr>
    </vt:vector>
  </TitlesOfParts>
  <Manager/>
  <Company>CSD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subject/>
  <dc:creator>Jinsong Su</dc:creator>
  <cp:keywords/>
  <dc:description/>
  <cp:lastModifiedBy>陈胤燃</cp:lastModifiedBy>
  <cp:revision>504</cp:revision>
  <dcterms:created xsi:type="dcterms:W3CDTF">2005-02-20T09:54:04Z</dcterms:created>
  <dcterms:modified xsi:type="dcterms:W3CDTF">2023-03-07T15:24:36Z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2052-9.1.0.4984</vt:lpwstr>
  </property>
</Properties>
</file>