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83"/>
  </p:notesMasterIdLst>
  <p:sldIdLst>
    <p:sldId id="655" r:id="rId2"/>
    <p:sldId id="344" r:id="rId3"/>
    <p:sldId id="472" r:id="rId4"/>
    <p:sldId id="797" r:id="rId5"/>
    <p:sldId id="476" r:id="rId6"/>
    <p:sldId id="699" r:id="rId7"/>
    <p:sldId id="478" r:id="rId8"/>
    <p:sldId id="479" r:id="rId9"/>
    <p:sldId id="594" r:id="rId10"/>
    <p:sldId id="481" r:id="rId11"/>
    <p:sldId id="791" r:id="rId12"/>
    <p:sldId id="792" r:id="rId13"/>
    <p:sldId id="482" r:id="rId14"/>
    <p:sldId id="765" r:id="rId15"/>
    <p:sldId id="485" r:id="rId16"/>
    <p:sldId id="489" r:id="rId17"/>
    <p:sldId id="490" r:id="rId18"/>
    <p:sldId id="491" r:id="rId19"/>
    <p:sldId id="492" r:id="rId20"/>
    <p:sldId id="494" r:id="rId21"/>
    <p:sldId id="495" r:id="rId22"/>
    <p:sldId id="497" r:id="rId23"/>
    <p:sldId id="767" r:id="rId24"/>
    <p:sldId id="499" r:id="rId25"/>
    <p:sldId id="501" r:id="rId26"/>
    <p:sldId id="502" r:id="rId27"/>
    <p:sldId id="503" r:id="rId28"/>
    <p:sldId id="504" r:id="rId29"/>
    <p:sldId id="768" r:id="rId30"/>
    <p:sldId id="793" r:id="rId31"/>
    <p:sldId id="512" r:id="rId32"/>
    <p:sldId id="514" r:id="rId33"/>
    <p:sldId id="595" r:id="rId34"/>
    <p:sldId id="770" r:id="rId35"/>
    <p:sldId id="515" r:id="rId36"/>
    <p:sldId id="596" r:id="rId37"/>
    <p:sldId id="771" r:id="rId38"/>
    <p:sldId id="794" r:id="rId39"/>
    <p:sldId id="520" r:id="rId40"/>
    <p:sldId id="521" r:id="rId41"/>
    <p:sldId id="774" r:id="rId42"/>
    <p:sldId id="795" r:id="rId43"/>
    <p:sldId id="700" r:id="rId44"/>
    <p:sldId id="701" r:id="rId45"/>
    <p:sldId id="702" r:id="rId46"/>
    <p:sldId id="706" r:id="rId47"/>
    <p:sldId id="704" r:id="rId48"/>
    <p:sldId id="705" r:id="rId49"/>
    <p:sldId id="707" r:id="rId50"/>
    <p:sldId id="708" r:id="rId51"/>
    <p:sldId id="709" r:id="rId52"/>
    <p:sldId id="710" r:id="rId53"/>
    <p:sldId id="714" r:id="rId54"/>
    <p:sldId id="788" r:id="rId55"/>
    <p:sldId id="779" r:id="rId56"/>
    <p:sldId id="711" r:id="rId57"/>
    <p:sldId id="712" r:id="rId58"/>
    <p:sldId id="780" r:id="rId59"/>
    <p:sldId id="715" r:id="rId60"/>
    <p:sldId id="717" r:id="rId61"/>
    <p:sldId id="719" r:id="rId62"/>
    <p:sldId id="781" r:id="rId63"/>
    <p:sldId id="721" r:id="rId64"/>
    <p:sldId id="722" r:id="rId65"/>
    <p:sldId id="723" r:id="rId66"/>
    <p:sldId id="724" r:id="rId67"/>
    <p:sldId id="726" r:id="rId68"/>
    <p:sldId id="748" r:id="rId69"/>
    <p:sldId id="749" r:id="rId70"/>
    <p:sldId id="750" r:id="rId71"/>
    <p:sldId id="785" r:id="rId72"/>
    <p:sldId id="751" r:id="rId73"/>
    <p:sldId id="752" r:id="rId74"/>
    <p:sldId id="786" r:id="rId75"/>
    <p:sldId id="796" r:id="rId76"/>
    <p:sldId id="754" r:id="rId77"/>
    <p:sldId id="755" r:id="rId78"/>
    <p:sldId id="756" r:id="rId79"/>
    <p:sldId id="757" r:id="rId80"/>
    <p:sldId id="758" r:id="rId81"/>
    <p:sldId id="657" r:id="rId8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037" autoAdjust="0"/>
  </p:normalViewPr>
  <p:slideViewPr>
    <p:cSldViewPr>
      <p:cViewPr varScale="1">
        <p:scale>
          <a:sx n="79" d="100"/>
          <a:sy n="79" d="100"/>
        </p:scale>
        <p:origin x="108" y="528"/>
      </p:cViewPr>
      <p:guideLst>
        <p:guide orient="horz" pos="2160"/>
        <p:guide pos="285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6329243-E383-4C85-A200-204EA454462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ea typeface="宋体"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2D5CC781-D8C5-4830-8CD0-7C72C0E6E18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ea typeface="宋体" pitchFamily="2" charset="-122"/>
              </a:defRPr>
            </a:lvl1pPr>
          </a:lstStyle>
          <a:p>
            <a:pPr>
              <a:defRPr/>
            </a:pPr>
            <a:endParaRPr lang="en-US"/>
          </a:p>
        </p:txBody>
      </p:sp>
      <p:sp>
        <p:nvSpPr>
          <p:cNvPr id="3076" name="Rectangle 4">
            <a:extLst>
              <a:ext uri="{FF2B5EF4-FFF2-40B4-BE49-F238E27FC236}">
                <a16:creationId xmlns:a16="http://schemas.microsoft.com/office/drawing/2014/main" id="{AB4BB1E1-D6EC-46AA-9DE9-8C0965EC5B41}"/>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D5E2E901-4943-4473-95D2-8591E1D5785A}"/>
              </a:ext>
            </a:extLst>
          </p:cNvPr>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AD3F1E5C-EE24-477F-AE74-ABC44A45A410}"/>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ea typeface="宋体" pitchFamily="2" charset="-122"/>
              </a:defRPr>
            </a:lvl1pPr>
          </a:lstStyle>
          <a:p>
            <a:pPr>
              <a:defRPr/>
            </a:pPr>
            <a:endParaRPr lang="en-US"/>
          </a:p>
        </p:txBody>
      </p:sp>
      <p:sp>
        <p:nvSpPr>
          <p:cNvPr id="3079" name="Rectangle 7">
            <a:extLst>
              <a:ext uri="{FF2B5EF4-FFF2-40B4-BE49-F238E27FC236}">
                <a16:creationId xmlns:a16="http://schemas.microsoft.com/office/drawing/2014/main" id="{0C760707-35C3-45FA-96C9-5CFCFC0D1BD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宋体" panose="02010600030101010101" pitchFamily="2" charset="-122"/>
              </a:defRPr>
            </a:lvl1pPr>
          </a:lstStyle>
          <a:p>
            <a:pPr>
              <a:defRPr/>
            </a:pPr>
            <a:fld id="{AFDDFAC2-DD21-40D1-8AD7-F05A8217C0F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89053287-C5C3-405C-9DEC-1E8353091DF6}"/>
              </a:ext>
            </a:extLst>
          </p:cNvPr>
          <p:cNvSpPr>
            <a:spLocks noGrp="1" noRot="1" noChangeAspect="1" noChangeArrowheads="1" noTextEdit="1"/>
          </p:cNvSpPr>
          <p:nvPr>
            <p:ph type="sldImg"/>
          </p:nvPr>
        </p:nvSpPr>
        <p:spPr/>
      </p:sp>
      <p:sp>
        <p:nvSpPr>
          <p:cNvPr id="7171" name="备注占位符 2">
            <a:extLst>
              <a:ext uri="{FF2B5EF4-FFF2-40B4-BE49-F238E27FC236}">
                <a16:creationId xmlns:a16="http://schemas.microsoft.com/office/drawing/2014/main" id="{F26989AC-5773-4F5F-9BB9-E9B2B60FDB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2800" dirty="0"/>
              <a:t>有些数据不适合用基本数据类型来表示</a:t>
            </a:r>
            <a:r>
              <a:rPr lang="zh-CN" altLang="en-US" sz="2800" dirty="0"/>
              <a:t>：</a:t>
            </a:r>
            <a:r>
              <a:rPr lang="zh-CN" altLang="en-US" sz="2400" dirty="0"/>
              <a:t>向量、矩阵、内存地址 </a:t>
            </a:r>
            <a:r>
              <a:rPr lang="en-US" altLang="zh-CN" sz="2400" dirty="0"/>
              <a:t>…</a:t>
            </a:r>
          </a:p>
          <a:p>
            <a:pPr eaLnBrk="1" hangingPunct="1"/>
            <a:r>
              <a:rPr lang="zh-CN" altLang="en-US" sz="2800" dirty="0"/>
              <a:t>为此，</a:t>
            </a:r>
            <a:r>
              <a:rPr lang="en-US" altLang="zh-CN" sz="2800" dirty="0"/>
              <a:t>C++</a:t>
            </a:r>
            <a:r>
              <a:rPr lang="zh-CN" altLang="zh-CN" sz="2800" dirty="0"/>
              <a:t>语言提供由基本数据类型来构造新类型的手段</a:t>
            </a:r>
            <a:r>
              <a:rPr lang="en-US" altLang="zh-CN" sz="2800" dirty="0"/>
              <a:t>——</a:t>
            </a:r>
            <a:r>
              <a:rPr lang="zh-CN" altLang="en-US" sz="2800" dirty="0"/>
              <a:t>即</a:t>
            </a:r>
            <a:r>
              <a:rPr lang="zh-CN" altLang="zh-CN" sz="2800" dirty="0"/>
              <a:t>构造数据类型</a:t>
            </a:r>
            <a:r>
              <a:rPr lang="zh-CN" altLang="en-US" sz="2800" dirty="0"/>
              <a:t>（</a:t>
            </a:r>
            <a:r>
              <a:rPr lang="zh-CN" altLang="zh-CN" sz="2800" dirty="0"/>
              <a:t>属于</a:t>
            </a:r>
            <a:r>
              <a:rPr lang="zh-CN" altLang="zh-CN" sz="2800" dirty="0">
                <a:solidFill>
                  <a:srgbClr val="FF0000"/>
                </a:solidFill>
              </a:rPr>
              <a:t>用户自定义</a:t>
            </a:r>
            <a:r>
              <a:rPr lang="zh-CN" altLang="zh-CN" sz="2800" dirty="0"/>
              <a:t>数据类型</a:t>
            </a:r>
            <a:r>
              <a:rPr lang="zh-CN" altLang="en-US" sz="2800" dirty="0"/>
              <a:t>）</a:t>
            </a:r>
            <a:endParaRPr lang="zh-CN" altLang="zh-CN" sz="2800" dirty="0"/>
          </a:p>
        </p:txBody>
      </p:sp>
      <p:sp>
        <p:nvSpPr>
          <p:cNvPr id="7172" name="灯片编号占位符 3">
            <a:extLst>
              <a:ext uri="{FF2B5EF4-FFF2-40B4-BE49-F238E27FC236}">
                <a16:creationId xmlns:a16="http://schemas.microsoft.com/office/drawing/2014/main" id="{F7EA01D7-A72E-4BBB-B6A3-992D33ADDB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27D4F093-F247-417B-8043-E461112F68C7}" type="slidenum">
              <a:rPr lang="zh-CN" altLang="en-US" smtClean="0">
                <a:ea typeface="宋体" panose="02010600030101010101" pitchFamily="2" charset="-122"/>
              </a:rPr>
              <a:pPr/>
              <a:t>3</a:t>
            </a:fld>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B02F5075-3C3F-46C2-BC42-3091677BE7F1}"/>
              </a:ext>
            </a:extLst>
          </p:cNvPr>
          <p:cNvSpPr>
            <a:spLocks noGrp="1" noRot="1" noChangeAspect="1" noChangeArrowheads="1" noTextEdit="1"/>
          </p:cNvSpPr>
          <p:nvPr>
            <p:ph type="sldImg"/>
          </p:nvPr>
        </p:nvSpPr>
        <p:spPr/>
      </p:sp>
      <p:sp>
        <p:nvSpPr>
          <p:cNvPr id="28675" name="备注占位符 2">
            <a:extLst>
              <a:ext uri="{FF2B5EF4-FFF2-40B4-BE49-F238E27FC236}">
                <a16:creationId xmlns:a16="http://schemas.microsoft.com/office/drawing/2014/main" id="{7554D897-90F7-4BE4-AB68-2AE2381BDEF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有的语言中，第一个元素为</a:t>
            </a:r>
            <a:r>
              <a:rPr lang="en-US" altLang="zh-CN"/>
              <a:t>1</a:t>
            </a:r>
            <a:r>
              <a:rPr lang="zh-CN" altLang="en-US"/>
              <a:t>，比如</a:t>
            </a:r>
            <a:r>
              <a:rPr lang="en-US" altLang="zh-CN"/>
              <a:t>matlab</a:t>
            </a:r>
            <a:endParaRPr lang="zh-CN" altLang="en-US"/>
          </a:p>
        </p:txBody>
      </p:sp>
      <p:sp>
        <p:nvSpPr>
          <p:cNvPr id="28676" name="灯片编号占位符 3">
            <a:extLst>
              <a:ext uri="{FF2B5EF4-FFF2-40B4-BE49-F238E27FC236}">
                <a16:creationId xmlns:a16="http://schemas.microsoft.com/office/drawing/2014/main" id="{0F5D3754-EAC5-4028-A869-BC7D0133C9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6DD5D0F-2BD5-4A1D-893E-FE57F543CF8C}" type="slidenum">
              <a:rPr lang="zh-CN" altLang="en-US" smtClean="0">
                <a:ea typeface="宋体" panose="02010600030101010101" pitchFamily="2" charset="-122"/>
              </a:rPr>
              <a:pPr/>
              <a:t>15</a:t>
            </a:fld>
            <a:endParaRPr lang="en-US" altLang="zh-CN">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1EE540D2-A315-4374-BB25-9A148F686107}"/>
              </a:ext>
            </a:extLst>
          </p:cNvPr>
          <p:cNvSpPr>
            <a:spLocks noGrp="1" noRot="1" noChangeAspect="1" noChangeArrowheads="1" noTextEdit="1"/>
          </p:cNvSpPr>
          <p:nvPr>
            <p:ph type="sldImg"/>
          </p:nvPr>
        </p:nvSpPr>
        <p:spPr/>
      </p:sp>
      <p:sp>
        <p:nvSpPr>
          <p:cNvPr id="30723" name="备注占位符 2">
            <a:extLst>
              <a:ext uri="{FF2B5EF4-FFF2-40B4-BE49-F238E27FC236}">
                <a16:creationId xmlns:a16="http://schemas.microsoft.com/office/drawing/2014/main" id="{A4135DF3-027E-42AE-A557-94C05662E14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了解数组的在内存中的分配细节，才能正确地移动指针</a:t>
            </a:r>
          </a:p>
        </p:txBody>
      </p:sp>
      <p:sp>
        <p:nvSpPr>
          <p:cNvPr id="30724" name="灯片编号占位符 3">
            <a:extLst>
              <a:ext uri="{FF2B5EF4-FFF2-40B4-BE49-F238E27FC236}">
                <a16:creationId xmlns:a16="http://schemas.microsoft.com/office/drawing/2014/main" id="{C0590C02-2B72-4CBF-B8A7-1CE450CE13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6C31FA4F-FBDC-4876-A791-5CBE444C01A0}" type="slidenum">
              <a:rPr lang="zh-CN" altLang="en-US" smtClean="0">
                <a:ea typeface="宋体" panose="02010600030101010101" pitchFamily="2" charset="-122"/>
              </a:rPr>
              <a:pPr/>
              <a:t>16</a:t>
            </a:fld>
            <a:endParaRPr lang="en-US" altLang="zh-CN">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a:extLst>
              <a:ext uri="{FF2B5EF4-FFF2-40B4-BE49-F238E27FC236}">
                <a16:creationId xmlns:a16="http://schemas.microsoft.com/office/drawing/2014/main" id="{E6599347-E1AD-4113-80DF-EBD661D240D6}"/>
              </a:ext>
            </a:extLst>
          </p:cNvPr>
          <p:cNvSpPr>
            <a:spLocks noGrp="1" noRot="1" noChangeAspect="1" noChangeArrowheads="1" noTextEdit="1"/>
          </p:cNvSpPr>
          <p:nvPr>
            <p:ph type="sldImg"/>
          </p:nvPr>
        </p:nvSpPr>
        <p:spPr/>
      </p:sp>
      <p:sp>
        <p:nvSpPr>
          <p:cNvPr id="34819" name="备注占位符 2">
            <a:extLst>
              <a:ext uri="{FF2B5EF4-FFF2-40B4-BE49-F238E27FC236}">
                <a16:creationId xmlns:a16="http://schemas.microsoft.com/office/drawing/2014/main" id="{4E81FFB4-68A3-4A39-829A-88A051E94F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string</a:t>
            </a:r>
            <a:r>
              <a:rPr lang="zh-CN" altLang="en-US" dirty="0"/>
              <a:t>是字符串，但它是类、不是构造数据类型</a:t>
            </a:r>
          </a:p>
        </p:txBody>
      </p:sp>
      <p:sp>
        <p:nvSpPr>
          <p:cNvPr id="34820" name="灯片编号占位符 3">
            <a:extLst>
              <a:ext uri="{FF2B5EF4-FFF2-40B4-BE49-F238E27FC236}">
                <a16:creationId xmlns:a16="http://schemas.microsoft.com/office/drawing/2014/main" id="{D905C86A-FA04-4232-990F-ED9455F2B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31B36571-5978-4450-AB3E-4EB9177684C6}" type="slidenum">
              <a:rPr lang="zh-CN" altLang="en-US" smtClean="0">
                <a:ea typeface="宋体" panose="02010600030101010101" pitchFamily="2" charset="-122"/>
              </a:rPr>
              <a:pPr/>
              <a:t>19</a:t>
            </a:fld>
            <a:endParaRPr lang="en-US" altLang="zh-CN">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6AFB0571-F2E6-4AF8-966F-EB3C461DAFCF}"/>
              </a:ext>
            </a:extLst>
          </p:cNvPr>
          <p:cNvSpPr>
            <a:spLocks noGrp="1" noRot="1" noChangeAspect="1" noChangeArrowheads="1" noTextEdit="1"/>
          </p:cNvSpPr>
          <p:nvPr>
            <p:ph type="sldImg"/>
          </p:nvPr>
        </p:nvSpPr>
        <p:spPr/>
      </p:sp>
      <p:sp>
        <p:nvSpPr>
          <p:cNvPr id="39939" name="备注占位符 2">
            <a:extLst>
              <a:ext uri="{FF2B5EF4-FFF2-40B4-BE49-F238E27FC236}">
                <a16:creationId xmlns:a16="http://schemas.microsoft.com/office/drawing/2014/main" id="{2A5CF0C8-0D9A-4690-BF9D-40FF5B4C51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灯片编号占位符 3">
            <a:extLst>
              <a:ext uri="{FF2B5EF4-FFF2-40B4-BE49-F238E27FC236}">
                <a16:creationId xmlns:a16="http://schemas.microsoft.com/office/drawing/2014/main" id="{DC724B7E-FE77-47EC-9A3A-C2E25163BF1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232E4643-5BEC-4FD0-9948-09273B2ACE20}" type="slidenum">
              <a:rPr lang="zh-CN" altLang="en-US" smtClean="0">
                <a:ea typeface="宋体" panose="02010600030101010101" pitchFamily="2" charset="-122"/>
              </a:rPr>
              <a:pPr/>
              <a:t>23</a:t>
            </a:fld>
            <a:endParaRPr lang="en-US" altLang="zh-CN">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AF1E58B1-C98D-4EB1-948B-D43CA48A7E33}"/>
              </a:ext>
            </a:extLst>
          </p:cNvPr>
          <p:cNvSpPr>
            <a:spLocks noGrp="1" noRot="1" noChangeAspect="1" noChangeArrowheads="1" noTextEdit="1"/>
          </p:cNvSpPr>
          <p:nvPr>
            <p:ph type="sldImg"/>
          </p:nvPr>
        </p:nvSpPr>
        <p:spPr/>
      </p:sp>
      <p:sp>
        <p:nvSpPr>
          <p:cNvPr id="43011" name="备注占位符 2">
            <a:extLst>
              <a:ext uri="{FF2B5EF4-FFF2-40B4-BE49-F238E27FC236}">
                <a16:creationId xmlns:a16="http://schemas.microsoft.com/office/drawing/2014/main" id="{EB19236A-46FB-453E-8C11-59FBBF159B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有些语言如</a:t>
            </a:r>
            <a:r>
              <a:rPr lang="en-US" altLang="zh-CN"/>
              <a:t>fortran</a:t>
            </a:r>
            <a:r>
              <a:rPr lang="zh-CN" altLang="en-US"/>
              <a:t>是按列优先来存储二维数组的</a:t>
            </a:r>
            <a:endParaRPr lang="en-US" altLang="zh-CN"/>
          </a:p>
        </p:txBody>
      </p:sp>
      <p:sp>
        <p:nvSpPr>
          <p:cNvPr id="43012" name="灯片编号占位符 3">
            <a:extLst>
              <a:ext uri="{FF2B5EF4-FFF2-40B4-BE49-F238E27FC236}">
                <a16:creationId xmlns:a16="http://schemas.microsoft.com/office/drawing/2014/main" id="{9AF9DDC9-5FEE-4874-802C-1BC545B44A0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46E170A2-C3DF-44E3-A226-EC04FE78D958}" type="slidenum">
              <a:rPr lang="zh-CN" altLang="en-US" smtClean="0">
                <a:ea typeface="宋体" panose="02010600030101010101" pitchFamily="2" charset="-122"/>
              </a:rPr>
              <a:pPr/>
              <a:t>25</a:t>
            </a:fld>
            <a:endParaRPr lang="en-US" altLang="zh-CN">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E69B5954-4C98-400D-8D2B-7D614CF19A39}"/>
              </a:ext>
            </a:extLst>
          </p:cNvPr>
          <p:cNvSpPr>
            <a:spLocks noGrp="1" noRot="1" noChangeAspect="1" noChangeArrowheads="1" noTextEdit="1"/>
          </p:cNvSpPr>
          <p:nvPr>
            <p:ph type="sldImg"/>
          </p:nvPr>
        </p:nvSpPr>
        <p:spPr/>
      </p:sp>
      <p:sp>
        <p:nvSpPr>
          <p:cNvPr id="45059" name="备注占位符 2">
            <a:extLst>
              <a:ext uri="{FF2B5EF4-FFF2-40B4-BE49-F238E27FC236}">
                <a16:creationId xmlns:a16="http://schemas.microsoft.com/office/drawing/2014/main" id="{F4078A35-371E-4F53-BCF0-732D067A97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注：行数可以写，但编译器不会检查</a:t>
            </a:r>
          </a:p>
        </p:txBody>
      </p:sp>
      <p:sp>
        <p:nvSpPr>
          <p:cNvPr id="45060" name="灯片编号占位符 3">
            <a:extLst>
              <a:ext uri="{FF2B5EF4-FFF2-40B4-BE49-F238E27FC236}">
                <a16:creationId xmlns:a16="http://schemas.microsoft.com/office/drawing/2014/main" id="{49C501F3-E3B9-4B84-8DD8-D025EC19FB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435D70FB-C45D-474C-89D8-E138FCFC43E8}" type="slidenum">
              <a:rPr lang="zh-CN" altLang="en-US" smtClean="0">
                <a:ea typeface="宋体" panose="02010600030101010101" pitchFamily="2" charset="-122"/>
              </a:rPr>
              <a:pPr/>
              <a:t>26</a:t>
            </a:fld>
            <a:endParaRPr lang="en-US" altLang="zh-CN">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EDCA9C98-D8B7-4FA4-BBD3-A144802BCD3B}"/>
              </a:ext>
            </a:extLst>
          </p:cNvPr>
          <p:cNvSpPr>
            <a:spLocks noGrp="1" noRot="1" noChangeAspect="1" noChangeArrowheads="1" noTextEdit="1"/>
          </p:cNvSpPr>
          <p:nvPr>
            <p:ph type="sldImg"/>
          </p:nvPr>
        </p:nvSpPr>
        <p:spPr/>
      </p:sp>
      <p:sp>
        <p:nvSpPr>
          <p:cNvPr id="48131" name="备注占位符 2">
            <a:extLst>
              <a:ext uri="{FF2B5EF4-FFF2-40B4-BE49-F238E27FC236}">
                <a16:creationId xmlns:a16="http://schemas.microsoft.com/office/drawing/2014/main" id="{E21AD192-786E-45C3-ADFD-AE5D39A735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a:extLst>
              <a:ext uri="{FF2B5EF4-FFF2-40B4-BE49-F238E27FC236}">
                <a16:creationId xmlns:a16="http://schemas.microsoft.com/office/drawing/2014/main" id="{AB0B1CFC-CE72-4A0D-BED0-AAA37D16B7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6CB027B5-CC4D-4665-B0E8-BE3778E27C0D}" type="slidenum">
              <a:rPr lang="zh-CN" altLang="en-US" smtClean="0">
                <a:ea typeface="宋体" panose="02010600030101010101" pitchFamily="2" charset="-122"/>
              </a:rPr>
              <a:pPr/>
              <a:t>28</a:t>
            </a:fld>
            <a:endParaRPr lang="en-US" altLang="zh-CN">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241BA761-008C-4CC7-A3E1-7DDE1FE443CB}"/>
              </a:ext>
            </a:extLst>
          </p:cNvPr>
          <p:cNvSpPr>
            <a:spLocks noGrp="1" noRot="1" noChangeAspect="1" noChangeArrowheads="1" noTextEdit="1"/>
          </p:cNvSpPr>
          <p:nvPr>
            <p:ph type="sldImg"/>
          </p:nvPr>
        </p:nvSpPr>
        <p:spPr/>
      </p:sp>
      <p:sp>
        <p:nvSpPr>
          <p:cNvPr id="50179" name="备注占位符 2">
            <a:extLst>
              <a:ext uri="{FF2B5EF4-FFF2-40B4-BE49-F238E27FC236}">
                <a16:creationId xmlns:a16="http://schemas.microsoft.com/office/drawing/2014/main" id="{0B139686-677B-4A82-85AC-31A3664297D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a:extLst>
              <a:ext uri="{FF2B5EF4-FFF2-40B4-BE49-F238E27FC236}">
                <a16:creationId xmlns:a16="http://schemas.microsoft.com/office/drawing/2014/main" id="{E962D159-248F-4A00-9AF9-CBD8FBC2DA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A32F9A60-FC85-4083-A622-6E856F1D2D15}" type="slidenum">
              <a:rPr lang="zh-CN" altLang="en-US" smtClean="0">
                <a:ea typeface="宋体" panose="02010600030101010101" pitchFamily="2" charset="-122"/>
              </a:rPr>
              <a:pPr/>
              <a:t>29</a:t>
            </a:fld>
            <a:endParaRPr lang="en-US" altLang="zh-CN">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77EA3A73-D185-41DF-9068-DEFD021404D1}"/>
              </a:ext>
            </a:extLst>
          </p:cNvPr>
          <p:cNvSpPr>
            <a:spLocks noGrp="1" noRot="1" noChangeAspect="1" noChangeArrowheads="1" noTextEdit="1"/>
          </p:cNvSpPr>
          <p:nvPr>
            <p:ph type="sldImg"/>
          </p:nvPr>
        </p:nvSpPr>
        <p:spPr/>
      </p:sp>
      <p:sp>
        <p:nvSpPr>
          <p:cNvPr id="52227" name="备注占位符 2">
            <a:extLst>
              <a:ext uri="{FF2B5EF4-FFF2-40B4-BE49-F238E27FC236}">
                <a16:creationId xmlns:a16="http://schemas.microsoft.com/office/drawing/2014/main" id="{0E3B3B0E-E29D-47D5-A512-E79F69721A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引用类型是</a:t>
            </a:r>
            <a:r>
              <a:rPr lang="en-US" altLang="zh-CN"/>
              <a:t>C++</a:t>
            </a:r>
            <a:r>
              <a:rPr lang="zh-CN" altLang="en-US"/>
              <a:t>扩展出来的</a:t>
            </a:r>
          </a:p>
        </p:txBody>
      </p:sp>
      <p:sp>
        <p:nvSpPr>
          <p:cNvPr id="52228" name="灯片编号占位符 3">
            <a:extLst>
              <a:ext uri="{FF2B5EF4-FFF2-40B4-BE49-F238E27FC236}">
                <a16:creationId xmlns:a16="http://schemas.microsoft.com/office/drawing/2014/main" id="{AD5ACEF2-2F27-41E1-9764-E0D27D62BC9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40643B03-5035-4910-9747-56DF335C66B5}" type="slidenum">
              <a:rPr lang="zh-CN" altLang="en-US" smtClean="0">
                <a:ea typeface="宋体" panose="02010600030101010101" pitchFamily="2" charset="-122"/>
              </a:rPr>
              <a:pPr/>
              <a:t>30</a:t>
            </a:fld>
            <a:endParaRPr lang="en-US" altLang="zh-CN">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88D763A8-4891-4304-942B-F096EF598124}"/>
              </a:ext>
            </a:extLst>
          </p:cNvPr>
          <p:cNvSpPr>
            <a:spLocks noGrp="1" noRot="1" noChangeAspect="1" noChangeArrowheads="1" noTextEdit="1"/>
          </p:cNvSpPr>
          <p:nvPr>
            <p:ph type="sldImg"/>
          </p:nvPr>
        </p:nvSpPr>
        <p:spPr/>
      </p:sp>
      <p:sp>
        <p:nvSpPr>
          <p:cNvPr id="54275" name="备注占位符 2">
            <a:extLst>
              <a:ext uri="{FF2B5EF4-FFF2-40B4-BE49-F238E27FC236}">
                <a16:creationId xmlns:a16="http://schemas.microsoft.com/office/drawing/2014/main" id="{6A86D1C7-E525-440E-AFE8-9E1C97F690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Sex</a:t>
            </a:r>
            <a:r>
              <a:rPr lang="zh-CN" altLang="en-US"/>
              <a:t>和</a:t>
            </a:r>
            <a:r>
              <a:rPr lang="en-US" altLang="zh-CN"/>
              <a:t>Major</a:t>
            </a:r>
            <a:r>
              <a:rPr lang="zh-CN" altLang="en-US"/>
              <a:t>为枚举类型、</a:t>
            </a:r>
            <a:r>
              <a:rPr lang="en-US" altLang="zh-CN"/>
              <a:t>Date</a:t>
            </a:r>
            <a:r>
              <a:rPr lang="zh-CN" altLang="en-US"/>
              <a:t>为结构类型</a:t>
            </a:r>
          </a:p>
        </p:txBody>
      </p:sp>
      <p:sp>
        <p:nvSpPr>
          <p:cNvPr id="54276" name="灯片编号占位符 3">
            <a:extLst>
              <a:ext uri="{FF2B5EF4-FFF2-40B4-BE49-F238E27FC236}">
                <a16:creationId xmlns:a16="http://schemas.microsoft.com/office/drawing/2014/main" id="{6B54C2ED-629C-48F3-B41E-E120CEDD76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4C57808-9A31-4DC4-9BB4-27EC5500BA9D}" type="slidenum">
              <a:rPr lang="zh-CN" altLang="en-US" smtClean="0">
                <a:ea typeface="宋体" panose="02010600030101010101" pitchFamily="2" charset="-122"/>
              </a:rPr>
              <a:pPr/>
              <a:t>31</a:t>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89053287-C5C3-405C-9DEC-1E8353091DF6}"/>
              </a:ext>
            </a:extLst>
          </p:cNvPr>
          <p:cNvSpPr>
            <a:spLocks noGrp="1" noRot="1" noChangeAspect="1" noChangeArrowheads="1" noTextEdit="1"/>
          </p:cNvSpPr>
          <p:nvPr>
            <p:ph type="sldImg"/>
          </p:nvPr>
        </p:nvSpPr>
        <p:spPr/>
      </p:sp>
      <p:sp>
        <p:nvSpPr>
          <p:cNvPr id="7171" name="备注占位符 2">
            <a:extLst>
              <a:ext uri="{FF2B5EF4-FFF2-40B4-BE49-F238E27FC236}">
                <a16:creationId xmlns:a16="http://schemas.microsoft.com/office/drawing/2014/main" id="{F26989AC-5773-4F5F-9BB9-E9B2B60FDB7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zh-CN" sz="2800" dirty="0"/>
              <a:t>有些数据不适合用基本数据类型来表示</a:t>
            </a:r>
            <a:r>
              <a:rPr lang="zh-CN" altLang="en-US" sz="2800" dirty="0"/>
              <a:t>：</a:t>
            </a:r>
            <a:r>
              <a:rPr lang="zh-CN" altLang="en-US" sz="2400" dirty="0"/>
              <a:t>向量、矩阵、内存地址 </a:t>
            </a:r>
            <a:r>
              <a:rPr lang="en-US" altLang="zh-CN" sz="2400" dirty="0"/>
              <a:t>…</a:t>
            </a:r>
          </a:p>
          <a:p>
            <a:pPr eaLnBrk="1" hangingPunct="1"/>
            <a:r>
              <a:rPr lang="zh-CN" altLang="en-US" sz="2800" dirty="0"/>
              <a:t>为此，</a:t>
            </a:r>
            <a:r>
              <a:rPr lang="en-US" altLang="zh-CN" sz="2800" dirty="0"/>
              <a:t>C++</a:t>
            </a:r>
            <a:r>
              <a:rPr lang="zh-CN" altLang="zh-CN" sz="2800" dirty="0"/>
              <a:t>语言提供由基本数据类型来构造新类型的手段</a:t>
            </a:r>
            <a:r>
              <a:rPr lang="en-US" altLang="zh-CN" sz="2800" dirty="0"/>
              <a:t>——</a:t>
            </a:r>
            <a:r>
              <a:rPr lang="zh-CN" altLang="en-US" sz="2800" dirty="0"/>
              <a:t>即</a:t>
            </a:r>
            <a:r>
              <a:rPr lang="zh-CN" altLang="zh-CN" sz="2800" dirty="0"/>
              <a:t>构造数据类型</a:t>
            </a:r>
            <a:r>
              <a:rPr lang="zh-CN" altLang="en-US" sz="2800" dirty="0"/>
              <a:t>（</a:t>
            </a:r>
            <a:r>
              <a:rPr lang="zh-CN" altLang="zh-CN" sz="2800" dirty="0"/>
              <a:t>属于</a:t>
            </a:r>
            <a:r>
              <a:rPr lang="zh-CN" altLang="zh-CN" sz="2800" dirty="0">
                <a:solidFill>
                  <a:srgbClr val="FF0000"/>
                </a:solidFill>
              </a:rPr>
              <a:t>用户自定义</a:t>
            </a:r>
            <a:r>
              <a:rPr lang="zh-CN" altLang="zh-CN" sz="2800" dirty="0"/>
              <a:t>数据类型</a:t>
            </a:r>
            <a:r>
              <a:rPr lang="zh-CN" altLang="en-US" sz="2800" dirty="0"/>
              <a:t>）</a:t>
            </a:r>
            <a:endParaRPr lang="zh-CN" altLang="zh-CN" sz="2800" dirty="0"/>
          </a:p>
        </p:txBody>
      </p:sp>
      <p:sp>
        <p:nvSpPr>
          <p:cNvPr id="7172" name="灯片编号占位符 3">
            <a:extLst>
              <a:ext uri="{FF2B5EF4-FFF2-40B4-BE49-F238E27FC236}">
                <a16:creationId xmlns:a16="http://schemas.microsoft.com/office/drawing/2014/main" id="{F7EA01D7-A72E-4BBB-B6A3-992D33ADDB1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27D4F093-F247-417B-8043-E461112F68C7}" type="slidenum">
              <a:rPr lang="zh-CN" altLang="en-US" smtClean="0">
                <a:ea typeface="宋体" panose="02010600030101010101" pitchFamily="2" charset="-122"/>
              </a:rPr>
              <a:pPr/>
              <a:t>4</a:t>
            </a:fld>
            <a:endParaRPr lang="en-US" altLang="zh-CN">
              <a:ea typeface="宋体" panose="02010600030101010101" pitchFamily="2" charset="-122"/>
            </a:endParaRPr>
          </a:p>
        </p:txBody>
      </p:sp>
    </p:spTree>
    <p:extLst>
      <p:ext uri="{BB962C8B-B14F-4D97-AF65-F5344CB8AC3E}">
        <p14:creationId xmlns:p14="http://schemas.microsoft.com/office/powerpoint/2010/main" val="4092409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FE62A935-2DC0-48A3-9468-1CF959630973}"/>
              </a:ext>
            </a:extLst>
          </p:cNvPr>
          <p:cNvSpPr>
            <a:spLocks noGrp="1" noRot="1" noChangeAspect="1" noChangeArrowheads="1" noTextEdit="1"/>
          </p:cNvSpPr>
          <p:nvPr>
            <p:ph type="sldImg"/>
          </p:nvPr>
        </p:nvSpPr>
        <p:spPr/>
      </p:sp>
      <p:sp>
        <p:nvSpPr>
          <p:cNvPr id="56323" name="备注占位符 2">
            <a:extLst>
              <a:ext uri="{FF2B5EF4-FFF2-40B4-BE49-F238E27FC236}">
                <a16:creationId xmlns:a16="http://schemas.microsoft.com/office/drawing/2014/main" id="{966DB70B-7A3B-4629-9BDB-38852D711E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第二种：</a:t>
            </a:r>
            <a:r>
              <a:rPr lang="en-US" altLang="zh-CN"/>
              <a:t>struct</a:t>
            </a:r>
            <a:r>
              <a:rPr lang="zh-CN" altLang="en-US"/>
              <a:t>关键字可以去掉</a:t>
            </a:r>
            <a:endParaRPr lang="en-US" altLang="zh-CN"/>
          </a:p>
          <a:p>
            <a:r>
              <a:rPr lang="zh-CN" altLang="en-US"/>
              <a:t>第四种：匿名结构体的定义方式</a:t>
            </a:r>
          </a:p>
        </p:txBody>
      </p:sp>
      <p:sp>
        <p:nvSpPr>
          <p:cNvPr id="56324" name="灯片编号占位符 3">
            <a:extLst>
              <a:ext uri="{FF2B5EF4-FFF2-40B4-BE49-F238E27FC236}">
                <a16:creationId xmlns:a16="http://schemas.microsoft.com/office/drawing/2014/main" id="{1ADD726C-028F-47E2-85D6-E392B7BF8D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830A7A2-F88D-42EA-A4F6-E72BE1651166}" type="slidenum">
              <a:rPr lang="zh-CN" altLang="en-US" smtClean="0">
                <a:ea typeface="宋体" panose="02010600030101010101" pitchFamily="2" charset="-122"/>
              </a:rPr>
              <a:pPr/>
              <a:t>32</a:t>
            </a:fld>
            <a:endParaRPr lang="en-US" altLang="zh-CN">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69CF8E17-9CCA-42F5-872C-FF0DD23D3D66}"/>
              </a:ext>
            </a:extLst>
          </p:cNvPr>
          <p:cNvSpPr>
            <a:spLocks noGrp="1" noRot="1" noChangeAspect="1" noChangeArrowheads="1" noTextEdit="1"/>
          </p:cNvSpPr>
          <p:nvPr>
            <p:ph type="sldImg"/>
          </p:nvPr>
        </p:nvSpPr>
        <p:spPr/>
      </p:sp>
      <p:sp>
        <p:nvSpPr>
          <p:cNvPr id="59395" name="备注占位符 2">
            <a:extLst>
              <a:ext uri="{FF2B5EF4-FFF2-40B4-BE49-F238E27FC236}">
                <a16:creationId xmlns:a16="http://schemas.microsoft.com/office/drawing/2014/main" id="{3B89D5DB-612D-432C-A140-1E50900AAFF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FF0000"/>
                </a:solidFill>
                <a:latin typeface="Times New Roman" panose="02020603050405020304" pitchFamily="18" charset="0"/>
                <a:cs typeface="Times New Roman" panose="02020603050405020304" pitchFamily="18" charset="0"/>
              </a:rPr>
              <a:t>结构作用域：不同结构的成员之间可以重名，还可以与程序中非结构成员的名字相同</a:t>
            </a:r>
            <a:endParaRPr lang="zh-CN" altLang="en-US"/>
          </a:p>
        </p:txBody>
      </p:sp>
      <p:sp>
        <p:nvSpPr>
          <p:cNvPr id="59396" name="灯片编号占位符 3">
            <a:extLst>
              <a:ext uri="{FF2B5EF4-FFF2-40B4-BE49-F238E27FC236}">
                <a16:creationId xmlns:a16="http://schemas.microsoft.com/office/drawing/2014/main" id="{0E45D540-F9A2-43B1-B94A-DA7D5A75F07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0F133EB-D929-41B9-944E-0646C49E91AF}" type="slidenum">
              <a:rPr lang="zh-CN" altLang="en-US" smtClean="0">
                <a:ea typeface="宋体" panose="02010600030101010101" pitchFamily="2" charset="-122"/>
              </a:rPr>
              <a:pPr/>
              <a:t>34</a:t>
            </a:fld>
            <a:endParaRPr lang="en-US" altLang="zh-CN">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E57DCE3C-113D-4F6F-B2FD-B2D15C8867BC}"/>
              </a:ext>
            </a:extLst>
          </p:cNvPr>
          <p:cNvSpPr>
            <a:spLocks noGrp="1" noRot="1" noChangeAspect="1" noChangeArrowheads="1" noTextEdit="1"/>
          </p:cNvSpPr>
          <p:nvPr>
            <p:ph type="sldImg"/>
          </p:nvPr>
        </p:nvSpPr>
        <p:spPr/>
      </p:sp>
      <p:sp>
        <p:nvSpPr>
          <p:cNvPr id="61443" name="备注占位符 2">
            <a:extLst>
              <a:ext uri="{FF2B5EF4-FFF2-40B4-BE49-F238E27FC236}">
                <a16:creationId xmlns:a16="http://schemas.microsoft.com/office/drawing/2014/main" id="{E7DB72E3-B838-4D7D-91FA-EC9643CBFE7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cs typeface="Times New Roman" panose="02020603050405020304" pitchFamily="18" charset="0"/>
              </a:rPr>
              <a:t>为提高效率，形参、实参可以是结构变量的指针或引用</a:t>
            </a:r>
            <a:endParaRPr lang="zh-CN" altLang="en-US"/>
          </a:p>
        </p:txBody>
      </p:sp>
      <p:sp>
        <p:nvSpPr>
          <p:cNvPr id="61444" name="灯片编号占位符 3">
            <a:extLst>
              <a:ext uri="{FF2B5EF4-FFF2-40B4-BE49-F238E27FC236}">
                <a16:creationId xmlns:a16="http://schemas.microsoft.com/office/drawing/2014/main" id="{FC6FDCFD-2664-489E-9AE7-7983A2103ED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FF81080B-9414-47DE-817C-E75F3AA996B7}" type="slidenum">
              <a:rPr lang="zh-CN" altLang="en-US" smtClean="0">
                <a:ea typeface="宋体" panose="02010600030101010101" pitchFamily="2" charset="-122"/>
              </a:rPr>
              <a:pPr/>
              <a:t>35</a:t>
            </a:fld>
            <a:endParaRPr lang="en-US" altLang="zh-CN">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95BF7313-87EC-4A9B-9F88-04A7CAD19A0E}"/>
              </a:ext>
            </a:extLst>
          </p:cNvPr>
          <p:cNvSpPr>
            <a:spLocks noGrp="1" noRot="1" noChangeAspect="1" noChangeArrowheads="1" noTextEdit="1"/>
          </p:cNvSpPr>
          <p:nvPr>
            <p:ph type="sldImg"/>
          </p:nvPr>
        </p:nvSpPr>
        <p:spPr/>
      </p:sp>
      <p:sp>
        <p:nvSpPr>
          <p:cNvPr id="63491" name="备注占位符 2">
            <a:extLst>
              <a:ext uri="{FF2B5EF4-FFF2-40B4-BE49-F238E27FC236}">
                <a16:creationId xmlns:a16="http://schemas.microsoft.com/office/drawing/2014/main" id="{9663CF10-3E17-4EA3-A857-B423642BC0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2" name="灯片编号占位符 3">
            <a:extLst>
              <a:ext uri="{FF2B5EF4-FFF2-40B4-BE49-F238E27FC236}">
                <a16:creationId xmlns:a16="http://schemas.microsoft.com/office/drawing/2014/main" id="{72A0FF1E-E63C-4A94-9BE4-370A4B8FA47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23731958-5C82-483B-87E1-8A1964A6073A}" type="slidenum">
              <a:rPr lang="zh-CN" altLang="en-US" smtClean="0">
                <a:ea typeface="宋体" panose="02010600030101010101" pitchFamily="2" charset="-122"/>
              </a:rPr>
              <a:pPr/>
              <a:t>36</a:t>
            </a:fld>
            <a:endParaRPr lang="en-US" altLang="zh-CN">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EAA6ECC2-630E-45A6-B6D2-A9EEF27DF5BC}"/>
              </a:ext>
            </a:extLst>
          </p:cNvPr>
          <p:cNvSpPr>
            <a:spLocks noGrp="1" noRot="1" noChangeAspect="1" noChangeArrowheads="1" noTextEdit="1"/>
          </p:cNvSpPr>
          <p:nvPr>
            <p:ph type="sldImg"/>
          </p:nvPr>
        </p:nvSpPr>
        <p:spPr/>
      </p:sp>
      <p:sp>
        <p:nvSpPr>
          <p:cNvPr id="65539" name="备注占位符 2">
            <a:extLst>
              <a:ext uri="{FF2B5EF4-FFF2-40B4-BE49-F238E27FC236}">
                <a16:creationId xmlns:a16="http://schemas.microsoft.com/office/drawing/2014/main" id="{0EE73231-C521-4BB8-B7AD-F32ABDB333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40" name="灯片编号占位符 3">
            <a:extLst>
              <a:ext uri="{FF2B5EF4-FFF2-40B4-BE49-F238E27FC236}">
                <a16:creationId xmlns:a16="http://schemas.microsoft.com/office/drawing/2014/main" id="{13A1413A-989C-49A7-B16B-97ED1C0256C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4570733A-AA03-402C-BE18-29BB741EF8BE}" type="slidenum">
              <a:rPr lang="zh-CN" altLang="en-US" smtClean="0">
                <a:ea typeface="宋体" panose="02010600030101010101" pitchFamily="2" charset="-122"/>
              </a:rPr>
              <a:pPr/>
              <a:t>37</a:t>
            </a:fld>
            <a:endParaRPr lang="en-US" altLang="zh-CN">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4FEE66D8-3842-4B98-91F2-EAAAB4F55885}"/>
              </a:ext>
            </a:extLst>
          </p:cNvPr>
          <p:cNvSpPr>
            <a:spLocks noGrp="1" noRot="1" noChangeAspect="1" noChangeArrowheads="1" noTextEdit="1"/>
          </p:cNvSpPr>
          <p:nvPr>
            <p:ph type="sldImg"/>
          </p:nvPr>
        </p:nvSpPr>
        <p:spPr/>
      </p:sp>
      <p:sp>
        <p:nvSpPr>
          <p:cNvPr id="67587" name="备注占位符 2">
            <a:extLst>
              <a:ext uri="{FF2B5EF4-FFF2-40B4-BE49-F238E27FC236}">
                <a16:creationId xmlns:a16="http://schemas.microsoft.com/office/drawing/2014/main" id="{3BA9E15E-61FC-4472-8271-93D0824959C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8" name="灯片编号占位符 3">
            <a:extLst>
              <a:ext uri="{FF2B5EF4-FFF2-40B4-BE49-F238E27FC236}">
                <a16:creationId xmlns:a16="http://schemas.microsoft.com/office/drawing/2014/main" id="{C8DB3D06-CFB6-40F5-8249-9B70F0B218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2936C53E-DAD9-4147-AD28-495DB00A4806}" type="slidenum">
              <a:rPr lang="zh-CN" altLang="en-US" smtClean="0">
                <a:ea typeface="宋体" panose="02010600030101010101" pitchFamily="2" charset="-122"/>
              </a:rPr>
              <a:pPr/>
              <a:t>38</a:t>
            </a:fld>
            <a:endParaRPr lang="en-US" altLang="zh-CN">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E143CFBD-C352-45F8-84DE-E47D07BB49DF}"/>
              </a:ext>
            </a:extLst>
          </p:cNvPr>
          <p:cNvSpPr>
            <a:spLocks noGrp="1" noRot="1" noChangeAspect="1" noChangeArrowheads="1" noTextEdit="1"/>
          </p:cNvSpPr>
          <p:nvPr>
            <p:ph type="sldImg"/>
          </p:nvPr>
        </p:nvSpPr>
        <p:spPr/>
      </p:sp>
      <p:sp>
        <p:nvSpPr>
          <p:cNvPr id="71683" name="备注占位符 2">
            <a:extLst>
              <a:ext uri="{FF2B5EF4-FFF2-40B4-BE49-F238E27FC236}">
                <a16:creationId xmlns:a16="http://schemas.microsoft.com/office/drawing/2014/main" id="{591F0619-8B72-4E6D-9679-7A97B09861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例</a:t>
            </a:r>
            <a:r>
              <a:rPr lang="en-US" altLang="zh-CN" dirty="0"/>
              <a:t>1</a:t>
            </a:r>
            <a:r>
              <a:rPr lang="zh-CN" altLang="en-US" dirty="0"/>
              <a:t>输出肯定不是</a:t>
            </a:r>
            <a:r>
              <a:rPr lang="en-US" altLang="zh-CN" dirty="0"/>
              <a:t>12</a:t>
            </a:r>
            <a:r>
              <a:rPr lang="zh-CN" altLang="en-US" dirty="0"/>
              <a:t>，因为联合类型的字节数</a:t>
            </a:r>
            <a:r>
              <a:rPr lang="en-US" altLang="zh-CN" dirty="0"/>
              <a:t>=</a:t>
            </a:r>
            <a:r>
              <a:rPr lang="zh-CN" altLang="en-US" dirty="0"/>
              <a:t>“最大”成员所需的内存空间</a:t>
            </a:r>
          </a:p>
        </p:txBody>
      </p:sp>
      <p:sp>
        <p:nvSpPr>
          <p:cNvPr id="71684" name="灯片编号占位符 3">
            <a:extLst>
              <a:ext uri="{FF2B5EF4-FFF2-40B4-BE49-F238E27FC236}">
                <a16:creationId xmlns:a16="http://schemas.microsoft.com/office/drawing/2014/main" id="{932210CE-7F5E-42EA-904A-898B5D1D48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6FAC9FFD-4311-4F5B-BFA6-4EB365925BCE}" type="slidenum">
              <a:rPr lang="zh-CN" altLang="en-US" smtClean="0">
                <a:ea typeface="宋体" panose="02010600030101010101" pitchFamily="2" charset="-122"/>
              </a:rPr>
              <a:pPr/>
              <a:t>41</a:t>
            </a:fld>
            <a:endParaRPr lang="en-US" altLang="zh-CN">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DF391E4-AD6D-4E88-9838-48EBE3A2275E}"/>
              </a:ext>
            </a:extLst>
          </p:cNvPr>
          <p:cNvSpPr>
            <a:spLocks noGrp="1" noRot="1" noChangeAspect="1" noChangeArrowheads="1" noTextEdit="1"/>
          </p:cNvSpPr>
          <p:nvPr>
            <p:ph type="sldImg"/>
          </p:nvPr>
        </p:nvSpPr>
        <p:spPr/>
      </p:sp>
      <p:sp>
        <p:nvSpPr>
          <p:cNvPr id="73731" name="备注占位符 2">
            <a:extLst>
              <a:ext uri="{FF2B5EF4-FFF2-40B4-BE49-F238E27FC236}">
                <a16:creationId xmlns:a16="http://schemas.microsoft.com/office/drawing/2014/main" id="{C2152E8D-425A-4FD1-86FC-EA659147470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2" name="灯片编号占位符 3">
            <a:extLst>
              <a:ext uri="{FF2B5EF4-FFF2-40B4-BE49-F238E27FC236}">
                <a16:creationId xmlns:a16="http://schemas.microsoft.com/office/drawing/2014/main" id="{FA07288D-20BB-4404-AD3E-833C44E8B0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E246E5BF-1888-48BA-B35F-034B72CCCA09}" type="slidenum">
              <a:rPr lang="zh-CN" altLang="en-US" smtClean="0">
                <a:ea typeface="宋体" panose="02010600030101010101" pitchFamily="2" charset="-122"/>
              </a:rPr>
              <a:pPr/>
              <a:t>42</a:t>
            </a:fld>
            <a:endParaRPr lang="en-US" altLang="zh-CN">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24323BCA-A56D-48D9-A578-F38CF73452D9}"/>
              </a:ext>
            </a:extLst>
          </p:cNvPr>
          <p:cNvSpPr>
            <a:spLocks noGrp="1" noRot="1" noChangeAspect="1" noChangeArrowheads="1" noTextEdit="1"/>
          </p:cNvSpPr>
          <p:nvPr>
            <p:ph type="sldImg"/>
          </p:nvPr>
        </p:nvSpPr>
        <p:spPr/>
      </p:sp>
      <p:sp>
        <p:nvSpPr>
          <p:cNvPr id="75779" name="备注占位符 2">
            <a:extLst>
              <a:ext uri="{FF2B5EF4-FFF2-40B4-BE49-F238E27FC236}">
                <a16:creationId xmlns:a16="http://schemas.microsoft.com/office/drawing/2014/main" id="{97AEF147-AEF1-4C34-801E-7A69979D4B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门牌号比喻</a:t>
            </a:r>
            <a:endParaRPr lang="en-US" altLang="zh-CN"/>
          </a:p>
          <a:p>
            <a:r>
              <a:rPr lang="zh-CN" altLang="en-US"/>
              <a:t>一个内存地址可能属于不同指针类型，这要取决于内存单元存储的是何种类型的程序实体</a:t>
            </a:r>
          </a:p>
        </p:txBody>
      </p:sp>
      <p:sp>
        <p:nvSpPr>
          <p:cNvPr id="75780" name="灯片编号占位符 3">
            <a:extLst>
              <a:ext uri="{FF2B5EF4-FFF2-40B4-BE49-F238E27FC236}">
                <a16:creationId xmlns:a16="http://schemas.microsoft.com/office/drawing/2014/main" id="{089F9E0A-6B6A-4D49-88EE-BD8B5A02E3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8BA5137A-3608-420B-9B70-75018D189A17}" type="slidenum">
              <a:rPr lang="zh-CN" altLang="en-US" smtClean="0">
                <a:ea typeface="宋体" panose="02010600030101010101" pitchFamily="2" charset="-122"/>
              </a:rPr>
              <a:pPr/>
              <a:t>43</a:t>
            </a:fld>
            <a:endParaRPr lang="en-US" altLang="zh-CN">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4C985BDF-D091-40E9-A6A3-9F0B77C99AB0}"/>
              </a:ext>
            </a:extLst>
          </p:cNvPr>
          <p:cNvSpPr>
            <a:spLocks noGrp="1" noRot="1" noChangeAspect="1" noChangeArrowheads="1" noTextEdit="1"/>
          </p:cNvSpPr>
          <p:nvPr>
            <p:ph type="sldImg"/>
          </p:nvPr>
        </p:nvSpPr>
        <p:spPr/>
      </p:sp>
      <p:sp>
        <p:nvSpPr>
          <p:cNvPr id="77827" name="备注占位符 2">
            <a:extLst>
              <a:ext uri="{FF2B5EF4-FFF2-40B4-BE49-F238E27FC236}">
                <a16:creationId xmlns:a16="http://schemas.microsoft.com/office/drawing/2014/main" id="{FA9A5E28-C130-4583-BE44-12AE743E064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77828" name="灯片编号占位符 3">
            <a:extLst>
              <a:ext uri="{FF2B5EF4-FFF2-40B4-BE49-F238E27FC236}">
                <a16:creationId xmlns:a16="http://schemas.microsoft.com/office/drawing/2014/main" id="{989E84F3-382A-40FE-A029-5A3B7FEC7C1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FC1FEB51-8A41-4A1B-86E7-488C706AAD50}" type="slidenum">
              <a:rPr lang="zh-CN" altLang="en-US" smtClean="0">
                <a:ea typeface="宋体" panose="02010600030101010101" pitchFamily="2" charset="-122"/>
              </a:rPr>
              <a:pPr/>
              <a:t>44</a:t>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55EC2B6E-0C55-4CE3-8667-D89BB9970A12}"/>
              </a:ext>
            </a:extLst>
          </p:cNvPr>
          <p:cNvSpPr>
            <a:spLocks noGrp="1" noRot="1" noChangeAspect="1" noChangeArrowheads="1" noTextEdit="1"/>
          </p:cNvSpPr>
          <p:nvPr>
            <p:ph type="sldImg"/>
          </p:nvPr>
        </p:nvSpPr>
        <p:spPr/>
      </p:sp>
      <p:sp>
        <p:nvSpPr>
          <p:cNvPr id="11267" name="备注占位符 2">
            <a:extLst>
              <a:ext uri="{FF2B5EF4-FFF2-40B4-BE49-F238E27FC236}">
                <a16:creationId xmlns:a16="http://schemas.microsoft.com/office/drawing/2014/main" id="{AE9C5BAA-2B06-4A02-B507-6B2A0DEA45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Aft>
                <a:spcPct val="50000"/>
              </a:spcAft>
            </a:pPr>
            <a:r>
              <a:rPr lang="zh-CN" altLang="en-US" dirty="0">
                <a:latin typeface="Times New Roman" panose="02020603050405020304" pitchFamily="18" charset="0"/>
                <a:cs typeface="Times New Roman" panose="02020603050405020304" pitchFamily="18" charset="0"/>
              </a:rPr>
              <a:t>目的：提高程序的正确性和易读性。</a:t>
            </a:r>
            <a:endParaRPr lang="en-US" altLang="zh-CN" dirty="0">
              <a:latin typeface="Times New Roman" panose="02020603050405020304" pitchFamily="18" charset="0"/>
              <a:cs typeface="Times New Roman" panose="02020603050405020304" pitchFamily="18" charset="0"/>
            </a:endParaRPr>
          </a:p>
          <a:p>
            <a:pPr eaLnBrk="1" hangingPunct="1">
              <a:spcAft>
                <a:spcPct val="50000"/>
              </a:spcAft>
            </a:pPr>
            <a:r>
              <a:rPr lang="en-US" altLang="zh-CN" dirty="0">
                <a:latin typeface="Times New Roman" panose="02020603050405020304" pitchFamily="18" charset="0"/>
                <a:cs typeface="Times New Roman" panose="02020603050405020304" pitchFamily="18" charset="0"/>
              </a:rPr>
              <a:t>Bool</a:t>
            </a:r>
            <a:r>
              <a:rPr lang="zh-CN" altLang="en-US" dirty="0">
                <a:latin typeface="Times New Roman" panose="02020603050405020304" pitchFamily="18" charset="0"/>
                <a:cs typeface="Times New Roman" panose="02020603050405020304" pitchFamily="18" charset="0"/>
              </a:rPr>
              <a:t>类型可看成</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语言提供的枚举类型：</a:t>
            </a:r>
            <a:r>
              <a:rPr lang="en-US" altLang="zh-CN" dirty="0" err="1">
                <a:latin typeface="Times New Roman" panose="02020603050405020304" pitchFamily="18" charset="0"/>
                <a:cs typeface="Times New Roman" panose="02020603050405020304" pitchFamily="18" charset="0"/>
              </a:rPr>
              <a:t>enum</a:t>
            </a:r>
            <a:r>
              <a:rPr lang="en-US" altLang="zh-CN" dirty="0">
                <a:latin typeface="Times New Roman" panose="02020603050405020304" pitchFamily="18" charset="0"/>
                <a:cs typeface="Times New Roman" panose="02020603050405020304" pitchFamily="18" charset="0"/>
              </a:rPr>
              <a:t> bool {false, true};</a:t>
            </a:r>
          </a:p>
          <a:p>
            <a:pPr eaLnBrk="1" hangingPunct="1">
              <a:spcAft>
                <a:spcPct val="50000"/>
              </a:spcAft>
            </a:pPr>
            <a:endParaRPr lang="en-US" altLang="zh-CN" dirty="0">
              <a:latin typeface="Times New Roman" panose="02020603050405020304" pitchFamily="18" charset="0"/>
              <a:cs typeface="Times New Roman" panose="02020603050405020304" pitchFamily="18" charset="0"/>
            </a:endParaRPr>
          </a:p>
          <a:p>
            <a:pPr eaLnBrk="1" hangingPunct="1">
              <a:spcAft>
                <a:spcPct val="50000"/>
              </a:spcAft>
            </a:pPr>
            <a:r>
              <a:rPr lang="zh-CN" altLang="en-US" dirty="0">
                <a:latin typeface="Times New Roman" panose="02020603050405020304" pitchFamily="18" charset="0"/>
                <a:cs typeface="Times New Roman" panose="02020603050405020304" pitchFamily="18" charset="0"/>
              </a:rPr>
              <a:t>每指定一个整数，后面的枚举值都会递增</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{SUN=7, MON, TUE=8, … } </a:t>
            </a:r>
            <a:r>
              <a:rPr lang="zh-CN" altLang="en-US" dirty="0">
                <a:latin typeface="Times New Roman" panose="02020603050405020304" pitchFamily="18" charset="0"/>
                <a:cs typeface="Times New Roman" panose="02020603050405020304" pitchFamily="18" charset="0"/>
              </a:rPr>
              <a:t>此定义中</a:t>
            </a:r>
            <a:r>
              <a:rPr lang="en-US" altLang="zh-CN" dirty="0">
                <a:latin typeface="Times New Roman" panose="02020603050405020304" pitchFamily="18" charset="0"/>
                <a:cs typeface="Times New Roman" panose="02020603050405020304" pitchFamily="18" charset="0"/>
              </a:rPr>
              <a:t>Mon</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Tue</a:t>
            </a:r>
            <a:r>
              <a:rPr lang="zh-CN" altLang="en-US" dirty="0">
                <a:latin typeface="Times New Roman" panose="02020603050405020304" pitchFamily="18" charset="0"/>
                <a:cs typeface="Times New Roman" panose="02020603050405020304" pitchFamily="18" charset="0"/>
              </a:rPr>
              <a:t>会相等</a:t>
            </a:r>
            <a:endParaRPr lang="zh-CN" altLang="en-US" dirty="0"/>
          </a:p>
        </p:txBody>
      </p:sp>
      <p:sp>
        <p:nvSpPr>
          <p:cNvPr id="11268" name="灯片编号占位符 3">
            <a:extLst>
              <a:ext uri="{FF2B5EF4-FFF2-40B4-BE49-F238E27FC236}">
                <a16:creationId xmlns:a16="http://schemas.microsoft.com/office/drawing/2014/main" id="{EAF5D518-5694-4144-8A7B-9F8AA75E3D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1E3961D9-A9D0-4A2F-B61D-E30C8A651519}" type="slidenum">
              <a:rPr lang="zh-CN" altLang="en-US" smtClean="0">
                <a:ea typeface="宋体" panose="02010600030101010101" pitchFamily="2" charset="-122"/>
              </a:rPr>
              <a:pPr/>
              <a:t>5</a:t>
            </a:fld>
            <a:endParaRPr lang="en-US" altLang="zh-CN">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8A24E7F4-256F-4F55-B5B0-649532F19AC5}"/>
              </a:ext>
            </a:extLst>
          </p:cNvPr>
          <p:cNvSpPr>
            <a:spLocks noGrp="1" noRot="1" noChangeAspect="1" noChangeArrowheads="1" noTextEdit="1"/>
          </p:cNvSpPr>
          <p:nvPr>
            <p:ph type="sldImg"/>
          </p:nvPr>
        </p:nvSpPr>
        <p:spPr/>
      </p:sp>
      <p:sp>
        <p:nvSpPr>
          <p:cNvPr id="80899" name="备注占位符 2">
            <a:extLst>
              <a:ext uri="{FF2B5EF4-FFF2-40B4-BE49-F238E27FC236}">
                <a16:creationId xmlns:a16="http://schemas.microsoft.com/office/drawing/2014/main" id="{5F1004A8-164E-446B-8B51-29AA01F72D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子类指针可以赋给父类指针</a:t>
            </a:r>
          </a:p>
        </p:txBody>
      </p:sp>
      <p:sp>
        <p:nvSpPr>
          <p:cNvPr id="80900" name="灯片编号占位符 3">
            <a:extLst>
              <a:ext uri="{FF2B5EF4-FFF2-40B4-BE49-F238E27FC236}">
                <a16:creationId xmlns:a16="http://schemas.microsoft.com/office/drawing/2014/main" id="{0C8F0BB7-17B7-4A25-98CC-21836CF613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C5F3137C-DD19-420D-95D4-6DEDAEA31ED7}" type="slidenum">
              <a:rPr lang="zh-CN" altLang="en-US" smtClean="0">
                <a:ea typeface="宋体" panose="02010600030101010101" pitchFamily="2" charset="-122"/>
              </a:rPr>
              <a:pPr/>
              <a:t>46</a:t>
            </a:fld>
            <a:endParaRPr lang="en-US" altLang="zh-CN">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D1977403-3F51-4546-8586-CE2C404FA700}"/>
              </a:ext>
            </a:extLst>
          </p:cNvPr>
          <p:cNvSpPr>
            <a:spLocks noGrp="1" noRot="1" noChangeAspect="1" noChangeArrowheads="1" noTextEdit="1"/>
          </p:cNvSpPr>
          <p:nvPr>
            <p:ph type="sldImg"/>
          </p:nvPr>
        </p:nvSpPr>
        <p:spPr/>
      </p:sp>
      <p:sp>
        <p:nvSpPr>
          <p:cNvPr id="83971" name="备注占位符 2">
            <a:extLst>
              <a:ext uri="{FF2B5EF4-FFF2-40B4-BE49-F238E27FC236}">
                <a16:creationId xmlns:a16="http://schemas.microsoft.com/office/drawing/2014/main" id="{F9EE0582-1031-448E-B779-23F594D559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2" name="灯片编号占位符 3">
            <a:extLst>
              <a:ext uri="{FF2B5EF4-FFF2-40B4-BE49-F238E27FC236}">
                <a16:creationId xmlns:a16="http://schemas.microsoft.com/office/drawing/2014/main" id="{227A935A-75E1-48F9-A93C-7711B109C7C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3C76BE3-61C2-44FB-9B0D-92A4CD07B61A}" type="slidenum">
              <a:rPr lang="zh-CN" altLang="en-US" smtClean="0">
                <a:ea typeface="宋体" panose="02010600030101010101" pitchFamily="2" charset="-122"/>
              </a:rPr>
              <a:pPr/>
              <a:t>48</a:t>
            </a:fld>
            <a:endParaRPr lang="en-US" altLang="zh-CN">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6E86158D-8B2A-4B98-86E5-7D64B0E4BA98}"/>
              </a:ext>
            </a:extLst>
          </p:cNvPr>
          <p:cNvSpPr>
            <a:spLocks noGrp="1" noRot="1" noChangeAspect="1" noChangeArrowheads="1" noTextEdit="1"/>
          </p:cNvSpPr>
          <p:nvPr>
            <p:ph type="sldImg"/>
          </p:nvPr>
        </p:nvSpPr>
        <p:spPr/>
      </p:sp>
      <p:sp>
        <p:nvSpPr>
          <p:cNvPr id="86019" name="备注占位符 2">
            <a:extLst>
              <a:ext uri="{FF2B5EF4-FFF2-40B4-BE49-F238E27FC236}">
                <a16:creationId xmlns:a16="http://schemas.microsoft.com/office/drawing/2014/main" id="{5AE2D71C-CDC6-447C-B54B-36E65C2580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20" name="灯片编号占位符 3">
            <a:extLst>
              <a:ext uri="{FF2B5EF4-FFF2-40B4-BE49-F238E27FC236}">
                <a16:creationId xmlns:a16="http://schemas.microsoft.com/office/drawing/2014/main" id="{3926FF34-3A58-4CE5-9EF3-847D31355D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12A528FB-84E5-4938-ACF1-0B406D4A2368}" type="slidenum">
              <a:rPr lang="zh-CN" altLang="en-US" smtClean="0">
                <a:ea typeface="宋体" panose="02010600030101010101" pitchFamily="2" charset="-122"/>
              </a:rPr>
              <a:pPr/>
              <a:t>49</a:t>
            </a:fld>
            <a:endParaRPr lang="en-US" altLang="zh-CN">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a:extLst>
              <a:ext uri="{FF2B5EF4-FFF2-40B4-BE49-F238E27FC236}">
                <a16:creationId xmlns:a16="http://schemas.microsoft.com/office/drawing/2014/main" id="{4DAAC251-F075-4F0F-A1E1-63BB1106EDA4}"/>
              </a:ext>
            </a:extLst>
          </p:cNvPr>
          <p:cNvSpPr>
            <a:spLocks noGrp="1" noRot="1" noChangeAspect="1" noChangeArrowheads="1" noTextEdit="1"/>
          </p:cNvSpPr>
          <p:nvPr>
            <p:ph type="sldImg"/>
          </p:nvPr>
        </p:nvSpPr>
        <p:spPr/>
      </p:sp>
      <p:sp>
        <p:nvSpPr>
          <p:cNvPr id="91139" name="备注占位符 2">
            <a:extLst>
              <a:ext uri="{FF2B5EF4-FFF2-40B4-BE49-F238E27FC236}">
                <a16:creationId xmlns:a16="http://schemas.microsoft.com/office/drawing/2014/main" id="{02A47042-2ACA-46DE-B7D0-61E73ABC4E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40" name="灯片编号占位符 3">
            <a:extLst>
              <a:ext uri="{FF2B5EF4-FFF2-40B4-BE49-F238E27FC236}">
                <a16:creationId xmlns:a16="http://schemas.microsoft.com/office/drawing/2014/main" id="{1CC4189F-CFB9-4301-A700-070FDB7666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B798774F-14CE-4578-8575-7546C29E54E8}" type="slidenum">
              <a:rPr lang="zh-CN" altLang="en-US" smtClean="0">
                <a:ea typeface="宋体" panose="02010600030101010101" pitchFamily="2" charset="-122"/>
              </a:rPr>
              <a:pPr/>
              <a:t>53</a:t>
            </a:fld>
            <a:endParaRPr lang="en-US" altLang="zh-CN">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id="{0312AFE9-DF0A-41B3-935C-A1CA4ADCE32C}"/>
              </a:ext>
            </a:extLst>
          </p:cNvPr>
          <p:cNvSpPr>
            <a:spLocks noGrp="1" noRot="1" noChangeAspect="1" noChangeArrowheads="1" noTextEdit="1"/>
          </p:cNvSpPr>
          <p:nvPr>
            <p:ph type="sldImg"/>
          </p:nvPr>
        </p:nvSpPr>
        <p:spPr/>
      </p:sp>
      <p:sp>
        <p:nvSpPr>
          <p:cNvPr id="93187" name="备注占位符 2">
            <a:extLst>
              <a:ext uri="{FF2B5EF4-FFF2-40B4-BE49-F238E27FC236}">
                <a16:creationId xmlns:a16="http://schemas.microsoft.com/office/drawing/2014/main" id="{B14D7579-E5D9-4189-BC49-1A81E30113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8" name="灯片编号占位符 3">
            <a:extLst>
              <a:ext uri="{FF2B5EF4-FFF2-40B4-BE49-F238E27FC236}">
                <a16:creationId xmlns:a16="http://schemas.microsoft.com/office/drawing/2014/main" id="{66B69C8B-8B31-4515-9C15-76EAD40481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1927BE2-677B-4DF6-A75C-806EF6A25A41}" type="slidenum">
              <a:rPr lang="zh-CN" altLang="en-US" smtClean="0">
                <a:ea typeface="宋体" panose="02010600030101010101" pitchFamily="2" charset="-122"/>
              </a:rPr>
              <a:pPr/>
              <a:t>54</a:t>
            </a:fld>
            <a:endParaRPr lang="en-US" altLang="zh-CN">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E61BD59C-6BE0-4C6A-A40B-C69F66661DAA}"/>
              </a:ext>
            </a:extLst>
          </p:cNvPr>
          <p:cNvSpPr>
            <a:spLocks noGrp="1" noRot="1" noChangeAspect="1" noChangeArrowheads="1" noTextEdit="1"/>
          </p:cNvSpPr>
          <p:nvPr>
            <p:ph type="sldImg"/>
          </p:nvPr>
        </p:nvSpPr>
        <p:spPr/>
      </p:sp>
      <p:sp>
        <p:nvSpPr>
          <p:cNvPr id="95235" name="备注占位符 2">
            <a:extLst>
              <a:ext uri="{FF2B5EF4-FFF2-40B4-BE49-F238E27FC236}">
                <a16:creationId xmlns:a16="http://schemas.microsoft.com/office/drawing/2014/main" id="{D1BAFFC8-4FAD-487C-A6C4-2A19EECBE4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6" name="灯片编号占位符 3">
            <a:extLst>
              <a:ext uri="{FF2B5EF4-FFF2-40B4-BE49-F238E27FC236}">
                <a16:creationId xmlns:a16="http://schemas.microsoft.com/office/drawing/2014/main" id="{7D532208-BF17-4317-8012-BC5E84EF50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9DD85AB-161F-4DD6-9C09-1F926078EBA1}" type="slidenum">
              <a:rPr lang="zh-CN" altLang="en-US" smtClean="0">
                <a:ea typeface="宋体" panose="02010600030101010101" pitchFamily="2" charset="-122"/>
              </a:rPr>
              <a:pPr/>
              <a:t>55</a:t>
            </a:fld>
            <a:endParaRPr lang="en-US" altLang="zh-CN">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a:extLst>
              <a:ext uri="{FF2B5EF4-FFF2-40B4-BE49-F238E27FC236}">
                <a16:creationId xmlns:a16="http://schemas.microsoft.com/office/drawing/2014/main" id="{E01618B4-841E-4307-AE2F-4F731EF07087}"/>
              </a:ext>
            </a:extLst>
          </p:cNvPr>
          <p:cNvSpPr>
            <a:spLocks noGrp="1" noRot="1" noChangeAspect="1" noChangeArrowheads="1" noTextEdit="1"/>
          </p:cNvSpPr>
          <p:nvPr>
            <p:ph type="sldImg"/>
          </p:nvPr>
        </p:nvSpPr>
        <p:spPr/>
      </p:sp>
      <p:sp>
        <p:nvSpPr>
          <p:cNvPr id="97283" name="备注占位符 2">
            <a:extLst>
              <a:ext uri="{FF2B5EF4-FFF2-40B4-BE49-F238E27FC236}">
                <a16:creationId xmlns:a16="http://schemas.microsoft.com/office/drawing/2014/main" id="{7AEB2B3E-F501-4A7E-9254-B62040666D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4" name="灯片编号占位符 3">
            <a:extLst>
              <a:ext uri="{FF2B5EF4-FFF2-40B4-BE49-F238E27FC236}">
                <a16:creationId xmlns:a16="http://schemas.microsoft.com/office/drawing/2014/main" id="{A61B1AC0-AD8D-47EA-BF5C-E0FF355EA4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EE2B9515-FAC0-46DD-8F9E-6BE4B4C39891}" type="slidenum">
              <a:rPr lang="zh-CN" altLang="en-US" smtClean="0">
                <a:ea typeface="宋体" panose="02010600030101010101" pitchFamily="2" charset="-122"/>
              </a:rPr>
              <a:pPr/>
              <a:t>56</a:t>
            </a:fld>
            <a:endParaRPr lang="en-US" altLang="zh-CN">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3E8CD5F3-3E63-4133-8E07-3839CBBFA475}"/>
              </a:ext>
            </a:extLst>
          </p:cNvPr>
          <p:cNvSpPr>
            <a:spLocks noGrp="1" noRot="1" noChangeAspect="1" noChangeArrowheads="1" noTextEdit="1"/>
          </p:cNvSpPr>
          <p:nvPr>
            <p:ph type="sldImg"/>
          </p:nvPr>
        </p:nvSpPr>
        <p:spPr/>
      </p:sp>
      <p:sp>
        <p:nvSpPr>
          <p:cNvPr id="99331" name="备注占位符 2">
            <a:extLst>
              <a:ext uri="{FF2B5EF4-FFF2-40B4-BE49-F238E27FC236}">
                <a16:creationId xmlns:a16="http://schemas.microsoft.com/office/drawing/2014/main" id="{30AF22A5-2BF7-4935-8817-005FF378D76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99332" name="灯片编号占位符 3">
            <a:extLst>
              <a:ext uri="{FF2B5EF4-FFF2-40B4-BE49-F238E27FC236}">
                <a16:creationId xmlns:a16="http://schemas.microsoft.com/office/drawing/2014/main" id="{17F76091-8416-4421-9E69-33557651BD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A8B449A-9A34-44F5-8557-E0A459687BF3}" type="slidenum">
              <a:rPr lang="zh-CN" altLang="en-US" smtClean="0">
                <a:ea typeface="宋体" panose="02010600030101010101" pitchFamily="2" charset="-122"/>
              </a:rPr>
              <a:pPr/>
              <a:t>57</a:t>
            </a:fld>
            <a:endParaRPr lang="en-US" altLang="zh-CN">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a:extLst>
              <a:ext uri="{FF2B5EF4-FFF2-40B4-BE49-F238E27FC236}">
                <a16:creationId xmlns:a16="http://schemas.microsoft.com/office/drawing/2014/main" id="{0EE1C596-DAB7-4139-9D95-43184FF5D060}"/>
              </a:ext>
            </a:extLst>
          </p:cNvPr>
          <p:cNvSpPr>
            <a:spLocks noGrp="1" noRot="1" noChangeAspect="1" noChangeArrowheads="1" noTextEdit="1"/>
          </p:cNvSpPr>
          <p:nvPr>
            <p:ph type="sldImg"/>
          </p:nvPr>
        </p:nvSpPr>
        <p:spPr/>
      </p:sp>
      <p:sp>
        <p:nvSpPr>
          <p:cNvPr id="3" name="备注占位符 2">
            <a:extLst>
              <a:ext uri="{FF2B5EF4-FFF2-40B4-BE49-F238E27FC236}">
                <a16:creationId xmlns:a16="http://schemas.microsoft.com/office/drawing/2014/main" id="{68D344D6-D551-4C12-A3E4-6DB532E81F5B}"/>
              </a:ext>
            </a:extLst>
          </p:cNvPr>
          <p:cNvSpPr>
            <a:spLocks noGrp="1"/>
          </p:cNvSpPr>
          <p:nvPr>
            <p:ph type="body" idx="1"/>
          </p:nvPr>
        </p:nvSpPr>
        <p:spPr/>
        <p:txBody>
          <a:bodyPr>
            <a:normAutofit/>
          </a:bodyPr>
          <a:lstStyle/>
          <a:p>
            <a:pPr>
              <a:defRPr/>
            </a:pPr>
            <a:r>
              <a:rPr lang="zh-CN" altLang="en-US" dirty="0"/>
              <a:t>关于指向常量的指针：</a:t>
            </a:r>
            <a:endParaRPr lang="en-US" altLang="zh-CN" dirty="0"/>
          </a:p>
          <a:p>
            <a:pPr marL="228600" indent="-228600">
              <a:buFontTx/>
              <a:buAutoNum type="arabicPeriod"/>
              <a:defRPr/>
            </a:pPr>
            <a:r>
              <a:rPr lang="zh-CN" altLang="en-US" dirty="0"/>
              <a:t>必须初始化</a:t>
            </a:r>
            <a:endParaRPr lang="en-US" altLang="zh-CN" dirty="0"/>
          </a:p>
          <a:p>
            <a:pPr marL="228600" indent="-228600">
              <a:buFontTx/>
              <a:buAutoNum type="arabicPeriod"/>
              <a:defRPr/>
            </a:pPr>
            <a:r>
              <a:rPr lang="zh-CN" altLang="en-US" dirty="0"/>
              <a:t>指针的值可以改变，但它指向的内容不能改变</a:t>
            </a:r>
          </a:p>
        </p:txBody>
      </p:sp>
      <p:sp>
        <p:nvSpPr>
          <p:cNvPr id="101380" name="灯片编号占位符 3">
            <a:extLst>
              <a:ext uri="{FF2B5EF4-FFF2-40B4-BE49-F238E27FC236}">
                <a16:creationId xmlns:a16="http://schemas.microsoft.com/office/drawing/2014/main" id="{46C2D552-F430-495A-B1FC-557B2FBB0F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AFE20441-9F21-4D00-AF43-FBAEBEB139FC}" type="slidenum">
              <a:rPr lang="zh-CN" altLang="en-US" smtClean="0">
                <a:ea typeface="宋体" panose="02010600030101010101" pitchFamily="2" charset="-122"/>
              </a:rPr>
              <a:pPr/>
              <a:t>58</a:t>
            </a:fld>
            <a:endParaRPr lang="en-US" altLang="zh-CN">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a:extLst>
              <a:ext uri="{FF2B5EF4-FFF2-40B4-BE49-F238E27FC236}">
                <a16:creationId xmlns:a16="http://schemas.microsoft.com/office/drawing/2014/main" id="{AD90C0E1-D408-44A4-8A9A-A145181713CD}"/>
              </a:ext>
            </a:extLst>
          </p:cNvPr>
          <p:cNvSpPr>
            <a:spLocks noGrp="1" noRot="1" noChangeAspect="1" noChangeArrowheads="1" noTextEdit="1"/>
          </p:cNvSpPr>
          <p:nvPr>
            <p:ph type="sldImg"/>
          </p:nvPr>
        </p:nvSpPr>
        <p:spPr/>
      </p:sp>
      <p:sp>
        <p:nvSpPr>
          <p:cNvPr id="3" name="备注占位符 2">
            <a:extLst>
              <a:ext uri="{FF2B5EF4-FFF2-40B4-BE49-F238E27FC236}">
                <a16:creationId xmlns:a16="http://schemas.microsoft.com/office/drawing/2014/main" id="{AFCB7B4D-3CDA-44E0-9AB5-610EB84737C2}"/>
              </a:ext>
            </a:extLst>
          </p:cNvPr>
          <p:cNvSpPr>
            <a:spLocks noGrp="1"/>
          </p:cNvSpPr>
          <p:nvPr>
            <p:ph type="body" idx="1"/>
          </p:nvPr>
        </p:nvSpPr>
        <p:spPr/>
        <p:txBody>
          <a:bodyPr>
            <a:normAutofit/>
          </a:bodyPr>
          <a:lstStyle/>
          <a:p>
            <a:pPr>
              <a:defRPr/>
            </a:pPr>
            <a:r>
              <a:rPr lang="zh-CN" altLang="en-US" dirty="0"/>
              <a:t>关于指向常量的指针：</a:t>
            </a:r>
            <a:endParaRPr lang="en-US" altLang="zh-CN" dirty="0"/>
          </a:p>
          <a:p>
            <a:pPr marL="228600" indent="-228600">
              <a:buFontTx/>
              <a:buAutoNum type="arabicPeriod"/>
              <a:defRPr/>
            </a:pPr>
            <a:r>
              <a:rPr lang="zh-CN" altLang="en-US" dirty="0"/>
              <a:t>必须初始化</a:t>
            </a:r>
            <a:endParaRPr lang="en-US" altLang="zh-CN" dirty="0"/>
          </a:p>
          <a:p>
            <a:pPr marL="228600" indent="-228600">
              <a:buFontTx/>
              <a:buAutoNum type="arabicPeriod"/>
              <a:defRPr/>
            </a:pPr>
            <a:r>
              <a:rPr lang="zh-CN" altLang="en-US" dirty="0"/>
              <a:t>指针的值可以改变，但它指向的内容不能改变</a:t>
            </a:r>
          </a:p>
        </p:txBody>
      </p:sp>
      <p:sp>
        <p:nvSpPr>
          <p:cNvPr id="103428" name="灯片编号占位符 3">
            <a:extLst>
              <a:ext uri="{FF2B5EF4-FFF2-40B4-BE49-F238E27FC236}">
                <a16:creationId xmlns:a16="http://schemas.microsoft.com/office/drawing/2014/main" id="{3B6FD469-6DE9-403D-99CB-12BB96615D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041D364-936F-4EA9-9C68-98848450D26D}" type="slidenum">
              <a:rPr lang="zh-CN" altLang="en-US" smtClean="0">
                <a:ea typeface="宋体" panose="02010600030101010101" pitchFamily="2" charset="-122"/>
              </a:rPr>
              <a:pPr/>
              <a:t>59</a:t>
            </a:fld>
            <a:endParaRPr lang="en-US"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1E9EC6CA-5537-4DE1-A1AB-08F50FDAC41F}"/>
              </a:ext>
            </a:extLst>
          </p:cNvPr>
          <p:cNvSpPr>
            <a:spLocks noGrp="1" noRot="1" noChangeAspect="1" noChangeArrowheads="1" noTextEdit="1"/>
          </p:cNvSpPr>
          <p:nvPr>
            <p:ph type="sldImg"/>
          </p:nvPr>
        </p:nvSpPr>
        <p:spPr/>
      </p:sp>
      <p:sp>
        <p:nvSpPr>
          <p:cNvPr id="13315" name="备注占位符 2">
            <a:extLst>
              <a:ext uri="{FF2B5EF4-FFF2-40B4-BE49-F238E27FC236}">
                <a16:creationId xmlns:a16="http://schemas.microsoft.com/office/drawing/2014/main" id="{D21CEAE3-2647-44D1-967E-DDB06F419E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16" name="灯片编号占位符 3">
            <a:extLst>
              <a:ext uri="{FF2B5EF4-FFF2-40B4-BE49-F238E27FC236}">
                <a16:creationId xmlns:a16="http://schemas.microsoft.com/office/drawing/2014/main" id="{E07430FF-0F02-4912-ABB7-4563536C9B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370CDD1B-AFA2-4D6C-B293-84E19F1C0E9E}" type="slidenum">
              <a:rPr lang="zh-CN" altLang="en-US" smtClean="0">
                <a:ea typeface="宋体" panose="02010600030101010101" pitchFamily="2" charset="-122"/>
              </a:rPr>
              <a:pPr/>
              <a:t>6</a:t>
            </a:fld>
            <a:endParaRPr lang="en-US" altLang="zh-CN">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C26C6361-5580-4DF0-A3ED-893CBCB39DDD}"/>
              </a:ext>
            </a:extLst>
          </p:cNvPr>
          <p:cNvSpPr>
            <a:spLocks noGrp="1" noRot="1" noChangeAspect="1" noChangeArrowheads="1" noTextEdit="1"/>
          </p:cNvSpPr>
          <p:nvPr>
            <p:ph type="sldImg"/>
          </p:nvPr>
        </p:nvSpPr>
        <p:spPr/>
      </p:sp>
      <p:sp>
        <p:nvSpPr>
          <p:cNvPr id="105475" name="备注占位符 2">
            <a:extLst>
              <a:ext uri="{FF2B5EF4-FFF2-40B4-BE49-F238E27FC236}">
                <a16:creationId xmlns:a16="http://schemas.microsoft.com/office/drawing/2014/main" id="{9CA42BAD-2E6C-4A1D-AB68-50B6B471AA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5476" name="灯片编号占位符 3">
            <a:extLst>
              <a:ext uri="{FF2B5EF4-FFF2-40B4-BE49-F238E27FC236}">
                <a16:creationId xmlns:a16="http://schemas.microsoft.com/office/drawing/2014/main" id="{724129B6-F7E1-4785-B5AE-9274A7C47A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9F2FFE1-229C-4EAD-A26E-A95ED0E6B981}" type="slidenum">
              <a:rPr lang="zh-CN" altLang="en-US" smtClean="0">
                <a:ea typeface="宋体" panose="02010600030101010101" pitchFamily="2" charset="-122"/>
              </a:rPr>
              <a:pPr/>
              <a:t>60</a:t>
            </a:fld>
            <a:endParaRPr lang="en-US" altLang="zh-CN">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CFBBFC8E-D3F3-45F4-9504-05A68EB4BF13}"/>
              </a:ext>
            </a:extLst>
          </p:cNvPr>
          <p:cNvSpPr>
            <a:spLocks noGrp="1" noRot="1" noChangeAspect="1" noChangeArrowheads="1" noTextEdit="1"/>
          </p:cNvSpPr>
          <p:nvPr>
            <p:ph type="sldImg"/>
          </p:nvPr>
        </p:nvSpPr>
        <p:spPr/>
      </p:sp>
      <p:sp>
        <p:nvSpPr>
          <p:cNvPr id="107523" name="备注占位符 2">
            <a:extLst>
              <a:ext uri="{FF2B5EF4-FFF2-40B4-BE49-F238E27FC236}">
                <a16:creationId xmlns:a16="http://schemas.microsoft.com/office/drawing/2014/main" id="{9F181EEF-D28F-42DD-A266-89BF2BE811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输出</a:t>
            </a:r>
            <a:r>
              <a:rPr lang="en-US" altLang="zh-CN"/>
              <a:t>x</a:t>
            </a:r>
            <a:r>
              <a:rPr lang="zh-CN" altLang="en-US"/>
              <a:t>的值为</a:t>
            </a:r>
            <a:r>
              <a:rPr lang="en-US" altLang="zh-CN"/>
              <a:t>2</a:t>
            </a:r>
            <a:endParaRPr lang="zh-CN" altLang="en-US"/>
          </a:p>
        </p:txBody>
      </p:sp>
      <p:sp>
        <p:nvSpPr>
          <p:cNvPr id="107524" name="灯片编号占位符 3">
            <a:extLst>
              <a:ext uri="{FF2B5EF4-FFF2-40B4-BE49-F238E27FC236}">
                <a16:creationId xmlns:a16="http://schemas.microsoft.com/office/drawing/2014/main" id="{67F18006-2B98-43A0-AFA5-0D9665C06CB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B4AB22EE-D8D3-47DD-981D-721A878DD14C}" type="slidenum">
              <a:rPr lang="zh-CN" altLang="en-US" smtClean="0">
                <a:ea typeface="宋体" panose="02010600030101010101" pitchFamily="2" charset="-122"/>
              </a:rPr>
              <a:pPr/>
              <a:t>61</a:t>
            </a:fld>
            <a:endParaRPr lang="en-US" altLang="zh-CN">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3C0F9905-001F-4D86-83B1-73E9A7196961}"/>
              </a:ext>
            </a:extLst>
          </p:cNvPr>
          <p:cNvSpPr>
            <a:spLocks noGrp="1" noRot="1" noChangeAspect="1" noChangeArrowheads="1" noTextEdit="1"/>
          </p:cNvSpPr>
          <p:nvPr>
            <p:ph type="sldImg"/>
          </p:nvPr>
        </p:nvSpPr>
        <p:spPr/>
      </p:sp>
      <p:sp>
        <p:nvSpPr>
          <p:cNvPr id="110595" name="备注占位符 2">
            <a:extLst>
              <a:ext uri="{FF2B5EF4-FFF2-40B4-BE49-F238E27FC236}">
                <a16:creationId xmlns:a16="http://schemas.microsoft.com/office/drawing/2014/main" id="{42865A83-47B7-4151-A1FB-5D6A502137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new</a:t>
            </a:r>
            <a:r>
              <a:rPr lang="zh-CN" altLang="en-US"/>
              <a:t>和</a:t>
            </a:r>
            <a:r>
              <a:rPr lang="en-US" altLang="zh-CN"/>
              <a:t>malloc</a:t>
            </a:r>
            <a:r>
              <a:rPr lang="zh-CN" altLang="en-US"/>
              <a:t>都可以创建由变量值指定其大小的数组</a:t>
            </a:r>
            <a:endParaRPr lang="en-US" altLang="zh-CN"/>
          </a:p>
          <a:p>
            <a:pPr eaLnBrk="1" hangingPunct="1">
              <a:lnSpc>
                <a:spcPct val="90000"/>
              </a:lnSpc>
            </a:pPr>
            <a:endParaRPr lang="en-US" altLang="zh-CN" sz="2800">
              <a:latin typeface="Times New Roman" panose="02020603050405020304" pitchFamily="18" charset="0"/>
              <a:cs typeface="Times New Roman" panose="02020603050405020304" pitchFamily="18" charset="0"/>
            </a:endParaRPr>
          </a:p>
          <a:p>
            <a:pPr eaLnBrk="1" hangingPunct="1">
              <a:lnSpc>
                <a:spcPct val="90000"/>
              </a:lnSpc>
            </a:pPr>
            <a:r>
              <a:rPr lang="en-US" altLang="zh-CN" sz="2800">
                <a:latin typeface="Times New Roman" panose="02020603050405020304" pitchFamily="18" charset="0"/>
                <a:cs typeface="Times New Roman" panose="02020603050405020304" pitchFamily="18" charset="0"/>
              </a:rPr>
              <a:t>new</a:t>
            </a:r>
            <a:r>
              <a:rPr lang="zh-CN" altLang="en-US" sz="2800">
                <a:latin typeface="Times New Roman" panose="02020603050405020304" pitchFamily="18" charset="0"/>
                <a:cs typeface="Times New Roman" panose="02020603050405020304" pitchFamily="18" charset="0"/>
              </a:rPr>
              <a:t>与</a:t>
            </a:r>
            <a:r>
              <a:rPr lang="en-US" altLang="zh-CN" sz="2800">
                <a:latin typeface="Times New Roman" panose="02020603050405020304" pitchFamily="18" charset="0"/>
                <a:cs typeface="Times New Roman" panose="02020603050405020304" pitchFamily="18" charset="0"/>
              </a:rPr>
              <a:t>malloc</a:t>
            </a:r>
            <a:r>
              <a:rPr lang="zh-CN" altLang="en-US" sz="2800">
                <a:latin typeface="Times New Roman" panose="02020603050405020304" pitchFamily="18" charset="0"/>
                <a:cs typeface="Times New Roman" panose="02020603050405020304" pitchFamily="18" charset="0"/>
              </a:rPr>
              <a:t>区别：</a:t>
            </a:r>
            <a:endParaRPr lang="en-US" altLang="zh-CN" sz="280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400">
                <a:solidFill>
                  <a:srgbClr val="FF0000"/>
                </a:solidFill>
                <a:latin typeface="Times New Roman" panose="02020603050405020304" pitchFamily="18" charset="0"/>
                <a:cs typeface="Times New Roman" panose="02020603050405020304" pitchFamily="18" charset="0"/>
              </a:rPr>
              <a:t>1. new</a:t>
            </a:r>
            <a:r>
              <a:rPr lang="zh-CN" altLang="en-US" sz="2400">
                <a:solidFill>
                  <a:srgbClr val="FF0000"/>
                </a:solidFill>
                <a:latin typeface="Times New Roman" panose="02020603050405020304" pitchFamily="18" charset="0"/>
                <a:cs typeface="Times New Roman" panose="02020603050405020304" pitchFamily="18" charset="0"/>
              </a:rPr>
              <a:t>自动计算分配空间大小</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malloc</a:t>
            </a:r>
            <a:r>
              <a:rPr lang="zh-CN" altLang="en-US" sz="2400">
                <a:latin typeface="Times New Roman" panose="02020603050405020304" pitchFamily="18" charset="0"/>
                <a:cs typeface="Times New Roman" panose="02020603050405020304" pitchFamily="18" charset="0"/>
              </a:rPr>
              <a:t>需要指定</a:t>
            </a:r>
            <a:endParaRPr lang="en-US" altLang="zh-CN" sz="240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400">
                <a:solidFill>
                  <a:srgbClr val="FF0000"/>
                </a:solidFill>
                <a:latin typeface="Times New Roman" panose="02020603050405020304" pitchFamily="18" charset="0"/>
                <a:cs typeface="Times New Roman" panose="02020603050405020304" pitchFamily="18" charset="0"/>
              </a:rPr>
              <a:t>2. new</a:t>
            </a:r>
            <a:r>
              <a:rPr lang="zh-CN" altLang="en-US" sz="2400">
                <a:solidFill>
                  <a:srgbClr val="FF0000"/>
                </a:solidFill>
                <a:latin typeface="Times New Roman" panose="02020603050405020304" pitchFamily="18" charset="0"/>
                <a:cs typeface="Times New Roman" panose="02020603050405020304" pitchFamily="18" charset="0"/>
              </a:rPr>
              <a:t>自动返回相应类型指针</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malloc</a:t>
            </a:r>
            <a:r>
              <a:rPr lang="zh-CN" altLang="en-US" sz="2400">
                <a:latin typeface="Times New Roman" panose="02020603050405020304" pitchFamily="18" charset="0"/>
                <a:cs typeface="Times New Roman" panose="02020603050405020304" pitchFamily="18" charset="0"/>
              </a:rPr>
              <a:t>需要强制转换</a:t>
            </a:r>
            <a:endParaRPr lang="en-US" altLang="zh-CN" sz="2400">
              <a:latin typeface="Times New Roman" panose="02020603050405020304" pitchFamily="18" charset="0"/>
              <a:cs typeface="Times New Roman" panose="02020603050405020304" pitchFamily="18" charset="0"/>
            </a:endParaRPr>
          </a:p>
          <a:p>
            <a:pPr eaLnBrk="1" hangingPunct="1">
              <a:lnSpc>
                <a:spcPct val="90000"/>
              </a:lnSpc>
              <a:spcAft>
                <a:spcPts val="1200"/>
              </a:spcAft>
              <a:buFont typeface="Wingdings" panose="05000000000000000000" pitchFamily="2" charset="2"/>
              <a:buNone/>
            </a:pPr>
            <a:r>
              <a:rPr lang="en-US" altLang="zh-CN" sz="2400">
                <a:solidFill>
                  <a:srgbClr val="00B0F0"/>
                </a:solidFill>
                <a:latin typeface="Times New Roman" panose="02020603050405020304" pitchFamily="18" charset="0"/>
                <a:cs typeface="Times New Roman" panose="02020603050405020304" pitchFamily="18" charset="0"/>
              </a:rPr>
              <a:t>3. new</a:t>
            </a:r>
            <a:r>
              <a:rPr lang="zh-CN" altLang="en-US" sz="2400">
                <a:solidFill>
                  <a:srgbClr val="00B0F0"/>
                </a:solidFill>
                <a:latin typeface="Times New Roman" panose="02020603050405020304" pitchFamily="18" charset="0"/>
                <a:cs typeface="Times New Roman" panose="02020603050405020304" pitchFamily="18" charset="0"/>
              </a:rPr>
              <a:t>会去调用对象类的构造函数，</a:t>
            </a:r>
            <a:r>
              <a:rPr lang="en-US" altLang="zh-CN" sz="2400">
                <a:solidFill>
                  <a:srgbClr val="00B0F0"/>
                </a:solidFill>
                <a:latin typeface="Times New Roman" panose="02020603050405020304" pitchFamily="18" charset="0"/>
                <a:cs typeface="Times New Roman" panose="02020603050405020304" pitchFamily="18" charset="0"/>
              </a:rPr>
              <a:t>malloc</a:t>
            </a:r>
            <a:r>
              <a:rPr lang="zh-CN" altLang="en-US" sz="2400">
                <a:solidFill>
                  <a:srgbClr val="00B0F0"/>
                </a:solidFill>
                <a:latin typeface="Times New Roman" panose="02020603050405020304" pitchFamily="18" charset="0"/>
                <a:cs typeface="Times New Roman" panose="02020603050405020304" pitchFamily="18" charset="0"/>
              </a:rPr>
              <a:t>则不会</a:t>
            </a:r>
            <a:endParaRPr lang="en-US" altLang="zh-CN" sz="2400">
              <a:solidFill>
                <a:srgbClr val="00B0F0"/>
              </a:solidFill>
              <a:latin typeface="Times New Roman" panose="02020603050405020304" pitchFamily="18" charset="0"/>
              <a:cs typeface="Times New Roman" panose="02020603050405020304" pitchFamily="18" charset="0"/>
            </a:endParaRPr>
          </a:p>
          <a:p>
            <a:endParaRPr lang="zh-CN" altLang="en-US"/>
          </a:p>
        </p:txBody>
      </p:sp>
      <p:sp>
        <p:nvSpPr>
          <p:cNvPr id="110596" name="灯片编号占位符 3">
            <a:extLst>
              <a:ext uri="{FF2B5EF4-FFF2-40B4-BE49-F238E27FC236}">
                <a16:creationId xmlns:a16="http://schemas.microsoft.com/office/drawing/2014/main" id="{BB58733B-8343-4C83-A4C4-9121542F9E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06681EF-B1E0-4518-A70A-92480F728E4E}" type="slidenum">
              <a:rPr lang="zh-CN" altLang="en-US" smtClean="0">
                <a:ea typeface="宋体" panose="02010600030101010101" pitchFamily="2" charset="-122"/>
              </a:rPr>
              <a:pPr/>
              <a:t>63</a:t>
            </a:fld>
            <a:endParaRPr lang="en-US" altLang="zh-CN">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193A6783-0416-4CAC-80FD-D09FDE92520C}"/>
              </a:ext>
            </a:extLst>
          </p:cNvPr>
          <p:cNvSpPr>
            <a:spLocks noGrp="1" noRot="1" noChangeAspect="1" noChangeArrowheads="1" noTextEdit="1"/>
          </p:cNvSpPr>
          <p:nvPr>
            <p:ph type="sldImg"/>
          </p:nvPr>
        </p:nvSpPr>
        <p:spPr/>
      </p:sp>
      <p:sp>
        <p:nvSpPr>
          <p:cNvPr id="112643" name="备注占位符 2">
            <a:extLst>
              <a:ext uri="{FF2B5EF4-FFF2-40B4-BE49-F238E27FC236}">
                <a16:creationId xmlns:a16="http://schemas.microsoft.com/office/drawing/2014/main" id="{328EC9BA-6077-4ECA-8230-60DF2E15C45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Times New Roman" panose="02020603050405020304" pitchFamily="18" charset="0"/>
                <a:cs typeface="Times New Roman" panose="02020603050405020304" pitchFamily="18" charset="0"/>
              </a:rPr>
              <a:t>如果没有足够内存供分配，产生</a:t>
            </a:r>
            <a:r>
              <a:rPr lang="en-US" altLang="zh-CN">
                <a:latin typeface="Times New Roman" panose="02020603050405020304" pitchFamily="18" charset="0"/>
                <a:cs typeface="Times New Roman" panose="02020603050405020304" pitchFamily="18" charset="0"/>
              </a:rPr>
              <a:t>bad_alloc</a:t>
            </a:r>
            <a:r>
              <a:rPr lang="zh-CN" altLang="en-US">
                <a:latin typeface="Times New Roman" panose="02020603050405020304" pitchFamily="18" charset="0"/>
                <a:cs typeface="Times New Roman" panose="02020603050405020304" pitchFamily="18" charset="0"/>
              </a:rPr>
              <a:t>异常是</a:t>
            </a:r>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的国际标准规定</a:t>
            </a:r>
            <a:endParaRPr lang="zh-CN" altLang="en-US"/>
          </a:p>
        </p:txBody>
      </p:sp>
      <p:sp>
        <p:nvSpPr>
          <p:cNvPr id="112644" name="灯片编号占位符 3">
            <a:extLst>
              <a:ext uri="{FF2B5EF4-FFF2-40B4-BE49-F238E27FC236}">
                <a16:creationId xmlns:a16="http://schemas.microsoft.com/office/drawing/2014/main" id="{3460F508-068D-4EB5-9FE7-655D2EA14A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7AFD4B97-3B85-44C6-BCE9-BE889A405560}" type="slidenum">
              <a:rPr lang="zh-CN" altLang="en-US" smtClean="0">
                <a:ea typeface="宋体" panose="02010600030101010101" pitchFamily="2" charset="-122"/>
              </a:rPr>
              <a:pPr/>
              <a:t>64</a:t>
            </a:fld>
            <a:endParaRPr lang="en-US" altLang="zh-CN">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74270EB6-4AA5-4073-8E85-6A57DB37E0C5}"/>
              </a:ext>
            </a:extLst>
          </p:cNvPr>
          <p:cNvSpPr>
            <a:spLocks noGrp="1" noRot="1" noChangeAspect="1" noChangeArrowheads="1" noTextEdit="1"/>
          </p:cNvSpPr>
          <p:nvPr>
            <p:ph type="sldImg"/>
          </p:nvPr>
        </p:nvSpPr>
        <p:spPr/>
      </p:sp>
      <p:sp>
        <p:nvSpPr>
          <p:cNvPr id="120835" name="备注占位符 2">
            <a:extLst>
              <a:ext uri="{FF2B5EF4-FFF2-40B4-BE49-F238E27FC236}">
                <a16:creationId xmlns:a16="http://schemas.microsoft.com/office/drawing/2014/main" id="{56E742BC-9C79-43A6-AB31-51A3960A89A5}"/>
              </a:ext>
            </a:extLst>
          </p:cNvPr>
          <p:cNvSpPr>
            <a:spLocks noGrp="1"/>
          </p:cNvSpPr>
          <p:nvPr>
            <p:ph type="body" idx="1"/>
          </p:nvPr>
        </p:nvSpPr>
        <p:spPr>
          <a:ln/>
        </p:spPr>
        <p:txBody>
          <a:bodyPr/>
          <a:lstStyle/>
          <a:p>
            <a:pPr marL="342891" indent="-342891" eaLnBrk="1" hangingPunct="1">
              <a:defRPr/>
            </a:pPr>
            <a:r>
              <a:rPr lang="en-US" altLang="zh-CN" sz="2800" dirty="0">
                <a:solidFill>
                  <a:srgbClr val="00B0F0"/>
                </a:solidFill>
                <a:cs typeface="Times New Roman" pitchFamily="18" charset="0"/>
              </a:rPr>
              <a:t>delete</a:t>
            </a:r>
            <a:r>
              <a:rPr lang="zh-CN" altLang="en-US" sz="2800" dirty="0">
                <a:solidFill>
                  <a:srgbClr val="00B0F0"/>
                </a:solidFill>
                <a:cs typeface="Times New Roman" pitchFamily="18" charset="0"/>
              </a:rPr>
              <a:t>与</a:t>
            </a:r>
            <a:r>
              <a:rPr lang="en-US" altLang="zh-CN" sz="2800" dirty="0">
                <a:solidFill>
                  <a:srgbClr val="00B0F0"/>
                </a:solidFill>
                <a:cs typeface="Times New Roman" pitchFamily="18" charset="0"/>
              </a:rPr>
              <a:t>free</a:t>
            </a:r>
            <a:r>
              <a:rPr lang="zh-CN" altLang="en-US" sz="2800" dirty="0">
                <a:solidFill>
                  <a:srgbClr val="00B0F0"/>
                </a:solidFill>
                <a:cs typeface="Times New Roman" pitchFamily="18" charset="0"/>
              </a:rPr>
              <a:t>的区别：</a:t>
            </a:r>
            <a:r>
              <a:rPr lang="zh-CN" altLang="en-US" sz="2400" dirty="0">
                <a:cs typeface="Times New Roman" pitchFamily="18" charset="0"/>
              </a:rPr>
              <a:t>如果</a:t>
            </a:r>
            <a:r>
              <a:rPr lang="en-US" altLang="zh-CN" sz="2400" dirty="0">
                <a:cs typeface="Times New Roman" pitchFamily="18" charset="0"/>
              </a:rPr>
              <a:t>p</a:t>
            </a:r>
            <a:r>
              <a:rPr lang="zh-CN" altLang="en-US" sz="2400" dirty="0">
                <a:cs typeface="Times New Roman" pitchFamily="18" charset="0"/>
              </a:rPr>
              <a:t>指向的是对象（或对象数组），则</a:t>
            </a:r>
            <a:r>
              <a:rPr lang="en-US" altLang="zh-CN" sz="2400" dirty="0">
                <a:cs typeface="Times New Roman" pitchFamily="18" charset="0"/>
              </a:rPr>
              <a:t>delete p</a:t>
            </a:r>
            <a:r>
              <a:rPr lang="zh-CN" altLang="en-US" sz="2400" dirty="0">
                <a:cs typeface="Times New Roman" pitchFamily="18" charset="0"/>
              </a:rPr>
              <a:t>（或</a:t>
            </a:r>
            <a:r>
              <a:rPr lang="en-US" altLang="zh-CN" sz="2400" dirty="0">
                <a:cs typeface="Times New Roman" pitchFamily="18" charset="0"/>
              </a:rPr>
              <a:t>delete []p</a:t>
            </a:r>
            <a:r>
              <a:rPr lang="zh-CN" altLang="en-US" sz="2400" dirty="0">
                <a:cs typeface="Times New Roman" pitchFamily="18" charset="0"/>
              </a:rPr>
              <a:t>）</a:t>
            </a:r>
            <a:r>
              <a:rPr lang="zh-CN" altLang="en-US" sz="2400" dirty="0">
                <a:solidFill>
                  <a:srgbClr val="FF0000"/>
                </a:solidFill>
                <a:cs typeface="Times New Roman" pitchFamily="18" charset="0"/>
              </a:rPr>
              <a:t>会去调用对象类的析构函数</a:t>
            </a:r>
            <a:r>
              <a:rPr lang="zh-CN" altLang="en-US" sz="2400" dirty="0">
                <a:cs typeface="Times New Roman" pitchFamily="18" charset="0"/>
              </a:rPr>
              <a:t>，而</a:t>
            </a:r>
            <a:r>
              <a:rPr lang="en-US" altLang="zh-CN" sz="2400" dirty="0">
                <a:cs typeface="Times New Roman" pitchFamily="18" charset="0"/>
              </a:rPr>
              <a:t>free(p)</a:t>
            </a:r>
            <a:r>
              <a:rPr lang="zh-CN" altLang="en-US" sz="2400" dirty="0">
                <a:cs typeface="Times New Roman" pitchFamily="18" charset="0"/>
              </a:rPr>
              <a:t>则不会。</a:t>
            </a:r>
            <a:endParaRPr lang="en-US" altLang="zh-CN" sz="2400" dirty="0">
              <a:cs typeface="Times New Roman" pitchFamily="18" charset="0"/>
            </a:endParaRPr>
          </a:p>
          <a:p>
            <a:pPr marL="228600" indent="-228600">
              <a:defRPr/>
            </a:pPr>
            <a:endParaRPr lang="zh-CN" altLang="en-US" dirty="0"/>
          </a:p>
        </p:txBody>
      </p:sp>
      <p:sp>
        <p:nvSpPr>
          <p:cNvPr id="114692" name="灯片编号占位符 3">
            <a:extLst>
              <a:ext uri="{FF2B5EF4-FFF2-40B4-BE49-F238E27FC236}">
                <a16:creationId xmlns:a16="http://schemas.microsoft.com/office/drawing/2014/main" id="{D6FFD5A2-6949-44F4-B415-F6F2D68A01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DB0102C7-B742-42E2-AFBA-B61CE357EB97}" type="slidenum">
              <a:rPr lang="zh-CN" altLang="en-US" smtClean="0">
                <a:ea typeface="宋体" panose="02010600030101010101" pitchFamily="2" charset="-122"/>
              </a:rPr>
              <a:pPr/>
              <a:t>65</a:t>
            </a:fld>
            <a:endParaRPr lang="en-US" altLang="zh-CN">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D1CFC14E-D21A-4C8A-8089-EB7E4D85ED99}"/>
              </a:ext>
            </a:extLst>
          </p:cNvPr>
          <p:cNvSpPr>
            <a:spLocks noGrp="1" noRot="1" noChangeAspect="1" noChangeArrowheads="1" noTextEdit="1"/>
          </p:cNvSpPr>
          <p:nvPr>
            <p:ph type="sldImg"/>
          </p:nvPr>
        </p:nvSpPr>
        <p:spPr/>
      </p:sp>
      <p:sp>
        <p:nvSpPr>
          <p:cNvPr id="116739" name="备注占位符 2">
            <a:extLst>
              <a:ext uri="{FF2B5EF4-FFF2-40B4-BE49-F238E27FC236}">
                <a16:creationId xmlns:a16="http://schemas.microsoft.com/office/drawing/2014/main" id="{3CE17F0A-F55F-4905-8D6B-871D002E91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Java</a:t>
            </a:r>
            <a:r>
              <a:rPr lang="zh-CN" altLang="en-US"/>
              <a:t>有自动回收功能</a:t>
            </a:r>
          </a:p>
        </p:txBody>
      </p:sp>
      <p:sp>
        <p:nvSpPr>
          <p:cNvPr id="116740" name="灯片编号占位符 3">
            <a:extLst>
              <a:ext uri="{FF2B5EF4-FFF2-40B4-BE49-F238E27FC236}">
                <a16:creationId xmlns:a16="http://schemas.microsoft.com/office/drawing/2014/main" id="{E9F7D1D2-97D7-4C86-995F-A70B95D603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2D81F8F3-879A-4E85-B80C-19F26B11737D}" type="slidenum">
              <a:rPr lang="zh-CN" altLang="en-US" smtClean="0">
                <a:ea typeface="宋体" panose="02010600030101010101" pitchFamily="2" charset="-122"/>
              </a:rPr>
              <a:pPr/>
              <a:t>66</a:t>
            </a:fld>
            <a:endParaRPr lang="en-US" altLang="zh-CN">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a:extLst>
              <a:ext uri="{FF2B5EF4-FFF2-40B4-BE49-F238E27FC236}">
                <a16:creationId xmlns:a16="http://schemas.microsoft.com/office/drawing/2014/main" id="{021688DD-2E00-4E6C-BE60-92A443D96931}"/>
              </a:ext>
            </a:extLst>
          </p:cNvPr>
          <p:cNvSpPr>
            <a:spLocks noGrp="1" noRot="1" noChangeAspect="1" noChangeArrowheads="1" noTextEdit="1"/>
          </p:cNvSpPr>
          <p:nvPr>
            <p:ph type="sldImg"/>
          </p:nvPr>
        </p:nvSpPr>
        <p:spPr/>
      </p:sp>
      <p:sp>
        <p:nvSpPr>
          <p:cNvPr id="121859" name="备注占位符 2">
            <a:extLst>
              <a:ext uri="{FF2B5EF4-FFF2-40B4-BE49-F238E27FC236}">
                <a16:creationId xmlns:a16="http://schemas.microsoft.com/office/drawing/2014/main" id="{19C983C7-7783-4DB7-8B1A-4D12BDDC296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cs typeface="Times New Roman" panose="02020603050405020304" pitchFamily="18" charset="0"/>
              </a:rPr>
              <a:t>实参由调用者提供（操作系统或外部程序）</a:t>
            </a:r>
            <a:endParaRPr lang="zh-CN" altLang="en-US"/>
          </a:p>
        </p:txBody>
      </p:sp>
      <p:sp>
        <p:nvSpPr>
          <p:cNvPr id="121860" name="灯片编号占位符 3">
            <a:extLst>
              <a:ext uri="{FF2B5EF4-FFF2-40B4-BE49-F238E27FC236}">
                <a16:creationId xmlns:a16="http://schemas.microsoft.com/office/drawing/2014/main" id="{A05D9A4D-1342-42EF-AF5B-14D7D05E0E2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5053DBF-3AD5-40A3-B915-04B6CED02428}" type="slidenum">
              <a:rPr lang="zh-CN" altLang="en-US" smtClean="0">
                <a:ea typeface="宋体" panose="02010600030101010101" pitchFamily="2" charset="-122"/>
              </a:rPr>
              <a:pPr/>
              <a:t>70</a:t>
            </a:fld>
            <a:endParaRPr lang="en-US" altLang="zh-CN">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a:extLst>
              <a:ext uri="{FF2B5EF4-FFF2-40B4-BE49-F238E27FC236}">
                <a16:creationId xmlns:a16="http://schemas.microsoft.com/office/drawing/2014/main" id="{C0F52E9C-8389-46E1-B838-9C9F80FA9BA8}"/>
              </a:ext>
            </a:extLst>
          </p:cNvPr>
          <p:cNvSpPr>
            <a:spLocks noGrp="1" noRot="1" noChangeAspect="1" noChangeArrowheads="1" noTextEdit="1"/>
          </p:cNvSpPr>
          <p:nvPr>
            <p:ph type="sldImg"/>
          </p:nvPr>
        </p:nvSpPr>
        <p:spPr/>
      </p:sp>
      <p:sp>
        <p:nvSpPr>
          <p:cNvPr id="123907" name="备注占位符 2">
            <a:extLst>
              <a:ext uri="{FF2B5EF4-FFF2-40B4-BE49-F238E27FC236}">
                <a16:creationId xmlns:a16="http://schemas.microsoft.com/office/drawing/2014/main" id="{C00732D7-95AE-4F0E-A444-F5EF618D54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注意：</a:t>
            </a:r>
            <a:endParaRPr lang="en-US" altLang="zh-CN"/>
          </a:p>
          <a:p>
            <a:r>
              <a:rPr lang="en-US" altLang="zh-CN"/>
              <a:t>1. </a:t>
            </a:r>
            <a:r>
              <a:rPr lang="zh-CN" altLang="en-US"/>
              <a:t>函数指针指向的是函数在“代码段中”的内存首地址</a:t>
            </a:r>
            <a:endParaRPr lang="en-US" altLang="zh-CN"/>
          </a:p>
          <a:p>
            <a:r>
              <a:rPr lang="en-US" altLang="zh-CN"/>
              <a:t>2. </a:t>
            </a:r>
            <a:r>
              <a:rPr lang="zh-CN" altLang="en-US"/>
              <a:t>不要与 </a:t>
            </a:r>
            <a:r>
              <a:rPr lang="en-US" altLang="zh-CN"/>
              <a:t>double *func(int) </a:t>
            </a:r>
            <a:r>
              <a:rPr lang="zh-CN" altLang="en-US"/>
              <a:t>混淆：这是声明了函数</a:t>
            </a:r>
            <a:r>
              <a:rPr lang="en-US" altLang="zh-CN"/>
              <a:t>func</a:t>
            </a:r>
            <a:r>
              <a:rPr lang="zh-CN" altLang="en-US"/>
              <a:t>，它的返回值为“指向</a:t>
            </a:r>
            <a:r>
              <a:rPr lang="en-US" altLang="zh-CN"/>
              <a:t>double</a:t>
            </a:r>
            <a:r>
              <a:rPr lang="zh-CN" altLang="en-US"/>
              <a:t>的指针”</a:t>
            </a:r>
            <a:endParaRPr lang="en-US" altLang="zh-CN"/>
          </a:p>
          <a:p>
            <a:r>
              <a:rPr lang="en-US" altLang="zh-CN"/>
              <a:t>3. </a:t>
            </a:r>
            <a:r>
              <a:rPr lang="zh-CN" altLang="en-US"/>
              <a:t>赋值时，必须是函数指针所指向的函数类型，否则</a:t>
            </a:r>
            <a:r>
              <a:rPr lang="en-US" altLang="zh-CN"/>
              <a:t>error</a:t>
            </a:r>
            <a:endParaRPr lang="zh-CN" altLang="en-US"/>
          </a:p>
        </p:txBody>
      </p:sp>
      <p:sp>
        <p:nvSpPr>
          <p:cNvPr id="123908" name="灯片编号占位符 3">
            <a:extLst>
              <a:ext uri="{FF2B5EF4-FFF2-40B4-BE49-F238E27FC236}">
                <a16:creationId xmlns:a16="http://schemas.microsoft.com/office/drawing/2014/main" id="{DD9F925C-CC2B-4C62-A4F9-8C9ECBA4A28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82FF808E-A37E-4088-83AC-33F1DF209B82}" type="slidenum">
              <a:rPr lang="zh-CN" altLang="en-US" smtClean="0">
                <a:ea typeface="宋体" panose="02010600030101010101" pitchFamily="2" charset="-122"/>
              </a:rPr>
              <a:pPr/>
              <a:t>71</a:t>
            </a:fld>
            <a:endParaRPr lang="en-US" altLang="zh-CN">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a:extLst>
              <a:ext uri="{FF2B5EF4-FFF2-40B4-BE49-F238E27FC236}">
                <a16:creationId xmlns:a16="http://schemas.microsoft.com/office/drawing/2014/main" id="{F504C30E-EFCD-471A-9639-3F978AE268DF}"/>
              </a:ext>
            </a:extLst>
          </p:cNvPr>
          <p:cNvSpPr>
            <a:spLocks noGrp="1" noRot="1" noChangeAspect="1" noChangeArrowheads="1" noTextEdit="1"/>
          </p:cNvSpPr>
          <p:nvPr>
            <p:ph type="sldImg"/>
          </p:nvPr>
        </p:nvSpPr>
        <p:spPr/>
      </p:sp>
      <p:sp>
        <p:nvSpPr>
          <p:cNvPr id="125955" name="备注占位符 2">
            <a:extLst>
              <a:ext uri="{FF2B5EF4-FFF2-40B4-BE49-F238E27FC236}">
                <a16:creationId xmlns:a16="http://schemas.microsoft.com/office/drawing/2014/main" id="{035C1C3B-FB2A-492F-A47A-C808AC31FFC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6" name="灯片编号占位符 3">
            <a:extLst>
              <a:ext uri="{FF2B5EF4-FFF2-40B4-BE49-F238E27FC236}">
                <a16:creationId xmlns:a16="http://schemas.microsoft.com/office/drawing/2014/main" id="{9A758E68-1B71-43A1-AD9A-5137032CFF7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313F4556-172A-4222-96CD-11A8CD6EDE59}" type="slidenum">
              <a:rPr lang="zh-CN" altLang="en-US" smtClean="0">
                <a:ea typeface="宋体" panose="02010600030101010101" pitchFamily="2" charset="-122"/>
              </a:rPr>
              <a:pPr/>
              <a:t>72</a:t>
            </a:fld>
            <a:endParaRPr lang="en-US" altLang="zh-CN">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a:extLst>
              <a:ext uri="{FF2B5EF4-FFF2-40B4-BE49-F238E27FC236}">
                <a16:creationId xmlns:a16="http://schemas.microsoft.com/office/drawing/2014/main" id="{43F6CBB5-C026-47EB-8362-B6825DF9E381}"/>
              </a:ext>
            </a:extLst>
          </p:cNvPr>
          <p:cNvSpPr>
            <a:spLocks noGrp="1" noRot="1" noChangeAspect="1" noChangeArrowheads="1" noTextEdit="1"/>
          </p:cNvSpPr>
          <p:nvPr>
            <p:ph type="sldImg"/>
          </p:nvPr>
        </p:nvSpPr>
        <p:spPr/>
      </p:sp>
      <p:sp>
        <p:nvSpPr>
          <p:cNvPr id="130051" name="备注占位符 2">
            <a:extLst>
              <a:ext uri="{FF2B5EF4-FFF2-40B4-BE49-F238E27FC236}">
                <a16:creationId xmlns:a16="http://schemas.microsoft.com/office/drawing/2014/main" id="{C40F8B38-2544-431A-96F5-98330E1B93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0052" name="灯片编号占位符 3">
            <a:extLst>
              <a:ext uri="{FF2B5EF4-FFF2-40B4-BE49-F238E27FC236}">
                <a16:creationId xmlns:a16="http://schemas.microsoft.com/office/drawing/2014/main" id="{10733477-2918-484F-B186-FF268A09176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3C7004FD-DDB6-4B5C-B2FC-AFC664043DA1}" type="slidenum">
              <a:rPr lang="zh-CN" altLang="en-US" smtClean="0">
                <a:ea typeface="宋体" panose="02010600030101010101" pitchFamily="2" charset="-122"/>
              </a:rPr>
              <a:pPr/>
              <a:t>75</a:t>
            </a:fld>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46917815-84D2-4AF2-9A0E-EE2FC5E754D0}"/>
              </a:ext>
            </a:extLst>
          </p:cNvPr>
          <p:cNvSpPr>
            <a:spLocks noGrp="1" noRot="1" noChangeAspect="1" noChangeArrowheads="1" noTextEdit="1"/>
          </p:cNvSpPr>
          <p:nvPr>
            <p:ph type="sldImg"/>
          </p:nvPr>
        </p:nvSpPr>
        <p:spPr/>
      </p:sp>
      <p:sp>
        <p:nvSpPr>
          <p:cNvPr id="18435" name="备注占位符 2">
            <a:extLst>
              <a:ext uri="{FF2B5EF4-FFF2-40B4-BE49-F238E27FC236}">
                <a16:creationId xmlns:a16="http://schemas.microsoft.com/office/drawing/2014/main" id="{10A77F15-161A-44D2-8531-EC6B388E33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例子：输出部分</a:t>
            </a:r>
          </a:p>
          <a:p>
            <a:endParaRPr lang="zh-CN" altLang="en-US"/>
          </a:p>
        </p:txBody>
      </p:sp>
      <p:sp>
        <p:nvSpPr>
          <p:cNvPr id="18436" name="灯片编号占位符 3">
            <a:extLst>
              <a:ext uri="{FF2B5EF4-FFF2-40B4-BE49-F238E27FC236}">
                <a16:creationId xmlns:a16="http://schemas.microsoft.com/office/drawing/2014/main" id="{27FFA77E-9D5B-4283-9876-C4936BD6BC4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97B83DDB-F70C-47FB-B322-EEBAAC9D1B04}" type="slidenum">
              <a:rPr lang="zh-CN" altLang="en-US" smtClean="0">
                <a:ea typeface="宋体" panose="02010600030101010101" pitchFamily="2" charset="-122"/>
              </a:rPr>
              <a:pPr/>
              <a:t>10</a:t>
            </a:fld>
            <a:endParaRPr lang="en-US" altLang="zh-CN">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a:extLst>
              <a:ext uri="{FF2B5EF4-FFF2-40B4-BE49-F238E27FC236}">
                <a16:creationId xmlns:a16="http://schemas.microsoft.com/office/drawing/2014/main" id="{BD8F8EA1-DD3F-4FD3-B46A-9FF40D12BEF5}"/>
              </a:ext>
            </a:extLst>
          </p:cNvPr>
          <p:cNvSpPr>
            <a:spLocks noGrp="1" noRot="1" noChangeAspect="1" noChangeArrowheads="1" noTextEdit="1"/>
          </p:cNvSpPr>
          <p:nvPr>
            <p:ph type="sldImg"/>
          </p:nvPr>
        </p:nvSpPr>
        <p:spPr/>
      </p:sp>
      <p:sp>
        <p:nvSpPr>
          <p:cNvPr id="132099" name="备注占位符 2">
            <a:extLst>
              <a:ext uri="{FF2B5EF4-FFF2-40B4-BE49-F238E27FC236}">
                <a16:creationId xmlns:a16="http://schemas.microsoft.com/office/drawing/2014/main" id="{25ADF7EA-DADF-4A95-8CF5-F966BF502C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100" name="灯片编号占位符 3">
            <a:extLst>
              <a:ext uri="{FF2B5EF4-FFF2-40B4-BE49-F238E27FC236}">
                <a16:creationId xmlns:a16="http://schemas.microsoft.com/office/drawing/2014/main" id="{B6144129-B25F-4AE0-B592-9666F1129C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11D39B79-9859-4802-B94A-C8F18860D6DC}" type="slidenum">
              <a:rPr lang="zh-CN" altLang="en-US" smtClean="0">
                <a:ea typeface="宋体" panose="02010600030101010101" pitchFamily="2" charset="-122"/>
              </a:rPr>
              <a:pPr/>
              <a:t>76</a:t>
            </a:fld>
            <a:endParaRPr lang="en-US"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DE7E779D-DA7D-4D13-A9C9-8746132263C2}"/>
              </a:ext>
            </a:extLst>
          </p:cNvPr>
          <p:cNvSpPr>
            <a:spLocks noGrp="1" noRot="1" noChangeAspect="1" noChangeArrowheads="1" noTextEdit="1"/>
          </p:cNvSpPr>
          <p:nvPr>
            <p:ph type="sldImg"/>
          </p:nvPr>
        </p:nvSpPr>
        <p:spPr/>
      </p:sp>
      <p:sp>
        <p:nvSpPr>
          <p:cNvPr id="20483" name="备注占位符 2">
            <a:extLst>
              <a:ext uri="{FF2B5EF4-FFF2-40B4-BE49-F238E27FC236}">
                <a16:creationId xmlns:a16="http://schemas.microsoft.com/office/drawing/2014/main" id="{CE6832E9-8132-4BEA-A3C8-B3B229009D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引用类型是</a:t>
            </a:r>
            <a:r>
              <a:rPr lang="en-US" altLang="zh-CN"/>
              <a:t>C++</a:t>
            </a:r>
            <a:r>
              <a:rPr lang="zh-CN" altLang="en-US"/>
              <a:t>扩展出来的</a:t>
            </a:r>
          </a:p>
        </p:txBody>
      </p:sp>
      <p:sp>
        <p:nvSpPr>
          <p:cNvPr id="20484" name="灯片编号占位符 3">
            <a:extLst>
              <a:ext uri="{FF2B5EF4-FFF2-40B4-BE49-F238E27FC236}">
                <a16:creationId xmlns:a16="http://schemas.microsoft.com/office/drawing/2014/main" id="{E9C4723B-3365-4E8A-AFA7-556597716B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60969CA-8D73-4437-9E08-36F05C40BA9A}" type="slidenum">
              <a:rPr lang="zh-CN" altLang="en-US" smtClean="0">
                <a:ea typeface="宋体" panose="02010600030101010101" pitchFamily="2" charset="-122"/>
              </a:rPr>
              <a:pPr/>
              <a:t>11</a:t>
            </a:fld>
            <a:endParaRPr lang="en-US"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C6524422-BCF3-4A92-8F1D-4A3CF8CBE608}"/>
              </a:ext>
            </a:extLst>
          </p:cNvPr>
          <p:cNvSpPr>
            <a:spLocks noGrp="1" noRot="1" noChangeAspect="1" noChangeArrowheads="1" noTextEdit="1"/>
          </p:cNvSpPr>
          <p:nvPr>
            <p:ph type="sldImg"/>
          </p:nvPr>
        </p:nvSpPr>
        <p:spPr/>
      </p:sp>
      <p:sp>
        <p:nvSpPr>
          <p:cNvPr id="22531" name="备注占位符 2">
            <a:extLst>
              <a:ext uri="{FF2B5EF4-FFF2-40B4-BE49-F238E27FC236}">
                <a16:creationId xmlns:a16="http://schemas.microsoft.com/office/drawing/2014/main" id="{1AD99F5B-48B9-41EF-A548-8E64ADEB66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int </a:t>
            </a:r>
            <a:r>
              <a:rPr lang="zh-CN" altLang="en-US"/>
              <a:t>一百个变量，可以一万个怎么办呢？</a:t>
            </a:r>
            <a:endParaRPr lang="en-US" altLang="zh-CN"/>
          </a:p>
          <a:p>
            <a:r>
              <a:rPr lang="zh-CN" altLang="en-US"/>
              <a:t>数组，作为线性表的一种（</a:t>
            </a:r>
            <a:r>
              <a:rPr lang="zh-CN" altLang="en-US">
                <a:latin typeface="Times New Roman" panose="02020603050405020304" pitchFamily="18" charset="0"/>
                <a:cs typeface="Times New Roman" panose="02020603050405020304" pitchFamily="18" charset="0"/>
              </a:rPr>
              <a:t>线性表：由固定多个同类型的具有</a:t>
            </a:r>
            <a:r>
              <a:rPr lang="zh-CN" altLang="en-US">
                <a:solidFill>
                  <a:srgbClr val="FF0000"/>
                </a:solidFill>
                <a:latin typeface="Times New Roman" panose="02020603050405020304" pitchFamily="18" charset="0"/>
                <a:cs typeface="Times New Roman" panose="02020603050405020304" pitchFamily="18" charset="0"/>
              </a:rPr>
              <a:t>线性次序关系</a:t>
            </a:r>
            <a:r>
              <a:rPr lang="zh-CN" altLang="en-US">
                <a:latin typeface="Times New Roman" panose="02020603050405020304" pitchFamily="18" charset="0"/>
                <a:cs typeface="Times New Roman" panose="02020603050405020304" pitchFamily="18" charset="0"/>
              </a:rPr>
              <a:t>的数据所构成的复合数据类型</a:t>
            </a:r>
            <a:r>
              <a:rPr lang="zh-CN" altLang="en-US"/>
              <a:t>）。</a:t>
            </a:r>
            <a:endParaRPr lang="en-US" altLang="zh-CN"/>
          </a:p>
        </p:txBody>
      </p:sp>
      <p:sp>
        <p:nvSpPr>
          <p:cNvPr id="22532" name="灯片编号占位符 3">
            <a:extLst>
              <a:ext uri="{FF2B5EF4-FFF2-40B4-BE49-F238E27FC236}">
                <a16:creationId xmlns:a16="http://schemas.microsoft.com/office/drawing/2014/main" id="{28F63BB1-6C3F-4FB0-ACF7-BB3FEC7DBAD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0F283849-524A-48A9-91EC-B03244679768}" type="slidenum">
              <a:rPr lang="zh-CN" altLang="en-US" smtClean="0">
                <a:ea typeface="宋体" panose="02010600030101010101" pitchFamily="2" charset="-122"/>
              </a:rPr>
              <a:pPr/>
              <a:t>12</a:t>
            </a:fld>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B4E6994E-F44B-4223-8877-CF459E4BC4CE}"/>
              </a:ext>
            </a:extLst>
          </p:cNvPr>
          <p:cNvSpPr>
            <a:spLocks noGrp="1" noRot="1" noChangeAspect="1" noChangeArrowheads="1" noTextEdit="1"/>
          </p:cNvSpPr>
          <p:nvPr>
            <p:ph type="sldImg"/>
          </p:nvPr>
        </p:nvSpPr>
        <p:spPr/>
      </p:sp>
      <p:sp>
        <p:nvSpPr>
          <p:cNvPr id="24579" name="备注占位符 2">
            <a:extLst>
              <a:ext uri="{FF2B5EF4-FFF2-40B4-BE49-F238E27FC236}">
                <a16:creationId xmlns:a16="http://schemas.microsoft.com/office/drawing/2014/main" id="{17CEABF2-0648-473B-B4CC-8407824E9D6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*带有初始化的定义（分配内存、并初始化）：例子，</a:t>
            </a:r>
            <a:r>
              <a:rPr lang="en-US" altLang="zh-CN"/>
              <a:t>int a[10] = {1, 2, 3, …, 10}</a:t>
            </a:r>
            <a:r>
              <a:rPr lang="zh-CN" altLang="en-US"/>
              <a:t>；</a:t>
            </a:r>
            <a:endParaRPr lang="en-US" altLang="zh-CN"/>
          </a:p>
          <a:p>
            <a:r>
              <a:rPr lang="zh-CN" altLang="en-US"/>
              <a:t>*不带初始化的定义（分配内存、并初始化）：例子，</a:t>
            </a:r>
            <a:r>
              <a:rPr lang="en-US" altLang="zh-CN"/>
              <a:t>int a[10] </a:t>
            </a:r>
            <a:r>
              <a:rPr lang="zh-CN" altLang="en-US"/>
              <a:t>； </a:t>
            </a:r>
            <a:r>
              <a:rPr lang="en-US" altLang="zh-CN"/>
              <a:t>//</a:t>
            </a:r>
            <a:r>
              <a:rPr lang="zh-CN" altLang="en-US"/>
              <a:t>在非配的内存中给出默认初始值</a:t>
            </a:r>
            <a:r>
              <a:rPr lang="en-US" altLang="zh-CN"/>
              <a:t>0</a:t>
            </a:r>
          </a:p>
          <a:p>
            <a:r>
              <a:rPr lang="zh-CN" altLang="en-US"/>
              <a:t>*声明（不分配内存、也就谈不上初始化）：例子，</a:t>
            </a:r>
            <a:r>
              <a:rPr lang="en-US" altLang="zh-CN"/>
              <a:t>extern int a[10]</a:t>
            </a:r>
            <a:r>
              <a:rPr lang="zh-CN" altLang="en-US"/>
              <a:t>；</a:t>
            </a:r>
            <a:endParaRPr lang="en-US" altLang="zh-CN"/>
          </a:p>
          <a:p>
            <a:endParaRPr lang="en-US" altLang="zh-CN"/>
          </a:p>
        </p:txBody>
      </p:sp>
      <p:sp>
        <p:nvSpPr>
          <p:cNvPr id="24580" name="灯片编号占位符 3">
            <a:extLst>
              <a:ext uri="{FF2B5EF4-FFF2-40B4-BE49-F238E27FC236}">
                <a16:creationId xmlns:a16="http://schemas.microsoft.com/office/drawing/2014/main" id="{452B8264-6688-4F05-AB51-032EE1CCC3D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9E1CB9DB-9391-457A-AD71-5D663ED422B7}" type="slidenum">
              <a:rPr lang="zh-CN" altLang="en-US" smtClean="0">
                <a:ea typeface="宋体" panose="02010600030101010101" pitchFamily="2" charset="-122"/>
              </a:rPr>
              <a:pPr/>
              <a:t>13</a:t>
            </a:fld>
            <a:endParaRPr lang="en-US" altLang="zh-CN">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D49381A7-595E-4561-8ADB-663286FE2984}"/>
              </a:ext>
            </a:extLst>
          </p:cNvPr>
          <p:cNvSpPr>
            <a:spLocks noGrp="1" noRot="1" noChangeAspect="1" noChangeArrowheads="1" noTextEdit="1"/>
          </p:cNvSpPr>
          <p:nvPr>
            <p:ph type="sldImg"/>
          </p:nvPr>
        </p:nvSpPr>
        <p:spPr/>
      </p:sp>
      <p:sp>
        <p:nvSpPr>
          <p:cNvPr id="26627" name="备注占位符 2">
            <a:extLst>
              <a:ext uri="{FF2B5EF4-FFF2-40B4-BE49-F238E27FC236}">
                <a16:creationId xmlns:a16="http://schemas.microsoft.com/office/drawing/2014/main" id="{465120EC-038E-4AD6-ACFE-00838ACF57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a:extLst>
              <a:ext uri="{FF2B5EF4-FFF2-40B4-BE49-F238E27FC236}">
                <a16:creationId xmlns:a16="http://schemas.microsoft.com/office/drawing/2014/main" id="{0C780A6C-4E48-4C71-9DF7-2133B0B5913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楷体_GB2312" pitchFamily="1" charset="-122"/>
              </a:defRPr>
            </a:lvl1pPr>
            <a:lvl2pPr marL="742950" indent="-285750">
              <a:defRPr>
                <a:solidFill>
                  <a:schemeClr val="tx1"/>
                </a:solidFill>
                <a:latin typeface="Arial" panose="020B0604020202020204" pitchFamily="34" charset="0"/>
                <a:ea typeface="楷体_GB2312" pitchFamily="1" charset="-122"/>
              </a:defRPr>
            </a:lvl2pPr>
            <a:lvl3pPr marL="1143000" indent="-228600">
              <a:defRPr>
                <a:solidFill>
                  <a:schemeClr val="tx1"/>
                </a:solidFill>
                <a:latin typeface="Arial" panose="020B0604020202020204" pitchFamily="34" charset="0"/>
                <a:ea typeface="楷体_GB2312" pitchFamily="1" charset="-122"/>
              </a:defRPr>
            </a:lvl3pPr>
            <a:lvl4pPr marL="1600200" indent="-228600">
              <a:defRPr>
                <a:solidFill>
                  <a:schemeClr val="tx1"/>
                </a:solidFill>
                <a:latin typeface="Arial" panose="020B0604020202020204" pitchFamily="34" charset="0"/>
                <a:ea typeface="楷体_GB2312" pitchFamily="1" charset="-122"/>
              </a:defRPr>
            </a:lvl4pPr>
            <a:lvl5pPr marL="2057400" indent="-228600">
              <a:defRPr>
                <a:solidFill>
                  <a:schemeClr val="tx1"/>
                </a:solidFill>
                <a:latin typeface="Arial" panose="020B0604020202020204" pitchFamily="34" charset="0"/>
                <a:ea typeface="楷体_GB2312" pitchFamily="1"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1" charset="-122"/>
              </a:defRPr>
            </a:lvl9pPr>
          </a:lstStyle>
          <a:p>
            <a:fld id="{5B3D41D4-BB9B-4F26-BC56-D4331A572CB0}" type="slidenum">
              <a:rPr lang="zh-CN" altLang="en-US" smtClean="0">
                <a:ea typeface="宋体" panose="02010600030101010101" pitchFamily="2" charset="-122"/>
              </a:rPr>
              <a:pPr/>
              <a:t>14</a:t>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11">
            <a:extLst>
              <a:ext uri="{FF2B5EF4-FFF2-40B4-BE49-F238E27FC236}">
                <a16:creationId xmlns:a16="http://schemas.microsoft.com/office/drawing/2014/main" id="{4BF5E91C-B43E-4469-85C5-5FC457F7A7C4}"/>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r="12500"/>
          <a:stretch/>
        </p:blipFill>
        <p:spPr>
          <a:xfrm>
            <a:off x="1" y="3507151"/>
            <a:ext cx="9144000" cy="3350849"/>
          </a:xfrm>
          <a:prstGeom prst="rect">
            <a:avLst/>
          </a:prstGeom>
        </p:spPr>
      </p:pic>
      <p:sp>
        <p:nvSpPr>
          <p:cNvPr id="4" name="Rectangle 4">
            <a:extLst>
              <a:ext uri="{FF2B5EF4-FFF2-40B4-BE49-F238E27FC236}">
                <a16:creationId xmlns:a16="http://schemas.microsoft.com/office/drawing/2014/main" id="{BB6E6CA8-C5C2-492D-9D52-092AD4879EA1}"/>
              </a:ext>
            </a:extLst>
          </p:cNvPr>
          <p:cNvSpPr>
            <a:spLocks noGrp="1" noChangeArrowheads="1"/>
          </p:cNvSpPr>
          <p:nvPr>
            <p:ph type="dt" sz="half" idx="10"/>
          </p:nvPr>
        </p:nvSpPr>
        <p:spPr>
          <a:xfrm>
            <a:off x="6553200" y="6248400"/>
            <a:ext cx="1905000" cy="457200"/>
          </a:xfrm>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68797F-BF93-4032-B072-5A329CBF58EE}"/>
              </a:ext>
            </a:extLst>
          </p:cNvPr>
          <p:cNvSpPr>
            <a:spLocks noGrp="1" noChangeArrowheads="1"/>
          </p:cNvSpPr>
          <p:nvPr>
            <p:ph type="ftr" sz="quarter" idx="11"/>
          </p:nvPr>
        </p:nvSpPr>
        <p:spPr>
          <a:xfrm>
            <a:off x="3124200" y="6248400"/>
            <a:ext cx="2895600" cy="457200"/>
          </a:xfrm>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A3A90B-5606-415B-999A-85F40FB93082}"/>
              </a:ext>
            </a:extLst>
          </p:cNvPr>
          <p:cNvSpPr>
            <a:spLocks noGrp="1" noChangeArrowheads="1"/>
          </p:cNvSpPr>
          <p:nvPr>
            <p:ph type="sldNum" sz="quarter" idx="12"/>
          </p:nvPr>
        </p:nvSpPr>
        <p:spPr>
          <a:xfrm>
            <a:off x="685800" y="6248400"/>
            <a:ext cx="1295400" cy="457200"/>
          </a:xfrm>
          <a:ln/>
        </p:spPr>
        <p:txBody>
          <a:bodyPr/>
          <a:lstStyle>
            <a:lvl1pPr>
              <a:defRPr/>
            </a:lvl1pPr>
          </a:lstStyle>
          <a:p>
            <a:pPr>
              <a:defRPr/>
            </a:pPr>
            <a:fld id="{DF72B9A5-BC13-4E88-A0C1-36A304A16D07}" type="slidenum">
              <a:rPr lang="zh-CN" altLang="en-US" smtClean="0"/>
              <a:pPr>
                <a:defRPr/>
              </a:pPr>
              <a:t>‹#›</a:t>
            </a:fld>
            <a:endParaRPr lang="en-US" altLang="zh-CN"/>
          </a:p>
        </p:txBody>
      </p:sp>
      <p:sp>
        <p:nvSpPr>
          <p:cNvPr id="7" name="Rectangle 6">
            <a:extLst>
              <a:ext uri="{FF2B5EF4-FFF2-40B4-BE49-F238E27FC236}">
                <a16:creationId xmlns:a16="http://schemas.microsoft.com/office/drawing/2014/main" id="{C79144DE-B56B-4720-A5E6-AB5FB47ECB65}"/>
              </a:ext>
            </a:extLst>
          </p:cNvPr>
          <p:cNvSpPr/>
          <p:nvPr/>
        </p:nvSpPr>
        <p:spPr>
          <a:xfrm>
            <a:off x="3" y="0"/>
            <a:ext cx="9143998" cy="3429000"/>
          </a:xfrm>
          <a:prstGeom prst="rect">
            <a:avLst/>
          </a:prstGeom>
          <a:solidFill>
            <a:srgbClr val="0A3F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ctrTitle"/>
          </p:nvPr>
        </p:nvSpPr>
        <p:spPr>
          <a:xfrm>
            <a:off x="685800" y="1916832"/>
            <a:ext cx="7772400" cy="1470025"/>
          </a:xfrm>
        </p:spPr>
        <p:txBody>
          <a:bodyPr/>
          <a:lstStyle>
            <a:lvl1pPr algn="ctr">
              <a:defRPr>
                <a:solidFill>
                  <a:schemeClr val="bg1"/>
                </a:solidFill>
              </a:defRPr>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rgbClr val="05255E"/>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cxnSp>
        <p:nvCxnSpPr>
          <p:cNvPr id="9" name="直接连接符 6">
            <a:extLst>
              <a:ext uri="{FF2B5EF4-FFF2-40B4-BE49-F238E27FC236}">
                <a16:creationId xmlns:a16="http://schemas.microsoft.com/office/drawing/2014/main" id="{BE379C2E-FD17-4D21-AFA8-C4431DA52BFF}"/>
              </a:ext>
            </a:extLst>
          </p:cNvPr>
          <p:cNvCxnSpPr>
            <a:cxnSpLocks/>
          </p:cNvCxnSpPr>
          <p:nvPr/>
        </p:nvCxnSpPr>
        <p:spPr>
          <a:xfrm>
            <a:off x="-7816" y="3468075"/>
            <a:ext cx="9151813" cy="0"/>
          </a:xfrm>
          <a:prstGeom prst="line">
            <a:avLst/>
          </a:prstGeom>
          <a:noFill/>
          <a:ln w="10160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pic>
        <p:nvPicPr>
          <p:cNvPr id="11" name="Picture 3" descr="C:\Users\WanDuo\Desktop\XMU\XMU Template\header-logo-white2.png">
            <a:extLst>
              <a:ext uri="{FF2B5EF4-FFF2-40B4-BE49-F238E27FC236}">
                <a16:creationId xmlns:a16="http://schemas.microsoft.com/office/drawing/2014/main" id="{BEFDD97F-1548-4919-A92A-F1ED16E81CFD}"/>
              </a:ext>
            </a:extLst>
          </p:cNvPr>
          <p:cNvPicPr>
            <a:picLocks noChangeAspect="1"/>
          </p:cNvPicPr>
          <p:nvPr/>
        </p:nvPicPr>
        <p:blipFill>
          <a:blip r:embed="rId3"/>
          <a:stretch>
            <a:fillRect/>
          </a:stretch>
        </p:blipFill>
        <p:spPr>
          <a:xfrm>
            <a:off x="381000" y="136525"/>
            <a:ext cx="914400" cy="914400"/>
          </a:xfrm>
          <a:prstGeom prst="rect">
            <a:avLst/>
          </a:prstGeom>
          <a:noFill/>
          <a:ln w="9525">
            <a:noFill/>
          </a:ln>
        </p:spPr>
      </p:pic>
    </p:spTree>
    <p:extLst>
      <p:ext uri="{BB962C8B-B14F-4D97-AF65-F5344CB8AC3E}">
        <p14:creationId xmlns:p14="http://schemas.microsoft.com/office/powerpoint/2010/main" val="3380878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9650826-18AE-4C07-ABC4-86ED918DAC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7A6F1EF-FFF0-4BDE-AB7C-41DA20BC61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CBA16CF-73BC-4D36-9BDF-EFA303650D5C}"/>
              </a:ext>
            </a:extLst>
          </p:cNvPr>
          <p:cNvSpPr>
            <a:spLocks noGrp="1" noChangeArrowheads="1"/>
          </p:cNvSpPr>
          <p:nvPr>
            <p:ph type="sldNum" sz="quarter" idx="12"/>
          </p:nvPr>
        </p:nvSpPr>
        <p:spPr>
          <a:ln/>
        </p:spPr>
        <p:txBody>
          <a:bodyPr/>
          <a:lstStyle>
            <a:lvl1pPr>
              <a:defRPr/>
            </a:lvl1pPr>
          </a:lstStyle>
          <a:p>
            <a:pPr>
              <a:defRPr/>
            </a:pPr>
            <a:fld id="{3D3BC596-C696-4E58-9010-AC76BCCC4570}" type="slidenum">
              <a:rPr lang="zh-CN" altLang="en-US" smtClean="0"/>
              <a:pPr>
                <a:defRPr/>
              </a:pPr>
              <a:t>‹#›</a:t>
            </a:fld>
            <a:endParaRPr lang="en-US" altLang="zh-CN"/>
          </a:p>
        </p:txBody>
      </p:sp>
    </p:spTree>
    <p:extLst>
      <p:ext uri="{BB962C8B-B14F-4D97-AF65-F5344CB8AC3E}">
        <p14:creationId xmlns:p14="http://schemas.microsoft.com/office/powerpoint/2010/main" val="2965635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F3C483A-00CF-444A-BA3F-22F2788054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8307323-13F3-4CDE-B6C4-17C9D2BB6E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C0D096-85B2-491C-B030-146649C54981}"/>
              </a:ext>
            </a:extLst>
          </p:cNvPr>
          <p:cNvSpPr>
            <a:spLocks noGrp="1" noChangeArrowheads="1"/>
          </p:cNvSpPr>
          <p:nvPr>
            <p:ph type="sldNum" sz="quarter" idx="12"/>
          </p:nvPr>
        </p:nvSpPr>
        <p:spPr>
          <a:ln/>
        </p:spPr>
        <p:txBody>
          <a:bodyPr/>
          <a:lstStyle>
            <a:lvl1pPr>
              <a:defRPr/>
            </a:lvl1pPr>
          </a:lstStyle>
          <a:p>
            <a:pPr>
              <a:defRPr/>
            </a:pPr>
            <a:fld id="{82F25D28-D0CD-4FE4-A5E1-A02581581B0C}" type="slidenum">
              <a:rPr lang="zh-CN" altLang="en-US" smtClean="0"/>
              <a:pPr>
                <a:defRPr/>
              </a:pPr>
              <a:t>‹#›</a:t>
            </a:fld>
            <a:endParaRPr lang="en-US" altLang="zh-CN"/>
          </a:p>
        </p:txBody>
      </p:sp>
    </p:spTree>
    <p:extLst>
      <p:ext uri="{BB962C8B-B14F-4D97-AF65-F5344CB8AC3E}">
        <p14:creationId xmlns:p14="http://schemas.microsoft.com/office/powerpoint/2010/main" val="427017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FA9303-FE88-4209-AED1-48811D1755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2ACBE31-7EB2-4255-84A4-7AA807AD15C6}"/>
              </a:ext>
            </a:extLst>
          </p:cNvPr>
          <p:cNvSpPr>
            <a:spLocks noGrp="1"/>
          </p:cNvSpPr>
          <p:nvPr>
            <p:ph type="dt" sz="half" idx="10"/>
          </p:nvPr>
        </p:nvSpPr>
        <p:spPr/>
        <p:txBody>
          <a:bodyPr/>
          <a:lstStyle/>
          <a:p>
            <a:pPr>
              <a:defRPr/>
            </a:pPr>
            <a:endParaRPr lang="en-US"/>
          </a:p>
        </p:txBody>
      </p:sp>
      <p:sp>
        <p:nvSpPr>
          <p:cNvPr id="4" name="页脚占位符 3">
            <a:extLst>
              <a:ext uri="{FF2B5EF4-FFF2-40B4-BE49-F238E27FC236}">
                <a16:creationId xmlns:a16="http://schemas.microsoft.com/office/drawing/2014/main" id="{F51388EA-2D14-4C7A-BCE9-A930F6D315EA}"/>
              </a:ext>
            </a:extLst>
          </p:cNvPr>
          <p:cNvSpPr>
            <a:spLocks noGrp="1"/>
          </p:cNvSpPr>
          <p:nvPr>
            <p:ph type="ftr" sz="quarter" idx="11"/>
          </p:nvPr>
        </p:nvSpPr>
        <p:spPr/>
        <p:txBody>
          <a:bodyPr/>
          <a:lstStyle/>
          <a:p>
            <a:pPr>
              <a:defRPr/>
            </a:pPr>
            <a:endParaRPr lang="en-US"/>
          </a:p>
        </p:txBody>
      </p:sp>
      <p:sp>
        <p:nvSpPr>
          <p:cNvPr id="5" name="灯片编号占位符 4">
            <a:extLst>
              <a:ext uri="{FF2B5EF4-FFF2-40B4-BE49-F238E27FC236}">
                <a16:creationId xmlns:a16="http://schemas.microsoft.com/office/drawing/2014/main" id="{9BA0F8F7-5647-45D9-AA1F-E67A8B33ABFA}"/>
              </a:ext>
            </a:extLst>
          </p:cNvPr>
          <p:cNvSpPr>
            <a:spLocks noGrp="1"/>
          </p:cNvSpPr>
          <p:nvPr>
            <p:ph type="sldNum" sz="quarter" idx="12"/>
          </p:nvPr>
        </p:nvSpPr>
        <p:spPr/>
        <p:txBody>
          <a:bodyPr/>
          <a:lstStyle/>
          <a:p>
            <a:pPr>
              <a:defRPr/>
            </a:pPr>
            <a:fld id="{D6106865-3744-4FFA-AAE7-22CB9ADF38F8}" type="slidenum">
              <a:rPr lang="zh-CN" altLang="en-US" smtClean="0"/>
              <a:pPr>
                <a:defRPr/>
              </a:pPr>
              <a:t>‹#›</a:t>
            </a:fld>
            <a:endParaRPr lang="en-US" altLang="zh-CN"/>
          </a:p>
        </p:txBody>
      </p:sp>
      <p:pic>
        <p:nvPicPr>
          <p:cNvPr id="6" name="图片 3">
            <a:extLst>
              <a:ext uri="{FF2B5EF4-FFF2-40B4-BE49-F238E27FC236}">
                <a16:creationId xmlns:a16="http://schemas.microsoft.com/office/drawing/2014/main" id="{7E367D81-71CA-4D21-A434-52FF6CFDE2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7" name="图片 9">
            <a:extLst>
              <a:ext uri="{FF2B5EF4-FFF2-40B4-BE49-F238E27FC236}">
                <a16:creationId xmlns:a16="http://schemas.microsoft.com/office/drawing/2014/main" id="{78CE6B99-E1BA-4EB2-BF3F-0E6953259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364360"/>
            <a:ext cx="12192000" cy="1493640"/>
          </a:xfrm>
          <a:prstGeom prst="rect">
            <a:avLst/>
          </a:prstGeom>
        </p:spPr>
      </p:pic>
    </p:spTree>
    <p:extLst>
      <p:ext uri="{BB962C8B-B14F-4D97-AF65-F5344CB8AC3E}">
        <p14:creationId xmlns:p14="http://schemas.microsoft.com/office/powerpoint/2010/main" val="16909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_GB2312"/>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595C89D-6856-49A9-9DD5-AD72D066032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795890-2C60-4BA8-9A56-50C25B8176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8D60A7-59F8-4D68-AA1E-AEAC20C49DD3}"/>
              </a:ext>
            </a:extLst>
          </p:cNvPr>
          <p:cNvSpPr>
            <a:spLocks noGrp="1" noChangeArrowheads="1"/>
          </p:cNvSpPr>
          <p:nvPr>
            <p:ph type="sldNum" sz="quarter" idx="12"/>
          </p:nvPr>
        </p:nvSpPr>
        <p:spPr>
          <a:ln/>
        </p:spPr>
        <p:txBody>
          <a:bodyPr/>
          <a:lstStyle>
            <a:lvl1pPr>
              <a:defRPr/>
            </a:lvl1pPr>
          </a:lstStyle>
          <a:p>
            <a:pPr>
              <a:defRPr/>
            </a:pPr>
            <a:fld id="{FDF5FF81-8271-43FF-9908-9855BFE3CB1E}" type="slidenum">
              <a:rPr lang="zh-CN" altLang="en-US" smtClean="0"/>
              <a:pPr>
                <a:defRPr/>
              </a:pPr>
              <a:t>‹#›</a:t>
            </a:fld>
            <a:endParaRPr lang="en-US" altLang="zh-CN"/>
          </a:p>
        </p:txBody>
      </p:sp>
    </p:spTree>
    <p:extLst>
      <p:ext uri="{BB962C8B-B14F-4D97-AF65-F5344CB8AC3E}">
        <p14:creationId xmlns:p14="http://schemas.microsoft.com/office/powerpoint/2010/main" val="55545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Rectangle 4">
            <a:extLst>
              <a:ext uri="{FF2B5EF4-FFF2-40B4-BE49-F238E27FC236}">
                <a16:creationId xmlns:a16="http://schemas.microsoft.com/office/drawing/2014/main" id="{B23F8B15-645C-4B66-86A6-38E3C4CA07B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234B972-8FA3-4521-BDEE-347AF4968A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6162C80-4101-41E5-8E2E-7DDC77B4D50C}"/>
              </a:ext>
            </a:extLst>
          </p:cNvPr>
          <p:cNvSpPr>
            <a:spLocks noGrp="1" noChangeArrowheads="1"/>
          </p:cNvSpPr>
          <p:nvPr>
            <p:ph type="sldNum" sz="quarter" idx="12"/>
          </p:nvPr>
        </p:nvSpPr>
        <p:spPr>
          <a:ln/>
        </p:spPr>
        <p:txBody>
          <a:bodyPr/>
          <a:lstStyle>
            <a:lvl1pPr>
              <a:defRPr/>
            </a:lvl1pPr>
          </a:lstStyle>
          <a:p>
            <a:pPr>
              <a:defRPr/>
            </a:pPr>
            <a:fld id="{187A98D1-EF0F-426D-AF5F-A4FE157BE25D}" type="slidenum">
              <a:rPr lang="zh-CN" altLang="en-US" smtClean="0"/>
              <a:pPr>
                <a:defRPr/>
              </a:pPr>
              <a:t>‹#›</a:t>
            </a:fld>
            <a:endParaRPr lang="en-US" altLang="zh-CN"/>
          </a:p>
        </p:txBody>
      </p:sp>
    </p:spTree>
    <p:extLst>
      <p:ext uri="{BB962C8B-B14F-4D97-AF65-F5344CB8AC3E}">
        <p14:creationId xmlns:p14="http://schemas.microsoft.com/office/powerpoint/2010/main" val="277921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0F2E1D7-EC34-42AA-82C6-F71B27E0197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A977767-BEF7-4EC2-B3C0-1A72B5F099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7D5A23F-2B2A-4794-8E5C-412B254C5D4C}"/>
              </a:ext>
            </a:extLst>
          </p:cNvPr>
          <p:cNvSpPr>
            <a:spLocks noGrp="1" noChangeArrowheads="1"/>
          </p:cNvSpPr>
          <p:nvPr>
            <p:ph type="sldNum" sz="quarter" idx="12"/>
          </p:nvPr>
        </p:nvSpPr>
        <p:spPr>
          <a:ln/>
        </p:spPr>
        <p:txBody>
          <a:bodyPr/>
          <a:lstStyle>
            <a:lvl1pPr>
              <a:defRPr/>
            </a:lvl1pPr>
          </a:lstStyle>
          <a:p>
            <a:pPr>
              <a:defRPr/>
            </a:pPr>
            <a:fld id="{34589718-804E-4BCA-A00F-E7F93C05F0F5}" type="slidenum">
              <a:rPr lang="zh-CN" altLang="en-US" smtClean="0"/>
              <a:pPr>
                <a:defRPr/>
              </a:pPr>
              <a:t>‹#›</a:t>
            </a:fld>
            <a:endParaRPr lang="en-US" altLang="zh-CN"/>
          </a:p>
        </p:txBody>
      </p:sp>
    </p:spTree>
    <p:extLst>
      <p:ext uri="{BB962C8B-B14F-4D97-AF65-F5344CB8AC3E}">
        <p14:creationId xmlns:p14="http://schemas.microsoft.com/office/powerpoint/2010/main" val="303553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73D48020-88B6-4392-A127-8D9BD2C7353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0C3564F-3286-4F7B-9B77-111C8FDE60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FAC8274-F304-4AB0-B558-54CA046BF2D9}"/>
              </a:ext>
            </a:extLst>
          </p:cNvPr>
          <p:cNvSpPr>
            <a:spLocks noGrp="1" noChangeArrowheads="1"/>
          </p:cNvSpPr>
          <p:nvPr>
            <p:ph type="sldNum" sz="quarter" idx="12"/>
          </p:nvPr>
        </p:nvSpPr>
        <p:spPr>
          <a:ln/>
        </p:spPr>
        <p:txBody>
          <a:bodyPr/>
          <a:lstStyle>
            <a:lvl1pPr>
              <a:defRPr/>
            </a:lvl1pPr>
          </a:lstStyle>
          <a:p>
            <a:pPr>
              <a:defRPr/>
            </a:pPr>
            <a:fld id="{27D830CF-9ADF-4C0D-8BF4-D9D479504C51}" type="slidenum">
              <a:rPr lang="zh-CN" altLang="en-US" smtClean="0"/>
              <a:pPr>
                <a:defRPr/>
              </a:pPr>
              <a:t>‹#›</a:t>
            </a:fld>
            <a:endParaRPr lang="en-US" altLang="zh-CN"/>
          </a:p>
        </p:txBody>
      </p:sp>
    </p:spTree>
    <p:extLst>
      <p:ext uri="{BB962C8B-B14F-4D97-AF65-F5344CB8AC3E}">
        <p14:creationId xmlns:p14="http://schemas.microsoft.com/office/powerpoint/2010/main" val="2435353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B67317E-CFDA-47B1-9FE3-702A53AC6A5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C8902AB-9DFC-4210-B4EC-083649DC87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76AECA4-F334-4DA0-8C72-84A67EA8F318}"/>
              </a:ext>
            </a:extLst>
          </p:cNvPr>
          <p:cNvSpPr>
            <a:spLocks noGrp="1" noChangeArrowheads="1"/>
          </p:cNvSpPr>
          <p:nvPr>
            <p:ph type="sldNum" sz="quarter" idx="12"/>
          </p:nvPr>
        </p:nvSpPr>
        <p:spPr>
          <a:ln/>
        </p:spPr>
        <p:txBody>
          <a:bodyPr/>
          <a:lstStyle>
            <a:lvl1pPr>
              <a:defRPr/>
            </a:lvl1pPr>
          </a:lstStyle>
          <a:p>
            <a:pPr>
              <a:defRPr/>
            </a:pPr>
            <a:fld id="{15B5B6B4-279D-46AB-93E8-D29999B0F4CD}" type="slidenum">
              <a:rPr lang="zh-CN" altLang="en-US" smtClean="0"/>
              <a:pPr>
                <a:defRPr/>
              </a:pPr>
              <a:t>‹#›</a:t>
            </a:fld>
            <a:endParaRPr lang="en-US" altLang="zh-CN"/>
          </a:p>
        </p:txBody>
      </p:sp>
    </p:spTree>
    <p:extLst>
      <p:ext uri="{BB962C8B-B14F-4D97-AF65-F5344CB8AC3E}">
        <p14:creationId xmlns:p14="http://schemas.microsoft.com/office/powerpoint/2010/main" val="1984627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AD46ECE-C49A-4A11-9FC9-8108E0DECEE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03CF754-3F20-4A95-9F86-898F351235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273655B-E2B1-4E9D-9A8B-F0024E5B239B}"/>
              </a:ext>
            </a:extLst>
          </p:cNvPr>
          <p:cNvSpPr>
            <a:spLocks noGrp="1" noChangeArrowheads="1"/>
          </p:cNvSpPr>
          <p:nvPr>
            <p:ph type="sldNum" sz="quarter" idx="12"/>
          </p:nvPr>
        </p:nvSpPr>
        <p:spPr>
          <a:ln/>
        </p:spPr>
        <p:txBody>
          <a:bodyPr/>
          <a:lstStyle>
            <a:lvl1pPr>
              <a:defRPr/>
            </a:lvl1pPr>
          </a:lstStyle>
          <a:p>
            <a:pPr>
              <a:defRPr/>
            </a:pPr>
            <a:fld id="{BD9CA819-81DA-45F7-A06F-B29EFE41B85F}" type="slidenum">
              <a:rPr lang="zh-CN" altLang="en-US" smtClean="0"/>
              <a:pPr>
                <a:defRPr/>
              </a:pPr>
              <a:t>‹#›</a:t>
            </a:fld>
            <a:endParaRPr lang="en-US" altLang="zh-CN"/>
          </a:p>
        </p:txBody>
      </p:sp>
    </p:spTree>
    <p:extLst>
      <p:ext uri="{BB962C8B-B14F-4D97-AF65-F5344CB8AC3E}">
        <p14:creationId xmlns:p14="http://schemas.microsoft.com/office/powerpoint/2010/main" val="3045761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77608D38-78E4-46AC-8B52-291FC071198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04B24DD-306B-49F1-8A6C-C3205FC159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5B1EAF0-AB04-484A-B56A-B2129DE76E04}"/>
              </a:ext>
            </a:extLst>
          </p:cNvPr>
          <p:cNvSpPr>
            <a:spLocks noGrp="1" noChangeArrowheads="1"/>
          </p:cNvSpPr>
          <p:nvPr>
            <p:ph type="sldNum" sz="quarter" idx="12"/>
          </p:nvPr>
        </p:nvSpPr>
        <p:spPr>
          <a:ln/>
        </p:spPr>
        <p:txBody>
          <a:bodyPr/>
          <a:lstStyle>
            <a:lvl1pPr>
              <a:defRPr/>
            </a:lvl1pPr>
          </a:lstStyle>
          <a:p>
            <a:pPr>
              <a:defRPr/>
            </a:pPr>
            <a:fld id="{FB47B877-E3E4-4CA5-A37D-6B1A9D31D8D9}" type="slidenum">
              <a:rPr lang="zh-CN" altLang="en-US" smtClean="0"/>
              <a:pPr>
                <a:defRPr/>
              </a:pPr>
              <a:t>‹#›</a:t>
            </a:fld>
            <a:endParaRPr lang="en-US" altLang="zh-CN"/>
          </a:p>
        </p:txBody>
      </p:sp>
    </p:spTree>
    <p:extLst>
      <p:ext uri="{BB962C8B-B14F-4D97-AF65-F5344CB8AC3E}">
        <p14:creationId xmlns:p14="http://schemas.microsoft.com/office/powerpoint/2010/main" val="150972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Rectangle 4">
            <a:extLst>
              <a:ext uri="{FF2B5EF4-FFF2-40B4-BE49-F238E27FC236}">
                <a16:creationId xmlns:a16="http://schemas.microsoft.com/office/drawing/2014/main" id="{1DB44CAC-8B32-447E-BD8B-DD319A63FD8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6B63423-461C-438B-9B63-F57CC85F927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81818CF-8A3C-4BF8-A96C-475BA8BCBD7A}"/>
              </a:ext>
            </a:extLst>
          </p:cNvPr>
          <p:cNvSpPr>
            <a:spLocks noGrp="1" noChangeArrowheads="1"/>
          </p:cNvSpPr>
          <p:nvPr>
            <p:ph type="sldNum" sz="quarter" idx="12"/>
          </p:nvPr>
        </p:nvSpPr>
        <p:spPr>
          <a:ln/>
        </p:spPr>
        <p:txBody>
          <a:bodyPr/>
          <a:lstStyle>
            <a:lvl1pPr>
              <a:defRPr/>
            </a:lvl1pPr>
          </a:lstStyle>
          <a:p>
            <a:pPr>
              <a:defRPr/>
            </a:pPr>
            <a:fld id="{34240053-40ED-48E2-956D-5B9DE007CBC0}" type="slidenum">
              <a:rPr lang="zh-CN" altLang="en-US" smtClean="0"/>
              <a:pPr>
                <a:defRPr/>
              </a:pPr>
              <a:t>‹#›</a:t>
            </a:fld>
            <a:endParaRPr lang="en-US" altLang="zh-CN"/>
          </a:p>
        </p:txBody>
      </p:sp>
    </p:spTree>
    <p:extLst>
      <p:ext uri="{BB962C8B-B14F-4D97-AF65-F5344CB8AC3E}">
        <p14:creationId xmlns:p14="http://schemas.microsoft.com/office/powerpoint/2010/main" val="160080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4DE5A71-3D9B-4E0E-B9CC-7292407D64E6}"/>
              </a:ext>
            </a:extLst>
          </p:cNvPr>
          <p:cNvSpPr>
            <a:spLocks noGrp="1" noChangeArrowheads="1"/>
          </p:cNvSpPr>
          <p:nvPr>
            <p:ph type="title"/>
          </p:nvPr>
        </p:nvSpPr>
        <p:spPr bwMode="auto">
          <a:xfrm>
            <a:off x="1524000" y="190501"/>
            <a:ext cx="701040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27" name="Rectangle 3">
            <a:extLst>
              <a:ext uri="{FF2B5EF4-FFF2-40B4-BE49-F238E27FC236}">
                <a16:creationId xmlns:a16="http://schemas.microsoft.com/office/drawing/2014/main" id="{346CFF67-5D02-43F5-86F5-F70A701341BF}"/>
              </a:ext>
            </a:extLst>
          </p:cNvPr>
          <p:cNvSpPr>
            <a:spLocks noGrp="1" noChangeArrowheads="1"/>
          </p:cNvSpPr>
          <p:nvPr>
            <p:ph type="body" idx="1"/>
          </p:nvPr>
        </p:nvSpPr>
        <p:spPr bwMode="auto">
          <a:xfrm>
            <a:off x="1524000" y="1905000"/>
            <a:ext cx="7010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28" name="Rectangle 4">
            <a:extLst>
              <a:ext uri="{FF2B5EF4-FFF2-40B4-BE49-F238E27FC236}">
                <a16:creationId xmlns:a16="http://schemas.microsoft.com/office/drawing/2014/main" id="{566E8D58-4DDC-4E94-A19B-E8B1FAC21B74}"/>
              </a:ext>
            </a:extLst>
          </p:cNvPr>
          <p:cNvSpPr>
            <a:spLocks noGrp="1" noChangeArrowheads="1"/>
          </p:cNvSpPr>
          <p:nvPr>
            <p:ph type="dt" sz="half" idx="2"/>
          </p:nvPr>
        </p:nvSpPr>
        <p:spPr bwMode="auto">
          <a:xfrm>
            <a:off x="6629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000">
                <a:latin typeface="Arial" pitchFamily="34" charset="0"/>
                <a:ea typeface="+mn-ea"/>
              </a:defRPr>
            </a:lvl1pPr>
          </a:lstStyle>
          <a:p>
            <a:pPr>
              <a:defRPr/>
            </a:pPr>
            <a:endParaRPr lang="en-US"/>
          </a:p>
        </p:txBody>
      </p:sp>
      <p:sp>
        <p:nvSpPr>
          <p:cNvPr id="1029" name="Rectangle 5">
            <a:extLst>
              <a:ext uri="{FF2B5EF4-FFF2-40B4-BE49-F238E27FC236}">
                <a16:creationId xmlns:a16="http://schemas.microsoft.com/office/drawing/2014/main" id="{F2884EB2-407F-4689-BA5A-390A47B691E5}"/>
              </a:ext>
            </a:extLst>
          </p:cNvPr>
          <p:cNvSpPr>
            <a:spLocks noGrp="1" noChangeArrowheads="1"/>
          </p:cNvSpPr>
          <p:nvPr>
            <p:ph type="ftr" sz="quarter" idx="3"/>
          </p:nvPr>
        </p:nvSpPr>
        <p:spPr bwMode="auto">
          <a:xfrm>
            <a:off x="32766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000">
                <a:latin typeface="Arial" pitchFamily="34" charset="0"/>
                <a:ea typeface="+mn-ea"/>
              </a:defRPr>
            </a:lvl1pPr>
          </a:lstStyle>
          <a:p>
            <a:pPr>
              <a:defRPr/>
            </a:pPr>
            <a:endParaRPr lang="en-US"/>
          </a:p>
        </p:txBody>
      </p:sp>
      <p:sp>
        <p:nvSpPr>
          <p:cNvPr id="1030" name="Rectangle 6">
            <a:extLst>
              <a:ext uri="{FF2B5EF4-FFF2-40B4-BE49-F238E27FC236}">
                <a16:creationId xmlns:a16="http://schemas.microsoft.com/office/drawing/2014/main" id="{25B563FB-505A-4493-87E2-DD33E64BD922}"/>
              </a:ext>
            </a:extLst>
          </p:cNvPr>
          <p:cNvSpPr>
            <a:spLocks noGrp="1" noChangeArrowheads="1"/>
          </p:cNvSpPr>
          <p:nvPr>
            <p:ph type="sldNum" sz="quarter" idx="4"/>
          </p:nvPr>
        </p:nvSpPr>
        <p:spPr bwMode="auto">
          <a:xfrm>
            <a:off x="908516" y="6248400"/>
            <a:ext cx="19044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b="1">
                <a:solidFill>
                  <a:srgbClr val="05255E"/>
                </a:solidFill>
                <a:ea typeface="宋体" panose="02010600030101010101" pitchFamily="2" charset="-122"/>
              </a:defRPr>
            </a:lvl1pPr>
          </a:lstStyle>
          <a:p>
            <a:pPr>
              <a:defRPr/>
            </a:pPr>
            <a:fld id="{1C70910A-3DCC-4617-8AD6-02E5CA6B1334}" type="slidenum">
              <a:rPr lang="zh-CN" altLang="en-US" smtClean="0"/>
              <a:pPr>
                <a:defRPr/>
              </a:pPr>
              <a:t>‹#›</a:t>
            </a:fld>
            <a:endParaRPr lang="en-US" altLang="zh-CN"/>
          </a:p>
        </p:txBody>
      </p:sp>
      <p:pic>
        <p:nvPicPr>
          <p:cNvPr id="11" name="图片 13">
            <a:extLst>
              <a:ext uri="{FF2B5EF4-FFF2-40B4-BE49-F238E27FC236}">
                <a16:creationId xmlns:a16="http://schemas.microsoft.com/office/drawing/2014/main" id="{94A30753-8D8A-4234-A5FC-D4F10130A64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23528" y="499351"/>
            <a:ext cx="792000" cy="792000"/>
          </a:xfrm>
          <a:prstGeom prst="rect">
            <a:avLst/>
          </a:prstGeom>
          <a:ln>
            <a:noFill/>
          </a:ln>
          <a:effectLst/>
        </p:spPr>
      </p:pic>
      <p:cxnSp>
        <p:nvCxnSpPr>
          <p:cNvPr id="13" name="直接连接符 6">
            <a:extLst>
              <a:ext uri="{FF2B5EF4-FFF2-40B4-BE49-F238E27FC236}">
                <a16:creationId xmlns:a16="http://schemas.microsoft.com/office/drawing/2014/main" id="{98A33366-1134-44C0-B6A4-7146E00D68E4}"/>
              </a:ext>
            </a:extLst>
          </p:cNvPr>
          <p:cNvCxnSpPr>
            <a:cxnSpLocks/>
          </p:cNvCxnSpPr>
          <p:nvPr/>
        </p:nvCxnSpPr>
        <p:spPr>
          <a:xfrm>
            <a:off x="0" y="1484784"/>
            <a:ext cx="9144000" cy="0"/>
          </a:xfrm>
          <a:prstGeom prst="line">
            <a:avLst/>
          </a:prstGeom>
          <a:noFill/>
          <a:ln w="57150" cap="flat" cmpd="sng" algn="ctr">
            <a:gradFill flip="none" rotWithShape="1">
              <a:gsLst>
                <a:gs pos="92000">
                  <a:sysClr val="window" lastClr="FFFFFF"/>
                </a:gs>
                <a:gs pos="8000">
                  <a:sysClr val="window" lastClr="FFFFFF"/>
                </a:gs>
                <a:gs pos="0">
                  <a:sysClr val="window" lastClr="FFFFFF"/>
                </a:gs>
                <a:gs pos="32000">
                  <a:srgbClr val="FF9600"/>
                </a:gs>
                <a:gs pos="68000">
                  <a:srgbClr val="FF9600"/>
                </a:gs>
                <a:gs pos="100000">
                  <a:sysClr val="window" lastClr="FFFFFF"/>
                </a:gs>
              </a:gsLst>
              <a:lin ang="0" scaled="1"/>
              <a:tileRect/>
            </a:gradFill>
            <a:prstDash val="solid"/>
            <a:miter lim="800000"/>
          </a:ln>
          <a:effectLst/>
        </p:spPr>
      </p:cxnSp>
      <p:cxnSp>
        <p:nvCxnSpPr>
          <p:cNvPr id="15" name="直接连接符 14">
            <a:extLst>
              <a:ext uri="{FF2B5EF4-FFF2-40B4-BE49-F238E27FC236}">
                <a16:creationId xmlns:a16="http://schemas.microsoft.com/office/drawing/2014/main" id="{C2734085-3888-4585-A579-8AE3F97B138C}"/>
              </a:ext>
            </a:extLst>
          </p:cNvPr>
          <p:cNvCxnSpPr>
            <a:cxnSpLocks/>
          </p:cNvCxnSpPr>
          <p:nvPr/>
        </p:nvCxnSpPr>
        <p:spPr>
          <a:xfrm>
            <a:off x="-915" y="6237312"/>
            <a:ext cx="9144915" cy="0"/>
          </a:xfrm>
          <a:prstGeom prst="line">
            <a:avLst/>
          </a:prstGeom>
          <a:noFill/>
          <a:ln w="38100" cap="flat" cmpd="sng" algn="ctr">
            <a:gradFill flip="none" rotWithShape="1">
              <a:gsLst>
                <a:gs pos="92000">
                  <a:sysClr val="window" lastClr="FFFFFF"/>
                </a:gs>
                <a:gs pos="8000">
                  <a:sysClr val="window" lastClr="FFFFFF"/>
                </a:gs>
                <a:gs pos="0">
                  <a:sysClr val="window" lastClr="FFFFFF"/>
                </a:gs>
                <a:gs pos="32000">
                  <a:srgbClr val="0A3F76"/>
                </a:gs>
                <a:gs pos="68000">
                  <a:srgbClr val="0A3F76"/>
                </a:gs>
                <a:gs pos="100000">
                  <a:sysClr val="window" lastClr="FFFFFF"/>
                </a:gs>
              </a:gsLst>
              <a:lin ang="0" scaled="1"/>
              <a:tileRect/>
            </a:gradFill>
            <a:prstDash val="solid"/>
            <a:miter lim="800000"/>
          </a:ln>
          <a:effectLst/>
        </p:spPr>
      </p:cxnSp>
    </p:spTree>
    <p:extLst>
      <p:ext uri="{BB962C8B-B14F-4D97-AF65-F5344CB8AC3E}">
        <p14:creationId xmlns:p14="http://schemas.microsoft.com/office/powerpoint/2010/main" val="406959910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txStyles>
    <p:titleStyle>
      <a:lvl1pPr algn="l" rtl="0" eaLnBrk="1" fontAlgn="base" hangingPunct="1">
        <a:spcBef>
          <a:spcPct val="0"/>
        </a:spcBef>
        <a:spcAft>
          <a:spcPct val="0"/>
        </a:spcAft>
        <a:defRPr sz="4200">
          <a:solidFill>
            <a:schemeClr val="tx2"/>
          </a:solidFill>
          <a:latin typeface="楷体_GB2312"/>
          <a:ea typeface="+mj-ea"/>
          <a:cs typeface="+mj-cs"/>
        </a:defRPr>
      </a:lvl1pPr>
      <a:lvl2pPr algn="l" rtl="0" eaLnBrk="1" fontAlgn="base" hangingPunct="1">
        <a:spcBef>
          <a:spcPct val="0"/>
        </a:spcBef>
        <a:spcAft>
          <a:spcPct val="0"/>
        </a:spcAft>
        <a:defRPr sz="4200">
          <a:solidFill>
            <a:schemeClr val="tx2"/>
          </a:solidFill>
          <a:latin typeface="Arial" pitchFamily="34" charset="0"/>
          <a:ea typeface="宋体" pitchFamily="2" charset="-122"/>
        </a:defRPr>
      </a:lvl2pPr>
      <a:lvl3pPr algn="l" rtl="0" eaLnBrk="1" fontAlgn="base" hangingPunct="1">
        <a:spcBef>
          <a:spcPct val="0"/>
        </a:spcBef>
        <a:spcAft>
          <a:spcPct val="0"/>
        </a:spcAft>
        <a:defRPr sz="4200">
          <a:solidFill>
            <a:schemeClr val="tx2"/>
          </a:solidFill>
          <a:latin typeface="Arial" pitchFamily="34" charset="0"/>
          <a:ea typeface="宋体" pitchFamily="2" charset="-122"/>
        </a:defRPr>
      </a:lvl3pPr>
      <a:lvl4pPr algn="l" rtl="0" eaLnBrk="1" fontAlgn="base" hangingPunct="1">
        <a:spcBef>
          <a:spcPct val="0"/>
        </a:spcBef>
        <a:spcAft>
          <a:spcPct val="0"/>
        </a:spcAft>
        <a:defRPr sz="4200">
          <a:solidFill>
            <a:schemeClr val="tx2"/>
          </a:solidFill>
          <a:latin typeface="Arial" pitchFamily="34" charset="0"/>
          <a:ea typeface="宋体" pitchFamily="2" charset="-122"/>
        </a:defRPr>
      </a:lvl4pPr>
      <a:lvl5pPr algn="l" rtl="0" eaLnBrk="1" fontAlgn="base" hangingPunct="1">
        <a:spcBef>
          <a:spcPct val="0"/>
        </a:spcBef>
        <a:spcAft>
          <a:spcPct val="0"/>
        </a:spcAft>
        <a:defRPr sz="4200">
          <a:solidFill>
            <a:schemeClr val="tx2"/>
          </a:solidFill>
          <a:latin typeface="Arial" pitchFamily="34" charset="0"/>
          <a:ea typeface="宋体" pitchFamily="2" charset="-122"/>
        </a:defRPr>
      </a:lvl5pPr>
      <a:lvl6pPr marL="457200" algn="l" rtl="0" eaLnBrk="1" fontAlgn="base" hangingPunct="1">
        <a:spcBef>
          <a:spcPct val="0"/>
        </a:spcBef>
        <a:spcAft>
          <a:spcPct val="0"/>
        </a:spcAft>
        <a:defRPr sz="4200">
          <a:solidFill>
            <a:schemeClr val="tx2"/>
          </a:solidFill>
          <a:latin typeface="Arial" pitchFamily="34" charset="0"/>
          <a:ea typeface="宋体" pitchFamily="2" charset="-122"/>
        </a:defRPr>
      </a:lvl6pPr>
      <a:lvl7pPr marL="914400" algn="l" rtl="0" eaLnBrk="1" fontAlgn="base" hangingPunct="1">
        <a:spcBef>
          <a:spcPct val="0"/>
        </a:spcBef>
        <a:spcAft>
          <a:spcPct val="0"/>
        </a:spcAft>
        <a:defRPr sz="4200">
          <a:solidFill>
            <a:schemeClr val="tx2"/>
          </a:solidFill>
          <a:latin typeface="Arial" pitchFamily="34" charset="0"/>
          <a:ea typeface="宋体" pitchFamily="2" charset="-122"/>
        </a:defRPr>
      </a:lvl7pPr>
      <a:lvl8pPr marL="1371600" algn="l" rtl="0" eaLnBrk="1" fontAlgn="base" hangingPunct="1">
        <a:spcBef>
          <a:spcPct val="0"/>
        </a:spcBef>
        <a:spcAft>
          <a:spcPct val="0"/>
        </a:spcAft>
        <a:defRPr sz="4200">
          <a:solidFill>
            <a:schemeClr val="tx2"/>
          </a:solidFill>
          <a:latin typeface="Arial" pitchFamily="34" charset="0"/>
          <a:ea typeface="宋体" pitchFamily="2" charset="-122"/>
        </a:defRPr>
      </a:lvl8pPr>
      <a:lvl9pPr marL="1828800" algn="l" rtl="0" eaLnBrk="1" fontAlgn="base" hangingPunct="1">
        <a:spcBef>
          <a:spcPct val="0"/>
        </a:spcBef>
        <a:spcAft>
          <a:spcPct val="0"/>
        </a:spcAft>
        <a:defRPr sz="4200">
          <a:solidFill>
            <a:schemeClr val="tx2"/>
          </a:solidFill>
          <a:latin typeface="Arial" pitchFamily="34" charset="0"/>
          <a:ea typeface="宋体" pitchFamily="2" charset="-122"/>
        </a:defRPr>
      </a:lvl9pPr>
    </p:titleStyle>
    <p:bodyStyle>
      <a:lvl1pPr marL="342900" indent="-342900" algn="l" rtl="0" eaLnBrk="1" fontAlgn="base" hangingPunct="1">
        <a:spcBef>
          <a:spcPct val="20000"/>
        </a:spcBef>
        <a:spcAft>
          <a:spcPct val="0"/>
        </a:spcAft>
        <a:buClr>
          <a:srgbClr val="05255E"/>
        </a:buClr>
        <a:buSzPct val="70000"/>
        <a:buFont typeface="Wingdings" panose="05000000000000000000" pitchFamily="2" charset="2"/>
        <a:buChar char="¢"/>
        <a:defRPr sz="3000">
          <a:solidFill>
            <a:schemeClr val="tx2"/>
          </a:solidFill>
          <a:latin typeface="楷体_GB2312"/>
          <a:ea typeface="+mn-ea"/>
          <a:cs typeface="+mn-cs"/>
        </a:defRPr>
      </a:lvl1pPr>
      <a:lvl2pPr marL="540000" indent="-285750" algn="l" rtl="0" eaLnBrk="1" fontAlgn="base" hangingPunct="1">
        <a:spcBef>
          <a:spcPct val="20000"/>
        </a:spcBef>
        <a:spcAft>
          <a:spcPct val="0"/>
        </a:spcAft>
        <a:buClr>
          <a:srgbClr val="05255E"/>
        </a:buClr>
        <a:buSzPct val="70000"/>
        <a:buFont typeface="Wingdings" panose="05000000000000000000" pitchFamily="2" charset="2"/>
        <a:buChar char="l"/>
        <a:defRPr sz="2800">
          <a:solidFill>
            <a:schemeClr val="tx2"/>
          </a:solidFill>
          <a:latin typeface="楷体_GB2312"/>
          <a:ea typeface="+mn-ea"/>
        </a:defRPr>
      </a:lvl2pPr>
      <a:lvl3pPr marL="900000" indent="-228600" algn="l" rtl="0" eaLnBrk="1" fontAlgn="base" hangingPunct="1">
        <a:spcBef>
          <a:spcPct val="20000"/>
        </a:spcBef>
        <a:spcAft>
          <a:spcPct val="0"/>
        </a:spcAft>
        <a:buClr>
          <a:srgbClr val="05255E"/>
        </a:buClr>
        <a:buFont typeface="Wingdings" panose="05000000000000000000" pitchFamily="2" charset="2"/>
        <a:buChar char="•"/>
        <a:defRPr sz="2400">
          <a:solidFill>
            <a:schemeClr val="tx2"/>
          </a:solidFill>
          <a:latin typeface="楷体_GB2312"/>
          <a:ea typeface="+mn-ea"/>
        </a:defRPr>
      </a:lvl3pPr>
      <a:lvl4pPr marL="1260000" indent="-228600" algn="l" rtl="0" eaLnBrk="1" fontAlgn="base" hangingPunct="1">
        <a:spcBef>
          <a:spcPct val="20000"/>
        </a:spcBef>
        <a:spcAft>
          <a:spcPct val="0"/>
        </a:spcAft>
        <a:buClr>
          <a:srgbClr val="05255E"/>
        </a:buClr>
        <a:buFont typeface="Wingdings" panose="05000000000000000000" pitchFamily="2" charset="2"/>
        <a:buChar char="•"/>
        <a:defRPr sz="2000">
          <a:solidFill>
            <a:schemeClr val="tx2"/>
          </a:solidFill>
          <a:latin typeface="楷体_GB2312"/>
          <a:ea typeface="+mn-ea"/>
        </a:defRPr>
      </a:lvl4pPr>
      <a:lvl5pPr marL="1620000" indent="-228600" algn="l" rtl="0" eaLnBrk="1" fontAlgn="base" hangingPunct="1">
        <a:spcBef>
          <a:spcPct val="20000"/>
        </a:spcBef>
        <a:spcAft>
          <a:spcPct val="0"/>
        </a:spcAft>
        <a:buFont typeface="Wingdings" panose="05000000000000000000" pitchFamily="2" charset="2"/>
        <a:buChar char="•"/>
        <a:defRPr sz="2000">
          <a:solidFill>
            <a:schemeClr val="tx2"/>
          </a:solidFill>
          <a:latin typeface="楷体_GB2312"/>
          <a:ea typeface="+mn-ea"/>
        </a:defRPr>
      </a:lvl5pPr>
      <a:lvl6pPr marL="25146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6pPr>
      <a:lvl7pPr marL="29718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7pPr>
      <a:lvl8pPr marL="34290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8pPr>
      <a:lvl9pPr marL="3886200" indent="-228600" algn="l" rtl="0" eaLnBrk="1" fontAlgn="base" hangingPunct="1">
        <a:spcBef>
          <a:spcPct val="20000"/>
        </a:spcBef>
        <a:spcAft>
          <a:spcPct val="0"/>
        </a:spcAft>
        <a:buFont typeface="Wingdings"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3E9CC-B6CF-4827-8B82-CADB1D073970}"/>
              </a:ext>
            </a:extLst>
          </p:cNvPr>
          <p:cNvSpPr>
            <a:spLocks noGrp="1"/>
          </p:cNvSpPr>
          <p:nvPr>
            <p:ph type="ctrTitle"/>
          </p:nvPr>
        </p:nvSpPr>
        <p:spPr/>
        <p:txBody>
          <a:bodyPr/>
          <a:lstStyle/>
          <a:p>
            <a:r>
              <a:rPr lang="zh-CN" altLang="en-US" sz="4800" b="1" dirty="0">
                <a:ea typeface="楷体_GB2312" pitchFamily="49" charset="-122"/>
              </a:rPr>
              <a:t>面向对象程序设计 </a:t>
            </a:r>
            <a:r>
              <a:rPr lang="en-US" altLang="zh-CN" sz="4800" b="1" dirty="0">
                <a:ea typeface="楷体_GB2312" pitchFamily="49" charset="-122"/>
              </a:rPr>
              <a:t>(C++)</a:t>
            </a:r>
            <a:br>
              <a:rPr lang="en-US" altLang="zh-CN" dirty="0"/>
            </a:br>
            <a:r>
              <a:rPr lang="en-US" altLang="zh-CN" sz="3200" dirty="0"/>
              <a:t>Object-Oriented Programming (C++)</a:t>
            </a:r>
            <a:endParaRPr lang="zh-CN" altLang="en-US" dirty="0"/>
          </a:p>
        </p:txBody>
      </p:sp>
      <p:sp>
        <p:nvSpPr>
          <p:cNvPr id="3" name="副标题 2">
            <a:extLst>
              <a:ext uri="{FF2B5EF4-FFF2-40B4-BE49-F238E27FC236}">
                <a16:creationId xmlns:a16="http://schemas.microsoft.com/office/drawing/2014/main" id="{7C28D727-5368-4B67-83FE-BF265F5AD4F9}"/>
              </a:ext>
            </a:extLst>
          </p:cNvPr>
          <p:cNvSpPr>
            <a:spLocks noGrp="1"/>
          </p:cNvSpPr>
          <p:nvPr>
            <p:ph type="subTitle" idx="1"/>
          </p:nvPr>
        </p:nvSpPr>
        <p:spPr/>
        <p:txBody>
          <a:bodyPr/>
          <a:lstStyle/>
          <a:p>
            <a:r>
              <a:rPr lang="zh-CN" altLang="en-US" sz="3200" b="1" dirty="0">
                <a:latin typeface="+mj-lt"/>
                <a:ea typeface="楷体_GB2312" pitchFamily="49" charset="-122"/>
                <a:cs typeface="+mj-cs"/>
              </a:rPr>
              <a:t>陈胤燃</a:t>
            </a:r>
          </a:p>
          <a:p>
            <a:r>
              <a:rPr lang="zh-CN" altLang="en-US" sz="2400" dirty="0">
                <a:latin typeface="+mj-lt"/>
                <a:ea typeface="楷体_GB2312" pitchFamily="49" charset="-122"/>
                <a:cs typeface="+mj-cs"/>
              </a:rPr>
              <a:t>厦门大学信息学院 计算机科学与技术系</a:t>
            </a:r>
          </a:p>
          <a:p>
            <a:r>
              <a:rPr lang="en-US" altLang="zh-CN" sz="2400" dirty="0"/>
              <a:t>yinran_chen@xmu.edu.cn </a:t>
            </a:r>
          </a:p>
          <a:p>
            <a:endParaRPr lang="en-US" altLang="zh-CN" dirty="0"/>
          </a:p>
          <a:p>
            <a:r>
              <a:rPr lang="zh-CN" altLang="en-US" sz="1800" dirty="0">
                <a:ea typeface="楷体_GB2312"/>
              </a:rPr>
              <a:t>（</a:t>
            </a:r>
            <a:r>
              <a:rPr lang="en-US" altLang="zh-CN" sz="1800" dirty="0">
                <a:ea typeface="楷体_GB2312"/>
              </a:rPr>
              <a:t>2022-2023</a:t>
            </a:r>
            <a:r>
              <a:rPr lang="zh-CN" altLang="en-US" sz="1800" dirty="0">
                <a:ea typeface="楷体_GB2312"/>
              </a:rPr>
              <a:t>学年 春季学期）</a:t>
            </a:r>
          </a:p>
          <a:p>
            <a:endParaRPr lang="zh-CN" altLang="en-US" dirty="0"/>
          </a:p>
          <a:p>
            <a:endParaRPr lang="zh-CN" altLang="en-US" dirty="0"/>
          </a:p>
        </p:txBody>
      </p:sp>
    </p:spTree>
    <p:extLst>
      <p:ext uri="{BB962C8B-B14F-4D97-AF65-F5344CB8AC3E}">
        <p14:creationId xmlns:p14="http://schemas.microsoft.com/office/powerpoint/2010/main" val="95873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AB96040-B694-4213-BD92-EA0791721735}"/>
              </a:ext>
            </a:extLst>
          </p:cNvPr>
          <p:cNvSpPr>
            <a:spLocks noGrp="1" noChangeArrowheads="1"/>
          </p:cNvSpPr>
          <p:nvPr>
            <p:ph type="body" idx="4294967295"/>
          </p:nvPr>
        </p:nvSpPr>
        <p:spPr>
          <a:xfrm>
            <a:off x="1547812" y="1730741"/>
            <a:ext cx="6048375" cy="3756025"/>
          </a:xfrm>
        </p:spPr>
        <p:txBody>
          <a:bodyPr/>
          <a:lstStyle/>
          <a:p>
            <a:pPr marL="342891" indent="-342891">
              <a:lnSpc>
                <a:spcPct val="80000"/>
              </a:lnSpc>
              <a:buClr>
                <a:schemeClr val="tx1"/>
              </a:buClr>
              <a:buNone/>
              <a:defRPr/>
            </a:pPr>
            <a:r>
              <a:rPr lang="zh-CN" altLang="en-US" sz="2000" dirty="0">
                <a:cs typeface="Times New Roman" panose="02020603050405020304" pitchFamily="18" charset="0"/>
              </a:rPr>
              <a:t>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接上页</a:t>
            </a:r>
            <a:endParaRPr lang="en-US" altLang="zh-CN" sz="2000" dirty="0">
              <a:solidFill>
                <a:srgbClr val="00B050"/>
              </a:solidFill>
              <a:ea typeface="楷体_GB2312"/>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switch</a:t>
            </a:r>
            <a:r>
              <a:rPr lang="en-US" altLang="zh-CN" sz="2000" dirty="0">
                <a:cs typeface="Times New Roman" panose="02020603050405020304" pitchFamily="18" charset="0"/>
              </a:rPr>
              <a:t> (d)</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r>
              <a:rPr lang="en-US" altLang="zh-CN" sz="2000" dirty="0">
                <a:solidFill>
                  <a:srgbClr val="0070C0"/>
                </a:solidFill>
                <a:ea typeface="楷体_GB2312"/>
                <a:cs typeface="Times New Roman" panose="02020603050405020304" pitchFamily="18" charset="0"/>
              </a:rPr>
              <a:t>case</a:t>
            </a:r>
            <a:r>
              <a:rPr lang="en-US" altLang="zh-CN" sz="2000" dirty="0">
                <a:cs typeface="Times New Roman" panose="02020603050405020304" pitchFamily="18" charset="0"/>
              </a:rPr>
              <a:t> SUN: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ea typeface="楷体_GB2312"/>
                <a:cs typeface="Times New Roman" panose="02020603050405020304" pitchFamily="18" charset="0"/>
              </a:rPr>
              <a:t>"SUN" </a:t>
            </a:r>
            <a:r>
              <a:rPr lang="en-US" altLang="zh-CN" sz="2000" dirty="0">
                <a:cs typeface="Times New Roman" panose="02020603050405020304" pitchFamily="18" charset="0"/>
              </a:rPr>
              <a:t>&lt;&lt;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break</a:t>
            </a: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case</a:t>
            </a:r>
            <a:r>
              <a:rPr lang="en-US" altLang="zh-CN" sz="2000" dirty="0">
                <a:cs typeface="Times New Roman" panose="02020603050405020304" pitchFamily="18" charset="0"/>
              </a:rPr>
              <a:t> MON: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ea typeface="楷体_GB2312"/>
                <a:cs typeface="Times New Roman" panose="02020603050405020304" pitchFamily="18" charset="0"/>
              </a:rPr>
              <a:t>"MON" </a:t>
            </a:r>
            <a:r>
              <a:rPr lang="en-US" altLang="zh-CN" sz="2000" dirty="0">
                <a:cs typeface="Times New Roman" panose="02020603050405020304" pitchFamily="18" charset="0"/>
              </a:rPr>
              <a:t>&lt;&lt;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break</a:t>
            </a: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case</a:t>
            </a:r>
            <a:r>
              <a:rPr lang="en-US" altLang="zh-CN" sz="2000" dirty="0">
                <a:cs typeface="Times New Roman" panose="02020603050405020304" pitchFamily="18" charset="0"/>
              </a:rPr>
              <a:t> TUE: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ea typeface="楷体_GB2312"/>
                <a:cs typeface="Times New Roman" panose="02020603050405020304" pitchFamily="18" charset="0"/>
              </a:rPr>
              <a:t>"TUE" </a:t>
            </a:r>
            <a:r>
              <a:rPr lang="en-US" altLang="zh-CN" sz="2000" dirty="0">
                <a:cs typeface="Times New Roman" panose="02020603050405020304" pitchFamily="18" charset="0"/>
              </a:rPr>
              <a:t>&lt;&lt;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break</a:t>
            </a: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case</a:t>
            </a:r>
            <a:r>
              <a:rPr lang="en-US" altLang="zh-CN" sz="2000" dirty="0">
                <a:cs typeface="Times New Roman" panose="02020603050405020304" pitchFamily="18" charset="0"/>
              </a:rPr>
              <a:t> WED: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ea typeface="楷体_GB2312"/>
                <a:cs typeface="Times New Roman" panose="02020603050405020304" pitchFamily="18" charset="0"/>
              </a:rPr>
              <a:t>"WED" </a:t>
            </a:r>
            <a:r>
              <a:rPr lang="en-US" altLang="zh-CN" sz="2000" dirty="0">
                <a:cs typeface="Times New Roman" panose="02020603050405020304" pitchFamily="18" charset="0"/>
              </a:rPr>
              <a:t>&lt;&lt;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break</a:t>
            </a: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case</a:t>
            </a:r>
            <a:r>
              <a:rPr lang="en-US" altLang="zh-CN" sz="2000" dirty="0">
                <a:cs typeface="Times New Roman" panose="02020603050405020304" pitchFamily="18" charset="0"/>
              </a:rPr>
              <a:t> THU: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ea typeface="楷体_GB2312"/>
                <a:cs typeface="Times New Roman" panose="02020603050405020304" pitchFamily="18" charset="0"/>
              </a:rPr>
              <a:t>"THU"</a:t>
            </a:r>
            <a:r>
              <a:rPr lang="en-US" altLang="zh-CN" sz="2000" dirty="0">
                <a:cs typeface="Times New Roman" panose="02020603050405020304" pitchFamily="18" charset="0"/>
              </a:rPr>
              <a:t>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break</a:t>
            </a: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case</a:t>
            </a:r>
            <a:r>
              <a:rPr lang="en-US" altLang="zh-CN" sz="2000" dirty="0">
                <a:cs typeface="Times New Roman" panose="02020603050405020304" pitchFamily="18" charset="0"/>
              </a:rPr>
              <a:t> FRI: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ea typeface="楷体_GB2312"/>
                <a:cs typeface="Times New Roman" panose="02020603050405020304" pitchFamily="18" charset="0"/>
              </a:rPr>
              <a:t>"FRI" </a:t>
            </a:r>
            <a:r>
              <a:rPr lang="en-US" altLang="zh-CN" sz="2000" dirty="0">
                <a:cs typeface="Times New Roman" panose="02020603050405020304" pitchFamily="18" charset="0"/>
              </a:rPr>
              <a:t>&lt;&lt;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break</a:t>
            </a: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case</a:t>
            </a:r>
            <a:r>
              <a:rPr lang="en-US" altLang="zh-CN" sz="2000" dirty="0">
                <a:cs typeface="Times New Roman" panose="02020603050405020304" pitchFamily="18" charset="0"/>
              </a:rPr>
              <a:t> SAT: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ea typeface="楷体_GB2312"/>
                <a:cs typeface="Times New Roman" panose="02020603050405020304" pitchFamily="18" charset="0"/>
              </a:rPr>
              <a:t>"SAT" </a:t>
            </a:r>
            <a:r>
              <a:rPr lang="en-US" altLang="zh-CN" sz="2000" dirty="0">
                <a:cs typeface="Times New Roman" panose="02020603050405020304" pitchFamily="18" charset="0"/>
              </a:rPr>
              <a:t>&lt;&lt;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break</a:t>
            </a: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return</a:t>
            </a:r>
            <a:r>
              <a:rPr lang="en-US" altLang="zh-CN" sz="2000" dirty="0">
                <a:cs typeface="Times New Roman" panose="02020603050405020304" pitchFamily="18" charset="0"/>
              </a:rPr>
              <a:t> 0;</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p:txBody>
      </p:sp>
      <p:sp>
        <p:nvSpPr>
          <p:cNvPr id="3" name="Rectangle 2">
            <a:extLst>
              <a:ext uri="{FF2B5EF4-FFF2-40B4-BE49-F238E27FC236}">
                <a16:creationId xmlns:a16="http://schemas.microsoft.com/office/drawing/2014/main" id="{715337D5-547D-4FA8-ABB4-62833867838E}"/>
              </a:ext>
            </a:extLst>
          </p:cNvPr>
          <p:cNvSpPr txBox="1">
            <a:spLocks noChangeArrowheads="1"/>
          </p:cNvSpPr>
          <p:nvPr/>
        </p:nvSpPr>
        <p:spPr bwMode="auto">
          <a:xfrm>
            <a:off x="1524000" y="19050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5.1.2 </a:t>
            </a:r>
            <a:r>
              <a:rPr lang="zh-CN" altLang="en-US" sz="4000" kern="0" dirty="0">
                <a:solidFill>
                  <a:schemeClr val="tx2"/>
                </a:solidFill>
                <a:latin typeface="+mj-lt"/>
                <a:ea typeface="+mj-ea"/>
                <a:cs typeface="+mj-cs"/>
              </a:rPr>
              <a:t>枚举类型的操作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B28ABF4-63B8-4FEA-9C49-4D758DB4B988}"/>
              </a:ext>
            </a:extLst>
          </p:cNvPr>
          <p:cNvSpPr>
            <a:spLocks noGrp="1" noChangeArrowheads="1"/>
          </p:cNvSpPr>
          <p:nvPr>
            <p:ph type="title" idx="4294967295"/>
          </p:nvPr>
        </p:nvSpPr>
        <p:spPr>
          <a:xfrm>
            <a:off x="1259632" y="0"/>
            <a:ext cx="7010400" cy="1527175"/>
          </a:xfrm>
        </p:spPr>
        <p:txBody>
          <a:bodyPr/>
          <a:lstStyle/>
          <a:p>
            <a:pPr eaLnBrk="1" hangingPunct="1"/>
            <a:r>
              <a:rPr lang="zh-CN" altLang="zh-CN" dirty="0">
                <a:ea typeface="楷体_GB2312"/>
              </a:rPr>
              <a:t>本章内容</a:t>
            </a:r>
          </a:p>
        </p:txBody>
      </p:sp>
      <p:sp>
        <p:nvSpPr>
          <p:cNvPr id="19459" name="Rectangle 3">
            <a:extLst>
              <a:ext uri="{FF2B5EF4-FFF2-40B4-BE49-F238E27FC236}">
                <a16:creationId xmlns:a16="http://schemas.microsoft.com/office/drawing/2014/main" id="{933F5F90-A28F-4360-94B7-31A85F3660FA}"/>
              </a:ext>
            </a:extLst>
          </p:cNvPr>
          <p:cNvSpPr>
            <a:spLocks noGrp="1" noChangeArrowheads="1"/>
          </p:cNvSpPr>
          <p:nvPr>
            <p:ph type="body" idx="4294967295"/>
          </p:nvPr>
        </p:nvSpPr>
        <p:spPr>
          <a:xfrm>
            <a:off x="1259632" y="1828800"/>
            <a:ext cx="5214938" cy="3200400"/>
          </a:xfrm>
        </p:spPr>
        <p:txBody>
          <a:bodyPr/>
          <a:lstStyle/>
          <a:p>
            <a:pPr eaLnBrk="1" hangingPunct="1">
              <a:buFont typeface="Wingdings" panose="05000000000000000000" pitchFamily="2" charset="2"/>
              <a:buNone/>
            </a:pPr>
            <a:r>
              <a:rPr lang="en-US" altLang="zh-CN" sz="2800" dirty="0">
                <a:ea typeface="楷体_GB2312"/>
              </a:rPr>
              <a:t>5.1 </a:t>
            </a:r>
            <a:r>
              <a:rPr lang="zh-CN" altLang="zh-CN" sz="2800" dirty="0">
                <a:ea typeface="楷体_GB2312"/>
              </a:rPr>
              <a:t>枚举类型</a:t>
            </a:r>
          </a:p>
          <a:p>
            <a:pPr eaLnBrk="1" hangingPunct="1">
              <a:buFont typeface="Wingdings" panose="05000000000000000000" pitchFamily="2" charset="2"/>
              <a:buNone/>
            </a:pPr>
            <a:r>
              <a:rPr lang="en-US" altLang="zh-CN" sz="2800" b="1" dirty="0">
                <a:solidFill>
                  <a:srgbClr val="0070C0"/>
                </a:solidFill>
                <a:ea typeface="楷体_GB2312"/>
              </a:rPr>
              <a:t>5.2 </a:t>
            </a:r>
            <a:r>
              <a:rPr lang="zh-CN" altLang="zh-CN" sz="2800" b="1" dirty="0">
                <a:solidFill>
                  <a:srgbClr val="0070C0"/>
                </a:solidFill>
                <a:ea typeface="楷体_GB2312"/>
              </a:rPr>
              <a:t>数组类型</a:t>
            </a:r>
          </a:p>
          <a:p>
            <a:pPr eaLnBrk="1" hangingPunct="1">
              <a:buFont typeface="Wingdings" panose="05000000000000000000" pitchFamily="2" charset="2"/>
              <a:buNone/>
            </a:pPr>
            <a:r>
              <a:rPr lang="en-US" altLang="zh-CN" sz="2800" dirty="0">
                <a:ea typeface="楷体_GB2312"/>
              </a:rPr>
              <a:t>5.3 </a:t>
            </a:r>
            <a:r>
              <a:rPr lang="zh-CN" altLang="zh-CN" sz="2800" dirty="0">
                <a:ea typeface="楷体_GB2312"/>
              </a:rPr>
              <a:t>结构类型</a:t>
            </a:r>
            <a:endParaRPr lang="en-US" altLang="zh-CN" sz="2800" dirty="0">
              <a:ea typeface="楷体_GB2312"/>
            </a:endParaRPr>
          </a:p>
          <a:p>
            <a:pPr eaLnBrk="1" hangingPunct="1">
              <a:buFont typeface="Wingdings" panose="05000000000000000000" pitchFamily="2" charset="2"/>
              <a:buNone/>
            </a:pPr>
            <a:r>
              <a:rPr lang="en-US" altLang="zh-CN" sz="2800" dirty="0">
                <a:ea typeface="楷体_GB2312"/>
              </a:rPr>
              <a:t>5.4 </a:t>
            </a:r>
            <a:r>
              <a:rPr lang="zh-CN" altLang="zh-CN" sz="2800" dirty="0">
                <a:ea typeface="楷体_GB2312"/>
              </a:rPr>
              <a:t>联合类型</a:t>
            </a:r>
          </a:p>
          <a:p>
            <a:pPr eaLnBrk="1" hangingPunct="1">
              <a:buFont typeface="Wingdings" panose="05000000000000000000" pitchFamily="2" charset="2"/>
              <a:buNone/>
            </a:pPr>
            <a:r>
              <a:rPr lang="en-US" altLang="zh-CN" sz="2800" dirty="0">
                <a:ea typeface="楷体_GB2312"/>
              </a:rPr>
              <a:t>5.5 </a:t>
            </a:r>
            <a:r>
              <a:rPr lang="zh-CN" altLang="zh-CN" sz="2800" dirty="0">
                <a:ea typeface="楷体_GB2312"/>
              </a:rPr>
              <a:t>指针类型</a:t>
            </a:r>
          </a:p>
          <a:p>
            <a:pPr eaLnBrk="1" hangingPunct="1">
              <a:buFont typeface="Wingdings" panose="05000000000000000000" pitchFamily="2" charset="2"/>
              <a:buNone/>
            </a:pPr>
            <a:r>
              <a:rPr lang="en-US" altLang="zh-CN" sz="2800" dirty="0">
                <a:ea typeface="楷体_GB2312"/>
              </a:rPr>
              <a:t>5.6 </a:t>
            </a:r>
            <a:r>
              <a:rPr lang="zh-CN" altLang="zh-CN" sz="2800" dirty="0">
                <a:ea typeface="楷体_GB2312"/>
              </a:rPr>
              <a:t>引用类型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5F07E8B8-1083-4AC4-81A2-BAF09C52C670}"/>
              </a:ext>
            </a:extLst>
          </p:cNvPr>
          <p:cNvSpPr>
            <a:spLocks noGrp="1" noChangeArrowheads="1"/>
          </p:cNvSpPr>
          <p:nvPr>
            <p:ph type="body" idx="4294967295"/>
          </p:nvPr>
        </p:nvSpPr>
        <p:spPr>
          <a:xfrm>
            <a:off x="611560" y="1916832"/>
            <a:ext cx="7416800" cy="2160588"/>
          </a:xfrm>
        </p:spPr>
        <p:txBody>
          <a:bodyPr/>
          <a:lstStyle/>
          <a:p>
            <a:pPr eaLnBrk="1" hangingPunct="1"/>
            <a:r>
              <a:rPr lang="en-US" altLang="zh-CN" sz="2800" b="1" dirty="0">
                <a:ea typeface="楷体_GB2312"/>
                <a:cs typeface="Times New Roman" panose="02020603050405020304" pitchFamily="18" charset="0"/>
              </a:rPr>
              <a:t>Q</a:t>
            </a:r>
            <a:r>
              <a:rPr lang="zh-CN" altLang="en-US" sz="2800" dirty="0">
                <a:ea typeface="楷体_GB2312"/>
                <a:cs typeface="Times New Roman" panose="02020603050405020304" pitchFamily="18" charset="0"/>
              </a:rPr>
              <a:t>：如何表示类似于向量和矩阵等的复合数据？</a:t>
            </a:r>
            <a:endParaRPr lang="en-US" altLang="zh-CN" sz="2800" dirty="0">
              <a:ea typeface="楷体_GB2312"/>
              <a:cs typeface="Times New Roman" panose="02020603050405020304" pitchFamily="18" charset="0"/>
            </a:endParaRPr>
          </a:p>
          <a:p>
            <a:pPr eaLnBrk="1" hangingPunct="1"/>
            <a:r>
              <a:rPr lang="en-US" altLang="zh-CN" sz="2800" dirty="0">
                <a:ea typeface="楷体_GB2312"/>
                <a:cs typeface="Times New Roman" panose="02020603050405020304" pitchFamily="18" charset="0"/>
              </a:rPr>
              <a:t>C++</a:t>
            </a:r>
            <a:r>
              <a:rPr lang="zh-CN" altLang="en-US" sz="2800" dirty="0">
                <a:ea typeface="楷体_GB2312"/>
                <a:cs typeface="Times New Roman" panose="02020603050405020304" pitchFamily="18" charset="0"/>
              </a:rPr>
              <a:t>提供了一种</a:t>
            </a:r>
            <a:r>
              <a:rPr lang="zh-CN" altLang="en-US" sz="2800" dirty="0">
                <a:solidFill>
                  <a:srgbClr val="FF0000"/>
                </a:solidFill>
                <a:ea typeface="楷体_GB2312"/>
                <a:cs typeface="Times New Roman" panose="02020603050405020304" pitchFamily="18" charset="0"/>
              </a:rPr>
              <a:t>用户自定义</a:t>
            </a:r>
            <a:r>
              <a:rPr lang="zh-CN" altLang="en-US" sz="2800" dirty="0">
                <a:ea typeface="楷体_GB2312"/>
                <a:cs typeface="Times New Roman" panose="02020603050405020304" pitchFamily="18" charset="0"/>
              </a:rPr>
              <a:t>的数据类型</a:t>
            </a:r>
            <a:r>
              <a:rPr lang="en-US" altLang="zh-CN" sz="2800" dirty="0">
                <a:ea typeface="楷体_GB2312"/>
                <a:cs typeface="Times New Roman" panose="02020603050405020304" pitchFamily="18" charset="0"/>
              </a:rPr>
              <a:t>——</a:t>
            </a:r>
            <a:r>
              <a:rPr lang="zh-CN" altLang="en-US" sz="2800" dirty="0">
                <a:solidFill>
                  <a:srgbClr val="FF0000"/>
                </a:solidFill>
                <a:ea typeface="楷体_GB2312"/>
                <a:cs typeface="Times New Roman" panose="02020603050405020304" pitchFamily="18" charset="0"/>
              </a:rPr>
              <a:t>数组</a:t>
            </a:r>
            <a:r>
              <a:rPr lang="zh-CN" altLang="en-US" sz="2800" dirty="0">
                <a:ea typeface="楷体_GB2312"/>
                <a:cs typeface="Times New Roman" panose="02020603050405020304" pitchFamily="18" charset="0"/>
              </a:rPr>
              <a:t>：它是由固定数量的</a:t>
            </a:r>
            <a:r>
              <a:rPr lang="zh-CN" altLang="en-US" sz="2800" dirty="0">
                <a:solidFill>
                  <a:srgbClr val="FF0000"/>
                </a:solidFill>
                <a:ea typeface="楷体_GB2312"/>
                <a:cs typeface="Times New Roman" panose="02020603050405020304" pitchFamily="18" charset="0"/>
              </a:rPr>
              <a:t>同类型元素</a:t>
            </a:r>
            <a:r>
              <a:rPr lang="zh-CN" altLang="en-US" sz="2800" dirty="0">
                <a:ea typeface="楷体_GB2312"/>
                <a:cs typeface="Times New Roman" panose="02020603050405020304" pitchFamily="18" charset="0"/>
              </a:rPr>
              <a:t>按线性次序所构成。</a:t>
            </a:r>
            <a:endParaRPr lang="zh-CN" altLang="en-US" sz="2800" dirty="0">
              <a:latin typeface="Times New Roman" panose="02020603050405020304" pitchFamily="18" charset="0"/>
              <a:ea typeface="楷体_GB2312"/>
              <a:cs typeface="Times New Roman" panose="02020603050405020304" pitchFamily="18" charset="0"/>
            </a:endParaRPr>
          </a:p>
        </p:txBody>
      </p:sp>
      <p:sp>
        <p:nvSpPr>
          <p:cNvPr id="5" name="Rectangle 2">
            <a:extLst>
              <a:ext uri="{FF2B5EF4-FFF2-40B4-BE49-F238E27FC236}">
                <a16:creationId xmlns:a16="http://schemas.microsoft.com/office/drawing/2014/main" id="{7EDA06C4-FF9C-42DD-A068-CF22051CD2B0}"/>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 </a:t>
            </a:r>
            <a:r>
              <a:rPr lang="zh-CN" altLang="en-US" sz="4000" kern="0" dirty="0">
                <a:solidFill>
                  <a:schemeClr val="tx2"/>
                </a:solidFill>
                <a:latin typeface="+mj-lt"/>
                <a:ea typeface="楷体_GB2312"/>
                <a:cs typeface="+mj-cs"/>
              </a:rPr>
              <a:t>数组类型</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40ADDA98-1713-4292-A795-88EDC7894778}"/>
              </a:ext>
            </a:extLst>
          </p:cNvPr>
          <p:cNvSpPr>
            <a:spLocks noGrp="1" noChangeArrowheads="1"/>
          </p:cNvSpPr>
          <p:nvPr>
            <p:ph type="body" idx="4294967295"/>
          </p:nvPr>
        </p:nvSpPr>
        <p:spPr>
          <a:xfrm>
            <a:off x="863600" y="1772816"/>
            <a:ext cx="7416800" cy="3600450"/>
          </a:xfrm>
        </p:spPr>
        <p:txBody>
          <a:bodyPr/>
          <a:lstStyle/>
          <a:p>
            <a:pPr marL="342891" indent="-342891" eaLnBrk="1" hangingPunct="1">
              <a:defRPr/>
            </a:pPr>
            <a:r>
              <a:rPr lang="zh-CN" altLang="en-US" sz="2800" dirty="0">
                <a:ea typeface="楷体_GB2312"/>
                <a:cs typeface="Times New Roman" panose="02020603050405020304" pitchFamily="18" charset="0"/>
              </a:rPr>
              <a:t>一维数组的</a:t>
            </a:r>
            <a:r>
              <a:rPr lang="zh-CN" altLang="en-US" sz="2800" dirty="0">
                <a:ea typeface="楷体_GB2312"/>
                <a:cs typeface="Times New Roman" panose="02020603050405020304" pitchFamily="18" charset="0"/>
                <a:sym typeface="Arial" panose="020B0604020202020204" pitchFamily="34" charset="0"/>
              </a:rPr>
              <a:t>定义格式：</a:t>
            </a:r>
          </a:p>
          <a:p>
            <a:pPr marL="742932" lvl="1" indent="-285744" eaLnBrk="1" hangingPunct="1">
              <a:buFont typeface="Wingdings" panose="05000000000000000000" pitchFamily="2" charset="2"/>
              <a:buChar char="l"/>
              <a:defRPr/>
            </a:pPr>
            <a:r>
              <a:rPr lang="zh-CN" altLang="en-US" sz="2400" dirty="0">
                <a:solidFill>
                  <a:srgbClr val="0070C0"/>
                </a:solidFill>
                <a:ea typeface="楷体_GB2312"/>
                <a:cs typeface="Times New Roman" panose="02020603050405020304" pitchFamily="18" charset="0"/>
                <a:sym typeface="Arial" panose="020B0604020202020204" pitchFamily="34" charset="0"/>
              </a:rPr>
              <a:t>&lt;元素类型&gt; </a:t>
            </a:r>
            <a:r>
              <a:rPr lang="zh-CN" altLang="en-US" sz="2400" dirty="0">
                <a:solidFill>
                  <a:srgbClr val="0070C0"/>
                </a:solidFill>
                <a:ea typeface="楷体_GB2312"/>
                <a:cs typeface="Times New Roman" panose="02020603050405020304" pitchFamily="18" charset="0"/>
              </a:rPr>
              <a:t>&lt;数组变量名&gt;[&lt;元素个数&gt;]; </a:t>
            </a:r>
          </a:p>
          <a:p>
            <a:pPr marL="742932" lvl="1" indent="-285744" eaLnBrk="1" hangingPunct="1">
              <a:buFont typeface="Wingdings" panose="05000000000000000000" pitchFamily="2" charset="2"/>
              <a:buNone/>
              <a:defRPr/>
            </a:pPr>
            <a:r>
              <a:rPr lang="zh-CN" altLang="en-US" sz="2400" dirty="0">
                <a:ea typeface="楷体_GB2312"/>
                <a:cs typeface="Times New Roman" panose="02020603050405020304" pitchFamily="18" charset="0"/>
              </a:rPr>
              <a:t>  </a:t>
            </a:r>
            <a:r>
              <a:rPr lang="zh-CN" altLang="en-US" sz="2400" dirty="0">
                <a:ea typeface="楷体_GB2312"/>
                <a:cs typeface="Times New Roman" panose="02020603050405020304" pitchFamily="18" charset="0"/>
                <a:sym typeface="Arial" panose="020B0604020202020204" pitchFamily="34" charset="0"/>
              </a:rPr>
              <a:t>  </a:t>
            </a:r>
            <a:r>
              <a:rPr lang="zh-CN" altLang="en-US" sz="2000" dirty="0">
                <a:ea typeface="楷体_GB2312"/>
                <a:cs typeface="Times New Roman" panose="02020603050405020304" pitchFamily="18" charset="0"/>
                <a:sym typeface="Arial" panose="020B0604020202020204" pitchFamily="34" charset="0"/>
              </a:rPr>
              <a:t>例如：int a[10];</a:t>
            </a:r>
          </a:p>
          <a:p>
            <a:pPr marL="742932" lvl="1" indent="-285744" eaLnBrk="1" hangingPunct="1">
              <a:buFont typeface="Wingdings" panose="05000000000000000000" pitchFamily="2" charset="2"/>
              <a:buChar char="l"/>
              <a:defRPr/>
            </a:pPr>
            <a:r>
              <a:rPr lang="zh-CN" altLang="en-US" sz="2400" dirty="0">
                <a:solidFill>
                  <a:srgbClr val="0070C0"/>
                </a:solidFill>
                <a:ea typeface="楷体_GB2312"/>
                <a:cs typeface="Times New Roman" panose="02020603050405020304" pitchFamily="18" charset="0"/>
              </a:rPr>
              <a:t>typedef &lt;元素类型&gt; &lt;数组类型名&gt;[&lt;元素个数&gt;];</a:t>
            </a:r>
          </a:p>
          <a:p>
            <a:pPr marL="742932" lvl="1" indent="-285744" eaLnBrk="1" hangingPunct="1">
              <a:buFont typeface="Wingdings" panose="05000000000000000000" pitchFamily="2" charset="2"/>
              <a:buNone/>
              <a:defRPr/>
            </a:pPr>
            <a:r>
              <a:rPr lang="zh-CN" altLang="en-US" sz="24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例如：typedef int A[10];</a:t>
            </a:r>
          </a:p>
          <a:p>
            <a:pPr marL="742932" lvl="1" indent="-285744" eaLnBrk="1" hangingPunct="1">
              <a:buFont typeface="Wingdings" panose="05000000000000000000" pitchFamily="2" charset="2"/>
              <a:buNone/>
              <a:defRPr/>
            </a:pPr>
            <a:r>
              <a:rPr lang="zh-CN" altLang="en-US" sz="2000" dirty="0">
                <a:ea typeface="楷体_GB2312"/>
                <a:cs typeface="Times New Roman" panose="02020603050405020304" pitchFamily="18" charset="0"/>
              </a:rPr>
              <a:t>                A a; </a:t>
            </a:r>
            <a:endParaRPr lang="en-US" altLang="zh-CN" sz="2000" dirty="0">
              <a:ea typeface="楷体_GB2312"/>
              <a:cs typeface="Times New Roman" panose="02020603050405020304" pitchFamily="18" charset="0"/>
            </a:endParaRPr>
          </a:p>
          <a:p>
            <a:pPr marL="742932" lvl="1" indent="-285744" eaLnBrk="1" hangingPunct="1">
              <a:buFont typeface="Wingdings" panose="05000000000000000000" pitchFamily="2" charset="2"/>
              <a:buNone/>
              <a:defRPr/>
            </a:pPr>
            <a:endParaRPr lang="zh-CN" altLang="en-US" sz="2000" dirty="0">
              <a:ea typeface="楷体_GB2312"/>
              <a:cs typeface="Times New Roman" panose="02020603050405020304" pitchFamily="18" charset="0"/>
            </a:endParaRPr>
          </a:p>
          <a:p>
            <a:pPr marL="57147" indent="0" algn="ctr" eaLnBrk="1" hangingPunct="1">
              <a:buFont typeface="Wingdings" panose="05000000000000000000" pitchFamily="2" charset="2"/>
              <a:buNone/>
              <a:defRPr/>
            </a:pPr>
            <a:r>
              <a:rPr lang="zh-CN" altLang="en-US" sz="2400" b="1" dirty="0">
                <a:solidFill>
                  <a:srgbClr val="00B050"/>
                </a:solidFill>
                <a:latin typeface="Times New Roman" panose="02020603050405020304" pitchFamily="18" charset="0"/>
                <a:ea typeface="楷体_GB2312"/>
                <a:cs typeface="Times New Roman" panose="02020603050405020304" pitchFamily="18" charset="0"/>
                <a:sym typeface="Arial" panose="020B0604020202020204" pitchFamily="34" charset="0"/>
              </a:rPr>
              <a:t>&lt;元素个数&gt;</a:t>
            </a:r>
            <a:r>
              <a:rPr lang="zh-CN" altLang="en-US" sz="2400" b="1" dirty="0">
                <a:solidFill>
                  <a:srgbClr val="00B050"/>
                </a:solidFill>
                <a:latin typeface="Times New Roman" panose="02020603050405020304" pitchFamily="18" charset="0"/>
                <a:ea typeface="楷体_GB2312"/>
                <a:cs typeface="Times New Roman" panose="02020603050405020304" pitchFamily="18" charset="0"/>
              </a:rPr>
              <a:t>为整型常量表达式</a:t>
            </a:r>
          </a:p>
          <a:p>
            <a:pPr marL="342891" indent="-342891" eaLnBrk="1" hangingPunct="1">
              <a:defRPr/>
            </a:pPr>
            <a:endParaRPr lang="zh-CN" altLang="en-US" sz="28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C4FD8B20-46F8-4E40-8D87-EEBFB5FBBB10}"/>
              </a:ext>
            </a:extLst>
          </p:cNvPr>
          <p:cNvSpPr txBox="1">
            <a:spLocks noChangeArrowheads="1"/>
          </p:cNvSpPr>
          <p:nvPr/>
        </p:nvSpPr>
        <p:spPr bwMode="auto">
          <a:xfrm>
            <a:off x="1259632"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F1714D83-66BA-492D-965D-0F1C3D23641E}"/>
              </a:ext>
            </a:extLst>
          </p:cNvPr>
          <p:cNvSpPr>
            <a:spLocks noGrp="1" noChangeArrowheads="1"/>
          </p:cNvSpPr>
          <p:nvPr>
            <p:ph type="body" idx="4294967295"/>
          </p:nvPr>
        </p:nvSpPr>
        <p:spPr>
          <a:xfrm>
            <a:off x="592137" y="1772816"/>
            <a:ext cx="7959725" cy="3579812"/>
          </a:xfrm>
        </p:spPr>
        <p:txBody>
          <a:bodyPr/>
          <a:lstStyle/>
          <a:p>
            <a:pPr eaLnBrk="1" hangingPunct="1"/>
            <a:r>
              <a:rPr lang="zh-CN" altLang="en-US" sz="2800" dirty="0">
                <a:latin typeface="楷体_GB2312"/>
                <a:ea typeface="楷体_GB2312"/>
                <a:cs typeface="Times New Roman" panose="02020603050405020304" pitchFamily="18" charset="0"/>
                <a:sym typeface="Arial" panose="020B0604020202020204" pitchFamily="34" charset="0"/>
              </a:rPr>
              <a:t>初始化：</a:t>
            </a: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sym typeface="Arial" panose="020B0604020202020204" pitchFamily="34" charset="0"/>
              </a:rPr>
              <a:t>全部元素初始化，</a:t>
            </a:r>
            <a:r>
              <a:rPr lang="zh-CN" altLang="en-US" sz="2400" dirty="0">
                <a:latin typeface="楷体_GB2312"/>
                <a:ea typeface="楷体_GB2312"/>
              </a:rPr>
              <a:t>用</a:t>
            </a:r>
            <a:r>
              <a:rPr lang="zh-CN" altLang="en-US" sz="2400" dirty="0">
                <a:solidFill>
                  <a:srgbClr val="FF0000"/>
                </a:solidFill>
                <a:latin typeface="楷体_GB2312"/>
                <a:ea typeface="楷体_GB2312"/>
              </a:rPr>
              <a:t>花括号</a:t>
            </a:r>
            <a:r>
              <a:rPr lang="zh-CN" altLang="en-US" sz="2400" dirty="0">
                <a:latin typeface="楷体_GB2312"/>
                <a:ea typeface="楷体_GB2312"/>
              </a:rPr>
              <a:t>把元素的初始值括起来</a:t>
            </a:r>
            <a:endParaRPr lang="zh-CN" altLang="en-US" sz="2400" dirty="0">
              <a:latin typeface="楷体_GB2312"/>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latin typeface="楷体_GB2312"/>
                <a:ea typeface="楷体_GB2312"/>
                <a:cs typeface="Times New Roman" panose="02020603050405020304" pitchFamily="18" charset="0"/>
              </a:rPr>
              <a:t>  </a:t>
            </a:r>
            <a:r>
              <a:rPr lang="zh-CN" altLang="en-US" sz="2400" dirty="0">
                <a:latin typeface="楷体_GB2312"/>
                <a:ea typeface="楷体_GB2312"/>
                <a:cs typeface="Times New Roman" panose="02020603050405020304" pitchFamily="18" charset="0"/>
                <a:sym typeface="Arial" panose="020B0604020202020204" pitchFamily="34" charset="0"/>
              </a:rPr>
              <a:t>  </a:t>
            </a:r>
            <a:r>
              <a:rPr lang="zh-CN" altLang="en-US" sz="2000" dirty="0">
                <a:latin typeface="楷体_GB2312"/>
                <a:ea typeface="楷体_GB2312"/>
                <a:cs typeface="Times New Roman" panose="02020603050405020304" pitchFamily="18" charset="0"/>
                <a:sym typeface="Arial" panose="020B0604020202020204" pitchFamily="34" charset="0"/>
              </a:rPr>
              <a:t>例如： </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int a[10]</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 = {1, 2, 3, 4, 5, 6, 7, 8, 9, 10}</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a:t>
            </a: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sym typeface="Arial" panose="020B0604020202020204" pitchFamily="34" charset="0"/>
              </a:rPr>
              <a:t>部分元素初始化，不足部分被初始化为</a:t>
            </a:r>
            <a:r>
              <a:rPr lang="en-US" altLang="zh-CN" sz="2400" dirty="0">
                <a:latin typeface="楷体_GB2312"/>
                <a:ea typeface="楷体_GB2312"/>
                <a:cs typeface="Times New Roman" panose="02020603050405020304" pitchFamily="18" charset="0"/>
                <a:sym typeface="Arial" panose="020B0604020202020204" pitchFamily="34" charset="0"/>
              </a:rPr>
              <a:t>0</a:t>
            </a:r>
            <a:endParaRPr lang="zh-CN" altLang="en-US" sz="2400" dirty="0">
              <a:latin typeface="楷体_GB2312"/>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latin typeface="楷体_GB2312"/>
                <a:ea typeface="楷体_GB2312"/>
                <a:cs typeface="Times New Roman" panose="02020603050405020304" pitchFamily="18" charset="0"/>
              </a:rPr>
              <a:t>    </a:t>
            </a:r>
            <a:r>
              <a:rPr lang="zh-CN" altLang="en-US" sz="2000" dirty="0">
                <a:latin typeface="楷体_GB2312"/>
                <a:ea typeface="楷体_GB2312"/>
                <a:cs typeface="Times New Roman" panose="02020603050405020304" pitchFamily="18" charset="0"/>
              </a:rPr>
              <a:t>例如：</a:t>
            </a:r>
            <a:r>
              <a:rPr lang="zh-CN" altLang="en-US" sz="2000" dirty="0">
                <a:latin typeface="楷体_GB2312"/>
                <a:ea typeface="楷体_GB2312"/>
                <a:cs typeface="Times New Roman" panose="02020603050405020304" pitchFamily="18" charset="0"/>
                <a:sym typeface="Arial" panose="020B0604020202020204" pitchFamily="34" charset="0"/>
              </a:rPr>
              <a:t> </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int </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b</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[10]</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 = {1, 2, 3, 4}</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  </a:t>
            </a:r>
            <a:r>
              <a:rPr lang="zh-CN" altLang="en-US" sz="2000" dirty="0">
                <a:solidFill>
                  <a:srgbClr val="0070C0"/>
                </a:solidFill>
                <a:latin typeface="楷体_GB2312"/>
                <a:ea typeface="楷体_GB2312"/>
              </a:rPr>
              <a:t>// b[4]~b[9]为0</a:t>
            </a:r>
            <a:endParaRPr lang="zh-CN" altLang="en-US" sz="2000" dirty="0">
              <a:solidFill>
                <a:srgbClr val="0070C0"/>
              </a:solidFill>
              <a:latin typeface="楷体_GB2312"/>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latin typeface="楷体_GB2312"/>
                <a:ea typeface="楷体_GB2312"/>
                <a:cs typeface="Times New Roman" panose="02020603050405020304" pitchFamily="18" charset="0"/>
                <a:sym typeface="Arial" panose="020B0604020202020204" pitchFamily="34" charset="0"/>
              </a:rPr>
              <a:t>如果每个元素都进行了初始化，则元素个数可以省略，由初始化值的个数来定</a:t>
            </a:r>
            <a:endParaRPr lang="en-US" altLang="zh-CN" sz="2400" dirty="0">
              <a:latin typeface="楷体_GB2312"/>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None/>
            </a:pPr>
            <a:r>
              <a:rPr lang="zh-CN" altLang="en-US" sz="2000" dirty="0">
                <a:solidFill>
                  <a:srgbClr val="000000"/>
                </a:solidFill>
                <a:latin typeface="楷体_GB2312"/>
                <a:ea typeface="楷体_GB2312"/>
                <a:cs typeface="Times New Roman" panose="02020603050405020304" pitchFamily="18" charset="0"/>
              </a:rPr>
              <a:t>     例如：</a:t>
            </a:r>
            <a:r>
              <a:rPr lang="zh-CN" altLang="en-US" sz="2000" dirty="0">
                <a:solidFill>
                  <a:srgbClr val="000000"/>
                </a:solidFill>
                <a:latin typeface="楷体_GB2312"/>
                <a:ea typeface="楷体_GB2312"/>
                <a:cs typeface="Times New Roman" panose="02020603050405020304" pitchFamily="18" charset="0"/>
                <a:sym typeface="Arial" panose="020B0604020202020204" pitchFamily="34" charset="0"/>
              </a:rPr>
              <a:t> </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int </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c</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 ]</a:t>
            </a:r>
            <a:r>
              <a:rPr lang="en-US" altLang="zh-CN" sz="2000" dirty="0">
                <a:solidFill>
                  <a:srgbClr val="0070C0"/>
                </a:solidFill>
                <a:latin typeface="楷体_GB2312"/>
                <a:ea typeface="楷体_GB2312"/>
                <a:cs typeface="Times New Roman" panose="02020603050405020304" pitchFamily="18" charset="0"/>
                <a:sym typeface="Arial" panose="020B0604020202020204" pitchFamily="34" charset="0"/>
              </a:rPr>
              <a:t> = {1, 2, 3}</a:t>
            </a:r>
            <a:r>
              <a:rPr lang="zh-CN" altLang="en-US" sz="2000" dirty="0">
                <a:solidFill>
                  <a:srgbClr val="0070C0"/>
                </a:solidFill>
                <a:latin typeface="楷体_GB2312"/>
                <a:ea typeface="楷体_GB2312"/>
                <a:cs typeface="Times New Roman" panose="02020603050405020304" pitchFamily="18" charset="0"/>
                <a:sym typeface="Arial" panose="020B0604020202020204" pitchFamily="34" charset="0"/>
              </a:rPr>
              <a:t>;  </a:t>
            </a:r>
            <a:r>
              <a:rPr lang="zh-CN" altLang="en-US" sz="2000" dirty="0">
                <a:solidFill>
                  <a:srgbClr val="0070C0"/>
                </a:solidFill>
                <a:latin typeface="楷体_GB2312"/>
                <a:ea typeface="楷体_GB2312"/>
              </a:rPr>
              <a:t>// c由三个元素构成</a:t>
            </a:r>
            <a:endParaRPr lang="zh-CN" altLang="en-US" sz="2000" dirty="0">
              <a:solidFill>
                <a:srgbClr val="0070C0"/>
              </a:solidFill>
              <a:latin typeface="楷体_GB2312"/>
              <a:ea typeface="楷体_GB2312"/>
              <a:cs typeface="Times New Roman" panose="02020603050405020304" pitchFamily="18" charset="0"/>
            </a:endParaRPr>
          </a:p>
          <a:p>
            <a:pPr eaLnBrk="1" hangingPunct="1"/>
            <a:endParaRPr lang="zh-CN" altLang="en-US" sz="2800" dirty="0">
              <a:latin typeface="楷体_GB2312"/>
              <a:ea typeface="楷体_GB2312"/>
            </a:endParaRPr>
          </a:p>
        </p:txBody>
      </p:sp>
      <p:sp>
        <p:nvSpPr>
          <p:cNvPr id="4" name="Rectangle 2">
            <a:extLst>
              <a:ext uri="{FF2B5EF4-FFF2-40B4-BE49-F238E27FC236}">
                <a16:creationId xmlns:a16="http://schemas.microsoft.com/office/drawing/2014/main" id="{0041638A-240F-4B48-9117-AFE110CA75D2}"/>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5.2.1 </a:t>
            </a:r>
            <a:r>
              <a:rPr lang="zh-CN" altLang="en-US" sz="4000" kern="0" dirty="0">
                <a:solidFill>
                  <a:schemeClr val="tx2"/>
                </a:solidFill>
                <a:latin typeface="楷体_GB2312"/>
                <a:ea typeface="楷体_GB2312"/>
                <a:cs typeface="+mj-cs"/>
              </a:rPr>
              <a:t>一维数组</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07E8AD18-7ADA-4FD5-BDEA-C05C2BB9C688}"/>
              </a:ext>
            </a:extLst>
          </p:cNvPr>
          <p:cNvSpPr>
            <a:spLocks noGrp="1" noChangeArrowheads="1"/>
          </p:cNvSpPr>
          <p:nvPr>
            <p:ph type="body" idx="4294967295"/>
          </p:nvPr>
        </p:nvSpPr>
        <p:spPr>
          <a:xfrm>
            <a:off x="1066800" y="1819275"/>
            <a:ext cx="7010400" cy="3219450"/>
          </a:xfrm>
        </p:spPr>
        <p:txBody>
          <a:bodyPr/>
          <a:lstStyle/>
          <a:p>
            <a:pPr marL="342891" indent="-342891" eaLnBrk="1" hangingPunct="1">
              <a:defRPr/>
            </a:pPr>
            <a:r>
              <a:rPr lang="zh-CN" altLang="en-US" sz="2800" dirty="0">
                <a:ea typeface="楷体_GB2312"/>
                <a:cs typeface="Times New Roman" panose="02020603050405020304" pitchFamily="18" charset="0"/>
              </a:rPr>
              <a:t>访问一维数组元素的格式：</a:t>
            </a:r>
          </a:p>
          <a:p>
            <a:pPr marL="742932" lvl="1" indent="-285744" eaLnBrk="1" hangingPunct="1">
              <a:buFont typeface="Wingdings" panose="05000000000000000000" pitchFamily="2" charset="2"/>
              <a:buChar char="l"/>
              <a:defRPr/>
            </a:pPr>
            <a:r>
              <a:rPr lang="zh-CN" altLang="en-US" sz="2400" b="1" dirty="0">
                <a:solidFill>
                  <a:srgbClr val="0070C0"/>
                </a:solidFill>
                <a:ea typeface="楷体_GB2312"/>
                <a:cs typeface="Times New Roman" panose="02020603050405020304" pitchFamily="18" charset="0"/>
              </a:rPr>
              <a:t>&lt;一维数组变量名&gt;[&lt;下标&gt;]</a:t>
            </a:r>
          </a:p>
          <a:p>
            <a:pPr marL="742932" lvl="1" indent="-285744" eaLnBrk="1" hangingPunct="1">
              <a:buFont typeface="Wingdings" panose="05000000000000000000" pitchFamily="2" charset="2"/>
              <a:buChar char="l"/>
              <a:defRPr/>
            </a:pPr>
            <a:r>
              <a:rPr lang="zh-CN" altLang="en-US" sz="2400" dirty="0">
                <a:ea typeface="楷体_GB2312"/>
                <a:cs typeface="Times New Roman" panose="02020603050405020304" pitchFamily="18" charset="0"/>
              </a:rPr>
              <a:t>&lt;下标&gt;为整型表达式，</a:t>
            </a:r>
            <a:r>
              <a:rPr lang="zh-CN" altLang="en-US" sz="2400" dirty="0">
                <a:solidFill>
                  <a:srgbClr val="FF0000"/>
                </a:solidFill>
                <a:ea typeface="楷体_GB2312"/>
                <a:cs typeface="Times New Roman" panose="02020603050405020304" pitchFamily="18" charset="0"/>
              </a:rPr>
              <a:t>第一个元素的下标为0</a:t>
            </a:r>
          </a:p>
          <a:p>
            <a:pPr marL="742932" lvl="1" indent="-285744" eaLnBrk="1" hangingPunct="1">
              <a:buFont typeface="Wingdings" panose="05000000000000000000" pitchFamily="2" charset="2"/>
              <a:buNone/>
              <a:defRPr/>
            </a:pPr>
            <a:r>
              <a:rPr lang="zh-CN" altLang="en-US" sz="2000" dirty="0">
                <a:ea typeface="楷体_GB2312"/>
                <a:cs typeface="Times New Roman" panose="02020603050405020304" pitchFamily="18" charset="0"/>
              </a:rPr>
              <a:t>    例如：int a[10];  //数组a</a:t>
            </a:r>
          </a:p>
          <a:p>
            <a:pPr marL="742932" lvl="1" indent="-285744" eaLnBrk="1" hangingPunct="1">
              <a:buFont typeface="Wingdings" panose="05000000000000000000" pitchFamily="2" charset="2"/>
              <a:buNone/>
              <a:defRPr/>
            </a:pPr>
            <a:r>
              <a:rPr lang="zh-CN" altLang="en-US" sz="2000" dirty="0">
                <a:ea typeface="楷体_GB2312"/>
                <a:cs typeface="Times New Roman" panose="02020603050405020304" pitchFamily="18" charset="0"/>
              </a:rPr>
              <a:t>               a[0]、a[1]、...、a[9]  //数组元素</a:t>
            </a:r>
          </a:p>
          <a:p>
            <a:pPr marL="742932" lvl="1" indent="-285744" eaLnBrk="1" hangingPunct="1">
              <a:lnSpc>
                <a:spcPct val="120000"/>
              </a:lnSpc>
              <a:buFont typeface="Wingdings" panose="05000000000000000000" pitchFamily="2" charset="2"/>
              <a:buChar char="l"/>
              <a:defRPr/>
            </a:pPr>
            <a:r>
              <a:rPr lang="zh-CN" altLang="en-US" sz="2400" dirty="0">
                <a:ea typeface="楷体_GB2312"/>
                <a:cs typeface="Times New Roman" panose="02020603050405020304" pitchFamily="18" charset="0"/>
              </a:rPr>
              <a:t>C++语言</a:t>
            </a:r>
            <a:r>
              <a:rPr lang="zh-CN" altLang="en-US" sz="2400" dirty="0">
                <a:solidFill>
                  <a:srgbClr val="FF0000"/>
                </a:solidFill>
                <a:ea typeface="楷体_GB2312"/>
                <a:cs typeface="Times New Roman" panose="02020603050405020304" pitchFamily="18" charset="0"/>
              </a:rPr>
              <a:t>不对数组元素下标越界进行检查，</a:t>
            </a:r>
            <a:endParaRPr lang="en-US" altLang="zh-CN" sz="2400" dirty="0">
              <a:ea typeface="楷体_GB2312"/>
              <a:cs typeface="Times New Roman" panose="02020603050405020304" pitchFamily="18" charset="0"/>
            </a:endParaRPr>
          </a:p>
          <a:p>
            <a:pPr marL="457188" lvl="1" indent="0" eaLnBrk="1" hangingPunct="1">
              <a:lnSpc>
                <a:spcPct val="120000"/>
              </a:lnSpc>
              <a:buFont typeface="Wingdings" panose="05000000000000000000" pitchFamily="2" charset="2"/>
              <a:buNone/>
              <a:defRPr/>
            </a:pPr>
            <a:r>
              <a:rPr lang="en-US" altLang="zh-CN" sz="2400" dirty="0">
                <a:ea typeface="楷体_GB2312"/>
                <a:cs typeface="Times New Roman" panose="02020603050405020304" pitchFamily="18" charset="0"/>
              </a:rPr>
              <a:t>    </a:t>
            </a:r>
            <a:r>
              <a:rPr lang="zh-CN" altLang="en-US" sz="2400" dirty="0">
                <a:ea typeface="楷体_GB2312"/>
                <a:cs typeface="Times New Roman" panose="02020603050405020304" pitchFamily="18" charset="0"/>
              </a:rPr>
              <a:t>程序员必须仔细处置这个问题！</a:t>
            </a:r>
          </a:p>
        </p:txBody>
      </p:sp>
      <p:sp>
        <p:nvSpPr>
          <p:cNvPr id="4" name="Rectangle 2">
            <a:extLst>
              <a:ext uri="{FF2B5EF4-FFF2-40B4-BE49-F238E27FC236}">
                <a16:creationId xmlns:a16="http://schemas.microsoft.com/office/drawing/2014/main" id="{02CBDB37-310F-4A9E-BDBF-5CB8DCEAF7BD}"/>
              </a:ext>
            </a:extLst>
          </p:cNvPr>
          <p:cNvSpPr txBox="1">
            <a:spLocks noChangeArrowheads="1"/>
          </p:cNvSpPr>
          <p:nvPr/>
        </p:nvSpPr>
        <p:spPr bwMode="auto">
          <a:xfrm>
            <a:off x="1403648" y="-416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AB056F49-3538-4056-A438-DBBAE1D74934}"/>
              </a:ext>
            </a:extLst>
          </p:cNvPr>
          <p:cNvSpPr>
            <a:spLocks noGrp="1" noChangeArrowheads="1"/>
          </p:cNvSpPr>
          <p:nvPr>
            <p:ph type="body" idx="4294967295"/>
          </p:nvPr>
        </p:nvSpPr>
        <p:spPr>
          <a:xfrm>
            <a:off x="455612" y="1722437"/>
            <a:ext cx="7708900" cy="2405063"/>
          </a:xfrm>
        </p:spPr>
        <p:txBody>
          <a:bodyPr/>
          <a:lstStyle/>
          <a:p>
            <a:pPr eaLnBrk="1" hangingPunct="1"/>
            <a:r>
              <a:rPr lang="zh-CN" altLang="zh-CN" sz="3200" dirty="0">
                <a:ea typeface="楷体_GB2312"/>
                <a:cs typeface="Times New Roman" panose="02020603050405020304" pitchFamily="18" charset="0"/>
              </a:rPr>
              <a:t>一维数组的存储</a:t>
            </a:r>
            <a:endParaRPr lang="en-US" altLang="zh-CN" sz="3200" dirty="0">
              <a:solidFill>
                <a:srgbClr val="FF0000"/>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编译程序将会在内存中给其分配</a:t>
            </a:r>
            <a:r>
              <a:rPr lang="zh-CN" altLang="en-US" sz="2400" dirty="0">
                <a:solidFill>
                  <a:srgbClr val="FF0000"/>
                </a:solidFill>
                <a:ea typeface="楷体_GB2312"/>
                <a:cs typeface="Times New Roman" panose="02020603050405020304" pitchFamily="18" charset="0"/>
              </a:rPr>
              <a:t>连续的存储空间</a:t>
            </a:r>
            <a:r>
              <a:rPr lang="zh-CN" altLang="en-US" sz="2400" dirty="0">
                <a:ea typeface="楷体_GB2312"/>
                <a:cs typeface="Times New Roman" panose="02020603050405020304" pitchFamily="18" charset="0"/>
              </a:rPr>
              <a:t>来存储数组元素。</a:t>
            </a: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例如：</a:t>
            </a:r>
            <a:r>
              <a:rPr lang="en-US" altLang="zh-CN" sz="2400" dirty="0">
                <a:ea typeface="楷体_GB2312"/>
                <a:cs typeface="Times New Roman" panose="02020603050405020304" pitchFamily="18" charset="0"/>
              </a:rPr>
              <a:t>int a[10];   </a:t>
            </a:r>
            <a:r>
              <a:rPr lang="zh-CN" altLang="en-US" sz="2400" dirty="0">
                <a:ea typeface="楷体_GB2312"/>
                <a:cs typeface="Times New Roman" panose="02020603050405020304" pitchFamily="18" charset="0"/>
              </a:rPr>
              <a:t>其内存空间分配如下：</a:t>
            </a:r>
          </a:p>
          <a:p>
            <a:pPr lvl="2" eaLnBrk="1" hangingPunct="1">
              <a:buFont typeface="Wingdings" panose="05000000000000000000" pitchFamily="2" charset="2"/>
              <a:buNone/>
            </a:pPr>
            <a:r>
              <a:rPr lang="en-US" altLang="zh-CN" b="1" dirty="0">
                <a:ea typeface="楷体_GB2312"/>
                <a:cs typeface="Times New Roman" panose="02020603050405020304" pitchFamily="18" charset="0"/>
              </a:rPr>
              <a:t>a[0]     a[1]	               ...		  a[9]</a:t>
            </a:r>
            <a:endParaRPr lang="en-US" altLang="zh-CN" dirty="0">
              <a:ea typeface="楷体_GB2312"/>
              <a:cs typeface="Times New Roman" panose="02020603050405020304" pitchFamily="18" charset="0"/>
            </a:endParaRPr>
          </a:p>
        </p:txBody>
      </p:sp>
      <p:sp>
        <p:nvSpPr>
          <p:cNvPr id="35843" name="Rectangle 4">
            <a:extLst>
              <a:ext uri="{FF2B5EF4-FFF2-40B4-BE49-F238E27FC236}">
                <a16:creationId xmlns:a16="http://schemas.microsoft.com/office/drawing/2014/main" id="{E4FC676D-4BAA-4392-9562-F2F6B2EAB843}"/>
              </a:ext>
            </a:extLst>
          </p:cNvPr>
          <p:cNvSpPr>
            <a:spLocks noChangeArrowheads="1"/>
          </p:cNvSpPr>
          <p:nvPr/>
        </p:nvSpPr>
        <p:spPr bwMode="auto">
          <a:xfrm>
            <a:off x="251520" y="4653136"/>
            <a:ext cx="7821613" cy="1162050"/>
          </a:xfrm>
          <a:prstGeom prst="rect">
            <a:avLst/>
          </a:prstGeom>
          <a:noFill/>
          <a:ln>
            <a:noFill/>
          </a:ln>
        </p:spPr>
        <p:txBody>
          <a:bodyPr/>
          <a:lstStyle>
            <a:lvl1pPr marL="342900" indent="-342900">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800100" indent="-34290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lvl="1" eaLnBrk="1" hangingPunct="1">
              <a:lnSpc>
                <a:spcPct val="90000"/>
              </a:lnSpc>
              <a:buFont typeface="Wingdings" panose="05000000000000000000" pitchFamily="2" charset="2"/>
              <a:buChar char="l"/>
              <a:defRPr/>
            </a:pPr>
            <a:r>
              <a:rPr lang="zh-CN" altLang="en-US" sz="2400" dirty="0">
                <a:latin typeface="+mn-lt"/>
                <a:ea typeface="楷体_GB2312"/>
                <a:cs typeface="Times New Roman" panose="02020603050405020304" pitchFamily="18" charset="0"/>
              </a:rPr>
              <a:t>所占内存空间大小可用</a:t>
            </a:r>
            <a:r>
              <a:rPr lang="en-US" altLang="zh-CN" sz="2400" dirty="0" err="1">
                <a:latin typeface="+mn-lt"/>
                <a:ea typeface="楷体_GB2312"/>
                <a:cs typeface="Times New Roman" panose="02020603050405020304" pitchFamily="18" charset="0"/>
              </a:rPr>
              <a:t>sizeof</a:t>
            </a:r>
            <a:r>
              <a:rPr lang="zh-CN" altLang="en-US" sz="2400" dirty="0">
                <a:latin typeface="+mn-lt"/>
                <a:ea typeface="楷体_GB2312"/>
                <a:cs typeface="Times New Roman" panose="02020603050405020304" pitchFamily="18" charset="0"/>
              </a:rPr>
              <a:t>操作符来计算。例如：</a:t>
            </a:r>
          </a:p>
          <a:p>
            <a:pPr eaLnBrk="1" hangingPunct="1">
              <a:lnSpc>
                <a:spcPct val="90000"/>
              </a:lnSpc>
              <a:buFont typeface="Wingdings" panose="05000000000000000000" pitchFamily="2" charset="2"/>
              <a:buNone/>
              <a:defRPr/>
            </a:pPr>
            <a:r>
              <a:rPr lang="en-US" altLang="zh-CN" sz="2000" dirty="0">
                <a:latin typeface="+mn-lt"/>
                <a:ea typeface="楷体_GB2312"/>
                <a:cs typeface="Times New Roman" panose="02020603050405020304" pitchFamily="18" charset="0"/>
              </a:rPr>
              <a:t>		int a[10];</a:t>
            </a:r>
          </a:p>
          <a:p>
            <a:pPr eaLnBrk="1" hangingPunct="1">
              <a:lnSpc>
                <a:spcPct val="90000"/>
              </a:lnSpc>
              <a:buFont typeface="Wingdings" panose="05000000000000000000" pitchFamily="2" charset="2"/>
              <a:buNone/>
              <a:defRPr/>
            </a:pPr>
            <a:r>
              <a:rPr lang="en-US" altLang="zh-CN" sz="2000" dirty="0">
                <a:latin typeface="+mn-lt"/>
                <a:ea typeface="楷体_GB2312"/>
                <a:cs typeface="Times New Roman" panose="02020603050405020304" pitchFamily="18" charset="0"/>
              </a:rPr>
              <a:t>		cout &lt;&lt; </a:t>
            </a:r>
            <a:r>
              <a:rPr lang="en-US" altLang="zh-CN" sz="2000" dirty="0" err="1">
                <a:latin typeface="+mn-lt"/>
                <a:ea typeface="楷体_GB2312"/>
                <a:cs typeface="Times New Roman" panose="02020603050405020304" pitchFamily="18" charset="0"/>
              </a:rPr>
              <a:t>sizeof</a:t>
            </a:r>
            <a:r>
              <a:rPr lang="en-US" altLang="zh-CN" sz="2000" dirty="0">
                <a:latin typeface="+mn-lt"/>
                <a:ea typeface="楷体_GB2312"/>
                <a:cs typeface="Times New Roman" panose="02020603050405020304" pitchFamily="18" charset="0"/>
              </a:rPr>
              <a:t>(a);  //</a:t>
            </a:r>
            <a:r>
              <a:rPr lang="zh-CN" altLang="en-US" sz="2000" dirty="0">
                <a:solidFill>
                  <a:srgbClr val="FF0000"/>
                </a:solidFill>
                <a:latin typeface="+mn-lt"/>
                <a:ea typeface="楷体_GB2312"/>
                <a:cs typeface="Times New Roman" panose="02020603050405020304" pitchFamily="18" charset="0"/>
              </a:rPr>
              <a:t>输出数组</a:t>
            </a:r>
            <a:r>
              <a:rPr lang="en-US" altLang="zh-CN" sz="2000" dirty="0">
                <a:solidFill>
                  <a:srgbClr val="FF0000"/>
                </a:solidFill>
                <a:latin typeface="+mn-lt"/>
                <a:ea typeface="楷体_GB2312"/>
                <a:cs typeface="Times New Roman" panose="02020603050405020304" pitchFamily="18" charset="0"/>
              </a:rPr>
              <a:t>a</a:t>
            </a:r>
            <a:r>
              <a:rPr lang="zh-CN" altLang="en-US" sz="2000" dirty="0">
                <a:solidFill>
                  <a:srgbClr val="FF0000"/>
                </a:solidFill>
                <a:latin typeface="+mn-lt"/>
                <a:ea typeface="楷体_GB2312"/>
                <a:cs typeface="Times New Roman" panose="02020603050405020304" pitchFamily="18" charset="0"/>
              </a:rPr>
              <a:t>所占的内存字节数</a:t>
            </a:r>
            <a:endParaRPr lang="zh-CN" altLang="en-US" sz="2000" dirty="0">
              <a:latin typeface="+mn-lt"/>
              <a:ea typeface="楷体_GB2312"/>
              <a:cs typeface="Times New Roman" panose="02020603050405020304" pitchFamily="18" charset="0"/>
            </a:endParaRPr>
          </a:p>
        </p:txBody>
      </p:sp>
      <p:grpSp>
        <p:nvGrpSpPr>
          <p:cNvPr id="29700" name="Group 5">
            <a:extLst>
              <a:ext uri="{FF2B5EF4-FFF2-40B4-BE49-F238E27FC236}">
                <a16:creationId xmlns:a16="http://schemas.microsoft.com/office/drawing/2014/main" id="{61368E40-3E31-4C5E-BC20-F39828DADAA8}"/>
              </a:ext>
            </a:extLst>
          </p:cNvPr>
          <p:cNvGrpSpPr>
            <a:grpSpLocks/>
          </p:cNvGrpSpPr>
          <p:nvPr/>
        </p:nvGrpSpPr>
        <p:grpSpPr bwMode="auto">
          <a:xfrm>
            <a:off x="1145381" y="4022204"/>
            <a:ext cx="5730875" cy="342900"/>
            <a:chOff x="0" y="0"/>
            <a:chExt cx="3240" cy="312"/>
          </a:xfrm>
        </p:grpSpPr>
        <p:sp>
          <p:nvSpPr>
            <p:cNvPr id="29702" name="Rectangle 6">
              <a:extLst>
                <a:ext uri="{FF2B5EF4-FFF2-40B4-BE49-F238E27FC236}">
                  <a16:creationId xmlns:a16="http://schemas.microsoft.com/office/drawing/2014/main" id="{319632C3-BCBF-4CAD-BE05-3073FCB036BB}"/>
                </a:ext>
              </a:extLst>
            </p:cNvPr>
            <p:cNvSpPr>
              <a:spLocks noChangeArrowheads="1"/>
            </p:cNvSpPr>
            <p:nvPr/>
          </p:nvSpPr>
          <p:spPr bwMode="auto">
            <a:xfrm>
              <a:off x="0" y="0"/>
              <a:ext cx="3240" cy="312"/>
            </a:xfrm>
            <a:prstGeom prst="rect">
              <a:avLst/>
            </a:prstGeom>
            <a:solidFill>
              <a:srgbClr val="FFFFFF"/>
            </a:solidFill>
            <a:ln w="9525">
              <a:solidFill>
                <a:srgbClr val="000000"/>
              </a:solidFill>
              <a:miter lim="800000"/>
              <a:headEnd/>
              <a:tailEnd/>
            </a:ln>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a:endParaRPr>
            </a:p>
          </p:txBody>
        </p:sp>
        <p:sp>
          <p:nvSpPr>
            <p:cNvPr id="29703" name="Line 7">
              <a:extLst>
                <a:ext uri="{FF2B5EF4-FFF2-40B4-BE49-F238E27FC236}">
                  <a16:creationId xmlns:a16="http://schemas.microsoft.com/office/drawing/2014/main" id="{ECFBA5D9-6CB8-4DF9-BF75-3373C3356B53}"/>
                </a:ext>
              </a:extLst>
            </p:cNvPr>
            <p:cNvSpPr>
              <a:spLocks noChangeShapeType="1"/>
            </p:cNvSpPr>
            <p:nvPr/>
          </p:nvSpPr>
          <p:spPr bwMode="auto">
            <a:xfrm>
              <a:off x="540" y="0"/>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29704" name="Line 8">
              <a:extLst>
                <a:ext uri="{FF2B5EF4-FFF2-40B4-BE49-F238E27FC236}">
                  <a16:creationId xmlns:a16="http://schemas.microsoft.com/office/drawing/2014/main" id="{B6EDABD0-5B16-4552-B769-8AAB7951104D}"/>
                </a:ext>
              </a:extLst>
            </p:cNvPr>
            <p:cNvSpPr>
              <a:spLocks noChangeShapeType="1"/>
            </p:cNvSpPr>
            <p:nvPr/>
          </p:nvSpPr>
          <p:spPr bwMode="auto">
            <a:xfrm>
              <a:off x="1080" y="0"/>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29705" name="Line 9">
              <a:extLst>
                <a:ext uri="{FF2B5EF4-FFF2-40B4-BE49-F238E27FC236}">
                  <a16:creationId xmlns:a16="http://schemas.microsoft.com/office/drawing/2014/main" id="{72A7F39D-036B-43DF-99DC-24AB36C1DE3E}"/>
                </a:ext>
              </a:extLst>
            </p:cNvPr>
            <p:cNvSpPr>
              <a:spLocks noChangeShapeType="1"/>
            </p:cNvSpPr>
            <p:nvPr/>
          </p:nvSpPr>
          <p:spPr bwMode="auto">
            <a:xfrm>
              <a:off x="2700" y="0"/>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grpSp>
      <p:sp>
        <p:nvSpPr>
          <p:cNvPr id="10" name="Rectangle 2">
            <a:extLst>
              <a:ext uri="{FF2B5EF4-FFF2-40B4-BE49-F238E27FC236}">
                <a16:creationId xmlns:a16="http://schemas.microsoft.com/office/drawing/2014/main" id="{C7137083-5D45-45BB-9EE8-363E50174905}"/>
              </a:ext>
            </a:extLst>
          </p:cNvPr>
          <p:cNvSpPr txBox="1">
            <a:spLocks noChangeArrowheads="1"/>
          </p:cNvSpPr>
          <p:nvPr/>
        </p:nvSpPr>
        <p:spPr bwMode="auto">
          <a:xfrm>
            <a:off x="1444625"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a:extLst>
              <a:ext uri="{FF2B5EF4-FFF2-40B4-BE49-F238E27FC236}">
                <a16:creationId xmlns:a16="http://schemas.microsoft.com/office/drawing/2014/main" id="{B1442859-37CA-444F-9941-9C1E95DA2084}"/>
              </a:ext>
            </a:extLst>
          </p:cNvPr>
          <p:cNvSpPr>
            <a:spLocks noGrp="1" noChangeArrowheads="1"/>
          </p:cNvSpPr>
          <p:nvPr>
            <p:ph type="body" idx="4294967295"/>
          </p:nvPr>
        </p:nvSpPr>
        <p:spPr>
          <a:xfrm>
            <a:off x="450056" y="1700808"/>
            <a:ext cx="8243888" cy="4416425"/>
          </a:xfrm>
        </p:spPr>
        <p:txBody>
          <a:bodyPr/>
          <a:lstStyle/>
          <a:p>
            <a:pPr eaLnBrk="1" hangingPunct="1"/>
            <a:r>
              <a:rPr lang="zh-CN" altLang="en-US" dirty="0">
                <a:ea typeface="楷体_GB2312"/>
                <a:cs typeface="Times New Roman" panose="02020603050405020304" pitchFamily="18" charset="0"/>
              </a:rPr>
              <a:t>向函数传递一维数组</a:t>
            </a:r>
            <a:endParaRPr lang="en-US" altLang="zh-CN" dirty="0">
              <a:solidFill>
                <a:srgbClr val="0000FF"/>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00FF"/>
                </a:solidFill>
                <a:ea typeface="楷体_GB2312"/>
                <a:cs typeface="Times New Roman" panose="02020603050405020304" pitchFamily="18" charset="0"/>
              </a:rPr>
              <a:t>形参</a:t>
            </a:r>
            <a:r>
              <a:rPr lang="zh-CN" altLang="en-US" sz="2400" dirty="0">
                <a:ea typeface="楷体_GB2312"/>
                <a:cs typeface="Times New Roman" panose="02020603050405020304" pitchFamily="18" charset="0"/>
              </a:rPr>
              <a:t>为</a:t>
            </a:r>
            <a:r>
              <a:rPr lang="zh-CN" altLang="en-US" sz="2400" dirty="0">
                <a:solidFill>
                  <a:srgbClr val="FF0000"/>
                </a:solidFill>
                <a:ea typeface="楷体_GB2312"/>
                <a:cs typeface="Times New Roman" panose="02020603050405020304" pitchFamily="18" charset="0"/>
              </a:rPr>
              <a:t>不带数组大小的一维数组定义、</a:t>
            </a:r>
            <a:r>
              <a:rPr lang="zh-CN" altLang="en-US" sz="2400" dirty="0">
                <a:ea typeface="楷体_GB2312"/>
                <a:cs typeface="Times New Roman" panose="02020603050405020304" pitchFamily="18" charset="0"/>
              </a:rPr>
              <a:t>以及</a:t>
            </a:r>
            <a:r>
              <a:rPr lang="zh-CN" altLang="en-US" sz="2400" dirty="0">
                <a:solidFill>
                  <a:srgbClr val="FF0000"/>
                </a:solidFill>
                <a:ea typeface="楷体_GB2312"/>
                <a:cs typeface="Times New Roman" panose="02020603050405020304" pitchFamily="18" charset="0"/>
              </a:rPr>
              <a:t>数组元素的个数</a:t>
            </a:r>
            <a:r>
              <a:rPr lang="zh-CN" altLang="en-US" sz="2400" dirty="0">
                <a:ea typeface="楷体_GB2312"/>
                <a:cs typeface="Times New Roman" panose="02020603050405020304" pitchFamily="18" charset="0"/>
              </a:rPr>
              <a:t>。</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例如：</a:t>
            </a:r>
          </a:p>
          <a:p>
            <a:pPr lvl="1" eaLnBrk="1" hangingPunct="1">
              <a:lnSpc>
                <a:spcPct val="140000"/>
              </a:lnSpc>
              <a:buFont typeface="Wingdings" panose="05000000000000000000" pitchFamily="2" charset="2"/>
              <a:buNone/>
            </a:pPr>
            <a:endParaRPr lang="en-US" altLang="zh-CN" sz="2000" b="1" dirty="0">
              <a:ea typeface="楷体_GB2312"/>
              <a:cs typeface="Times New Roman" panose="02020603050405020304" pitchFamily="18" charset="0"/>
            </a:endParaRPr>
          </a:p>
        </p:txBody>
      </p:sp>
      <p:sp>
        <p:nvSpPr>
          <p:cNvPr id="5" name="Rectangle 2">
            <a:extLst>
              <a:ext uri="{FF2B5EF4-FFF2-40B4-BE49-F238E27FC236}">
                <a16:creationId xmlns:a16="http://schemas.microsoft.com/office/drawing/2014/main" id="{B4130F96-89BC-4926-9D2D-5FAB4072E598}"/>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p>
        </p:txBody>
      </p:sp>
      <p:sp>
        <p:nvSpPr>
          <p:cNvPr id="2" name="矩形 1">
            <a:extLst>
              <a:ext uri="{FF2B5EF4-FFF2-40B4-BE49-F238E27FC236}">
                <a16:creationId xmlns:a16="http://schemas.microsoft.com/office/drawing/2014/main" id="{0CAA5BAB-7343-48C8-89D2-F10C299B895A}"/>
              </a:ext>
            </a:extLst>
          </p:cNvPr>
          <p:cNvSpPr/>
          <p:nvPr/>
        </p:nvSpPr>
        <p:spPr>
          <a:xfrm>
            <a:off x="2286000" y="3212976"/>
            <a:ext cx="4572000" cy="2677656"/>
          </a:xfrm>
          <a:prstGeom prst="rect">
            <a:avLst/>
          </a:prstGeom>
        </p:spPr>
        <p:txBody>
          <a:bodyPr>
            <a:spAutoFit/>
          </a:bodyPr>
          <a:lstStyle/>
          <a:p>
            <a:pPr lvl="1" eaLnBrk="1" hangingPunct="1">
              <a:lnSpc>
                <a:spcPct val="140000"/>
              </a:lnSpc>
              <a:buFont typeface="Wingdings" panose="05000000000000000000" pitchFamily="2" charset="2"/>
              <a:buNone/>
            </a:pPr>
            <a:r>
              <a:rPr lang="zh-CN" altLang="en-US"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int</a:t>
            </a:r>
            <a:r>
              <a:rPr lang="en-US" altLang="zh-CN" sz="2000" b="1" dirty="0">
                <a:solidFill>
                  <a:schemeClr val="tx2"/>
                </a:solidFill>
                <a:ea typeface="楷体_GB2312"/>
                <a:cs typeface="Times New Roman" panose="02020603050405020304" pitchFamily="18" charset="0"/>
              </a:rPr>
              <a:t> max(</a:t>
            </a:r>
            <a:r>
              <a:rPr lang="en-US" altLang="zh-CN" sz="2000" b="1" dirty="0">
                <a:solidFill>
                  <a:srgbClr val="FF0000"/>
                </a:solidFill>
                <a:ea typeface="楷体_GB2312"/>
                <a:cs typeface="Times New Roman" panose="02020603050405020304" pitchFamily="18" charset="0"/>
              </a:rPr>
              <a:t>int x[], int num</a:t>
            </a:r>
            <a:r>
              <a:rPr lang="en-US" altLang="zh-CN" sz="2000" b="1" dirty="0">
                <a:solidFill>
                  <a:schemeClr val="tx2"/>
                </a:solidFill>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  </a:t>
            </a: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int</a:t>
            </a:r>
            <a:r>
              <a:rPr lang="en-US" altLang="zh-CN" sz="2000" b="1" dirty="0">
                <a:solidFill>
                  <a:schemeClr val="tx2"/>
                </a:solidFill>
                <a:ea typeface="楷体_GB2312"/>
                <a:cs typeface="Times New Roman" panose="02020603050405020304" pitchFamily="18" charset="0"/>
              </a:rPr>
              <a:t>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 j;</a:t>
            </a: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j = 0;</a:t>
            </a: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for</a:t>
            </a:r>
            <a:r>
              <a:rPr lang="en-US" altLang="zh-CN" sz="2000" b="1" dirty="0">
                <a:solidFill>
                  <a:schemeClr val="tx2"/>
                </a:solidFill>
                <a:ea typeface="楷体_GB2312"/>
                <a:cs typeface="Times New Roman" panose="02020603050405020304" pitchFamily="18" charset="0"/>
              </a:rPr>
              <a:t>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=1;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&lt;num;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if</a:t>
            </a:r>
            <a:r>
              <a:rPr lang="en-US" altLang="zh-CN" sz="2000" b="1" dirty="0">
                <a:solidFill>
                  <a:schemeClr val="tx2"/>
                </a:solidFill>
                <a:ea typeface="楷体_GB2312"/>
                <a:cs typeface="Times New Roman" panose="02020603050405020304" pitchFamily="18" charset="0"/>
              </a:rPr>
              <a:t> (x[</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 &gt; x[j]) j = </a:t>
            </a:r>
            <a:r>
              <a:rPr lang="en-US" altLang="zh-CN" sz="2000" b="1" dirty="0" err="1">
                <a:solidFill>
                  <a:schemeClr val="tx2"/>
                </a:solidFill>
                <a:ea typeface="楷体_GB2312"/>
                <a:cs typeface="Times New Roman" panose="02020603050405020304" pitchFamily="18" charset="0"/>
              </a:rPr>
              <a:t>i</a:t>
            </a:r>
            <a:r>
              <a:rPr lang="en-US" altLang="zh-CN" sz="2000" b="1" dirty="0">
                <a:solidFill>
                  <a:schemeClr val="tx2"/>
                </a:solidFill>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r>
              <a:rPr lang="en-US" altLang="zh-CN" sz="2000" b="1" dirty="0">
                <a:solidFill>
                  <a:srgbClr val="0070C0"/>
                </a:solidFill>
                <a:ea typeface="楷体_GB2312"/>
                <a:cs typeface="Times New Roman" panose="02020603050405020304" pitchFamily="18" charset="0"/>
              </a:rPr>
              <a:t>return</a:t>
            </a:r>
            <a:r>
              <a:rPr lang="en-US" altLang="zh-CN" sz="2000" b="1" dirty="0">
                <a:solidFill>
                  <a:schemeClr val="tx2"/>
                </a:solidFill>
                <a:ea typeface="楷体_GB2312"/>
                <a:cs typeface="Times New Roman" panose="02020603050405020304" pitchFamily="18" charset="0"/>
              </a:rPr>
              <a:t> j;</a:t>
            </a:r>
          </a:p>
          <a:p>
            <a:pPr lvl="1" eaLnBrk="1" hangingPunct="1">
              <a:buFont typeface="Wingdings" panose="05000000000000000000" pitchFamily="2" charset="2"/>
              <a:buNone/>
            </a:pPr>
            <a:r>
              <a:rPr lang="en-US" altLang="zh-CN" sz="2000" b="1" dirty="0">
                <a:solidFill>
                  <a:schemeClr val="tx2"/>
                </a:solidFill>
                <a:ea typeface="楷体_GB2312"/>
                <a:cs typeface="Times New Roman" panose="02020603050405020304" pitchFamily="18" charset="0"/>
              </a:rPr>
              <a:t>     }</a:t>
            </a:r>
            <a:endParaRPr lang="zh-CN" altLang="en-US" dirty="0">
              <a:solidFill>
                <a:schemeClr val="tx2"/>
              </a:solidFill>
              <a:ea typeface="楷体_GB231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F401596-E623-4684-B7F3-6D4CB8EB1CEF}"/>
              </a:ext>
            </a:extLst>
          </p:cNvPr>
          <p:cNvSpPr>
            <a:spLocks noGrp="1" noChangeArrowheads="1"/>
          </p:cNvSpPr>
          <p:nvPr>
            <p:ph type="body" idx="4294967295"/>
          </p:nvPr>
        </p:nvSpPr>
        <p:spPr>
          <a:xfrm>
            <a:off x="443706" y="1700808"/>
            <a:ext cx="8256588" cy="4221162"/>
          </a:xfrm>
        </p:spPr>
        <p:txBody>
          <a:bodyPr/>
          <a:lstStyle/>
          <a:p>
            <a:pPr eaLnBrk="1" hangingPunct="1"/>
            <a:r>
              <a:rPr lang="zh-CN" altLang="en-US" dirty="0">
                <a:ea typeface="楷体_GB2312"/>
                <a:cs typeface="Times New Roman" panose="02020603050405020304" pitchFamily="18" charset="0"/>
              </a:rPr>
              <a:t>向函数传递一维数组</a:t>
            </a:r>
            <a:endParaRPr lang="en-US" altLang="zh-CN" dirty="0">
              <a:solidFill>
                <a:srgbClr val="0000FF"/>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00FF"/>
                </a:solidFill>
                <a:ea typeface="楷体_GB2312"/>
                <a:cs typeface="Times New Roman" panose="02020603050405020304" pitchFamily="18" charset="0"/>
              </a:rPr>
              <a:t>实参</a:t>
            </a:r>
            <a:r>
              <a:rPr lang="zh-CN" altLang="en-US" sz="2400" dirty="0">
                <a:ea typeface="楷体_GB2312"/>
                <a:cs typeface="Times New Roman" panose="02020603050405020304" pitchFamily="18" charset="0"/>
              </a:rPr>
              <a:t>为</a:t>
            </a:r>
            <a:r>
              <a:rPr lang="zh-CN" altLang="en-US" sz="2400" dirty="0">
                <a:solidFill>
                  <a:srgbClr val="FF0000"/>
                </a:solidFill>
                <a:ea typeface="楷体_GB2312"/>
                <a:cs typeface="Times New Roman" panose="02020603050405020304" pitchFamily="18" charset="0"/>
              </a:rPr>
              <a:t>一维数组变量的名</a:t>
            </a:r>
            <a:r>
              <a:rPr lang="zh-CN" altLang="en-US" sz="2400" dirty="0">
                <a:ea typeface="楷体_GB2312"/>
                <a:cs typeface="Times New Roman" panose="02020603050405020304" pitchFamily="18" charset="0"/>
              </a:rPr>
              <a:t>以及</a:t>
            </a:r>
            <a:r>
              <a:rPr lang="zh-CN" altLang="en-US" sz="2400" dirty="0">
                <a:solidFill>
                  <a:srgbClr val="FF0000"/>
                </a:solidFill>
                <a:ea typeface="楷体_GB2312"/>
                <a:cs typeface="Times New Roman" panose="02020603050405020304" pitchFamily="18" charset="0"/>
              </a:rPr>
              <a:t>数组元素的个数。</a:t>
            </a:r>
            <a:r>
              <a:rPr lang="zh-CN" altLang="en-US" sz="2400" dirty="0">
                <a:ea typeface="楷体_GB2312"/>
                <a:cs typeface="Times New Roman" panose="02020603050405020304" pitchFamily="18" charset="0"/>
              </a:rPr>
              <a:t>例如：</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int a[10], b[20],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 max(a, 10);</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cout</a:t>
            </a:r>
            <a:r>
              <a:rPr lang="en-US" altLang="zh-CN" sz="2000" dirty="0">
                <a:ea typeface="楷体_GB2312"/>
                <a:cs typeface="Times New Roman" panose="02020603050405020304" pitchFamily="18" charset="0"/>
              </a:rPr>
              <a:t> &lt;&lt; a[</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&lt;&lt;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&lt;&lt; </a:t>
            </a:r>
            <a:r>
              <a:rPr lang="en-US" altLang="zh-CN" sz="2000" dirty="0" err="1">
                <a:ea typeface="楷体_GB2312"/>
                <a:cs typeface="Times New Roman" panose="02020603050405020304" pitchFamily="18" charset="0"/>
              </a:rPr>
              <a:t>endl</a:t>
            </a:r>
            <a:r>
              <a:rPr lang="en-US" altLang="zh-CN" sz="2000" dirty="0">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 max(b, 20);</a:t>
            </a:r>
          </a:p>
          <a:p>
            <a:pPr lvl="1" eaLnBrk="1" hangingPunct="1">
              <a:spcAft>
                <a:spcPct val="80000"/>
              </a:spcAft>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cout</a:t>
            </a:r>
            <a:r>
              <a:rPr lang="en-US" altLang="zh-CN" sz="2000" dirty="0">
                <a:ea typeface="楷体_GB2312"/>
                <a:cs typeface="Times New Roman" panose="02020603050405020304" pitchFamily="18" charset="0"/>
              </a:rPr>
              <a:t> &lt;&lt; b[</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&lt;&lt; </a:t>
            </a:r>
            <a:r>
              <a:rPr lang="en-US" altLang="zh-CN" sz="2000" dirty="0" err="1">
                <a:ea typeface="楷体_GB2312"/>
                <a:cs typeface="Times New Roman" panose="02020603050405020304" pitchFamily="18" charset="0"/>
              </a:rPr>
              <a:t>index_max</a:t>
            </a:r>
            <a:r>
              <a:rPr lang="en-US" altLang="zh-CN" sz="2000" dirty="0">
                <a:ea typeface="楷体_GB2312"/>
                <a:cs typeface="Times New Roman" panose="02020603050405020304" pitchFamily="18" charset="0"/>
              </a:rPr>
              <a:t> &lt;&lt; </a:t>
            </a:r>
            <a:r>
              <a:rPr lang="en-US" altLang="zh-CN" sz="2000" dirty="0" err="1">
                <a:ea typeface="楷体_GB2312"/>
                <a:cs typeface="Times New Roman" panose="02020603050405020304" pitchFamily="18" charset="0"/>
              </a:rPr>
              <a:t>endl</a:t>
            </a:r>
            <a:r>
              <a:rPr lang="en-US" altLang="zh-CN" sz="2000" dirty="0">
                <a:ea typeface="楷体_GB2312"/>
                <a:cs typeface="Times New Roman" panose="02020603050405020304" pitchFamily="18" charset="0"/>
              </a:rPr>
              <a:t>;</a:t>
            </a: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数组作为函数参数传递时实际传递的是</a:t>
            </a:r>
            <a:r>
              <a:rPr lang="zh-CN" altLang="en-US" sz="2400" dirty="0">
                <a:solidFill>
                  <a:srgbClr val="FF0000"/>
                </a:solidFill>
                <a:ea typeface="楷体_GB2312"/>
                <a:cs typeface="Times New Roman" panose="02020603050405020304" pitchFamily="18" charset="0"/>
              </a:rPr>
              <a:t>数组的首地址</a:t>
            </a:r>
            <a:r>
              <a:rPr lang="zh-CN" altLang="en-US" sz="2400" dirty="0">
                <a:ea typeface="楷体_GB2312"/>
                <a:cs typeface="Times New Roman" panose="02020603050405020304" pitchFamily="18" charset="0"/>
              </a:rPr>
              <a:t>，函数的形参数组不再分配内存空间，它</a:t>
            </a:r>
            <a:r>
              <a:rPr lang="zh-CN" altLang="en-US" sz="2400" dirty="0">
                <a:solidFill>
                  <a:srgbClr val="FF0000"/>
                </a:solidFill>
                <a:ea typeface="楷体_GB2312"/>
                <a:cs typeface="Times New Roman" panose="02020603050405020304" pitchFamily="18" charset="0"/>
              </a:rPr>
              <a:t>共享实参数组的内存空间</a:t>
            </a:r>
            <a:r>
              <a:rPr lang="zh-CN" altLang="en-US" sz="2400" dirty="0">
                <a:ea typeface="楷体_GB2312"/>
                <a:cs typeface="Times New Roman" panose="02020603050405020304" pitchFamily="18" charset="0"/>
              </a:rPr>
              <a:t>。</a:t>
            </a:r>
          </a:p>
        </p:txBody>
      </p:sp>
      <p:sp>
        <p:nvSpPr>
          <p:cNvPr id="4" name="Rectangle 2">
            <a:extLst>
              <a:ext uri="{FF2B5EF4-FFF2-40B4-BE49-F238E27FC236}">
                <a16:creationId xmlns:a16="http://schemas.microsoft.com/office/drawing/2014/main" id="{14CBA8F4-FF9D-4612-9C32-2592E9426137}"/>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5.2.1 </a:t>
            </a:r>
            <a:r>
              <a:rPr lang="zh-CN" altLang="en-US" sz="4000" kern="0" dirty="0">
                <a:solidFill>
                  <a:schemeClr val="tx2"/>
                </a:solidFill>
                <a:latin typeface="+mj-lt"/>
                <a:ea typeface="楷体_GB2312"/>
                <a:cs typeface="+mj-cs"/>
              </a:rPr>
              <a:t>一维数组</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8804F78F-D63D-46EE-A8C9-240CE3E31B79}"/>
              </a:ext>
            </a:extLst>
          </p:cNvPr>
          <p:cNvSpPr>
            <a:spLocks noGrp="1" noChangeArrowheads="1"/>
          </p:cNvSpPr>
          <p:nvPr>
            <p:ph type="body" idx="4294967295"/>
          </p:nvPr>
        </p:nvSpPr>
        <p:spPr>
          <a:xfrm>
            <a:off x="395536" y="2067719"/>
            <a:ext cx="7994650" cy="2722562"/>
          </a:xfrm>
        </p:spPr>
        <p:txBody>
          <a:bodyPr/>
          <a:lstStyle/>
          <a:p>
            <a:pPr eaLnBrk="1" hangingPunct="1"/>
            <a:r>
              <a:rPr lang="en-US" altLang="zh-CN" sz="2800" dirty="0">
                <a:ea typeface="楷体_GB2312"/>
                <a:cs typeface="Times New Roman" panose="02020603050405020304" pitchFamily="18" charset="0"/>
              </a:rPr>
              <a:t>C++</a:t>
            </a:r>
            <a:r>
              <a:rPr lang="zh-CN" altLang="en-US" sz="2800" dirty="0">
                <a:ea typeface="楷体_GB2312"/>
                <a:cs typeface="Times New Roman" panose="02020603050405020304" pitchFamily="18" charset="0"/>
              </a:rPr>
              <a:t>语言</a:t>
            </a:r>
            <a:r>
              <a:rPr lang="zh-CN" altLang="en-US" sz="2800" dirty="0">
                <a:solidFill>
                  <a:srgbClr val="FF0000"/>
                </a:solidFill>
                <a:ea typeface="楷体_GB2312"/>
                <a:cs typeface="Times New Roman" panose="02020603050405020304" pitchFamily="18" charset="0"/>
              </a:rPr>
              <a:t>没有提供</a:t>
            </a:r>
            <a:r>
              <a:rPr lang="zh-CN" altLang="en-US" sz="2800" dirty="0">
                <a:ea typeface="楷体_GB2312"/>
                <a:cs typeface="Times New Roman" panose="02020603050405020304" pitchFamily="18" charset="0"/>
              </a:rPr>
              <a:t>构造数据类型的字符串。可以用</a:t>
            </a:r>
            <a:r>
              <a:rPr lang="zh-CN" altLang="en-US" sz="2800" dirty="0">
                <a:solidFill>
                  <a:srgbClr val="FF0000"/>
                </a:solidFill>
                <a:ea typeface="楷体_GB2312"/>
                <a:cs typeface="Times New Roman" panose="02020603050405020304" pitchFamily="18" charset="0"/>
              </a:rPr>
              <a:t>元素类型为</a:t>
            </a:r>
            <a:r>
              <a:rPr lang="en-US" altLang="zh-CN" sz="2800" dirty="0">
                <a:solidFill>
                  <a:srgbClr val="FF0000"/>
                </a:solidFill>
                <a:ea typeface="楷体_GB2312"/>
                <a:cs typeface="Times New Roman" panose="02020603050405020304" pitchFamily="18" charset="0"/>
              </a:rPr>
              <a:t>char</a:t>
            </a:r>
            <a:r>
              <a:rPr lang="zh-CN" altLang="en-US" sz="2800" dirty="0">
                <a:solidFill>
                  <a:srgbClr val="FF0000"/>
                </a:solidFill>
                <a:ea typeface="楷体_GB2312"/>
                <a:cs typeface="Times New Roman" panose="02020603050405020304" pitchFamily="18" charset="0"/>
              </a:rPr>
              <a:t>的一维数组（字符数组）</a:t>
            </a:r>
            <a:r>
              <a:rPr lang="zh-CN" altLang="en-US" sz="2800" dirty="0">
                <a:ea typeface="楷体_GB2312"/>
                <a:cs typeface="Times New Roman" panose="02020603050405020304" pitchFamily="18" charset="0"/>
              </a:rPr>
              <a:t>表示字符串类型。</a:t>
            </a: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用字符数组存贮字符串时，</a:t>
            </a:r>
            <a:r>
              <a:rPr lang="zh-CN" altLang="en-US" sz="2400" b="1" dirty="0">
                <a:solidFill>
                  <a:srgbClr val="0070C0"/>
                </a:solidFill>
                <a:ea typeface="楷体_GB2312"/>
                <a:cs typeface="Times New Roman" panose="02020603050405020304" pitchFamily="18" charset="0"/>
              </a:rPr>
              <a:t>通常</a:t>
            </a:r>
            <a:r>
              <a:rPr lang="zh-CN" altLang="en-US" sz="2400" dirty="0">
                <a:ea typeface="楷体_GB2312"/>
                <a:cs typeface="Times New Roman" panose="02020603050405020304" pitchFamily="18" charset="0"/>
              </a:rPr>
              <a:t>在最后一个字符的后面放置字符串结束标记：</a:t>
            </a:r>
            <a:r>
              <a:rPr lang="en-US" altLang="zh-CN" sz="2400" dirty="0">
                <a:solidFill>
                  <a:srgbClr val="FF0000"/>
                </a:solidFill>
                <a:ea typeface="楷体_GB2312"/>
                <a:cs typeface="Times New Roman" panose="02020603050405020304" pitchFamily="18" charset="0"/>
              </a:rPr>
              <a:t>’\0’</a:t>
            </a:r>
            <a:r>
              <a:rPr lang="zh-CN" altLang="en-US" sz="2400" dirty="0">
                <a:ea typeface="楷体_GB2312"/>
                <a:cs typeface="Times New Roman" panose="02020603050405020304" pitchFamily="18" charset="0"/>
              </a:rPr>
              <a:t>。相应地，元素个数应</a:t>
            </a:r>
            <a:r>
              <a:rPr lang="zh-CN" altLang="en-US" sz="2400" dirty="0">
                <a:solidFill>
                  <a:srgbClr val="FF0000"/>
                </a:solidFill>
                <a:ea typeface="楷体_GB2312"/>
                <a:cs typeface="Times New Roman" panose="02020603050405020304" pitchFamily="18" charset="0"/>
              </a:rPr>
              <a:t>比实际的字符串长度多一个。</a:t>
            </a:r>
            <a:endParaRPr lang="en-US" altLang="zh-CN" sz="2400" dirty="0">
              <a:ea typeface="楷体_GB2312"/>
              <a:cs typeface="Times New Roman" panose="02020603050405020304" pitchFamily="18" charset="0"/>
            </a:endParaRPr>
          </a:p>
        </p:txBody>
      </p:sp>
      <p:sp>
        <p:nvSpPr>
          <p:cNvPr id="5" name="Rectangle 2">
            <a:extLst>
              <a:ext uri="{FF2B5EF4-FFF2-40B4-BE49-F238E27FC236}">
                <a16:creationId xmlns:a16="http://schemas.microsoft.com/office/drawing/2014/main" id="{5D066165-3FDA-4C34-B068-4A63A947A257}"/>
              </a:ext>
            </a:extLst>
          </p:cNvPr>
          <p:cNvSpPr txBox="1">
            <a:spLocks noChangeArrowheads="1"/>
          </p:cNvSpPr>
          <p:nvPr/>
        </p:nvSpPr>
        <p:spPr bwMode="auto">
          <a:xfrm>
            <a:off x="1259632" y="-416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5.2.2 </a:t>
            </a:r>
            <a:r>
              <a:rPr lang="zh-CN" altLang="en-US" sz="4000" kern="0" dirty="0">
                <a:solidFill>
                  <a:schemeClr val="tx2"/>
                </a:solidFill>
                <a:latin typeface="+mj-lt"/>
                <a:ea typeface="楷体_GB2312"/>
                <a:cs typeface="+mj-cs"/>
              </a:rPr>
              <a:t>一维数组</a:t>
            </a:r>
            <a:r>
              <a:rPr lang="en-US" altLang="zh-CN" sz="4000" kern="0" dirty="0">
                <a:solidFill>
                  <a:schemeClr val="tx2"/>
                </a:solidFill>
                <a:latin typeface="+mj-lt"/>
                <a:ea typeface="楷体_GB2312"/>
                <a:cs typeface="+mj-cs"/>
              </a:rPr>
              <a:t>--</a:t>
            </a:r>
            <a:r>
              <a:rPr lang="zh-CN" altLang="en-US" sz="4000" kern="0" dirty="0">
                <a:solidFill>
                  <a:schemeClr val="tx2"/>
                </a:solidFill>
                <a:latin typeface="+mj-lt"/>
                <a:ea typeface="楷体_GB2312"/>
                <a:cs typeface="+mj-cs"/>
              </a:rPr>
              <a:t>字符串</a:t>
            </a:r>
          </a:p>
        </p:txBody>
      </p:sp>
      <p:sp>
        <p:nvSpPr>
          <p:cNvPr id="2" name="矩形 1">
            <a:extLst>
              <a:ext uri="{FF2B5EF4-FFF2-40B4-BE49-F238E27FC236}">
                <a16:creationId xmlns:a16="http://schemas.microsoft.com/office/drawing/2014/main" id="{9F2DD0EC-EEAA-4DF0-93E9-1A313EFB46D9}"/>
              </a:ext>
            </a:extLst>
          </p:cNvPr>
          <p:cNvSpPr/>
          <p:nvPr/>
        </p:nvSpPr>
        <p:spPr>
          <a:xfrm>
            <a:off x="1031677" y="4941168"/>
            <a:ext cx="6722368" cy="461665"/>
          </a:xfrm>
          <a:prstGeom prst="rect">
            <a:avLst/>
          </a:prstGeom>
          <a:ln w="38100">
            <a:solidFill>
              <a:srgbClr val="0070C0"/>
            </a:solidFill>
            <a:prstDash val="sysDash"/>
          </a:ln>
        </p:spPr>
        <p:txBody>
          <a:bodyPr wrap="square">
            <a:spAutoFit/>
          </a:bodyPr>
          <a:lstStyle/>
          <a:p>
            <a:pPr algn="ctr"/>
            <a:r>
              <a:rPr lang="en-US" altLang="zh-CN" sz="2400" dirty="0">
                <a:solidFill>
                  <a:schemeClr val="tx2"/>
                </a:solidFill>
              </a:rPr>
              <a:t>string</a:t>
            </a:r>
            <a:r>
              <a:rPr lang="zh-CN" altLang="en-US" sz="2400" dirty="0">
                <a:solidFill>
                  <a:schemeClr val="tx2"/>
                </a:solidFill>
              </a:rPr>
              <a:t>是字符串，但它是类、不是构造数据类型。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EE01713-D682-49F4-AA6E-F61CF836BE59}"/>
              </a:ext>
            </a:extLst>
          </p:cNvPr>
          <p:cNvSpPr>
            <a:spLocks noGrp="1" noChangeArrowheads="1"/>
          </p:cNvSpPr>
          <p:nvPr>
            <p:ph type="ctrTitle"/>
          </p:nvPr>
        </p:nvSpPr>
        <p:spPr>
          <a:xfrm>
            <a:off x="1188243" y="1556792"/>
            <a:ext cx="6767513" cy="1752600"/>
          </a:xfrm>
        </p:spPr>
        <p:txBody>
          <a:bodyPr/>
          <a:lstStyle/>
          <a:p>
            <a:r>
              <a:rPr lang="zh-CN" altLang="en-US" sz="4800" dirty="0">
                <a:latin typeface="楷体_GB2312" pitchFamily="1" charset="-122"/>
                <a:ea typeface="楷体_GB2312" pitchFamily="1" charset="-122"/>
              </a:rPr>
              <a:t>第五章 构造数据类型</a:t>
            </a:r>
            <a:endParaRPr lang="zh-CN" altLang="zh-CN" sz="4800" dirty="0">
              <a:latin typeface="楷体_GB2312" pitchFamily="1" charset="-122"/>
              <a:ea typeface="楷体_GB2312" pitchFamily="1"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C8F9909F-C763-4E64-A851-990AD828CD4C}"/>
              </a:ext>
            </a:extLst>
          </p:cNvPr>
          <p:cNvSpPr>
            <a:spLocks noGrp="1" noChangeArrowheads="1"/>
          </p:cNvSpPr>
          <p:nvPr>
            <p:ph type="body" idx="4294967295"/>
          </p:nvPr>
        </p:nvSpPr>
        <p:spPr>
          <a:xfrm>
            <a:off x="1066800" y="1844824"/>
            <a:ext cx="7010400" cy="3495675"/>
          </a:xfrm>
        </p:spPr>
        <p:txBody>
          <a:bodyPr/>
          <a:lstStyle/>
          <a:p>
            <a:pPr eaLnBrk="1" hangingPunct="1">
              <a:lnSpc>
                <a:spcPct val="120000"/>
              </a:lnSpc>
            </a:pPr>
            <a:r>
              <a:rPr lang="zh-CN" altLang="zh-CN" sz="2800" dirty="0">
                <a:ea typeface="楷体_GB2312"/>
                <a:cs typeface="Times New Roman" panose="02020603050405020304" pitchFamily="18" charset="0"/>
              </a:rPr>
              <a:t>字符数组</a:t>
            </a:r>
            <a:r>
              <a:rPr lang="zh-CN" altLang="en-US" sz="2800" dirty="0">
                <a:ea typeface="楷体_GB2312"/>
                <a:cs typeface="Times New Roman" panose="02020603050405020304" pitchFamily="18" charset="0"/>
              </a:rPr>
              <a:t>的</a:t>
            </a:r>
            <a:r>
              <a:rPr lang="zh-CN" altLang="zh-CN" sz="2800" dirty="0">
                <a:ea typeface="楷体_GB2312"/>
                <a:cs typeface="Times New Roman" panose="02020603050405020304" pitchFamily="18" charset="0"/>
              </a:rPr>
              <a:t>初始化</a:t>
            </a:r>
            <a:r>
              <a:rPr lang="zh-CN" altLang="en-US" sz="2800" dirty="0">
                <a:ea typeface="楷体_GB2312"/>
                <a:cs typeface="Times New Roman" panose="02020603050405020304" pitchFamily="18" charset="0"/>
              </a:rPr>
              <a:t>形式：</a:t>
            </a:r>
            <a:r>
              <a:rPr lang="zh-CN" altLang="en-US" sz="2800" dirty="0">
                <a:solidFill>
                  <a:srgbClr val="FF0000"/>
                </a:solidFill>
                <a:ea typeface="楷体_GB2312"/>
                <a:cs typeface="Times New Roman" panose="02020603050405020304" pitchFamily="18" charset="0"/>
              </a:rPr>
              <a:t>除了第一种形式，其它形式的初始化都会在最后一个字符的后面自动填充 '\0'</a:t>
            </a:r>
            <a:endParaRPr lang="zh-CN" altLang="en-US" sz="2800" dirty="0">
              <a:ea typeface="楷体_GB2312"/>
              <a:cs typeface="Times New Roman" panose="02020603050405020304" pitchFamily="18" charset="0"/>
            </a:endParaRPr>
          </a:p>
          <a:p>
            <a:pPr lvl="1" eaLnBrk="1" hangingPunct="1">
              <a:buFont typeface="Wingdings" panose="05000000000000000000" pitchFamily="2" charset="2"/>
              <a:buChar char="l"/>
            </a:pPr>
            <a:r>
              <a:rPr lang="it-IT" altLang="en-US" sz="2400" dirty="0">
                <a:ea typeface="楷体_GB2312"/>
                <a:cs typeface="Times New Roman" panose="02020603050405020304" pitchFamily="18" charset="0"/>
              </a:rPr>
              <a:t>char s[10] = {'h’, 'e', 'l', 'l', 'o', '</a:t>
            </a:r>
            <a:r>
              <a:rPr lang="it-IT" altLang="en-US" sz="2400" dirty="0">
                <a:solidFill>
                  <a:srgbClr val="FF0000"/>
                </a:solidFill>
                <a:ea typeface="楷体_GB2312"/>
                <a:cs typeface="Times New Roman" panose="02020603050405020304" pitchFamily="18" charset="0"/>
              </a:rPr>
              <a:t>\0</a:t>
            </a:r>
            <a:r>
              <a:rPr lang="it-IT" altLang="en-US" sz="2400" dirty="0">
                <a:ea typeface="楷体_GB2312"/>
                <a:cs typeface="Times New Roman" panose="02020603050405020304" pitchFamily="18" charset="0"/>
              </a:rPr>
              <a:t>'};</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char s[10] = {"hello"};</a:t>
            </a: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char s[10] = "hello";</a:t>
            </a:r>
          </a:p>
          <a:p>
            <a:pPr lvl="1" eaLnBrk="1" hangingPunct="1">
              <a:lnSpc>
                <a:spcPct val="70000"/>
              </a:lnSpc>
              <a:buFont typeface="Wingdings" panose="05000000000000000000" pitchFamily="2" charset="2"/>
              <a:buChar char="l"/>
            </a:pPr>
            <a:r>
              <a:rPr lang="zh-CN" altLang="en-US" sz="2400" dirty="0">
                <a:ea typeface="楷体_GB2312"/>
                <a:cs typeface="Times New Roman" panose="02020603050405020304" pitchFamily="18" charset="0"/>
              </a:rPr>
              <a:t>char s[] = "hello";</a:t>
            </a:r>
          </a:p>
        </p:txBody>
      </p:sp>
      <p:sp>
        <p:nvSpPr>
          <p:cNvPr id="4" name="Rectangle 2">
            <a:extLst>
              <a:ext uri="{FF2B5EF4-FFF2-40B4-BE49-F238E27FC236}">
                <a16:creationId xmlns:a16="http://schemas.microsoft.com/office/drawing/2014/main" id="{2B20CF98-DCBE-400D-BBB4-653037E1719B}"/>
              </a:ext>
            </a:extLst>
          </p:cNvPr>
          <p:cNvSpPr txBox="1">
            <a:spLocks noChangeArrowheads="1"/>
          </p:cNvSpPr>
          <p:nvPr/>
        </p:nvSpPr>
        <p:spPr bwMode="auto">
          <a:xfrm>
            <a:off x="1403648" y="-416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5.2.2 </a:t>
            </a:r>
            <a:r>
              <a:rPr lang="zh-CN" altLang="en-US" sz="4000" kern="0" dirty="0">
                <a:solidFill>
                  <a:schemeClr val="tx2"/>
                </a:solidFill>
                <a:latin typeface="+mj-lt"/>
                <a:ea typeface="楷体_GB2312"/>
                <a:cs typeface="+mj-cs"/>
              </a:rPr>
              <a:t>一维数组</a:t>
            </a:r>
            <a:r>
              <a:rPr lang="en-US" altLang="zh-CN" sz="4000" kern="0" dirty="0">
                <a:solidFill>
                  <a:schemeClr val="tx2"/>
                </a:solidFill>
                <a:latin typeface="+mj-lt"/>
                <a:ea typeface="楷体_GB2312"/>
                <a:cs typeface="+mj-cs"/>
              </a:rPr>
              <a:t>--</a:t>
            </a:r>
            <a:r>
              <a:rPr lang="zh-CN" altLang="en-US" sz="4000" kern="0" dirty="0">
                <a:solidFill>
                  <a:schemeClr val="tx2"/>
                </a:solidFill>
                <a:latin typeface="+mj-lt"/>
                <a:ea typeface="楷体_GB2312"/>
                <a:cs typeface="+mj-cs"/>
              </a:rPr>
              <a:t>字符串</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a:extLst>
              <a:ext uri="{FF2B5EF4-FFF2-40B4-BE49-F238E27FC236}">
                <a16:creationId xmlns:a16="http://schemas.microsoft.com/office/drawing/2014/main" id="{46929055-E271-471B-BA23-EE76A9AF2612}"/>
              </a:ext>
            </a:extLst>
          </p:cNvPr>
          <p:cNvSpPr>
            <a:spLocks noGrp="1" noChangeArrowheads="1"/>
          </p:cNvSpPr>
          <p:nvPr>
            <p:ph type="body" idx="4294967295"/>
          </p:nvPr>
        </p:nvSpPr>
        <p:spPr>
          <a:xfrm>
            <a:off x="1043608" y="1628800"/>
            <a:ext cx="7010400" cy="4643437"/>
          </a:xfrm>
        </p:spPr>
        <p:txBody>
          <a:bodyPr/>
          <a:lstStyle/>
          <a:p>
            <a:pPr algn="just" eaLnBrk="1" hangingPunct="1">
              <a:lnSpc>
                <a:spcPct val="80000"/>
              </a:lnSpc>
            </a:pPr>
            <a:r>
              <a:rPr lang="zh-CN" altLang="zh-CN" sz="2800" dirty="0">
                <a:ea typeface="楷体_GB2312"/>
                <a:cs typeface="Times New Roman" panose="02020603050405020304" pitchFamily="18" charset="0"/>
              </a:rPr>
              <a:t>标准库中的字符串处理函数</a:t>
            </a:r>
            <a:r>
              <a:rPr lang="zh-CN" altLang="en-US" sz="2800" dirty="0">
                <a:ea typeface="楷体_GB2312"/>
                <a:cs typeface="Times New Roman" panose="02020603050405020304" pitchFamily="18" charset="0"/>
              </a:rPr>
              <a:t>：</a:t>
            </a:r>
            <a:r>
              <a:rPr lang="zh-CN" altLang="zh-CN" sz="2800" dirty="0">
                <a:ea typeface="楷体_GB2312"/>
                <a:cs typeface="Times New Roman" panose="02020603050405020304" pitchFamily="18" charset="0"/>
              </a:rPr>
              <a:t> </a:t>
            </a:r>
            <a:endParaRPr lang="en-US" altLang="zh-CN" sz="2800" dirty="0">
              <a:ea typeface="楷体_GB2312"/>
              <a:cs typeface="Times New Roman" panose="02020603050405020304" pitchFamily="18" charset="0"/>
            </a:endParaRPr>
          </a:p>
          <a:p>
            <a:pPr algn="just" eaLnBrk="1" hangingPunct="1">
              <a:lnSpc>
                <a:spcPct val="80000"/>
              </a:lnSpc>
              <a:buFont typeface="Wingdings" panose="05000000000000000000" pitchFamily="2" charset="2"/>
              <a:buNone/>
            </a:pPr>
            <a:endParaRPr lang="en-US" altLang="zh-CN" sz="1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计算字符串的长度</a:t>
            </a: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int </a:t>
            </a:r>
            <a:r>
              <a:rPr lang="zh-CN" altLang="en-US" sz="2000" b="1" dirty="0">
                <a:solidFill>
                  <a:srgbClr val="0070C0"/>
                </a:solidFill>
                <a:ea typeface="楷体_GB2312"/>
                <a:cs typeface="Times New Roman" panose="02020603050405020304" pitchFamily="18" charset="0"/>
              </a:rPr>
              <a:t>strlen</a:t>
            </a:r>
            <a:r>
              <a:rPr lang="zh-CN" altLang="en-US" sz="2000" dirty="0">
                <a:ea typeface="楷体_GB2312"/>
                <a:cs typeface="Times New Roman" panose="02020603050405020304" pitchFamily="18" charset="0"/>
              </a:rPr>
              <a:t>( const char s[] ); </a:t>
            </a: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字符串复制</a:t>
            </a: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char </a:t>
            </a:r>
            <a:r>
              <a:rPr lang="zh-CN" altLang="en-US" sz="2000" b="1" dirty="0">
                <a:solidFill>
                  <a:srgbClr val="0070C0"/>
                </a:solidFill>
                <a:ea typeface="楷体_GB2312"/>
                <a:cs typeface="Times New Roman" panose="02020603050405020304" pitchFamily="18" charset="0"/>
              </a:rPr>
              <a:t>*strcpy</a:t>
            </a:r>
            <a:r>
              <a:rPr lang="zh-CN" altLang="en-US" sz="2000" dirty="0">
                <a:ea typeface="楷体_GB2312"/>
                <a:cs typeface="Times New Roman" panose="02020603050405020304" pitchFamily="18" charset="0"/>
              </a:rPr>
              <a:t>( char dst[], const char src[] );</a:t>
            </a: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字符串拼接</a:t>
            </a: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char </a:t>
            </a:r>
            <a:r>
              <a:rPr lang="zh-CN" altLang="en-US" sz="2000" b="1" dirty="0">
                <a:solidFill>
                  <a:srgbClr val="0070C0"/>
                </a:solidFill>
                <a:ea typeface="楷体_GB2312"/>
                <a:cs typeface="Times New Roman" panose="02020603050405020304" pitchFamily="18" charset="0"/>
              </a:rPr>
              <a:t>*strcat</a:t>
            </a:r>
            <a:r>
              <a:rPr lang="zh-CN" altLang="en-US" sz="2000" dirty="0">
                <a:ea typeface="楷体_GB2312"/>
                <a:cs typeface="Times New Roman" panose="02020603050405020304" pitchFamily="18" charset="0"/>
              </a:rPr>
              <a:t>( char dst[], const char src[] );</a:t>
            </a: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字符串比较</a:t>
            </a:r>
            <a:r>
              <a:rPr lang="en-US" altLang="zh-CN" sz="2000" dirty="0">
                <a:ea typeface="楷体_GB2312"/>
                <a:cs typeface="Times New Roman" panose="02020603050405020304" pitchFamily="18" charset="0"/>
              </a:rPr>
              <a:t>	</a:t>
            </a:r>
            <a:endParaRPr lang="zh-CN" altLang="en-US" sz="2000" dirty="0">
              <a:ea typeface="楷体_GB2312"/>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int  </a:t>
            </a:r>
            <a:r>
              <a:rPr lang="en-US" altLang="zh-CN" sz="2000" b="1" dirty="0" err="1">
                <a:solidFill>
                  <a:srgbClr val="0070C0"/>
                </a:solidFill>
                <a:ea typeface="楷体_GB2312"/>
                <a:cs typeface="Times New Roman" panose="02020603050405020304" pitchFamily="18" charset="0"/>
              </a:rPr>
              <a:t>strcmp</a:t>
            </a:r>
            <a:r>
              <a:rPr lang="en-US" altLang="zh-CN" sz="2000" dirty="0">
                <a:ea typeface="楷体_GB2312"/>
                <a:cs typeface="Times New Roman" panose="02020603050405020304" pitchFamily="18" charset="0"/>
              </a:rPr>
              <a:t>( const char s1[], const char s2[] );</a:t>
            </a:r>
          </a:p>
          <a:p>
            <a:pPr lvl="1" algn="just" eaLnBrk="1" hangingPunct="1">
              <a:lnSpc>
                <a:spcPct val="80000"/>
              </a:lnSpc>
              <a:buFont typeface="Wingdings" panose="05000000000000000000" pitchFamily="2" charset="2"/>
              <a:buChar char="l"/>
            </a:pPr>
            <a:r>
              <a:rPr lang="zh-CN" altLang="en-US" sz="2400" dirty="0">
                <a:ea typeface="楷体_GB2312"/>
                <a:cs typeface="Times New Roman" panose="02020603050405020304" pitchFamily="18" charset="0"/>
              </a:rPr>
              <a:t>从字符串到数值类型转换的函数</a:t>
            </a: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double </a:t>
            </a:r>
            <a:r>
              <a:rPr lang="en-US" altLang="zh-CN" sz="2000" b="1" dirty="0" err="1">
                <a:solidFill>
                  <a:srgbClr val="0070C0"/>
                </a:solidFill>
                <a:ea typeface="楷体_GB2312"/>
                <a:cs typeface="Times New Roman" panose="02020603050405020304" pitchFamily="18" charset="0"/>
              </a:rPr>
              <a:t>atof</a:t>
            </a:r>
            <a:r>
              <a:rPr lang="en-US" altLang="zh-CN" sz="2000" dirty="0">
                <a:ea typeface="楷体_GB2312"/>
                <a:cs typeface="Times New Roman" panose="02020603050405020304" pitchFamily="18" charset="0"/>
              </a:rPr>
              <a:t>( const char s[] );</a:t>
            </a:r>
          </a:p>
          <a:p>
            <a:pPr lvl="1" algn="just" eaLnBrk="1" hangingPunct="1">
              <a:lnSpc>
                <a:spcPct val="80000"/>
              </a:lnSpc>
              <a:buFont typeface="Wingdings" panose="05000000000000000000" pitchFamily="2" charset="2"/>
              <a:buNone/>
            </a:pPr>
            <a:r>
              <a:rPr lang="en-US" altLang="zh-CN" sz="2000" dirty="0">
                <a:ea typeface="楷体_GB2312"/>
                <a:cs typeface="Times New Roman" panose="02020603050405020304" pitchFamily="18" charset="0"/>
              </a:rPr>
              <a:t>	int </a:t>
            </a:r>
            <a:r>
              <a:rPr lang="en-US" altLang="zh-CN" sz="2000" b="1" dirty="0" err="1">
                <a:solidFill>
                  <a:srgbClr val="0070C0"/>
                </a:solidFill>
                <a:ea typeface="楷体_GB2312"/>
                <a:cs typeface="Times New Roman" panose="02020603050405020304" pitchFamily="18" charset="0"/>
              </a:rPr>
              <a:t>atoi</a:t>
            </a:r>
            <a:r>
              <a:rPr lang="en-US" altLang="zh-CN" sz="2000" dirty="0">
                <a:ea typeface="楷体_GB2312"/>
                <a:cs typeface="Times New Roman" panose="02020603050405020304" pitchFamily="18" charset="0"/>
              </a:rPr>
              <a:t>( const char s[] );</a:t>
            </a:r>
          </a:p>
        </p:txBody>
      </p:sp>
      <p:sp>
        <p:nvSpPr>
          <p:cNvPr id="4" name="Rectangle 2">
            <a:extLst>
              <a:ext uri="{FF2B5EF4-FFF2-40B4-BE49-F238E27FC236}">
                <a16:creationId xmlns:a16="http://schemas.microsoft.com/office/drawing/2014/main" id="{1FA03FF5-0F79-45C7-A761-58D690DD141E}"/>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5.2.2 </a:t>
            </a:r>
            <a:r>
              <a:rPr lang="zh-CN" altLang="en-US" sz="4000" kern="0" dirty="0">
                <a:solidFill>
                  <a:schemeClr val="tx2"/>
                </a:solidFill>
                <a:latin typeface="+mj-lt"/>
                <a:ea typeface="楷体_GB2312"/>
                <a:cs typeface="+mj-cs"/>
              </a:rPr>
              <a:t>一维数组</a:t>
            </a:r>
            <a:r>
              <a:rPr lang="en-US" altLang="zh-CN" sz="4000" kern="0" dirty="0">
                <a:solidFill>
                  <a:schemeClr val="tx2"/>
                </a:solidFill>
                <a:latin typeface="+mj-lt"/>
                <a:ea typeface="楷体_GB2312"/>
                <a:cs typeface="+mj-cs"/>
              </a:rPr>
              <a:t>--</a:t>
            </a:r>
            <a:r>
              <a:rPr lang="zh-CN" altLang="en-US" sz="4000" kern="0" dirty="0">
                <a:solidFill>
                  <a:schemeClr val="tx2"/>
                </a:solidFill>
                <a:latin typeface="+mj-lt"/>
                <a:ea typeface="楷体_GB2312"/>
                <a:cs typeface="+mj-cs"/>
              </a:rPr>
              <a:t>字符串</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DB452074-A980-491C-881D-B3FF1137953B}"/>
              </a:ext>
            </a:extLst>
          </p:cNvPr>
          <p:cNvSpPr>
            <a:spLocks noGrp="1" noChangeArrowheads="1"/>
          </p:cNvSpPr>
          <p:nvPr>
            <p:ph type="body" idx="4294967295"/>
          </p:nvPr>
        </p:nvSpPr>
        <p:spPr>
          <a:xfrm>
            <a:off x="251520" y="1628800"/>
            <a:ext cx="8496300" cy="4700588"/>
          </a:xfrm>
        </p:spPr>
        <p:txBody>
          <a:bodyPr/>
          <a:lstStyle/>
          <a:p>
            <a:pPr eaLnBrk="1" hangingPunct="1">
              <a:defRPr/>
            </a:pPr>
            <a:r>
              <a:rPr lang="zh-CN" altLang="zh-CN" sz="2800" dirty="0">
                <a:ea typeface="楷体_GB2312"/>
              </a:rPr>
              <a:t>表示</a:t>
            </a:r>
            <a:r>
              <a:rPr lang="zh-CN" altLang="zh-CN" sz="2800" dirty="0">
                <a:solidFill>
                  <a:srgbClr val="FF0000"/>
                </a:solidFill>
                <a:ea typeface="楷体_GB2312"/>
              </a:rPr>
              <a:t>具有</a:t>
            </a:r>
            <a:r>
              <a:rPr lang="zh-CN" altLang="en-US" sz="2800" dirty="0">
                <a:solidFill>
                  <a:srgbClr val="FF0000"/>
                </a:solidFill>
                <a:ea typeface="楷体_GB2312"/>
              </a:rPr>
              <a:t>二</a:t>
            </a:r>
            <a:r>
              <a:rPr lang="zh-CN" altLang="zh-CN" sz="2800" dirty="0">
                <a:solidFill>
                  <a:srgbClr val="FF0000"/>
                </a:solidFill>
                <a:ea typeface="楷体_GB2312"/>
              </a:rPr>
              <a:t>维结构</a:t>
            </a:r>
            <a:r>
              <a:rPr lang="zh-CN" altLang="zh-CN" sz="2800" dirty="0">
                <a:ea typeface="楷体_GB2312"/>
              </a:rPr>
              <a:t>的数据</a:t>
            </a:r>
            <a:r>
              <a:rPr lang="zh-CN" altLang="en-US" sz="2800" dirty="0">
                <a:ea typeface="楷体_GB2312"/>
              </a:rPr>
              <a:t>，</a:t>
            </a:r>
            <a:r>
              <a:rPr lang="zh-CN" altLang="zh-CN" sz="2800" dirty="0">
                <a:ea typeface="楷体_GB2312"/>
              </a:rPr>
              <a:t>第一维称为行</a:t>
            </a:r>
            <a:r>
              <a:rPr lang="zh-CN" altLang="en-US" sz="2800" dirty="0">
                <a:ea typeface="楷体_GB2312"/>
              </a:rPr>
              <a:t>、</a:t>
            </a:r>
            <a:r>
              <a:rPr lang="zh-CN" altLang="zh-CN" sz="2800" dirty="0">
                <a:ea typeface="楷体_GB2312"/>
              </a:rPr>
              <a:t>第二维称为列</a:t>
            </a:r>
            <a:r>
              <a:rPr lang="zh-CN" altLang="en-US" sz="2800" dirty="0">
                <a:ea typeface="楷体_GB2312"/>
              </a:rPr>
              <a:t>，</a:t>
            </a:r>
            <a:r>
              <a:rPr lang="zh-CN" altLang="zh-CN" sz="2800" dirty="0">
                <a:ea typeface="楷体_GB2312"/>
              </a:rPr>
              <a:t>每个元素由其所在的行列唯一确定。</a:t>
            </a:r>
            <a:r>
              <a:rPr lang="zh-CN" altLang="en-US" sz="2800" dirty="0">
                <a:ea typeface="楷体_GB2312"/>
                <a:cs typeface="Times New Roman" panose="02020603050405020304" pitchFamily="18" charset="0"/>
              </a:rPr>
              <a:t>定义格式为：</a:t>
            </a:r>
          </a:p>
          <a:p>
            <a:pPr lvl="1" eaLnBrk="1" hangingPunct="1">
              <a:lnSpc>
                <a:spcPct val="120000"/>
              </a:lnSpc>
              <a:buFont typeface="Wingdings" panose="05000000000000000000" pitchFamily="2" charset="2"/>
              <a:buChar char="l"/>
              <a:defRPr/>
            </a:pPr>
            <a:r>
              <a:rPr lang="en-US" altLang="zh-CN" sz="2400" dirty="0">
                <a:solidFill>
                  <a:srgbClr val="0070C0"/>
                </a:solidFill>
                <a:ea typeface="楷体_GB2312"/>
                <a:cs typeface="Times New Roman" panose="02020603050405020304" pitchFamily="18" charset="0"/>
              </a:rPr>
              <a:t>&lt;</a:t>
            </a:r>
            <a:r>
              <a:rPr lang="zh-CN" altLang="en-US" sz="2400" dirty="0">
                <a:solidFill>
                  <a:srgbClr val="0070C0"/>
                </a:solidFill>
                <a:ea typeface="楷体_GB2312"/>
                <a:cs typeface="Times New Roman" panose="02020603050405020304" pitchFamily="18" charset="0"/>
              </a:rPr>
              <a:t>元素类型</a:t>
            </a:r>
            <a:r>
              <a:rPr lang="en-US" altLang="zh-CN" sz="2400" dirty="0">
                <a:solidFill>
                  <a:srgbClr val="0070C0"/>
                </a:solidFill>
                <a:ea typeface="楷体_GB2312"/>
                <a:cs typeface="Times New Roman" panose="02020603050405020304" pitchFamily="18" charset="0"/>
              </a:rPr>
              <a:t>&gt; &lt;</a:t>
            </a:r>
            <a:r>
              <a:rPr lang="zh-CN" altLang="en-US" sz="2400" dirty="0">
                <a:solidFill>
                  <a:srgbClr val="0070C0"/>
                </a:solidFill>
                <a:ea typeface="楷体_GB2312"/>
                <a:cs typeface="Times New Roman" panose="02020603050405020304" pitchFamily="18" charset="0"/>
              </a:rPr>
              <a:t>二维数组变量</a:t>
            </a:r>
            <a:r>
              <a:rPr lang="en-US" altLang="zh-CN" sz="2400" dirty="0">
                <a:solidFill>
                  <a:srgbClr val="0070C0"/>
                </a:solidFill>
                <a:ea typeface="楷体_GB2312"/>
                <a:cs typeface="Times New Roman" panose="02020603050405020304" pitchFamily="18" charset="0"/>
              </a:rPr>
              <a:t>&gt;[&lt;</a:t>
            </a:r>
            <a:r>
              <a:rPr lang="zh-CN" altLang="en-US" sz="2400" dirty="0">
                <a:solidFill>
                  <a:srgbClr val="0070C0"/>
                </a:solidFill>
                <a:ea typeface="楷体_GB2312"/>
                <a:cs typeface="Times New Roman" panose="02020603050405020304" pitchFamily="18" charset="0"/>
              </a:rPr>
              <a:t>行数</a:t>
            </a:r>
            <a:r>
              <a:rPr lang="en-US" altLang="zh-CN" sz="2400" dirty="0">
                <a:solidFill>
                  <a:srgbClr val="0070C0"/>
                </a:solidFill>
                <a:ea typeface="楷体_GB2312"/>
                <a:cs typeface="Times New Roman" panose="02020603050405020304" pitchFamily="18" charset="0"/>
              </a:rPr>
              <a:t>&gt;][&lt;</a:t>
            </a:r>
            <a:r>
              <a:rPr lang="zh-CN" altLang="en-US" sz="2400" dirty="0">
                <a:solidFill>
                  <a:srgbClr val="0070C0"/>
                </a:solidFill>
                <a:ea typeface="楷体_GB2312"/>
                <a:cs typeface="Times New Roman" panose="02020603050405020304" pitchFamily="18" charset="0"/>
              </a:rPr>
              <a:t>列数</a:t>
            </a:r>
            <a:r>
              <a:rPr lang="en-US" altLang="zh-CN" sz="2400" dirty="0">
                <a:solidFill>
                  <a:srgbClr val="0070C0"/>
                </a:solidFill>
                <a:ea typeface="楷体_GB2312"/>
                <a:cs typeface="Times New Roman" panose="02020603050405020304" pitchFamily="18" charset="0"/>
              </a:rPr>
              <a:t>&gt;];</a:t>
            </a:r>
          </a:p>
          <a:p>
            <a:pPr lvl="1" eaLnBrk="1" hangingPunct="1">
              <a:lnSpc>
                <a:spcPct val="120000"/>
              </a:lnSpc>
              <a:spcAft>
                <a:spcPct val="20000"/>
              </a:spcAft>
              <a:buFont typeface="Wingdings" panose="05000000000000000000" pitchFamily="2" charset="2"/>
              <a:buNone/>
              <a:defRPr/>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a:t>
            </a:r>
            <a:r>
              <a:rPr lang="en-US" altLang="zh-CN" sz="2000" dirty="0">
                <a:ea typeface="楷体_GB2312"/>
                <a:cs typeface="Times New Roman" panose="02020603050405020304" pitchFamily="18" charset="0"/>
              </a:rPr>
              <a:t>int a[10][5];</a:t>
            </a:r>
          </a:p>
          <a:p>
            <a:pPr lvl="1" eaLnBrk="1" hangingPunct="1">
              <a:buFont typeface="Wingdings" panose="05000000000000000000" pitchFamily="2" charset="2"/>
              <a:buChar char="l"/>
              <a:defRPr/>
            </a:pPr>
            <a:r>
              <a:rPr lang="en-US" altLang="zh-CN" sz="2400" dirty="0">
                <a:solidFill>
                  <a:srgbClr val="0070C0"/>
                </a:solidFill>
                <a:ea typeface="楷体_GB2312"/>
                <a:cs typeface="Times New Roman" panose="02020603050405020304" pitchFamily="18" charset="0"/>
              </a:rPr>
              <a:t>typedef &lt;</a:t>
            </a:r>
            <a:r>
              <a:rPr lang="zh-CN" altLang="en-US" sz="2400" dirty="0">
                <a:solidFill>
                  <a:srgbClr val="0070C0"/>
                </a:solidFill>
                <a:ea typeface="楷体_GB2312"/>
                <a:cs typeface="Times New Roman" panose="02020603050405020304" pitchFamily="18" charset="0"/>
              </a:rPr>
              <a:t>元素类型</a:t>
            </a:r>
            <a:r>
              <a:rPr lang="en-US" altLang="zh-CN" sz="2400" dirty="0">
                <a:solidFill>
                  <a:srgbClr val="0070C0"/>
                </a:solidFill>
                <a:ea typeface="楷体_GB2312"/>
                <a:cs typeface="Times New Roman" panose="02020603050405020304" pitchFamily="18" charset="0"/>
              </a:rPr>
              <a:t>&gt; &lt;</a:t>
            </a:r>
            <a:r>
              <a:rPr lang="zh-CN" altLang="en-US" sz="2400" dirty="0">
                <a:solidFill>
                  <a:srgbClr val="0070C0"/>
                </a:solidFill>
                <a:ea typeface="楷体_GB2312"/>
                <a:cs typeface="Times New Roman" panose="02020603050405020304" pitchFamily="18" charset="0"/>
              </a:rPr>
              <a:t>二维数组类型名</a:t>
            </a:r>
            <a:r>
              <a:rPr lang="en-US" altLang="zh-CN" sz="2400" dirty="0">
                <a:solidFill>
                  <a:srgbClr val="0070C0"/>
                </a:solidFill>
                <a:ea typeface="楷体_GB2312"/>
                <a:cs typeface="Times New Roman" panose="02020603050405020304" pitchFamily="18" charset="0"/>
              </a:rPr>
              <a:t>&gt;[&lt;</a:t>
            </a:r>
            <a:r>
              <a:rPr lang="zh-CN" altLang="en-US" sz="2400" dirty="0">
                <a:solidFill>
                  <a:srgbClr val="0070C0"/>
                </a:solidFill>
                <a:ea typeface="楷体_GB2312"/>
                <a:cs typeface="Times New Roman" panose="02020603050405020304" pitchFamily="18" charset="0"/>
              </a:rPr>
              <a:t>行数</a:t>
            </a:r>
            <a:r>
              <a:rPr lang="en-US" altLang="zh-CN" sz="2400" dirty="0">
                <a:solidFill>
                  <a:srgbClr val="0070C0"/>
                </a:solidFill>
                <a:ea typeface="楷体_GB2312"/>
                <a:cs typeface="Times New Roman" panose="02020603050405020304" pitchFamily="18" charset="0"/>
              </a:rPr>
              <a:t>&gt;][&lt;</a:t>
            </a:r>
            <a:r>
              <a:rPr lang="zh-CN" altLang="en-US" sz="2400" dirty="0">
                <a:solidFill>
                  <a:srgbClr val="0070C0"/>
                </a:solidFill>
                <a:ea typeface="楷体_GB2312"/>
                <a:cs typeface="Times New Roman" panose="02020603050405020304" pitchFamily="18" charset="0"/>
              </a:rPr>
              <a:t>列数</a:t>
            </a:r>
            <a:r>
              <a:rPr lang="en-US" altLang="zh-CN" sz="2400" dirty="0">
                <a:solidFill>
                  <a:srgbClr val="0070C0"/>
                </a:solidFill>
                <a:ea typeface="楷体_GB2312"/>
                <a:cs typeface="Times New Roman" panose="02020603050405020304" pitchFamily="18" charset="0"/>
              </a:rPr>
              <a:t>&gt;];</a:t>
            </a:r>
          </a:p>
          <a:p>
            <a:pPr lvl="1" eaLnBrk="1" hangingPunct="1">
              <a:buFont typeface="Wingdings" panose="05000000000000000000" pitchFamily="2" charset="2"/>
              <a:buNone/>
              <a:defRPr/>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a:t>
            </a:r>
            <a:r>
              <a:rPr lang="en-US" altLang="zh-CN" sz="2000" dirty="0">
                <a:ea typeface="楷体_GB2312"/>
                <a:cs typeface="Times New Roman" panose="02020603050405020304" pitchFamily="18" charset="0"/>
              </a:rPr>
              <a:t>typedef int A[10][5]; </a:t>
            </a:r>
          </a:p>
          <a:p>
            <a:pPr lvl="1" eaLnBrk="1" hangingPunct="1">
              <a:buFont typeface="Wingdings" panose="05000000000000000000" pitchFamily="2" charset="2"/>
              <a:buNone/>
              <a:defRPr/>
            </a:pPr>
            <a:r>
              <a:rPr lang="en-US" altLang="zh-CN" sz="2000" dirty="0">
                <a:ea typeface="楷体_GB2312"/>
                <a:cs typeface="Times New Roman" panose="02020603050405020304" pitchFamily="18" charset="0"/>
              </a:rPr>
              <a:t>             A </a:t>
            </a:r>
            <a:r>
              <a:rPr lang="en-US" altLang="zh-CN" sz="2000" dirty="0" err="1">
                <a:ea typeface="楷体_GB2312"/>
                <a:cs typeface="Times New Roman" panose="02020603050405020304" pitchFamily="18" charset="0"/>
              </a:rPr>
              <a:t>a</a:t>
            </a:r>
            <a:r>
              <a:rPr lang="en-US" altLang="zh-CN" sz="2000" dirty="0">
                <a:ea typeface="楷体_GB2312"/>
                <a:cs typeface="Times New Roman" panose="02020603050405020304" pitchFamily="18" charset="0"/>
              </a:rPr>
              <a:t>;</a:t>
            </a:r>
          </a:p>
          <a:p>
            <a:pPr lvl="1" eaLnBrk="1" hangingPunct="1">
              <a:buFont typeface="Wingdings" panose="05000000000000000000" pitchFamily="2" charset="2"/>
              <a:buNone/>
              <a:defRPr/>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a:t>
            </a:r>
            <a:r>
              <a:rPr lang="en-US" altLang="zh-CN" sz="2000" dirty="0">
                <a:ea typeface="楷体_GB2312"/>
                <a:cs typeface="Times New Roman" panose="02020603050405020304" pitchFamily="18" charset="0"/>
              </a:rPr>
              <a:t>typedef int B[5]; </a:t>
            </a:r>
          </a:p>
          <a:p>
            <a:pPr lvl="1" eaLnBrk="1" hangingPunct="1">
              <a:buFont typeface="Wingdings" panose="05000000000000000000" pitchFamily="2" charset="2"/>
              <a:buNone/>
              <a:defRPr/>
            </a:pPr>
            <a:r>
              <a:rPr lang="en-US" altLang="zh-CN" sz="2000" dirty="0">
                <a:ea typeface="楷体_GB2312"/>
                <a:cs typeface="Times New Roman" panose="02020603050405020304" pitchFamily="18" charset="0"/>
              </a:rPr>
              <a:t>             B a[10];</a:t>
            </a:r>
          </a:p>
          <a:p>
            <a:pPr lvl="1" eaLnBrk="1" hangingPunct="1">
              <a:buFont typeface="Wingdings" panose="05000000000000000000" pitchFamily="2" charset="2"/>
              <a:buNone/>
              <a:defRPr/>
            </a:pPr>
            <a:endParaRPr lang="en-US" altLang="zh-CN" sz="1000" dirty="0">
              <a:ea typeface="楷体_GB2312"/>
              <a:cs typeface="Times New Roman" panose="02020603050405020304" pitchFamily="18" charset="0"/>
            </a:endParaRPr>
          </a:p>
          <a:p>
            <a:pPr eaLnBrk="1" hangingPunct="1">
              <a:defRPr/>
            </a:pPr>
            <a:endParaRPr lang="zh-CN" altLang="zh-CN" sz="2800" dirty="0">
              <a:ea typeface="楷体_GB2312"/>
            </a:endParaRPr>
          </a:p>
        </p:txBody>
      </p:sp>
      <p:sp>
        <p:nvSpPr>
          <p:cNvPr id="4" name="Rectangle 2">
            <a:extLst>
              <a:ext uri="{FF2B5EF4-FFF2-40B4-BE49-F238E27FC236}">
                <a16:creationId xmlns:a16="http://schemas.microsoft.com/office/drawing/2014/main" id="{0F37EAF2-AB30-4B19-886D-978D408714AA}"/>
              </a:ext>
            </a:extLst>
          </p:cNvPr>
          <p:cNvSpPr txBox="1">
            <a:spLocks noChangeArrowheads="1"/>
          </p:cNvSpPr>
          <p:nvPr/>
        </p:nvSpPr>
        <p:spPr bwMode="auto">
          <a:xfrm>
            <a:off x="1403648" y="0"/>
            <a:ext cx="3833813"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p>
        </p:txBody>
      </p:sp>
      <p:sp>
        <p:nvSpPr>
          <p:cNvPr id="2" name="矩形 1">
            <a:extLst>
              <a:ext uri="{FF2B5EF4-FFF2-40B4-BE49-F238E27FC236}">
                <a16:creationId xmlns:a16="http://schemas.microsoft.com/office/drawing/2014/main" id="{33D6E696-6DA1-4E5A-B9E2-C06A21094D2D}"/>
              </a:ext>
            </a:extLst>
          </p:cNvPr>
          <p:cNvSpPr/>
          <p:nvPr/>
        </p:nvSpPr>
        <p:spPr>
          <a:xfrm>
            <a:off x="3707904" y="5373216"/>
            <a:ext cx="4903908" cy="461665"/>
          </a:xfrm>
          <a:prstGeom prst="rect">
            <a:avLst/>
          </a:prstGeom>
          <a:ln w="38100">
            <a:solidFill>
              <a:srgbClr val="0070C0"/>
            </a:solidFill>
            <a:prstDash val="sysDash"/>
          </a:ln>
        </p:spPr>
        <p:txBody>
          <a:bodyPr wrap="square">
            <a:spAutoFit/>
          </a:bodyPr>
          <a:lstStyle/>
          <a:p>
            <a:pPr algn="ctr"/>
            <a:r>
              <a:rPr lang="en-US" altLang="zh-CN" sz="2400" dirty="0">
                <a:solidFill>
                  <a:srgbClr val="00B050"/>
                </a:solidFill>
              </a:rPr>
              <a:t>&lt;</a:t>
            </a:r>
            <a:r>
              <a:rPr lang="zh-CN" altLang="en-US" sz="2400" dirty="0">
                <a:solidFill>
                  <a:srgbClr val="00B050"/>
                </a:solidFill>
              </a:rPr>
              <a:t>行数</a:t>
            </a:r>
            <a:r>
              <a:rPr lang="en-US" altLang="zh-CN" sz="2400" dirty="0">
                <a:solidFill>
                  <a:srgbClr val="00B050"/>
                </a:solidFill>
              </a:rPr>
              <a:t>&gt;</a:t>
            </a:r>
            <a:r>
              <a:rPr lang="zh-CN" altLang="en-US" sz="2400" dirty="0">
                <a:solidFill>
                  <a:srgbClr val="00B050"/>
                </a:solidFill>
              </a:rPr>
              <a:t>和</a:t>
            </a:r>
            <a:r>
              <a:rPr lang="en-US" altLang="zh-CN" sz="2400" dirty="0">
                <a:solidFill>
                  <a:srgbClr val="00B050"/>
                </a:solidFill>
              </a:rPr>
              <a:t>&lt;</a:t>
            </a:r>
            <a:r>
              <a:rPr lang="zh-CN" altLang="en-US" sz="2400" dirty="0">
                <a:solidFill>
                  <a:srgbClr val="00B050"/>
                </a:solidFill>
              </a:rPr>
              <a:t>列数</a:t>
            </a:r>
            <a:r>
              <a:rPr lang="en-US" altLang="zh-CN" sz="2400" dirty="0">
                <a:solidFill>
                  <a:srgbClr val="00B050"/>
                </a:solidFill>
              </a:rPr>
              <a:t>&gt;</a:t>
            </a:r>
            <a:r>
              <a:rPr lang="zh-CN" altLang="en-US" sz="2400" dirty="0">
                <a:solidFill>
                  <a:srgbClr val="00B050"/>
                </a:solidFill>
                <a:sym typeface="Arial" panose="020B0604020202020204" pitchFamily="34" charset="0"/>
              </a:rPr>
              <a:t>为整型常量表达式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BFB08D9B-35E0-4040-B284-13B8A5A1C079}"/>
              </a:ext>
            </a:extLst>
          </p:cNvPr>
          <p:cNvSpPr>
            <a:spLocks noGrp="1" noChangeArrowheads="1"/>
          </p:cNvSpPr>
          <p:nvPr>
            <p:ph type="body" idx="4294967295"/>
          </p:nvPr>
        </p:nvSpPr>
        <p:spPr>
          <a:xfrm>
            <a:off x="736600" y="1700808"/>
            <a:ext cx="7670800" cy="4227513"/>
          </a:xfrm>
        </p:spPr>
        <p:txBody>
          <a:bodyPr/>
          <a:lstStyle/>
          <a:p>
            <a:pPr eaLnBrk="1" hangingPunct="1"/>
            <a:r>
              <a:rPr lang="zh-CN" altLang="en-US" sz="2800" dirty="0">
                <a:ea typeface="楷体_GB2312"/>
                <a:cs typeface="Times New Roman" panose="02020603050405020304" pitchFamily="18" charset="0"/>
                <a:sym typeface="Arial" panose="020B0604020202020204" pitchFamily="34" charset="0"/>
              </a:rPr>
              <a:t>初始化：</a:t>
            </a: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sym typeface="Arial" panose="020B0604020202020204" pitchFamily="34" charset="0"/>
              </a:rPr>
              <a:t>全部元素初始化，可采用如下形式</a:t>
            </a:r>
            <a:endParaRPr lang="zh-CN" altLang="en-US" sz="24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ea typeface="楷体_GB2312"/>
                <a:cs typeface="Times New Roman" panose="02020603050405020304" pitchFamily="18" charset="0"/>
              </a:rPr>
              <a:t>  </a:t>
            </a:r>
            <a:r>
              <a:rPr lang="zh-CN" altLang="en-US" sz="2400" dirty="0">
                <a:ea typeface="楷体_GB2312"/>
                <a:cs typeface="Times New Roman" panose="02020603050405020304" pitchFamily="18" charset="0"/>
                <a:sym typeface="Arial" panose="020B0604020202020204" pitchFamily="34" charset="0"/>
              </a:rPr>
              <a:t> </a:t>
            </a:r>
            <a:r>
              <a:rPr lang="zh-CN" altLang="en-US" sz="2000" dirty="0">
                <a:ea typeface="楷体_GB2312"/>
                <a:cs typeface="Times New Roman" panose="02020603050405020304" pitchFamily="18" charset="0"/>
                <a:sym typeface="Arial" panose="020B0604020202020204" pitchFamily="34" charset="0"/>
              </a:rPr>
              <a:t>例如：int a[</a:t>
            </a:r>
            <a:r>
              <a:rPr lang="en-US" altLang="zh-CN" sz="2000" dirty="0">
                <a:ea typeface="楷体_GB2312"/>
                <a:cs typeface="Times New Roman" panose="02020603050405020304" pitchFamily="18" charset="0"/>
                <a:sym typeface="Arial" panose="020B0604020202020204" pitchFamily="34" charset="0"/>
              </a:rPr>
              <a:t>2</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[3] = {{1, 2, 3}, {4, 5, 6}}</a:t>
            </a:r>
            <a:r>
              <a:rPr lang="zh-CN" altLang="en-US" sz="2000" dirty="0">
                <a:ea typeface="楷体_GB2312"/>
                <a:cs typeface="Times New Roman" panose="02020603050405020304" pitchFamily="18" charset="0"/>
                <a:sym typeface="Arial" panose="020B0604020202020204" pitchFamily="34" charset="0"/>
              </a:rPr>
              <a:t>;</a:t>
            </a:r>
            <a:endParaRPr lang="en-US" altLang="zh-CN" sz="2000" dirty="0">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sym typeface="Arial" panose="020B0604020202020204" pitchFamily="34" charset="0"/>
              </a:rPr>
              <a:t>               int a[</a:t>
            </a:r>
            <a:r>
              <a:rPr lang="en-US" altLang="zh-CN" sz="2000" dirty="0">
                <a:ea typeface="楷体_GB2312"/>
                <a:cs typeface="Times New Roman" panose="02020603050405020304" pitchFamily="18" charset="0"/>
                <a:sym typeface="Arial" panose="020B0604020202020204" pitchFamily="34" charset="0"/>
              </a:rPr>
              <a:t>2</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[3] = {1, 2, 3, 4, 5, 6}</a:t>
            </a:r>
            <a:r>
              <a:rPr lang="zh-CN" altLang="en-US" sz="2000" dirty="0">
                <a:ea typeface="楷体_GB2312"/>
                <a:cs typeface="Times New Roman" panose="02020603050405020304" pitchFamily="18" charset="0"/>
                <a:sym typeface="Arial" panose="020B0604020202020204" pitchFamily="34" charset="0"/>
              </a:rPr>
              <a:t>;</a:t>
            </a: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sym typeface="Arial" panose="020B0604020202020204" pitchFamily="34" charset="0"/>
              </a:rPr>
              <a:t>部分元素初始化</a:t>
            </a:r>
            <a:endParaRPr lang="zh-CN" altLang="en-US" sz="2400" dirty="0">
              <a:solidFill>
                <a:srgbClr val="0070C0"/>
              </a:solidFill>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例如：</a:t>
            </a:r>
            <a:r>
              <a:rPr lang="zh-CN" altLang="en-US" sz="2000" dirty="0">
                <a:ea typeface="楷体_GB2312"/>
                <a:cs typeface="Times New Roman" panose="02020603050405020304" pitchFamily="18" charset="0"/>
                <a:sym typeface="Arial" panose="020B0604020202020204" pitchFamily="34" charset="0"/>
              </a:rPr>
              <a:t>int </a:t>
            </a:r>
            <a:r>
              <a:rPr lang="en-US" altLang="zh-CN" sz="2000" dirty="0">
                <a:ea typeface="楷体_GB2312"/>
                <a:cs typeface="Times New Roman" panose="02020603050405020304" pitchFamily="18" charset="0"/>
                <a:sym typeface="Arial" panose="020B0604020202020204" pitchFamily="34" charset="0"/>
              </a:rPr>
              <a:t>b</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2</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[3] = {{1, 2}, {3, 4}}</a:t>
            </a:r>
            <a:r>
              <a:rPr lang="zh-CN" altLang="en-US" sz="2000" dirty="0">
                <a:ea typeface="楷体_GB2312"/>
                <a:cs typeface="Times New Roman" panose="02020603050405020304" pitchFamily="18" charset="0"/>
                <a:sym typeface="Arial" panose="020B0604020202020204" pitchFamily="34" charset="0"/>
              </a:rPr>
              <a:t>;  </a:t>
            </a:r>
            <a:r>
              <a:rPr lang="zh-CN" altLang="en-US" sz="2000" dirty="0">
                <a:ea typeface="楷体_GB2312"/>
              </a:rPr>
              <a:t>//b[</a:t>
            </a:r>
            <a:r>
              <a:rPr lang="en-US" altLang="zh-CN" sz="2000" dirty="0">
                <a:ea typeface="楷体_GB2312"/>
              </a:rPr>
              <a:t>0</a:t>
            </a:r>
            <a:r>
              <a:rPr lang="zh-CN" altLang="en-US" sz="2000" dirty="0">
                <a:ea typeface="楷体_GB2312"/>
              </a:rPr>
              <a:t>]</a:t>
            </a:r>
            <a:r>
              <a:rPr lang="en-US" altLang="zh-CN" sz="2000" dirty="0">
                <a:ea typeface="楷体_GB2312"/>
              </a:rPr>
              <a:t>[2]</a:t>
            </a:r>
            <a:r>
              <a:rPr lang="zh-CN" altLang="en-US" sz="2000" dirty="0">
                <a:ea typeface="楷体_GB2312"/>
              </a:rPr>
              <a:t>和b</a:t>
            </a:r>
            <a:r>
              <a:rPr lang="en-US" altLang="zh-CN" sz="2000" dirty="0">
                <a:ea typeface="楷体_GB2312"/>
              </a:rPr>
              <a:t>[1][2]</a:t>
            </a:r>
            <a:r>
              <a:rPr lang="zh-CN" altLang="en-US" sz="2000" dirty="0">
                <a:ea typeface="楷体_GB2312"/>
              </a:rPr>
              <a:t>初始化为0</a:t>
            </a:r>
            <a:endParaRPr lang="en-US" altLang="zh-CN" sz="2000" dirty="0">
              <a:ea typeface="楷体_GB2312"/>
            </a:endParaRPr>
          </a:p>
          <a:p>
            <a:pPr lvl="1" eaLnBrk="1" hangingPunct="1">
              <a:buFont typeface="Wingdings" panose="05000000000000000000" pitchFamily="2" charset="2"/>
              <a:buNone/>
            </a:pPr>
            <a:r>
              <a:rPr lang="zh-CN" altLang="en-US" sz="2000" dirty="0">
                <a:ea typeface="楷体_GB2312"/>
                <a:cs typeface="Times New Roman" panose="02020603050405020304" pitchFamily="18" charset="0"/>
                <a:sym typeface="Arial" panose="020B0604020202020204" pitchFamily="34" charset="0"/>
              </a:rPr>
              <a:t>               int </a:t>
            </a:r>
            <a:r>
              <a:rPr lang="en-US" altLang="zh-CN" sz="2000" dirty="0">
                <a:ea typeface="楷体_GB2312"/>
                <a:cs typeface="Times New Roman" panose="02020603050405020304" pitchFamily="18" charset="0"/>
                <a:sym typeface="Arial" panose="020B0604020202020204" pitchFamily="34" charset="0"/>
              </a:rPr>
              <a:t>b</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2</a:t>
            </a:r>
            <a:r>
              <a:rPr lang="zh-CN" altLang="en-US" sz="2000" dirty="0">
                <a:ea typeface="楷体_GB2312"/>
                <a:cs typeface="Times New Roman" panose="02020603050405020304" pitchFamily="18" charset="0"/>
                <a:sym typeface="Arial" panose="020B0604020202020204" pitchFamily="34" charset="0"/>
              </a:rPr>
              <a:t>]</a:t>
            </a:r>
            <a:r>
              <a:rPr lang="en-US" altLang="zh-CN" sz="2000" dirty="0">
                <a:ea typeface="楷体_GB2312"/>
                <a:cs typeface="Times New Roman" panose="02020603050405020304" pitchFamily="18" charset="0"/>
                <a:sym typeface="Arial" panose="020B0604020202020204" pitchFamily="34" charset="0"/>
              </a:rPr>
              <a:t>[3] = {1, 2, 3, 4}</a:t>
            </a:r>
            <a:r>
              <a:rPr lang="zh-CN" altLang="en-US" sz="2000" dirty="0">
                <a:ea typeface="楷体_GB2312"/>
                <a:cs typeface="Times New Roman" panose="02020603050405020304" pitchFamily="18" charset="0"/>
                <a:sym typeface="Arial" panose="020B0604020202020204" pitchFamily="34" charset="0"/>
              </a:rPr>
              <a:t>;      </a:t>
            </a:r>
            <a:r>
              <a:rPr lang="zh-CN" altLang="en-US" sz="2000" dirty="0">
                <a:ea typeface="楷体_GB2312"/>
              </a:rPr>
              <a:t>//b[</a:t>
            </a:r>
            <a:r>
              <a:rPr lang="en-US" altLang="zh-CN" sz="2000" dirty="0">
                <a:ea typeface="楷体_GB2312"/>
              </a:rPr>
              <a:t>1</a:t>
            </a:r>
            <a:r>
              <a:rPr lang="zh-CN" altLang="en-US" sz="2000" dirty="0">
                <a:ea typeface="楷体_GB2312"/>
              </a:rPr>
              <a:t>]</a:t>
            </a:r>
            <a:r>
              <a:rPr lang="en-US" altLang="zh-CN" sz="2000" dirty="0">
                <a:ea typeface="楷体_GB2312"/>
              </a:rPr>
              <a:t>[1]</a:t>
            </a:r>
            <a:r>
              <a:rPr lang="zh-CN" altLang="en-US" sz="2000" dirty="0">
                <a:ea typeface="楷体_GB2312"/>
              </a:rPr>
              <a:t>和b</a:t>
            </a:r>
            <a:r>
              <a:rPr lang="en-US" altLang="zh-CN" sz="2000" dirty="0">
                <a:ea typeface="楷体_GB2312"/>
              </a:rPr>
              <a:t>[1][2]</a:t>
            </a:r>
            <a:r>
              <a:rPr lang="zh-CN" altLang="en-US" sz="2000" dirty="0">
                <a:ea typeface="楷体_GB2312"/>
              </a:rPr>
              <a:t>初始化为0</a:t>
            </a:r>
            <a:endParaRPr lang="zh-CN" altLang="en-US" sz="2000" dirty="0">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sym typeface="Arial" panose="020B0604020202020204" pitchFamily="34" charset="0"/>
              </a:rPr>
              <a:t>如果每个元素都进行了初始化</a:t>
            </a:r>
            <a:r>
              <a:rPr lang="zh-CN" altLang="en-US" sz="2400" dirty="0">
                <a:ea typeface="楷体_GB2312"/>
                <a:cs typeface="Times New Roman" panose="02020603050405020304" pitchFamily="18" charset="0"/>
                <a:sym typeface="Arial" panose="020B0604020202020204" pitchFamily="34" charset="0"/>
              </a:rPr>
              <a:t>，则行数可以省略、并由初始值的个数来决定</a:t>
            </a:r>
            <a:endParaRPr lang="en-US" altLang="zh-CN" sz="2400" dirty="0">
              <a:ea typeface="楷体_GB2312"/>
              <a:cs typeface="Times New Roman" panose="02020603050405020304" pitchFamily="18" charset="0"/>
              <a:sym typeface="Arial" panose="020B0604020202020204" pitchFamily="34" charset="0"/>
            </a:endParaRPr>
          </a:p>
          <a:p>
            <a:pPr lvl="1" eaLnBrk="1" hangingPunct="1">
              <a:buFont typeface="Wingdings" panose="05000000000000000000" pitchFamily="2" charset="2"/>
              <a:buNone/>
            </a:pPr>
            <a:r>
              <a:rPr lang="zh-CN" altLang="en-US" sz="2000" dirty="0">
                <a:solidFill>
                  <a:srgbClr val="000000"/>
                </a:solidFill>
                <a:ea typeface="楷体_GB2312"/>
                <a:cs typeface="Times New Roman" panose="02020603050405020304" pitchFamily="18" charset="0"/>
              </a:rPr>
              <a:t>    例如：</a:t>
            </a:r>
            <a:r>
              <a:rPr lang="zh-CN" altLang="en-US" sz="2000" dirty="0">
                <a:solidFill>
                  <a:srgbClr val="000000"/>
                </a:solidFill>
                <a:ea typeface="楷体_GB2312"/>
                <a:cs typeface="Times New Roman" panose="02020603050405020304" pitchFamily="18" charset="0"/>
                <a:sym typeface="Arial" panose="020B0604020202020204" pitchFamily="34" charset="0"/>
              </a:rPr>
              <a:t> int </a:t>
            </a:r>
            <a:r>
              <a:rPr lang="en-US" altLang="zh-CN" sz="2000" dirty="0">
                <a:solidFill>
                  <a:srgbClr val="000000"/>
                </a:solidFill>
                <a:ea typeface="楷体_GB2312"/>
                <a:cs typeface="Times New Roman" panose="02020603050405020304" pitchFamily="18" charset="0"/>
                <a:sym typeface="Arial" panose="020B0604020202020204" pitchFamily="34" charset="0"/>
              </a:rPr>
              <a:t>c</a:t>
            </a:r>
            <a:r>
              <a:rPr lang="zh-CN" altLang="en-US" sz="2000" dirty="0">
                <a:solidFill>
                  <a:srgbClr val="000000"/>
                </a:solidFill>
                <a:ea typeface="楷体_GB2312"/>
                <a:cs typeface="Times New Roman" panose="02020603050405020304" pitchFamily="18" charset="0"/>
                <a:sym typeface="Arial" panose="020B0604020202020204" pitchFamily="34" charset="0"/>
              </a:rPr>
              <a:t>[]</a:t>
            </a:r>
            <a:r>
              <a:rPr lang="en-US" altLang="zh-CN" sz="2000" dirty="0">
                <a:solidFill>
                  <a:srgbClr val="000000"/>
                </a:solidFill>
                <a:ea typeface="楷体_GB2312"/>
                <a:cs typeface="Times New Roman" panose="02020603050405020304" pitchFamily="18" charset="0"/>
                <a:sym typeface="Arial" panose="020B0604020202020204" pitchFamily="34" charset="0"/>
              </a:rPr>
              <a:t>[3] = {{1, 2, 3}, {4, 5, 6}, {7, 8, 3}}</a:t>
            </a:r>
            <a:r>
              <a:rPr lang="zh-CN" altLang="en-US" sz="2000" dirty="0">
                <a:solidFill>
                  <a:srgbClr val="000000"/>
                </a:solidFill>
                <a:ea typeface="楷体_GB2312"/>
                <a:cs typeface="Times New Roman" panose="02020603050405020304" pitchFamily="18" charset="0"/>
                <a:sym typeface="Arial" panose="020B0604020202020204" pitchFamily="34" charset="0"/>
              </a:rPr>
              <a:t>;  </a:t>
            </a:r>
            <a:r>
              <a:rPr lang="zh-CN" altLang="en-US" sz="2000" dirty="0">
                <a:ea typeface="楷体_GB2312"/>
              </a:rPr>
              <a:t>//c有</a:t>
            </a:r>
            <a:r>
              <a:rPr lang="en-US" altLang="zh-CN" sz="2000" dirty="0">
                <a:ea typeface="楷体_GB2312"/>
              </a:rPr>
              <a:t>3</a:t>
            </a:r>
            <a:r>
              <a:rPr lang="zh-CN" altLang="en-US" sz="2000" dirty="0">
                <a:ea typeface="楷体_GB2312"/>
              </a:rPr>
              <a:t>行</a:t>
            </a:r>
            <a:endParaRPr lang="zh-CN" altLang="en-US" dirty="0">
              <a:ea typeface="楷体_GB2312"/>
            </a:endParaRPr>
          </a:p>
        </p:txBody>
      </p:sp>
      <p:sp>
        <p:nvSpPr>
          <p:cNvPr id="4" name="Rectangle 2">
            <a:extLst>
              <a:ext uri="{FF2B5EF4-FFF2-40B4-BE49-F238E27FC236}">
                <a16:creationId xmlns:a16="http://schemas.microsoft.com/office/drawing/2014/main" id="{85B8E229-389F-4E2C-9FF3-C81F35D3E9CC}"/>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6C215981-66B3-4CA7-A091-11654FA17004}"/>
              </a:ext>
            </a:extLst>
          </p:cNvPr>
          <p:cNvSpPr>
            <a:spLocks noGrp="1" noChangeArrowheads="1"/>
          </p:cNvSpPr>
          <p:nvPr>
            <p:ph type="body" idx="4294967295"/>
          </p:nvPr>
        </p:nvSpPr>
        <p:spPr>
          <a:xfrm>
            <a:off x="892175" y="1700808"/>
            <a:ext cx="7359650" cy="3887788"/>
          </a:xfrm>
        </p:spPr>
        <p:txBody>
          <a:bodyPr/>
          <a:lstStyle/>
          <a:p>
            <a:pPr eaLnBrk="1" hangingPunct="1">
              <a:defRPr/>
            </a:pPr>
            <a:r>
              <a:rPr lang="zh-CN" altLang="en-US" sz="2800" dirty="0">
                <a:ea typeface="楷体_GB2312"/>
              </a:rPr>
              <a:t>访问二维数组元素：</a:t>
            </a:r>
            <a:endParaRPr lang="zh-CN" altLang="en-US" sz="2800" dirty="0">
              <a:ea typeface="楷体_GB2312"/>
              <a:cs typeface="Times New Roman" panose="02020603050405020304" pitchFamily="18" charset="0"/>
            </a:endParaRPr>
          </a:p>
          <a:p>
            <a:pPr lvl="1" eaLnBrk="1" hangingPunct="1">
              <a:lnSpc>
                <a:spcPct val="120000"/>
              </a:lnSpc>
              <a:buFont typeface="Wingdings" panose="05000000000000000000" pitchFamily="2" charset="2"/>
              <a:buChar char="l"/>
              <a:defRPr/>
            </a:pPr>
            <a:r>
              <a:rPr lang="en-US" altLang="zh-CN" sz="2400" b="1" dirty="0">
                <a:solidFill>
                  <a:srgbClr val="0070C0"/>
                </a:solidFill>
                <a:ea typeface="楷体_GB2312"/>
              </a:rPr>
              <a:t>&lt;</a:t>
            </a:r>
            <a:r>
              <a:rPr lang="zh-CN" altLang="en-US" sz="2400" b="1" dirty="0">
                <a:solidFill>
                  <a:srgbClr val="0070C0"/>
                </a:solidFill>
                <a:ea typeface="楷体_GB2312"/>
              </a:rPr>
              <a:t>二维数组变量名</a:t>
            </a:r>
            <a:r>
              <a:rPr lang="en-US" altLang="zh-CN" sz="2400" b="1" dirty="0">
                <a:solidFill>
                  <a:srgbClr val="0070C0"/>
                </a:solidFill>
                <a:ea typeface="楷体_GB2312"/>
              </a:rPr>
              <a:t>&gt;[&lt;</a:t>
            </a:r>
            <a:r>
              <a:rPr lang="zh-CN" altLang="en-US" sz="2400" b="1" dirty="0">
                <a:solidFill>
                  <a:srgbClr val="0070C0"/>
                </a:solidFill>
                <a:ea typeface="楷体_GB2312"/>
              </a:rPr>
              <a:t>下标</a:t>
            </a:r>
            <a:r>
              <a:rPr lang="en-US" altLang="zh-CN" sz="2400" b="1" dirty="0">
                <a:solidFill>
                  <a:srgbClr val="0070C0"/>
                </a:solidFill>
                <a:ea typeface="楷体_GB2312"/>
              </a:rPr>
              <a:t>1&gt;][&lt;</a:t>
            </a:r>
            <a:r>
              <a:rPr lang="zh-CN" altLang="en-US" sz="2400" b="1" dirty="0">
                <a:solidFill>
                  <a:srgbClr val="0070C0"/>
                </a:solidFill>
                <a:ea typeface="楷体_GB2312"/>
              </a:rPr>
              <a:t>下标</a:t>
            </a:r>
            <a:r>
              <a:rPr lang="en-US" altLang="zh-CN" sz="2400" b="1" dirty="0">
                <a:solidFill>
                  <a:srgbClr val="0070C0"/>
                </a:solidFill>
                <a:ea typeface="楷体_GB2312"/>
              </a:rPr>
              <a:t>2&gt;] </a:t>
            </a:r>
          </a:p>
          <a:p>
            <a:pPr lvl="1" eaLnBrk="1" hangingPunct="1">
              <a:lnSpc>
                <a:spcPct val="120000"/>
              </a:lnSpc>
              <a:buFont typeface="Wingdings" panose="05000000000000000000" pitchFamily="2" charset="2"/>
              <a:buChar char="l"/>
              <a:defRPr/>
            </a:pPr>
            <a:r>
              <a:rPr lang="en-US" altLang="zh-CN" sz="2400" dirty="0">
                <a:ea typeface="楷体_GB2312"/>
              </a:rPr>
              <a:t>&lt;</a:t>
            </a:r>
            <a:r>
              <a:rPr lang="zh-CN" altLang="en-US" sz="2400" dirty="0">
                <a:ea typeface="楷体_GB2312"/>
              </a:rPr>
              <a:t>下标</a:t>
            </a:r>
            <a:r>
              <a:rPr lang="en-US" altLang="zh-CN" sz="2400" dirty="0">
                <a:ea typeface="楷体_GB2312"/>
              </a:rPr>
              <a:t>1&gt;</a:t>
            </a:r>
            <a:r>
              <a:rPr lang="zh-CN" altLang="en-US" sz="2400" dirty="0">
                <a:ea typeface="楷体_GB2312"/>
              </a:rPr>
              <a:t>和</a:t>
            </a:r>
            <a:r>
              <a:rPr lang="en-US" altLang="zh-CN" sz="2400" dirty="0">
                <a:ea typeface="楷体_GB2312"/>
              </a:rPr>
              <a:t>&lt;</a:t>
            </a:r>
            <a:r>
              <a:rPr lang="zh-CN" altLang="en-US" sz="2400" dirty="0">
                <a:ea typeface="楷体_GB2312"/>
              </a:rPr>
              <a:t>下标</a:t>
            </a:r>
            <a:r>
              <a:rPr lang="en-US" altLang="zh-CN" sz="2400" dirty="0">
                <a:ea typeface="楷体_GB2312"/>
              </a:rPr>
              <a:t>2&gt;</a:t>
            </a:r>
            <a:r>
              <a:rPr lang="zh-CN" altLang="en-US" sz="2400" dirty="0">
                <a:ea typeface="楷体_GB2312"/>
              </a:rPr>
              <a:t>为整型表达式，均从</a:t>
            </a:r>
            <a:r>
              <a:rPr lang="en-US" altLang="zh-CN" sz="2400" dirty="0">
                <a:ea typeface="楷体_GB2312"/>
              </a:rPr>
              <a:t>0</a:t>
            </a:r>
            <a:r>
              <a:rPr lang="zh-CN" altLang="en-US" sz="2400" dirty="0">
                <a:ea typeface="楷体_GB2312"/>
              </a:rPr>
              <a:t>开始。</a:t>
            </a:r>
          </a:p>
          <a:p>
            <a:pPr lvl="1" eaLnBrk="1" hangingPunct="1">
              <a:lnSpc>
                <a:spcPct val="130000"/>
              </a:lnSpc>
              <a:buFont typeface="Wingdings" panose="05000000000000000000" pitchFamily="2" charset="2"/>
              <a:buChar char="l"/>
              <a:defRPr/>
            </a:pPr>
            <a:r>
              <a:rPr lang="zh-CN" altLang="en-US" sz="2400" dirty="0">
                <a:ea typeface="楷体_GB2312"/>
              </a:rPr>
              <a:t>可以以行为单位访问：</a:t>
            </a:r>
          </a:p>
          <a:p>
            <a:pPr lvl="1" eaLnBrk="1" hangingPunct="1">
              <a:lnSpc>
                <a:spcPct val="130000"/>
              </a:lnSpc>
              <a:buFont typeface="Wingdings" panose="05000000000000000000" pitchFamily="2" charset="2"/>
              <a:buChar char="Ø"/>
              <a:defRPr/>
            </a:pPr>
            <a:r>
              <a:rPr lang="zh-CN" altLang="en-US" sz="2000" dirty="0">
                <a:ea typeface="楷体_GB2312"/>
                <a:cs typeface="Times New Roman" panose="02020603050405020304" pitchFamily="18" charset="0"/>
              </a:rPr>
              <a:t>例如：</a:t>
            </a:r>
            <a:r>
              <a:rPr lang="en-US" altLang="zh-CN" sz="2000" dirty="0">
                <a:ea typeface="楷体_GB2312"/>
                <a:cs typeface="Times New Roman" panose="02020603050405020304" pitchFamily="18" charset="0"/>
              </a:rPr>
              <a:t>int a[10][5];</a:t>
            </a:r>
          </a:p>
          <a:p>
            <a:pPr marL="457200" lvl="1" indent="0" eaLnBrk="1" hangingPunct="1">
              <a:lnSpc>
                <a:spcPct val="130000"/>
              </a:lnSpc>
              <a:buFont typeface="Wingdings" panose="05000000000000000000" pitchFamily="2" charset="2"/>
              <a:buNone/>
              <a:defRPr/>
            </a:pPr>
            <a:r>
              <a:rPr lang="en-US" altLang="zh-CN" sz="2000" dirty="0">
                <a:ea typeface="楷体_GB2312"/>
                <a:cs typeface="Times New Roman" panose="02020603050405020304" pitchFamily="18" charset="0"/>
              </a:rPr>
              <a:t>               ……</a:t>
            </a:r>
          </a:p>
          <a:p>
            <a:pPr lvl="1" eaLnBrk="1" hangingPunct="1">
              <a:lnSpc>
                <a:spcPct val="110000"/>
              </a:lnSpc>
              <a:buFont typeface="Wingdings" panose="05000000000000000000" pitchFamily="2" charset="2"/>
              <a:buNone/>
              <a:defRPr/>
            </a:pPr>
            <a:r>
              <a:rPr lang="en-US" altLang="zh-CN" sz="2000" dirty="0">
                <a:ea typeface="楷体_GB2312"/>
                <a:cs typeface="Times New Roman" panose="02020603050405020304" pitchFamily="18" charset="0"/>
              </a:rPr>
              <a:t>               … </a:t>
            </a:r>
            <a:r>
              <a:rPr lang="en-US" altLang="zh-CN" sz="2000" dirty="0">
                <a:solidFill>
                  <a:srgbClr val="000000"/>
                </a:solidFill>
                <a:ea typeface="楷体_GB2312"/>
                <a:cs typeface="Times New Roman" panose="02020603050405020304" pitchFamily="18" charset="0"/>
              </a:rPr>
              <a:t>a[</a:t>
            </a:r>
            <a:r>
              <a:rPr lang="en-US" altLang="zh-CN" sz="2000" dirty="0" err="1">
                <a:solidFill>
                  <a:srgbClr val="000000"/>
                </a:solidFill>
                <a:ea typeface="楷体_GB2312"/>
                <a:cs typeface="Times New Roman" panose="02020603050405020304" pitchFamily="18" charset="0"/>
              </a:rPr>
              <a:t>i</a:t>
            </a:r>
            <a:r>
              <a:rPr lang="en-US" altLang="zh-CN" sz="2000" dirty="0">
                <a:solidFill>
                  <a:srgbClr val="000000"/>
                </a:solidFill>
                <a:ea typeface="楷体_GB2312"/>
                <a:cs typeface="Times New Roman" panose="02020603050405020304" pitchFamily="18" charset="0"/>
              </a:rPr>
              <a:t>][j] …  //</a:t>
            </a:r>
            <a:r>
              <a:rPr lang="zh-CN" altLang="en-US" sz="2000" dirty="0">
                <a:solidFill>
                  <a:srgbClr val="000000"/>
                </a:solidFill>
                <a:ea typeface="楷体_GB2312"/>
                <a:cs typeface="Times New Roman" panose="02020603050405020304" pitchFamily="18" charset="0"/>
              </a:rPr>
              <a:t>用</a:t>
            </a:r>
            <a:r>
              <a:rPr lang="zh-CN" altLang="en-US" sz="2000" dirty="0">
                <a:ea typeface="楷体_GB2312"/>
                <a:cs typeface="Times New Roman" panose="02020603050405020304" pitchFamily="18" charset="0"/>
              </a:rPr>
              <a:t>行标、列标来访问</a:t>
            </a:r>
            <a:endParaRPr lang="en-US" altLang="zh-CN" sz="2000" dirty="0">
              <a:ea typeface="楷体_GB2312"/>
              <a:cs typeface="Times New Roman" panose="02020603050405020304" pitchFamily="18" charset="0"/>
            </a:endParaRPr>
          </a:p>
          <a:p>
            <a:pPr lvl="1" eaLnBrk="1" hangingPunct="1">
              <a:lnSpc>
                <a:spcPct val="110000"/>
              </a:lnSpc>
              <a:buFont typeface="Wingdings" panose="05000000000000000000" pitchFamily="2" charset="2"/>
              <a:buNone/>
              <a:defRPr/>
            </a:pPr>
            <a:r>
              <a:rPr lang="en-US" altLang="zh-CN" sz="2000" dirty="0">
                <a:ea typeface="楷体_GB2312"/>
                <a:cs typeface="Times New Roman" panose="02020603050405020304" pitchFamily="18" charset="0"/>
              </a:rPr>
              <a:t>               … a[k] …  //</a:t>
            </a:r>
            <a:r>
              <a:rPr lang="zh-CN" altLang="en-US" sz="2000" dirty="0">
                <a:ea typeface="楷体_GB2312"/>
                <a:cs typeface="Times New Roman" panose="02020603050405020304" pitchFamily="18" charset="0"/>
              </a:rPr>
              <a:t>从</a:t>
            </a:r>
            <a:r>
              <a:rPr lang="en-US" altLang="zh-CN" sz="2000" dirty="0">
                <a:ea typeface="楷体_GB2312"/>
                <a:cs typeface="Times New Roman" panose="02020603050405020304" pitchFamily="18" charset="0"/>
              </a:rPr>
              <a:t>a[0]</a:t>
            </a:r>
            <a:r>
              <a:rPr lang="zh-CN" altLang="en-US" sz="2000" dirty="0">
                <a:ea typeface="楷体_GB2312"/>
                <a:cs typeface="Times New Roman" panose="02020603050405020304" pitchFamily="18" charset="0"/>
              </a:rPr>
              <a:t>到</a:t>
            </a:r>
            <a:r>
              <a:rPr lang="en-US" altLang="zh-CN" sz="2000" dirty="0">
                <a:ea typeface="楷体_GB2312"/>
                <a:cs typeface="Times New Roman" panose="02020603050405020304" pitchFamily="18" charset="0"/>
              </a:rPr>
              <a:t>a[9]</a:t>
            </a:r>
            <a:r>
              <a:rPr lang="zh-CN" altLang="en-US" sz="2000" dirty="0">
                <a:ea typeface="楷体_GB2312"/>
                <a:cs typeface="Times New Roman" panose="02020603050405020304" pitchFamily="18" charset="0"/>
              </a:rPr>
              <a:t>的每行都是一维数组</a:t>
            </a:r>
            <a:endParaRPr lang="en-US" altLang="zh-CN" sz="2000" dirty="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1C90ED99-0D3A-41C7-B063-4A0D95020EBA}"/>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a:extLst>
              <a:ext uri="{FF2B5EF4-FFF2-40B4-BE49-F238E27FC236}">
                <a16:creationId xmlns:a16="http://schemas.microsoft.com/office/drawing/2014/main" id="{36ECB9A0-E8AD-4B4B-A420-93C23BF326A0}"/>
              </a:ext>
            </a:extLst>
          </p:cNvPr>
          <p:cNvSpPr>
            <a:spLocks noGrp="1" noChangeArrowheads="1"/>
          </p:cNvSpPr>
          <p:nvPr>
            <p:ph type="body" idx="4294967295"/>
          </p:nvPr>
        </p:nvSpPr>
        <p:spPr>
          <a:xfrm>
            <a:off x="515854" y="1808163"/>
            <a:ext cx="7748588" cy="3595687"/>
          </a:xfrm>
        </p:spPr>
        <p:txBody>
          <a:bodyPr/>
          <a:lstStyle/>
          <a:p>
            <a:pPr eaLnBrk="1" hangingPunct="1"/>
            <a:r>
              <a:rPr lang="zh-CN" altLang="en-US" sz="2800" dirty="0">
                <a:ea typeface="楷体_GB2312"/>
                <a:cs typeface="Times New Roman" panose="02020603050405020304" pitchFamily="18" charset="0"/>
              </a:rPr>
              <a:t>在</a:t>
            </a:r>
            <a:r>
              <a:rPr lang="en-US" altLang="zh-CN" sz="2800" dirty="0">
                <a:ea typeface="楷体_GB2312"/>
                <a:cs typeface="Times New Roman" panose="02020603050405020304" pitchFamily="18" charset="0"/>
              </a:rPr>
              <a:t>C++</a:t>
            </a:r>
            <a:r>
              <a:rPr lang="zh-CN" altLang="en-US" sz="2800" dirty="0">
                <a:ea typeface="楷体_GB2312"/>
                <a:cs typeface="Times New Roman" panose="02020603050405020304" pitchFamily="18" charset="0"/>
              </a:rPr>
              <a:t>中，二维数组的元素是</a:t>
            </a:r>
            <a:r>
              <a:rPr lang="zh-CN" altLang="en-US" sz="2800" dirty="0">
                <a:solidFill>
                  <a:srgbClr val="FF0000"/>
                </a:solidFill>
                <a:ea typeface="楷体_GB2312"/>
                <a:cs typeface="Times New Roman" panose="02020603050405020304" pitchFamily="18" charset="0"/>
              </a:rPr>
              <a:t>按照行来存储的</a:t>
            </a:r>
            <a:r>
              <a:rPr lang="zh-CN" altLang="en-US" sz="2800" dirty="0">
                <a:ea typeface="楷体_GB2312"/>
                <a:cs typeface="Times New Roman" panose="02020603050405020304" pitchFamily="18" charset="0"/>
              </a:rPr>
              <a:t>。先第一行、再第二行、依此类推。</a:t>
            </a: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例如二维数组</a:t>
            </a:r>
            <a:r>
              <a:rPr lang="en-US" altLang="zh-CN" sz="2400" dirty="0">
                <a:ea typeface="楷体_GB2312"/>
                <a:cs typeface="Times New Roman" panose="02020603050405020304" pitchFamily="18" charset="0"/>
              </a:rPr>
              <a:t>int a[10][5]</a:t>
            </a:r>
            <a:r>
              <a:rPr lang="zh-CN" altLang="en-US" sz="2400" dirty="0">
                <a:ea typeface="楷体_GB2312"/>
                <a:cs typeface="Times New Roman" panose="02020603050405020304" pitchFamily="18" charset="0"/>
              </a:rPr>
              <a:t>的内存空间分配如下：</a:t>
            </a:r>
          </a:p>
        </p:txBody>
      </p:sp>
      <p:grpSp>
        <p:nvGrpSpPr>
          <p:cNvPr id="2" name="组合 1">
            <a:extLst>
              <a:ext uri="{FF2B5EF4-FFF2-40B4-BE49-F238E27FC236}">
                <a16:creationId xmlns:a16="http://schemas.microsoft.com/office/drawing/2014/main" id="{1F27C74B-CD3E-47C8-924C-BEA7FC1EA1E7}"/>
              </a:ext>
            </a:extLst>
          </p:cNvPr>
          <p:cNvGrpSpPr/>
          <p:nvPr/>
        </p:nvGrpSpPr>
        <p:grpSpPr>
          <a:xfrm>
            <a:off x="-77093" y="3645024"/>
            <a:ext cx="8920163" cy="901700"/>
            <a:chOff x="-77093" y="3645024"/>
            <a:chExt cx="8920163" cy="901700"/>
          </a:xfrm>
        </p:grpSpPr>
        <p:sp>
          <p:nvSpPr>
            <p:cNvPr id="41990" name="Rectangle 5">
              <a:extLst>
                <a:ext uri="{FF2B5EF4-FFF2-40B4-BE49-F238E27FC236}">
                  <a16:creationId xmlns:a16="http://schemas.microsoft.com/office/drawing/2014/main" id="{D7274271-E4D4-42A9-B8DC-879FDDB4223B}"/>
                </a:ext>
              </a:extLst>
            </p:cNvPr>
            <p:cNvSpPr>
              <a:spLocks noChangeArrowheads="1"/>
            </p:cNvSpPr>
            <p:nvPr/>
          </p:nvSpPr>
          <p:spPr bwMode="auto">
            <a:xfrm>
              <a:off x="251520" y="4095874"/>
              <a:ext cx="8459787" cy="450850"/>
            </a:xfrm>
            <a:prstGeom prst="rect">
              <a:avLst/>
            </a:prstGeom>
            <a:noFill/>
            <a:ln w="2857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楷体_GB2312"/>
              </a:endParaRPr>
            </a:p>
          </p:txBody>
        </p:sp>
        <p:sp>
          <p:nvSpPr>
            <p:cNvPr id="41991" name="Line 6">
              <a:extLst>
                <a:ext uri="{FF2B5EF4-FFF2-40B4-BE49-F238E27FC236}">
                  <a16:creationId xmlns:a16="http://schemas.microsoft.com/office/drawing/2014/main" id="{88941D8B-21B8-4AFF-BDB0-80D85A2CE16B}"/>
                </a:ext>
              </a:extLst>
            </p:cNvPr>
            <p:cNvSpPr>
              <a:spLocks noChangeShapeType="1"/>
            </p:cNvSpPr>
            <p:nvPr/>
          </p:nvSpPr>
          <p:spPr bwMode="auto">
            <a:xfrm>
              <a:off x="1142024" y="4095874"/>
              <a:ext cx="0" cy="45085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dirty="0">
                <a:ea typeface="楷体_GB2312"/>
              </a:endParaRPr>
            </a:p>
          </p:txBody>
        </p:sp>
        <p:sp>
          <p:nvSpPr>
            <p:cNvPr id="41992" name="Line 7">
              <a:extLst>
                <a:ext uri="{FF2B5EF4-FFF2-40B4-BE49-F238E27FC236}">
                  <a16:creationId xmlns:a16="http://schemas.microsoft.com/office/drawing/2014/main" id="{6806A91A-67E3-4F88-93F7-92BD0FD6E907}"/>
                </a:ext>
              </a:extLst>
            </p:cNvPr>
            <p:cNvSpPr>
              <a:spLocks noChangeShapeType="1"/>
            </p:cNvSpPr>
            <p:nvPr/>
          </p:nvSpPr>
          <p:spPr bwMode="auto">
            <a:xfrm>
              <a:off x="2032528" y="4095874"/>
              <a:ext cx="0" cy="45085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3" name="Line 8">
              <a:extLst>
                <a:ext uri="{FF2B5EF4-FFF2-40B4-BE49-F238E27FC236}">
                  <a16:creationId xmlns:a16="http://schemas.microsoft.com/office/drawing/2014/main" id="{36047EA3-9E08-4AEF-8A3D-5547238869A2}"/>
                </a:ext>
              </a:extLst>
            </p:cNvPr>
            <p:cNvSpPr>
              <a:spLocks noChangeShapeType="1"/>
            </p:cNvSpPr>
            <p:nvPr/>
          </p:nvSpPr>
          <p:spPr bwMode="auto">
            <a:xfrm>
              <a:off x="3813536" y="4095874"/>
              <a:ext cx="0" cy="45085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4" name="Line 9">
              <a:extLst>
                <a:ext uri="{FF2B5EF4-FFF2-40B4-BE49-F238E27FC236}">
                  <a16:creationId xmlns:a16="http://schemas.microsoft.com/office/drawing/2014/main" id="{A12C1B38-B8C1-4A74-A713-A86DE513A558}"/>
                </a:ext>
              </a:extLst>
            </p:cNvPr>
            <p:cNvSpPr>
              <a:spLocks noChangeShapeType="1"/>
            </p:cNvSpPr>
            <p:nvPr/>
          </p:nvSpPr>
          <p:spPr bwMode="auto">
            <a:xfrm>
              <a:off x="2923032" y="3645024"/>
              <a:ext cx="0" cy="90170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5" name="Line 10">
              <a:extLst>
                <a:ext uri="{FF2B5EF4-FFF2-40B4-BE49-F238E27FC236}">
                  <a16:creationId xmlns:a16="http://schemas.microsoft.com/office/drawing/2014/main" id="{1CCA7287-6361-4034-88E1-97A8A6398BB9}"/>
                </a:ext>
              </a:extLst>
            </p:cNvPr>
            <p:cNvSpPr>
              <a:spLocks noChangeShapeType="1"/>
            </p:cNvSpPr>
            <p:nvPr/>
          </p:nvSpPr>
          <p:spPr bwMode="auto">
            <a:xfrm>
              <a:off x="4481414" y="4095874"/>
              <a:ext cx="0" cy="45085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6" name="Line 11">
              <a:extLst>
                <a:ext uri="{FF2B5EF4-FFF2-40B4-BE49-F238E27FC236}">
                  <a16:creationId xmlns:a16="http://schemas.microsoft.com/office/drawing/2014/main" id="{D2622EC1-823A-4C01-BEF5-01660EA9FF7F}"/>
                </a:ext>
              </a:extLst>
            </p:cNvPr>
            <p:cNvSpPr>
              <a:spLocks noChangeShapeType="1"/>
            </p:cNvSpPr>
            <p:nvPr/>
          </p:nvSpPr>
          <p:spPr bwMode="auto">
            <a:xfrm>
              <a:off x="5371917" y="3645024"/>
              <a:ext cx="0" cy="90170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7" name="Line 12">
              <a:extLst>
                <a:ext uri="{FF2B5EF4-FFF2-40B4-BE49-F238E27FC236}">
                  <a16:creationId xmlns:a16="http://schemas.microsoft.com/office/drawing/2014/main" id="{D846E0D6-AC3C-4EE1-8348-36EC8D65EAF7}"/>
                </a:ext>
              </a:extLst>
            </p:cNvPr>
            <p:cNvSpPr>
              <a:spLocks noChangeShapeType="1"/>
            </p:cNvSpPr>
            <p:nvPr/>
          </p:nvSpPr>
          <p:spPr bwMode="auto">
            <a:xfrm>
              <a:off x="6262421" y="3645024"/>
              <a:ext cx="0" cy="90170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8" name="Line 13">
              <a:extLst>
                <a:ext uri="{FF2B5EF4-FFF2-40B4-BE49-F238E27FC236}">
                  <a16:creationId xmlns:a16="http://schemas.microsoft.com/office/drawing/2014/main" id="{0D8A3FAB-DDC9-4EA2-B1A6-D7CE836768BD}"/>
                </a:ext>
              </a:extLst>
            </p:cNvPr>
            <p:cNvSpPr>
              <a:spLocks noChangeShapeType="1"/>
            </p:cNvSpPr>
            <p:nvPr/>
          </p:nvSpPr>
          <p:spPr bwMode="auto">
            <a:xfrm>
              <a:off x="7152925" y="4095874"/>
              <a:ext cx="0" cy="45085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41999" name="Line 14">
              <a:extLst>
                <a:ext uri="{FF2B5EF4-FFF2-40B4-BE49-F238E27FC236}">
                  <a16:creationId xmlns:a16="http://schemas.microsoft.com/office/drawing/2014/main" id="{D961BF11-D4D1-416D-801D-51EBCD4DD916}"/>
                </a:ext>
              </a:extLst>
            </p:cNvPr>
            <p:cNvSpPr>
              <a:spLocks noChangeShapeType="1"/>
            </p:cNvSpPr>
            <p:nvPr/>
          </p:nvSpPr>
          <p:spPr bwMode="auto">
            <a:xfrm>
              <a:off x="7820803" y="4095874"/>
              <a:ext cx="0" cy="450850"/>
            </a:xfrm>
            <a:prstGeom prst="line">
              <a:avLst/>
            </a:prstGeom>
            <a:noFill/>
            <a:ln w="28575">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ea typeface="楷体_GB2312"/>
              </a:endParaRPr>
            </a:p>
          </p:txBody>
        </p:sp>
        <p:sp>
          <p:nvSpPr>
            <p:cNvPr id="35855" name="Text Box 15">
              <a:extLst>
                <a:ext uri="{FF2B5EF4-FFF2-40B4-BE49-F238E27FC236}">
                  <a16:creationId xmlns:a16="http://schemas.microsoft.com/office/drawing/2014/main" id="{8DA48F6A-3DA0-49FA-A4FB-010404BC4A9B}"/>
                </a:ext>
              </a:extLst>
            </p:cNvPr>
            <p:cNvSpPr txBox="1">
              <a:spLocks noChangeArrowheads="1"/>
            </p:cNvSpPr>
            <p:nvPr/>
          </p:nvSpPr>
          <p:spPr bwMode="auto">
            <a:xfrm>
              <a:off x="-77093" y="3659312"/>
              <a:ext cx="8920163" cy="314325"/>
            </a:xfrm>
            <a:prstGeom prst="rect">
              <a:avLst/>
            </a:prstGeom>
            <a:noFill/>
            <a:ln w="9525">
              <a:noFill/>
              <a:miter lim="800000"/>
              <a:headEnd/>
              <a:tailEnd/>
            </a:ln>
          </p:spPr>
          <p:txBody>
            <a:bodyPr wrap="none">
              <a:spAutoFit/>
            </a:bodyPr>
            <a:lstStyle/>
            <a:p>
              <a:pPr marL="179384" lvl="1" eaLnBrk="1" hangingPunct="1">
                <a:lnSpc>
                  <a:spcPct val="80000"/>
                </a:lnSpc>
                <a:spcBef>
                  <a:spcPct val="20000"/>
                </a:spcBef>
                <a:buClr>
                  <a:schemeClr val="tx1"/>
                </a:buClr>
                <a:defRPr/>
              </a:pPr>
              <a:r>
                <a:rPr lang="zh-CN" altLang="en-US" dirty="0">
                  <a:solidFill>
                    <a:schemeClr val="tx2"/>
                  </a:solidFill>
                  <a:effectLst>
                    <a:outerShdw blurRad="38100" dist="38100" dir="2700000" algn="tl">
                      <a:srgbClr val="C0C0C0"/>
                    </a:outerShdw>
                  </a:effectLst>
                  <a:latin typeface="Verdana" pitchFamily="34" charset="0"/>
                  <a:ea typeface="楷体_GB2312"/>
                </a:rPr>
                <a:t> </a:t>
              </a:r>
              <a:r>
                <a:rPr lang="en-US" dirty="0">
                  <a:solidFill>
                    <a:schemeClr val="tx2"/>
                  </a:solidFill>
                  <a:effectLst>
                    <a:outerShdw blurRad="38100" dist="38100" dir="2700000" algn="tl">
                      <a:srgbClr val="C0C0C0"/>
                    </a:outerShdw>
                  </a:effectLst>
                  <a:latin typeface="Verdana" pitchFamily="34" charset="0"/>
                  <a:ea typeface="楷体_GB2312"/>
                </a:rPr>
                <a:t>a[0][0]    ...    a[0][4]  a[1][0]  ...  a[1][4]   ......    a[9][0]  ...   a[9][4]</a:t>
              </a:r>
              <a:endParaRPr lang="en-US" dirty="0">
                <a:solidFill>
                  <a:schemeClr val="tx2"/>
                </a:solidFill>
                <a:latin typeface="Verdana" pitchFamily="34" charset="0"/>
                <a:ea typeface="楷体_GB2312"/>
              </a:endParaRPr>
            </a:p>
          </p:txBody>
        </p:sp>
      </p:grpSp>
      <p:sp>
        <p:nvSpPr>
          <p:cNvPr id="16" name="Rectangle 2">
            <a:extLst>
              <a:ext uri="{FF2B5EF4-FFF2-40B4-BE49-F238E27FC236}">
                <a16:creationId xmlns:a16="http://schemas.microsoft.com/office/drawing/2014/main" id="{0D6B4759-7F0D-49AE-9237-87C2C4255DF6}"/>
              </a:ext>
            </a:extLst>
          </p:cNvPr>
          <p:cNvSpPr txBox="1">
            <a:spLocks noChangeArrowheads="1"/>
          </p:cNvSpPr>
          <p:nvPr/>
        </p:nvSpPr>
        <p:spPr bwMode="auto">
          <a:xfrm>
            <a:off x="1254042"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2069A26B-231E-466A-96ED-5B05AA1C376F}"/>
              </a:ext>
            </a:extLst>
          </p:cNvPr>
          <p:cNvSpPr>
            <a:spLocks noGrp="1" noChangeArrowheads="1"/>
          </p:cNvSpPr>
          <p:nvPr>
            <p:ph type="body" idx="4294967295"/>
          </p:nvPr>
        </p:nvSpPr>
        <p:spPr>
          <a:xfrm>
            <a:off x="556418" y="1552724"/>
            <a:ext cx="8031163" cy="4756150"/>
          </a:xfrm>
        </p:spPr>
        <p:txBody>
          <a:bodyPr/>
          <a:lstStyle/>
          <a:p>
            <a:pPr eaLnBrk="1" hangingPunct="1"/>
            <a:r>
              <a:rPr lang="zh-CN" altLang="zh-CN" sz="2800" dirty="0">
                <a:ea typeface="楷体_GB2312"/>
                <a:cs typeface="Times New Roman" panose="02020603050405020304" pitchFamily="18" charset="0"/>
              </a:rPr>
              <a:t>向函数传递二维数组</a:t>
            </a:r>
            <a:endParaRPr lang="en-US" altLang="zh-CN" sz="2800" dirty="0">
              <a:solidFill>
                <a:srgbClr val="0000FF"/>
              </a:solidFill>
              <a:ea typeface="楷体_GB2312"/>
              <a:cs typeface="Times New Roman" panose="02020603050405020304" pitchFamily="18" charset="0"/>
            </a:endParaRPr>
          </a:p>
          <a:p>
            <a:pPr lvl="1" eaLnBrk="1" hangingPunct="1">
              <a:buFont typeface="Wingdings" panose="05000000000000000000" pitchFamily="2" charset="2"/>
              <a:buChar char="l"/>
            </a:pPr>
            <a:r>
              <a:rPr lang="zh-CN" altLang="en-US" sz="2400" dirty="0">
                <a:solidFill>
                  <a:srgbClr val="0000FF"/>
                </a:solidFill>
                <a:ea typeface="楷体_GB2312"/>
                <a:cs typeface="Times New Roman" panose="02020603050405020304" pitchFamily="18" charset="0"/>
              </a:rPr>
              <a:t>形参</a:t>
            </a:r>
            <a:r>
              <a:rPr lang="zh-CN" altLang="en-US" sz="2400" dirty="0">
                <a:ea typeface="楷体_GB2312"/>
                <a:cs typeface="Times New Roman" panose="02020603050405020304" pitchFamily="18" charset="0"/>
              </a:rPr>
              <a:t>为</a:t>
            </a:r>
            <a:r>
              <a:rPr lang="zh-CN" altLang="en-US" sz="2400" dirty="0">
                <a:solidFill>
                  <a:srgbClr val="FF0000"/>
                </a:solidFill>
                <a:ea typeface="楷体_GB2312"/>
                <a:cs typeface="Times New Roman" panose="02020603050405020304" pitchFamily="18" charset="0"/>
              </a:rPr>
              <a:t>二维数组的（带有列数）定义、以及行数</a:t>
            </a:r>
            <a:endParaRPr lang="zh-CN" altLang="en-US" sz="2400" dirty="0">
              <a:ea typeface="楷体_GB2312"/>
              <a:cs typeface="Times New Roman" panose="02020603050405020304" pitchFamily="18" charset="0"/>
            </a:endParaRPr>
          </a:p>
          <a:p>
            <a:pPr lvl="2" eaLnBrk="1" hangingPunct="1">
              <a:buFont typeface="Wingdings" panose="05000000000000000000" pitchFamily="2" charset="2"/>
              <a:buChar char="Ø"/>
            </a:pPr>
            <a:r>
              <a:rPr lang="zh-CN" altLang="en-US" sz="2000" dirty="0">
                <a:ea typeface="楷体_GB2312"/>
                <a:cs typeface="Times New Roman" panose="02020603050405020304" pitchFamily="18" charset="0"/>
              </a:rPr>
              <a:t> 例如：</a:t>
            </a:r>
            <a:r>
              <a:rPr lang="en-US" altLang="zh-CN" sz="2000" dirty="0">
                <a:solidFill>
                  <a:srgbClr val="0070C0"/>
                </a:solidFill>
                <a:ea typeface="楷体_GB2312"/>
                <a:cs typeface="Times New Roman" panose="02020603050405020304" pitchFamily="18" charset="0"/>
              </a:rPr>
              <a:t>int</a:t>
            </a:r>
            <a:r>
              <a:rPr lang="en-US" altLang="zh-CN" sz="2000" dirty="0">
                <a:ea typeface="楷体_GB2312"/>
                <a:cs typeface="Times New Roman" panose="02020603050405020304" pitchFamily="18" charset="0"/>
              </a:rPr>
              <a:t> sum(</a:t>
            </a:r>
            <a:r>
              <a:rPr lang="en-US" altLang="zh-CN" sz="2000" dirty="0">
                <a:solidFill>
                  <a:srgbClr val="FF0000"/>
                </a:solidFill>
                <a:ea typeface="楷体_GB2312"/>
                <a:cs typeface="Times New Roman" panose="02020603050405020304" pitchFamily="18" charset="0"/>
              </a:rPr>
              <a:t>int x[][5], int </a:t>
            </a:r>
            <a:r>
              <a:rPr lang="en-US" altLang="zh-CN" sz="2000" dirty="0" err="1">
                <a:solidFill>
                  <a:srgbClr val="FF0000"/>
                </a:solidFill>
                <a:ea typeface="楷体_GB2312"/>
                <a:cs typeface="Times New Roman" panose="02020603050405020304" pitchFamily="18" charset="0"/>
              </a:rPr>
              <a:t>lin</a:t>
            </a:r>
            <a:r>
              <a:rPr lang="en-US" altLang="zh-CN" sz="2000" dirty="0">
                <a:ea typeface="楷体_GB2312"/>
                <a:cs typeface="Times New Roman" panose="02020603050405020304" pitchFamily="18" charset="0"/>
              </a:rPr>
              <a:t>)  </a:t>
            </a:r>
            <a:r>
              <a:rPr lang="en-US" altLang="zh-CN" sz="2000" dirty="0">
                <a:solidFill>
                  <a:srgbClr val="00B050"/>
                </a:solidFill>
                <a:ea typeface="楷体_GB2312"/>
                <a:cs typeface="Times New Roman" panose="02020603050405020304" pitchFamily="18" charset="0"/>
              </a:rPr>
              <a:t>//</a:t>
            </a:r>
            <a:r>
              <a:rPr lang="zh-CN" altLang="en-US" sz="2000" dirty="0">
                <a:solidFill>
                  <a:srgbClr val="00B050"/>
                </a:solidFill>
                <a:ea typeface="楷体_GB2312"/>
                <a:cs typeface="Times New Roman" panose="02020603050405020304" pitchFamily="18" charset="0"/>
              </a:rPr>
              <a:t>接收</a:t>
            </a:r>
            <a:r>
              <a:rPr lang="en-US" altLang="zh-CN" sz="2000" dirty="0" err="1">
                <a:solidFill>
                  <a:srgbClr val="00B050"/>
                </a:solidFill>
                <a:ea typeface="楷体_GB2312"/>
                <a:cs typeface="Times New Roman" panose="02020603050405020304" pitchFamily="18" charset="0"/>
              </a:rPr>
              <a:t>lin</a:t>
            </a:r>
            <a:r>
              <a:rPr lang="zh-CN" altLang="en-US" sz="2000" dirty="0">
                <a:solidFill>
                  <a:srgbClr val="00B050"/>
                </a:solidFill>
                <a:ea typeface="楷体_GB2312"/>
                <a:cs typeface="Times New Roman" panose="02020603050405020304" pitchFamily="18" charset="0"/>
              </a:rPr>
              <a:t>行、</a:t>
            </a:r>
            <a:r>
              <a:rPr lang="en-US" altLang="zh-CN" sz="2000" dirty="0">
                <a:solidFill>
                  <a:srgbClr val="00B050"/>
                </a:solidFill>
                <a:ea typeface="楷体_GB2312"/>
                <a:cs typeface="Times New Roman" panose="02020603050405020304" pitchFamily="18" charset="0"/>
              </a:rPr>
              <a:t>5</a:t>
            </a:r>
            <a:r>
              <a:rPr lang="zh-CN" altLang="en-US" sz="2000" dirty="0">
                <a:solidFill>
                  <a:srgbClr val="00B050"/>
                </a:solidFill>
                <a:ea typeface="楷体_GB2312"/>
                <a:cs typeface="Times New Roman" panose="02020603050405020304" pitchFamily="18" charset="0"/>
              </a:rPr>
              <a:t>列的二维数组</a:t>
            </a: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a:t>
            </a: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ea typeface="楷体_GB2312"/>
                <a:cs typeface="Times New Roman" panose="02020603050405020304" pitchFamily="18" charset="0"/>
              </a:rPr>
              <a:t> s=0;</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for</a:t>
            </a: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=0; </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 &lt; </a:t>
            </a:r>
            <a:r>
              <a:rPr lang="en-US" altLang="zh-CN" sz="2000" dirty="0" err="1">
                <a:ea typeface="楷体_GB2312"/>
                <a:cs typeface="Times New Roman" panose="02020603050405020304" pitchFamily="18" charset="0"/>
              </a:rPr>
              <a:t>lin</a:t>
            </a: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 </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for</a:t>
            </a: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ea typeface="楷体_GB2312"/>
                <a:cs typeface="Times New Roman" panose="02020603050405020304" pitchFamily="18" charset="0"/>
              </a:rPr>
              <a:t> j=0; j &lt; 5; </a:t>
            </a:r>
            <a:r>
              <a:rPr lang="en-US" altLang="zh-CN" sz="2000" dirty="0" err="1">
                <a:ea typeface="楷体_GB2312"/>
                <a:cs typeface="Times New Roman" panose="02020603050405020304" pitchFamily="18" charset="0"/>
              </a:rPr>
              <a:t>j++</a:t>
            </a:r>
            <a:r>
              <a:rPr lang="en-US" altLang="zh-CN" sz="2000" dirty="0">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s += x[</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][j];</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return</a:t>
            </a:r>
            <a:r>
              <a:rPr lang="en-US" altLang="zh-CN" sz="2000" dirty="0">
                <a:ea typeface="楷体_GB2312"/>
                <a:cs typeface="Times New Roman" panose="02020603050405020304" pitchFamily="18" charset="0"/>
              </a:rPr>
              <a:t> s;  </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参数传递时传递的是</a:t>
            </a:r>
            <a:r>
              <a:rPr lang="zh-CN" altLang="en-US" sz="2400" dirty="0">
                <a:solidFill>
                  <a:srgbClr val="FF0000"/>
                </a:solidFill>
                <a:ea typeface="楷体_GB2312"/>
                <a:cs typeface="Times New Roman" panose="02020603050405020304" pitchFamily="18" charset="0"/>
              </a:rPr>
              <a:t>数组的首地址</a:t>
            </a:r>
            <a:r>
              <a:rPr lang="zh-CN" altLang="en-US" sz="2400" dirty="0">
                <a:ea typeface="楷体_GB2312"/>
                <a:cs typeface="Times New Roman" panose="02020603050405020304" pitchFamily="18" charset="0"/>
              </a:rPr>
              <a:t>。二维数组形参的</a:t>
            </a:r>
            <a:r>
              <a:rPr lang="zh-CN" altLang="en-US" sz="2400" dirty="0">
                <a:solidFill>
                  <a:srgbClr val="FF0000"/>
                </a:solidFill>
                <a:ea typeface="楷体_GB2312"/>
                <a:cs typeface="Times New Roman" panose="02020603050405020304" pitchFamily="18" charset="0"/>
              </a:rPr>
              <a:t>列数必须要写</a:t>
            </a:r>
            <a:r>
              <a:rPr lang="zh-CN" altLang="en-US" sz="2400" dirty="0">
                <a:ea typeface="楷体_GB2312"/>
                <a:cs typeface="Times New Roman" panose="02020603050405020304" pitchFamily="18" charset="0"/>
              </a:rPr>
              <a:t>，否则，无法计算</a:t>
            </a:r>
            <a:r>
              <a:rPr lang="en-US" altLang="zh-CN" sz="2400" dirty="0">
                <a:ea typeface="楷体_GB2312"/>
                <a:cs typeface="Times New Roman" panose="02020603050405020304" pitchFamily="18" charset="0"/>
              </a:rPr>
              <a:t>x[</a:t>
            </a:r>
            <a:r>
              <a:rPr lang="en-US" altLang="zh-CN" sz="2400" dirty="0" err="1">
                <a:ea typeface="楷体_GB2312"/>
                <a:cs typeface="Times New Roman" panose="02020603050405020304" pitchFamily="18" charset="0"/>
              </a:rPr>
              <a:t>i</a:t>
            </a:r>
            <a:r>
              <a:rPr lang="en-US" altLang="zh-CN" sz="2400" dirty="0">
                <a:ea typeface="楷体_GB2312"/>
                <a:cs typeface="Times New Roman" panose="02020603050405020304" pitchFamily="18" charset="0"/>
              </a:rPr>
              <a:t>][j]</a:t>
            </a:r>
            <a:r>
              <a:rPr lang="zh-CN" altLang="en-US" sz="2400" dirty="0">
                <a:ea typeface="楷体_GB2312"/>
                <a:cs typeface="Times New Roman" panose="02020603050405020304" pitchFamily="18" charset="0"/>
              </a:rPr>
              <a:t>的内存地址。</a:t>
            </a:r>
          </a:p>
          <a:p>
            <a:pPr lvl="2" eaLnBrk="1" hangingPunct="1">
              <a:buFont typeface="Wingdings" panose="05000000000000000000" pitchFamily="2" charset="2"/>
              <a:buChar char="Ø"/>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a:t>
            </a:r>
            <a:r>
              <a:rPr lang="en-US" altLang="zh-CN" sz="2000" dirty="0">
                <a:ea typeface="楷体_GB2312"/>
                <a:cs typeface="Times New Roman" panose="02020603050405020304" pitchFamily="18" charset="0"/>
              </a:rPr>
              <a:t>x[</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][j]</a:t>
            </a:r>
            <a:r>
              <a:rPr lang="zh-CN" altLang="en-US" sz="2000" dirty="0">
                <a:ea typeface="楷体_GB2312"/>
                <a:cs typeface="Times New Roman" panose="02020603050405020304" pitchFamily="18" charset="0"/>
              </a:rPr>
              <a:t>的地址 </a:t>
            </a:r>
            <a:r>
              <a:rPr lang="en-US" altLang="zh-CN" sz="2000" dirty="0">
                <a:ea typeface="楷体_GB2312"/>
                <a:cs typeface="Times New Roman" panose="02020603050405020304" pitchFamily="18" charset="0"/>
              </a:rPr>
              <a:t>= x</a:t>
            </a:r>
            <a:r>
              <a:rPr lang="zh-CN" altLang="en-US" sz="2000" dirty="0">
                <a:ea typeface="楷体_GB2312"/>
                <a:cs typeface="Times New Roman" panose="02020603050405020304" pitchFamily="18" charset="0"/>
              </a:rPr>
              <a:t>的首地址 </a:t>
            </a: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i</a:t>
            </a:r>
            <a:r>
              <a:rPr lang="en-US" altLang="zh-CN" sz="2000" dirty="0">
                <a:ea typeface="楷体_GB2312"/>
                <a:cs typeface="Times New Roman" panose="02020603050405020304" pitchFamily="18" charset="0"/>
              </a:rPr>
              <a:t>×</a:t>
            </a:r>
            <a:r>
              <a:rPr lang="zh-CN" altLang="en-US" sz="2000" dirty="0">
                <a:ea typeface="楷体_GB2312"/>
                <a:cs typeface="Times New Roman" panose="02020603050405020304" pitchFamily="18" charset="0"/>
              </a:rPr>
              <a:t>列数 </a:t>
            </a:r>
            <a:r>
              <a:rPr lang="en-US" altLang="zh-CN" sz="2000" dirty="0">
                <a:ea typeface="楷体_GB2312"/>
                <a:cs typeface="Times New Roman" panose="02020603050405020304" pitchFamily="18" charset="0"/>
              </a:rPr>
              <a:t>+ j</a:t>
            </a:r>
          </a:p>
        </p:txBody>
      </p:sp>
      <p:sp>
        <p:nvSpPr>
          <p:cNvPr id="4" name="Rectangle 2">
            <a:extLst>
              <a:ext uri="{FF2B5EF4-FFF2-40B4-BE49-F238E27FC236}">
                <a16:creationId xmlns:a16="http://schemas.microsoft.com/office/drawing/2014/main" id="{B95F7A05-FF60-4594-B46E-0982AD2F0A42}"/>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8129D2A-39C4-43E2-8A01-03467CBF8A4C}"/>
              </a:ext>
            </a:extLst>
          </p:cNvPr>
          <p:cNvSpPr>
            <a:spLocks noGrp="1" noChangeArrowheads="1"/>
          </p:cNvSpPr>
          <p:nvPr>
            <p:ph type="body" idx="4294967295"/>
          </p:nvPr>
        </p:nvSpPr>
        <p:spPr>
          <a:xfrm>
            <a:off x="1008062" y="1772816"/>
            <a:ext cx="7127875" cy="3816350"/>
          </a:xfrm>
        </p:spPr>
        <p:txBody>
          <a:bodyPr/>
          <a:lstStyle/>
          <a:p>
            <a:pPr eaLnBrk="1" hangingPunct="1"/>
            <a:r>
              <a:rPr lang="zh-CN" altLang="zh-CN" sz="2800" dirty="0">
                <a:ea typeface="楷体_GB2312"/>
                <a:cs typeface="Times New Roman" panose="02020603050405020304" pitchFamily="18" charset="0"/>
              </a:rPr>
              <a:t>向函数传递二维数组</a:t>
            </a:r>
            <a:endParaRPr lang="en-US" altLang="zh-CN" sz="2800" dirty="0">
              <a:solidFill>
                <a:srgbClr val="0000FF"/>
              </a:solidFill>
              <a:ea typeface="楷体_GB2312"/>
            </a:endParaRPr>
          </a:p>
          <a:p>
            <a:pPr lvl="1" eaLnBrk="1" hangingPunct="1">
              <a:buFont typeface="Wingdings" panose="05000000000000000000" pitchFamily="2" charset="2"/>
              <a:buChar char="l"/>
            </a:pPr>
            <a:r>
              <a:rPr lang="zh-CN" altLang="en-US" sz="2400" dirty="0">
                <a:solidFill>
                  <a:srgbClr val="0000FF"/>
                </a:solidFill>
                <a:ea typeface="楷体_GB2312"/>
              </a:rPr>
              <a:t>实参</a:t>
            </a:r>
            <a:r>
              <a:rPr lang="zh-CN" altLang="en-US" sz="2400" dirty="0">
                <a:ea typeface="楷体_GB2312"/>
              </a:rPr>
              <a:t>为二维数组变量（</a:t>
            </a:r>
            <a:r>
              <a:rPr lang="zh-CN" altLang="en-US" sz="2400" dirty="0">
                <a:solidFill>
                  <a:srgbClr val="FF0000"/>
                </a:solidFill>
                <a:ea typeface="楷体_GB2312"/>
              </a:rPr>
              <a:t>列数必须与形参相同</a:t>
            </a:r>
            <a:r>
              <a:rPr lang="zh-CN" altLang="en-US" sz="2400" dirty="0">
                <a:ea typeface="楷体_GB2312"/>
              </a:rPr>
              <a:t>）</a:t>
            </a:r>
          </a:p>
          <a:p>
            <a:pPr lvl="2" eaLnBrk="1" hangingPunct="1">
              <a:buFont typeface="Wingdings" panose="05000000000000000000" pitchFamily="2" charset="2"/>
              <a:buChar char="Ø"/>
            </a:pPr>
            <a:r>
              <a:rPr lang="zh-CN" altLang="en-US" sz="2000" dirty="0">
                <a:ea typeface="楷体_GB2312"/>
                <a:cs typeface="Times New Roman" panose="02020603050405020304" pitchFamily="18" charset="0"/>
              </a:rPr>
              <a:t> 例如：</a:t>
            </a:r>
            <a:r>
              <a:rPr lang="en-US" altLang="zh-CN" sz="2000" dirty="0">
                <a:ea typeface="楷体_GB2312"/>
                <a:cs typeface="Times New Roman" panose="02020603050405020304" pitchFamily="18" charset="0"/>
              </a:rPr>
              <a:t>int a[10][</a:t>
            </a:r>
            <a:r>
              <a:rPr lang="en-US" altLang="zh-CN" sz="2000" dirty="0">
                <a:solidFill>
                  <a:srgbClr val="FF0000"/>
                </a:solidFill>
                <a:ea typeface="楷体_GB2312"/>
                <a:cs typeface="Times New Roman" panose="02020603050405020304" pitchFamily="18" charset="0"/>
              </a:rPr>
              <a:t>5</a:t>
            </a:r>
            <a:r>
              <a:rPr lang="en-US" altLang="zh-CN" sz="2000" dirty="0">
                <a:ea typeface="楷体_GB2312"/>
                <a:cs typeface="Times New Roman" panose="02020603050405020304" pitchFamily="18" charset="0"/>
              </a:rPr>
              <a:t>], b[20][</a:t>
            </a:r>
            <a:r>
              <a:rPr lang="en-US" altLang="zh-CN" sz="2000" dirty="0">
                <a:solidFill>
                  <a:srgbClr val="FF0000"/>
                </a:solidFill>
                <a:ea typeface="楷体_GB2312"/>
                <a:cs typeface="Times New Roman" panose="02020603050405020304" pitchFamily="18" charset="0"/>
              </a:rPr>
              <a:t>5</a:t>
            </a:r>
            <a:r>
              <a:rPr lang="en-US" altLang="zh-CN" sz="2000" dirty="0">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cout</a:t>
            </a:r>
            <a:r>
              <a:rPr lang="en-US" altLang="zh-CN" sz="2000" dirty="0">
                <a:ea typeface="楷体_GB2312"/>
                <a:cs typeface="Times New Roman" panose="02020603050405020304" pitchFamily="18" charset="0"/>
              </a:rPr>
              <a:t> &lt;&lt; "a</a:t>
            </a:r>
            <a:r>
              <a:rPr lang="zh-CN" altLang="en-US" sz="2000" dirty="0">
                <a:ea typeface="楷体_GB2312"/>
                <a:cs typeface="Times New Roman" panose="02020603050405020304" pitchFamily="18" charset="0"/>
              </a:rPr>
              <a:t>的和为：</a:t>
            </a:r>
            <a:r>
              <a:rPr lang="en-US" altLang="zh-CN" sz="2000" dirty="0">
                <a:ea typeface="楷体_GB2312"/>
                <a:cs typeface="Times New Roman" panose="02020603050405020304" pitchFamily="18" charset="0"/>
              </a:rPr>
              <a:t>" &lt;&lt; sum(a,10) &lt;&lt; </a:t>
            </a:r>
            <a:r>
              <a:rPr lang="en-US" altLang="zh-CN" sz="2000" dirty="0" err="1">
                <a:ea typeface="楷体_GB2312"/>
                <a:cs typeface="Times New Roman" panose="02020603050405020304" pitchFamily="18" charset="0"/>
              </a:rPr>
              <a:t>endl</a:t>
            </a:r>
            <a:r>
              <a:rPr lang="en-US" altLang="zh-CN" sz="2000" dirty="0">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000" dirty="0" err="1">
                <a:ea typeface="楷体_GB2312"/>
                <a:cs typeface="Times New Roman" panose="02020603050405020304" pitchFamily="18" charset="0"/>
              </a:rPr>
              <a:t>cout</a:t>
            </a:r>
            <a:r>
              <a:rPr lang="en-US" altLang="zh-CN" sz="2000" dirty="0">
                <a:ea typeface="楷体_GB2312"/>
                <a:cs typeface="Times New Roman" panose="02020603050405020304" pitchFamily="18" charset="0"/>
              </a:rPr>
              <a:t> &lt;&lt; "b</a:t>
            </a:r>
            <a:r>
              <a:rPr lang="zh-CN" altLang="en-US" sz="2000" dirty="0">
                <a:ea typeface="楷体_GB2312"/>
                <a:cs typeface="Times New Roman" panose="02020603050405020304" pitchFamily="18" charset="0"/>
              </a:rPr>
              <a:t>的和为：</a:t>
            </a:r>
            <a:r>
              <a:rPr lang="en-US" altLang="zh-CN" sz="2000" dirty="0">
                <a:ea typeface="楷体_GB2312"/>
                <a:cs typeface="Times New Roman" panose="02020603050405020304" pitchFamily="18" charset="0"/>
              </a:rPr>
              <a:t>" &lt;&lt; sum(b,20) &lt;&lt; </a:t>
            </a:r>
            <a:r>
              <a:rPr lang="en-US" altLang="zh-CN" sz="2000" dirty="0" err="1">
                <a:ea typeface="楷体_GB2312"/>
                <a:cs typeface="Times New Roman" panose="02020603050405020304" pitchFamily="18" charset="0"/>
              </a:rPr>
              <a:t>endl</a:t>
            </a:r>
            <a:r>
              <a:rPr lang="en-US" altLang="zh-CN" sz="2000" dirty="0">
                <a:ea typeface="楷体_GB2312"/>
                <a:cs typeface="Times New Roman" panose="02020603050405020304" pitchFamily="18" charset="0"/>
              </a:rPr>
              <a:t>;</a:t>
            </a:r>
          </a:p>
          <a:p>
            <a:pPr lvl="2" eaLnBrk="1" hangingPunct="1">
              <a:buFont typeface="Wingdings" panose="05000000000000000000" pitchFamily="2" charset="2"/>
              <a:buChar char="Ø"/>
            </a:pPr>
            <a:r>
              <a:rPr lang="zh-CN" altLang="en-US" sz="2000" dirty="0">
                <a:ea typeface="楷体_GB2312"/>
                <a:cs typeface="Times New Roman" panose="02020603050405020304" pitchFamily="18" charset="0"/>
              </a:rPr>
              <a:t> 又如：</a:t>
            </a:r>
            <a:r>
              <a:rPr lang="en-US" altLang="zh-CN" sz="2000" dirty="0">
                <a:ea typeface="楷体_GB2312"/>
                <a:cs typeface="Times New Roman" panose="02020603050405020304" pitchFamily="18" charset="0"/>
              </a:rPr>
              <a:t>int c[40][</a:t>
            </a:r>
            <a:r>
              <a:rPr lang="en-US" altLang="zh-CN" sz="2000" dirty="0">
                <a:solidFill>
                  <a:srgbClr val="FF0000"/>
                </a:solidFill>
                <a:ea typeface="楷体_GB2312"/>
                <a:cs typeface="Times New Roman" panose="02020603050405020304" pitchFamily="18" charset="0"/>
              </a:rPr>
              <a:t>20</a:t>
            </a:r>
            <a:r>
              <a:rPr lang="en-US" altLang="zh-CN" sz="2000" dirty="0">
                <a:ea typeface="楷体_GB2312"/>
                <a:cs typeface="Times New Roman" panose="02020603050405020304" pitchFamily="18" charset="0"/>
              </a:rPr>
              <a:t>];</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a:t>
            </a:r>
          </a:p>
          <a:p>
            <a:pPr lvl="1" eaLnBrk="1" hangingPunct="1">
              <a:buFont typeface="Wingdings" panose="05000000000000000000" pitchFamily="2" charset="2"/>
              <a:buNone/>
            </a:pPr>
            <a:r>
              <a:rPr lang="en-US" altLang="zh-CN" sz="2000" dirty="0">
                <a:ea typeface="楷体_GB2312"/>
                <a:cs typeface="Times New Roman" panose="02020603050405020304" pitchFamily="18" charset="0"/>
              </a:rPr>
              <a:t>                      sum(c,40);  //Error</a:t>
            </a:r>
            <a:r>
              <a:rPr lang="zh-CN" altLang="en-US" sz="2000" dirty="0">
                <a:ea typeface="楷体_GB2312"/>
                <a:cs typeface="Times New Roman" panose="02020603050405020304" pitchFamily="18" charset="0"/>
              </a:rPr>
              <a:t>，列数不符</a:t>
            </a:r>
            <a:endParaRPr lang="en-US" altLang="zh-CN" sz="2000" dirty="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78B9A304-0635-479A-A5F7-A8C6FBA2FF1E}"/>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DA76F542-C4B5-49BA-8288-1F8DD7923B35}"/>
              </a:ext>
            </a:extLst>
          </p:cNvPr>
          <p:cNvSpPr>
            <a:spLocks noGrp="1" noChangeArrowheads="1"/>
          </p:cNvSpPr>
          <p:nvPr>
            <p:ph type="body" idx="4294967295"/>
          </p:nvPr>
        </p:nvSpPr>
        <p:spPr>
          <a:xfrm>
            <a:off x="1250156" y="1700808"/>
            <a:ext cx="6643688" cy="4451350"/>
          </a:xfrm>
        </p:spPr>
        <p:txBody>
          <a:bodyPr/>
          <a:lstStyle/>
          <a:p>
            <a:pPr eaLnBrk="1" hangingPunct="1">
              <a:lnSpc>
                <a:spcPct val="90000"/>
              </a:lnSpc>
            </a:pPr>
            <a:r>
              <a:rPr lang="zh-CN" altLang="zh-CN" sz="2800" dirty="0">
                <a:latin typeface="楷体_GB2312"/>
                <a:ea typeface="楷体_GB2312"/>
                <a:cs typeface="Times New Roman" panose="02020603050405020304" pitchFamily="18" charset="0"/>
              </a:rPr>
              <a:t>二维数组降为一维数组处理</a:t>
            </a:r>
            <a:r>
              <a:rPr lang="zh-CN" altLang="en-US" sz="2800" dirty="0">
                <a:latin typeface="楷体_GB2312"/>
                <a:ea typeface="楷体_GB2312"/>
                <a:cs typeface="Times New Roman" panose="02020603050405020304" pitchFamily="18" charset="0"/>
              </a:rPr>
              <a:t>的例子：</a:t>
            </a:r>
            <a:r>
              <a:rPr lang="zh-CN" altLang="zh-CN" sz="2800" dirty="0">
                <a:latin typeface="楷体_GB2312"/>
                <a:ea typeface="楷体_GB2312"/>
                <a:cs typeface="Times New Roman" panose="02020603050405020304" pitchFamily="18" charset="0"/>
              </a:rPr>
              <a:t> </a:t>
            </a:r>
            <a:endParaRPr lang="en-US" altLang="zh-CN" sz="2800" dirty="0">
              <a:latin typeface="楷体_GB2312"/>
              <a:ea typeface="楷体_GB2312"/>
              <a:cs typeface="Times New Roman" panose="02020603050405020304" pitchFamily="18" charset="0"/>
            </a:endParaRPr>
          </a:p>
          <a:p>
            <a:pPr eaLnBrk="1" hangingPunct="1">
              <a:lnSpc>
                <a:spcPct val="90000"/>
              </a:lnSpc>
              <a:buFont typeface="Wingdings" panose="05000000000000000000" pitchFamily="2" charset="2"/>
              <a:buNone/>
            </a:pPr>
            <a:endParaRPr lang="en-US" altLang="zh-CN" sz="1000" dirty="0">
              <a:latin typeface="楷体_GB2312"/>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solidFill>
                  <a:srgbClr val="0070C0"/>
                </a:solidFill>
                <a:latin typeface="楷体_GB2312"/>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sum(</a:t>
            </a:r>
            <a:r>
              <a:rPr lang="en-US" altLang="zh-CN" sz="2000" dirty="0">
                <a:solidFill>
                  <a:srgbClr val="0070C0"/>
                </a:solidFill>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x[], </a:t>
            </a:r>
            <a:r>
              <a:rPr lang="en-US" altLang="zh-CN" sz="2000" dirty="0">
                <a:solidFill>
                  <a:srgbClr val="0070C0"/>
                </a:solidFill>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num)</a:t>
            </a: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s=0;</a:t>
            </a: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for</a:t>
            </a:r>
            <a:r>
              <a:rPr lang="en-US" altLang="zh-CN" sz="2000" dirty="0">
                <a:latin typeface="楷体_GB2312"/>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int</a:t>
            </a:r>
            <a:r>
              <a:rPr lang="en-US" altLang="zh-CN" sz="2000" dirty="0">
                <a:latin typeface="楷体_GB2312"/>
                <a:ea typeface="楷体_GB2312"/>
                <a:cs typeface="Times New Roman" panose="02020603050405020304" pitchFamily="18" charset="0"/>
              </a:rPr>
              <a:t> </a:t>
            </a:r>
            <a:r>
              <a:rPr lang="en-US" altLang="zh-CN" sz="2000" dirty="0" err="1">
                <a:latin typeface="楷体_GB2312"/>
                <a:ea typeface="楷体_GB2312"/>
                <a:cs typeface="Times New Roman" panose="02020603050405020304" pitchFamily="18" charset="0"/>
              </a:rPr>
              <a:t>i</a:t>
            </a:r>
            <a:r>
              <a:rPr lang="en-US" altLang="zh-CN" sz="2000" dirty="0">
                <a:latin typeface="楷体_GB2312"/>
                <a:ea typeface="楷体_GB2312"/>
                <a:cs typeface="Times New Roman" panose="02020603050405020304" pitchFamily="18" charset="0"/>
              </a:rPr>
              <a:t>=0; </a:t>
            </a:r>
            <a:r>
              <a:rPr lang="en-US" altLang="zh-CN" sz="2000" dirty="0" err="1">
                <a:latin typeface="楷体_GB2312"/>
                <a:ea typeface="楷体_GB2312"/>
                <a:cs typeface="Times New Roman" panose="02020603050405020304" pitchFamily="18" charset="0"/>
              </a:rPr>
              <a:t>i</a:t>
            </a:r>
            <a:r>
              <a:rPr lang="en-US" altLang="zh-CN" sz="2000" dirty="0">
                <a:latin typeface="楷体_GB2312"/>
                <a:ea typeface="楷体_GB2312"/>
                <a:cs typeface="Times New Roman" panose="02020603050405020304" pitchFamily="18" charset="0"/>
              </a:rPr>
              <a:t>&lt;num; </a:t>
            </a:r>
            <a:r>
              <a:rPr lang="en-US" altLang="zh-CN" sz="2000" dirty="0" err="1">
                <a:latin typeface="楷体_GB2312"/>
                <a:ea typeface="楷体_GB2312"/>
                <a:cs typeface="Times New Roman" panose="02020603050405020304" pitchFamily="18" charset="0"/>
              </a:rPr>
              <a:t>i</a:t>
            </a:r>
            <a:r>
              <a:rPr lang="en-US" altLang="zh-CN" sz="2000" dirty="0">
                <a:latin typeface="楷体_GB2312"/>
                <a:ea typeface="楷体_GB2312"/>
                <a:cs typeface="Times New Roman" panose="02020603050405020304" pitchFamily="18" charset="0"/>
              </a:rPr>
              <a:t>++) s += x[</a:t>
            </a:r>
            <a:r>
              <a:rPr lang="en-US" altLang="zh-CN" sz="2000" dirty="0" err="1">
                <a:latin typeface="楷体_GB2312"/>
                <a:ea typeface="楷体_GB2312"/>
                <a:cs typeface="Times New Roman" panose="02020603050405020304" pitchFamily="18" charset="0"/>
              </a:rPr>
              <a:t>i</a:t>
            </a:r>
            <a:r>
              <a:rPr lang="en-US" altLang="zh-CN" sz="2000" dirty="0">
                <a:latin typeface="楷体_GB2312"/>
                <a:ea typeface="楷体_GB2312"/>
                <a:cs typeface="Times New Roman" panose="02020603050405020304" pitchFamily="18" charset="0"/>
              </a:rPr>
              <a:t>];</a:t>
            </a: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return</a:t>
            </a:r>
            <a:r>
              <a:rPr lang="en-US" altLang="zh-CN" sz="2000" dirty="0">
                <a:latin typeface="楷体_GB2312"/>
                <a:ea typeface="楷体_GB2312"/>
                <a:cs typeface="Times New Roman" panose="02020603050405020304" pitchFamily="18" charset="0"/>
              </a:rPr>
              <a:t> s;</a:t>
            </a: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a:t>
            </a: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a:t>
            </a: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int a[10][5], b[20][5], c[40][20];</a:t>
            </a:r>
          </a:p>
          <a:p>
            <a:pPr lvl="1" eaLnBrk="1" hangingPunct="1">
              <a:lnSpc>
                <a:spcPct val="90000"/>
              </a:lnSpc>
              <a:buFont typeface="Wingdings" panose="05000000000000000000" pitchFamily="2" charset="2"/>
              <a:buNone/>
            </a:pPr>
            <a:r>
              <a:rPr lang="en-US" altLang="zh-CN" sz="2000" dirty="0">
                <a:latin typeface="楷体_GB2312"/>
                <a:ea typeface="楷体_GB2312"/>
                <a:cs typeface="Times New Roman" panose="02020603050405020304" pitchFamily="18" charset="0"/>
              </a:rPr>
              <a:t>......</a:t>
            </a:r>
          </a:p>
          <a:p>
            <a:pPr lvl="1" eaLnBrk="1" hangingPunct="1">
              <a:lnSpc>
                <a:spcPct val="90000"/>
              </a:lnSpc>
              <a:buFont typeface="Wingdings" panose="05000000000000000000" pitchFamily="2" charset="2"/>
              <a:buNone/>
            </a:pPr>
            <a:r>
              <a:rPr lang="en-US" altLang="zh-CN" sz="2000" dirty="0" err="1">
                <a:latin typeface="楷体_GB2312"/>
                <a:ea typeface="楷体_GB2312"/>
                <a:cs typeface="Times New Roman" panose="02020603050405020304" pitchFamily="18" charset="0"/>
              </a:rPr>
              <a:t>cout</a:t>
            </a:r>
            <a:r>
              <a:rPr lang="en-US" altLang="zh-CN" sz="2000" dirty="0">
                <a:latin typeface="楷体_GB2312"/>
                <a:ea typeface="楷体_GB2312"/>
                <a:cs typeface="Times New Roman" panose="02020603050405020304" pitchFamily="18" charset="0"/>
              </a:rPr>
              <a:t> &lt;&lt; sum(</a:t>
            </a:r>
            <a:r>
              <a:rPr lang="en-US" altLang="zh-CN" sz="2000" dirty="0">
                <a:solidFill>
                  <a:srgbClr val="FF0000"/>
                </a:solidFill>
                <a:latin typeface="楷体_GB2312"/>
                <a:ea typeface="楷体_GB2312"/>
                <a:cs typeface="Times New Roman" panose="02020603050405020304" pitchFamily="18" charset="0"/>
              </a:rPr>
              <a:t>a[0]</a:t>
            </a:r>
            <a:r>
              <a:rPr lang="en-US" altLang="zh-CN" sz="2000" dirty="0">
                <a:latin typeface="楷体_GB2312"/>
                <a:ea typeface="楷体_GB2312"/>
                <a:cs typeface="Times New Roman" panose="02020603050405020304" pitchFamily="18" charset="0"/>
              </a:rPr>
              <a:t>, </a:t>
            </a:r>
            <a:r>
              <a:rPr lang="en-US" altLang="zh-CN" sz="2000" dirty="0">
                <a:solidFill>
                  <a:srgbClr val="FF0000"/>
                </a:solidFill>
                <a:latin typeface="楷体_GB2312"/>
                <a:ea typeface="楷体_GB2312"/>
                <a:cs typeface="Times New Roman" panose="02020603050405020304" pitchFamily="18" charset="0"/>
              </a:rPr>
              <a:t>10*5</a:t>
            </a:r>
            <a:r>
              <a:rPr lang="en-US" altLang="zh-CN" sz="2000" dirty="0">
                <a:latin typeface="楷体_GB2312"/>
                <a:ea typeface="楷体_GB2312"/>
                <a:cs typeface="Times New Roman" panose="02020603050405020304" pitchFamily="18" charset="0"/>
              </a:rPr>
              <a:t>) &lt;&lt; </a:t>
            </a:r>
            <a:r>
              <a:rPr lang="en-US" altLang="zh-CN" sz="2000" dirty="0" err="1">
                <a:latin typeface="楷体_GB2312"/>
                <a:ea typeface="楷体_GB2312"/>
                <a:cs typeface="Times New Roman" panose="02020603050405020304" pitchFamily="18" charset="0"/>
              </a:rPr>
              <a:t>endl</a:t>
            </a:r>
            <a:r>
              <a:rPr lang="en-US" altLang="zh-CN" sz="2000" dirty="0">
                <a:latin typeface="楷体_GB2312"/>
                <a:ea typeface="楷体_GB2312"/>
                <a:cs typeface="Times New Roman" panose="02020603050405020304" pitchFamily="18" charset="0"/>
              </a:rPr>
              <a:t>;</a:t>
            </a:r>
          </a:p>
          <a:p>
            <a:pPr lvl="1" eaLnBrk="1" hangingPunct="1">
              <a:lnSpc>
                <a:spcPct val="90000"/>
              </a:lnSpc>
              <a:buFont typeface="Wingdings" panose="05000000000000000000" pitchFamily="2" charset="2"/>
              <a:buNone/>
            </a:pPr>
            <a:r>
              <a:rPr lang="en-US" altLang="zh-CN" sz="2000" dirty="0" err="1">
                <a:latin typeface="楷体_GB2312"/>
                <a:ea typeface="楷体_GB2312"/>
                <a:cs typeface="Times New Roman" panose="02020603050405020304" pitchFamily="18" charset="0"/>
              </a:rPr>
              <a:t>cout</a:t>
            </a:r>
            <a:r>
              <a:rPr lang="en-US" altLang="zh-CN" sz="2000" dirty="0">
                <a:latin typeface="楷体_GB2312"/>
                <a:ea typeface="楷体_GB2312"/>
                <a:cs typeface="Times New Roman" panose="02020603050405020304" pitchFamily="18" charset="0"/>
              </a:rPr>
              <a:t> &lt;&lt; sum(</a:t>
            </a:r>
            <a:r>
              <a:rPr lang="en-US" altLang="zh-CN" sz="2000" dirty="0">
                <a:solidFill>
                  <a:srgbClr val="FF0000"/>
                </a:solidFill>
                <a:latin typeface="楷体_GB2312"/>
                <a:ea typeface="楷体_GB2312"/>
                <a:cs typeface="Times New Roman" panose="02020603050405020304" pitchFamily="18" charset="0"/>
              </a:rPr>
              <a:t>b[0]</a:t>
            </a:r>
            <a:r>
              <a:rPr lang="en-US" altLang="zh-CN" sz="2000" dirty="0">
                <a:latin typeface="楷体_GB2312"/>
                <a:ea typeface="楷体_GB2312"/>
                <a:cs typeface="Times New Roman" panose="02020603050405020304" pitchFamily="18" charset="0"/>
              </a:rPr>
              <a:t>, </a:t>
            </a:r>
            <a:r>
              <a:rPr lang="en-US" altLang="zh-CN" sz="2000" dirty="0">
                <a:solidFill>
                  <a:srgbClr val="FF0000"/>
                </a:solidFill>
                <a:latin typeface="楷体_GB2312"/>
                <a:ea typeface="楷体_GB2312"/>
                <a:cs typeface="Times New Roman" panose="02020603050405020304" pitchFamily="18" charset="0"/>
              </a:rPr>
              <a:t>20*5</a:t>
            </a:r>
            <a:r>
              <a:rPr lang="en-US" altLang="zh-CN" sz="2000" dirty="0">
                <a:latin typeface="楷体_GB2312"/>
                <a:ea typeface="楷体_GB2312"/>
                <a:cs typeface="Times New Roman" panose="02020603050405020304" pitchFamily="18" charset="0"/>
              </a:rPr>
              <a:t>) &lt;&lt; </a:t>
            </a:r>
            <a:r>
              <a:rPr lang="en-US" altLang="zh-CN" sz="2000" dirty="0" err="1">
                <a:latin typeface="楷体_GB2312"/>
                <a:ea typeface="楷体_GB2312"/>
                <a:cs typeface="Times New Roman" panose="02020603050405020304" pitchFamily="18" charset="0"/>
              </a:rPr>
              <a:t>endl</a:t>
            </a:r>
            <a:r>
              <a:rPr lang="en-US" altLang="zh-CN" sz="2000" dirty="0">
                <a:latin typeface="楷体_GB2312"/>
                <a:ea typeface="楷体_GB2312"/>
                <a:cs typeface="Times New Roman" panose="02020603050405020304" pitchFamily="18" charset="0"/>
              </a:rPr>
              <a:t>;</a:t>
            </a:r>
          </a:p>
          <a:p>
            <a:pPr lvl="1" eaLnBrk="1" hangingPunct="1">
              <a:lnSpc>
                <a:spcPct val="90000"/>
              </a:lnSpc>
              <a:buFont typeface="Wingdings" panose="05000000000000000000" pitchFamily="2" charset="2"/>
              <a:buNone/>
            </a:pPr>
            <a:r>
              <a:rPr lang="en-US" altLang="zh-CN" sz="2000" dirty="0" err="1">
                <a:latin typeface="楷体_GB2312"/>
                <a:ea typeface="楷体_GB2312"/>
                <a:cs typeface="Times New Roman" panose="02020603050405020304" pitchFamily="18" charset="0"/>
              </a:rPr>
              <a:t>cout</a:t>
            </a:r>
            <a:r>
              <a:rPr lang="en-US" altLang="zh-CN" sz="2000" dirty="0">
                <a:latin typeface="楷体_GB2312"/>
                <a:ea typeface="楷体_GB2312"/>
                <a:cs typeface="Times New Roman" panose="02020603050405020304" pitchFamily="18" charset="0"/>
              </a:rPr>
              <a:t> &lt;&lt; sum(</a:t>
            </a:r>
            <a:r>
              <a:rPr lang="en-US" altLang="zh-CN" sz="2000" dirty="0">
                <a:solidFill>
                  <a:srgbClr val="FF0000"/>
                </a:solidFill>
                <a:latin typeface="楷体_GB2312"/>
                <a:ea typeface="楷体_GB2312"/>
                <a:cs typeface="Times New Roman" panose="02020603050405020304" pitchFamily="18" charset="0"/>
              </a:rPr>
              <a:t>c[0]</a:t>
            </a:r>
            <a:r>
              <a:rPr lang="en-US" altLang="zh-CN" sz="2000" dirty="0">
                <a:latin typeface="楷体_GB2312"/>
                <a:ea typeface="楷体_GB2312"/>
                <a:cs typeface="Times New Roman" panose="02020603050405020304" pitchFamily="18" charset="0"/>
              </a:rPr>
              <a:t>, </a:t>
            </a:r>
            <a:r>
              <a:rPr lang="en-US" altLang="zh-CN" sz="2000" dirty="0">
                <a:solidFill>
                  <a:srgbClr val="FF0000"/>
                </a:solidFill>
                <a:latin typeface="楷体_GB2312"/>
                <a:ea typeface="楷体_GB2312"/>
                <a:cs typeface="Times New Roman" panose="02020603050405020304" pitchFamily="18" charset="0"/>
              </a:rPr>
              <a:t>40*20</a:t>
            </a:r>
            <a:r>
              <a:rPr lang="en-US" altLang="zh-CN" sz="2000" dirty="0">
                <a:latin typeface="楷体_GB2312"/>
                <a:ea typeface="楷体_GB2312"/>
                <a:cs typeface="Times New Roman" panose="02020603050405020304" pitchFamily="18" charset="0"/>
              </a:rPr>
              <a:t>) &lt;&lt; </a:t>
            </a:r>
            <a:r>
              <a:rPr lang="en-US" altLang="zh-CN" sz="2000" dirty="0" err="1">
                <a:latin typeface="楷体_GB2312"/>
                <a:ea typeface="楷体_GB2312"/>
                <a:cs typeface="Times New Roman" panose="02020603050405020304" pitchFamily="18" charset="0"/>
              </a:rPr>
              <a:t>endl</a:t>
            </a:r>
            <a:r>
              <a:rPr lang="en-US" altLang="zh-CN" sz="2000" dirty="0">
                <a:latin typeface="楷体_GB2312"/>
                <a:ea typeface="楷体_GB2312"/>
                <a:cs typeface="Times New Roman" panose="02020603050405020304" pitchFamily="18" charset="0"/>
              </a:rPr>
              <a:t>;</a:t>
            </a:r>
          </a:p>
        </p:txBody>
      </p:sp>
      <p:sp>
        <p:nvSpPr>
          <p:cNvPr id="5" name="Rectangle 2">
            <a:extLst>
              <a:ext uri="{FF2B5EF4-FFF2-40B4-BE49-F238E27FC236}">
                <a16:creationId xmlns:a16="http://schemas.microsoft.com/office/drawing/2014/main" id="{112C2C24-E91F-4B30-9655-9A1F9C5495F3}"/>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5.2.3 </a:t>
            </a:r>
            <a:r>
              <a:rPr lang="zh-CN" altLang="en-US" sz="4000" kern="0" dirty="0">
                <a:solidFill>
                  <a:schemeClr val="tx2"/>
                </a:solidFill>
                <a:latin typeface="楷体_GB2312"/>
                <a:ea typeface="楷体_GB2312"/>
                <a:cs typeface="+mj-cs"/>
              </a:rPr>
              <a:t>二维数组</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B2D52268-5BF1-4011-9D37-0CAF1201C6A0}"/>
              </a:ext>
            </a:extLst>
          </p:cNvPr>
          <p:cNvSpPr>
            <a:spLocks noGrp="1" noChangeArrowheads="1"/>
          </p:cNvSpPr>
          <p:nvPr>
            <p:ph type="body" idx="4294967295"/>
          </p:nvPr>
        </p:nvSpPr>
        <p:spPr>
          <a:xfrm>
            <a:off x="1187624" y="2047875"/>
            <a:ext cx="6286500" cy="2762250"/>
          </a:xfrm>
        </p:spPr>
        <p:txBody>
          <a:bodyPr/>
          <a:lstStyle/>
          <a:p>
            <a:pPr eaLnBrk="1" hangingPunct="1">
              <a:lnSpc>
                <a:spcPct val="90000"/>
              </a:lnSpc>
            </a:pPr>
            <a:r>
              <a:rPr lang="zh-CN" altLang="en-US" sz="2800" dirty="0">
                <a:latin typeface="Times New Roman" panose="02020603050405020304" pitchFamily="18" charset="0"/>
                <a:ea typeface="楷体_GB2312"/>
                <a:cs typeface="Times New Roman" panose="02020603050405020304" pitchFamily="18" charset="0"/>
              </a:rPr>
              <a:t>高维数组定义：</a:t>
            </a:r>
            <a:r>
              <a:rPr lang="zh-CN" altLang="zh-CN" sz="2800" dirty="0">
                <a:latin typeface="Times New Roman" panose="02020603050405020304" pitchFamily="18" charset="0"/>
                <a:ea typeface="楷体_GB2312"/>
                <a:cs typeface="Times New Roman" panose="02020603050405020304" pitchFamily="18" charset="0"/>
              </a:rPr>
              <a:t> </a:t>
            </a:r>
            <a:endParaRPr lang="en-US" altLang="zh-CN" sz="2800" dirty="0">
              <a:latin typeface="Times New Roman" panose="02020603050405020304" pitchFamily="18" charset="0"/>
              <a:ea typeface="楷体_GB2312"/>
              <a:cs typeface="Times New Roman" panose="02020603050405020304" pitchFamily="18" charset="0"/>
            </a:endParaRPr>
          </a:p>
          <a:p>
            <a:pPr marL="341313" lvl="1" indent="-341313" eaLnBrk="1" hangingPunct="1">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元素类型</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 &lt;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数组变量</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第</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1</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维元素个数</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a:t>
            </a:r>
          </a:p>
          <a:p>
            <a:pPr marL="341313" lvl="1" indent="-341313" eaLnBrk="1" hangingPunct="1">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第</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2</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维元素个数</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a:t>
            </a:r>
          </a:p>
          <a:p>
            <a:pPr marL="341313" lvl="1" indent="-341313" eaLnBrk="1" hangingPunct="1">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a:t>
            </a:r>
          </a:p>
          <a:p>
            <a:pPr marL="341313" lvl="1" indent="-341313" eaLnBrk="1" hangingPunct="1">
              <a:lnSpc>
                <a:spcPct val="90000"/>
              </a:lnSpc>
              <a:buFont typeface="Wingdings" panose="05000000000000000000" pitchFamily="2" charset="2"/>
              <a:buNone/>
            </a:pPr>
            <a:r>
              <a:rPr lang="en-US" altLang="zh-CN" sz="2400" dirty="0">
                <a:solidFill>
                  <a:srgbClr val="FF0000"/>
                </a:solidFill>
                <a:latin typeface="Times New Roman" panose="02020603050405020304" pitchFamily="18" charset="0"/>
                <a:ea typeface="楷体_GB2312"/>
                <a:cs typeface="Times New Roman" panose="02020603050405020304" pitchFamily="18" charset="0"/>
              </a:rPr>
              <a:t>                                          [&lt;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第</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n</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维元素个数</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&gt;] </a:t>
            </a:r>
          </a:p>
          <a:p>
            <a:pPr eaLnBrk="1" hangingPunct="1">
              <a:lnSpc>
                <a:spcPct val="90000"/>
              </a:lnSpc>
              <a:buFont typeface="Wingdings" panose="05000000000000000000" pitchFamily="2" charset="2"/>
              <a:buNone/>
            </a:pPr>
            <a:endParaRPr lang="en-US" altLang="zh-CN" sz="1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FEEAAC43-F8CE-4658-A44E-03C866B1A804}"/>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5.2.3 </a:t>
            </a:r>
            <a:r>
              <a:rPr lang="zh-CN" altLang="en-US" sz="4000" kern="0" dirty="0">
                <a:solidFill>
                  <a:schemeClr val="tx2"/>
                </a:solidFill>
                <a:latin typeface="+mj-lt"/>
                <a:ea typeface="楷体_GB2312"/>
                <a:cs typeface="+mj-cs"/>
              </a:rPr>
              <a:t>二维数组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B6D43B1-94FB-4EAF-99FF-A98C7A67D3C9}"/>
              </a:ext>
            </a:extLst>
          </p:cNvPr>
          <p:cNvSpPr>
            <a:spLocks noGrp="1" noChangeArrowheads="1"/>
          </p:cNvSpPr>
          <p:nvPr>
            <p:ph type="title" idx="4294967295"/>
          </p:nvPr>
        </p:nvSpPr>
        <p:spPr>
          <a:xfrm>
            <a:off x="1403648" y="0"/>
            <a:ext cx="7010400" cy="1527175"/>
          </a:xfrm>
        </p:spPr>
        <p:txBody>
          <a:bodyPr/>
          <a:lstStyle/>
          <a:p>
            <a:pPr eaLnBrk="1" hangingPunct="1"/>
            <a:r>
              <a:rPr lang="zh-CN" altLang="zh-CN" dirty="0">
                <a:ea typeface="楷体_GB2312"/>
              </a:rPr>
              <a:t>本章内容</a:t>
            </a:r>
          </a:p>
        </p:txBody>
      </p:sp>
      <p:sp>
        <p:nvSpPr>
          <p:cNvPr id="6147" name="Rectangle 3">
            <a:extLst>
              <a:ext uri="{FF2B5EF4-FFF2-40B4-BE49-F238E27FC236}">
                <a16:creationId xmlns:a16="http://schemas.microsoft.com/office/drawing/2014/main" id="{C297235F-A684-4E55-AB65-36D2D0025B0F}"/>
              </a:ext>
            </a:extLst>
          </p:cNvPr>
          <p:cNvSpPr>
            <a:spLocks noGrp="1" noChangeArrowheads="1"/>
          </p:cNvSpPr>
          <p:nvPr>
            <p:ph type="body" idx="4294967295"/>
          </p:nvPr>
        </p:nvSpPr>
        <p:spPr>
          <a:xfrm>
            <a:off x="971600" y="1828800"/>
            <a:ext cx="5214938" cy="3200400"/>
          </a:xfrm>
        </p:spPr>
        <p:txBody>
          <a:bodyPr/>
          <a:lstStyle/>
          <a:p>
            <a:pPr eaLnBrk="1" hangingPunct="1">
              <a:buFont typeface="Wingdings" panose="05000000000000000000" pitchFamily="2" charset="2"/>
              <a:buNone/>
            </a:pPr>
            <a:r>
              <a:rPr lang="en-US" altLang="zh-CN" sz="2800" dirty="0">
                <a:ea typeface="楷体_GB2312"/>
              </a:rPr>
              <a:t>5.1 </a:t>
            </a:r>
            <a:r>
              <a:rPr lang="zh-CN" altLang="zh-CN" sz="2800" dirty="0">
                <a:ea typeface="楷体_GB2312"/>
              </a:rPr>
              <a:t>枚举类型</a:t>
            </a:r>
          </a:p>
          <a:p>
            <a:pPr eaLnBrk="1" hangingPunct="1">
              <a:buFont typeface="Wingdings" panose="05000000000000000000" pitchFamily="2" charset="2"/>
              <a:buNone/>
            </a:pPr>
            <a:r>
              <a:rPr lang="en-US" altLang="zh-CN" sz="2800" dirty="0">
                <a:ea typeface="楷体_GB2312"/>
              </a:rPr>
              <a:t>5.2 </a:t>
            </a:r>
            <a:r>
              <a:rPr lang="zh-CN" altLang="zh-CN" sz="2800" dirty="0">
                <a:ea typeface="楷体_GB2312"/>
              </a:rPr>
              <a:t>数组类型</a:t>
            </a:r>
          </a:p>
          <a:p>
            <a:pPr eaLnBrk="1" hangingPunct="1">
              <a:buFont typeface="Wingdings" panose="05000000000000000000" pitchFamily="2" charset="2"/>
              <a:buNone/>
            </a:pPr>
            <a:r>
              <a:rPr lang="en-US" altLang="zh-CN" sz="2800" dirty="0">
                <a:ea typeface="楷体_GB2312"/>
              </a:rPr>
              <a:t>5.3 </a:t>
            </a:r>
            <a:r>
              <a:rPr lang="zh-CN" altLang="zh-CN" sz="2800" dirty="0">
                <a:ea typeface="楷体_GB2312"/>
              </a:rPr>
              <a:t>结构类型</a:t>
            </a:r>
            <a:endParaRPr lang="en-US" altLang="zh-CN" sz="2800" dirty="0">
              <a:ea typeface="楷体_GB2312"/>
            </a:endParaRPr>
          </a:p>
          <a:p>
            <a:pPr eaLnBrk="1" hangingPunct="1">
              <a:buFont typeface="Wingdings" panose="05000000000000000000" pitchFamily="2" charset="2"/>
              <a:buNone/>
            </a:pPr>
            <a:r>
              <a:rPr lang="en-US" altLang="zh-CN" sz="2800" dirty="0">
                <a:ea typeface="楷体_GB2312"/>
              </a:rPr>
              <a:t>5.4 </a:t>
            </a:r>
            <a:r>
              <a:rPr lang="zh-CN" altLang="zh-CN" sz="2800" dirty="0">
                <a:ea typeface="楷体_GB2312"/>
              </a:rPr>
              <a:t>联合类型</a:t>
            </a:r>
          </a:p>
          <a:p>
            <a:pPr eaLnBrk="1" hangingPunct="1">
              <a:buFont typeface="Wingdings" panose="05000000000000000000" pitchFamily="2" charset="2"/>
              <a:buNone/>
            </a:pPr>
            <a:r>
              <a:rPr lang="en-US" altLang="zh-CN" sz="2800" dirty="0">
                <a:ea typeface="楷体_GB2312"/>
              </a:rPr>
              <a:t>5.5 </a:t>
            </a:r>
            <a:r>
              <a:rPr lang="zh-CN" altLang="zh-CN" sz="2800" dirty="0">
                <a:ea typeface="楷体_GB2312"/>
              </a:rPr>
              <a:t>指针类型</a:t>
            </a:r>
          </a:p>
          <a:p>
            <a:pPr eaLnBrk="1" hangingPunct="1">
              <a:buFont typeface="Wingdings" panose="05000000000000000000" pitchFamily="2" charset="2"/>
              <a:buNone/>
            </a:pPr>
            <a:r>
              <a:rPr lang="en-US" altLang="zh-CN" sz="2800" dirty="0">
                <a:ea typeface="楷体_GB2312"/>
              </a:rPr>
              <a:t>5.6 </a:t>
            </a:r>
            <a:r>
              <a:rPr lang="zh-CN" altLang="zh-CN" sz="2800" dirty="0">
                <a:ea typeface="楷体_GB2312"/>
              </a:rPr>
              <a:t>引用类型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4134EB4-E864-43DF-9852-FDB8E8404466}"/>
              </a:ext>
            </a:extLst>
          </p:cNvPr>
          <p:cNvSpPr>
            <a:spLocks noGrp="1" noChangeArrowheads="1"/>
          </p:cNvSpPr>
          <p:nvPr>
            <p:ph type="title" idx="4294967295"/>
          </p:nvPr>
        </p:nvSpPr>
        <p:spPr>
          <a:xfrm>
            <a:off x="1403648" y="0"/>
            <a:ext cx="7010400" cy="1527175"/>
          </a:xfrm>
        </p:spPr>
        <p:txBody>
          <a:bodyPr/>
          <a:lstStyle/>
          <a:p>
            <a:pPr eaLnBrk="1" hangingPunct="1"/>
            <a:r>
              <a:rPr lang="zh-CN" altLang="zh-CN" dirty="0">
                <a:ea typeface="楷体_GB2312"/>
              </a:rPr>
              <a:t>本章内容</a:t>
            </a:r>
          </a:p>
        </p:txBody>
      </p:sp>
      <p:sp>
        <p:nvSpPr>
          <p:cNvPr id="51203" name="Rectangle 3">
            <a:extLst>
              <a:ext uri="{FF2B5EF4-FFF2-40B4-BE49-F238E27FC236}">
                <a16:creationId xmlns:a16="http://schemas.microsoft.com/office/drawing/2014/main" id="{048B38B4-3C48-4DE1-AFD6-35459340F122}"/>
              </a:ext>
            </a:extLst>
          </p:cNvPr>
          <p:cNvSpPr>
            <a:spLocks noGrp="1" noChangeArrowheads="1"/>
          </p:cNvSpPr>
          <p:nvPr>
            <p:ph type="body" idx="4294967295"/>
          </p:nvPr>
        </p:nvSpPr>
        <p:spPr>
          <a:xfrm>
            <a:off x="1403648" y="1916832"/>
            <a:ext cx="5214938" cy="3200400"/>
          </a:xfrm>
        </p:spPr>
        <p:txBody>
          <a:bodyPr/>
          <a:lstStyle/>
          <a:p>
            <a:pPr eaLnBrk="1" hangingPunct="1">
              <a:buFont typeface="Wingdings" panose="05000000000000000000" pitchFamily="2" charset="2"/>
              <a:buNone/>
            </a:pPr>
            <a:r>
              <a:rPr lang="en-US" altLang="zh-CN" sz="2800" dirty="0">
                <a:ea typeface="楷体_GB2312"/>
              </a:rPr>
              <a:t>5.1 </a:t>
            </a:r>
            <a:r>
              <a:rPr lang="zh-CN" altLang="zh-CN" sz="2800" dirty="0">
                <a:ea typeface="楷体_GB2312"/>
              </a:rPr>
              <a:t>枚举类型</a:t>
            </a:r>
          </a:p>
          <a:p>
            <a:pPr eaLnBrk="1" hangingPunct="1">
              <a:buFont typeface="Wingdings" panose="05000000000000000000" pitchFamily="2" charset="2"/>
              <a:buNone/>
            </a:pPr>
            <a:r>
              <a:rPr lang="en-US" altLang="zh-CN" sz="2800" dirty="0">
                <a:ea typeface="楷体_GB2312"/>
              </a:rPr>
              <a:t>5.2 </a:t>
            </a:r>
            <a:r>
              <a:rPr lang="zh-CN" altLang="zh-CN" sz="2800" dirty="0">
                <a:ea typeface="楷体_GB2312"/>
              </a:rPr>
              <a:t>数组类型</a:t>
            </a:r>
          </a:p>
          <a:p>
            <a:pPr eaLnBrk="1" hangingPunct="1">
              <a:buFont typeface="Wingdings" panose="05000000000000000000" pitchFamily="2" charset="2"/>
              <a:buNone/>
            </a:pPr>
            <a:r>
              <a:rPr lang="en-US" altLang="zh-CN" sz="2800" b="1" dirty="0">
                <a:solidFill>
                  <a:srgbClr val="0070C0"/>
                </a:solidFill>
                <a:ea typeface="楷体_GB2312"/>
              </a:rPr>
              <a:t>5.3 </a:t>
            </a:r>
            <a:r>
              <a:rPr lang="zh-CN" altLang="zh-CN" sz="2800" b="1" dirty="0">
                <a:solidFill>
                  <a:srgbClr val="0070C0"/>
                </a:solidFill>
                <a:ea typeface="楷体_GB2312"/>
              </a:rPr>
              <a:t>结构类型</a:t>
            </a:r>
            <a:endParaRPr lang="en-US" altLang="zh-CN" sz="2800" b="1" dirty="0">
              <a:solidFill>
                <a:srgbClr val="0070C0"/>
              </a:solidFill>
              <a:ea typeface="楷体_GB2312"/>
            </a:endParaRPr>
          </a:p>
          <a:p>
            <a:pPr eaLnBrk="1" hangingPunct="1">
              <a:buFont typeface="Wingdings" panose="05000000000000000000" pitchFamily="2" charset="2"/>
              <a:buNone/>
            </a:pPr>
            <a:r>
              <a:rPr lang="en-US" altLang="zh-CN" sz="2800" dirty="0">
                <a:ea typeface="楷体_GB2312"/>
              </a:rPr>
              <a:t>5.4 </a:t>
            </a:r>
            <a:r>
              <a:rPr lang="zh-CN" altLang="zh-CN" sz="2800" dirty="0">
                <a:ea typeface="楷体_GB2312"/>
              </a:rPr>
              <a:t>联合类型</a:t>
            </a:r>
          </a:p>
          <a:p>
            <a:pPr eaLnBrk="1" hangingPunct="1">
              <a:buFont typeface="Wingdings" panose="05000000000000000000" pitchFamily="2" charset="2"/>
              <a:buNone/>
            </a:pPr>
            <a:r>
              <a:rPr lang="en-US" altLang="zh-CN" sz="2800" dirty="0">
                <a:ea typeface="楷体_GB2312"/>
              </a:rPr>
              <a:t>5.5 </a:t>
            </a:r>
            <a:r>
              <a:rPr lang="zh-CN" altLang="zh-CN" sz="2800" dirty="0">
                <a:ea typeface="楷体_GB2312"/>
              </a:rPr>
              <a:t>指针类型</a:t>
            </a:r>
          </a:p>
          <a:p>
            <a:pPr eaLnBrk="1" hangingPunct="1">
              <a:buFont typeface="Wingdings" panose="05000000000000000000" pitchFamily="2" charset="2"/>
              <a:buNone/>
            </a:pPr>
            <a:r>
              <a:rPr lang="en-US" altLang="zh-CN" sz="2800" dirty="0">
                <a:ea typeface="楷体_GB2312"/>
              </a:rPr>
              <a:t>5.6 </a:t>
            </a:r>
            <a:r>
              <a:rPr lang="zh-CN" altLang="zh-CN" sz="2800" dirty="0">
                <a:ea typeface="楷体_GB2312"/>
              </a:rPr>
              <a:t>引用类型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id="{224EDD3A-9DAB-4ACB-B627-B41613A69AEB}"/>
              </a:ext>
            </a:extLst>
          </p:cNvPr>
          <p:cNvSpPr>
            <a:spLocks noGrp="1" noChangeArrowheads="1"/>
          </p:cNvSpPr>
          <p:nvPr>
            <p:ph type="body" idx="4294967295"/>
          </p:nvPr>
        </p:nvSpPr>
        <p:spPr>
          <a:xfrm>
            <a:off x="211137" y="1628800"/>
            <a:ext cx="8721725" cy="4875212"/>
          </a:xfrm>
        </p:spPr>
        <p:txBody>
          <a:bodyPr/>
          <a:lstStyle/>
          <a:p>
            <a:pPr eaLnBrk="1" hangingPunct="1"/>
            <a:r>
              <a:rPr lang="zh-CN" altLang="en-US" sz="2800" dirty="0">
                <a:ea typeface="楷体_GB2312"/>
                <a:cs typeface="Times New Roman" panose="02020603050405020304" pitchFamily="18" charset="0"/>
              </a:rPr>
              <a:t>表示</a:t>
            </a:r>
            <a:r>
              <a:rPr lang="zh-CN" altLang="en-US" sz="2800" dirty="0">
                <a:solidFill>
                  <a:srgbClr val="FF0000"/>
                </a:solidFill>
                <a:ea typeface="楷体_GB2312"/>
                <a:cs typeface="Times New Roman" panose="02020603050405020304" pitchFamily="18" charset="0"/>
              </a:rPr>
              <a:t>固定数量的、类型可以不同的元素</a:t>
            </a:r>
            <a:r>
              <a:rPr lang="zh-CN" altLang="en-US" sz="2800" dirty="0">
                <a:ea typeface="楷体_GB2312"/>
                <a:cs typeface="Times New Roman" panose="02020603050405020304" pitchFamily="18" charset="0"/>
              </a:rPr>
              <a:t>所构成的复合数据，它是一种</a:t>
            </a:r>
            <a:r>
              <a:rPr lang="zh-CN" altLang="en-US" sz="2800" dirty="0">
                <a:solidFill>
                  <a:srgbClr val="FF0000"/>
                </a:solidFill>
                <a:ea typeface="楷体_GB2312"/>
                <a:cs typeface="Times New Roman" panose="02020603050405020304" pitchFamily="18" charset="0"/>
              </a:rPr>
              <a:t>用户自定义</a:t>
            </a:r>
            <a:r>
              <a:rPr lang="zh-CN" altLang="en-US" sz="2800" dirty="0">
                <a:ea typeface="楷体_GB2312"/>
                <a:cs typeface="Times New Roman" panose="02020603050405020304" pitchFamily="18" charset="0"/>
              </a:rPr>
              <a:t>类型。定义格式为：</a:t>
            </a:r>
          </a:p>
          <a:p>
            <a:pPr lvl="1" eaLnBrk="1" hangingPunct="1">
              <a:buFont typeface="Wingdings" panose="05000000000000000000" pitchFamily="2" charset="2"/>
              <a:buChar char="l"/>
            </a:pPr>
            <a:r>
              <a:rPr lang="en-US" altLang="zh-CN" sz="2400" b="1" dirty="0">
                <a:solidFill>
                  <a:srgbClr val="0070C0"/>
                </a:solidFill>
                <a:ea typeface="楷体_GB2312"/>
                <a:cs typeface="Times New Roman" panose="02020603050405020304" pitchFamily="18" charset="0"/>
              </a:rPr>
              <a:t>struct &lt;</a:t>
            </a:r>
            <a:r>
              <a:rPr lang="zh-CN" altLang="en-US" sz="2400" b="1" dirty="0">
                <a:solidFill>
                  <a:srgbClr val="0070C0"/>
                </a:solidFill>
                <a:ea typeface="楷体_GB2312"/>
                <a:cs typeface="Times New Roman" panose="02020603050405020304" pitchFamily="18" charset="0"/>
              </a:rPr>
              <a:t>结构类型名</a:t>
            </a:r>
            <a:r>
              <a:rPr lang="en-US" altLang="zh-CN" sz="2400" b="1" dirty="0">
                <a:solidFill>
                  <a:srgbClr val="0070C0"/>
                </a:solidFill>
                <a:ea typeface="楷体_GB2312"/>
                <a:cs typeface="Times New Roman" panose="02020603050405020304" pitchFamily="18" charset="0"/>
              </a:rPr>
              <a:t>&gt; {&lt;</a:t>
            </a:r>
            <a:r>
              <a:rPr lang="zh-CN" altLang="en-US" sz="2400" b="1" dirty="0">
                <a:solidFill>
                  <a:srgbClr val="0070C0"/>
                </a:solidFill>
                <a:ea typeface="楷体_GB2312"/>
                <a:cs typeface="Times New Roman" panose="02020603050405020304" pitchFamily="18" charset="0"/>
              </a:rPr>
              <a:t>成员表</a:t>
            </a:r>
            <a:r>
              <a:rPr lang="en-US" altLang="zh-CN" sz="2400" b="1" dirty="0">
                <a:solidFill>
                  <a:srgbClr val="0070C0"/>
                </a:solidFill>
                <a:ea typeface="楷体_GB2312"/>
                <a:cs typeface="Times New Roman" panose="02020603050405020304" pitchFamily="18" charset="0"/>
              </a:rPr>
              <a:t>&gt;}</a:t>
            </a:r>
            <a:r>
              <a:rPr lang="zh-CN" altLang="en-US" sz="2400" b="1" dirty="0">
                <a:solidFill>
                  <a:srgbClr val="0070C0"/>
                </a:solidFill>
                <a:ea typeface="楷体_GB2312"/>
                <a:cs typeface="Times New Roman" panose="02020603050405020304" pitchFamily="18" charset="0"/>
              </a:rPr>
              <a:t>；</a:t>
            </a:r>
          </a:p>
          <a:p>
            <a:pPr lvl="1" eaLnBrk="1" hangingPunct="1">
              <a:buFont typeface="Wingdings" panose="05000000000000000000" pitchFamily="2" charset="2"/>
              <a:buChar char="l"/>
            </a:pPr>
            <a:r>
              <a:rPr lang="en-US" altLang="zh-CN" sz="2400" dirty="0">
                <a:ea typeface="楷体_GB2312"/>
                <a:cs typeface="Times New Roman" panose="02020603050405020304" pitchFamily="18" charset="0"/>
              </a:rPr>
              <a:t>&lt;</a:t>
            </a:r>
            <a:r>
              <a:rPr lang="zh-CN" altLang="en-US" sz="2400" dirty="0">
                <a:ea typeface="楷体_GB2312"/>
                <a:cs typeface="Times New Roman" panose="02020603050405020304" pitchFamily="18" charset="0"/>
              </a:rPr>
              <a:t>成员表</a:t>
            </a:r>
            <a:r>
              <a:rPr lang="en-US" altLang="zh-CN" sz="2400" dirty="0">
                <a:ea typeface="楷体_GB2312"/>
                <a:cs typeface="Times New Roman" panose="02020603050405020304" pitchFamily="18" charset="0"/>
              </a:rPr>
              <a:t>&gt;</a:t>
            </a:r>
            <a:r>
              <a:rPr lang="zh-CN" altLang="en-US" sz="2400" dirty="0">
                <a:ea typeface="楷体_GB2312"/>
                <a:cs typeface="Times New Roman" panose="02020603050405020304" pitchFamily="18" charset="0"/>
              </a:rPr>
              <a:t>为成员名及类型的说明，可以是任意的</a:t>
            </a:r>
            <a:r>
              <a:rPr lang="en-US" altLang="zh-CN" sz="2400" dirty="0">
                <a:ea typeface="楷体_GB2312"/>
                <a:cs typeface="Times New Roman" panose="02020603050405020304" pitchFamily="18" charset="0"/>
              </a:rPr>
              <a:t>C++</a:t>
            </a:r>
            <a:r>
              <a:rPr lang="zh-CN" altLang="en-US" sz="2400" dirty="0">
                <a:ea typeface="楷体_GB2312"/>
                <a:cs typeface="Times New Roman" panose="02020603050405020304" pitchFamily="18" charset="0"/>
              </a:rPr>
              <a:t>类型（</a:t>
            </a:r>
            <a:r>
              <a:rPr lang="en-US" altLang="zh-CN" sz="2400" dirty="0">
                <a:solidFill>
                  <a:srgbClr val="FF0000"/>
                </a:solidFill>
                <a:ea typeface="楷体_GB2312"/>
                <a:cs typeface="Times New Roman" panose="02020603050405020304" pitchFamily="18" charset="0"/>
              </a:rPr>
              <a:t>void</a:t>
            </a:r>
            <a:r>
              <a:rPr lang="zh-CN" altLang="en-US" sz="2400" dirty="0">
                <a:solidFill>
                  <a:srgbClr val="FF0000"/>
                </a:solidFill>
                <a:ea typeface="楷体_GB2312"/>
                <a:cs typeface="Times New Roman" panose="02020603050405020304" pitchFamily="18" charset="0"/>
              </a:rPr>
              <a:t>和本结构除外</a:t>
            </a:r>
            <a:r>
              <a:rPr lang="zh-CN" altLang="en-US" sz="2400" dirty="0">
                <a:ea typeface="楷体_GB2312"/>
                <a:cs typeface="Times New Roman" panose="02020603050405020304" pitchFamily="18" charset="0"/>
              </a:rPr>
              <a:t>）。</a:t>
            </a:r>
            <a:endParaRPr lang="en-US" altLang="zh-CN" sz="2400" dirty="0">
              <a:ea typeface="楷体_GB2312"/>
              <a:cs typeface="Times New Roman" panose="02020603050405020304" pitchFamily="18" charset="0"/>
            </a:endParaRPr>
          </a:p>
          <a:p>
            <a:pPr lvl="2" eaLnBrk="1" hangingPunct="1">
              <a:lnSpc>
                <a:spcPct val="90000"/>
              </a:lnSpc>
              <a:buClr>
                <a:srgbClr val="336666"/>
              </a:buClr>
              <a:buFont typeface="Wingdings" panose="05000000000000000000" pitchFamily="2" charset="2"/>
              <a:buChar char="Ø"/>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struct</a:t>
            </a:r>
            <a:r>
              <a:rPr lang="en-US" altLang="zh-CN" sz="2000" dirty="0">
                <a:solidFill>
                  <a:srgbClr val="000000"/>
                </a:solidFill>
                <a:ea typeface="楷体_GB2312"/>
                <a:cs typeface="Times New Roman" panose="02020603050405020304" pitchFamily="18" charset="0"/>
              </a:rPr>
              <a:t> Student</a:t>
            </a: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   </a:t>
            </a:r>
            <a:r>
              <a:rPr lang="en-US" altLang="zh-CN" sz="2000" dirty="0">
                <a:solidFill>
                  <a:srgbClr val="0070C0"/>
                </a:solidFill>
                <a:ea typeface="楷体_GB2312"/>
                <a:cs typeface="Times New Roman" panose="02020603050405020304" pitchFamily="18" charset="0"/>
              </a:rPr>
              <a:t>int</a:t>
            </a:r>
            <a:r>
              <a:rPr lang="en-US" altLang="zh-CN" sz="2000" dirty="0">
                <a:solidFill>
                  <a:srgbClr val="000000"/>
                </a:solidFill>
                <a:ea typeface="楷体_GB2312"/>
                <a:cs typeface="Times New Roman" panose="02020603050405020304" pitchFamily="18" charset="0"/>
              </a:rPr>
              <a:t> no;</a:t>
            </a: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char</a:t>
            </a:r>
            <a:r>
              <a:rPr lang="en-US" altLang="zh-CN" sz="2000" dirty="0">
                <a:solidFill>
                  <a:srgbClr val="000000"/>
                </a:solidFill>
                <a:ea typeface="楷体_GB2312"/>
                <a:cs typeface="Times New Roman" panose="02020603050405020304" pitchFamily="18" charset="0"/>
              </a:rPr>
              <a:t> name[20];</a:t>
            </a: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Sex</a:t>
            </a:r>
            <a:r>
              <a:rPr lang="en-US" altLang="zh-CN" sz="2000" dirty="0">
                <a:solidFill>
                  <a:srgbClr val="000000"/>
                </a:solidFill>
                <a:ea typeface="楷体_GB2312"/>
                <a:cs typeface="Times New Roman" panose="02020603050405020304" pitchFamily="18" charset="0"/>
              </a:rPr>
              <a:t> </a:t>
            </a:r>
            <a:r>
              <a:rPr lang="en-US" altLang="zh-CN" sz="2000" dirty="0" err="1">
                <a:solidFill>
                  <a:srgbClr val="000000"/>
                </a:solidFill>
                <a:ea typeface="楷体_GB2312"/>
                <a:cs typeface="Times New Roman" panose="02020603050405020304" pitchFamily="18" charset="0"/>
              </a:rPr>
              <a:t>sex</a:t>
            </a:r>
            <a:r>
              <a:rPr lang="en-US" altLang="zh-CN" sz="2000" dirty="0">
                <a:solidFill>
                  <a:srgbClr val="000000"/>
                </a:solidFill>
                <a:ea typeface="楷体_GB2312"/>
                <a:cs typeface="Times New Roman" panose="02020603050405020304" pitchFamily="18" charset="0"/>
              </a:rPr>
              <a:t>;</a:t>
            </a: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Date</a:t>
            </a:r>
            <a:r>
              <a:rPr lang="en-US" altLang="zh-CN" sz="2000" dirty="0">
                <a:solidFill>
                  <a:srgbClr val="000000"/>
                </a:solidFill>
                <a:ea typeface="楷体_GB2312"/>
                <a:cs typeface="Times New Roman" panose="02020603050405020304" pitchFamily="18" charset="0"/>
              </a:rPr>
              <a:t> </a:t>
            </a:r>
            <a:r>
              <a:rPr lang="en-US" altLang="zh-CN" sz="2000" dirty="0" err="1">
                <a:solidFill>
                  <a:srgbClr val="000000"/>
                </a:solidFill>
                <a:ea typeface="楷体_GB2312"/>
                <a:cs typeface="Times New Roman" panose="02020603050405020304" pitchFamily="18" charset="0"/>
              </a:rPr>
              <a:t>birth_date</a:t>
            </a:r>
            <a:r>
              <a:rPr lang="en-US" altLang="zh-CN" sz="2000" dirty="0">
                <a:solidFill>
                  <a:srgbClr val="000000"/>
                </a:solidFill>
                <a:ea typeface="楷体_GB2312"/>
                <a:cs typeface="Times New Roman" panose="02020603050405020304" pitchFamily="18" charset="0"/>
              </a:rPr>
              <a:t>;</a:t>
            </a: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char</a:t>
            </a:r>
            <a:r>
              <a:rPr lang="en-US" altLang="zh-CN" sz="2000" dirty="0">
                <a:solidFill>
                  <a:srgbClr val="000000"/>
                </a:solidFill>
                <a:ea typeface="楷体_GB2312"/>
                <a:cs typeface="Times New Roman" panose="02020603050405020304" pitchFamily="18" charset="0"/>
              </a:rPr>
              <a:t> </a:t>
            </a:r>
            <a:r>
              <a:rPr lang="en-US" altLang="zh-CN" sz="2000" dirty="0" err="1">
                <a:solidFill>
                  <a:srgbClr val="000000"/>
                </a:solidFill>
                <a:ea typeface="楷体_GB2312"/>
                <a:cs typeface="Times New Roman" panose="02020603050405020304" pitchFamily="18" charset="0"/>
              </a:rPr>
              <a:t>birth_place</a:t>
            </a:r>
            <a:r>
              <a:rPr lang="en-US" altLang="zh-CN" sz="2000" dirty="0">
                <a:solidFill>
                  <a:srgbClr val="000000"/>
                </a:solidFill>
                <a:ea typeface="楷体_GB2312"/>
                <a:cs typeface="Times New Roman" panose="02020603050405020304" pitchFamily="18" charset="0"/>
              </a:rPr>
              <a:t>[40];</a:t>
            </a: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r>
              <a:rPr lang="en-US" altLang="zh-CN" sz="2000" dirty="0">
                <a:solidFill>
                  <a:srgbClr val="0070C0"/>
                </a:solidFill>
                <a:ea typeface="楷体_GB2312"/>
                <a:cs typeface="Times New Roman" panose="02020603050405020304" pitchFamily="18" charset="0"/>
              </a:rPr>
              <a:t>Major</a:t>
            </a:r>
            <a:r>
              <a:rPr lang="en-US" altLang="zh-CN" sz="2000" dirty="0">
                <a:solidFill>
                  <a:srgbClr val="000000"/>
                </a:solidFill>
                <a:ea typeface="楷体_GB2312"/>
                <a:cs typeface="Times New Roman" panose="02020603050405020304" pitchFamily="18" charset="0"/>
              </a:rPr>
              <a:t> </a:t>
            </a:r>
            <a:r>
              <a:rPr lang="en-US" altLang="zh-CN" sz="2000" dirty="0" err="1">
                <a:solidFill>
                  <a:srgbClr val="000000"/>
                </a:solidFill>
                <a:ea typeface="楷体_GB2312"/>
                <a:cs typeface="Times New Roman" panose="02020603050405020304" pitchFamily="18" charset="0"/>
              </a:rPr>
              <a:t>major</a:t>
            </a:r>
            <a:r>
              <a:rPr lang="en-US" altLang="zh-CN" sz="2000" dirty="0">
                <a:solidFill>
                  <a:srgbClr val="000000"/>
                </a:solidFill>
                <a:ea typeface="楷体_GB2312"/>
                <a:cs typeface="Times New Roman" panose="02020603050405020304" pitchFamily="18" charset="0"/>
              </a:rPr>
              <a:t>;</a:t>
            </a:r>
          </a:p>
          <a:p>
            <a:pPr lvl="2" eaLnBrk="1" hangingPunct="1">
              <a:lnSpc>
                <a:spcPct val="90000"/>
              </a:lnSpc>
              <a:buClr>
                <a:srgbClr val="336666"/>
              </a:buClr>
              <a:buFont typeface="Wingdings" panose="05000000000000000000" pitchFamily="2" charset="2"/>
              <a:buNone/>
            </a:pPr>
            <a:r>
              <a:rPr lang="en-US" altLang="zh-CN" sz="2000" dirty="0">
                <a:solidFill>
                  <a:srgbClr val="000000"/>
                </a:solidFill>
                <a:ea typeface="楷体_GB2312"/>
                <a:cs typeface="Times New Roman" panose="02020603050405020304" pitchFamily="18" charset="0"/>
              </a:rPr>
              <a:t>    };</a:t>
            </a:r>
          </a:p>
        </p:txBody>
      </p:sp>
      <p:sp>
        <p:nvSpPr>
          <p:cNvPr id="4" name="Rectangle 2">
            <a:extLst>
              <a:ext uri="{FF2B5EF4-FFF2-40B4-BE49-F238E27FC236}">
                <a16:creationId xmlns:a16="http://schemas.microsoft.com/office/drawing/2014/main" id="{B53D8669-607F-4330-A78C-ECBD88EA1F17}"/>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5.3.1 </a:t>
            </a:r>
            <a:r>
              <a:rPr lang="zh-CN" altLang="en-US" sz="4000" kern="0" dirty="0">
                <a:solidFill>
                  <a:srgbClr val="000000"/>
                </a:solidFill>
                <a:latin typeface="Arial"/>
                <a:ea typeface="楷体_GB2312"/>
                <a:cs typeface="+mj-cs"/>
              </a:rPr>
              <a:t>结构类型的定义 </a:t>
            </a:r>
            <a:endParaRPr lang="zh-CN" altLang="en-US" sz="4000" kern="0" dirty="0">
              <a:solidFill>
                <a:schemeClr val="tx2"/>
              </a:solidFill>
              <a:latin typeface="+mj-lt"/>
              <a:ea typeface="楷体_GB2312"/>
              <a:cs typeface="+mj-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973F18A7-C8A3-471B-BF17-419F2C0481A7}"/>
              </a:ext>
            </a:extLst>
          </p:cNvPr>
          <p:cNvSpPr>
            <a:spLocks noGrp="1" noChangeArrowheads="1"/>
          </p:cNvSpPr>
          <p:nvPr>
            <p:ph type="body" idx="4294967295"/>
          </p:nvPr>
        </p:nvSpPr>
        <p:spPr>
          <a:xfrm>
            <a:off x="628650" y="1772816"/>
            <a:ext cx="7886700" cy="3857625"/>
          </a:xfrm>
        </p:spPr>
        <p:txBody>
          <a:bodyPr/>
          <a:lstStyle/>
          <a:p>
            <a:pPr eaLnBrk="1" hangingPunct="1"/>
            <a:r>
              <a:rPr lang="zh-CN" altLang="en-US" sz="2800" dirty="0">
                <a:solidFill>
                  <a:srgbClr val="FF0000"/>
                </a:solidFill>
                <a:ea typeface="楷体_GB2312"/>
              </a:rPr>
              <a:t>结构</a:t>
            </a:r>
            <a:r>
              <a:rPr lang="zh-CN" altLang="en-US" sz="2800" dirty="0">
                <a:solidFill>
                  <a:srgbClr val="FF0000"/>
                </a:solidFill>
                <a:ea typeface="楷体_GB2312"/>
                <a:cs typeface="Times New Roman" panose="02020603050405020304" pitchFamily="18" charset="0"/>
              </a:rPr>
              <a:t>变量的</a:t>
            </a:r>
            <a:r>
              <a:rPr lang="zh-CN" altLang="en-US" sz="2800" dirty="0">
                <a:ea typeface="楷体_GB2312"/>
                <a:cs typeface="Times New Roman" panose="02020603050405020304" pitchFamily="18" charset="0"/>
              </a:rPr>
              <a:t>定义格式：</a:t>
            </a: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rPr>
              <a:t>&lt;结构类型名&gt; &lt;变量名表&gt;;</a:t>
            </a: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rPr>
              <a:t>struct &lt;结构类型名&gt; &lt;变量名表&gt;; </a:t>
            </a: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rPr>
              <a:t>struct &lt;结构类型名&gt; {&lt;成员表&gt;} &lt;变量名表&gt;;</a:t>
            </a:r>
          </a:p>
          <a:p>
            <a:pPr lvl="1" eaLnBrk="1" hangingPunct="1">
              <a:buFont typeface="Wingdings" panose="05000000000000000000" pitchFamily="2" charset="2"/>
              <a:buChar char="l"/>
            </a:pPr>
            <a:r>
              <a:rPr lang="zh-CN" altLang="en-US" sz="2400" dirty="0">
                <a:solidFill>
                  <a:srgbClr val="0070C0"/>
                </a:solidFill>
                <a:ea typeface="楷体_GB2312"/>
                <a:cs typeface="Times New Roman" panose="02020603050405020304" pitchFamily="18" charset="0"/>
              </a:rPr>
              <a:t>struct {&lt;成员表&gt;} &lt;变量名表&gt;;</a:t>
            </a: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例如：struct</a:t>
            </a: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   int x;</a:t>
            </a: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double y;</a:t>
            </a:r>
          </a:p>
          <a:p>
            <a:pPr lvl="1" eaLnBrk="1" hangingPunct="1">
              <a:buFont typeface="Wingdings" panose="05000000000000000000" pitchFamily="2" charset="2"/>
              <a:buNone/>
            </a:pPr>
            <a:r>
              <a:rPr lang="zh-CN" altLang="en-US" sz="2000" dirty="0">
                <a:ea typeface="楷体_GB2312"/>
                <a:cs typeface="Times New Roman" panose="02020603050405020304" pitchFamily="18" charset="0"/>
              </a:rPr>
              <a:t>                } a, b;</a:t>
            </a:r>
          </a:p>
        </p:txBody>
      </p:sp>
      <p:sp>
        <p:nvSpPr>
          <p:cNvPr id="5" name="Rectangle 2">
            <a:extLst>
              <a:ext uri="{FF2B5EF4-FFF2-40B4-BE49-F238E27FC236}">
                <a16:creationId xmlns:a16="http://schemas.microsoft.com/office/drawing/2014/main" id="{7CE7E802-BB02-476C-9AAC-DE527800FC23}"/>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5.3.1 </a:t>
            </a:r>
            <a:r>
              <a:rPr lang="zh-CN" altLang="en-US" sz="4000" kern="0" dirty="0">
                <a:solidFill>
                  <a:srgbClr val="000000"/>
                </a:solidFill>
                <a:latin typeface="Arial"/>
                <a:ea typeface="楷体_GB2312"/>
                <a:cs typeface="+mj-cs"/>
              </a:rPr>
              <a:t>结构类型的定义 </a:t>
            </a:r>
            <a:endParaRPr lang="zh-CN" altLang="en-US" sz="4000" kern="0" dirty="0">
              <a:solidFill>
                <a:schemeClr val="tx2"/>
              </a:solidFill>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AB37EF20-8953-4B51-8C07-F8383EC88C6F}"/>
              </a:ext>
            </a:extLst>
          </p:cNvPr>
          <p:cNvSpPr>
            <a:spLocks noGrp="1" noChangeArrowheads="1"/>
          </p:cNvSpPr>
          <p:nvPr>
            <p:ph type="body" idx="4294967295"/>
          </p:nvPr>
        </p:nvSpPr>
        <p:spPr>
          <a:xfrm>
            <a:off x="611560" y="1961356"/>
            <a:ext cx="7316788" cy="2935287"/>
          </a:xfrm>
        </p:spPr>
        <p:txBody>
          <a:bodyPr/>
          <a:lstStyle/>
          <a:p>
            <a:pPr marL="358775" indent="-358775" algn="just" eaLnBrk="1" hangingPunct="1"/>
            <a:r>
              <a:rPr lang="zh-CN" altLang="en-US" sz="2800" dirty="0">
                <a:solidFill>
                  <a:srgbClr val="000000"/>
                </a:solidFill>
                <a:ea typeface="楷体_GB2312"/>
              </a:rPr>
              <a:t>结构类型的初始化：</a:t>
            </a:r>
            <a:r>
              <a:rPr lang="zh-CN" altLang="en-US" sz="2800" dirty="0">
                <a:ea typeface="楷体_GB2312"/>
              </a:rPr>
              <a:t>用花括号把每个成员的初始值括起来。</a:t>
            </a:r>
          </a:p>
          <a:p>
            <a:pPr marL="823913" lvl="1" algn="just" eaLnBrk="1" hangingPunct="1">
              <a:buFont typeface="Wingdings" panose="05000000000000000000" pitchFamily="2" charset="2"/>
              <a:buChar char="l"/>
            </a:pPr>
            <a:r>
              <a:rPr lang="zh-CN" altLang="en-US" sz="2400" dirty="0">
                <a:solidFill>
                  <a:srgbClr val="FF0000"/>
                </a:solidFill>
                <a:ea typeface="楷体_GB2312"/>
              </a:rPr>
              <a:t>不能在定义结构类型的时候初始化</a:t>
            </a:r>
          </a:p>
          <a:p>
            <a:pPr marL="823913" lvl="1" algn="just" eaLnBrk="1" hangingPunct="1">
              <a:buFont typeface="Wingdings" panose="05000000000000000000" pitchFamily="2" charset="2"/>
              <a:buChar char="l"/>
            </a:pPr>
            <a:r>
              <a:rPr lang="zh-CN" altLang="en-US" sz="2400" dirty="0">
                <a:solidFill>
                  <a:srgbClr val="FF0000"/>
                </a:solidFill>
                <a:ea typeface="楷体_GB2312"/>
              </a:rPr>
              <a:t>可以在定义结构类型的变量时，进行初始化</a:t>
            </a:r>
          </a:p>
          <a:p>
            <a:pPr marL="823913" lvl="1" algn="just" eaLnBrk="1" hangingPunct="1">
              <a:buFont typeface="Wingdings" panose="05000000000000000000" pitchFamily="2" charset="2"/>
              <a:buNone/>
            </a:pPr>
            <a:r>
              <a:rPr lang="zh-CN" altLang="en-US" sz="2000" dirty="0">
                <a:ea typeface="楷体_GB2312"/>
                <a:cs typeface="Times New Roman" panose="02020603050405020304" pitchFamily="18" charset="0"/>
              </a:rPr>
              <a:t>     例如：</a:t>
            </a:r>
            <a:endParaRPr lang="en-US" altLang="zh-CN" sz="2000" dirty="0">
              <a:ea typeface="楷体_GB2312"/>
              <a:cs typeface="Times New Roman" panose="02020603050405020304" pitchFamily="18" charset="0"/>
            </a:endParaRPr>
          </a:p>
          <a:p>
            <a:pPr marL="823913" lvl="1" algn="just" eaLnBrk="1" hangingPunct="1">
              <a:buFont typeface="Wingdings" panose="05000000000000000000" pitchFamily="2" charset="2"/>
              <a:buNone/>
            </a:pPr>
            <a:r>
              <a:rPr lang="en-US" altLang="zh-CN" sz="2000" dirty="0">
                <a:ea typeface="楷体_GB2312"/>
                <a:cs typeface="Times New Roman" panose="02020603050405020304" pitchFamily="18" charset="0"/>
              </a:rPr>
              <a:t>     Student </a:t>
            </a:r>
            <a:r>
              <a:rPr lang="en-US" altLang="zh-CN" sz="2000" dirty="0" err="1">
                <a:ea typeface="楷体_GB2312"/>
                <a:cs typeface="Times New Roman" panose="02020603050405020304" pitchFamily="18" charset="0"/>
              </a:rPr>
              <a:t>some_student</a:t>
            </a:r>
            <a:r>
              <a:rPr lang="en-US" altLang="zh-CN" sz="2000" dirty="0">
                <a:ea typeface="楷体_GB2312"/>
                <a:cs typeface="Times New Roman" panose="02020603050405020304" pitchFamily="18" charset="0"/>
              </a:rPr>
              <a:t> = {2, "</a:t>
            </a:r>
            <a:r>
              <a:rPr lang="zh-CN" altLang="en-US" sz="2000" dirty="0">
                <a:ea typeface="楷体_GB2312"/>
                <a:cs typeface="Times New Roman" panose="02020603050405020304" pitchFamily="18" charset="0"/>
              </a:rPr>
              <a:t>李四</a:t>
            </a:r>
            <a:r>
              <a:rPr lang="en-US" altLang="zh-CN" sz="2000" dirty="0">
                <a:ea typeface="楷体_GB2312"/>
                <a:cs typeface="Times New Roman" panose="02020603050405020304" pitchFamily="18" charset="0"/>
              </a:rPr>
              <a:t>", FEMALE,</a:t>
            </a:r>
          </a:p>
          <a:p>
            <a:pPr marL="823913" lvl="1" algn="just" eaLnBrk="1" hangingPunct="1">
              <a:buFont typeface="Wingdings" panose="05000000000000000000" pitchFamily="2" charset="2"/>
              <a:buNone/>
            </a:pPr>
            <a:r>
              <a:rPr lang="en-US" altLang="zh-CN" sz="2000" dirty="0">
                <a:ea typeface="楷体_GB2312"/>
                <a:cs typeface="Times New Roman" panose="02020603050405020304" pitchFamily="18" charset="0"/>
              </a:rPr>
              <a:t>     {1970,12,20}, “</a:t>
            </a:r>
            <a:r>
              <a:rPr lang="zh-CN" altLang="en-US" sz="2000" dirty="0">
                <a:ea typeface="楷体_GB2312"/>
                <a:cs typeface="Times New Roman" panose="02020603050405020304" pitchFamily="18" charset="0"/>
              </a:rPr>
              <a:t>北京</a:t>
            </a:r>
            <a:r>
              <a:rPr lang="en-US" altLang="zh-CN" sz="2000" dirty="0">
                <a:ea typeface="楷体_GB2312"/>
                <a:cs typeface="Times New Roman" panose="02020603050405020304" pitchFamily="18" charset="0"/>
              </a:rPr>
              <a:t>”,</a:t>
            </a:r>
            <a:r>
              <a:rPr lang="zh-CN" altLang="en-US" sz="2000" dirty="0">
                <a:ea typeface="楷体_GB2312"/>
                <a:cs typeface="Times New Roman" panose="02020603050405020304" pitchFamily="18" charset="0"/>
              </a:rPr>
              <a:t> </a:t>
            </a:r>
            <a:r>
              <a:rPr lang="en-US" altLang="zh-CN" sz="2000" dirty="0">
                <a:ea typeface="楷体_GB2312"/>
                <a:cs typeface="Times New Roman" panose="02020603050405020304" pitchFamily="18" charset="0"/>
              </a:rPr>
              <a:t>MATHEMATICS}</a:t>
            </a:r>
            <a:r>
              <a:rPr lang="zh-CN" altLang="en-US" sz="2000" dirty="0">
                <a:ea typeface="楷体_GB2312"/>
                <a:cs typeface="Times New Roman" panose="02020603050405020304" pitchFamily="18" charset="0"/>
              </a:rPr>
              <a:t>；</a:t>
            </a:r>
            <a:endParaRPr lang="en-US" altLang="zh-CN" sz="2000" dirty="0">
              <a:ea typeface="楷体_GB2312"/>
              <a:cs typeface="Times New Roman" panose="02020603050405020304" pitchFamily="18" charset="0"/>
            </a:endParaRPr>
          </a:p>
        </p:txBody>
      </p:sp>
      <p:sp>
        <p:nvSpPr>
          <p:cNvPr id="5" name="Rectangle 2">
            <a:extLst>
              <a:ext uri="{FF2B5EF4-FFF2-40B4-BE49-F238E27FC236}">
                <a16:creationId xmlns:a16="http://schemas.microsoft.com/office/drawing/2014/main" id="{107DC451-142E-487D-99DA-822E257C4DF2}"/>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5.3.1 </a:t>
            </a:r>
            <a:r>
              <a:rPr lang="zh-CN" altLang="en-US" sz="4000" kern="0" dirty="0">
                <a:solidFill>
                  <a:srgbClr val="000000"/>
                </a:solidFill>
                <a:latin typeface="Arial"/>
                <a:ea typeface="楷体_GB2312"/>
                <a:cs typeface="+mj-cs"/>
              </a:rPr>
              <a:t>结构类型的定义 </a:t>
            </a:r>
            <a:endParaRPr lang="zh-CN" altLang="en-US" sz="4000" kern="0" dirty="0">
              <a:solidFill>
                <a:schemeClr val="tx2"/>
              </a:solidFill>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DCF895FC-46F2-4371-AB98-652D48C7F2FC}"/>
              </a:ext>
            </a:extLst>
          </p:cNvPr>
          <p:cNvSpPr>
            <a:spLocks noGrp="1" noChangeArrowheads="1"/>
          </p:cNvSpPr>
          <p:nvPr>
            <p:ph type="body" idx="4294967295"/>
          </p:nvPr>
        </p:nvSpPr>
        <p:spPr>
          <a:xfrm>
            <a:off x="414337" y="1527175"/>
            <a:ext cx="8315325" cy="4714875"/>
          </a:xfrm>
        </p:spPr>
        <p:txBody>
          <a:bodyPr/>
          <a:lstStyle/>
          <a:p>
            <a:pPr marL="360354" indent="-360354" algn="just" eaLnBrk="1" hangingPunct="1">
              <a:defRPr/>
            </a:pPr>
            <a:r>
              <a:rPr lang="zh-CN" altLang="en-US" sz="2800" dirty="0">
                <a:ea typeface="楷体_GB2312"/>
                <a:cs typeface="Times New Roman" pitchFamily="18" charset="0"/>
              </a:rPr>
              <a:t>访问结构成员</a:t>
            </a:r>
          </a:p>
          <a:p>
            <a:pPr marL="825479" lvl="1" indent="-285744" algn="just" eaLnBrk="1" hangingPunct="1">
              <a:buFont typeface="Wingdings" panose="05000000000000000000" pitchFamily="2" charset="2"/>
              <a:buChar char="l"/>
              <a:defRPr/>
            </a:pPr>
            <a:r>
              <a:rPr lang="en-US" altLang="zh-CN" sz="2400" b="1" dirty="0">
                <a:solidFill>
                  <a:srgbClr val="0070C0"/>
                </a:solidFill>
                <a:ea typeface="楷体_GB2312"/>
                <a:cs typeface="Times New Roman" pitchFamily="18" charset="0"/>
              </a:rPr>
              <a:t>&lt;</a:t>
            </a:r>
            <a:r>
              <a:rPr lang="zh-CN" altLang="en-US" sz="2400" b="1" dirty="0">
                <a:solidFill>
                  <a:srgbClr val="0070C0"/>
                </a:solidFill>
                <a:ea typeface="楷体_GB2312"/>
                <a:cs typeface="Times New Roman" pitchFamily="18" charset="0"/>
              </a:rPr>
              <a:t>结构类型变量</a:t>
            </a:r>
            <a:r>
              <a:rPr lang="en-US" altLang="zh-CN" sz="2400" b="1" dirty="0">
                <a:solidFill>
                  <a:srgbClr val="0070C0"/>
                </a:solidFill>
                <a:ea typeface="楷体_GB2312"/>
                <a:cs typeface="Times New Roman" pitchFamily="18" charset="0"/>
              </a:rPr>
              <a:t>&gt;.&lt;</a:t>
            </a:r>
            <a:r>
              <a:rPr lang="zh-CN" altLang="en-US" sz="2400" b="1" dirty="0">
                <a:solidFill>
                  <a:srgbClr val="0070C0"/>
                </a:solidFill>
                <a:ea typeface="楷体_GB2312"/>
                <a:cs typeface="Times New Roman" pitchFamily="18" charset="0"/>
              </a:rPr>
              <a:t>结构成员名</a:t>
            </a:r>
            <a:r>
              <a:rPr lang="en-US" altLang="zh-CN" sz="2400" b="1" dirty="0">
                <a:solidFill>
                  <a:srgbClr val="0070C0"/>
                </a:solidFill>
                <a:ea typeface="楷体_GB2312"/>
                <a:cs typeface="Times New Roman" pitchFamily="18" charset="0"/>
              </a:rPr>
              <a:t>&gt;</a:t>
            </a:r>
          </a:p>
          <a:p>
            <a:pPr marL="825479" lvl="1" indent="-285744" algn="just" eaLnBrk="1" hangingPunct="1">
              <a:buFont typeface="Wingdings" panose="05000000000000000000" pitchFamily="2" charset="2"/>
              <a:buChar char="l"/>
              <a:defRPr/>
            </a:pPr>
            <a:r>
              <a:rPr lang="zh-CN" altLang="en-US" sz="2400" dirty="0">
                <a:ea typeface="楷体_GB2312"/>
                <a:cs typeface="Times New Roman" pitchFamily="18" charset="0"/>
              </a:rPr>
              <a:t>点 </a:t>
            </a:r>
            <a:r>
              <a:rPr lang="en-US" altLang="zh-CN" sz="2400" dirty="0">
                <a:ea typeface="楷体_GB2312"/>
                <a:cs typeface="Times New Roman" pitchFamily="18" charset="0"/>
              </a:rPr>
              <a:t>(</a:t>
            </a:r>
            <a:r>
              <a:rPr lang="en-US" altLang="zh-CN" sz="2400" b="1" dirty="0">
                <a:solidFill>
                  <a:srgbClr val="FF0000"/>
                </a:solidFill>
                <a:ea typeface="楷体_GB2312"/>
                <a:cs typeface="Times New Roman" pitchFamily="18" charset="0"/>
              </a:rPr>
              <a:t>.</a:t>
            </a:r>
            <a:r>
              <a:rPr lang="en-US" altLang="zh-CN" sz="2400" dirty="0">
                <a:ea typeface="楷体_GB2312"/>
                <a:cs typeface="Times New Roman" pitchFamily="18" charset="0"/>
              </a:rPr>
              <a:t>) </a:t>
            </a:r>
            <a:r>
              <a:rPr lang="zh-CN" altLang="en-US" sz="2400" dirty="0">
                <a:ea typeface="楷体_GB2312"/>
                <a:cs typeface="Times New Roman" pitchFamily="18" charset="0"/>
              </a:rPr>
              <a:t>称为</a:t>
            </a:r>
            <a:r>
              <a:rPr lang="zh-CN" altLang="en-US" sz="2400" dirty="0">
                <a:solidFill>
                  <a:srgbClr val="FF0000"/>
                </a:solidFill>
                <a:ea typeface="楷体_GB2312"/>
                <a:cs typeface="Times New Roman" pitchFamily="18" charset="0"/>
              </a:rPr>
              <a:t>成员访问操作符</a:t>
            </a:r>
            <a:r>
              <a:rPr lang="zh-CN" altLang="en-US" sz="2400" dirty="0">
                <a:ea typeface="楷体_GB2312"/>
                <a:cs typeface="Times New Roman" pitchFamily="18" charset="0"/>
              </a:rPr>
              <a:t>，其左为结构类型（或类），右侧为成员</a:t>
            </a:r>
            <a:endParaRPr lang="en-US" altLang="zh-CN" sz="2400" dirty="0">
              <a:ea typeface="楷体_GB2312"/>
              <a:cs typeface="Times New Roman" pitchFamily="18" charset="0"/>
            </a:endParaRPr>
          </a:p>
          <a:p>
            <a:pPr marL="825479" lvl="1" indent="-285744" algn="just" eaLnBrk="1" hangingPunct="1">
              <a:buFont typeface="Wingdings" panose="05000000000000000000" pitchFamily="2" charset="2"/>
              <a:buChar char="l"/>
              <a:defRPr/>
            </a:pPr>
            <a:r>
              <a:rPr lang="zh-CN" altLang="en-US" sz="2400" dirty="0">
                <a:ea typeface="楷体_GB2312"/>
                <a:cs typeface="Times New Roman" pitchFamily="18" charset="0"/>
              </a:rPr>
              <a:t>结构类型的名字可以与同一作用域的其他非结构类型标识符相同；结构成员名的作用域为</a:t>
            </a:r>
            <a:r>
              <a:rPr lang="zh-CN" altLang="en-US" sz="2400" b="1" dirty="0">
                <a:solidFill>
                  <a:srgbClr val="FF0000"/>
                </a:solidFill>
                <a:ea typeface="楷体_GB2312"/>
                <a:cs typeface="Times New Roman" pitchFamily="18" charset="0"/>
              </a:rPr>
              <a:t>结构作用域</a:t>
            </a:r>
            <a:endParaRPr lang="en-US" altLang="zh-CN" sz="2400" b="1" dirty="0">
              <a:ea typeface="楷体_GB2312"/>
              <a:cs typeface="Times New Roman" pitchFamily="18" charset="0"/>
            </a:endParaRPr>
          </a:p>
          <a:p>
            <a:pPr marL="825479" lvl="1" indent="-285744" algn="just" eaLnBrk="1" hangingPunct="1">
              <a:buFont typeface="Wingdings" panose="05000000000000000000" pitchFamily="2" charset="2"/>
              <a:buNone/>
              <a:defRPr/>
            </a:pPr>
            <a:r>
              <a:rPr lang="zh-CN" altLang="en-US" sz="2000" dirty="0">
                <a:ea typeface="楷体_GB2312"/>
                <a:cs typeface="Times New Roman" pitchFamily="18" charset="0"/>
                <a:sym typeface="Arial" pitchFamily="34" charset="0"/>
              </a:rPr>
              <a:t>      例如：</a:t>
            </a:r>
            <a:r>
              <a:rPr lang="en-US" altLang="zh-CN" sz="2000" dirty="0">
                <a:ea typeface="楷体_GB2312"/>
                <a:cs typeface="Times New Roman" pitchFamily="18" charset="0"/>
              </a:rPr>
              <a:t>struct A {…};  //</a:t>
            </a:r>
            <a:r>
              <a:rPr lang="zh-CN" altLang="en-US" sz="2000" dirty="0">
                <a:ea typeface="楷体_GB2312"/>
                <a:cs typeface="Times New Roman" pitchFamily="18" charset="0"/>
              </a:rPr>
              <a:t>结构类型</a:t>
            </a:r>
            <a:r>
              <a:rPr lang="en-US" altLang="zh-CN" sz="2000" dirty="0">
                <a:ea typeface="楷体_GB2312"/>
                <a:cs typeface="Times New Roman" pitchFamily="18" charset="0"/>
              </a:rPr>
              <a:t>A</a:t>
            </a:r>
          </a:p>
          <a:p>
            <a:pPr marL="825479" lvl="1" indent="-285744" algn="just" eaLnBrk="1" hangingPunct="1">
              <a:buFont typeface="Wingdings" panose="05000000000000000000" pitchFamily="2" charset="2"/>
              <a:buNone/>
              <a:defRPr/>
            </a:pPr>
            <a:r>
              <a:rPr lang="en-US" altLang="zh-CN" sz="2000" dirty="0">
                <a:ea typeface="楷体_GB2312"/>
                <a:cs typeface="Times New Roman" pitchFamily="18" charset="0"/>
              </a:rPr>
              <a:t>                 int A;  //</a:t>
            </a:r>
            <a:r>
              <a:rPr lang="zh-CN" altLang="en-US" sz="2000" dirty="0">
                <a:ea typeface="楷体_GB2312"/>
                <a:cs typeface="Times New Roman" pitchFamily="18" charset="0"/>
              </a:rPr>
              <a:t>整型变量</a:t>
            </a:r>
            <a:r>
              <a:rPr lang="en-US" altLang="zh-CN" sz="2000" dirty="0">
                <a:ea typeface="楷体_GB2312"/>
                <a:cs typeface="Times New Roman" pitchFamily="18" charset="0"/>
              </a:rPr>
              <a:t>A</a:t>
            </a:r>
          </a:p>
          <a:p>
            <a:pPr marL="825479" lvl="1" indent="-285744" algn="just" eaLnBrk="1" hangingPunct="1">
              <a:buFont typeface="Wingdings" panose="05000000000000000000" pitchFamily="2" charset="2"/>
              <a:buNone/>
              <a:defRPr/>
            </a:pPr>
            <a:r>
              <a:rPr lang="en-US" altLang="zh-CN" sz="2000" dirty="0">
                <a:ea typeface="楷体_GB2312"/>
                <a:cs typeface="Times New Roman" pitchFamily="18" charset="0"/>
              </a:rPr>
              <a:t>                 …</a:t>
            </a:r>
          </a:p>
          <a:p>
            <a:pPr marL="1233457" lvl="2" indent="-228594" algn="just" eaLnBrk="1" hangingPunct="1">
              <a:buFont typeface="Wingdings" panose="05000000000000000000" pitchFamily="2" charset="2"/>
              <a:buNone/>
              <a:defRPr/>
            </a:pPr>
            <a:r>
              <a:rPr lang="en-US" altLang="zh-CN" sz="2000" dirty="0">
                <a:ea typeface="楷体_GB2312"/>
                <a:cs typeface="Times New Roman" pitchFamily="18" charset="0"/>
              </a:rPr>
              <a:t>          struct A </a:t>
            </a:r>
            <a:r>
              <a:rPr lang="en-US" altLang="zh-CN" sz="2000" dirty="0" err="1">
                <a:ea typeface="楷体_GB2312"/>
                <a:cs typeface="Times New Roman" pitchFamily="18" charset="0"/>
              </a:rPr>
              <a:t>a</a:t>
            </a:r>
            <a:r>
              <a:rPr lang="en-US" altLang="zh-CN" sz="2000" dirty="0">
                <a:ea typeface="楷体_GB2312"/>
                <a:cs typeface="Times New Roman" pitchFamily="18" charset="0"/>
              </a:rPr>
              <a:t>;  //</a:t>
            </a:r>
            <a:r>
              <a:rPr lang="zh-CN" altLang="en-US" sz="2000" dirty="0">
                <a:ea typeface="楷体_GB2312"/>
                <a:cs typeface="Times New Roman" pitchFamily="18" charset="0"/>
              </a:rPr>
              <a:t>此处变量</a:t>
            </a:r>
            <a:r>
              <a:rPr lang="en-US" altLang="zh-CN" sz="2000" dirty="0">
                <a:ea typeface="楷体_GB2312"/>
                <a:cs typeface="Times New Roman" pitchFamily="18" charset="0"/>
              </a:rPr>
              <a:t>a</a:t>
            </a:r>
            <a:r>
              <a:rPr lang="zh-CN" altLang="en-US" sz="2000" dirty="0">
                <a:ea typeface="楷体_GB2312"/>
                <a:cs typeface="Times New Roman" pitchFamily="18" charset="0"/>
              </a:rPr>
              <a:t>的定义必须使用关键字</a:t>
            </a:r>
            <a:r>
              <a:rPr lang="en-US" altLang="zh-CN" sz="2000" dirty="0" err="1">
                <a:ea typeface="楷体_GB2312"/>
                <a:cs typeface="Times New Roman" pitchFamily="18" charset="0"/>
              </a:rPr>
              <a:t>struct</a:t>
            </a:r>
            <a:endParaRPr lang="en-US" altLang="zh-CN" sz="2000" dirty="0">
              <a:ea typeface="楷体_GB2312"/>
              <a:cs typeface="Times New Roman" pitchFamily="18" charset="0"/>
            </a:endParaRPr>
          </a:p>
          <a:p>
            <a:pPr marL="1233457" lvl="2" indent="-228594" algn="just" eaLnBrk="1" hangingPunct="1">
              <a:buFont typeface="Wingdings" panose="05000000000000000000" pitchFamily="2" charset="2"/>
              <a:buNone/>
              <a:defRPr/>
            </a:pPr>
            <a:r>
              <a:rPr lang="en-US" altLang="zh-CN" sz="2000" dirty="0">
                <a:ea typeface="楷体_GB2312"/>
                <a:cs typeface="Times New Roman" pitchFamily="18" charset="0"/>
              </a:rPr>
              <a:t>          a.a1 = 1; </a:t>
            </a:r>
          </a:p>
          <a:p>
            <a:pPr marL="1233457" lvl="2" indent="-228594" algn="just" eaLnBrk="1" hangingPunct="1">
              <a:buFont typeface="Wingdings" panose="05000000000000000000" pitchFamily="2" charset="2"/>
              <a:buNone/>
              <a:defRPr/>
            </a:pPr>
            <a:r>
              <a:rPr lang="en-US" altLang="zh-CN" sz="2000" dirty="0">
                <a:ea typeface="楷体_GB2312"/>
                <a:cs typeface="Times New Roman" pitchFamily="18" charset="0"/>
              </a:rPr>
              <a:t>          a.a2 = 2;</a:t>
            </a:r>
          </a:p>
        </p:txBody>
      </p:sp>
      <p:sp>
        <p:nvSpPr>
          <p:cNvPr id="4" name="Rectangle 2">
            <a:extLst>
              <a:ext uri="{FF2B5EF4-FFF2-40B4-BE49-F238E27FC236}">
                <a16:creationId xmlns:a16="http://schemas.microsoft.com/office/drawing/2014/main" id="{3261E7AC-4586-4180-9829-0C1BDC508056}"/>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5.3.2 </a:t>
            </a:r>
            <a:r>
              <a:rPr lang="zh-CN" altLang="en-US" sz="4000" kern="0" dirty="0">
                <a:solidFill>
                  <a:srgbClr val="000000"/>
                </a:solidFill>
                <a:latin typeface="Arial"/>
                <a:ea typeface="楷体_GB2312"/>
                <a:cs typeface="+mj-cs"/>
              </a:rPr>
              <a:t>结构类型的操作 </a:t>
            </a:r>
            <a:endParaRPr lang="zh-CN" altLang="en-US" sz="4000" kern="0" dirty="0">
              <a:solidFill>
                <a:schemeClr val="tx2"/>
              </a:solidFill>
              <a:latin typeface="+mj-lt"/>
              <a:ea typeface="+mj-ea"/>
              <a:cs typeface="+mj-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CBC00E68-CAC6-4CAC-AB82-0EE7F66C93DF}"/>
              </a:ext>
            </a:extLst>
          </p:cNvPr>
          <p:cNvSpPr>
            <a:spLocks noGrp="1" noChangeArrowheads="1"/>
          </p:cNvSpPr>
          <p:nvPr>
            <p:ph type="body" idx="4294967295"/>
          </p:nvPr>
        </p:nvSpPr>
        <p:spPr>
          <a:xfrm>
            <a:off x="1331640" y="1772816"/>
            <a:ext cx="5815013" cy="3875087"/>
          </a:xfrm>
        </p:spPr>
        <p:txBody>
          <a:bodyPr/>
          <a:lstStyle/>
          <a:p>
            <a:pPr marL="360354" indent="-360354" algn="just" eaLnBrk="1" hangingPunct="1">
              <a:defRPr/>
            </a:pPr>
            <a:r>
              <a:rPr lang="zh-CN" altLang="en-US" sz="2800" dirty="0">
                <a:latin typeface="Times New Roman" pitchFamily="18" charset="0"/>
                <a:ea typeface="楷体_GB2312"/>
                <a:cs typeface="Times New Roman" pitchFamily="18" charset="0"/>
              </a:rPr>
              <a:t>赋值</a:t>
            </a:r>
          </a:p>
          <a:p>
            <a:pPr marL="825479" lvl="1" indent="-285744" algn="just"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可以对结构变量的成员赋值 </a:t>
            </a:r>
            <a:endParaRPr lang="en-US" altLang="zh-CN" sz="2400" dirty="0">
              <a:latin typeface="Times New Roman" pitchFamily="18" charset="0"/>
              <a:ea typeface="楷体_GB2312"/>
              <a:cs typeface="Times New Roman" pitchFamily="18" charset="0"/>
            </a:endParaRPr>
          </a:p>
          <a:p>
            <a:pPr marL="825479" lvl="1" indent="-285744" algn="just"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也可以进行整体结构赋值 </a:t>
            </a:r>
          </a:p>
          <a:p>
            <a:pPr marL="1225520" lvl="2" indent="-228594" algn="just" eaLnBrk="1" hangingPunct="1">
              <a:buFont typeface="Wingdings" panose="05000000000000000000" pitchFamily="2" charset="2"/>
              <a:buChar char="Ø"/>
              <a:defRPr/>
            </a:pPr>
            <a:r>
              <a:rPr lang="zh-CN" altLang="en-US" sz="2000" dirty="0">
                <a:latin typeface="+mn-ea"/>
                <a:ea typeface="楷体_GB2312"/>
                <a:cs typeface="Times New Roman" pitchFamily="18" charset="0"/>
              </a:rPr>
              <a:t> 但不同的结构类型之间不能相互赋值</a:t>
            </a:r>
            <a:endParaRPr lang="en-US" altLang="zh-CN" sz="2000" dirty="0">
              <a:latin typeface="+mn-ea"/>
              <a:ea typeface="楷体_GB2312"/>
              <a:cs typeface="Times New Roman" pitchFamily="18" charset="0"/>
            </a:endParaRPr>
          </a:p>
          <a:p>
            <a:pPr marL="425440" indent="-342891" algn="just" eaLnBrk="1" hangingPunct="1">
              <a:buFont typeface="Wingdings" panose="05000000000000000000" pitchFamily="2" charset="2"/>
              <a:buChar char="Ø"/>
              <a:defRPr/>
            </a:pPr>
            <a:endParaRPr lang="en-US" altLang="zh-CN" sz="1000" dirty="0">
              <a:latin typeface="Times New Roman" pitchFamily="18" charset="0"/>
              <a:ea typeface="楷体_GB2312"/>
              <a:cs typeface="Times New Roman" pitchFamily="18" charset="0"/>
            </a:endParaRPr>
          </a:p>
          <a:p>
            <a:pPr marL="360354" indent="-360354" algn="just" eaLnBrk="1" hangingPunct="1">
              <a:defRPr/>
            </a:pPr>
            <a:r>
              <a:rPr lang="zh-CN" altLang="en-US" sz="2800" dirty="0">
                <a:latin typeface="Times New Roman" pitchFamily="18" charset="0"/>
                <a:ea typeface="楷体_GB2312"/>
                <a:cs typeface="Times New Roman" pitchFamily="18" charset="0"/>
              </a:rPr>
              <a:t>向函数传递结构</a:t>
            </a:r>
          </a:p>
          <a:p>
            <a:pPr marL="825479" lvl="1" indent="-285744" algn="just"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函数的形参定义为结构类型 </a:t>
            </a:r>
            <a:endParaRPr lang="en-US" altLang="zh-CN" sz="2400" dirty="0">
              <a:latin typeface="Times New Roman" pitchFamily="18" charset="0"/>
              <a:ea typeface="楷体_GB2312"/>
              <a:cs typeface="Times New Roman" pitchFamily="18" charset="0"/>
            </a:endParaRPr>
          </a:p>
          <a:p>
            <a:pPr marL="825479" lvl="1" indent="-285744" algn="just"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实参为结构变量</a:t>
            </a:r>
            <a:r>
              <a:rPr lang="zh-CN" altLang="en-US" sz="2400" dirty="0">
                <a:solidFill>
                  <a:srgbClr val="FF0000"/>
                </a:solidFill>
                <a:latin typeface="Times New Roman" pitchFamily="18" charset="0"/>
                <a:ea typeface="楷体_GB2312"/>
                <a:cs typeface="Times New Roman" pitchFamily="18" charset="0"/>
              </a:rPr>
              <a:t>（值传递）</a:t>
            </a:r>
            <a:endParaRPr lang="en-US" altLang="zh-CN" sz="2400" dirty="0">
              <a:solidFill>
                <a:srgbClr val="FF0000"/>
              </a:solidFill>
              <a:latin typeface="Times New Roman" pitchFamily="18" charset="0"/>
              <a:ea typeface="楷体_GB2312"/>
              <a:cs typeface="Times New Roman" pitchFamily="18" charset="0"/>
            </a:endParaRPr>
          </a:p>
          <a:p>
            <a:pPr marL="825479" lvl="1" indent="-285744" algn="just" eaLnBrk="1" hangingPunct="1">
              <a:buFont typeface="Wingdings" panose="05000000000000000000" pitchFamily="2" charset="2"/>
              <a:buChar char="l"/>
              <a:defRPr/>
            </a:pPr>
            <a:r>
              <a:rPr lang="zh-CN" altLang="zh-CN" sz="2400" dirty="0">
                <a:ea typeface="楷体_GB2312"/>
              </a:rPr>
              <a:t>可作为函数的返回值类型</a:t>
            </a:r>
            <a:endParaRPr lang="en-US" altLang="zh-CN" sz="2400" dirty="0">
              <a:latin typeface="Times New Roman" pitchFamily="18" charset="0"/>
              <a:ea typeface="楷体_GB2312"/>
              <a:cs typeface="Times New Roman" pitchFamily="18" charset="0"/>
            </a:endParaRPr>
          </a:p>
          <a:p>
            <a:pPr marL="825479" lvl="1" indent="-285744" algn="just" eaLnBrk="1" hangingPunct="1">
              <a:buFont typeface="Wingdings" panose="05000000000000000000" pitchFamily="2" charset="2"/>
              <a:buChar char="l"/>
              <a:defRPr/>
            </a:pPr>
            <a:endParaRPr lang="zh-CN" altLang="en-US" sz="2000" dirty="0">
              <a:latin typeface="Times New Roman" pitchFamily="18" charset="0"/>
              <a:ea typeface="楷体_GB2312"/>
              <a:cs typeface="Times New Roman" pitchFamily="18" charset="0"/>
            </a:endParaRPr>
          </a:p>
          <a:p>
            <a:pPr marL="825479" lvl="1" indent="-285744" algn="just" eaLnBrk="1" hangingPunct="1">
              <a:buFont typeface="Wingdings" panose="05000000000000000000" pitchFamily="2" charset="2"/>
              <a:buNone/>
              <a:defRPr/>
            </a:pPr>
            <a:endParaRPr lang="zh-CN" altLang="en-US" dirty="0">
              <a:latin typeface="Times New Roman" pitchFamily="18" charset="0"/>
              <a:ea typeface="楷体_GB2312"/>
              <a:cs typeface="Times New Roman" pitchFamily="18" charset="0"/>
            </a:endParaRPr>
          </a:p>
        </p:txBody>
      </p:sp>
      <p:sp>
        <p:nvSpPr>
          <p:cNvPr id="4" name="Rectangle 2">
            <a:extLst>
              <a:ext uri="{FF2B5EF4-FFF2-40B4-BE49-F238E27FC236}">
                <a16:creationId xmlns:a16="http://schemas.microsoft.com/office/drawing/2014/main" id="{5B1C81FB-9985-408B-952C-21723860F4E0}"/>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5.3.2 </a:t>
            </a:r>
            <a:r>
              <a:rPr lang="zh-CN" altLang="en-US" sz="4000" kern="0" dirty="0">
                <a:solidFill>
                  <a:srgbClr val="000000"/>
                </a:solidFill>
                <a:latin typeface="Arial"/>
                <a:ea typeface="楷体_GB2312"/>
                <a:cs typeface="+mj-cs"/>
              </a:rPr>
              <a:t>结构类型的操作 </a:t>
            </a:r>
            <a:endParaRPr lang="zh-CN" altLang="en-US" sz="4000" kern="0" dirty="0">
              <a:solidFill>
                <a:schemeClr val="tx2"/>
              </a:solidFill>
              <a:latin typeface="+mj-lt"/>
              <a:ea typeface="+mj-ea"/>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4">
            <a:extLst>
              <a:ext uri="{FF2B5EF4-FFF2-40B4-BE49-F238E27FC236}">
                <a16:creationId xmlns:a16="http://schemas.microsoft.com/office/drawing/2014/main" id="{413A71C9-C07D-451D-93EC-04F770D30156}"/>
              </a:ext>
            </a:extLst>
          </p:cNvPr>
          <p:cNvSpPr>
            <a:spLocks noChangeArrowheads="1"/>
          </p:cNvSpPr>
          <p:nvPr/>
        </p:nvSpPr>
        <p:spPr bwMode="auto">
          <a:xfrm>
            <a:off x="642864" y="4106738"/>
            <a:ext cx="7848600" cy="647700"/>
          </a:xfrm>
          <a:prstGeom prst="rect">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rgbClr val="0070C0"/>
              </a:solidFill>
            </a:endParaRPr>
          </a:p>
        </p:txBody>
      </p:sp>
      <p:sp>
        <p:nvSpPr>
          <p:cNvPr id="62467" name="Line 5">
            <a:extLst>
              <a:ext uri="{FF2B5EF4-FFF2-40B4-BE49-F238E27FC236}">
                <a16:creationId xmlns:a16="http://schemas.microsoft.com/office/drawing/2014/main" id="{306ECC90-A317-45F0-BE91-4C3833FC22A6}"/>
              </a:ext>
            </a:extLst>
          </p:cNvPr>
          <p:cNvSpPr>
            <a:spLocks noChangeShapeType="1"/>
          </p:cNvSpPr>
          <p:nvPr/>
        </p:nvSpPr>
        <p:spPr bwMode="auto">
          <a:xfrm>
            <a:off x="1435026" y="4106738"/>
            <a:ext cx="0" cy="64770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68" name="Line 6">
            <a:extLst>
              <a:ext uri="{FF2B5EF4-FFF2-40B4-BE49-F238E27FC236}">
                <a16:creationId xmlns:a16="http://schemas.microsoft.com/office/drawing/2014/main" id="{B0EE021F-D75C-4D7D-83D9-62AD8A6B5CBC}"/>
              </a:ext>
            </a:extLst>
          </p:cNvPr>
          <p:cNvSpPr>
            <a:spLocks noChangeShapeType="1"/>
          </p:cNvSpPr>
          <p:nvPr/>
        </p:nvSpPr>
        <p:spPr bwMode="auto">
          <a:xfrm>
            <a:off x="3235251" y="4106738"/>
            <a:ext cx="0" cy="64770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69" name="Line 7">
            <a:extLst>
              <a:ext uri="{FF2B5EF4-FFF2-40B4-BE49-F238E27FC236}">
                <a16:creationId xmlns:a16="http://schemas.microsoft.com/office/drawing/2014/main" id="{6E4153F1-7268-40A8-8B72-92940B2EE322}"/>
              </a:ext>
            </a:extLst>
          </p:cNvPr>
          <p:cNvSpPr>
            <a:spLocks noChangeShapeType="1"/>
          </p:cNvSpPr>
          <p:nvPr/>
        </p:nvSpPr>
        <p:spPr bwMode="auto">
          <a:xfrm>
            <a:off x="4098851" y="4106738"/>
            <a:ext cx="0" cy="64770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70" name="Line 8">
            <a:extLst>
              <a:ext uri="{FF2B5EF4-FFF2-40B4-BE49-F238E27FC236}">
                <a16:creationId xmlns:a16="http://schemas.microsoft.com/office/drawing/2014/main" id="{A86F5A71-9133-4CA6-B3CE-37850CA2C488}"/>
              </a:ext>
            </a:extLst>
          </p:cNvPr>
          <p:cNvSpPr>
            <a:spLocks noChangeShapeType="1"/>
          </p:cNvSpPr>
          <p:nvPr/>
        </p:nvSpPr>
        <p:spPr bwMode="auto">
          <a:xfrm>
            <a:off x="5251376" y="4106738"/>
            <a:ext cx="0" cy="64770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71" name="Line 9">
            <a:extLst>
              <a:ext uri="{FF2B5EF4-FFF2-40B4-BE49-F238E27FC236}">
                <a16:creationId xmlns:a16="http://schemas.microsoft.com/office/drawing/2014/main" id="{D1DD3975-1F54-4F6F-9F58-DB9662322EB5}"/>
              </a:ext>
            </a:extLst>
          </p:cNvPr>
          <p:cNvSpPr>
            <a:spLocks noChangeShapeType="1"/>
          </p:cNvSpPr>
          <p:nvPr/>
        </p:nvSpPr>
        <p:spPr bwMode="auto">
          <a:xfrm>
            <a:off x="7411964" y="4106738"/>
            <a:ext cx="0" cy="64770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0070C0"/>
              </a:solidFill>
            </a:endParaRPr>
          </a:p>
        </p:txBody>
      </p:sp>
      <p:sp>
        <p:nvSpPr>
          <p:cNvPr id="62472" name="Rectangle 10">
            <a:extLst>
              <a:ext uri="{FF2B5EF4-FFF2-40B4-BE49-F238E27FC236}">
                <a16:creationId xmlns:a16="http://schemas.microsoft.com/office/drawing/2014/main" id="{EA77744A-AD35-4AE5-9398-EDF3D511F0AD}"/>
              </a:ext>
            </a:extLst>
          </p:cNvPr>
          <p:cNvSpPr>
            <a:spLocks noChangeArrowheads="1"/>
          </p:cNvSpPr>
          <p:nvPr/>
        </p:nvSpPr>
        <p:spPr bwMode="auto">
          <a:xfrm>
            <a:off x="571426" y="3603500"/>
            <a:ext cx="10080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st.no</a:t>
            </a:r>
          </a:p>
        </p:txBody>
      </p:sp>
      <p:sp>
        <p:nvSpPr>
          <p:cNvPr id="62473" name="Rectangle 11">
            <a:extLst>
              <a:ext uri="{FF2B5EF4-FFF2-40B4-BE49-F238E27FC236}">
                <a16:creationId xmlns:a16="http://schemas.microsoft.com/office/drawing/2014/main" id="{A83CF673-E4E6-413C-97A8-37A53D630E38}"/>
              </a:ext>
            </a:extLst>
          </p:cNvPr>
          <p:cNvSpPr>
            <a:spLocks noChangeArrowheads="1"/>
          </p:cNvSpPr>
          <p:nvPr/>
        </p:nvSpPr>
        <p:spPr bwMode="auto">
          <a:xfrm>
            <a:off x="1795389" y="4827463"/>
            <a:ext cx="1008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st.student</a:t>
            </a:r>
          </a:p>
        </p:txBody>
      </p:sp>
      <p:sp>
        <p:nvSpPr>
          <p:cNvPr id="62474" name="Rectangle 12">
            <a:extLst>
              <a:ext uri="{FF2B5EF4-FFF2-40B4-BE49-F238E27FC236}">
                <a16:creationId xmlns:a16="http://schemas.microsoft.com/office/drawing/2014/main" id="{7AB3D434-8068-4F3B-9957-33593ABC7201}"/>
              </a:ext>
            </a:extLst>
          </p:cNvPr>
          <p:cNvSpPr>
            <a:spLocks noChangeArrowheads="1"/>
          </p:cNvSpPr>
          <p:nvPr/>
        </p:nvSpPr>
        <p:spPr bwMode="auto">
          <a:xfrm>
            <a:off x="3163814" y="3603500"/>
            <a:ext cx="10080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st.sex</a:t>
            </a:r>
          </a:p>
        </p:txBody>
      </p:sp>
      <p:sp>
        <p:nvSpPr>
          <p:cNvPr id="62475" name="Rectangle 13">
            <a:extLst>
              <a:ext uri="{FF2B5EF4-FFF2-40B4-BE49-F238E27FC236}">
                <a16:creationId xmlns:a16="http://schemas.microsoft.com/office/drawing/2014/main" id="{48A1D2B6-8372-409E-8682-088E28219DAF}"/>
              </a:ext>
            </a:extLst>
          </p:cNvPr>
          <p:cNvSpPr>
            <a:spLocks noChangeArrowheads="1"/>
          </p:cNvSpPr>
          <p:nvPr/>
        </p:nvSpPr>
        <p:spPr bwMode="auto">
          <a:xfrm>
            <a:off x="3667051" y="4827463"/>
            <a:ext cx="2016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st.birth_date</a:t>
            </a:r>
          </a:p>
        </p:txBody>
      </p:sp>
      <p:sp>
        <p:nvSpPr>
          <p:cNvPr id="62476" name="Rectangle 14">
            <a:extLst>
              <a:ext uri="{FF2B5EF4-FFF2-40B4-BE49-F238E27FC236}">
                <a16:creationId xmlns:a16="http://schemas.microsoft.com/office/drawing/2014/main" id="{323F9442-AE64-434F-A56E-610F8F9F129C}"/>
              </a:ext>
            </a:extLst>
          </p:cNvPr>
          <p:cNvSpPr>
            <a:spLocks noChangeArrowheads="1"/>
          </p:cNvSpPr>
          <p:nvPr/>
        </p:nvSpPr>
        <p:spPr bwMode="auto">
          <a:xfrm>
            <a:off x="7269089" y="4827463"/>
            <a:ext cx="1511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st.major</a:t>
            </a:r>
          </a:p>
        </p:txBody>
      </p:sp>
      <p:sp>
        <p:nvSpPr>
          <p:cNvPr id="62477" name="Rectangle 15">
            <a:extLst>
              <a:ext uri="{FF2B5EF4-FFF2-40B4-BE49-F238E27FC236}">
                <a16:creationId xmlns:a16="http://schemas.microsoft.com/office/drawing/2014/main" id="{6E420717-08E6-478E-817F-167FBDF40F18}"/>
              </a:ext>
            </a:extLst>
          </p:cNvPr>
          <p:cNvSpPr>
            <a:spLocks noChangeArrowheads="1"/>
          </p:cNvSpPr>
          <p:nvPr/>
        </p:nvSpPr>
        <p:spPr bwMode="auto">
          <a:xfrm>
            <a:off x="5322814" y="3603500"/>
            <a:ext cx="2016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a:solidFill>
                  <a:srgbClr val="0070C0"/>
                </a:solidFill>
              </a:rPr>
              <a:t>st.birth_place</a:t>
            </a:r>
          </a:p>
        </p:txBody>
      </p:sp>
      <p:sp>
        <p:nvSpPr>
          <p:cNvPr id="16" name="Rectangle 2">
            <a:extLst>
              <a:ext uri="{FF2B5EF4-FFF2-40B4-BE49-F238E27FC236}">
                <a16:creationId xmlns:a16="http://schemas.microsoft.com/office/drawing/2014/main" id="{D52E89EA-B9D8-424C-95A7-8B838FC3B21C}"/>
              </a:ext>
            </a:extLst>
          </p:cNvPr>
          <p:cNvSpPr txBox="1">
            <a:spLocks noChangeArrowheads="1"/>
          </p:cNvSpPr>
          <p:nvPr/>
        </p:nvSpPr>
        <p:spPr bwMode="auto">
          <a:xfrm>
            <a:off x="1373262" y="-416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5.3.2 </a:t>
            </a:r>
            <a:r>
              <a:rPr lang="zh-CN" altLang="en-US" sz="4000" kern="0" dirty="0">
                <a:solidFill>
                  <a:srgbClr val="000000"/>
                </a:solidFill>
                <a:latin typeface="Arial"/>
                <a:ea typeface="楷体_GB2312"/>
                <a:cs typeface="+mj-cs"/>
              </a:rPr>
              <a:t>结构类型的操作 </a:t>
            </a:r>
            <a:endParaRPr lang="zh-CN" altLang="en-US" sz="4000" kern="0" dirty="0">
              <a:solidFill>
                <a:schemeClr val="tx2"/>
              </a:solidFill>
              <a:latin typeface="+mj-lt"/>
              <a:ea typeface="+mj-ea"/>
              <a:cs typeface="+mj-cs"/>
            </a:endParaRPr>
          </a:p>
        </p:txBody>
      </p:sp>
      <p:sp>
        <p:nvSpPr>
          <p:cNvPr id="62479" name="Rectangle 3">
            <a:extLst>
              <a:ext uri="{FF2B5EF4-FFF2-40B4-BE49-F238E27FC236}">
                <a16:creationId xmlns:a16="http://schemas.microsoft.com/office/drawing/2014/main" id="{6F355288-38C3-4EB1-826C-DC550BE7F236}"/>
              </a:ext>
            </a:extLst>
          </p:cNvPr>
          <p:cNvSpPr>
            <a:spLocks noGrp="1" noChangeArrowheads="1"/>
          </p:cNvSpPr>
          <p:nvPr>
            <p:ph type="body" idx="4294967295"/>
          </p:nvPr>
        </p:nvSpPr>
        <p:spPr>
          <a:xfrm>
            <a:off x="569913" y="1628800"/>
            <a:ext cx="7889875" cy="4443413"/>
          </a:xfrm>
        </p:spPr>
        <p:txBody>
          <a:bodyPr/>
          <a:lstStyle/>
          <a:p>
            <a:pPr marL="358775" indent="-358775" algn="just" eaLnBrk="1" hangingPunct="1"/>
            <a:r>
              <a:rPr lang="zh-CN" altLang="en-US" sz="2800" dirty="0">
                <a:ea typeface="楷体_GB2312"/>
              </a:rPr>
              <a:t>结构变量的存储</a:t>
            </a:r>
            <a:endParaRPr lang="en-US" altLang="zh-CN" sz="2800" dirty="0">
              <a:ea typeface="楷体_GB2312"/>
            </a:endParaRPr>
          </a:p>
          <a:p>
            <a:pPr marL="758825" lvl="1" indent="-358775" algn="just" eaLnBrk="1" hangingPunct="1">
              <a:buFont typeface="Wingdings" panose="05000000000000000000" pitchFamily="2" charset="2"/>
              <a:buChar char="l"/>
            </a:pPr>
            <a:r>
              <a:rPr lang="zh-CN" altLang="en-US" sz="2400" dirty="0">
                <a:ea typeface="楷体_GB2312"/>
              </a:rPr>
              <a:t>结构类型的变量在内存中占用一块</a:t>
            </a:r>
            <a:r>
              <a:rPr lang="zh-CN" altLang="en-US" sz="2400" dirty="0">
                <a:solidFill>
                  <a:srgbClr val="FF0000"/>
                </a:solidFill>
                <a:ea typeface="楷体_GB2312"/>
              </a:rPr>
              <a:t>连续</a:t>
            </a:r>
            <a:r>
              <a:rPr lang="zh-CN" altLang="en-US" sz="2400" dirty="0">
                <a:ea typeface="楷体_GB2312"/>
              </a:rPr>
              <a:t>的存储空间，各个元素按照它们</a:t>
            </a:r>
            <a:r>
              <a:rPr lang="zh-CN" altLang="en-US" sz="2400" dirty="0">
                <a:solidFill>
                  <a:srgbClr val="FF0000"/>
                </a:solidFill>
                <a:ea typeface="楷体_GB2312"/>
              </a:rPr>
              <a:t>在结构类型中的定义顺序、依次存储</a:t>
            </a:r>
            <a:r>
              <a:rPr lang="zh-CN" altLang="en-US" sz="2400" dirty="0">
                <a:ea typeface="楷体_GB2312"/>
              </a:rPr>
              <a:t>在这块内存空间中（</a:t>
            </a:r>
            <a:r>
              <a:rPr lang="zh-CN" altLang="en-US" sz="2400" dirty="0">
                <a:ea typeface="楷体_GB2312"/>
                <a:cs typeface="Times New Roman" panose="02020603050405020304" pitchFamily="18" charset="0"/>
              </a:rPr>
              <a:t>在逻辑上没有先后次序</a:t>
            </a:r>
            <a:r>
              <a:rPr lang="zh-CN" altLang="en-US" sz="2400" dirty="0">
                <a:ea typeface="楷体_GB2312"/>
              </a:rPr>
              <a:t>）。</a:t>
            </a:r>
            <a:endParaRPr lang="en-US" altLang="zh-CN" sz="2400" dirty="0">
              <a:ea typeface="楷体_GB231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91E40022-A56B-4080-8119-19ED4B3B2D01}"/>
              </a:ext>
            </a:extLst>
          </p:cNvPr>
          <p:cNvSpPr>
            <a:spLocks noGrp="1" noChangeArrowheads="1"/>
          </p:cNvSpPr>
          <p:nvPr>
            <p:ph type="body" idx="4294967295"/>
          </p:nvPr>
        </p:nvSpPr>
        <p:spPr>
          <a:xfrm>
            <a:off x="467544" y="1916832"/>
            <a:ext cx="7929563" cy="3519488"/>
          </a:xfrm>
        </p:spPr>
        <p:txBody>
          <a:bodyPr/>
          <a:lstStyle/>
          <a:p>
            <a:pPr marL="358775" indent="-358775" algn="just" eaLnBrk="1" hangingPunct="1"/>
            <a:r>
              <a:rPr lang="zh-CN" altLang="en-US" sz="2800" dirty="0">
                <a:ea typeface="楷体_GB2312"/>
                <a:cs typeface="Times New Roman" panose="02020603050405020304" pitchFamily="18" charset="0"/>
              </a:rPr>
              <a:t>结构变量的存储</a:t>
            </a:r>
            <a:endParaRPr lang="en-US" altLang="zh-CN" sz="2800" dirty="0">
              <a:ea typeface="楷体_GB2312"/>
              <a:cs typeface="Times New Roman" panose="02020603050405020304" pitchFamily="18" charset="0"/>
            </a:endParaRPr>
          </a:p>
          <a:p>
            <a:pPr marL="758825" lvl="1" indent="-358775" algn="just" eaLnBrk="1" hangingPunct="1">
              <a:buFont typeface="Wingdings" panose="05000000000000000000" pitchFamily="2" charset="2"/>
              <a:buChar char="l"/>
            </a:pPr>
            <a:r>
              <a:rPr lang="zh-CN" altLang="en-US" sz="2400" dirty="0">
                <a:ea typeface="楷体_GB2312"/>
                <a:cs typeface="Times New Roman" panose="02020603050405020304" pitchFamily="18" charset="0"/>
              </a:rPr>
              <a:t>有的</a:t>
            </a:r>
            <a:r>
              <a:rPr lang="en-US" altLang="zh-CN" sz="2400" dirty="0">
                <a:ea typeface="楷体_GB2312"/>
                <a:cs typeface="Times New Roman" panose="02020603050405020304" pitchFamily="18" charset="0"/>
              </a:rPr>
              <a:t>C++</a:t>
            </a:r>
            <a:r>
              <a:rPr lang="zh-CN" altLang="en-US" sz="2400" dirty="0">
                <a:ea typeface="楷体_GB2312"/>
                <a:cs typeface="Times New Roman" panose="02020603050405020304" pitchFamily="18" charset="0"/>
              </a:rPr>
              <a:t>编译器会对结构变量的地址空间进行</a:t>
            </a:r>
            <a:r>
              <a:rPr lang="zh-CN" altLang="en-US" sz="2400" dirty="0">
                <a:solidFill>
                  <a:srgbClr val="FF0000"/>
                </a:solidFill>
                <a:ea typeface="楷体_GB2312"/>
                <a:cs typeface="Times New Roman" panose="02020603050405020304" pitchFamily="18" charset="0"/>
              </a:rPr>
              <a:t>对齐</a:t>
            </a:r>
            <a:r>
              <a:rPr lang="zh-CN" altLang="en-US" sz="2400" dirty="0">
                <a:ea typeface="楷体_GB2312"/>
                <a:cs typeface="Times New Roman" panose="02020603050405020304" pitchFamily="18" charset="0"/>
              </a:rPr>
              <a:t>，例如：</a:t>
            </a:r>
            <a:endParaRPr lang="en-US" altLang="zh-CN" sz="2400" dirty="0">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struct  //</a:t>
            </a:r>
            <a:r>
              <a:rPr lang="zh-CN" altLang="en-US" sz="2000" dirty="0">
                <a:ea typeface="楷体_GB2312"/>
                <a:cs typeface="Times New Roman" panose="02020603050405020304" pitchFamily="18" charset="0"/>
              </a:rPr>
              <a:t>结构成员的地址对齐到</a:t>
            </a:r>
            <a:r>
              <a:rPr lang="en-US" altLang="zh-CN" sz="2000" dirty="0">
                <a:ea typeface="楷体_GB2312"/>
                <a:cs typeface="Times New Roman" panose="02020603050405020304" pitchFamily="18" charset="0"/>
              </a:rPr>
              <a:t>4</a:t>
            </a:r>
            <a:r>
              <a:rPr lang="zh-CN" altLang="en-US" sz="2000" dirty="0">
                <a:ea typeface="楷体_GB2312"/>
                <a:cs typeface="Times New Roman" panose="02020603050405020304" pitchFamily="18" charset="0"/>
              </a:rPr>
              <a:t>的倍数</a:t>
            </a:r>
            <a:endParaRPr lang="en-US" altLang="zh-CN" sz="2000" dirty="0">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   char ch1;  //</a:t>
            </a:r>
            <a:r>
              <a:rPr lang="zh-CN" altLang="en-US" sz="2000" dirty="0">
                <a:ea typeface="楷体_GB2312"/>
                <a:cs typeface="Times New Roman" panose="02020603050405020304" pitchFamily="18" charset="0"/>
              </a:rPr>
              <a:t>对齐到</a:t>
            </a:r>
            <a:r>
              <a:rPr lang="en-US" altLang="zh-CN" sz="2000" dirty="0">
                <a:ea typeface="楷体_GB2312"/>
                <a:cs typeface="Times New Roman" panose="02020603050405020304" pitchFamily="18" charset="0"/>
              </a:rPr>
              <a:t>4</a:t>
            </a:r>
            <a:r>
              <a:rPr lang="zh-CN" altLang="en-US" sz="2000" dirty="0">
                <a:ea typeface="楷体_GB2312"/>
                <a:cs typeface="Times New Roman" panose="02020603050405020304" pitchFamily="18" charset="0"/>
              </a:rPr>
              <a:t>的倍数的边界上</a:t>
            </a:r>
            <a:endParaRPr lang="en-US" altLang="zh-CN" sz="2000" dirty="0">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int i1; </a:t>
            </a: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char ch2;  //</a:t>
            </a:r>
            <a:r>
              <a:rPr lang="zh-CN" altLang="en-US" sz="2000" dirty="0">
                <a:ea typeface="楷体_GB2312"/>
                <a:cs typeface="Times New Roman" panose="02020603050405020304" pitchFamily="18" charset="0"/>
              </a:rPr>
              <a:t>对齐到</a:t>
            </a:r>
            <a:r>
              <a:rPr lang="en-US" altLang="zh-CN" sz="2000" dirty="0">
                <a:ea typeface="楷体_GB2312"/>
                <a:cs typeface="Times New Roman" panose="02020603050405020304" pitchFamily="18" charset="0"/>
              </a:rPr>
              <a:t>4</a:t>
            </a:r>
            <a:r>
              <a:rPr lang="zh-CN" altLang="en-US" sz="2000" dirty="0">
                <a:ea typeface="楷体_GB2312"/>
                <a:cs typeface="Times New Roman" panose="02020603050405020304" pitchFamily="18" charset="0"/>
              </a:rPr>
              <a:t>的倍数的边界上</a:t>
            </a:r>
            <a:endParaRPr lang="en-US" altLang="zh-CN" sz="2000" dirty="0">
              <a:ea typeface="楷体_GB2312"/>
              <a:cs typeface="Times New Roman" panose="02020603050405020304" pitchFamily="18" charset="0"/>
            </a:endParaRP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int i2;</a:t>
            </a:r>
          </a:p>
          <a:p>
            <a:pPr marL="758825" lvl="1" indent="-358775" algn="just" eaLnBrk="1" hangingPunct="1">
              <a:buFont typeface="Wingdings" panose="05000000000000000000" pitchFamily="2" charset="2"/>
              <a:buNone/>
            </a:pPr>
            <a:r>
              <a:rPr lang="en-US" altLang="zh-CN" sz="2000" dirty="0">
                <a:ea typeface="楷体_GB2312"/>
                <a:cs typeface="Times New Roman" panose="02020603050405020304" pitchFamily="18" charset="0"/>
              </a:rPr>
              <a:t>        }</a:t>
            </a:r>
          </a:p>
        </p:txBody>
      </p:sp>
      <p:sp>
        <p:nvSpPr>
          <p:cNvPr id="16" name="Rectangle 2">
            <a:extLst>
              <a:ext uri="{FF2B5EF4-FFF2-40B4-BE49-F238E27FC236}">
                <a16:creationId xmlns:a16="http://schemas.microsoft.com/office/drawing/2014/main" id="{47A1B95D-B46D-4A72-AD98-05ABA8BB47D0}"/>
              </a:ext>
            </a:extLst>
          </p:cNvPr>
          <p:cNvSpPr txBox="1">
            <a:spLocks noChangeArrowheads="1"/>
          </p:cNvSpPr>
          <p:nvPr/>
        </p:nvSpPr>
        <p:spPr bwMode="auto">
          <a:xfrm>
            <a:off x="135929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5.3.2 </a:t>
            </a:r>
            <a:r>
              <a:rPr lang="zh-CN" altLang="en-US" sz="4000" kern="0" dirty="0">
                <a:solidFill>
                  <a:srgbClr val="000000"/>
                </a:solidFill>
                <a:latin typeface="Arial"/>
                <a:ea typeface="楷体_GB2312"/>
                <a:cs typeface="+mj-cs"/>
              </a:rPr>
              <a:t>结构类型的操作 </a:t>
            </a:r>
            <a:endParaRPr lang="zh-CN" altLang="en-US" sz="4000" kern="0" dirty="0">
              <a:solidFill>
                <a:schemeClr val="tx2"/>
              </a:solidFill>
              <a:latin typeface="+mj-lt"/>
              <a:ea typeface="+mj-ea"/>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440A350-0BAC-485E-B4F8-F4956D08E115}"/>
              </a:ext>
            </a:extLst>
          </p:cNvPr>
          <p:cNvSpPr>
            <a:spLocks noGrp="1" noChangeArrowheads="1"/>
          </p:cNvSpPr>
          <p:nvPr>
            <p:ph type="title" idx="4294967295"/>
          </p:nvPr>
        </p:nvSpPr>
        <p:spPr>
          <a:xfrm>
            <a:off x="1331640" y="0"/>
            <a:ext cx="7010400" cy="1527175"/>
          </a:xfrm>
        </p:spPr>
        <p:txBody>
          <a:bodyPr/>
          <a:lstStyle/>
          <a:p>
            <a:pPr eaLnBrk="1" hangingPunct="1"/>
            <a:r>
              <a:rPr lang="zh-CN" altLang="zh-CN" dirty="0">
                <a:latin typeface="楷体_GB2312"/>
                <a:ea typeface="楷体_GB2312"/>
              </a:rPr>
              <a:t>本章内容</a:t>
            </a:r>
          </a:p>
        </p:txBody>
      </p:sp>
      <p:sp>
        <p:nvSpPr>
          <p:cNvPr id="66563" name="Rectangle 3">
            <a:extLst>
              <a:ext uri="{FF2B5EF4-FFF2-40B4-BE49-F238E27FC236}">
                <a16:creationId xmlns:a16="http://schemas.microsoft.com/office/drawing/2014/main" id="{DBB501CB-0B0C-476C-8573-71FA86DF66F9}"/>
              </a:ext>
            </a:extLst>
          </p:cNvPr>
          <p:cNvSpPr>
            <a:spLocks noGrp="1" noChangeArrowheads="1"/>
          </p:cNvSpPr>
          <p:nvPr>
            <p:ph type="body" idx="4294967295"/>
          </p:nvPr>
        </p:nvSpPr>
        <p:spPr>
          <a:xfrm>
            <a:off x="1327870" y="2060848"/>
            <a:ext cx="5214938" cy="3200400"/>
          </a:xfrm>
        </p:spPr>
        <p:txBody>
          <a:bodyPr/>
          <a:lstStyle/>
          <a:p>
            <a:pPr eaLnBrk="1" hangingPunct="1">
              <a:buFont typeface="Wingdings" panose="05000000000000000000" pitchFamily="2" charset="2"/>
              <a:buNone/>
            </a:pPr>
            <a:r>
              <a:rPr lang="en-US" altLang="zh-CN" sz="2800" dirty="0">
                <a:latin typeface="楷体_GB2312"/>
                <a:ea typeface="楷体_GB2312"/>
              </a:rPr>
              <a:t>5.1 </a:t>
            </a:r>
            <a:r>
              <a:rPr lang="zh-CN" altLang="zh-CN" sz="2800" dirty="0">
                <a:latin typeface="楷体_GB2312"/>
                <a:ea typeface="楷体_GB2312"/>
              </a:rPr>
              <a:t>枚举类型</a:t>
            </a:r>
          </a:p>
          <a:p>
            <a:pPr eaLnBrk="1" hangingPunct="1">
              <a:buFont typeface="Wingdings" panose="05000000000000000000" pitchFamily="2" charset="2"/>
              <a:buNone/>
            </a:pPr>
            <a:r>
              <a:rPr lang="en-US" altLang="zh-CN" sz="2800" dirty="0">
                <a:latin typeface="楷体_GB2312"/>
                <a:ea typeface="楷体_GB2312"/>
              </a:rPr>
              <a:t>5.2 </a:t>
            </a:r>
            <a:r>
              <a:rPr lang="zh-CN" altLang="zh-CN" sz="2800" dirty="0">
                <a:latin typeface="楷体_GB2312"/>
                <a:ea typeface="楷体_GB2312"/>
              </a:rPr>
              <a:t>数组类型</a:t>
            </a:r>
          </a:p>
          <a:p>
            <a:pPr eaLnBrk="1" hangingPunct="1">
              <a:buFont typeface="Wingdings" panose="05000000000000000000" pitchFamily="2" charset="2"/>
              <a:buNone/>
            </a:pPr>
            <a:r>
              <a:rPr lang="en-US" altLang="zh-CN" sz="2800" dirty="0">
                <a:latin typeface="楷体_GB2312"/>
                <a:ea typeface="楷体_GB2312"/>
              </a:rPr>
              <a:t>5.3 </a:t>
            </a:r>
            <a:r>
              <a:rPr lang="zh-CN" altLang="zh-CN" sz="2800" dirty="0">
                <a:latin typeface="楷体_GB2312"/>
                <a:ea typeface="楷体_GB2312"/>
              </a:rPr>
              <a:t>结构类型</a:t>
            </a:r>
            <a:endParaRPr lang="en-US" altLang="zh-CN" sz="2800" dirty="0">
              <a:latin typeface="楷体_GB2312"/>
              <a:ea typeface="楷体_GB2312"/>
            </a:endParaRPr>
          </a:p>
          <a:p>
            <a:pPr eaLnBrk="1" hangingPunct="1">
              <a:buFont typeface="Wingdings" panose="05000000000000000000" pitchFamily="2" charset="2"/>
              <a:buNone/>
            </a:pPr>
            <a:r>
              <a:rPr lang="en-US" altLang="zh-CN" sz="2800" b="1" dirty="0">
                <a:solidFill>
                  <a:srgbClr val="0070C0"/>
                </a:solidFill>
                <a:latin typeface="楷体_GB2312"/>
                <a:ea typeface="楷体_GB2312"/>
              </a:rPr>
              <a:t>5.4 </a:t>
            </a:r>
            <a:r>
              <a:rPr lang="zh-CN" altLang="zh-CN" sz="2800" b="1" dirty="0">
                <a:solidFill>
                  <a:srgbClr val="0070C0"/>
                </a:solidFill>
                <a:latin typeface="楷体_GB2312"/>
                <a:ea typeface="楷体_GB2312"/>
              </a:rPr>
              <a:t>联合类型</a:t>
            </a:r>
          </a:p>
          <a:p>
            <a:pPr eaLnBrk="1" hangingPunct="1">
              <a:buFont typeface="Wingdings" panose="05000000000000000000" pitchFamily="2" charset="2"/>
              <a:buNone/>
            </a:pPr>
            <a:r>
              <a:rPr lang="en-US" altLang="zh-CN" sz="2800" dirty="0">
                <a:latin typeface="楷体_GB2312"/>
                <a:ea typeface="楷体_GB2312"/>
              </a:rPr>
              <a:t>5.5 </a:t>
            </a:r>
            <a:r>
              <a:rPr lang="zh-CN" altLang="zh-CN" sz="2800" dirty="0">
                <a:latin typeface="楷体_GB2312"/>
                <a:ea typeface="楷体_GB2312"/>
              </a:rPr>
              <a:t>指针类型</a:t>
            </a:r>
          </a:p>
          <a:p>
            <a:pPr eaLnBrk="1" hangingPunct="1">
              <a:buFont typeface="Wingdings" panose="05000000000000000000" pitchFamily="2" charset="2"/>
              <a:buNone/>
            </a:pPr>
            <a:r>
              <a:rPr lang="en-US" altLang="zh-CN" sz="2800" dirty="0">
                <a:latin typeface="楷体_GB2312"/>
                <a:ea typeface="楷体_GB2312"/>
              </a:rPr>
              <a:t>5.6 </a:t>
            </a:r>
            <a:r>
              <a:rPr lang="zh-CN" altLang="zh-CN" sz="2800" dirty="0">
                <a:latin typeface="楷体_GB2312"/>
                <a:ea typeface="楷体_GB2312"/>
              </a:rPr>
              <a:t>引用类型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a:extLst>
              <a:ext uri="{FF2B5EF4-FFF2-40B4-BE49-F238E27FC236}">
                <a16:creationId xmlns:a16="http://schemas.microsoft.com/office/drawing/2014/main" id="{665F4014-F0A0-4D9B-B9B9-27CDB2E267AF}"/>
              </a:ext>
            </a:extLst>
          </p:cNvPr>
          <p:cNvSpPr>
            <a:spLocks noGrp="1" noChangeArrowheads="1"/>
          </p:cNvSpPr>
          <p:nvPr>
            <p:ph type="body" idx="4294967295"/>
          </p:nvPr>
        </p:nvSpPr>
        <p:spPr>
          <a:xfrm>
            <a:off x="611560" y="1844824"/>
            <a:ext cx="7632700" cy="3671888"/>
          </a:xfrm>
        </p:spPr>
        <p:txBody>
          <a:bodyPr/>
          <a:lstStyle/>
          <a:p>
            <a:pPr eaLnBrk="1" hangingPunct="1">
              <a:lnSpc>
                <a:spcPct val="90000"/>
              </a:lnSpc>
            </a:pPr>
            <a:r>
              <a:rPr lang="zh-CN" altLang="en-US" sz="2800" dirty="0">
                <a:solidFill>
                  <a:srgbClr val="FF0000"/>
                </a:solidFill>
                <a:ea typeface="楷体_GB2312"/>
                <a:cs typeface="Times New Roman" panose="02020603050405020304" pitchFamily="18" charset="0"/>
              </a:rPr>
              <a:t>联合类型：</a:t>
            </a:r>
            <a:r>
              <a:rPr lang="zh-CN" altLang="en-US" sz="2800" dirty="0">
                <a:ea typeface="楷体_GB2312"/>
                <a:cs typeface="Times New Roman" panose="02020603050405020304" pitchFamily="18" charset="0"/>
              </a:rPr>
              <a:t>用一种类型表示多种类型的数据。在</a:t>
            </a:r>
            <a:r>
              <a:rPr lang="en-US" altLang="zh-CN" sz="2800" dirty="0">
                <a:latin typeface="Times New Roman" panose="02020603050405020304" pitchFamily="18" charset="0"/>
                <a:ea typeface="楷体_GB2312"/>
                <a:cs typeface="Times New Roman" panose="02020603050405020304" pitchFamily="18" charset="0"/>
              </a:rPr>
              <a:t>C++</a:t>
            </a:r>
            <a:r>
              <a:rPr lang="zh-CN" altLang="en-US" sz="2800" dirty="0">
                <a:latin typeface="Times New Roman" panose="02020603050405020304" pitchFamily="18" charset="0"/>
                <a:ea typeface="楷体_GB2312"/>
                <a:cs typeface="Times New Roman" panose="02020603050405020304" pitchFamily="18" charset="0"/>
              </a:rPr>
              <a:t>程序中，该类型的变量会</a:t>
            </a:r>
            <a:r>
              <a:rPr lang="zh-CN" altLang="en-US" sz="2800" b="1" dirty="0">
                <a:solidFill>
                  <a:srgbClr val="FF0000"/>
                </a:solidFill>
                <a:latin typeface="Times New Roman" panose="02020603050405020304" pitchFamily="18" charset="0"/>
                <a:ea typeface="楷体_GB2312"/>
                <a:cs typeface="Times New Roman" panose="02020603050405020304" pitchFamily="18" charset="0"/>
              </a:rPr>
              <a:t>分阶段地</a:t>
            </a:r>
            <a:r>
              <a:rPr lang="zh-CN" altLang="en-US" sz="2800" dirty="0">
                <a:latin typeface="Times New Roman" panose="02020603050405020304" pitchFamily="18" charset="0"/>
                <a:ea typeface="楷体_GB2312"/>
                <a:cs typeface="Times New Roman" panose="02020603050405020304" pitchFamily="18" charset="0"/>
              </a:rPr>
              <a:t>作为不同的类型来使用。 </a:t>
            </a:r>
            <a:endParaRPr lang="en-US" altLang="zh-CN" sz="2800" dirty="0">
              <a:latin typeface="Times New Roman" panose="02020603050405020304" pitchFamily="18" charset="0"/>
              <a:ea typeface="楷体_GB2312"/>
              <a:cs typeface="Times New Roman" panose="02020603050405020304" pitchFamily="18" charset="0"/>
            </a:endParaRPr>
          </a:p>
          <a:p>
            <a:pPr eaLnBrk="1" hangingPunct="1">
              <a:lnSpc>
                <a:spcPct val="90000"/>
              </a:lnSpc>
            </a:pPr>
            <a:endParaRPr lang="en-US" altLang="zh-CN" sz="1000" dirty="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ea typeface="楷体_GB2312"/>
                <a:cs typeface="Times New Roman" panose="02020603050405020304" pitchFamily="18" charset="0"/>
              </a:rPr>
              <a:t>下面给出了一个联合类型的</a:t>
            </a:r>
            <a:r>
              <a:rPr lang="zh-CN" altLang="en-US" sz="2400" dirty="0">
                <a:solidFill>
                  <a:srgbClr val="0070C0"/>
                </a:solidFill>
                <a:ea typeface="楷体_GB2312"/>
                <a:cs typeface="Times New Roman" panose="02020603050405020304" pitchFamily="18" charset="0"/>
              </a:rPr>
              <a:t>定义</a:t>
            </a:r>
            <a:r>
              <a:rPr lang="zh-CN" altLang="en-US" sz="2400" dirty="0">
                <a:ea typeface="楷体_GB2312"/>
                <a:cs typeface="Times New Roman" panose="02020603050405020304" pitchFamily="18" charset="0"/>
              </a:rPr>
              <a:t>：</a:t>
            </a:r>
            <a:endParaRPr lang="en-US" altLang="zh-CN" sz="2400" dirty="0">
              <a:ea typeface="楷体_GB2312"/>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ea typeface="楷体_GB2312"/>
                <a:cs typeface="Times New Roman" panose="02020603050405020304" pitchFamily="18" charset="0"/>
              </a:rPr>
              <a:t>   </a:t>
            </a:r>
            <a:r>
              <a:rPr lang="en-US" altLang="zh-CN" sz="2400" dirty="0">
                <a:ea typeface="楷体_GB2312"/>
                <a:cs typeface="Times New Roman" panose="02020603050405020304" pitchFamily="18" charset="0"/>
              </a:rPr>
              <a:t>       </a:t>
            </a:r>
            <a:r>
              <a:rPr lang="en-US" altLang="zh-CN" sz="2400" dirty="0">
                <a:solidFill>
                  <a:srgbClr val="0070C0"/>
                </a:solidFill>
                <a:ea typeface="楷体_GB2312"/>
                <a:cs typeface="Times New Roman" panose="02020603050405020304" pitchFamily="18" charset="0"/>
              </a:rPr>
              <a:t>union</a:t>
            </a:r>
            <a:r>
              <a:rPr lang="en-US" altLang="zh-CN" sz="2400" dirty="0">
                <a:ea typeface="楷体_GB2312"/>
                <a:cs typeface="Times New Roman" panose="02020603050405020304" pitchFamily="18" charset="0"/>
              </a:rPr>
              <a:t> A</a:t>
            </a:r>
          </a:p>
          <a:p>
            <a:pPr lvl="1" eaLnBrk="1" hangingPunct="1">
              <a:lnSpc>
                <a:spcPct val="80000"/>
              </a:lnSpc>
              <a:buFont typeface="Wingdings" panose="05000000000000000000" pitchFamily="2" charset="2"/>
              <a:buNone/>
            </a:pPr>
            <a:r>
              <a:rPr lang="en-US" altLang="zh-CN" sz="2400" dirty="0">
                <a:ea typeface="楷体_GB2312"/>
                <a:cs typeface="Times New Roman" panose="02020603050405020304" pitchFamily="18" charset="0"/>
              </a:rPr>
              <a:t>       {   </a:t>
            </a:r>
            <a:r>
              <a:rPr lang="en-US" altLang="zh-CN" sz="2400" dirty="0">
                <a:solidFill>
                  <a:srgbClr val="0070C0"/>
                </a:solidFill>
                <a:ea typeface="楷体_GB2312"/>
                <a:cs typeface="Times New Roman" panose="02020603050405020304" pitchFamily="18" charset="0"/>
              </a:rPr>
              <a:t>int</a:t>
            </a:r>
            <a:r>
              <a:rPr lang="en-US" altLang="zh-CN"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i</a:t>
            </a:r>
            <a:r>
              <a:rPr lang="en-US" altLang="zh-CN" sz="2400" dirty="0">
                <a:ea typeface="楷体_GB2312"/>
                <a:cs typeface="Times New Roman" panose="02020603050405020304" pitchFamily="18" charset="0"/>
              </a:rPr>
              <a:t>;  </a:t>
            </a:r>
          </a:p>
          <a:p>
            <a:pPr lvl="1" eaLnBrk="1" hangingPunct="1">
              <a:lnSpc>
                <a:spcPct val="80000"/>
              </a:lnSpc>
              <a:buFont typeface="Wingdings" panose="05000000000000000000" pitchFamily="2" charset="2"/>
              <a:buNone/>
            </a:pPr>
            <a:r>
              <a:rPr lang="en-US" altLang="zh-CN" sz="2400" dirty="0">
                <a:ea typeface="楷体_GB2312"/>
                <a:cs typeface="Times New Roman" panose="02020603050405020304" pitchFamily="18" charset="0"/>
              </a:rPr>
              <a:t>           </a:t>
            </a:r>
            <a:r>
              <a:rPr lang="en-US" altLang="zh-CN" sz="2400" dirty="0">
                <a:solidFill>
                  <a:srgbClr val="0070C0"/>
                </a:solidFill>
                <a:ea typeface="楷体_GB2312"/>
                <a:cs typeface="Times New Roman" panose="02020603050405020304" pitchFamily="18" charset="0"/>
              </a:rPr>
              <a:t>char</a:t>
            </a:r>
            <a:r>
              <a:rPr lang="en-US" altLang="zh-CN" sz="2400" dirty="0">
                <a:ea typeface="楷体_GB2312"/>
                <a:cs typeface="Times New Roman" panose="02020603050405020304" pitchFamily="18" charset="0"/>
              </a:rPr>
              <a:t> c;</a:t>
            </a:r>
          </a:p>
          <a:p>
            <a:pPr lvl="1" eaLnBrk="1" hangingPunct="1">
              <a:lnSpc>
                <a:spcPct val="80000"/>
              </a:lnSpc>
              <a:buFont typeface="Wingdings" panose="05000000000000000000" pitchFamily="2" charset="2"/>
              <a:buNone/>
            </a:pPr>
            <a:r>
              <a:rPr lang="en-US" altLang="zh-CN" sz="2400" dirty="0">
                <a:ea typeface="楷体_GB2312"/>
                <a:cs typeface="Times New Roman" panose="02020603050405020304" pitchFamily="18" charset="0"/>
              </a:rPr>
              <a:t>           </a:t>
            </a:r>
            <a:r>
              <a:rPr lang="en-US" altLang="zh-CN" sz="2400" dirty="0">
                <a:solidFill>
                  <a:srgbClr val="0070C0"/>
                </a:solidFill>
                <a:ea typeface="楷体_GB2312"/>
                <a:cs typeface="Times New Roman" panose="02020603050405020304" pitchFamily="18" charset="0"/>
              </a:rPr>
              <a:t>double</a:t>
            </a:r>
            <a:r>
              <a:rPr lang="en-US" altLang="zh-CN" sz="2400" dirty="0">
                <a:ea typeface="楷体_GB2312"/>
                <a:cs typeface="Times New Roman" panose="02020603050405020304" pitchFamily="18" charset="0"/>
              </a:rPr>
              <a:t> d;</a:t>
            </a:r>
          </a:p>
          <a:p>
            <a:pPr lvl="1" eaLnBrk="1" hangingPunct="1">
              <a:lnSpc>
                <a:spcPct val="80000"/>
              </a:lnSpc>
              <a:buFont typeface="Wingdings" panose="05000000000000000000" pitchFamily="2" charset="2"/>
              <a:buNone/>
            </a:pPr>
            <a:r>
              <a:rPr lang="en-US" altLang="zh-CN" sz="2400" dirty="0">
                <a:ea typeface="楷体_GB2312"/>
                <a:cs typeface="Times New Roman" panose="02020603050405020304" pitchFamily="18" charset="0"/>
              </a:rPr>
              <a:t>       };</a:t>
            </a:r>
          </a:p>
          <a:p>
            <a:pPr lvl="1" eaLnBrk="1" hangingPunct="1">
              <a:lnSpc>
                <a:spcPct val="80000"/>
              </a:lnSpc>
              <a:buFont typeface="Wingdings" panose="05000000000000000000" pitchFamily="2" charset="2"/>
              <a:buNone/>
            </a:pPr>
            <a:endParaRPr lang="en-US" altLang="zh-CN" sz="1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37AB28E6-95F6-4C16-A10F-E720A72D3461}"/>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5.4 </a:t>
            </a:r>
            <a:r>
              <a:rPr lang="zh-CN" altLang="en-US" sz="4000" kern="0" dirty="0">
                <a:solidFill>
                  <a:schemeClr val="tx2"/>
                </a:solidFill>
                <a:latin typeface="+mj-lt"/>
                <a:ea typeface="楷体_GB2312"/>
                <a:cs typeface="+mj-cs"/>
              </a:rPr>
              <a:t>联合</a:t>
            </a:r>
            <a:r>
              <a:rPr lang="zh-CN" altLang="en-US" sz="4000" kern="0" dirty="0">
                <a:solidFill>
                  <a:srgbClr val="000000"/>
                </a:solidFill>
                <a:latin typeface="Arial"/>
                <a:ea typeface="楷体_GB2312"/>
                <a:cs typeface="+mj-cs"/>
              </a:rPr>
              <a:t>类型</a:t>
            </a:r>
            <a:endParaRPr lang="zh-CN" altLang="en-US" sz="4000" kern="0" dirty="0">
              <a:solidFill>
                <a:schemeClr val="tx2"/>
              </a:solidFill>
              <a:latin typeface="+mj-lt"/>
              <a:ea typeface="楷体_GB2312"/>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B6D43B1-94FB-4EAF-99FF-A98C7A67D3C9}"/>
              </a:ext>
            </a:extLst>
          </p:cNvPr>
          <p:cNvSpPr>
            <a:spLocks noGrp="1" noChangeArrowheads="1"/>
          </p:cNvSpPr>
          <p:nvPr>
            <p:ph type="title" idx="4294967295"/>
          </p:nvPr>
        </p:nvSpPr>
        <p:spPr>
          <a:xfrm>
            <a:off x="1403648" y="0"/>
            <a:ext cx="7010400" cy="1527175"/>
          </a:xfrm>
        </p:spPr>
        <p:txBody>
          <a:bodyPr/>
          <a:lstStyle/>
          <a:p>
            <a:pPr eaLnBrk="1" hangingPunct="1"/>
            <a:r>
              <a:rPr lang="zh-CN" altLang="zh-CN" dirty="0">
                <a:ea typeface="楷体_GB2312"/>
              </a:rPr>
              <a:t>本章内容</a:t>
            </a:r>
          </a:p>
        </p:txBody>
      </p:sp>
      <p:sp>
        <p:nvSpPr>
          <p:cNvPr id="6147" name="Rectangle 3">
            <a:extLst>
              <a:ext uri="{FF2B5EF4-FFF2-40B4-BE49-F238E27FC236}">
                <a16:creationId xmlns:a16="http://schemas.microsoft.com/office/drawing/2014/main" id="{C297235F-A684-4E55-AB65-36D2D0025B0F}"/>
              </a:ext>
            </a:extLst>
          </p:cNvPr>
          <p:cNvSpPr>
            <a:spLocks noGrp="1" noChangeArrowheads="1"/>
          </p:cNvSpPr>
          <p:nvPr>
            <p:ph type="body" idx="4294967295"/>
          </p:nvPr>
        </p:nvSpPr>
        <p:spPr>
          <a:xfrm>
            <a:off x="971600" y="1828800"/>
            <a:ext cx="5214938" cy="3200400"/>
          </a:xfrm>
        </p:spPr>
        <p:txBody>
          <a:bodyPr/>
          <a:lstStyle/>
          <a:p>
            <a:pPr eaLnBrk="1" hangingPunct="1">
              <a:buFont typeface="Wingdings" panose="05000000000000000000" pitchFamily="2" charset="2"/>
              <a:buNone/>
            </a:pPr>
            <a:r>
              <a:rPr lang="en-US" altLang="zh-CN" sz="2800" b="1" dirty="0">
                <a:solidFill>
                  <a:srgbClr val="0070C0"/>
                </a:solidFill>
                <a:ea typeface="楷体_GB2312"/>
              </a:rPr>
              <a:t>5.1 </a:t>
            </a:r>
            <a:r>
              <a:rPr lang="zh-CN" altLang="zh-CN" sz="2800" b="1" dirty="0">
                <a:solidFill>
                  <a:srgbClr val="0070C0"/>
                </a:solidFill>
                <a:ea typeface="楷体_GB2312"/>
              </a:rPr>
              <a:t>枚举类型</a:t>
            </a:r>
          </a:p>
          <a:p>
            <a:pPr eaLnBrk="1" hangingPunct="1">
              <a:buFont typeface="Wingdings" panose="05000000000000000000" pitchFamily="2" charset="2"/>
              <a:buNone/>
            </a:pPr>
            <a:r>
              <a:rPr lang="en-US" altLang="zh-CN" sz="2800" dirty="0">
                <a:ea typeface="楷体_GB2312"/>
              </a:rPr>
              <a:t>5.2 </a:t>
            </a:r>
            <a:r>
              <a:rPr lang="zh-CN" altLang="zh-CN" sz="2800" dirty="0">
                <a:ea typeface="楷体_GB2312"/>
              </a:rPr>
              <a:t>数组类型</a:t>
            </a:r>
          </a:p>
          <a:p>
            <a:pPr eaLnBrk="1" hangingPunct="1">
              <a:buFont typeface="Wingdings" panose="05000000000000000000" pitchFamily="2" charset="2"/>
              <a:buNone/>
            </a:pPr>
            <a:r>
              <a:rPr lang="en-US" altLang="zh-CN" sz="2800" dirty="0">
                <a:ea typeface="楷体_GB2312"/>
              </a:rPr>
              <a:t>5.3 </a:t>
            </a:r>
            <a:r>
              <a:rPr lang="zh-CN" altLang="zh-CN" sz="2800" dirty="0">
                <a:ea typeface="楷体_GB2312"/>
              </a:rPr>
              <a:t>结构类型</a:t>
            </a:r>
            <a:endParaRPr lang="en-US" altLang="zh-CN" sz="2800" dirty="0">
              <a:ea typeface="楷体_GB2312"/>
            </a:endParaRPr>
          </a:p>
          <a:p>
            <a:pPr eaLnBrk="1" hangingPunct="1">
              <a:buFont typeface="Wingdings" panose="05000000000000000000" pitchFamily="2" charset="2"/>
              <a:buNone/>
            </a:pPr>
            <a:r>
              <a:rPr lang="en-US" altLang="zh-CN" sz="2800" dirty="0">
                <a:ea typeface="楷体_GB2312"/>
              </a:rPr>
              <a:t>5.4 </a:t>
            </a:r>
            <a:r>
              <a:rPr lang="zh-CN" altLang="zh-CN" sz="2800" dirty="0">
                <a:ea typeface="楷体_GB2312"/>
              </a:rPr>
              <a:t>联合类型</a:t>
            </a:r>
          </a:p>
          <a:p>
            <a:pPr eaLnBrk="1" hangingPunct="1">
              <a:buFont typeface="Wingdings" panose="05000000000000000000" pitchFamily="2" charset="2"/>
              <a:buNone/>
            </a:pPr>
            <a:r>
              <a:rPr lang="en-US" altLang="zh-CN" sz="2800" dirty="0">
                <a:ea typeface="楷体_GB2312"/>
              </a:rPr>
              <a:t>5.5 </a:t>
            </a:r>
            <a:r>
              <a:rPr lang="zh-CN" altLang="zh-CN" sz="2800" dirty="0">
                <a:ea typeface="楷体_GB2312"/>
              </a:rPr>
              <a:t>指针类型</a:t>
            </a:r>
          </a:p>
          <a:p>
            <a:pPr eaLnBrk="1" hangingPunct="1">
              <a:buFont typeface="Wingdings" panose="05000000000000000000" pitchFamily="2" charset="2"/>
              <a:buNone/>
            </a:pPr>
            <a:r>
              <a:rPr lang="en-US" altLang="zh-CN" sz="2800" dirty="0">
                <a:ea typeface="楷体_GB2312"/>
              </a:rPr>
              <a:t>5.6 </a:t>
            </a:r>
            <a:r>
              <a:rPr lang="zh-CN" altLang="zh-CN" sz="2800" dirty="0">
                <a:ea typeface="楷体_GB2312"/>
              </a:rPr>
              <a:t>引用类型</a:t>
            </a:r>
          </a:p>
        </p:txBody>
      </p:sp>
    </p:spTree>
    <p:extLst>
      <p:ext uri="{BB962C8B-B14F-4D97-AF65-F5344CB8AC3E}">
        <p14:creationId xmlns:p14="http://schemas.microsoft.com/office/powerpoint/2010/main" val="3573516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A2DC643-34D6-4061-833C-DFC02D35D4CB}"/>
              </a:ext>
            </a:extLst>
          </p:cNvPr>
          <p:cNvSpPr>
            <a:spLocks noGrp="1" noChangeArrowheads="1"/>
          </p:cNvSpPr>
          <p:nvPr>
            <p:ph type="body" idx="4294967295"/>
          </p:nvPr>
        </p:nvSpPr>
        <p:spPr>
          <a:xfrm>
            <a:off x="411162" y="1628800"/>
            <a:ext cx="8321675" cy="4500563"/>
          </a:xfrm>
        </p:spPr>
        <p:txBody>
          <a:bodyPr/>
          <a:lstStyle/>
          <a:p>
            <a:pPr eaLnBrk="1" hangingPunct="1"/>
            <a:endParaRPr lang="en-US" altLang="zh-CN" sz="1000" dirty="0">
              <a:ea typeface="楷体_GB2312"/>
              <a:cs typeface="Times New Roman" panose="02020603050405020304" pitchFamily="18" charset="0"/>
            </a:endParaRPr>
          </a:p>
          <a:p>
            <a:pPr eaLnBrk="1" hangingPunct="1"/>
            <a:r>
              <a:rPr lang="zh-CN" altLang="en-US" sz="2800" dirty="0">
                <a:ea typeface="楷体_GB2312"/>
                <a:cs typeface="Times New Roman" panose="02020603050405020304" pitchFamily="18" charset="0"/>
              </a:rPr>
              <a:t>在程序运行的</a:t>
            </a:r>
            <a:r>
              <a:rPr lang="zh-CN" altLang="en-US" sz="2800" dirty="0">
                <a:solidFill>
                  <a:srgbClr val="FF0000"/>
                </a:solidFill>
                <a:ea typeface="楷体_GB2312"/>
                <a:cs typeface="Times New Roman" panose="02020603050405020304" pitchFamily="18" charset="0"/>
              </a:rPr>
              <a:t>不同时刻</a:t>
            </a:r>
            <a:r>
              <a:rPr lang="zh-CN" altLang="en-US" sz="2800" dirty="0">
                <a:ea typeface="楷体_GB2312"/>
                <a:cs typeface="Times New Roman" panose="02020603050405020304" pitchFamily="18" charset="0"/>
              </a:rPr>
              <a:t>，可以给一个联合类型的变量赋予不同类型的数据。</a:t>
            </a:r>
          </a:p>
          <a:p>
            <a:pPr lvl="1" eaLnBrk="1" hangingPunct="1">
              <a:buFont typeface="Wingdings" panose="05000000000000000000" pitchFamily="2" charset="2"/>
              <a:buChar char="l"/>
            </a:pPr>
            <a:r>
              <a:rPr lang="zh-CN" altLang="en-US" sz="2400" dirty="0">
                <a:ea typeface="楷体_GB2312"/>
                <a:cs typeface="Times New Roman" panose="02020603050405020304" pitchFamily="18" charset="0"/>
              </a:rPr>
              <a:t>例如：</a:t>
            </a:r>
            <a:r>
              <a:rPr lang="en-US" altLang="zh-CN" sz="2400" dirty="0">
                <a:ea typeface="楷体_GB2312"/>
                <a:cs typeface="Times New Roman" panose="02020603050405020304" pitchFamily="18" charset="0"/>
              </a:rPr>
              <a:t>A </a:t>
            </a:r>
            <a:r>
              <a:rPr lang="en-US" altLang="zh-CN" sz="2400" dirty="0" err="1">
                <a:ea typeface="楷体_GB2312"/>
                <a:cs typeface="Times New Roman" panose="02020603050405020304" pitchFamily="18" charset="0"/>
              </a:rPr>
              <a:t>a</a:t>
            </a:r>
            <a:r>
              <a:rPr lang="en-US" altLang="zh-CN" sz="2400" dirty="0">
                <a:ea typeface="楷体_GB2312"/>
                <a:cs typeface="Times New Roman" panose="02020603050405020304" pitchFamily="18" charset="0"/>
              </a:rPr>
              <a:t>;</a:t>
            </a:r>
          </a:p>
          <a:p>
            <a:pPr lvl="1" eaLnBrk="1" hangingPunct="1">
              <a:buFont typeface="Wingdings" panose="05000000000000000000" pitchFamily="2" charset="2"/>
              <a:buNone/>
            </a:pPr>
            <a:r>
              <a:rPr lang="en-US" altLang="zh-CN"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a.i</a:t>
            </a:r>
            <a:r>
              <a:rPr lang="en-US" altLang="zh-CN" sz="2400" dirty="0">
                <a:ea typeface="楷体_GB2312"/>
                <a:cs typeface="Times New Roman" panose="02020603050405020304" pitchFamily="18" charset="0"/>
              </a:rPr>
              <a:t> = 12;  //</a:t>
            </a:r>
            <a:r>
              <a:rPr lang="zh-CN" altLang="en-US" sz="2400" dirty="0">
                <a:ea typeface="楷体_GB2312"/>
                <a:cs typeface="Times New Roman" panose="02020603050405020304" pitchFamily="18" charset="0"/>
              </a:rPr>
              <a:t>以下把</a:t>
            </a:r>
            <a:r>
              <a:rPr lang="en-US" altLang="zh-CN" sz="2400" dirty="0">
                <a:ea typeface="楷体_GB2312"/>
                <a:cs typeface="Times New Roman" panose="02020603050405020304" pitchFamily="18" charset="0"/>
              </a:rPr>
              <a:t>a</a:t>
            </a:r>
            <a:r>
              <a:rPr lang="zh-CN" altLang="en-US" sz="2400" dirty="0">
                <a:ea typeface="楷体_GB2312"/>
                <a:cs typeface="Times New Roman" panose="02020603050405020304" pitchFamily="18" charset="0"/>
              </a:rPr>
              <a:t>当作</a:t>
            </a:r>
            <a:r>
              <a:rPr lang="en-US" altLang="zh-CN" sz="2400" dirty="0">
                <a:ea typeface="楷体_GB2312"/>
                <a:cs typeface="Times New Roman" panose="02020603050405020304" pitchFamily="18" charset="0"/>
              </a:rPr>
              <a:t>int</a:t>
            </a:r>
            <a:r>
              <a:rPr lang="zh-CN" altLang="en-US" sz="2400" dirty="0">
                <a:ea typeface="楷体_GB2312"/>
                <a:cs typeface="Times New Roman" panose="02020603050405020304" pitchFamily="18" charset="0"/>
              </a:rPr>
              <a:t>型来用</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None/>
            </a:pPr>
            <a:r>
              <a:rPr lang="en-US" altLang="zh-CN" sz="2400" dirty="0">
                <a:ea typeface="楷体_GB2312"/>
                <a:cs typeface="Times New Roman" panose="02020603050405020304" pitchFamily="18" charset="0"/>
              </a:rPr>
              <a:t>              ……</a:t>
            </a:r>
            <a:endParaRPr lang="zh-CN" altLang="en-US" sz="2400" dirty="0">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a.c</a:t>
            </a:r>
            <a:r>
              <a:rPr lang="en-US" altLang="zh-CN" sz="2400" dirty="0">
                <a:ea typeface="楷体_GB2312"/>
                <a:cs typeface="Times New Roman" panose="02020603050405020304" pitchFamily="18" charset="0"/>
              </a:rPr>
              <a:t> = 'X';  //</a:t>
            </a:r>
            <a:r>
              <a:rPr lang="zh-CN" altLang="en-US" sz="2400" dirty="0">
                <a:ea typeface="楷体_GB2312"/>
                <a:cs typeface="Times New Roman" panose="02020603050405020304" pitchFamily="18" charset="0"/>
              </a:rPr>
              <a:t>以下把</a:t>
            </a:r>
            <a:r>
              <a:rPr lang="en-US" altLang="zh-CN" sz="2400" dirty="0">
                <a:ea typeface="楷体_GB2312"/>
                <a:cs typeface="Times New Roman" panose="02020603050405020304" pitchFamily="18" charset="0"/>
              </a:rPr>
              <a:t>a</a:t>
            </a:r>
            <a:r>
              <a:rPr lang="zh-CN" altLang="en-US" sz="2400" dirty="0">
                <a:ea typeface="楷体_GB2312"/>
                <a:cs typeface="Times New Roman" panose="02020603050405020304" pitchFamily="18" charset="0"/>
              </a:rPr>
              <a:t>当作</a:t>
            </a:r>
            <a:r>
              <a:rPr lang="en-US" altLang="zh-CN" sz="2400" dirty="0">
                <a:ea typeface="楷体_GB2312"/>
                <a:cs typeface="Times New Roman" panose="02020603050405020304" pitchFamily="18" charset="0"/>
              </a:rPr>
              <a:t>char</a:t>
            </a:r>
            <a:r>
              <a:rPr lang="zh-CN" altLang="en-US" sz="2400" dirty="0">
                <a:ea typeface="楷体_GB2312"/>
                <a:cs typeface="Times New Roman" panose="02020603050405020304" pitchFamily="18" charset="0"/>
              </a:rPr>
              <a:t>型来用</a:t>
            </a:r>
            <a:endParaRPr lang="en-US" altLang="zh-CN" sz="2400" dirty="0">
              <a:ea typeface="楷体_GB2312"/>
              <a:cs typeface="Times New Roman" panose="02020603050405020304" pitchFamily="18" charset="0"/>
            </a:endParaRPr>
          </a:p>
          <a:p>
            <a:pPr lvl="1" eaLnBrk="1" hangingPunct="1">
              <a:buFont typeface="Wingdings" panose="05000000000000000000" pitchFamily="2" charset="2"/>
              <a:buNone/>
            </a:pPr>
            <a:r>
              <a:rPr lang="zh-CN" altLang="en-US" sz="2400" dirty="0">
                <a:ea typeface="楷体_GB2312"/>
                <a:cs typeface="Times New Roman" panose="02020603050405020304" pitchFamily="18" charset="0"/>
              </a:rPr>
              <a:t>              </a:t>
            </a:r>
            <a:r>
              <a:rPr lang="en-US" altLang="zh-CN" sz="2400" dirty="0">
                <a:ea typeface="楷体_GB2312"/>
                <a:cs typeface="Times New Roman" panose="02020603050405020304" pitchFamily="18" charset="0"/>
              </a:rPr>
              <a:t>……</a:t>
            </a:r>
            <a:endParaRPr lang="zh-CN" altLang="en-US" sz="2400" dirty="0">
              <a:ea typeface="楷体_GB2312"/>
              <a:cs typeface="Times New Roman" panose="02020603050405020304" pitchFamily="18" charset="0"/>
            </a:endParaRPr>
          </a:p>
          <a:p>
            <a:pPr lvl="1" eaLnBrk="1" hangingPunct="1">
              <a:spcAft>
                <a:spcPct val="50000"/>
              </a:spcAft>
              <a:buFont typeface="Wingdings" panose="05000000000000000000" pitchFamily="2" charset="2"/>
              <a:buNone/>
            </a:pPr>
            <a:r>
              <a:rPr lang="zh-CN" altLang="en-US" sz="2400" dirty="0">
                <a:ea typeface="楷体_GB2312"/>
                <a:cs typeface="Times New Roman" panose="02020603050405020304" pitchFamily="18" charset="0"/>
              </a:rPr>
              <a:t>              </a:t>
            </a:r>
            <a:r>
              <a:rPr lang="en-US" altLang="zh-CN" sz="2400" dirty="0" err="1">
                <a:ea typeface="楷体_GB2312"/>
                <a:cs typeface="Times New Roman" panose="02020603050405020304" pitchFamily="18" charset="0"/>
              </a:rPr>
              <a:t>a.d</a:t>
            </a:r>
            <a:r>
              <a:rPr lang="en-US" altLang="zh-CN" sz="2400" dirty="0">
                <a:ea typeface="楷体_GB2312"/>
                <a:cs typeface="Times New Roman" panose="02020603050405020304" pitchFamily="18" charset="0"/>
              </a:rPr>
              <a:t> = 12.0;  //</a:t>
            </a:r>
            <a:r>
              <a:rPr lang="zh-CN" altLang="en-US" sz="2400" dirty="0">
                <a:ea typeface="楷体_GB2312"/>
                <a:cs typeface="Times New Roman" panose="02020603050405020304" pitchFamily="18" charset="0"/>
              </a:rPr>
              <a:t>以下把</a:t>
            </a:r>
            <a:r>
              <a:rPr lang="en-US" altLang="zh-CN" sz="2400" dirty="0">
                <a:ea typeface="楷体_GB2312"/>
                <a:cs typeface="Times New Roman" panose="02020603050405020304" pitchFamily="18" charset="0"/>
              </a:rPr>
              <a:t>a</a:t>
            </a:r>
            <a:r>
              <a:rPr lang="zh-CN" altLang="en-US" sz="2400" dirty="0">
                <a:ea typeface="楷体_GB2312"/>
                <a:cs typeface="Times New Roman" panose="02020603050405020304" pitchFamily="18" charset="0"/>
              </a:rPr>
              <a:t>当作</a:t>
            </a:r>
            <a:r>
              <a:rPr lang="en-US" altLang="zh-CN" sz="2400" dirty="0">
                <a:ea typeface="楷体_GB2312"/>
                <a:cs typeface="Times New Roman" panose="02020603050405020304" pitchFamily="18" charset="0"/>
              </a:rPr>
              <a:t>double</a:t>
            </a:r>
            <a:r>
              <a:rPr lang="zh-CN" altLang="en-US" sz="2400" dirty="0">
                <a:ea typeface="楷体_GB2312"/>
                <a:cs typeface="Times New Roman" panose="02020603050405020304" pitchFamily="18" charset="0"/>
              </a:rPr>
              <a:t>型来用</a:t>
            </a:r>
            <a:endParaRPr lang="en-US" altLang="zh-CN" sz="2400" dirty="0">
              <a:ea typeface="楷体_GB2312"/>
              <a:cs typeface="Times New Roman" panose="02020603050405020304" pitchFamily="18" charset="0"/>
            </a:endParaRPr>
          </a:p>
          <a:p>
            <a:pPr lvl="1" eaLnBrk="1" hangingPunct="1">
              <a:spcAft>
                <a:spcPct val="50000"/>
              </a:spcAft>
              <a:buFont typeface="Wingdings" panose="05000000000000000000" pitchFamily="2" charset="2"/>
              <a:buNone/>
            </a:pPr>
            <a:r>
              <a:rPr lang="en-US" altLang="zh-CN" sz="2400" dirty="0">
                <a:ea typeface="楷体_GB2312"/>
                <a:cs typeface="Times New Roman" panose="02020603050405020304" pitchFamily="18" charset="0"/>
              </a:rPr>
              <a:t>              ……</a:t>
            </a:r>
            <a:endParaRPr lang="zh-CN" altLang="en-US" sz="2400" dirty="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D8B4373E-647F-4420-815C-F0E3B14BD7B8}"/>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5.4 </a:t>
            </a:r>
            <a:r>
              <a:rPr lang="zh-CN" altLang="en-US" sz="4000" kern="0" dirty="0">
                <a:solidFill>
                  <a:schemeClr val="tx2"/>
                </a:solidFill>
                <a:latin typeface="+mj-lt"/>
                <a:ea typeface="楷体_GB2312"/>
                <a:cs typeface="+mj-cs"/>
              </a:rPr>
              <a:t>联合</a:t>
            </a:r>
            <a:r>
              <a:rPr lang="zh-CN" altLang="en-US" sz="4000" kern="0" dirty="0">
                <a:solidFill>
                  <a:srgbClr val="000000"/>
                </a:solidFill>
                <a:latin typeface="Arial"/>
                <a:ea typeface="楷体_GB2312"/>
                <a:cs typeface="+mj-cs"/>
              </a:rPr>
              <a:t>类型</a:t>
            </a:r>
            <a:endParaRPr lang="zh-CN" altLang="en-US" sz="4000" kern="0" dirty="0">
              <a:solidFill>
                <a:schemeClr val="tx2"/>
              </a:solidFill>
              <a:latin typeface="+mj-lt"/>
              <a:ea typeface="楷体_GB2312"/>
              <a:cs typeface="+mj-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F8E371E-C7E8-45F6-B432-3F3662C5B60F}"/>
              </a:ext>
            </a:extLst>
          </p:cNvPr>
          <p:cNvSpPr>
            <a:spLocks noGrp="1" noChangeArrowheads="1"/>
          </p:cNvSpPr>
          <p:nvPr>
            <p:ph type="body" idx="4294967295"/>
          </p:nvPr>
        </p:nvSpPr>
        <p:spPr>
          <a:xfrm>
            <a:off x="179512" y="1527175"/>
            <a:ext cx="8462963" cy="5084762"/>
          </a:xfrm>
        </p:spPr>
        <p:txBody>
          <a:bodyPr/>
          <a:lstStyle/>
          <a:p>
            <a:pPr marL="342891" indent="-342891" eaLnBrk="1" hangingPunct="1">
              <a:lnSpc>
                <a:spcPct val="90000"/>
              </a:lnSpc>
              <a:defRPr/>
            </a:pPr>
            <a:r>
              <a:rPr lang="zh-CN" altLang="en-US" sz="2400" dirty="0">
                <a:ea typeface="楷体_GB2312"/>
                <a:cs typeface="Times New Roman" pitchFamily="18" charset="0"/>
              </a:rPr>
              <a:t>联合类型的变量在内存中的分配：所有成员</a:t>
            </a:r>
            <a:r>
              <a:rPr lang="zh-CN" altLang="en-US" sz="2400" dirty="0">
                <a:solidFill>
                  <a:srgbClr val="FF0000"/>
                </a:solidFill>
                <a:ea typeface="楷体_GB2312"/>
                <a:cs typeface="Times New Roman" pitchFamily="18" charset="0"/>
              </a:rPr>
              <a:t>占有同一块内存空间</a:t>
            </a:r>
            <a:r>
              <a:rPr lang="zh-CN" altLang="en-US" sz="2400" dirty="0">
                <a:ea typeface="楷体_GB2312"/>
                <a:cs typeface="Times New Roman" pitchFamily="18" charset="0"/>
              </a:rPr>
              <a:t>，大小为其中“</a:t>
            </a:r>
            <a:r>
              <a:rPr lang="zh-CN" altLang="en-US" sz="2400" dirty="0">
                <a:solidFill>
                  <a:srgbClr val="FF0000"/>
                </a:solidFill>
                <a:ea typeface="楷体_GB2312"/>
                <a:cs typeface="Times New Roman" pitchFamily="18" charset="0"/>
              </a:rPr>
              <a:t>最大”成员</a:t>
            </a:r>
            <a:r>
              <a:rPr lang="zh-CN" altLang="en-US" sz="2400" dirty="0">
                <a:ea typeface="楷体_GB2312"/>
                <a:cs typeface="Times New Roman" pitchFamily="18" charset="0"/>
              </a:rPr>
              <a:t>所需内存空间的大小。</a:t>
            </a:r>
          </a:p>
          <a:p>
            <a:pPr marL="742932" lvl="1" indent="-285744" eaLnBrk="1" hangingPunct="1">
              <a:lnSpc>
                <a:spcPct val="80000"/>
              </a:lnSpc>
              <a:buFont typeface="Wingdings" panose="05000000000000000000" pitchFamily="2" charset="2"/>
              <a:buChar char="l"/>
              <a:defRPr/>
            </a:pPr>
            <a:r>
              <a:rPr lang="zh-CN" altLang="en-US" sz="2400" dirty="0">
                <a:ea typeface="楷体_GB2312"/>
                <a:cs typeface="Times New Roman" pitchFamily="18" charset="0"/>
              </a:rPr>
              <a:t>例如：</a:t>
            </a:r>
            <a:r>
              <a:rPr lang="en-US" altLang="zh-CN" sz="2400" dirty="0">
                <a:ea typeface="楷体_GB2312"/>
                <a:cs typeface="Times New Roman" pitchFamily="18" charset="0"/>
              </a:rPr>
              <a:t>A a1, a2;</a:t>
            </a:r>
          </a:p>
          <a:p>
            <a:pPr marL="742932" lvl="1" indent="-285744" eaLnBrk="1" hangingPunct="1">
              <a:lnSpc>
                <a:spcPct val="80000"/>
              </a:lnSpc>
              <a:buFont typeface="Wingdings" panose="05000000000000000000" pitchFamily="2" charset="2"/>
              <a:buNone/>
              <a:defRPr/>
            </a:pPr>
            <a:r>
              <a:rPr lang="en-US" altLang="zh-CN" sz="2400" dirty="0">
                <a:ea typeface="楷体_GB2312"/>
                <a:cs typeface="Times New Roman" pitchFamily="18" charset="0"/>
              </a:rPr>
              <a:t>              </a:t>
            </a:r>
            <a:r>
              <a:rPr lang="en-US" altLang="zh-CN" sz="2400" dirty="0" err="1">
                <a:ea typeface="楷体_GB2312"/>
                <a:cs typeface="Times New Roman" pitchFamily="18" charset="0"/>
              </a:rPr>
              <a:t>cout</a:t>
            </a:r>
            <a:r>
              <a:rPr lang="en-US" altLang="zh-CN" sz="2400" dirty="0">
                <a:ea typeface="楷体_GB2312"/>
                <a:cs typeface="Times New Roman" pitchFamily="18" charset="0"/>
              </a:rPr>
              <a:t> &lt;&lt; </a:t>
            </a:r>
            <a:r>
              <a:rPr lang="en-US" altLang="zh-CN" sz="2400" dirty="0" err="1">
                <a:ea typeface="楷体_GB2312"/>
                <a:cs typeface="Times New Roman" pitchFamily="18" charset="0"/>
              </a:rPr>
              <a:t>sizeof</a:t>
            </a:r>
            <a:r>
              <a:rPr lang="en-US" altLang="zh-CN" sz="2400" dirty="0">
                <a:ea typeface="楷体_GB2312"/>
                <a:cs typeface="Times New Roman" pitchFamily="18" charset="0"/>
              </a:rPr>
              <a:t>(a1);  //</a:t>
            </a:r>
            <a:r>
              <a:rPr lang="zh-CN" altLang="en-US" sz="2400" dirty="0">
                <a:ea typeface="楷体_GB2312"/>
                <a:cs typeface="Times New Roman" pitchFamily="18" charset="0"/>
              </a:rPr>
              <a:t>输出</a:t>
            </a:r>
            <a:r>
              <a:rPr lang="en-US" altLang="zh-CN" sz="2400" dirty="0">
                <a:ea typeface="楷体_GB2312"/>
                <a:cs typeface="Times New Roman" pitchFamily="18" charset="0"/>
              </a:rPr>
              <a:t>8</a:t>
            </a:r>
          </a:p>
          <a:p>
            <a:pPr marL="742932" lvl="1" indent="-285744" eaLnBrk="1" hangingPunct="1">
              <a:lnSpc>
                <a:spcPct val="80000"/>
              </a:lnSpc>
              <a:buFont typeface="Wingdings" panose="05000000000000000000" pitchFamily="2" charset="2"/>
              <a:buNone/>
              <a:defRPr/>
            </a:pPr>
            <a:endParaRPr lang="en-US" altLang="zh-CN" sz="800" dirty="0">
              <a:ea typeface="楷体_GB2312"/>
              <a:cs typeface="Times New Roman" pitchFamily="18" charset="0"/>
            </a:endParaRPr>
          </a:p>
          <a:p>
            <a:pPr marL="342891" lvl="1" indent="-342891" eaLnBrk="1" hangingPunct="1">
              <a:lnSpc>
                <a:spcPct val="90000"/>
              </a:lnSpc>
              <a:buFont typeface="Wingdings" panose="05000000000000000000" pitchFamily="2" charset="2"/>
              <a:buChar char="¢"/>
              <a:defRPr/>
            </a:pPr>
            <a:r>
              <a:rPr lang="zh-CN" altLang="en-US" sz="2400" dirty="0">
                <a:ea typeface="楷体_GB2312"/>
                <a:cs typeface="Times New Roman" pitchFamily="18" charset="0"/>
              </a:rPr>
              <a:t>对联合类型变量的某个成员赋值之后，如果使用其另外一个成员变量的值，很可能出错。</a:t>
            </a:r>
            <a:endParaRPr lang="zh-CN" altLang="en-US" sz="2400" dirty="0">
              <a:solidFill>
                <a:srgbClr val="000000"/>
              </a:solidFill>
              <a:ea typeface="楷体_GB2312"/>
              <a:cs typeface="Times New Roman" pitchFamily="18" charset="0"/>
            </a:endParaRPr>
          </a:p>
          <a:p>
            <a:pPr marL="742932" lvl="1" indent="-285744" eaLnBrk="1" hangingPunct="1">
              <a:lnSpc>
                <a:spcPct val="80000"/>
              </a:lnSpc>
              <a:buClr>
                <a:srgbClr val="336666"/>
              </a:buClr>
              <a:buFont typeface="Wingdings" panose="05000000000000000000" pitchFamily="2" charset="2"/>
              <a:buChar char="l"/>
              <a:defRPr/>
            </a:pPr>
            <a:r>
              <a:rPr lang="zh-CN" altLang="en-US" sz="2400" dirty="0">
                <a:solidFill>
                  <a:srgbClr val="000000"/>
                </a:solidFill>
                <a:ea typeface="楷体_GB2312"/>
                <a:cs typeface="Times New Roman" pitchFamily="18" charset="0"/>
              </a:rPr>
              <a:t>例如：</a:t>
            </a:r>
            <a:r>
              <a:rPr lang="en-US" altLang="zh-CN" sz="2400" dirty="0">
                <a:solidFill>
                  <a:srgbClr val="000000"/>
                </a:solidFill>
                <a:ea typeface="楷体_GB2312"/>
                <a:cs typeface="Times New Roman" pitchFamily="18" charset="0"/>
              </a:rPr>
              <a:t>a1.i = 12;</a:t>
            </a:r>
          </a:p>
          <a:p>
            <a:pPr marL="1142971" lvl="2" indent="-228594" eaLnBrk="1" hangingPunct="1">
              <a:lnSpc>
                <a:spcPct val="80000"/>
              </a:lnSpc>
              <a:spcAft>
                <a:spcPct val="50000"/>
              </a:spcAft>
              <a:buClr>
                <a:srgbClr val="336666"/>
              </a:buClr>
              <a:buFont typeface="Wingdings" panose="05000000000000000000" pitchFamily="2" charset="2"/>
              <a:buNone/>
              <a:defRPr/>
            </a:pPr>
            <a:r>
              <a:rPr lang="en-US" altLang="zh-CN" dirty="0">
                <a:solidFill>
                  <a:srgbClr val="000000"/>
                </a:solidFill>
                <a:ea typeface="楷体_GB2312"/>
                <a:cs typeface="Times New Roman" pitchFamily="18" charset="0"/>
              </a:rPr>
              <a:t>         </a:t>
            </a:r>
            <a:r>
              <a:rPr lang="en-US" altLang="zh-CN" dirty="0" err="1">
                <a:solidFill>
                  <a:srgbClr val="000000"/>
                </a:solidFill>
                <a:ea typeface="楷体_GB2312"/>
                <a:cs typeface="Times New Roman" pitchFamily="18" charset="0"/>
              </a:rPr>
              <a:t>cout</a:t>
            </a:r>
            <a:r>
              <a:rPr lang="en-US" altLang="zh-CN" dirty="0">
                <a:solidFill>
                  <a:srgbClr val="000000"/>
                </a:solidFill>
                <a:ea typeface="楷体_GB2312"/>
                <a:cs typeface="Times New Roman" pitchFamily="18" charset="0"/>
              </a:rPr>
              <a:t> &lt;&lt; a1.d;  </a:t>
            </a:r>
            <a:r>
              <a:rPr lang="en-US" altLang="zh-CN" dirty="0">
                <a:solidFill>
                  <a:srgbClr val="0000FF"/>
                </a:solidFill>
                <a:ea typeface="楷体_GB2312"/>
                <a:cs typeface="Times New Roman" pitchFamily="18" charset="0"/>
              </a:rPr>
              <a:t>//</a:t>
            </a:r>
            <a:r>
              <a:rPr lang="zh-CN" altLang="en-US" dirty="0">
                <a:solidFill>
                  <a:srgbClr val="0000FF"/>
                </a:solidFill>
                <a:ea typeface="楷体_GB2312"/>
                <a:cs typeface="Times New Roman" pitchFamily="18" charset="0"/>
              </a:rPr>
              <a:t>输出什么呢？</a:t>
            </a:r>
            <a:endParaRPr lang="en-US" altLang="zh-CN" dirty="0">
              <a:solidFill>
                <a:srgbClr val="0000FF"/>
              </a:solidFill>
              <a:ea typeface="楷体_GB2312"/>
              <a:cs typeface="Times New Roman" pitchFamily="18" charset="0"/>
            </a:endParaRPr>
          </a:p>
          <a:p>
            <a:pPr eaLnBrk="1" hangingPunct="1">
              <a:lnSpc>
                <a:spcPct val="90000"/>
              </a:lnSpc>
              <a:defRPr/>
            </a:pPr>
            <a:r>
              <a:rPr lang="zh-CN" altLang="en-US" sz="2400" dirty="0">
                <a:latin typeface="Times New Roman" panose="02020603050405020304" pitchFamily="18" charset="0"/>
                <a:ea typeface="楷体_GB2312"/>
                <a:cs typeface="Times New Roman" panose="02020603050405020304" pitchFamily="18" charset="0"/>
              </a:rPr>
              <a:t>对联合类型的变量进行</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整体赋值，</a:t>
            </a:r>
            <a:r>
              <a:rPr lang="zh-CN" altLang="en-US" sz="2400" dirty="0">
                <a:latin typeface="Times New Roman" panose="02020603050405020304" pitchFamily="18" charset="0"/>
                <a:ea typeface="楷体_GB2312"/>
                <a:cs typeface="Times New Roman" panose="02020603050405020304" pitchFamily="18" charset="0"/>
              </a:rPr>
              <a:t>将按照其占有的</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整个空间</a:t>
            </a:r>
            <a:r>
              <a:rPr lang="zh-CN" altLang="en-US" sz="2400" dirty="0">
                <a:latin typeface="Times New Roman" panose="02020603050405020304" pitchFamily="18" charset="0"/>
                <a:ea typeface="楷体_GB2312"/>
                <a:cs typeface="Times New Roman" panose="02020603050405020304" pitchFamily="18" charset="0"/>
              </a:rPr>
              <a:t>进行赋值，而不是按照某个成员进行赋值。</a:t>
            </a:r>
            <a:endParaRPr lang="en-US" altLang="zh-CN" sz="2400" dirty="0">
              <a:latin typeface="Times New Roman" panose="02020603050405020304" pitchFamily="18" charset="0"/>
              <a:ea typeface="楷体_GB2312"/>
              <a:cs typeface="Times New Roman" panose="02020603050405020304" pitchFamily="18" charset="0"/>
            </a:endParaRPr>
          </a:p>
          <a:p>
            <a:pPr marL="742932" lvl="1" indent="-285744" eaLnBrk="1" hangingPunct="1">
              <a:lnSpc>
                <a:spcPct val="80000"/>
              </a:lnSpc>
              <a:buFont typeface="Wingdings" panose="05000000000000000000" pitchFamily="2" charset="2"/>
              <a:buChar char="l"/>
              <a:defRPr/>
            </a:pPr>
            <a:r>
              <a:rPr lang="zh-CN" altLang="en-US" sz="2400" dirty="0">
                <a:ea typeface="楷体_GB2312"/>
                <a:cs typeface="Times New Roman" pitchFamily="18" charset="0"/>
              </a:rPr>
              <a:t>例如：</a:t>
            </a:r>
            <a:r>
              <a:rPr lang="en-US" altLang="zh-CN" sz="2400" dirty="0">
                <a:ea typeface="楷体_GB2312"/>
                <a:cs typeface="Times New Roman" pitchFamily="18" charset="0"/>
              </a:rPr>
              <a:t>a2 = a1;</a:t>
            </a:r>
          </a:p>
        </p:txBody>
      </p:sp>
      <p:sp>
        <p:nvSpPr>
          <p:cNvPr id="4" name="Rectangle 2">
            <a:extLst>
              <a:ext uri="{FF2B5EF4-FFF2-40B4-BE49-F238E27FC236}">
                <a16:creationId xmlns:a16="http://schemas.microsoft.com/office/drawing/2014/main" id="{E2FCB2D5-C57C-4D5B-88BA-F079CFC12419}"/>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5.4 </a:t>
            </a:r>
            <a:r>
              <a:rPr lang="zh-CN" altLang="en-US" sz="4000" kern="0" dirty="0">
                <a:solidFill>
                  <a:schemeClr val="tx2"/>
                </a:solidFill>
                <a:latin typeface="+mj-lt"/>
                <a:ea typeface="楷体_GB2312"/>
                <a:cs typeface="+mj-cs"/>
              </a:rPr>
              <a:t>联合</a:t>
            </a:r>
            <a:r>
              <a:rPr lang="zh-CN" altLang="en-US" sz="4000" kern="0" dirty="0">
                <a:solidFill>
                  <a:srgbClr val="000000"/>
                </a:solidFill>
                <a:latin typeface="Arial"/>
                <a:ea typeface="楷体_GB2312"/>
                <a:cs typeface="+mj-cs"/>
              </a:rPr>
              <a:t>类型</a:t>
            </a:r>
            <a:endParaRPr lang="zh-CN" altLang="en-US" sz="4000" kern="0" dirty="0">
              <a:solidFill>
                <a:schemeClr val="tx2"/>
              </a:solidFill>
              <a:latin typeface="+mj-lt"/>
              <a:ea typeface="楷体_GB2312"/>
              <a:cs typeface="+mj-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83350DDA-6CA7-4B7F-A4AF-0D37F2D655A4}"/>
              </a:ext>
            </a:extLst>
          </p:cNvPr>
          <p:cNvSpPr>
            <a:spLocks noGrp="1" noChangeArrowheads="1"/>
          </p:cNvSpPr>
          <p:nvPr>
            <p:ph type="title" idx="4294967295"/>
          </p:nvPr>
        </p:nvSpPr>
        <p:spPr>
          <a:xfrm>
            <a:off x="1403648" y="0"/>
            <a:ext cx="7010400" cy="1527175"/>
          </a:xfrm>
        </p:spPr>
        <p:txBody>
          <a:bodyPr/>
          <a:lstStyle/>
          <a:p>
            <a:pPr eaLnBrk="1" hangingPunct="1"/>
            <a:r>
              <a:rPr lang="zh-CN" altLang="zh-CN" dirty="0">
                <a:latin typeface="楷体_GB2312"/>
                <a:ea typeface="楷体_GB2312"/>
              </a:rPr>
              <a:t>本章内容</a:t>
            </a:r>
          </a:p>
        </p:txBody>
      </p:sp>
      <p:sp>
        <p:nvSpPr>
          <p:cNvPr id="72707" name="Rectangle 3">
            <a:extLst>
              <a:ext uri="{FF2B5EF4-FFF2-40B4-BE49-F238E27FC236}">
                <a16:creationId xmlns:a16="http://schemas.microsoft.com/office/drawing/2014/main" id="{52D9B8ED-FB60-43DC-B093-F70ABB794363}"/>
              </a:ext>
            </a:extLst>
          </p:cNvPr>
          <p:cNvSpPr>
            <a:spLocks noGrp="1" noChangeArrowheads="1"/>
          </p:cNvSpPr>
          <p:nvPr>
            <p:ph type="body" idx="4294967295"/>
          </p:nvPr>
        </p:nvSpPr>
        <p:spPr>
          <a:xfrm>
            <a:off x="1401019" y="1828800"/>
            <a:ext cx="5214938" cy="3200400"/>
          </a:xfrm>
        </p:spPr>
        <p:txBody>
          <a:bodyPr/>
          <a:lstStyle/>
          <a:p>
            <a:pPr eaLnBrk="1" hangingPunct="1">
              <a:buFont typeface="Wingdings" panose="05000000000000000000" pitchFamily="2" charset="2"/>
              <a:buNone/>
            </a:pPr>
            <a:r>
              <a:rPr lang="en-US" altLang="zh-CN" sz="2800" dirty="0">
                <a:latin typeface="楷体_GB2312"/>
                <a:ea typeface="楷体_GB2312"/>
              </a:rPr>
              <a:t>5.1 </a:t>
            </a:r>
            <a:r>
              <a:rPr lang="zh-CN" altLang="zh-CN" sz="2800" dirty="0">
                <a:latin typeface="楷体_GB2312"/>
                <a:ea typeface="楷体_GB2312"/>
              </a:rPr>
              <a:t>枚举类型</a:t>
            </a:r>
          </a:p>
          <a:p>
            <a:pPr eaLnBrk="1" hangingPunct="1">
              <a:buFont typeface="Wingdings" panose="05000000000000000000" pitchFamily="2" charset="2"/>
              <a:buNone/>
            </a:pPr>
            <a:r>
              <a:rPr lang="en-US" altLang="zh-CN" sz="2800" dirty="0">
                <a:latin typeface="楷体_GB2312"/>
                <a:ea typeface="楷体_GB2312"/>
              </a:rPr>
              <a:t>5.2 </a:t>
            </a:r>
            <a:r>
              <a:rPr lang="zh-CN" altLang="zh-CN" sz="2800" dirty="0">
                <a:latin typeface="楷体_GB2312"/>
                <a:ea typeface="楷体_GB2312"/>
              </a:rPr>
              <a:t>数组类型</a:t>
            </a:r>
          </a:p>
          <a:p>
            <a:pPr eaLnBrk="1" hangingPunct="1">
              <a:buFont typeface="Wingdings" panose="05000000000000000000" pitchFamily="2" charset="2"/>
              <a:buNone/>
            </a:pPr>
            <a:r>
              <a:rPr lang="en-US" altLang="zh-CN" sz="2800" dirty="0">
                <a:latin typeface="楷体_GB2312"/>
                <a:ea typeface="楷体_GB2312"/>
              </a:rPr>
              <a:t>5.3 </a:t>
            </a:r>
            <a:r>
              <a:rPr lang="zh-CN" altLang="zh-CN" sz="2800" dirty="0">
                <a:latin typeface="楷体_GB2312"/>
                <a:ea typeface="楷体_GB2312"/>
              </a:rPr>
              <a:t>结构类型</a:t>
            </a:r>
            <a:endParaRPr lang="en-US" altLang="zh-CN" sz="2800" dirty="0">
              <a:latin typeface="楷体_GB2312"/>
              <a:ea typeface="楷体_GB2312"/>
            </a:endParaRPr>
          </a:p>
          <a:p>
            <a:pPr eaLnBrk="1" hangingPunct="1">
              <a:buFont typeface="Wingdings" panose="05000000000000000000" pitchFamily="2" charset="2"/>
              <a:buNone/>
            </a:pPr>
            <a:r>
              <a:rPr lang="en-US" altLang="zh-CN" sz="2800" dirty="0">
                <a:latin typeface="楷体_GB2312"/>
                <a:ea typeface="楷体_GB2312"/>
              </a:rPr>
              <a:t>5.4 </a:t>
            </a:r>
            <a:r>
              <a:rPr lang="zh-CN" altLang="zh-CN" sz="2800" dirty="0">
                <a:latin typeface="楷体_GB2312"/>
                <a:ea typeface="楷体_GB2312"/>
              </a:rPr>
              <a:t>联合类型</a:t>
            </a:r>
          </a:p>
          <a:p>
            <a:pPr eaLnBrk="1" hangingPunct="1">
              <a:buFont typeface="Wingdings" panose="05000000000000000000" pitchFamily="2" charset="2"/>
              <a:buNone/>
            </a:pPr>
            <a:r>
              <a:rPr lang="en-US" altLang="zh-CN" sz="2800" b="1" dirty="0">
                <a:solidFill>
                  <a:srgbClr val="0070C0"/>
                </a:solidFill>
                <a:latin typeface="楷体_GB2312"/>
                <a:ea typeface="楷体_GB2312"/>
              </a:rPr>
              <a:t>5.5 </a:t>
            </a:r>
            <a:r>
              <a:rPr lang="zh-CN" altLang="zh-CN" sz="2800" b="1" dirty="0">
                <a:solidFill>
                  <a:srgbClr val="0070C0"/>
                </a:solidFill>
                <a:latin typeface="楷体_GB2312"/>
                <a:ea typeface="楷体_GB2312"/>
              </a:rPr>
              <a:t>指针类型</a:t>
            </a:r>
          </a:p>
          <a:p>
            <a:pPr eaLnBrk="1" hangingPunct="1">
              <a:buFont typeface="Wingdings" panose="05000000000000000000" pitchFamily="2" charset="2"/>
              <a:buNone/>
            </a:pPr>
            <a:r>
              <a:rPr lang="en-US" altLang="zh-CN" sz="2800" dirty="0">
                <a:latin typeface="楷体_GB2312"/>
                <a:ea typeface="楷体_GB2312"/>
              </a:rPr>
              <a:t>5.6 </a:t>
            </a:r>
            <a:r>
              <a:rPr lang="zh-CN" altLang="zh-CN" sz="2800" dirty="0">
                <a:latin typeface="楷体_GB2312"/>
                <a:ea typeface="楷体_GB2312"/>
              </a:rPr>
              <a:t>引用类型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630FCA66-DF21-4636-B7DD-FAC9460730E7}"/>
              </a:ext>
            </a:extLst>
          </p:cNvPr>
          <p:cNvSpPr>
            <a:spLocks noGrp="1" noChangeArrowheads="1"/>
          </p:cNvSpPr>
          <p:nvPr>
            <p:ph type="body" idx="4294967295"/>
          </p:nvPr>
        </p:nvSpPr>
        <p:spPr>
          <a:xfrm>
            <a:off x="428625" y="1719263"/>
            <a:ext cx="8286750" cy="3313112"/>
          </a:xfrm>
        </p:spPr>
        <p:txBody>
          <a:bodyPr/>
          <a:lstStyle/>
          <a:p>
            <a:pPr eaLnBrk="1" hangingPunct="1"/>
            <a:r>
              <a:rPr lang="zh-CN" altLang="en-US" sz="2400" dirty="0">
                <a:ea typeface="楷体_GB2312"/>
              </a:rPr>
              <a:t>指针是</a:t>
            </a:r>
            <a:r>
              <a:rPr lang="zh-CN" altLang="en-US" sz="2400" dirty="0">
                <a:solidFill>
                  <a:srgbClr val="FF0000"/>
                </a:solidFill>
                <a:ea typeface="楷体_GB2312"/>
              </a:rPr>
              <a:t>内存地址</a:t>
            </a:r>
            <a:r>
              <a:rPr lang="zh-CN" altLang="en-US" sz="2400" dirty="0">
                <a:ea typeface="楷体_GB2312"/>
              </a:rPr>
              <a:t>的抽象表示，一个指针代表一个内存地址。</a:t>
            </a:r>
            <a:endParaRPr lang="en-US" altLang="zh-CN" sz="2400" dirty="0">
              <a:ea typeface="楷体_GB2312"/>
            </a:endParaRPr>
          </a:p>
          <a:p>
            <a:pPr eaLnBrk="1" hangingPunct="1"/>
            <a:r>
              <a:rPr lang="zh-CN" altLang="en-US" sz="2400" dirty="0">
                <a:ea typeface="楷体_GB2312"/>
              </a:rPr>
              <a:t>内存地址在数值上是一个</a:t>
            </a:r>
            <a:r>
              <a:rPr lang="zh-CN" altLang="en-US" sz="2400" dirty="0">
                <a:solidFill>
                  <a:srgbClr val="FF0000"/>
                </a:solidFill>
                <a:ea typeface="楷体_GB2312"/>
              </a:rPr>
              <a:t>无符号整数、</a:t>
            </a:r>
            <a:r>
              <a:rPr lang="zh-CN" altLang="en-US" sz="2400" dirty="0">
                <a:ea typeface="楷体_GB2312"/>
              </a:rPr>
              <a:t>但两者在概念上不相同：</a:t>
            </a:r>
            <a:endParaRPr lang="en-US" altLang="zh-CN" sz="2400" dirty="0">
              <a:ea typeface="楷体_GB2312"/>
            </a:endParaRPr>
          </a:p>
          <a:p>
            <a:pPr lvl="1" eaLnBrk="1" hangingPunct="1">
              <a:buFont typeface="Wingdings" panose="05000000000000000000" pitchFamily="2" charset="2"/>
              <a:buChar char="l"/>
            </a:pPr>
            <a:r>
              <a:rPr lang="zh-CN" altLang="en-US" sz="2400" dirty="0">
                <a:ea typeface="楷体_GB2312"/>
              </a:rPr>
              <a:t>（值的意义）指针对应于某个内存单元，它关联到某个变量或者函数</a:t>
            </a:r>
            <a:endParaRPr lang="en-US" altLang="zh-CN" sz="2400" dirty="0">
              <a:ea typeface="楷体_GB2312"/>
            </a:endParaRPr>
          </a:p>
          <a:p>
            <a:pPr lvl="1" eaLnBrk="1" hangingPunct="1">
              <a:buFont typeface="Wingdings" panose="05000000000000000000" pitchFamily="2" charset="2"/>
              <a:buChar char="l"/>
            </a:pPr>
            <a:r>
              <a:rPr lang="zh-CN" altLang="en-US" sz="2400" dirty="0">
                <a:ea typeface="楷体_GB2312"/>
              </a:rPr>
              <a:t>（对于操作）无符号整数的有些运算对指针没有意义</a:t>
            </a:r>
            <a:endParaRPr lang="en-US" altLang="zh-CN" sz="2400" dirty="0">
              <a:ea typeface="楷体_GB2312"/>
            </a:endParaRPr>
          </a:p>
          <a:p>
            <a:pPr eaLnBrk="1" hangingPunct="1"/>
            <a:endParaRPr lang="en-US" altLang="zh-CN" sz="1000" dirty="0">
              <a:ea typeface="楷体_GB2312"/>
            </a:endParaRPr>
          </a:p>
          <a:p>
            <a:pPr eaLnBrk="1" hangingPunct="1"/>
            <a:r>
              <a:rPr lang="zh-CN" altLang="en-US" sz="2400" dirty="0">
                <a:ea typeface="楷体_GB2312"/>
              </a:rPr>
              <a:t>指针类型的变量拥有自己的内存空间</a:t>
            </a:r>
          </a:p>
        </p:txBody>
      </p:sp>
      <p:sp>
        <p:nvSpPr>
          <p:cNvPr id="4" name="Rectangle 2">
            <a:extLst>
              <a:ext uri="{FF2B5EF4-FFF2-40B4-BE49-F238E27FC236}">
                <a16:creationId xmlns:a16="http://schemas.microsoft.com/office/drawing/2014/main" id="{BBE7FEF0-94BB-4242-92D7-CAB257C69092}"/>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5.5 </a:t>
            </a:r>
            <a:r>
              <a:rPr lang="zh-CN" altLang="en-US" sz="4000" kern="0" dirty="0">
                <a:solidFill>
                  <a:schemeClr val="tx2"/>
                </a:solidFill>
                <a:latin typeface="+mj-lt"/>
                <a:ea typeface="楷体_GB2312"/>
                <a:cs typeface="+mj-cs"/>
              </a:rPr>
              <a:t>指针</a:t>
            </a:r>
            <a:r>
              <a:rPr lang="zh-CN" altLang="en-US" sz="4000" kern="0" dirty="0">
                <a:solidFill>
                  <a:srgbClr val="000000"/>
                </a:solidFill>
                <a:latin typeface="Arial"/>
                <a:ea typeface="楷体_GB2312"/>
                <a:cs typeface="+mj-cs"/>
              </a:rPr>
              <a:t>类型</a:t>
            </a:r>
            <a:endParaRPr lang="zh-CN" altLang="en-US" sz="4000" kern="0" dirty="0">
              <a:solidFill>
                <a:schemeClr val="tx2"/>
              </a:solidFill>
              <a:latin typeface="+mj-lt"/>
              <a:ea typeface="楷体_GB2312"/>
              <a:cs typeface="+mj-cs"/>
            </a:endParaRPr>
          </a:p>
        </p:txBody>
      </p:sp>
      <p:sp>
        <p:nvSpPr>
          <p:cNvPr id="74756" name="Rectangle 2">
            <a:extLst>
              <a:ext uri="{FF2B5EF4-FFF2-40B4-BE49-F238E27FC236}">
                <a16:creationId xmlns:a16="http://schemas.microsoft.com/office/drawing/2014/main" id="{B2D20873-0DFF-4214-A566-E14AA57514CC}"/>
              </a:ext>
            </a:extLst>
          </p:cNvPr>
          <p:cNvSpPr>
            <a:spLocks noChangeArrowheads="1"/>
          </p:cNvSpPr>
          <p:nvPr/>
        </p:nvSpPr>
        <p:spPr bwMode="auto">
          <a:xfrm>
            <a:off x="3119438" y="5507905"/>
            <a:ext cx="184150" cy="3698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ndParaRPr>
          </a:p>
        </p:txBody>
      </p:sp>
      <p:sp>
        <p:nvSpPr>
          <p:cNvPr id="74757" name="Rectangle 5">
            <a:extLst>
              <a:ext uri="{FF2B5EF4-FFF2-40B4-BE49-F238E27FC236}">
                <a16:creationId xmlns:a16="http://schemas.microsoft.com/office/drawing/2014/main" id="{601D18E1-7275-40E7-9E8E-F7510484C93C}"/>
              </a:ext>
            </a:extLst>
          </p:cNvPr>
          <p:cNvSpPr>
            <a:spLocks noChangeArrowheads="1"/>
          </p:cNvSpPr>
          <p:nvPr/>
        </p:nvSpPr>
        <p:spPr bwMode="auto">
          <a:xfrm>
            <a:off x="4703763" y="5507905"/>
            <a:ext cx="1368425" cy="3698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ndParaRPr>
          </a:p>
        </p:txBody>
      </p:sp>
      <p:sp>
        <p:nvSpPr>
          <p:cNvPr id="74758" name="Line 6">
            <a:extLst>
              <a:ext uri="{FF2B5EF4-FFF2-40B4-BE49-F238E27FC236}">
                <a16:creationId xmlns:a16="http://schemas.microsoft.com/office/drawing/2014/main" id="{0BED2092-18D9-448F-ABF6-17195DB589D6}"/>
              </a:ext>
            </a:extLst>
          </p:cNvPr>
          <p:cNvSpPr>
            <a:spLocks noChangeShapeType="1"/>
          </p:cNvSpPr>
          <p:nvPr/>
        </p:nvSpPr>
        <p:spPr bwMode="auto">
          <a:xfrm>
            <a:off x="3479800" y="5699993"/>
            <a:ext cx="122396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74759" name="Text Box 7">
            <a:extLst>
              <a:ext uri="{FF2B5EF4-FFF2-40B4-BE49-F238E27FC236}">
                <a16:creationId xmlns:a16="http://schemas.microsoft.com/office/drawing/2014/main" id="{98337093-977B-4DF7-82B6-54067F4CCAC6}"/>
              </a:ext>
            </a:extLst>
          </p:cNvPr>
          <p:cNvSpPr txBox="1">
            <a:spLocks noChangeArrowheads="1"/>
          </p:cNvSpPr>
          <p:nvPr/>
        </p:nvSpPr>
        <p:spPr bwMode="auto">
          <a:xfrm>
            <a:off x="2714625" y="494116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2400" b="1">
                <a:solidFill>
                  <a:schemeClr val="tx1"/>
                </a:solidFill>
                <a:latin typeface="Verdana" panose="020B0604030504040204" pitchFamily="34" charset="0"/>
              </a:rPr>
              <a:t>指针变量</a:t>
            </a:r>
          </a:p>
        </p:txBody>
      </p:sp>
      <p:sp>
        <p:nvSpPr>
          <p:cNvPr id="74760" name="Text Box 8">
            <a:extLst>
              <a:ext uri="{FF2B5EF4-FFF2-40B4-BE49-F238E27FC236}">
                <a16:creationId xmlns:a16="http://schemas.microsoft.com/office/drawing/2014/main" id="{DEE594FE-6B03-463C-8EC6-9A830E2AF41D}"/>
              </a:ext>
            </a:extLst>
          </p:cNvPr>
          <p:cNvSpPr txBox="1">
            <a:spLocks noChangeArrowheads="1"/>
          </p:cNvSpPr>
          <p:nvPr/>
        </p:nvSpPr>
        <p:spPr bwMode="auto">
          <a:xfrm>
            <a:off x="4495800" y="4941168"/>
            <a:ext cx="1722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zh-CN" altLang="en-US" sz="2400" b="1">
                <a:solidFill>
                  <a:schemeClr val="tx1"/>
                </a:solidFill>
                <a:latin typeface="Verdana" panose="020B0604030504040204" pitchFamily="34" charset="0"/>
              </a:rPr>
              <a:t>指向的数据</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69800F75-35ED-4273-90FF-49698E08AB47}"/>
              </a:ext>
            </a:extLst>
          </p:cNvPr>
          <p:cNvSpPr>
            <a:spLocks noGrp="1" noChangeArrowheads="1"/>
          </p:cNvSpPr>
          <p:nvPr>
            <p:ph type="body" idx="4294967295"/>
          </p:nvPr>
        </p:nvSpPr>
        <p:spPr>
          <a:xfrm>
            <a:off x="755576" y="1628800"/>
            <a:ext cx="7993062" cy="4392612"/>
          </a:xfrm>
        </p:spPr>
        <p:txBody>
          <a:bodyPr/>
          <a:lstStyle/>
          <a:p>
            <a:pPr eaLnBrk="1" hangingPunct="1">
              <a:lnSpc>
                <a:spcPct val="90000"/>
              </a:lnSpc>
            </a:pPr>
            <a:r>
              <a:rPr lang="zh-CN" altLang="en-US" sz="2800" dirty="0">
                <a:ea typeface="楷体_GB2312"/>
                <a:cs typeface="Times New Roman" panose="02020603050405020304" pitchFamily="18" charset="0"/>
              </a:rPr>
              <a:t>指针变量的定义格式：</a:t>
            </a:r>
          </a:p>
          <a:p>
            <a:pPr lvl="1" eaLnBrk="1" hangingPunct="1">
              <a:lnSpc>
                <a:spcPct val="90000"/>
              </a:lnSpc>
              <a:buFont typeface="Wingdings" panose="05000000000000000000" pitchFamily="2" charset="2"/>
              <a:buChar char="l"/>
            </a:pPr>
            <a:r>
              <a:rPr lang="en-US" altLang="zh-CN" sz="2400" b="1" dirty="0">
                <a:solidFill>
                  <a:srgbClr val="0070C0"/>
                </a:solidFill>
                <a:ea typeface="楷体_GB2312"/>
                <a:cs typeface="Times New Roman" panose="02020603050405020304" pitchFamily="18" charset="0"/>
              </a:rPr>
              <a:t>typedef &lt;</a:t>
            </a:r>
            <a:r>
              <a:rPr lang="zh-CN" altLang="en-US" sz="2400" b="1" dirty="0">
                <a:solidFill>
                  <a:srgbClr val="0070C0"/>
                </a:solidFill>
                <a:ea typeface="楷体_GB2312"/>
                <a:cs typeface="Times New Roman" panose="02020603050405020304" pitchFamily="18" charset="0"/>
              </a:rPr>
              <a:t>类型</a:t>
            </a:r>
            <a:r>
              <a:rPr lang="en-US" altLang="zh-CN" sz="2400" b="1" dirty="0">
                <a:solidFill>
                  <a:srgbClr val="0070C0"/>
                </a:solidFill>
                <a:ea typeface="楷体_GB2312"/>
                <a:cs typeface="Times New Roman" panose="02020603050405020304" pitchFamily="18" charset="0"/>
              </a:rPr>
              <a:t>&gt; *&lt;</a:t>
            </a:r>
            <a:r>
              <a:rPr lang="zh-CN" altLang="en-US" sz="2400" b="1" dirty="0">
                <a:solidFill>
                  <a:srgbClr val="0070C0"/>
                </a:solidFill>
                <a:ea typeface="楷体_GB2312"/>
                <a:cs typeface="Times New Roman" panose="02020603050405020304" pitchFamily="18" charset="0"/>
              </a:rPr>
              <a:t>指针类型名</a:t>
            </a:r>
            <a:r>
              <a:rPr lang="en-US" altLang="zh-CN" sz="2400" b="1" dirty="0">
                <a:solidFill>
                  <a:srgbClr val="0070C0"/>
                </a:solidFill>
                <a:ea typeface="楷体_GB2312"/>
                <a:cs typeface="Times New Roman" panose="02020603050405020304" pitchFamily="18" charset="0"/>
              </a:rPr>
              <a:t>&gt;;</a:t>
            </a:r>
          </a:p>
          <a:p>
            <a:pPr lvl="1" eaLnBrk="1" hangingPunct="1">
              <a:lnSpc>
                <a:spcPct val="90000"/>
              </a:lnSpc>
              <a:buFont typeface="Wingdings" panose="05000000000000000000" pitchFamily="2" charset="2"/>
              <a:buNone/>
            </a:pPr>
            <a:r>
              <a:rPr lang="en-US" altLang="zh-CN" sz="2400" b="1" dirty="0">
                <a:solidFill>
                  <a:srgbClr val="0070C0"/>
                </a:solidFill>
                <a:ea typeface="楷体_GB2312"/>
                <a:cs typeface="Times New Roman" panose="02020603050405020304" pitchFamily="18" charset="0"/>
              </a:rPr>
              <a:t>   &lt;</a:t>
            </a:r>
            <a:r>
              <a:rPr lang="zh-CN" altLang="en-US" sz="2400" b="1" dirty="0">
                <a:solidFill>
                  <a:srgbClr val="0070C0"/>
                </a:solidFill>
                <a:ea typeface="楷体_GB2312"/>
                <a:cs typeface="Times New Roman" panose="02020603050405020304" pitchFamily="18" charset="0"/>
              </a:rPr>
              <a:t>指针类型名</a:t>
            </a:r>
            <a:r>
              <a:rPr lang="en-US" altLang="zh-CN" sz="2400" b="1" dirty="0">
                <a:solidFill>
                  <a:srgbClr val="0070C0"/>
                </a:solidFill>
                <a:ea typeface="楷体_GB2312"/>
                <a:cs typeface="Times New Roman" panose="02020603050405020304" pitchFamily="18" charset="0"/>
              </a:rPr>
              <a:t>&gt; &lt;</a:t>
            </a:r>
            <a:r>
              <a:rPr lang="zh-CN" altLang="en-US" sz="2400" b="1" dirty="0">
                <a:solidFill>
                  <a:srgbClr val="0070C0"/>
                </a:solidFill>
                <a:ea typeface="楷体_GB2312"/>
                <a:cs typeface="Times New Roman" panose="02020603050405020304" pitchFamily="18" charset="0"/>
              </a:rPr>
              <a:t>指针变量名</a:t>
            </a:r>
            <a:r>
              <a:rPr lang="en-US" altLang="zh-CN" sz="2400" b="1" dirty="0">
                <a:solidFill>
                  <a:srgbClr val="0070C0"/>
                </a:solidFill>
                <a:ea typeface="楷体_GB2312"/>
                <a:cs typeface="Times New Roman" panose="02020603050405020304" pitchFamily="18" charset="0"/>
              </a:rPr>
              <a:t>&gt;</a:t>
            </a:r>
            <a:r>
              <a:rPr lang="zh-CN" altLang="en-US" sz="2400" b="1" dirty="0">
                <a:solidFill>
                  <a:srgbClr val="0070C0"/>
                </a:solidFill>
                <a:ea typeface="楷体_GB2312"/>
                <a:cs typeface="Times New Roman" panose="02020603050405020304" pitchFamily="18" charset="0"/>
              </a:rPr>
              <a:t>；</a:t>
            </a:r>
            <a:endParaRPr lang="en-US" altLang="zh-CN" sz="2400" b="1" dirty="0">
              <a:solidFill>
                <a:srgbClr val="0070C0"/>
              </a:solidFill>
              <a:ea typeface="楷体_GB2312"/>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例如：</a:t>
            </a:r>
            <a:r>
              <a:rPr lang="en-US" altLang="zh-CN" sz="2000" dirty="0">
                <a:ea typeface="楷体_GB2312"/>
                <a:cs typeface="Times New Roman" panose="02020603050405020304" pitchFamily="18" charset="0"/>
              </a:rPr>
              <a:t>typedef  int *Pointer;</a:t>
            </a:r>
          </a:p>
          <a:p>
            <a:pPr lvl="1" eaLnBrk="1" hangingPunct="1">
              <a:lnSpc>
                <a:spcPct val="90000"/>
              </a:lnSpc>
              <a:buFont typeface="Wingdings" panose="05000000000000000000" pitchFamily="2" charset="2"/>
              <a:buNone/>
            </a:pPr>
            <a:r>
              <a:rPr lang="en-US" altLang="zh-CN" sz="2000" dirty="0">
                <a:ea typeface="楷体_GB2312"/>
                <a:cs typeface="Times New Roman" panose="02020603050405020304" pitchFamily="18" charset="0"/>
              </a:rPr>
              <a:t>                 Pointer p; </a:t>
            </a:r>
            <a:endParaRPr lang="zh-CN" altLang="en-US" sz="2000" dirty="0">
              <a:ea typeface="楷体_GB2312"/>
              <a:cs typeface="Times New Roman" panose="02020603050405020304" pitchFamily="18" charset="0"/>
            </a:endParaRPr>
          </a:p>
          <a:p>
            <a:pPr lvl="1" eaLnBrk="1" hangingPunct="1">
              <a:lnSpc>
                <a:spcPct val="90000"/>
              </a:lnSpc>
              <a:buFont typeface="Wingdings" panose="05000000000000000000" pitchFamily="2" charset="2"/>
              <a:buChar char="l"/>
            </a:pPr>
            <a:r>
              <a:rPr lang="en-US" altLang="zh-CN" sz="2400" b="1" dirty="0">
                <a:solidFill>
                  <a:srgbClr val="0070C0"/>
                </a:solidFill>
                <a:ea typeface="楷体_GB2312"/>
                <a:cs typeface="Times New Roman" panose="02020603050405020304" pitchFamily="18" charset="0"/>
              </a:rPr>
              <a:t>&lt;</a:t>
            </a:r>
            <a:r>
              <a:rPr lang="zh-CN" altLang="en-US" sz="2400" b="1" dirty="0">
                <a:solidFill>
                  <a:srgbClr val="0070C0"/>
                </a:solidFill>
                <a:ea typeface="楷体_GB2312"/>
                <a:cs typeface="Times New Roman" panose="02020603050405020304" pitchFamily="18" charset="0"/>
              </a:rPr>
              <a:t>类型</a:t>
            </a:r>
            <a:r>
              <a:rPr lang="en-US" altLang="zh-CN" sz="2400" b="1" dirty="0">
                <a:solidFill>
                  <a:srgbClr val="0070C0"/>
                </a:solidFill>
                <a:ea typeface="楷体_GB2312"/>
                <a:cs typeface="Times New Roman" panose="02020603050405020304" pitchFamily="18" charset="0"/>
              </a:rPr>
              <a:t>&gt; *&lt;</a:t>
            </a:r>
            <a:r>
              <a:rPr lang="zh-CN" altLang="en-US" sz="2400" b="1" dirty="0">
                <a:solidFill>
                  <a:srgbClr val="0070C0"/>
                </a:solidFill>
                <a:ea typeface="楷体_GB2312"/>
                <a:cs typeface="Times New Roman" panose="02020603050405020304" pitchFamily="18" charset="0"/>
              </a:rPr>
              <a:t>指针变量名</a:t>
            </a:r>
            <a:r>
              <a:rPr lang="en-US" altLang="zh-CN" sz="2400" b="1" dirty="0">
                <a:solidFill>
                  <a:srgbClr val="0070C0"/>
                </a:solidFill>
                <a:ea typeface="楷体_GB2312"/>
                <a:cs typeface="Times New Roman" panose="02020603050405020304" pitchFamily="18" charset="0"/>
              </a:rPr>
              <a:t>&gt;;</a:t>
            </a:r>
          </a:p>
          <a:p>
            <a:pPr lvl="1" eaLnBrk="1" hangingPunct="1">
              <a:lnSpc>
                <a:spcPct val="90000"/>
              </a:lnSpc>
              <a:spcAft>
                <a:spcPts val="1800"/>
              </a:spcAft>
              <a:buFont typeface="Wingdings" panose="05000000000000000000" pitchFamily="2" charset="2"/>
              <a:buNone/>
            </a:pPr>
            <a:r>
              <a:rPr lang="zh-CN" altLang="en-US" sz="2400" dirty="0">
                <a:ea typeface="楷体_GB2312"/>
                <a:cs typeface="Times New Roman" panose="02020603050405020304" pitchFamily="18" charset="0"/>
              </a:rPr>
              <a:t>     </a:t>
            </a:r>
            <a:r>
              <a:rPr lang="zh-CN" altLang="en-US" sz="2000" dirty="0">
                <a:ea typeface="楷体_GB2312"/>
                <a:cs typeface="Times New Roman" panose="02020603050405020304" pitchFamily="18" charset="0"/>
              </a:rPr>
              <a:t>例如：</a:t>
            </a:r>
            <a:r>
              <a:rPr lang="en-US" altLang="zh-CN" sz="2000" dirty="0">
                <a:ea typeface="楷体_GB2312"/>
                <a:cs typeface="Times New Roman" panose="02020603050405020304" pitchFamily="18" charset="0"/>
              </a:rPr>
              <a:t>int *p;</a:t>
            </a:r>
          </a:p>
          <a:p>
            <a:r>
              <a:rPr lang="zh-CN" altLang="en-US" sz="2800" dirty="0">
                <a:latin typeface="Times New Roman" panose="02020603050405020304" pitchFamily="18" charset="0"/>
                <a:ea typeface="楷体_GB2312"/>
                <a:cs typeface="Times New Roman" panose="02020603050405020304" pitchFamily="18" charset="0"/>
              </a:rPr>
              <a:t>指向</a:t>
            </a:r>
            <a:r>
              <a:rPr lang="en-US" altLang="zh-CN" sz="2800" dirty="0">
                <a:latin typeface="Times New Roman" panose="02020603050405020304" pitchFamily="18" charset="0"/>
                <a:ea typeface="楷体_GB2312"/>
                <a:cs typeface="Times New Roman" panose="02020603050405020304" pitchFamily="18" charset="0"/>
              </a:rPr>
              <a:t>void</a:t>
            </a:r>
            <a:r>
              <a:rPr lang="zh-CN" altLang="en-US" sz="2800" dirty="0">
                <a:latin typeface="Times New Roman" panose="02020603050405020304" pitchFamily="18" charset="0"/>
                <a:ea typeface="楷体_GB2312"/>
                <a:cs typeface="Times New Roman" panose="02020603050405020304" pitchFamily="18" charset="0"/>
              </a:rPr>
              <a:t>型的指针变量，在使用时需要显示转换为指向具体类型的指针</a:t>
            </a:r>
            <a:endParaRPr lang="en-US" altLang="zh-CN" sz="2800" dirty="0">
              <a:latin typeface="Times New Roman" panose="02020603050405020304" pitchFamily="18" charset="0"/>
              <a:ea typeface="楷体_GB2312"/>
              <a:cs typeface="Times New Roman" panose="02020603050405020304" pitchFamily="18" charset="0"/>
            </a:endParaRPr>
          </a:p>
          <a:p>
            <a:r>
              <a:rPr lang="zh-CN" altLang="en-US" sz="2800" dirty="0">
                <a:latin typeface="Times New Roman" panose="02020603050405020304" pitchFamily="18" charset="0"/>
                <a:ea typeface="楷体_GB2312"/>
                <a:cs typeface="Times New Roman" panose="02020603050405020304" pitchFamily="18" charset="0"/>
              </a:rPr>
              <a:t>空指针：由</a:t>
            </a:r>
            <a:r>
              <a:rPr lang="en-US" altLang="zh-CN" sz="2800" dirty="0">
                <a:latin typeface="Times New Roman" panose="02020603050405020304" pitchFamily="18" charset="0"/>
                <a:ea typeface="楷体_GB2312"/>
                <a:cs typeface="Times New Roman" panose="02020603050405020304" pitchFamily="18" charset="0"/>
              </a:rPr>
              <a:t>int</a:t>
            </a:r>
            <a:r>
              <a:rPr lang="zh-CN" altLang="en-US" sz="2800" dirty="0">
                <a:latin typeface="Times New Roman" panose="02020603050405020304" pitchFamily="18" charset="0"/>
                <a:ea typeface="楷体_GB2312"/>
                <a:cs typeface="Times New Roman" panose="02020603050405020304" pitchFamily="18" charset="0"/>
              </a:rPr>
              <a:t>型常量</a:t>
            </a:r>
            <a:r>
              <a:rPr lang="en-US" altLang="zh-CN" sz="2800" dirty="0">
                <a:latin typeface="Times New Roman" panose="02020603050405020304" pitchFamily="18" charset="0"/>
                <a:ea typeface="楷体_GB2312"/>
                <a:cs typeface="Times New Roman" panose="02020603050405020304" pitchFamily="18" charset="0"/>
              </a:rPr>
              <a:t>0</a:t>
            </a:r>
            <a:r>
              <a:rPr lang="zh-CN" altLang="en-US" sz="2800" dirty="0">
                <a:latin typeface="Times New Roman" panose="02020603050405020304" pitchFamily="18" charset="0"/>
                <a:ea typeface="楷体_GB2312"/>
                <a:cs typeface="Times New Roman" panose="02020603050405020304" pitchFamily="18" charset="0"/>
              </a:rPr>
              <a:t>、或符号常量</a:t>
            </a:r>
            <a:r>
              <a:rPr lang="en-US" altLang="zh-CN" sz="2800" dirty="0">
                <a:latin typeface="Times New Roman" panose="02020603050405020304" pitchFamily="18" charset="0"/>
                <a:ea typeface="楷体_GB2312"/>
                <a:cs typeface="Times New Roman" panose="02020603050405020304" pitchFamily="18" charset="0"/>
              </a:rPr>
              <a:t>NULL</a:t>
            </a:r>
            <a:r>
              <a:rPr lang="zh-CN" altLang="en-US" sz="2800" dirty="0">
                <a:latin typeface="Times New Roman" panose="02020603050405020304" pitchFamily="18" charset="0"/>
                <a:ea typeface="楷体_GB2312"/>
                <a:cs typeface="Times New Roman" panose="02020603050405020304" pitchFamily="18" charset="0"/>
              </a:rPr>
              <a:t>表示</a:t>
            </a:r>
          </a:p>
          <a:p>
            <a:pPr lvl="1" eaLnBrk="1" hangingPunct="1">
              <a:lnSpc>
                <a:spcPct val="90000"/>
              </a:lnSpc>
              <a:spcAft>
                <a:spcPts val="1800"/>
              </a:spcAft>
              <a:buFont typeface="Wingdings" panose="05000000000000000000" pitchFamily="2" charset="2"/>
              <a:buNone/>
            </a:pPr>
            <a:endParaRPr lang="en-US" altLang="zh-CN" sz="2000" dirty="0">
              <a:ea typeface="楷体_GB2312"/>
              <a:cs typeface="Times New Roman" panose="02020603050405020304" pitchFamily="18" charset="0"/>
            </a:endParaRPr>
          </a:p>
        </p:txBody>
      </p:sp>
      <p:sp>
        <p:nvSpPr>
          <p:cNvPr id="9" name="Rectangle 2">
            <a:extLst>
              <a:ext uri="{FF2B5EF4-FFF2-40B4-BE49-F238E27FC236}">
                <a16:creationId xmlns:a16="http://schemas.microsoft.com/office/drawing/2014/main" id="{DF34F3DE-D7F1-46FE-AAE8-10C94A3BC791}"/>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5.5.1 </a:t>
            </a:r>
            <a:r>
              <a:rPr lang="zh-CN" altLang="en-US" sz="4000" kern="0" dirty="0">
                <a:solidFill>
                  <a:schemeClr val="tx2"/>
                </a:solidFill>
                <a:latin typeface="+mj-lt"/>
                <a:ea typeface="楷体_GB2312"/>
                <a:cs typeface="+mj-cs"/>
              </a:rPr>
              <a:t>指针</a:t>
            </a:r>
            <a:r>
              <a:rPr lang="zh-CN" altLang="en-US" sz="4000" kern="0" dirty="0">
                <a:solidFill>
                  <a:srgbClr val="000000"/>
                </a:solidFill>
                <a:latin typeface="Arial"/>
                <a:ea typeface="楷体_GB2312"/>
                <a:cs typeface="+mj-cs"/>
              </a:rPr>
              <a:t>变量的定义</a:t>
            </a:r>
            <a:endParaRPr lang="zh-CN" altLang="en-US" sz="4000" kern="0" dirty="0">
              <a:solidFill>
                <a:schemeClr val="tx2"/>
              </a:solidFill>
              <a:latin typeface="+mj-lt"/>
              <a:ea typeface="楷体_GB2312"/>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3665B6CD-34AC-4034-9568-F170A25B6CD1}"/>
              </a:ext>
            </a:extLst>
          </p:cNvPr>
          <p:cNvSpPr>
            <a:spLocks noGrp="1" noChangeArrowheads="1"/>
          </p:cNvSpPr>
          <p:nvPr>
            <p:ph type="body" idx="4294967295"/>
          </p:nvPr>
        </p:nvSpPr>
        <p:spPr>
          <a:xfrm>
            <a:off x="2133600" y="2565400"/>
            <a:ext cx="7010400" cy="2241550"/>
          </a:xfrm>
        </p:spPr>
        <p:txBody>
          <a:bodyPr/>
          <a:lstStyle/>
          <a:p>
            <a:pPr algn="just" eaLnBrk="1" hangingPunct="1"/>
            <a:r>
              <a:rPr lang="zh-CN" altLang="en-US" sz="2800">
                <a:latin typeface="楷体_GB2312"/>
                <a:sym typeface="Arial" panose="020B0604020202020204" pitchFamily="34" charset="0"/>
              </a:rPr>
              <a:t>赋值操作</a:t>
            </a:r>
            <a:endParaRPr lang="en-US" altLang="zh-CN" sz="2800">
              <a:latin typeface="楷体_GB2312"/>
              <a:sym typeface="Arial" panose="020B0604020202020204" pitchFamily="34" charset="0"/>
            </a:endParaRPr>
          </a:p>
          <a:p>
            <a:pPr algn="just" eaLnBrk="1" hangingPunct="1"/>
            <a:r>
              <a:rPr lang="zh-CN" altLang="en-US" sz="2800">
                <a:latin typeface="楷体_GB2312"/>
              </a:rPr>
              <a:t>间接访问操作</a:t>
            </a:r>
            <a:endParaRPr lang="en-US" altLang="zh-CN" sz="2800">
              <a:latin typeface="楷体_GB2312"/>
              <a:cs typeface="Times New Roman" panose="02020603050405020304" pitchFamily="18" charset="0"/>
            </a:endParaRPr>
          </a:p>
          <a:p>
            <a:pPr algn="just" eaLnBrk="1" hangingPunct="1"/>
            <a:r>
              <a:rPr lang="zh-CN" altLang="en-US" sz="2800">
                <a:latin typeface="楷体_GB2312"/>
                <a:sym typeface="Arial" panose="020B0604020202020204" pitchFamily="34" charset="0"/>
              </a:rPr>
              <a:t>指针运算</a:t>
            </a:r>
            <a:endParaRPr lang="en-US" altLang="zh-CN" sz="2800">
              <a:latin typeface="楷体_GB2312"/>
              <a:sym typeface="Arial" panose="020B0604020202020204" pitchFamily="34" charset="0"/>
            </a:endParaRPr>
          </a:p>
          <a:p>
            <a:pPr algn="just" eaLnBrk="1" hangingPunct="1"/>
            <a:r>
              <a:rPr lang="zh-CN" altLang="en-US" sz="2800">
                <a:latin typeface="楷体_GB2312"/>
                <a:sym typeface="Arial" panose="020B0604020202020204" pitchFamily="34" charset="0"/>
              </a:rPr>
              <a:t>指针的输出</a:t>
            </a:r>
            <a:endParaRPr lang="en-US" altLang="zh-CN" sz="2800">
              <a:latin typeface="楷体_GB2312"/>
              <a:sym typeface="Arial" panose="020B0604020202020204" pitchFamily="34" charset="0"/>
            </a:endParaRPr>
          </a:p>
        </p:txBody>
      </p:sp>
      <p:sp>
        <p:nvSpPr>
          <p:cNvPr id="4" name="Rectangle 2">
            <a:extLst>
              <a:ext uri="{FF2B5EF4-FFF2-40B4-BE49-F238E27FC236}">
                <a16:creationId xmlns:a16="http://schemas.microsoft.com/office/drawing/2014/main" id="{FEC72570-15D8-48E4-A0FD-8B236AAB18B9}"/>
              </a:ext>
            </a:extLst>
          </p:cNvPr>
          <p:cNvSpPr txBox="1">
            <a:spLocks noChangeArrowheads="1"/>
          </p:cNvSpPr>
          <p:nvPr/>
        </p:nvSpPr>
        <p:spPr bwMode="auto">
          <a:xfrm>
            <a:off x="1562100" y="142875"/>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mj-ea"/>
                <a:cs typeface="+mj-cs"/>
              </a:rPr>
              <a:t>5.5.2 </a:t>
            </a:r>
            <a:r>
              <a:rPr lang="zh-CN" altLang="en-US" sz="4000" kern="0" dirty="0">
                <a:solidFill>
                  <a:schemeClr val="tx2"/>
                </a:solidFill>
                <a:latin typeface="楷体_GB2312"/>
                <a:ea typeface="+mj-ea"/>
                <a:cs typeface="+mj-cs"/>
              </a:rPr>
              <a:t>指针类型的基本操作</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119A9F91-6C74-48FC-969F-BADB56B10B21}"/>
              </a:ext>
            </a:extLst>
          </p:cNvPr>
          <p:cNvSpPr>
            <a:spLocks noGrp="1" noChangeArrowheads="1"/>
          </p:cNvSpPr>
          <p:nvPr>
            <p:ph type="title" idx="4294967295"/>
          </p:nvPr>
        </p:nvSpPr>
        <p:spPr>
          <a:xfrm>
            <a:off x="1547664" y="0"/>
            <a:ext cx="7010400" cy="1527175"/>
          </a:xfrm>
        </p:spPr>
        <p:txBody>
          <a:bodyPr/>
          <a:lstStyle/>
          <a:p>
            <a:pPr eaLnBrk="1" hangingPunct="1"/>
            <a:r>
              <a:rPr lang="zh-CN" altLang="en-US" dirty="0"/>
              <a:t>赋值</a:t>
            </a:r>
            <a:r>
              <a:rPr lang="zh-CN" altLang="zh-CN" dirty="0"/>
              <a:t>操作</a:t>
            </a:r>
          </a:p>
        </p:txBody>
      </p:sp>
      <p:sp>
        <p:nvSpPr>
          <p:cNvPr id="79875" name="Rectangle 3">
            <a:extLst>
              <a:ext uri="{FF2B5EF4-FFF2-40B4-BE49-F238E27FC236}">
                <a16:creationId xmlns:a16="http://schemas.microsoft.com/office/drawing/2014/main" id="{B2E0050A-FC91-442E-9514-AA4CD321C4F0}"/>
              </a:ext>
            </a:extLst>
          </p:cNvPr>
          <p:cNvSpPr>
            <a:spLocks noGrp="1" noChangeArrowheads="1"/>
          </p:cNvSpPr>
          <p:nvPr>
            <p:ph type="body" idx="4294967295"/>
          </p:nvPr>
        </p:nvSpPr>
        <p:spPr>
          <a:xfrm>
            <a:off x="571500" y="1628800"/>
            <a:ext cx="8001000" cy="4664075"/>
          </a:xfrm>
        </p:spPr>
        <p:txBody>
          <a:bodyPr/>
          <a:lstStyle/>
          <a:p>
            <a:pPr eaLnBrk="1" hangingPunct="1"/>
            <a:r>
              <a:rPr lang="zh-CN" altLang="en-US" sz="2800" dirty="0">
                <a:cs typeface="Times New Roman" panose="02020603050405020304" pitchFamily="18" charset="0"/>
              </a:rPr>
              <a:t>对指针变量的赋值要符合其定义时所指向的类型；</a:t>
            </a:r>
            <a:r>
              <a:rPr lang="zh-CN" altLang="en-US" sz="2800" dirty="0">
                <a:latin typeface="Times New Roman" panose="02020603050405020304" pitchFamily="18" charset="0"/>
                <a:cs typeface="Times New Roman" panose="02020603050405020304" pitchFamily="18" charset="0"/>
              </a:rPr>
              <a:t>任何指针都可以赋值给</a:t>
            </a:r>
            <a:r>
              <a:rPr lang="en-US" altLang="zh-CN" sz="2800" dirty="0">
                <a:latin typeface="Times New Roman" panose="02020603050405020304" pitchFamily="18" charset="0"/>
                <a:cs typeface="Times New Roman" panose="02020603050405020304" pitchFamily="18" charset="0"/>
              </a:rPr>
              <a:t>void </a:t>
            </a:r>
            <a:r>
              <a:rPr lang="zh-CN" altLang="en-US" sz="2800" dirty="0">
                <a:latin typeface="Times New Roman" panose="02020603050405020304" pitchFamily="18" charset="0"/>
                <a:cs typeface="Times New Roman" panose="02020603050405020304" pitchFamily="18" charset="0"/>
              </a:rPr>
              <a:t>*类型的指针变量。</a:t>
            </a:r>
            <a:endParaRPr lang="en-US" altLang="zh-CN" sz="2800" dirty="0">
              <a:cs typeface="Times New Roman" panose="02020603050405020304" pitchFamily="18" charset="0"/>
            </a:endParaRPr>
          </a:p>
          <a:p>
            <a:pPr eaLnBrk="1" hangingPunct="1">
              <a:buFont typeface="Wingdings" panose="05000000000000000000" pitchFamily="2" charset="2"/>
              <a:buNone/>
            </a:pPr>
            <a:r>
              <a:rPr lang="en-US" altLang="zh-CN" sz="2400" dirty="0">
                <a:cs typeface="Times New Roman" panose="02020603050405020304" pitchFamily="18" charset="0"/>
              </a:rPr>
              <a:t>     </a:t>
            </a:r>
            <a:r>
              <a:rPr lang="zh-CN" altLang="en-US" sz="2000" dirty="0">
                <a:cs typeface="Times New Roman" panose="02020603050405020304" pitchFamily="18" charset="0"/>
              </a:rPr>
              <a:t>例如  </a:t>
            </a:r>
            <a:r>
              <a:rPr lang="en-US" altLang="zh-CN" sz="2000" dirty="0">
                <a:cs typeface="Times New Roman" panose="02020603050405020304" pitchFamily="18" charset="0"/>
              </a:rPr>
              <a:t>int x,*p,*p1;</a:t>
            </a:r>
          </a:p>
          <a:p>
            <a:pPr lvl="1" eaLnBrk="1" hangingPunct="1">
              <a:buFont typeface="Wingdings" panose="05000000000000000000" pitchFamily="2" charset="2"/>
              <a:buNone/>
            </a:pPr>
            <a:r>
              <a:rPr lang="en-US" altLang="zh-CN" sz="2000" dirty="0">
                <a:cs typeface="Times New Roman" panose="02020603050405020304" pitchFamily="18" charset="0"/>
              </a:rPr>
              <a:t>         double y,*q;</a:t>
            </a:r>
          </a:p>
          <a:p>
            <a:pPr lvl="1" eaLnBrk="1" hangingPunct="1">
              <a:buFont typeface="Wingdings" panose="05000000000000000000" pitchFamily="2" charset="2"/>
              <a:buNone/>
            </a:pPr>
            <a:r>
              <a:rPr lang="en-US" altLang="zh-CN" sz="2000" dirty="0">
                <a:cs typeface="Times New Roman" panose="02020603050405020304" pitchFamily="18" charset="0"/>
              </a:rPr>
              <a:t>         p = &amp;x;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指向</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a:t>
            </a:r>
            <a:r>
              <a:rPr lang="en-US" altLang="zh-CN" sz="2000" dirty="0">
                <a:solidFill>
                  <a:srgbClr val="00B050"/>
                </a:solidFill>
                <a:cs typeface="Times New Roman" panose="02020603050405020304" pitchFamily="18" charset="0"/>
              </a:rPr>
              <a:t>&amp;</a:t>
            </a:r>
            <a:r>
              <a:rPr lang="zh-CN" altLang="en-US" sz="2000" dirty="0">
                <a:solidFill>
                  <a:srgbClr val="00B050"/>
                </a:solidFill>
                <a:cs typeface="Times New Roman" panose="02020603050405020304" pitchFamily="18" charset="0"/>
              </a:rPr>
              <a:t>为取地址操作符</a:t>
            </a:r>
          </a:p>
          <a:p>
            <a:pPr lvl="1" eaLnBrk="1" hangingPunct="1">
              <a:buFont typeface="Wingdings" panose="05000000000000000000" pitchFamily="2" charset="2"/>
              <a:buNone/>
            </a:pPr>
            <a:r>
              <a:rPr lang="en-US" altLang="zh-CN" sz="2000" dirty="0">
                <a:cs typeface="Times New Roman" panose="02020603050405020304" pitchFamily="18" charset="0"/>
              </a:rPr>
              <a:t>         p = &amp;y;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，类型不一致</a:t>
            </a:r>
          </a:p>
          <a:p>
            <a:pPr lvl="1" eaLnBrk="1" hangingPunct="1">
              <a:buFont typeface="Wingdings" panose="05000000000000000000" pitchFamily="2" charset="2"/>
              <a:buNone/>
            </a:pPr>
            <a:r>
              <a:rPr lang="en-US" altLang="zh-CN" sz="2000" dirty="0">
                <a:cs typeface="Times New Roman" panose="02020603050405020304" pitchFamily="18" charset="0"/>
              </a:rPr>
              <a:t>         p1 = p;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en-US" altLang="zh-CN" sz="2000" dirty="0">
                <a:solidFill>
                  <a:srgbClr val="00B050"/>
                </a:solidFill>
                <a:cs typeface="Times New Roman" panose="02020603050405020304" pitchFamily="18" charset="0"/>
              </a:rPr>
              <a:t>p1</a:t>
            </a:r>
            <a:r>
              <a:rPr lang="zh-CN" altLang="en-US" sz="2000" dirty="0">
                <a:solidFill>
                  <a:srgbClr val="00B050"/>
                </a:solidFill>
                <a:cs typeface="Times New Roman" panose="02020603050405020304" pitchFamily="18" charset="0"/>
              </a:rPr>
              <a:t>指向</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所指向的变量</a:t>
            </a:r>
          </a:p>
          <a:p>
            <a:pPr lvl="1" eaLnBrk="1" hangingPunct="1">
              <a:buFont typeface="Wingdings" panose="05000000000000000000" pitchFamily="2" charset="2"/>
              <a:buNone/>
            </a:pPr>
            <a:r>
              <a:rPr lang="en-US" altLang="zh-CN" sz="2000" dirty="0">
                <a:cs typeface="Times New Roman" panose="02020603050405020304" pitchFamily="18" charset="0"/>
              </a:rPr>
              <a:t>         p1 = q;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，类型不一致</a:t>
            </a:r>
          </a:p>
          <a:p>
            <a:pPr lvl="1" eaLnBrk="1" hangingPunct="1">
              <a:buFont typeface="Wingdings" panose="05000000000000000000" pitchFamily="2" charset="2"/>
              <a:buNone/>
            </a:pPr>
            <a:r>
              <a:rPr lang="en-US" altLang="zh-CN" sz="2000" dirty="0">
                <a:cs typeface="Times New Roman" panose="02020603050405020304" pitchFamily="18" charset="0"/>
              </a:rPr>
              <a:t>         p = 0;   </a:t>
            </a:r>
            <a:r>
              <a:rPr lang="en-US" altLang="zh-CN" sz="2000" dirty="0">
                <a:solidFill>
                  <a:srgbClr val="FF0000"/>
                </a:solidFill>
                <a:cs typeface="Times New Roman" panose="02020603050405020304" pitchFamily="18" charset="0"/>
              </a:rPr>
              <a:t>//OK</a:t>
            </a:r>
            <a:r>
              <a:rPr lang="zh-CN" altLang="en-US" sz="2000" dirty="0">
                <a:solidFill>
                  <a:srgbClr val="FF0000"/>
                </a:solidFill>
                <a:cs typeface="Times New Roman" panose="02020603050405020304" pitchFamily="18" charset="0"/>
              </a:rPr>
              <a:t>，使得</a:t>
            </a:r>
            <a:r>
              <a:rPr lang="en-US" altLang="zh-CN" sz="2000" dirty="0">
                <a:solidFill>
                  <a:srgbClr val="FF0000"/>
                </a:solidFill>
                <a:cs typeface="Times New Roman" panose="02020603050405020304" pitchFamily="18" charset="0"/>
              </a:rPr>
              <a:t>p</a:t>
            </a:r>
            <a:r>
              <a:rPr lang="zh-CN" altLang="en-US" sz="2000" dirty="0">
                <a:solidFill>
                  <a:srgbClr val="FF0000"/>
                </a:solidFill>
                <a:cs typeface="Times New Roman" panose="02020603050405020304" pitchFamily="18" charset="0"/>
              </a:rPr>
              <a:t>不指向任何变量</a:t>
            </a:r>
            <a:endParaRPr lang="zh-CN" altLang="en-US" sz="2000" dirty="0">
              <a:cs typeface="Times New Roman" panose="02020603050405020304" pitchFamily="18" charset="0"/>
            </a:endParaRPr>
          </a:p>
          <a:p>
            <a:pPr lvl="1" eaLnBrk="1" hangingPunct="1">
              <a:buFont typeface="Wingdings" panose="05000000000000000000" pitchFamily="2" charset="2"/>
              <a:buNone/>
            </a:pPr>
            <a:r>
              <a:rPr lang="en-US" altLang="zh-CN" sz="2000" dirty="0">
                <a:cs typeface="Times New Roman" panose="02020603050405020304" pitchFamily="18" charset="0"/>
              </a:rPr>
              <a:t>         p = 120;  </a:t>
            </a:r>
            <a:r>
              <a:rPr lang="en-US" altLang="zh-CN" sz="2000" dirty="0">
                <a:solidFill>
                  <a:srgbClr val="FF0000"/>
                </a:solidFill>
                <a:cs typeface="Times New Roman" panose="02020603050405020304" pitchFamily="18" charset="0"/>
              </a:rPr>
              <a:t>//Error</a:t>
            </a:r>
            <a:r>
              <a:rPr lang="zh-CN" altLang="en-US" sz="2000" dirty="0">
                <a:solidFill>
                  <a:srgbClr val="FF0000"/>
                </a:solidFill>
                <a:cs typeface="Times New Roman" panose="02020603050405020304" pitchFamily="18" charset="0"/>
              </a:rPr>
              <a:t>，</a:t>
            </a:r>
            <a:r>
              <a:rPr lang="en-US" altLang="zh-CN" sz="2000" dirty="0">
                <a:solidFill>
                  <a:srgbClr val="FF0000"/>
                </a:solidFill>
                <a:cs typeface="Times New Roman" panose="02020603050405020304" pitchFamily="18" charset="0"/>
              </a:rPr>
              <a:t>120</a:t>
            </a:r>
            <a:r>
              <a:rPr lang="zh-CN" altLang="en-US" sz="2000" dirty="0">
                <a:solidFill>
                  <a:srgbClr val="FF0000"/>
                </a:solidFill>
                <a:cs typeface="Times New Roman" panose="02020603050405020304" pitchFamily="18" charset="0"/>
              </a:rPr>
              <a:t>为</a:t>
            </a:r>
            <a:r>
              <a:rPr lang="en-US" altLang="zh-CN" sz="2000" dirty="0">
                <a:solidFill>
                  <a:srgbClr val="FF0000"/>
                </a:solidFill>
                <a:cs typeface="Times New Roman" panose="02020603050405020304" pitchFamily="18" charset="0"/>
              </a:rPr>
              <a:t>int</a:t>
            </a:r>
            <a:r>
              <a:rPr lang="zh-CN" altLang="en-US" sz="2000" dirty="0">
                <a:solidFill>
                  <a:srgbClr val="FF0000"/>
                </a:solidFill>
                <a:cs typeface="Times New Roman" panose="02020603050405020304" pitchFamily="18" charset="0"/>
              </a:rPr>
              <a:t>型</a:t>
            </a:r>
          </a:p>
          <a:p>
            <a:pPr lvl="1" eaLnBrk="1" hangingPunct="1">
              <a:buFont typeface="Wingdings" panose="05000000000000000000" pitchFamily="2" charset="2"/>
              <a:buNone/>
            </a:pPr>
            <a:r>
              <a:rPr lang="en-US" altLang="zh-CN" sz="2000" dirty="0">
                <a:cs typeface="Times New Roman" panose="02020603050405020304" pitchFamily="18" charset="0"/>
              </a:rPr>
              <a:t>         p = </a:t>
            </a:r>
            <a:r>
              <a:rPr lang="en-US" altLang="zh-CN" sz="2000" dirty="0">
                <a:solidFill>
                  <a:srgbClr val="FF0000"/>
                </a:solidFill>
                <a:cs typeface="Times New Roman" panose="02020603050405020304" pitchFamily="18" charset="0"/>
              </a:rPr>
              <a:t>(int *)</a:t>
            </a:r>
            <a:r>
              <a:rPr lang="en-US" altLang="zh-CN" sz="2000" dirty="0">
                <a:cs typeface="Times New Roman" panose="02020603050405020304" pitchFamily="18" charset="0"/>
              </a:rPr>
              <a:t>120;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，不建议使用</a:t>
            </a:r>
            <a:endParaRPr lang="en-US" altLang="zh-CN" sz="2000" dirty="0">
              <a:solidFill>
                <a:srgbClr val="00B050"/>
              </a:solidFill>
              <a:cs typeface="Times New Roman" panose="02020603050405020304" pitchFamily="18" charset="0"/>
            </a:endParaRPr>
          </a:p>
          <a:p>
            <a:pPr lvl="1" eaLnBrk="1" hangingPunct="1">
              <a:buFont typeface="Wingdings" panose="05000000000000000000" pitchFamily="2" charset="2"/>
              <a:buNone/>
            </a:pPr>
            <a:r>
              <a:rPr lang="en-US" altLang="zh-CN" sz="2000" dirty="0">
                <a:latin typeface="+mn-ea"/>
                <a:cs typeface="Times New Roman" panose="02020603050405020304" pitchFamily="18" charset="0"/>
              </a:rPr>
              <a:t>         void *</a:t>
            </a:r>
            <a:r>
              <a:rPr lang="en-US" altLang="zh-CN" sz="2000" dirty="0" err="1">
                <a:latin typeface="+mn-ea"/>
                <a:cs typeface="Times New Roman" panose="02020603050405020304" pitchFamily="18" charset="0"/>
              </a:rPr>
              <a:t>any_pointer</a:t>
            </a:r>
            <a:r>
              <a:rPr lang="en-US" altLang="zh-CN" sz="2000" dirty="0">
                <a:latin typeface="+mn-ea"/>
                <a:cs typeface="Times New Roman" panose="02020603050405020304" pitchFamily="18" charset="0"/>
              </a:rPr>
              <a:t> = &amp;x;  </a:t>
            </a:r>
            <a:r>
              <a:rPr lang="en-US" altLang="zh-CN" sz="2000" dirty="0">
                <a:solidFill>
                  <a:srgbClr val="00B050"/>
                </a:solidFill>
                <a:latin typeface="+mn-ea"/>
                <a:cs typeface="Times New Roman" panose="02020603050405020304" pitchFamily="18" charset="0"/>
              </a:rPr>
              <a:t>//OK</a:t>
            </a:r>
            <a:endParaRPr lang="en-US" altLang="zh-CN" dirty="0">
              <a:solidFill>
                <a:srgbClr val="00B050"/>
              </a:solidFill>
              <a:latin typeface="+mn-ea"/>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B2D20CB0-2300-45C2-A2E0-56AB631DF771}"/>
              </a:ext>
            </a:extLst>
          </p:cNvPr>
          <p:cNvSpPr>
            <a:spLocks noGrp="1" noChangeArrowheads="1"/>
          </p:cNvSpPr>
          <p:nvPr>
            <p:ph type="body" idx="4294967295"/>
          </p:nvPr>
        </p:nvSpPr>
        <p:spPr>
          <a:xfrm>
            <a:off x="1115616" y="1628800"/>
            <a:ext cx="5946775" cy="4379912"/>
          </a:xfrm>
        </p:spPr>
        <p:txBody>
          <a:bodyPr/>
          <a:lstStyle/>
          <a:p>
            <a:pPr eaLnBrk="1" hangingPunct="1">
              <a:lnSpc>
                <a:spcPct val="90000"/>
              </a:lnSpc>
              <a:defRPr/>
            </a:pPr>
            <a:r>
              <a:rPr lang="zh-CN" altLang="en-US" sz="2800" dirty="0">
                <a:cs typeface="Times New Roman" panose="02020603050405020304" pitchFamily="18" charset="0"/>
              </a:rPr>
              <a:t>通过</a:t>
            </a:r>
            <a:r>
              <a:rPr lang="zh-CN" altLang="en-US" sz="2800" b="1" dirty="0">
                <a:solidFill>
                  <a:srgbClr val="0070C0"/>
                </a:solidFill>
                <a:cs typeface="Times New Roman" panose="02020603050405020304" pitchFamily="18" charset="0"/>
              </a:rPr>
              <a:t>间接访问操作符 * </a:t>
            </a:r>
            <a:r>
              <a:rPr lang="zh-CN" altLang="en-US" sz="2800" dirty="0">
                <a:cs typeface="Times New Roman" panose="02020603050405020304" pitchFamily="18" charset="0"/>
              </a:rPr>
              <a:t>来访问变量</a:t>
            </a:r>
            <a:endParaRPr lang="en-US" altLang="zh-CN" sz="2800" dirty="0">
              <a:cs typeface="Times New Roman" panose="02020603050405020304" pitchFamily="18" charset="0"/>
            </a:endParaRPr>
          </a:p>
          <a:p>
            <a:pPr lvl="1" algn="just" eaLnBrk="1" hangingPunct="1">
              <a:buFont typeface="Wingdings" panose="05000000000000000000" pitchFamily="2" charset="2"/>
              <a:buNone/>
              <a:defRPr/>
            </a:pPr>
            <a:r>
              <a:rPr lang="zh-CN" altLang="en-US" sz="2000" dirty="0">
                <a:cs typeface="Times New Roman" panose="02020603050405020304" pitchFamily="18" charset="0"/>
              </a:rPr>
              <a:t>例如：</a:t>
            </a:r>
            <a:r>
              <a:rPr lang="en-US" altLang="zh-CN" sz="2000" dirty="0">
                <a:cs typeface="Times New Roman" panose="02020603050405020304" pitchFamily="18" charset="0"/>
              </a:rPr>
              <a:t>int x;   </a:t>
            </a:r>
          </a:p>
          <a:p>
            <a:pPr lvl="1" algn="just" eaLnBrk="1" hangingPunct="1">
              <a:buFont typeface="Wingdings" panose="05000000000000000000" pitchFamily="2" charset="2"/>
              <a:buNone/>
              <a:defRPr/>
            </a:pPr>
            <a:r>
              <a:rPr lang="en-US" altLang="zh-CN" sz="2000" dirty="0">
                <a:cs typeface="Times New Roman" panose="02020603050405020304" pitchFamily="18" charset="0"/>
              </a:rPr>
              <a:t>           int *p = &amp;x;</a:t>
            </a:r>
          </a:p>
          <a:p>
            <a:pPr lvl="2" eaLnBrk="1" hangingPunct="1">
              <a:spcAft>
                <a:spcPts val="1200"/>
              </a:spcAft>
              <a:buFont typeface="Wingdings" panose="05000000000000000000" pitchFamily="2" charset="2"/>
              <a:buNone/>
              <a:defRPr/>
            </a:pPr>
            <a:r>
              <a:rPr lang="en-US" altLang="zh-CN" sz="2000" dirty="0">
                <a:cs typeface="Times New Roman" panose="02020603050405020304" pitchFamily="18" charset="0"/>
              </a:rPr>
              <a:t>    *p = 1</a:t>
            </a:r>
            <a:r>
              <a:rPr lang="en-US" altLang="zh-CN" sz="2000" dirty="0">
                <a:ea typeface="楷体_GB2312" pitchFamily="1" charset="-122"/>
                <a:cs typeface="Times New Roman" panose="02020603050405020304" pitchFamily="18" charset="0"/>
              </a:rPr>
              <a:t>;  </a:t>
            </a:r>
            <a:r>
              <a:rPr lang="en-US" altLang="zh-CN" sz="2000" dirty="0">
                <a:solidFill>
                  <a:srgbClr val="00B050"/>
                </a:solidFill>
                <a:ea typeface="楷体_GB2312" pitchFamily="1" charset="-122"/>
                <a:cs typeface="Times New Roman" panose="02020603050405020304" pitchFamily="18" charset="0"/>
              </a:rPr>
              <a:t>//</a:t>
            </a:r>
            <a:r>
              <a:rPr lang="zh-CN" altLang="en-US" sz="2000" dirty="0">
                <a:solidFill>
                  <a:srgbClr val="00B050"/>
                </a:solidFill>
                <a:ea typeface="楷体_GB2312" pitchFamily="1" charset="-122"/>
                <a:cs typeface="Times New Roman" panose="02020603050405020304" pitchFamily="18" charset="0"/>
              </a:rPr>
              <a:t>等价于</a:t>
            </a:r>
            <a:r>
              <a:rPr lang="en-US" altLang="zh-CN" sz="2000" dirty="0">
                <a:solidFill>
                  <a:srgbClr val="00B050"/>
                </a:solidFill>
                <a:ea typeface="楷体_GB2312" pitchFamily="1" charset="-122"/>
                <a:cs typeface="Times New Roman" panose="02020603050405020304" pitchFamily="18" charset="0"/>
              </a:rPr>
              <a:t>x = 1;</a:t>
            </a:r>
          </a:p>
          <a:p>
            <a:pPr eaLnBrk="1" hangingPunct="1">
              <a:lnSpc>
                <a:spcPct val="90000"/>
              </a:lnSpc>
              <a:defRPr/>
            </a:pPr>
            <a:r>
              <a:rPr lang="zh-CN" altLang="en-US" sz="2800" dirty="0">
                <a:cs typeface="Times New Roman" panose="02020603050405020304" pitchFamily="18" charset="0"/>
              </a:rPr>
              <a:t>访问结构体变量</a:t>
            </a:r>
            <a:endParaRPr lang="en-US" altLang="zh-CN" sz="2800" dirty="0">
              <a:cs typeface="Times New Roman" panose="02020603050405020304" pitchFamily="18" charset="0"/>
            </a:endParaRPr>
          </a:p>
          <a:p>
            <a:pPr lvl="1"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 </a:t>
            </a:r>
            <a:r>
              <a:rPr lang="en-US" altLang="zh-CN" sz="2400" dirty="0">
                <a:solidFill>
                  <a:srgbClr val="0070C0"/>
                </a:solidFill>
                <a:cs typeface="Times New Roman" panose="02020603050405020304" pitchFamily="18" charset="0"/>
              </a:rPr>
              <a:t>(*&lt;</a:t>
            </a:r>
            <a:r>
              <a:rPr lang="zh-CN" altLang="en-US" sz="2400" dirty="0">
                <a:solidFill>
                  <a:srgbClr val="0070C0"/>
                </a:solidFill>
                <a:cs typeface="Times New Roman" panose="02020603050405020304" pitchFamily="18" charset="0"/>
              </a:rPr>
              <a:t>指针变量</a:t>
            </a:r>
            <a:r>
              <a:rPr lang="en-US" altLang="zh-CN" sz="2400" dirty="0">
                <a:solidFill>
                  <a:srgbClr val="0070C0"/>
                </a:solidFill>
                <a:cs typeface="Times New Roman" panose="02020603050405020304" pitchFamily="18" charset="0"/>
              </a:rPr>
              <a:t>&gt;).&lt;</a:t>
            </a:r>
            <a:r>
              <a:rPr lang="zh-CN" altLang="en-US" sz="2400" dirty="0">
                <a:solidFill>
                  <a:srgbClr val="0070C0"/>
                </a:solidFill>
                <a:cs typeface="Times New Roman" panose="02020603050405020304" pitchFamily="18" charset="0"/>
              </a:rPr>
              <a:t>结构成员</a:t>
            </a:r>
            <a:r>
              <a:rPr lang="en-US" altLang="zh-CN" sz="2400" dirty="0">
                <a:solidFill>
                  <a:srgbClr val="0070C0"/>
                </a:solidFill>
                <a:cs typeface="Times New Roman" panose="02020603050405020304" pitchFamily="18" charset="0"/>
              </a:rPr>
              <a:t>&gt;</a:t>
            </a:r>
          </a:p>
          <a:p>
            <a:pPr marL="457200" lvl="1" indent="0" eaLnBrk="1" hangingPunct="1">
              <a:lnSpc>
                <a:spcPct val="90000"/>
              </a:lnSpc>
              <a:buFont typeface="Wingdings" panose="05000000000000000000" pitchFamily="2" charset="2"/>
              <a:buNone/>
              <a:defRPr/>
            </a:pPr>
            <a:r>
              <a:rPr lang="en-US" altLang="zh-CN" sz="2400" b="1" dirty="0">
                <a:solidFill>
                  <a:srgbClr val="0070C0"/>
                </a:solidFill>
                <a:cs typeface="Times New Roman" panose="02020603050405020304" pitchFamily="18" charset="0"/>
              </a:rPr>
              <a:t>    </a:t>
            </a:r>
            <a:r>
              <a:rPr lang="zh-CN" altLang="en-US" sz="2400" b="1" dirty="0">
                <a:solidFill>
                  <a:srgbClr val="0070C0"/>
                </a:solidFill>
                <a:cs typeface="Times New Roman" panose="02020603050405020304" pitchFamily="18" charset="0"/>
              </a:rPr>
              <a:t>或者</a:t>
            </a:r>
            <a:r>
              <a:rPr lang="en-US" altLang="zh-CN" sz="2400" b="1" dirty="0">
                <a:solidFill>
                  <a:srgbClr val="0070C0"/>
                </a:solidFill>
                <a:cs typeface="Times New Roman" panose="02020603050405020304" pitchFamily="18" charset="0"/>
              </a:rPr>
              <a:t> &lt;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 -&gt; &lt;</a:t>
            </a:r>
            <a:r>
              <a:rPr lang="zh-CN" altLang="en-US" sz="2400" b="1" dirty="0">
                <a:solidFill>
                  <a:srgbClr val="0070C0"/>
                </a:solidFill>
                <a:cs typeface="Times New Roman" panose="02020603050405020304" pitchFamily="18" charset="0"/>
              </a:rPr>
              <a:t>结构成员</a:t>
            </a:r>
            <a:r>
              <a:rPr lang="en-US" altLang="zh-CN" sz="2400" b="1" dirty="0">
                <a:solidFill>
                  <a:srgbClr val="0070C0"/>
                </a:solidFill>
                <a:cs typeface="Times New Roman" panose="02020603050405020304" pitchFamily="18" charset="0"/>
              </a:rPr>
              <a:t>&gt;</a:t>
            </a:r>
          </a:p>
          <a:p>
            <a:pPr lvl="1" eaLnBrk="1" hangingPunct="1">
              <a:lnSpc>
                <a:spcPct val="90000"/>
              </a:lnSpc>
              <a:buFont typeface="Wingdings" panose="05000000000000000000" pitchFamily="2" charset="2"/>
              <a:buNone/>
              <a:defRPr/>
            </a:pPr>
            <a:r>
              <a:rPr lang="zh-CN" altLang="en-US" sz="2000" dirty="0">
                <a:cs typeface="Times New Roman" panose="02020603050405020304" pitchFamily="18" charset="0"/>
              </a:rPr>
              <a:t>   例如：</a:t>
            </a:r>
            <a:r>
              <a:rPr lang="en-US" altLang="zh-CN" sz="2000" dirty="0">
                <a:cs typeface="Times New Roman" panose="02020603050405020304" pitchFamily="18" charset="0"/>
              </a:rPr>
              <a:t>struct A { int </a:t>
            </a:r>
            <a:r>
              <a:rPr lang="en-US" altLang="zh-CN" sz="2000" dirty="0" err="1">
                <a:cs typeface="Times New Roman" panose="02020603050405020304" pitchFamily="18" charset="0"/>
              </a:rPr>
              <a:t>i</a:t>
            </a:r>
            <a:r>
              <a:rPr lang="en-US" altLang="zh-CN" sz="2000" dirty="0">
                <a:cs typeface="Times New Roman" panose="02020603050405020304" pitchFamily="18" charset="0"/>
              </a:rPr>
              <a:t>; double d; char </a:t>
            </a:r>
            <a:r>
              <a:rPr lang="en-US" altLang="zh-CN" sz="2000" dirty="0" err="1">
                <a:cs typeface="Times New Roman" panose="02020603050405020304" pitchFamily="18" charset="0"/>
              </a:rPr>
              <a:t>ch</a:t>
            </a:r>
            <a:r>
              <a:rPr lang="en-US" altLang="zh-CN" sz="2000" dirty="0">
                <a:cs typeface="Times New Roman" panose="02020603050405020304" pitchFamily="18" charset="0"/>
              </a:rPr>
              <a:t>; }</a:t>
            </a:r>
            <a:r>
              <a:rPr lang="zh-CN" altLang="en-US" sz="2000" dirty="0">
                <a:cs typeface="Times New Roman" panose="02020603050405020304" pitchFamily="18" charset="0"/>
              </a:rPr>
              <a:t>；</a:t>
            </a:r>
          </a:p>
          <a:p>
            <a:pPr lvl="1"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 </a:t>
            </a:r>
            <a:r>
              <a:rPr lang="en-US" altLang="zh-CN" sz="2000" dirty="0" err="1">
                <a:cs typeface="Times New Roman" panose="02020603050405020304" pitchFamily="18" charset="0"/>
              </a:rPr>
              <a:t>a</a:t>
            </a:r>
            <a:r>
              <a:rPr lang="en-US" altLang="zh-CN" sz="2000" dirty="0">
                <a:cs typeface="Times New Roman" panose="02020603050405020304" pitchFamily="18" charset="0"/>
              </a:rPr>
              <a:t>;</a:t>
            </a:r>
          </a:p>
          <a:p>
            <a:pPr lvl="1"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 *p=&amp;a;</a:t>
            </a:r>
          </a:p>
          <a:p>
            <a:pPr lvl="1"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p-&gt;d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输出</a:t>
            </a:r>
            <a:r>
              <a:rPr lang="en-US" altLang="zh-CN" sz="2000" dirty="0" err="1">
                <a:solidFill>
                  <a:srgbClr val="00B050"/>
                </a:solidFill>
                <a:cs typeface="Times New Roman" panose="02020603050405020304" pitchFamily="18" charset="0"/>
              </a:rPr>
              <a:t>a.d</a:t>
            </a:r>
            <a:endParaRPr lang="en-US" altLang="zh-CN" sz="2000" dirty="0">
              <a:solidFill>
                <a:srgbClr val="00B050"/>
              </a:solidFill>
              <a:cs typeface="Times New Roman" panose="02020603050405020304" pitchFamily="18" charset="0"/>
            </a:endParaRPr>
          </a:p>
        </p:txBody>
      </p:sp>
      <p:sp>
        <p:nvSpPr>
          <p:cNvPr id="86019" name="Rectangle 2">
            <a:extLst>
              <a:ext uri="{FF2B5EF4-FFF2-40B4-BE49-F238E27FC236}">
                <a16:creationId xmlns:a16="http://schemas.microsoft.com/office/drawing/2014/main" id="{68485A59-C24E-4C94-8F2B-800A5D09BF3D}"/>
              </a:ext>
            </a:extLst>
          </p:cNvPr>
          <p:cNvSpPr>
            <a:spLocks noGrp="1" noChangeArrowheads="1"/>
          </p:cNvSpPr>
          <p:nvPr>
            <p:ph type="title" idx="4294967295"/>
          </p:nvPr>
        </p:nvSpPr>
        <p:spPr>
          <a:xfrm>
            <a:off x="1403648" y="450850"/>
            <a:ext cx="7143750" cy="703263"/>
          </a:xfrm>
        </p:spPr>
        <p:txBody>
          <a:bodyPr/>
          <a:lstStyle/>
          <a:p>
            <a:pPr eaLnBrk="1" hangingPunct="1">
              <a:defRPr/>
            </a:pPr>
            <a:r>
              <a:rPr lang="zh-CN" altLang="zh-CN" dirty="0"/>
              <a:t>间接访问操作</a:t>
            </a:r>
            <a:r>
              <a:rPr lang="zh-CN" altLang="en-US" dirty="0">
                <a:latin typeface="+mn-lt"/>
              </a:rPr>
              <a:t>（*和</a:t>
            </a:r>
            <a:r>
              <a:rPr lang="en-US" altLang="zh-CN" dirty="0">
                <a:latin typeface="+mn-lt"/>
              </a:rPr>
              <a:t>-&gt;</a:t>
            </a:r>
            <a:r>
              <a:rPr lang="zh-CN" altLang="en-US" dirty="0">
                <a:latin typeface="+mn-lt"/>
              </a:rPr>
              <a:t>）</a:t>
            </a:r>
            <a:endParaRPr lang="zh-CN" altLang="zh-CN" dirty="0">
              <a:latin typeface="+mn-l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a:extLst>
              <a:ext uri="{FF2B5EF4-FFF2-40B4-BE49-F238E27FC236}">
                <a16:creationId xmlns:a16="http://schemas.microsoft.com/office/drawing/2014/main" id="{FDDB2B13-F931-499E-A270-078A7E42A147}"/>
              </a:ext>
            </a:extLst>
          </p:cNvPr>
          <p:cNvSpPr>
            <a:spLocks noGrp="1" noChangeArrowheads="1"/>
          </p:cNvSpPr>
          <p:nvPr>
            <p:ph type="body" idx="4294967295"/>
          </p:nvPr>
        </p:nvSpPr>
        <p:spPr>
          <a:xfrm>
            <a:off x="2627784" y="1484784"/>
            <a:ext cx="5668962" cy="4738688"/>
          </a:xfrm>
        </p:spPr>
        <p:txBody>
          <a:bodyPr/>
          <a:lstStyle/>
          <a:p>
            <a:pPr eaLnBrk="1" hangingPunct="1">
              <a:lnSpc>
                <a:spcPct val="90000"/>
              </a:lnSpc>
              <a:buFont typeface="Wingdings" panose="05000000000000000000" pitchFamily="2" charset="2"/>
              <a:buNone/>
              <a:defRPr/>
            </a:pPr>
            <a:r>
              <a:rPr lang="zh-CN" altLang="en-US" sz="2000" dirty="0">
                <a:latin typeface="+mn-ea"/>
              </a:rPr>
              <a:t>     </a:t>
            </a:r>
            <a:r>
              <a:rPr lang="zh-CN" altLang="en-US" sz="2000" b="1" dirty="0">
                <a:solidFill>
                  <a:srgbClr val="00B0F0"/>
                </a:solidFill>
                <a:latin typeface="+mn-ea"/>
              </a:rPr>
              <a:t>假设</a:t>
            </a:r>
            <a:r>
              <a:rPr lang="en-US" altLang="zh-CN" sz="2000" b="1" dirty="0">
                <a:solidFill>
                  <a:srgbClr val="00B0F0"/>
                </a:solidFill>
                <a:latin typeface="+mn-ea"/>
              </a:rPr>
              <a:t>120</a:t>
            </a:r>
            <a:r>
              <a:rPr lang="zh-CN" altLang="en-US" sz="2000" b="1" dirty="0">
                <a:solidFill>
                  <a:srgbClr val="00B0F0"/>
                </a:solidFill>
                <a:latin typeface="+mn-ea"/>
              </a:rPr>
              <a:t>和</a:t>
            </a:r>
            <a:r>
              <a:rPr lang="en-US" altLang="zh-CN" sz="2000" b="1" dirty="0">
                <a:solidFill>
                  <a:srgbClr val="00B0F0"/>
                </a:solidFill>
                <a:latin typeface="+mn-ea"/>
              </a:rPr>
              <a:t>124</a:t>
            </a:r>
            <a:r>
              <a:rPr lang="zh-CN" altLang="en-US" sz="2000" b="1" dirty="0">
                <a:solidFill>
                  <a:srgbClr val="00B0F0"/>
                </a:solidFill>
                <a:latin typeface="+mn-ea"/>
              </a:rPr>
              <a:t>分别代表变量</a:t>
            </a:r>
            <a:r>
              <a:rPr lang="en-US" altLang="zh-CN" sz="2000" b="1" dirty="0">
                <a:solidFill>
                  <a:srgbClr val="00B0F0"/>
                </a:solidFill>
                <a:latin typeface="+mn-ea"/>
              </a:rPr>
              <a:t>x</a:t>
            </a:r>
            <a:r>
              <a:rPr lang="zh-CN" altLang="en-US" sz="2000" b="1" dirty="0">
                <a:solidFill>
                  <a:srgbClr val="00B0F0"/>
                </a:solidFill>
                <a:latin typeface="+mn-ea"/>
              </a:rPr>
              <a:t>和</a:t>
            </a:r>
            <a:r>
              <a:rPr lang="en-US" altLang="zh-CN" sz="2000" b="1" dirty="0">
                <a:solidFill>
                  <a:srgbClr val="00B0F0"/>
                </a:solidFill>
                <a:latin typeface="+mn-ea"/>
              </a:rPr>
              <a:t>p</a:t>
            </a:r>
            <a:r>
              <a:rPr lang="zh-CN" altLang="en-US" sz="2000" b="1" dirty="0">
                <a:solidFill>
                  <a:srgbClr val="00B0F0"/>
                </a:solidFill>
                <a:latin typeface="+mn-ea"/>
              </a:rPr>
              <a:t>的内存地址</a:t>
            </a:r>
            <a:endParaRPr lang="en-US" altLang="zh-CN" sz="2000" b="1" dirty="0">
              <a:solidFill>
                <a:srgbClr val="00B0F0"/>
              </a:solidFill>
              <a:latin typeface="+mn-ea"/>
            </a:endParaRPr>
          </a:p>
          <a:p>
            <a:pPr eaLnBrk="1" hangingPunct="1">
              <a:lnSpc>
                <a:spcPct val="90000"/>
              </a:lnSpc>
              <a:buFont typeface="Wingdings" panose="05000000000000000000" pitchFamily="2" charset="2"/>
              <a:buNone/>
              <a:defRPr/>
            </a:pPr>
            <a:r>
              <a:rPr lang="en-US" altLang="zh-CN" sz="2000" dirty="0">
                <a:latin typeface="+mn-ea"/>
              </a:rPr>
              <a:t>     </a:t>
            </a:r>
            <a:r>
              <a:rPr lang="zh-CN" altLang="en-US" sz="2000" dirty="0">
                <a:solidFill>
                  <a:srgbClr val="0000FF"/>
                </a:solidFill>
                <a:latin typeface="+mn-ea"/>
              </a:rPr>
              <a:t>执行语句 </a:t>
            </a:r>
            <a:r>
              <a:rPr lang="en-US" altLang="zh-CN" sz="2000" dirty="0">
                <a:solidFill>
                  <a:srgbClr val="0000FF"/>
                </a:solidFill>
                <a:latin typeface="+mn-ea"/>
              </a:rPr>
              <a:t>x = 1; </a:t>
            </a:r>
            <a:r>
              <a:rPr lang="zh-CN" altLang="en-US" sz="2000" dirty="0">
                <a:solidFill>
                  <a:srgbClr val="0000FF"/>
                </a:solidFill>
                <a:latin typeface="+mn-ea"/>
              </a:rPr>
              <a:t>之前</a:t>
            </a:r>
          </a:p>
          <a:p>
            <a:pPr eaLnBrk="1" hangingPunct="1">
              <a:lnSpc>
                <a:spcPct val="90000"/>
              </a:lnSpc>
              <a:buFont typeface="Wingdings" panose="05000000000000000000" pitchFamily="2" charset="2"/>
              <a:buNone/>
              <a:defRPr/>
            </a:pPr>
            <a:r>
              <a:rPr lang="zh-CN" altLang="en-US" sz="2000" b="1" dirty="0"/>
              <a:t>		  	</a:t>
            </a:r>
            <a:r>
              <a:rPr lang="en-US" altLang="zh-CN" sz="2000" b="1" dirty="0"/>
              <a:t>x              		p</a:t>
            </a:r>
          </a:p>
          <a:p>
            <a:pPr eaLnBrk="1" hangingPunct="1">
              <a:lnSpc>
                <a:spcPct val="90000"/>
              </a:lnSpc>
              <a:buFont typeface="Wingdings" panose="05000000000000000000" pitchFamily="2" charset="2"/>
              <a:buNone/>
              <a:defRPr/>
            </a:pPr>
            <a:r>
              <a:rPr lang="en-US" altLang="zh-CN" sz="2000" b="1" dirty="0"/>
              <a:t>     120: 	</a:t>
            </a:r>
            <a:r>
              <a:rPr lang="zh-CN" altLang="en-US" sz="2000" b="1" dirty="0"/>
              <a:t>？		</a:t>
            </a:r>
            <a:r>
              <a:rPr lang="en-US" altLang="zh-CN" sz="2000" b="1" dirty="0"/>
              <a:t>124:      </a:t>
            </a:r>
            <a:r>
              <a:rPr lang="zh-CN" altLang="en-US" sz="2000" b="1" dirty="0"/>
              <a:t>？</a:t>
            </a:r>
            <a:endParaRPr lang="zh-CN" altLang="en-US" sz="2000" dirty="0"/>
          </a:p>
          <a:p>
            <a:pPr eaLnBrk="1" hangingPunct="1">
              <a:lnSpc>
                <a:spcPct val="140000"/>
              </a:lnSpc>
              <a:buFont typeface="Wingdings" panose="05000000000000000000" pitchFamily="2" charset="2"/>
              <a:buNone/>
              <a:defRPr/>
            </a:pPr>
            <a:r>
              <a:rPr lang="zh-CN" altLang="en-US" sz="2000" dirty="0"/>
              <a:t>     </a:t>
            </a:r>
            <a:r>
              <a:rPr lang="zh-CN" altLang="en-US" sz="2000" dirty="0">
                <a:solidFill>
                  <a:srgbClr val="0000FF"/>
                </a:solidFill>
              </a:rPr>
              <a:t>执行</a:t>
            </a:r>
            <a:r>
              <a:rPr lang="zh-CN" altLang="en-US" sz="2000" dirty="0">
                <a:solidFill>
                  <a:srgbClr val="0000FF"/>
                </a:solidFill>
                <a:latin typeface="+mn-ea"/>
              </a:rPr>
              <a:t>语句 </a:t>
            </a:r>
            <a:r>
              <a:rPr lang="en-US" altLang="zh-CN" sz="2000" dirty="0">
                <a:solidFill>
                  <a:srgbClr val="0000FF"/>
                </a:solidFill>
              </a:rPr>
              <a:t>x = 1; </a:t>
            </a:r>
            <a:r>
              <a:rPr lang="zh-CN" altLang="en-US" sz="2000" dirty="0">
                <a:solidFill>
                  <a:srgbClr val="0000FF"/>
                </a:solidFill>
              </a:rPr>
              <a:t>之后： </a:t>
            </a:r>
          </a:p>
          <a:p>
            <a:pPr eaLnBrk="1" hangingPunct="1">
              <a:lnSpc>
                <a:spcPct val="90000"/>
              </a:lnSpc>
              <a:buFont typeface="Wingdings" panose="05000000000000000000" pitchFamily="2" charset="2"/>
              <a:buNone/>
              <a:defRPr/>
            </a:pPr>
            <a:r>
              <a:rPr lang="zh-CN" altLang="en-US" sz="2000" b="1" dirty="0"/>
              <a:t>			</a:t>
            </a:r>
            <a:r>
              <a:rPr lang="en-US" altLang="zh-CN" sz="2000" b="1" dirty="0"/>
              <a:t>x              		p</a:t>
            </a:r>
          </a:p>
          <a:p>
            <a:pPr eaLnBrk="1" hangingPunct="1">
              <a:lnSpc>
                <a:spcPct val="90000"/>
              </a:lnSpc>
              <a:buFont typeface="Wingdings" panose="05000000000000000000" pitchFamily="2" charset="2"/>
              <a:buNone/>
              <a:defRPr/>
            </a:pPr>
            <a:r>
              <a:rPr lang="en-US" altLang="zh-CN" sz="2000" b="1" dirty="0"/>
              <a:t>     120: 	1		124:      </a:t>
            </a:r>
            <a:r>
              <a:rPr lang="zh-CN" altLang="en-US" sz="2000" b="1" dirty="0"/>
              <a:t>？</a:t>
            </a:r>
            <a:endParaRPr lang="zh-CN" altLang="en-US" sz="2000" dirty="0"/>
          </a:p>
          <a:p>
            <a:pPr eaLnBrk="1" hangingPunct="1">
              <a:lnSpc>
                <a:spcPct val="130000"/>
              </a:lnSpc>
              <a:buFont typeface="Wingdings" panose="05000000000000000000" pitchFamily="2" charset="2"/>
              <a:buNone/>
              <a:defRPr/>
            </a:pPr>
            <a:r>
              <a:rPr lang="zh-CN" altLang="en-US" sz="2000" dirty="0">
                <a:solidFill>
                  <a:srgbClr val="0000FF"/>
                </a:solidFill>
              </a:rPr>
              <a:t>     执行</a:t>
            </a:r>
            <a:r>
              <a:rPr lang="zh-CN" altLang="en-US" sz="2000" dirty="0">
                <a:solidFill>
                  <a:srgbClr val="0000FF"/>
                </a:solidFill>
                <a:latin typeface="+mn-ea"/>
              </a:rPr>
              <a:t>语句 </a:t>
            </a:r>
            <a:r>
              <a:rPr lang="en-US" altLang="zh-CN" sz="2000" dirty="0">
                <a:solidFill>
                  <a:srgbClr val="0000FF"/>
                </a:solidFill>
              </a:rPr>
              <a:t>p = &amp;x;</a:t>
            </a:r>
            <a:r>
              <a:rPr lang="zh-CN" altLang="en-US" sz="2000" dirty="0">
                <a:solidFill>
                  <a:srgbClr val="0000FF"/>
                </a:solidFill>
              </a:rPr>
              <a:t> 之后： </a:t>
            </a:r>
          </a:p>
          <a:p>
            <a:pPr eaLnBrk="1" hangingPunct="1">
              <a:lnSpc>
                <a:spcPct val="90000"/>
              </a:lnSpc>
              <a:buFont typeface="Wingdings" panose="05000000000000000000" pitchFamily="2" charset="2"/>
              <a:buNone/>
              <a:defRPr/>
            </a:pPr>
            <a:r>
              <a:rPr lang="zh-CN" altLang="en-US" sz="2000" b="1" dirty="0"/>
              <a:t>			</a:t>
            </a:r>
            <a:r>
              <a:rPr lang="en-US" altLang="zh-CN" sz="2000" b="1" dirty="0"/>
              <a:t>x              		  p</a:t>
            </a:r>
          </a:p>
          <a:p>
            <a:pPr eaLnBrk="1" hangingPunct="1">
              <a:lnSpc>
                <a:spcPct val="90000"/>
              </a:lnSpc>
              <a:buFont typeface="Wingdings" panose="05000000000000000000" pitchFamily="2" charset="2"/>
              <a:buNone/>
              <a:defRPr/>
            </a:pPr>
            <a:r>
              <a:rPr lang="en-US" altLang="zh-CN" sz="2000" b="1" dirty="0"/>
              <a:t>     120: 	1		124:      120</a:t>
            </a:r>
            <a:endParaRPr lang="en-US" altLang="zh-CN" sz="2000" dirty="0"/>
          </a:p>
          <a:p>
            <a:pPr eaLnBrk="1" hangingPunct="1">
              <a:lnSpc>
                <a:spcPct val="130000"/>
              </a:lnSpc>
              <a:buFont typeface="Wingdings" panose="05000000000000000000" pitchFamily="2" charset="2"/>
              <a:buNone/>
              <a:defRPr/>
            </a:pPr>
            <a:r>
              <a:rPr lang="zh-CN" altLang="en-US" sz="2000" dirty="0"/>
              <a:t>     </a:t>
            </a:r>
            <a:r>
              <a:rPr lang="zh-CN" altLang="en-US" sz="2000" dirty="0">
                <a:solidFill>
                  <a:srgbClr val="0000FF"/>
                </a:solidFill>
              </a:rPr>
              <a:t>执行</a:t>
            </a:r>
            <a:r>
              <a:rPr lang="zh-CN" altLang="en-US" sz="2000" dirty="0">
                <a:solidFill>
                  <a:srgbClr val="0000FF"/>
                </a:solidFill>
                <a:latin typeface="+mn-ea"/>
              </a:rPr>
              <a:t>语句</a:t>
            </a:r>
            <a:r>
              <a:rPr lang="zh-CN" altLang="en-US" sz="2000" dirty="0">
                <a:solidFill>
                  <a:srgbClr val="0000FF"/>
                </a:solidFill>
              </a:rPr>
              <a:t> *</a:t>
            </a:r>
            <a:r>
              <a:rPr lang="en-US" altLang="zh-CN" sz="2000" dirty="0">
                <a:solidFill>
                  <a:srgbClr val="0000FF"/>
                </a:solidFill>
              </a:rPr>
              <a:t>p = 2;” </a:t>
            </a:r>
            <a:r>
              <a:rPr lang="zh-CN" altLang="en-US" sz="2000" dirty="0">
                <a:solidFill>
                  <a:srgbClr val="0000FF"/>
                </a:solidFill>
              </a:rPr>
              <a:t>之后： </a:t>
            </a:r>
          </a:p>
          <a:p>
            <a:pPr eaLnBrk="1" hangingPunct="1">
              <a:lnSpc>
                <a:spcPct val="90000"/>
              </a:lnSpc>
              <a:buFont typeface="Wingdings" panose="05000000000000000000" pitchFamily="2" charset="2"/>
              <a:buNone/>
              <a:defRPr/>
            </a:pPr>
            <a:r>
              <a:rPr lang="zh-CN" altLang="en-US" sz="2000" b="1" dirty="0"/>
              <a:t>			</a:t>
            </a:r>
            <a:r>
              <a:rPr lang="en-US" altLang="zh-CN" sz="2000" b="1" dirty="0"/>
              <a:t>x             		  p</a:t>
            </a:r>
          </a:p>
          <a:p>
            <a:pPr eaLnBrk="1" hangingPunct="1">
              <a:lnSpc>
                <a:spcPct val="90000"/>
              </a:lnSpc>
              <a:buFont typeface="Wingdings" panose="05000000000000000000" pitchFamily="2" charset="2"/>
              <a:buNone/>
              <a:defRPr/>
            </a:pPr>
            <a:r>
              <a:rPr lang="en-US" altLang="zh-CN" sz="2000" b="1" dirty="0"/>
              <a:t>     120: 	2		124:      120</a:t>
            </a:r>
          </a:p>
        </p:txBody>
      </p:sp>
      <p:sp>
        <p:nvSpPr>
          <p:cNvPr id="60419" name="Text Box 4">
            <a:extLst>
              <a:ext uri="{FF2B5EF4-FFF2-40B4-BE49-F238E27FC236}">
                <a16:creationId xmlns:a16="http://schemas.microsoft.com/office/drawing/2014/main" id="{3C1A6DF2-31B7-4999-8D8D-DC6FDF61869D}"/>
              </a:ext>
            </a:extLst>
          </p:cNvPr>
          <p:cNvSpPr txBox="1">
            <a:spLocks noChangeArrowheads="1"/>
          </p:cNvSpPr>
          <p:nvPr/>
        </p:nvSpPr>
        <p:spPr bwMode="auto">
          <a:xfrm>
            <a:off x="611560" y="1841252"/>
            <a:ext cx="1965325" cy="2899255"/>
          </a:xfrm>
          <a:prstGeom prst="rect">
            <a:avLst/>
          </a:prstGeom>
          <a:solidFill>
            <a:schemeClr val="bg1"/>
          </a:solidFill>
          <a:ln w="38100">
            <a:solidFill>
              <a:srgbClr val="000000"/>
            </a:solidFill>
            <a:prstDash val="dash"/>
            <a:miter lim="800000"/>
            <a:headEnd/>
            <a:tailEnd/>
          </a:ln>
        </p:spPr>
        <p:txBody>
          <a:bodyPr>
            <a:spAutoFit/>
          </a:bodyPr>
          <a:lstStyle>
            <a:defPPr>
              <a:defRPr lang="zh-CN"/>
            </a:defPPr>
            <a:lvl1pPr eaLnBrk="1" hangingPunct="1">
              <a:buClrTx/>
              <a:buSzTx/>
              <a:buFont typeface="Arial" panose="020B0604020202020204" pitchFamily="34" charset="0"/>
              <a:buNone/>
              <a:defRPr sz="2000">
                <a:solidFill>
                  <a:srgbClr val="00B050"/>
                </a:solidFill>
                <a:latin typeface="+mn-lt"/>
                <a:ea typeface="楷体_GB2312" pitchFamily="1" charset="-122"/>
                <a:cs typeface="Times New Roman" panose="02020603050405020304" pitchFamily="18" charset="0"/>
              </a:defRPr>
            </a:lvl1pPr>
            <a:lvl2pPr marL="742950" indent="-285750">
              <a:spcBef>
                <a:spcPct val="20000"/>
              </a:spcBef>
              <a:buClr>
                <a:schemeClr val="tx1"/>
              </a:buClr>
              <a:buSzPct val="70000"/>
              <a:buFont typeface="Wingdings" panose="05000000000000000000" pitchFamily="2" charset="2"/>
              <a:buChar char="–"/>
              <a:defRPr sz="2800">
                <a:solidFill>
                  <a:schemeClr val="tx2"/>
                </a:solidFill>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ea typeface="宋体" panose="02010600030101010101" pitchFamily="2" charset="-122"/>
              </a:defRPr>
            </a:lvl9pPr>
          </a:lstStyle>
          <a:p>
            <a:pPr marL="457200" lvl="1" indent="0">
              <a:buNone/>
            </a:pPr>
            <a:r>
              <a:rPr lang="en-US" dirty="0"/>
              <a:t>int *p;</a:t>
            </a:r>
          </a:p>
          <a:p>
            <a:pPr marL="457200" lvl="1" indent="0">
              <a:buNone/>
            </a:pPr>
            <a:r>
              <a:rPr lang="en-US" dirty="0"/>
              <a:t>int x;</a:t>
            </a:r>
          </a:p>
          <a:p>
            <a:pPr marL="457200" lvl="1" indent="0">
              <a:buNone/>
            </a:pPr>
            <a:r>
              <a:rPr lang="en-US" dirty="0"/>
              <a:t>x = 1;</a:t>
            </a:r>
          </a:p>
          <a:p>
            <a:pPr marL="457200" lvl="1" indent="0">
              <a:buNone/>
            </a:pPr>
            <a:r>
              <a:rPr lang="en-US" dirty="0"/>
              <a:t>p = &amp;x;</a:t>
            </a:r>
          </a:p>
          <a:p>
            <a:pPr marL="457200" lvl="1" indent="0">
              <a:buNone/>
            </a:pPr>
            <a:r>
              <a:rPr lang="en-US" dirty="0"/>
              <a:t>*p = 2;</a:t>
            </a:r>
          </a:p>
          <a:p>
            <a:endParaRPr lang="en-US" dirty="0"/>
          </a:p>
        </p:txBody>
      </p:sp>
      <p:sp>
        <p:nvSpPr>
          <p:cNvPr id="4" name="Rectangle 2">
            <a:extLst>
              <a:ext uri="{FF2B5EF4-FFF2-40B4-BE49-F238E27FC236}">
                <a16:creationId xmlns:a16="http://schemas.microsoft.com/office/drawing/2014/main" id="{E5F0E82B-EBC6-4CB2-9946-216C4DEC759C}"/>
              </a:ext>
            </a:extLst>
          </p:cNvPr>
          <p:cNvSpPr txBox="1">
            <a:spLocks noChangeArrowheads="1"/>
          </p:cNvSpPr>
          <p:nvPr/>
        </p:nvSpPr>
        <p:spPr bwMode="auto">
          <a:xfrm>
            <a:off x="1475656" y="404664"/>
            <a:ext cx="7143750" cy="703263"/>
          </a:xfrm>
          <a:prstGeom prst="rect">
            <a:avLst/>
          </a:prstGeom>
          <a:noFill/>
          <a:ln w="9525">
            <a:noFill/>
            <a:miter lim="800000"/>
            <a:headEnd/>
            <a:tailEnd/>
          </a:ln>
        </p:spPr>
        <p:txBody>
          <a:bodyPr anchor="ctr"/>
          <a:lstStyle/>
          <a:p>
            <a:pPr eaLnBrk="1" hangingPunct="1">
              <a:defRPr/>
            </a:pPr>
            <a:r>
              <a:rPr lang="zh-CN" altLang="zh-CN" sz="4000" kern="0" dirty="0">
                <a:solidFill>
                  <a:schemeClr val="tx2"/>
                </a:solidFill>
                <a:latin typeface="+mj-lt"/>
                <a:ea typeface="+mj-ea"/>
                <a:cs typeface="+mj-cs"/>
              </a:rPr>
              <a:t>间接访问操作</a:t>
            </a:r>
            <a:r>
              <a:rPr lang="zh-CN" altLang="en-US" sz="4000" kern="0" dirty="0">
                <a:solidFill>
                  <a:schemeClr val="tx2"/>
                </a:solidFill>
                <a:latin typeface="+mj-lt"/>
                <a:ea typeface="+mj-ea"/>
                <a:cs typeface="+mj-cs"/>
              </a:rPr>
              <a:t>（*和</a:t>
            </a:r>
            <a:r>
              <a:rPr lang="en-US" altLang="zh-CN" sz="4000" kern="0" dirty="0">
                <a:solidFill>
                  <a:schemeClr val="tx2"/>
                </a:solidFill>
                <a:latin typeface="+mj-lt"/>
                <a:ea typeface="+mj-ea"/>
                <a:cs typeface="+mj-cs"/>
              </a:rPr>
              <a:t>-&gt;</a:t>
            </a:r>
            <a:r>
              <a:rPr lang="zh-CN" altLang="en-US" sz="4000" kern="0" dirty="0">
                <a:solidFill>
                  <a:schemeClr val="tx2"/>
                </a:solidFill>
                <a:latin typeface="+mj-lt"/>
                <a:ea typeface="+mj-ea"/>
                <a:cs typeface="+mj-cs"/>
              </a:rPr>
              <a:t>）</a:t>
            </a:r>
            <a:endParaRPr lang="zh-CN" altLang="zh-CN" sz="4000" kern="0" dirty="0">
              <a:solidFill>
                <a:schemeClr val="tx2"/>
              </a:solidFill>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28DDE24C-852A-4D2B-87D8-342E2866F0AE}"/>
              </a:ext>
            </a:extLst>
          </p:cNvPr>
          <p:cNvSpPr>
            <a:spLocks noGrp="1" noChangeArrowheads="1"/>
          </p:cNvSpPr>
          <p:nvPr>
            <p:ph type="body" idx="4294967295"/>
          </p:nvPr>
        </p:nvSpPr>
        <p:spPr>
          <a:xfrm>
            <a:off x="712168" y="1628800"/>
            <a:ext cx="7676256" cy="4449762"/>
          </a:xfrm>
        </p:spPr>
        <p:txBody>
          <a:bodyPr/>
          <a:lstStyle/>
          <a:p>
            <a:pPr algn="just" eaLnBrk="1" hangingPunct="1"/>
            <a:r>
              <a:rPr lang="zh-CN" altLang="en-US" sz="2800" dirty="0"/>
              <a:t>加上或者减去一个整数</a:t>
            </a:r>
            <a:endParaRPr lang="en-US" altLang="zh-CN" sz="2800" dirty="0"/>
          </a:p>
          <a:p>
            <a:pPr lvl="1" algn="just" eaLnBrk="1" hangingPunct="1">
              <a:buFont typeface="Wingdings" panose="05000000000000000000" pitchFamily="2" charset="2"/>
              <a:buChar char="l"/>
            </a:pPr>
            <a:r>
              <a:rPr lang="zh-CN" altLang="en-US" sz="2400" dirty="0">
                <a:cs typeface="Times New Roman" panose="02020603050405020304" pitchFamily="18" charset="0"/>
              </a:rPr>
              <a:t>运算结果为同类型指针。</a:t>
            </a:r>
            <a:endParaRPr lang="en-US" altLang="zh-CN" sz="2400" dirty="0">
              <a:cs typeface="Times New Roman" panose="02020603050405020304" pitchFamily="18" charset="0"/>
            </a:endParaRPr>
          </a:p>
          <a:p>
            <a:pPr lvl="1" algn="just" eaLnBrk="1" hangingPunct="1">
              <a:buFont typeface="Wingdings" panose="05000000000000000000" pitchFamily="2" charset="2"/>
              <a:buChar char="l"/>
            </a:pPr>
            <a:r>
              <a:rPr lang="zh-CN" altLang="en-US" sz="2400" dirty="0">
                <a:solidFill>
                  <a:srgbClr val="FF0000"/>
                </a:solidFill>
                <a:cs typeface="Times New Roman" panose="02020603050405020304" pitchFamily="18" charset="0"/>
              </a:rPr>
              <a:t>实际加（或减）的值由指针所指数据的类型来决定</a:t>
            </a:r>
            <a:endParaRPr lang="en-US" altLang="zh-CN" sz="2400" dirty="0">
              <a:solidFill>
                <a:srgbClr val="FF0000"/>
              </a:solidFill>
              <a:cs typeface="Times New Roman" panose="02020603050405020304" pitchFamily="18" charset="0"/>
            </a:endParaRPr>
          </a:p>
          <a:p>
            <a:pPr lvl="1" algn="just" eaLnBrk="1" hangingPunct="1">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     例如：</a:t>
            </a:r>
            <a:r>
              <a:rPr lang="en-US" altLang="zh-CN" sz="2000" dirty="0">
                <a:cs typeface="Times New Roman" panose="02020603050405020304" pitchFamily="18" charset="0"/>
              </a:rPr>
              <a:t>int x;</a:t>
            </a:r>
          </a:p>
          <a:p>
            <a:pPr lvl="2" eaLnBrk="1" hangingPunct="1">
              <a:buFont typeface="Wingdings" panose="05000000000000000000" pitchFamily="2" charset="2"/>
              <a:buNone/>
            </a:pPr>
            <a:r>
              <a:rPr lang="en-US" altLang="zh-CN" sz="2000" dirty="0">
                <a:cs typeface="Times New Roman" panose="02020603050405020304" pitchFamily="18" charset="0"/>
              </a:rPr>
              <a:t>           int *p;</a:t>
            </a:r>
            <a:endParaRPr lang="en-US" altLang="zh-CN" sz="2000" dirty="0">
              <a:ea typeface="楷体_GB2312" pitchFamily="1" charset="-122"/>
              <a:cs typeface="Times New Roman" panose="02020603050405020304" pitchFamily="18" charset="0"/>
            </a:endParaRPr>
          </a:p>
          <a:p>
            <a:pPr lvl="2" eaLnBrk="1" hangingPunct="1">
              <a:buFont typeface="Wingdings" panose="05000000000000000000" pitchFamily="2" charset="2"/>
              <a:buNone/>
            </a:pPr>
            <a:r>
              <a:rPr lang="en-US" altLang="zh-CN" sz="2000" dirty="0">
                <a:ea typeface="楷体_GB2312" pitchFamily="1" charset="-122"/>
                <a:cs typeface="Times New Roman" panose="02020603050405020304" pitchFamily="18" charset="0"/>
              </a:rPr>
              <a:t>           p = &amp;x + 2;  </a:t>
            </a:r>
            <a:r>
              <a:rPr lang="en-US" altLang="zh-CN" sz="2000" dirty="0">
                <a:solidFill>
                  <a:srgbClr val="00B050"/>
                </a:solidFill>
                <a:ea typeface="楷体_GB2312" pitchFamily="1" charset="-122"/>
                <a:cs typeface="Times New Roman" panose="02020603050405020304" pitchFamily="18" charset="0"/>
              </a:rPr>
              <a:t>//x</a:t>
            </a:r>
            <a:r>
              <a:rPr lang="zh-CN" altLang="en-US" sz="2000" dirty="0">
                <a:solidFill>
                  <a:srgbClr val="00B050"/>
                </a:solidFill>
                <a:ea typeface="楷体_GB2312" pitchFamily="1" charset="-122"/>
                <a:cs typeface="Times New Roman" panose="02020603050405020304" pitchFamily="18" charset="0"/>
              </a:rPr>
              <a:t>的地址加上</a:t>
            </a:r>
            <a:r>
              <a:rPr lang="en-US" altLang="zh-CN" sz="2000" dirty="0" err="1">
                <a:solidFill>
                  <a:srgbClr val="00B050"/>
                </a:solidFill>
                <a:ea typeface="楷体_GB2312" pitchFamily="1" charset="-122"/>
                <a:cs typeface="Times New Roman" panose="02020603050405020304" pitchFamily="18" charset="0"/>
              </a:rPr>
              <a:t>sizeof</a:t>
            </a:r>
            <a:r>
              <a:rPr lang="en-US" altLang="zh-CN" sz="2000" dirty="0">
                <a:solidFill>
                  <a:srgbClr val="00B050"/>
                </a:solidFill>
                <a:ea typeface="楷体_GB2312" pitchFamily="1" charset="-122"/>
                <a:cs typeface="Times New Roman" panose="02020603050405020304" pitchFamily="18" charset="0"/>
              </a:rPr>
              <a:t>(int)*2</a:t>
            </a:r>
          </a:p>
          <a:p>
            <a:pPr lvl="1" algn="just" eaLnBrk="1" hangingPunct="1">
              <a:buFont typeface="Wingdings" panose="05000000000000000000" pitchFamily="2" charset="2"/>
              <a:buChar char="l"/>
            </a:pPr>
            <a:r>
              <a:rPr lang="zh-CN" altLang="en-US" sz="2400" dirty="0">
                <a:cs typeface="Times New Roman" panose="02020603050405020304" pitchFamily="18" charset="0"/>
              </a:rPr>
              <a:t>常用于访问数组元素</a:t>
            </a:r>
            <a:endParaRPr lang="en-US" altLang="zh-CN" sz="2400" dirty="0">
              <a:cs typeface="Times New Roman" panose="02020603050405020304" pitchFamily="18" charset="0"/>
            </a:endParaRPr>
          </a:p>
          <a:p>
            <a:pPr lvl="1" algn="just" eaLnBrk="1" hangingPunct="1">
              <a:buFont typeface="Wingdings" panose="05000000000000000000" pitchFamily="2" charset="2"/>
              <a:buNone/>
            </a:pPr>
            <a:r>
              <a:rPr lang="zh-CN" altLang="en-US" sz="2000" dirty="0">
                <a:cs typeface="Times New Roman" panose="02020603050405020304" pitchFamily="18" charset="0"/>
              </a:rPr>
              <a:t>       例如：</a:t>
            </a:r>
            <a:r>
              <a:rPr lang="en-US" altLang="zh-CN" sz="2000" dirty="0">
                <a:cs typeface="Times New Roman" panose="02020603050405020304" pitchFamily="18" charset="0"/>
              </a:rPr>
              <a:t> int a[10];    int *p;    p = &amp;a[0];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 </a:t>
            </a:r>
            <a:r>
              <a:rPr lang="en-US" altLang="zh-CN" sz="2000" dirty="0">
                <a:solidFill>
                  <a:srgbClr val="00B050"/>
                </a:solidFill>
                <a:cs typeface="Times New Roman" panose="02020603050405020304" pitchFamily="18" charset="0"/>
              </a:rPr>
              <a:t>p = a;</a:t>
            </a:r>
          </a:p>
          <a:p>
            <a:pPr lvl="2" eaLnBrk="1" hangingPunct="1">
              <a:buFont typeface="Wingdings" panose="05000000000000000000" pitchFamily="2" charset="2"/>
              <a:buNone/>
            </a:pPr>
            <a:r>
              <a:rPr lang="zh-CN" altLang="en-US" sz="2000" dirty="0">
                <a:ea typeface="楷体_GB2312" pitchFamily="1" charset="-122"/>
              </a:rPr>
              <a:t>             访问元素：  </a:t>
            </a:r>
            <a:r>
              <a:rPr lang="en-US" altLang="zh-CN" sz="2000" dirty="0">
                <a:cs typeface="Times New Roman" panose="02020603050405020304" pitchFamily="18" charset="0"/>
              </a:rPr>
              <a:t>a[0]</a:t>
            </a:r>
            <a:r>
              <a:rPr lang="zh-CN" altLang="en-US" sz="2000" dirty="0">
                <a:cs typeface="Times New Roman" panose="02020603050405020304" pitchFamily="18" charset="0"/>
              </a:rPr>
              <a:t>、</a:t>
            </a:r>
            <a:r>
              <a:rPr lang="en-US" altLang="zh-CN" sz="2000" dirty="0">
                <a:cs typeface="Times New Roman" panose="02020603050405020304" pitchFamily="18" charset="0"/>
              </a:rPr>
              <a:t>a[1]</a:t>
            </a:r>
            <a:r>
              <a:rPr lang="zh-CN" altLang="en-US" sz="2000" dirty="0">
                <a:cs typeface="Times New Roman" panose="02020603050405020304" pitchFamily="18" charset="0"/>
              </a:rPr>
              <a:t>、</a:t>
            </a:r>
            <a:r>
              <a:rPr lang="en-US" altLang="zh-CN" sz="2000" dirty="0">
                <a:cs typeface="Times New Roman" panose="02020603050405020304" pitchFamily="18" charset="0"/>
              </a:rPr>
              <a:t>...</a:t>
            </a:r>
            <a:r>
              <a:rPr lang="zh-CN" altLang="en-US" sz="2000" dirty="0">
                <a:cs typeface="Times New Roman" panose="02020603050405020304" pitchFamily="18" charset="0"/>
              </a:rPr>
              <a:t>、</a:t>
            </a:r>
            <a:r>
              <a:rPr lang="en-US" altLang="zh-CN" sz="2000" dirty="0">
                <a:cs typeface="Times New Roman" panose="02020603050405020304" pitchFamily="18" charset="0"/>
              </a:rPr>
              <a:t>a[9]</a:t>
            </a:r>
          </a:p>
          <a:p>
            <a:pPr lvl="2" eaLnBrk="1" hangingPunct="1">
              <a:buFont typeface="Wingdings" panose="05000000000000000000" pitchFamily="2" charset="2"/>
              <a:buNone/>
            </a:pPr>
            <a:r>
              <a:rPr lang="en-US" altLang="zh-CN" sz="2000" dirty="0">
                <a:cs typeface="Times New Roman" panose="02020603050405020304" pitchFamily="18" charset="0"/>
              </a:rPr>
              <a:t>                                   *p</a:t>
            </a:r>
            <a:r>
              <a:rPr lang="zh-CN" altLang="en-US" sz="2000" dirty="0">
                <a:cs typeface="Times New Roman" panose="02020603050405020304" pitchFamily="18" charset="0"/>
              </a:rPr>
              <a:t>、*</a:t>
            </a:r>
            <a:r>
              <a:rPr lang="en-US" altLang="zh-CN" sz="2000" dirty="0">
                <a:cs typeface="Times New Roman" panose="02020603050405020304" pitchFamily="18" charset="0"/>
              </a:rPr>
              <a:t>(p+1)</a:t>
            </a:r>
            <a:r>
              <a:rPr lang="zh-CN" altLang="en-US" sz="2000" dirty="0">
                <a:cs typeface="Times New Roman" panose="02020603050405020304" pitchFamily="18" charset="0"/>
              </a:rPr>
              <a:t>、</a:t>
            </a:r>
            <a:r>
              <a:rPr lang="en-US" altLang="zh-CN" sz="2000" dirty="0">
                <a:cs typeface="Times New Roman" panose="02020603050405020304" pitchFamily="18" charset="0"/>
              </a:rPr>
              <a:t>...</a:t>
            </a:r>
            <a:r>
              <a:rPr lang="zh-CN" altLang="en-US" sz="2000" dirty="0">
                <a:cs typeface="Times New Roman" panose="02020603050405020304" pitchFamily="18" charset="0"/>
              </a:rPr>
              <a:t>、*</a:t>
            </a:r>
            <a:r>
              <a:rPr lang="en-US" altLang="zh-CN" sz="2000" dirty="0">
                <a:cs typeface="Times New Roman" panose="02020603050405020304" pitchFamily="18" charset="0"/>
              </a:rPr>
              <a:t>(p+9)    </a:t>
            </a:r>
          </a:p>
          <a:p>
            <a:pPr lvl="2" eaLnBrk="1" hangingPunct="1">
              <a:buFont typeface="Wingdings" panose="05000000000000000000" pitchFamily="2" charset="2"/>
              <a:buNone/>
            </a:pPr>
            <a:r>
              <a:rPr lang="en-US" altLang="zh-CN" sz="2000" dirty="0">
                <a:cs typeface="Times New Roman" panose="02020603050405020304" pitchFamily="18" charset="0"/>
              </a:rPr>
              <a:t>                                   p[0]</a:t>
            </a:r>
            <a:r>
              <a:rPr lang="zh-CN" altLang="en-US" sz="2000" dirty="0">
                <a:cs typeface="Times New Roman" panose="02020603050405020304" pitchFamily="18" charset="0"/>
              </a:rPr>
              <a:t>、</a:t>
            </a:r>
            <a:r>
              <a:rPr lang="en-US" altLang="zh-CN" sz="2000" dirty="0">
                <a:cs typeface="Times New Roman" panose="02020603050405020304" pitchFamily="18" charset="0"/>
              </a:rPr>
              <a:t>p[1]</a:t>
            </a:r>
            <a:r>
              <a:rPr lang="zh-CN" altLang="en-US" sz="2000" dirty="0">
                <a:cs typeface="Times New Roman" panose="02020603050405020304" pitchFamily="18" charset="0"/>
              </a:rPr>
              <a:t>、</a:t>
            </a:r>
            <a:r>
              <a:rPr lang="en-US" altLang="zh-CN" sz="2000" dirty="0">
                <a:cs typeface="Times New Roman" panose="02020603050405020304" pitchFamily="18" charset="0"/>
              </a:rPr>
              <a:t>...</a:t>
            </a:r>
            <a:r>
              <a:rPr lang="zh-CN" altLang="en-US" sz="2000" dirty="0">
                <a:cs typeface="Times New Roman" panose="02020603050405020304" pitchFamily="18" charset="0"/>
              </a:rPr>
              <a:t>、</a:t>
            </a:r>
            <a:r>
              <a:rPr lang="en-US" altLang="zh-CN" sz="2000" dirty="0">
                <a:cs typeface="Times New Roman" panose="02020603050405020304" pitchFamily="18" charset="0"/>
              </a:rPr>
              <a:t>p[9] </a:t>
            </a:r>
            <a:endParaRPr lang="en-US" altLang="zh-CN" sz="2000" dirty="0">
              <a:ea typeface="楷体_GB2312" pitchFamily="1" charset="-122"/>
            </a:endParaRPr>
          </a:p>
        </p:txBody>
      </p:sp>
      <p:sp>
        <p:nvSpPr>
          <p:cNvPr id="84995" name="Rectangle 2">
            <a:extLst>
              <a:ext uri="{FF2B5EF4-FFF2-40B4-BE49-F238E27FC236}">
                <a16:creationId xmlns:a16="http://schemas.microsoft.com/office/drawing/2014/main" id="{D732B840-B378-4D9B-A4D3-7F7318FA638C}"/>
              </a:ext>
            </a:extLst>
          </p:cNvPr>
          <p:cNvSpPr>
            <a:spLocks noGrp="1" noChangeArrowheads="1"/>
          </p:cNvSpPr>
          <p:nvPr>
            <p:ph type="title" idx="4294967295"/>
          </p:nvPr>
        </p:nvSpPr>
        <p:spPr>
          <a:xfrm>
            <a:off x="1403648" y="444500"/>
            <a:ext cx="6609928" cy="703263"/>
          </a:xfrm>
        </p:spPr>
        <p:txBody>
          <a:bodyPr/>
          <a:lstStyle/>
          <a:p>
            <a:pPr eaLnBrk="1" hangingPunct="1"/>
            <a:r>
              <a:rPr lang="zh-CN" altLang="en-US" dirty="0"/>
              <a:t>指针的运算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4AE86B1-82A9-439B-8B1E-94DCF0FE666D}"/>
              </a:ext>
            </a:extLst>
          </p:cNvPr>
          <p:cNvSpPr>
            <a:spLocks noGrp="1" noChangeArrowheads="1"/>
          </p:cNvSpPr>
          <p:nvPr>
            <p:ph type="body" idx="4294967295"/>
          </p:nvPr>
        </p:nvSpPr>
        <p:spPr>
          <a:xfrm>
            <a:off x="555625" y="1700808"/>
            <a:ext cx="8032750" cy="4090988"/>
          </a:xfrm>
        </p:spPr>
        <p:txBody>
          <a:bodyPr/>
          <a:lstStyle/>
          <a:p>
            <a:pPr marL="342891" indent="-342891" eaLnBrk="1" hangingPunct="1">
              <a:defRPr/>
            </a:pPr>
            <a:r>
              <a:rPr lang="zh-CN" altLang="en-US" sz="2800" dirty="0">
                <a:latin typeface="Times New Roman" pitchFamily="18" charset="0"/>
                <a:ea typeface="楷体_GB2312"/>
                <a:cs typeface="Times New Roman" pitchFamily="18" charset="0"/>
              </a:rPr>
              <a:t>类型定义格式</a:t>
            </a:r>
          </a:p>
          <a:p>
            <a:pPr marL="742932" lvl="1" indent="-285744" eaLnBrk="1" hangingPunct="1">
              <a:buFont typeface="Wingdings" panose="05000000000000000000" pitchFamily="2" charset="2"/>
              <a:buChar char="l"/>
              <a:defRPr/>
            </a:pPr>
            <a:r>
              <a:rPr lang="en-US" altLang="zh-CN" sz="2400" b="1" dirty="0" err="1">
                <a:solidFill>
                  <a:srgbClr val="0070C0"/>
                </a:solidFill>
                <a:latin typeface="Times New Roman" pitchFamily="18" charset="0"/>
                <a:ea typeface="楷体_GB2312"/>
                <a:cs typeface="Times New Roman" pitchFamily="18" charset="0"/>
              </a:rPr>
              <a:t>enum</a:t>
            </a:r>
            <a:r>
              <a:rPr lang="en-US" altLang="zh-CN" sz="2400" b="1" dirty="0">
                <a:solidFill>
                  <a:srgbClr val="0070C0"/>
                </a:solidFill>
                <a:latin typeface="Times New Roman" pitchFamily="18" charset="0"/>
                <a:ea typeface="楷体_GB2312"/>
                <a:cs typeface="Times New Roman" pitchFamily="18" charset="0"/>
              </a:rPr>
              <a:t>  &lt;</a:t>
            </a:r>
            <a:r>
              <a:rPr lang="zh-CN" altLang="en-US" sz="2400" b="1" dirty="0">
                <a:solidFill>
                  <a:srgbClr val="0070C0"/>
                </a:solidFill>
                <a:latin typeface="Times New Roman" pitchFamily="18" charset="0"/>
                <a:ea typeface="楷体_GB2312"/>
                <a:cs typeface="Times New Roman" pitchFamily="18" charset="0"/>
              </a:rPr>
              <a:t>枚举类型名</a:t>
            </a:r>
            <a:r>
              <a:rPr lang="en-US" altLang="zh-CN" sz="2400" b="1" dirty="0">
                <a:solidFill>
                  <a:srgbClr val="0070C0"/>
                </a:solidFill>
                <a:latin typeface="Times New Roman" pitchFamily="18" charset="0"/>
                <a:ea typeface="楷体_GB2312"/>
                <a:cs typeface="Times New Roman" pitchFamily="18" charset="0"/>
              </a:rPr>
              <a:t>&gt; {&lt;</a:t>
            </a:r>
            <a:r>
              <a:rPr lang="zh-CN" altLang="en-US" sz="2400" b="1" dirty="0">
                <a:solidFill>
                  <a:srgbClr val="0070C0"/>
                </a:solidFill>
                <a:latin typeface="Times New Roman" pitchFamily="18" charset="0"/>
                <a:ea typeface="楷体_GB2312"/>
                <a:cs typeface="Times New Roman" pitchFamily="18" charset="0"/>
              </a:rPr>
              <a:t>枚举值表</a:t>
            </a:r>
            <a:r>
              <a:rPr lang="en-US" altLang="zh-CN" sz="2400" b="1" dirty="0">
                <a:solidFill>
                  <a:srgbClr val="0070C0"/>
                </a:solidFill>
                <a:latin typeface="Times New Roman" pitchFamily="18" charset="0"/>
                <a:ea typeface="楷体_GB2312"/>
                <a:cs typeface="Times New Roman" pitchFamily="18" charset="0"/>
              </a:rPr>
              <a:t>&gt;};</a:t>
            </a:r>
          </a:p>
          <a:p>
            <a:pPr marL="1142971" lvl="2" indent="-228594" eaLnBrk="1" hangingPunct="1">
              <a:buFont typeface="Wingdings" panose="05000000000000000000" pitchFamily="2" charset="2"/>
              <a:buChar char="Ø"/>
              <a:defRPr/>
            </a:pPr>
            <a:r>
              <a:rPr lang="en-US" altLang="zh-CN" sz="2000" dirty="0">
                <a:latin typeface="Times New Roman" pitchFamily="18" charset="0"/>
                <a:ea typeface="楷体_GB2312"/>
                <a:cs typeface="Times New Roman" pitchFamily="18" charset="0"/>
              </a:rPr>
              <a:t> </a:t>
            </a:r>
            <a:r>
              <a:rPr lang="en-US" altLang="zh-CN" sz="2000" dirty="0" err="1">
                <a:latin typeface="Times New Roman" pitchFamily="18" charset="0"/>
                <a:ea typeface="楷体_GB2312"/>
                <a:cs typeface="Times New Roman" pitchFamily="18" charset="0"/>
              </a:rPr>
              <a:t>enum</a:t>
            </a:r>
            <a:r>
              <a:rPr lang="en-US" altLang="zh-CN" sz="2000" dirty="0">
                <a:latin typeface="Times New Roman" pitchFamily="18" charset="0"/>
                <a:ea typeface="楷体_GB2312"/>
                <a:cs typeface="Times New Roman" pitchFamily="18" charset="0"/>
              </a:rPr>
              <a:t> Day{SUN, MON, TUE, WED}</a:t>
            </a:r>
          </a:p>
          <a:p>
            <a:pPr marL="1142971" lvl="2" indent="-228594" eaLnBrk="1" hangingPunct="1">
              <a:spcAft>
                <a:spcPct val="50000"/>
              </a:spcAft>
              <a:buFont typeface="Wingdings" panose="05000000000000000000" pitchFamily="2" charset="2"/>
              <a:buChar char="Ø"/>
              <a:defRPr/>
            </a:pPr>
            <a:r>
              <a:rPr lang="en-US" altLang="zh-CN" sz="2000" dirty="0">
                <a:latin typeface="Times New Roman" pitchFamily="18" charset="0"/>
                <a:ea typeface="楷体_GB2312"/>
                <a:cs typeface="Times New Roman" pitchFamily="18" charset="0"/>
              </a:rPr>
              <a:t> </a:t>
            </a:r>
            <a:r>
              <a:rPr lang="en-US" altLang="zh-CN" sz="2000" dirty="0" err="1">
                <a:latin typeface="Times New Roman" pitchFamily="18" charset="0"/>
                <a:ea typeface="楷体_GB2312"/>
                <a:cs typeface="Times New Roman" pitchFamily="18" charset="0"/>
              </a:rPr>
              <a:t>enum</a:t>
            </a:r>
            <a:r>
              <a:rPr lang="en-US" altLang="zh-CN" sz="2000" dirty="0">
                <a:latin typeface="Times New Roman" pitchFamily="18" charset="0"/>
                <a:ea typeface="楷体_GB2312"/>
                <a:cs typeface="Times New Roman" pitchFamily="18" charset="0"/>
              </a:rPr>
              <a:t> Month{JAN, FEB, MAR}</a:t>
            </a:r>
          </a:p>
          <a:p>
            <a:pPr marL="361942" indent="-361942" algn="just" eaLnBrk="1" hangingPunct="1">
              <a:defRPr/>
            </a:pPr>
            <a:r>
              <a:rPr lang="zh-CN" altLang="en-US" sz="2800" dirty="0">
                <a:latin typeface="Times New Roman" pitchFamily="18" charset="0"/>
                <a:ea typeface="楷体_GB2312"/>
                <a:cs typeface="Times New Roman" pitchFamily="18" charset="0"/>
              </a:rPr>
              <a:t>枚举值</a:t>
            </a:r>
          </a:p>
          <a:p>
            <a:pPr marL="827067" lvl="1" indent="-285744" algn="just" eaLnBrk="1" hangingPunct="1">
              <a:buFont typeface="Wingdings" panose="05000000000000000000" pitchFamily="2" charset="2"/>
              <a:buChar char="l"/>
              <a:defRPr/>
            </a:pPr>
            <a:r>
              <a:rPr lang="zh-CN" altLang="en-US" sz="2400" dirty="0">
                <a:solidFill>
                  <a:srgbClr val="FF0000"/>
                </a:solidFill>
                <a:latin typeface="Times New Roman" pitchFamily="18" charset="0"/>
                <a:ea typeface="楷体_GB2312"/>
                <a:cs typeface="Times New Roman" pitchFamily="18" charset="0"/>
              </a:rPr>
              <a:t>每一个枚举值都对应一个整数</a:t>
            </a:r>
            <a:r>
              <a:rPr lang="zh-CN" altLang="en-US" sz="2400" dirty="0">
                <a:latin typeface="Times New Roman" pitchFamily="18" charset="0"/>
                <a:ea typeface="楷体_GB2312"/>
                <a:cs typeface="Times New Roman" pitchFamily="18" charset="0"/>
              </a:rPr>
              <a:t>。</a:t>
            </a:r>
          </a:p>
          <a:p>
            <a:pPr marL="827067" lvl="1" indent="-285744" algn="just"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默认情况下，</a:t>
            </a:r>
            <a:r>
              <a:rPr lang="zh-CN" altLang="en-US" sz="2400" dirty="0">
                <a:solidFill>
                  <a:srgbClr val="FF0000"/>
                </a:solidFill>
                <a:latin typeface="Times New Roman" pitchFamily="18" charset="0"/>
                <a:ea typeface="楷体_GB2312"/>
                <a:cs typeface="Times New Roman" pitchFamily="18" charset="0"/>
              </a:rPr>
              <a:t>第一个值为</a:t>
            </a:r>
            <a:r>
              <a:rPr lang="en-US" altLang="zh-CN" sz="2400" dirty="0">
                <a:solidFill>
                  <a:srgbClr val="FF0000"/>
                </a:solidFill>
                <a:latin typeface="Times New Roman" pitchFamily="18" charset="0"/>
                <a:ea typeface="楷体_GB2312"/>
                <a:cs typeface="Times New Roman" pitchFamily="18" charset="0"/>
              </a:rPr>
              <a:t>0</a:t>
            </a:r>
            <a:r>
              <a:rPr lang="zh-CN" altLang="en-US" sz="2400" dirty="0">
                <a:solidFill>
                  <a:srgbClr val="FF0000"/>
                </a:solidFill>
                <a:latin typeface="Times New Roman" pitchFamily="18" charset="0"/>
                <a:ea typeface="楷体_GB2312"/>
                <a:cs typeface="Times New Roman" pitchFamily="18" charset="0"/>
              </a:rPr>
              <a:t>，第二个值为</a:t>
            </a:r>
            <a:r>
              <a:rPr lang="en-US" altLang="zh-CN" sz="2400" dirty="0">
                <a:solidFill>
                  <a:srgbClr val="FF0000"/>
                </a:solidFill>
                <a:latin typeface="Times New Roman" pitchFamily="18" charset="0"/>
                <a:ea typeface="楷体_GB2312"/>
                <a:cs typeface="Times New Roman" pitchFamily="18" charset="0"/>
              </a:rPr>
              <a:t>1</a:t>
            </a:r>
            <a:r>
              <a:rPr lang="zh-CN" altLang="en-US" sz="2400" dirty="0">
                <a:solidFill>
                  <a:srgbClr val="FF0000"/>
                </a:solidFill>
                <a:latin typeface="Times New Roman" pitchFamily="18" charset="0"/>
                <a:ea typeface="楷体_GB2312"/>
                <a:cs typeface="Times New Roman" pitchFamily="18" charset="0"/>
              </a:rPr>
              <a:t>，依次类推。</a:t>
            </a:r>
          </a:p>
          <a:p>
            <a:pPr marL="827067" lvl="1" indent="-285744" eaLnBrk="1" hangingPunct="1">
              <a:buFont typeface="Wingdings" panose="05000000000000000000" pitchFamily="2" charset="2"/>
              <a:buChar char="l"/>
              <a:defRPr/>
            </a:pPr>
            <a:r>
              <a:rPr lang="zh-CN" altLang="en-US" sz="2400" dirty="0">
                <a:latin typeface="Times New Roman" pitchFamily="18" charset="0"/>
                <a:ea typeface="楷体_GB2312"/>
                <a:cs typeface="Times New Roman" pitchFamily="18" charset="0"/>
              </a:rPr>
              <a:t>定义时，可给枚举值指定对应的整数值。例如： </a:t>
            </a:r>
            <a:endParaRPr lang="en-US" altLang="zh-CN" sz="2400" dirty="0">
              <a:latin typeface="Times New Roman" pitchFamily="18" charset="0"/>
              <a:ea typeface="楷体_GB2312"/>
              <a:cs typeface="Times New Roman" pitchFamily="18" charset="0"/>
            </a:endParaRPr>
          </a:p>
          <a:p>
            <a:pPr marL="1227108" lvl="2" indent="-228594" eaLnBrk="1" hangingPunct="1">
              <a:buFont typeface="Wingdings" panose="05000000000000000000" pitchFamily="2" charset="2"/>
              <a:buChar char="Ø"/>
              <a:defRPr/>
            </a:pPr>
            <a:r>
              <a:rPr lang="en-US" altLang="zh-CN" sz="2000" dirty="0">
                <a:latin typeface="Times New Roman" pitchFamily="18" charset="0"/>
                <a:ea typeface="楷体_GB2312"/>
                <a:cs typeface="Times New Roman" pitchFamily="18" charset="0"/>
              </a:rPr>
              <a:t> </a:t>
            </a:r>
            <a:r>
              <a:rPr lang="en-US" altLang="zh-CN" sz="2000" dirty="0" err="1">
                <a:latin typeface="Times New Roman" pitchFamily="18" charset="0"/>
                <a:ea typeface="楷体_GB2312"/>
                <a:cs typeface="Times New Roman" pitchFamily="18" charset="0"/>
              </a:rPr>
              <a:t>enum</a:t>
            </a:r>
            <a:r>
              <a:rPr lang="en-US" altLang="zh-CN" sz="2000" dirty="0">
                <a:latin typeface="Times New Roman" pitchFamily="18" charset="0"/>
                <a:ea typeface="楷体_GB2312"/>
                <a:cs typeface="Times New Roman" pitchFamily="18" charset="0"/>
              </a:rPr>
              <a:t> Day {SUN=7, MON=1, TUE, WED, THU, FRI, SAT};</a:t>
            </a:r>
          </a:p>
        </p:txBody>
      </p:sp>
      <p:sp>
        <p:nvSpPr>
          <p:cNvPr id="4" name="Rectangle 2">
            <a:extLst>
              <a:ext uri="{FF2B5EF4-FFF2-40B4-BE49-F238E27FC236}">
                <a16:creationId xmlns:a16="http://schemas.microsoft.com/office/drawing/2014/main" id="{5B849F64-4458-4615-B32E-776F3969D4EE}"/>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5.1.1 </a:t>
            </a:r>
            <a:r>
              <a:rPr lang="zh-CN" altLang="en-US" sz="4000" kern="0" dirty="0">
                <a:solidFill>
                  <a:schemeClr val="tx2"/>
                </a:solidFill>
                <a:latin typeface="+mj-lt"/>
                <a:ea typeface="楷体_GB2312"/>
                <a:cs typeface="+mj-cs"/>
              </a:rPr>
              <a:t>枚举类型的定义</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9A2EDA8-D466-4F8F-A065-A7AFF6A86E74}"/>
              </a:ext>
            </a:extLst>
          </p:cNvPr>
          <p:cNvSpPr>
            <a:spLocks noGrp="1" noChangeArrowheads="1"/>
          </p:cNvSpPr>
          <p:nvPr>
            <p:ph type="body" idx="4294967295"/>
          </p:nvPr>
        </p:nvSpPr>
        <p:spPr>
          <a:xfrm>
            <a:off x="1004094" y="1959769"/>
            <a:ext cx="7135812" cy="2938462"/>
          </a:xfrm>
        </p:spPr>
        <p:txBody>
          <a:bodyPr/>
          <a:lstStyle/>
          <a:p>
            <a:pPr algn="just" eaLnBrk="1" hangingPunct="1">
              <a:defRPr/>
            </a:pPr>
            <a:r>
              <a:rPr lang="zh-CN" altLang="en-US" sz="2800" dirty="0">
                <a:cs typeface="Times New Roman" panose="02020603050405020304" pitchFamily="18" charset="0"/>
              </a:rPr>
              <a:t>两个</a:t>
            </a:r>
            <a:r>
              <a:rPr lang="zh-CN" altLang="en-US" sz="2800" dirty="0">
                <a:solidFill>
                  <a:srgbClr val="FF0000"/>
                </a:solidFill>
                <a:cs typeface="Times New Roman" panose="02020603050405020304" pitchFamily="18" charset="0"/>
              </a:rPr>
              <a:t>同类型</a:t>
            </a:r>
            <a:r>
              <a:rPr lang="zh-CN" altLang="en-US" sz="2800" dirty="0">
                <a:cs typeface="Times New Roman" panose="02020603050405020304" pitchFamily="18" charset="0"/>
              </a:rPr>
              <a:t>指针相减</a:t>
            </a:r>
            <a:endParaRPr lang="en-US" altLang="zh-CN" sz="2800" dirty="0">
              <a:cs typeface="Times New Roman" panose="02020603050405020304" pitchFamily="18" charset="0"/>
            </a:endParaRPr>
          </a:p>
          <a:p>
            <a:pPr lvl="1" algn="just" eaLnBrk="1" hangingPunct="1">
              <a:buFont typeface="Wingdings" panose="05000000000000000000" pitchFamily="2" charset="2"/>
              <a:buChar char="l"/>
              <a:defRPr/>
            </a:pPr>
            <a:r>
              <a:rPr lang="zh-CN" altLang="en-US" sz="2400" dirty="0">
                <a:cs typeface="Times New Roman" panose="02020603050405020304" pitchFamily="18" charset="0"/>
              </a:rPr>
              <a:t>结果为整数型，其大小由</a:t>
            </a:r>
            <a:r>
              <a:rPr lang="zh-CN" altLang="en-US" sz="2400" dirty="0">
                <a:solidFill>
                  <a:srgbClr val="FF0000"/>
                </a:solidFill>
                <a:cs typeface="Times New Roman" panose="02020603050405020304" pitchFamily="18" charset="0"/>
              </a:rPr>
              <a:t>指针所指类型</a:t>
            </a:r>
            <a:r>
              <a:rPr lang="zh-CN" altLang="en-US" sz="2400" dirty="0">
                <a:cs typeface="Times New Roman" panose="02020603050405020304" pitchFamily="18" charset="0"/>
              </a:rPr>
              <a:t>来决定</a:t>
            </a:r>
            <a:endParaRPr lang="en-US" altLang="zh-CN" sz="2400" dirty="0">
              <a:cs typeface="Times New Roman" panose="02020603050405020304" pitchFamily="18" charset="0"/>
            </a:endParaRPr>
          </a:p>
          <a:p>
            <a:pPr lvl="1" algn="just" eaLnBrk="1" hangingPunct="1">
              <a:buFont typeface="Wingdings" panose="05000000000000000000" pitchFamily="2" charset="2"/>
              <a:buChar char="Ø"/>
              <a:defRPr/>
            </a:pPr>
            <a:r>
              <a:rPr lang="zh-CN" altLang="en-US" sz="2000" dirty="0">
                <a:cs typeface="Times New Roman" panose="02020603050405020304" pitchFamily="18" charset="0"/>
              </a:rPr>
              <a:t>例如：计算两个指针之间有多少个元素</a:t>
            </a:r>
            <a:endParaRPr lang="en-US" altLang="zh-CN" sz="2000" dirty="0">
              <a:cs typeface="Times New Roman" panose="02020603050405020304" pitchFamily="18" charset="0"/>
            </a:endParaRPr>
          </a:p>
          <a:p>
            <a:pPr marL="457200" lvl="1" indent="0" algn="just" eaLnBrk="1" hangingPunct="1">
              <a:buFont typeface="Wingdings" panose="05000000000000000000" pitchFamily="2" charset="2"/>
              <a:buNone/>
              <a:defRPr/>
            </a:pPr>
            <a:r>
              <a:rPr lang="en-US" altLang="zh-CN" sz="2000" dirty="0">
                <a:cs typeface="Times New Roman" panose="02020603050405020304" pitchFamily="18" charset="0"/>
              </a:rPr>
              <a:t>	int a[10];</a:t>
            </a:r>
          </a:p>
          <a:p>
            <a:pPr marL="457200" lvl="1" indent="0" algn="just" eaLnBrk="1" hangingPunct="1">
              <a:buFont typeface="Wingdings" panose="05000000000000000000" pitchFamily="2" charset="2"/>
              <a:buNone/>
              <a:defRPr/>
            </a:pPr>
            <a:r>
              <a:rPr lang="en-US" altLang="zh-CN" sz="2000" dirty="0">
                <a:cs typeface="Times New Roman" panose="02020603050405020304" pitchFamily="18" charset="0"/>
              </a:rPr>
              <a:t>	int *p = &amp;a[0];  </a:t>
            </a:r>
          </a:p>
          <a:p>
            <a:pPr lvl="2" eaLnBrk="1" hangingPunct="1">
              <a:buFont typeface="Wingdings" panose="05000000000000000000" pitchFamily="2" charset="2"/>
              <a:buNone/>
              <a:defRPr/>
            </a:pPr>
            <a:r>
              <a:rPr lang="en-US" altLang="zh-CN" sz="2000" dirty="0">
                <a:ea typeface="楷体_GB2312" pitchFamily="1" charset="-122"/>
                <a:cs typeface="Times New Roman" panose="02020603050405020304" pitchFamily="18" charset="0"/>
              </a:rPr>
              <a:t>int *q = &amp;a[3]; </a:t>
            </a:r>
          </a:p>
          <a:p>
            <a:pPr lvl="2" eaLnBrk="1" hangingPunct="1">
              <a:buFont typeface="Wingdings" panose="05000000000000000000" pitchFamily="2" charset="2"/>
              <a:buNone/>
              <a:defRPr/>
            </a:pPr>
            <a:r>
              <a:rPr lang="en-US" altLang="zh-CN" sz="2000" dirty="0" err="1">
                <a:ea typeface="楷体_GB2312" pitchFamily="1" charset="-122"/>
                <a:cs typeface="Times New Roman" panose="02020603050405020304" pitchFamily="18" charset="0"/>
              </a:rPr>
              <a:t>cout</a:t>
            </a:r>
            <a:r>
              <a:rPr lang="en-US" altLang="zh-CN" sz="2000" dirty="0">
                <a:ea typeface="楷体_GB2312" pitchFamily="1" charset="-122"/>
                <a:cs typeface="Times New Roman" panose="02020603050405020304" pitchFamily="18" charset="0"/>
              </a:rPr>
              <a:t> &lt;&lt; q-p &lt;&lt; </a:t>
            </a:r>
            <a:r>
              <a:rPr lang="en-US" altLang="zh-CN" sz="2000" dirty="0" err="1">
                <a:ea typeface="楷体_GB2312" pitchFamily="1" charset="-122"/>
                <a:cs typeface="Times New Roman" panose="02020603050405020304" pitchFamily="18" charset="0"/>
              </a:rPr>
              <a:t>endl</a:t>
            </a:r>
            <a:r>
              <a:rPr lang="en-US" altLang="zh-CN" sz="2000" dirty="0">
                <a:ea typeface="楷体_GB2312" pitchFamily="1" charset="-122"/>
                <a:cs typeface="Times New Roman" panose="02020603050405020304" pitchFamily="18" charset="0"/>
              </a:rPr>
              <a:t>;  </a:t>
            </a:r>
            <a:r>
              <a:rPr lang="en-US" altLang="zh-CN" sz="2000" dirty="0">
                <a:solidFill>
                  <a:srgbClr val="00B050"/>
                </a:solidFill>
                <a:ea typeface="楷体_GB2312" pitchFamily="1" charset="-122"/>
                <a:cs typeface="Times New Roman" panose="02020603050405020304" pitchFamily="18" charset="0"/>
              </a:rPr>
              <a:t>//</a:t>
            </a:r>
            <a:r>
              <a:rPr lang="zh-CN" altLang="en-US" sz="2000" dirty="0">
                <a:solidFill>
                  <a:srgbClr val="00B050"/>
                </a:solidFill>
                <a:ea typeface="楷体_GB2312" pitchFamily="1" charset="-122"/>
                <a:cs typeface="Times New Roman" panose="02020603050405020304" pitchFamily="18" charset="0"/>
              </a:rPr>
              <a:t>输出</a:t>
            </a:r>
            <a:r>
              <a:rPr lang="en-US" altLang="zh-CN" sz="2000" dirty="0">
                <a:solidFill>
                  <a:srgbClr val="00B050"/>
                </a:solidFill>
                <a:ea typeface="楷体_GB2312" pitchFamily="1" charset="-122"/>
                <a:cs typeface="Times New Roman" panose="02020603050405020304" pitchFamily="18" charset="0"/>
              </a:rPr>
              <a:t>3</a:t>
            </a:r>
          </a:p>
        </p:txBody>
      </p:sp>
      <p:sp>
        <p:nvSpPr>
          <p:cNvPr id="87043" name="Rectangle 2">
            <a:extLst>
              <a:ext uri="{FF2B5EF4-FFF2-40B4-BE49-F238E27FC236}">
                <a16:creationId xmlns:a16="http://schemas.microsoft.com/office/drawing/2014/main" id="{F6BC5BC9-BE79-48D7-9489-2968163F8094}"/>
              </a:ext>
            </a:extLst>
          </p:cNvPr>
          <p:cNvSpPr>
            <a:spLocks noGrp="1" noChangeArrowheads="1"/>
          </p:cNvSpPr>
          <p:nvPr>
            <p:ph type="title" idx="4294967295"/>
          </p:nvPr>
        </p:nvSpPr>
        <p:spPr>
          <a:xfrm>
            <a:off x="1461294" y="476672"/>
            <a:ext cx="6927130" cy="703263"/>
          </a:xfrm>
        </p:spPr>
        <p:txBody>
          <a:bodyPr/>
          <a:lstStyle/>
          <a:p>
            <a:pPr eaLnBrk="1" hangingPunct="1"/>
            <a:r>
              <a:rPr lang="zh-CN" altLang="en-US" dirty="0"/>
              <a:t>指针的运算</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803CE924-1540-4726-BE9A-DB3B8AD179EE}"/>
              </a:ext>
            </a:extLst>
          </p:cNvPr>
          <p:cNvSpPr>
            <a:spLocks noGrp="1" noChangeArrowheads="1"/>
          </p:cNvSpPr>
          <p:nvPr>
            <p:ph type="body" idx="4294967295"/>
          </p:nvPr>
        </p:nvSpPr>
        <p:spPr>
          <a:xfrm>
            <a:off x="1156494" y="1958975"/>
            <a:ext cx="6831012" cy="2940050"/>
          </a:xfrm>
        </p:spPr>
        <p:txBody>
          <a:bodyPr/>
          <a:lstStyle/>
          <a:p>
            <a:pPr algn="just" eaLnBrk="1" hangingPunct="1"/>
            <a:r>
              <a:rPr lang="zh-CN" altLang="en-US" sz="2800" dirty="0"/>
              <a:t>两个同类型的指针比较</a:t>
            </a:r>
            <a:endParaRPr lang="en-US" altLang="zh-CN" sz="2800" dirty="0"/>
          </a:p>
          <a:p>
            <a:pPr lvl="1" algn="just" eaLnBrk="1" hangingPunct="1">
              <a:buFont typeface="Wingdings" panose="05000000000000000000" pitchFamily="2" charset="2"/>
              <a:buChar char="l"/>
            </a:pPr>
            <a:r>
              <a:rPr lang="zh-CN" altLang="en-US" sz="2400" dirty="0"/>
              <a:t>比较它们所对应的内存地址的大小</a:t>
            </a:r>
            <a:endParaRPr lang="en-US" altLang="zh-CN" sz="2400" dirty="0"/>
          </a:p>
          <a:p>
            <a:pPr lvl="1" algn="just" eaLnBrk="1" hangingPunct="1">
              <a:buFont typeface="Wingdings" panose="05000000000000000000" pitchFamily="2" charset="2"/>
              <a:buChar char="l"/>
            </a:pPr>
            <a:endParaRPr lang="en-US" altLang="zh-CN" sz="2400" dirty="0"/>
          </a:p>
          <a:p>
            <a:pPr algn="just" eaLnBrk="1" hangingPunct="1"/>
            <a:r>
              <a:rPr lang="zh-CN" altLang="en-US" sz="2800" dirty="0">
                <a:latin typeface="Times New Roman" panose="02020603050405020304" pitchFamily="18" charset="0"/>
                <a:cs typeface="Times New Roman" panose="02020603050405020304" pitchFamily="18" charset="0"/>
              </a:rPr>
              <a:t>另外，指针类型也可以参与逻辑运算</a:t>
            </a:r>
            <a:endParaRPr lang="en-US" altLang="zh-CN" sz="28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l"/>
            </a:pPr>
            <a:r>
              <a:rPr lang="zh-CN" altLang="en-US" sz="2400" dirty="0">
                <a:latin typeface="Times New Roman" panose="02020603050405020304" pitchFamily="18" charset="0"/>
                <a:cs typeface="Times New Roman" panose="02020603050405020304" pitchFamily="18" charset="0"/>
              </a:rPr>
              <a:t>运算前需要做类型转换：空指针转换为</a:t>
            </a:r>
            <a:r>
              <a:rPr lang="en-US" altLang="zh-CN" sz="2400" dirty="0">
                <a:latin typeface="Times New Roman" panose="02020603050405020304" pitchFamily="18" charset="0"/>
                <a:cs typeface="Times New Roman" panose="02020603050405020304" pitchFamily="18" charset="0"/>
              </a:rPr>
              <a:t>false</a:t>
            </a:r>
            <a:r>
              <a:rPr lang="zh-CN" altLang="en-US" sz="2400" dirty="0">
                <a:latin typeface="Times New Roman" panose="02020603050405020304" pitchFamily="18" charset="0"/>
                <a:cs typeface="Times New Roman" panose="02020603050405020304" pitchFamily="18" charset="0"/>
              </a:rPr>
              <a:t>，非空指针转换为</a:t>
            </a:r>
            <a:r>
              <a:rPr lang="en-US" altLang="zh-CN" sz="2400" dirty="0">
                <a:latin typeface="Times New Roman" panose="02020603050405020304" pitchFamily="18" charset="0"/>
                <a:cs typeface="Times New Roman" panose="02020603050405020304" pitchFamily="18" charset="0"/>
              </a:rPr>
              <a:t>true</a:t>
            </a:r>
            <a:r>
              <a:rPr lang="zh-CN" altLang="en-US" sz="24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gn="just" eaLnBrk="1" hangingPunct="1">
              <a:buFont typeface="Wingdings" panose="05000000000000000000" pitchFamily="2" charset="2"/>
              <a:buChar char="l"/>
            </a:pPr>
            <a:endParaRPr lang="en-US" altLang="zh-CN" sz="2000" dirty="0">
              <a:latin typeface="Times New Roman" panose="02020603050405020304" pitchFamily="18" charset="0"/>
              <a:cs typeface="Times New Roman" panose="02020603050405020304" pitchFamily="18" charset="0"/>
            </a:endParaRPr>
          </a:p>
        </p:txBody>
      </p:sp>
      <p:sp>
        <p:nvSpPr>
          <p:cNvPr id="88067" name="Rectangle 2">
            <a:extLst>
              <a:ext uri="{FF2B5EF4-FFF2-40B4-BE49-F238E27FC236}">
                <a16:creationId xmlns:a16="http://schemas.microsoft.com/office/drawing/2014/main" id="{7AAA73BD-F73C-46F3-B82D-59AB3840F312}"/>
              </a:ext>
            </a:extLst>
          </p:cNvPr>
          <p:cNvSpPr>
            <a:spLocks noGrp="1" noChangeArrowheads="1"/>
          </p:cNvSpPr>
          <p:nvPr>
            <p:ph type="title" idx="4294967295"/>
          </p:nvPr>
        </p:nvSpPr>
        <p:spPr>
          <a:xfrm>
            <a:off x="1547664" y="476672"/>
            <a:ext cx="6465912" cy="703263"/>
          </a:xfrm>
        </p:spPr>
        <p:txBody>
          <a:bodyPr/>
          <a:lstStyle/>
          <a:p>
            <a:pPr eaLnBrk="1" hangingPunct="1"/>
            <a:r>
              <a:rPr lang="zh-CN" altLang="en-US" dirty="0"/>
              <a:t>指针的运算</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7F67818-19FB-4062-B8A2-44E84AC29C50}"/>
              </a:ext>
            </a:extLst>
          </p:cNvPr>
          <p:cNvSpPr>
            <a:spLocks noGrp="1" noChangeArrowheads="1"/>
          </p:cNvSpPr>
          <p:nvPr>
            <p:ph type="body" idx="4294967295"/>
          </p:nvPr>
        </p:nvSpPr>
        <p:spPr>
          <a:xfrm>
            <a:off x="548208" y="1844824"/>
            <a:ext cx="8047583" cy="3370262"/>
          </a:xfrm>
        </p:spPr>
        <p:txBody>
          <a:bodyPr/>
          <a:lstStyle/>
          <a:p>
            <a:pPr algn="just" eaLnBrk="1" hangingPunct="1"/>
            <a:r>
              <a:rPr lang="zh-CN" altLang="en-US" sz="2800" dirty="0"/>
              <a:t>通过 </a:t>
            </a:r>
            <a:r>
              <a:rPr lang="en-US" altLang="zh-CN" sz="2800" dirty="0" err="1"/>
              <a:t>cout</a:t>
            </a:r>
            <a:r>
              <a:rPr lang="en-US" altLang="zh-CN" sz="2800" dirty="0"/>
              <a:t> &lt;&lt; </a:t>
            </a:r>
            <a:r>
              <a:rPr lang="zh-CN" altLang="en-US" sz="2800" dirty="0"/>
              <a:t>来实现</a:t>
            </a:r>
            <a:endParaRPr lang="en-US" altLang="zh-CN" sz="2800" dirty="0"/>
          </a:p>
          <a:p>
            <a:pPr lvl="1" algn="just" eaLnBrk="1" hangingPunct="1">
              <a:buFont typeface="Wingdings" panose="05000000000000000000" pitchFamily="2" charset="2"/>
              <a:buChar char="l"/>
            </a:pPr>
            <a:r>
              <a:rPr lang="zh-CN" altLang="en-US" sz="2400" dirty="0"/>
              <a:t>当输出字符指针</a:t>
            </a:r>
            <a:r>
              <a:rPr lang="en-US" altLang="zh-CN" sz="2400" dirty="0"/>
              <a:t>char</a:t>
            </a:r>
            <a:r>
              <a:rPr lang="zh-CN" altLang="en-US" sz="2400" dirty="0"/>
              <a:t>*时，输出其指向的字符串</a:t>
            </a:r>
            <a:endParaRPr lang="en-US" altLang="zh-CN" sz="2400" dirty="0"/>
          </a:p>
          <a:p>
            <a:pPr lvl="1" algn="just" eaLnBrk="1" hangingPunct="1">
              <a:buFont typeface="Wingdings" panose="05000000000000000000" pitchFamily="2" charset="2"/>
              <a:buChar char="l"/>
            </a:pPr>
            <a:r>
              <a:rPr lang="zh-CN" altLang="en-US" sz="2400" dirty="0"/>
              <a:t>可以通过强制转换</a:t>
            </a:r>
            <a:r>
              <a:rPr lang="en-US" altLang="zh-CN" sz="2400" dirty="0"/>
              <a:t>void *</a:t>
            </a:r>
            <a:r>
              <a:rPr lang="zh-CN" altLang="en-US" sz="2400" dirty="0"/>
              <a:t>来输出地址的值</a:t>
            </a:r>
            <a:endParaRPr lang="en-US" altLang="zh-CN" sz="2400" dirty="0"/>
          </a:p>
          <a:p>
            <a:pPr algn="just" eaLnBrk="1" hangingPunct="1">
              <a:buFont typeface="Wingdings" panose="05000000000000000000" pitchFamily="2" charset="2"/>
              <a:buNone/>
            </a:pPr>
            <a:r>
              <a:rPr lang="en-US" altLang="zh-CN" sz="2100" dirty="0"/>
              <a:t>          </a:t>
            </a:r>
            <a:r>
              <a:rPr lang="zh-CN" altLang="en-US" sz="2000" dirty="0">
                <a:cs typeface="Times New Roman" panose="02020603050405020304" pitchFamily="18" charset="0"/>
              </a:rPr>
              <a:t>例如：</a:t>
            </a:r>
            <a:r>
              <a:rPr lang="en-US" altLang="zh-CN" sz="2000" dirty="0">
                <a:cs typeface="Times New Roman" panose="02020603050405020304" pitchFamily="18" charset="0"/>
              </a:rPr>
              <a:t>char str[] = "ABCD";</a:t>
            </a:r>
          </a:p>
          <a:p>
            <a:pPr lvl="1" eaLnBrk="1" hangingPunct="1">
              <a:buFont typeface="Wingdings" panose="05000000000000000000" pitchFamily="2" charset="2"/>
              <a:buNone/>
            </a:pPr>
            <a:r>
              <a:rPr lang="en-US" altLang="zh-CN" sz="2000" dirty="0">
                <a:cs typeface="Times New Roman" panose="02020603050405020304" pitchFamily="18" charset="0"/>
              </a:rPr>
              <a:t>               char *q = &amp;str[0];</a:t>
            </a: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q; //</a:t>
            </a:r>
            <a:r>
              <a:rPr lang="zh-CN" altLang="en-US" sz="2000" dirty="0">
                <a:cs typeface="Times New Roman" panose="02020603050405020304" pitchFamily="18" charset="0"/>
              </a:rPr>
              <a:t>输出</a:t>
            </a:r>
            <a:r>
              <a:rPr lang="en-US" altLang="zh-CN" sz="2000" dirty="0">
                <a:cs typeface="Times New Roman" panose="02020603050405020304" pitchFamily="18" charset="0"/>
              </a:rPr>
              <a:t>q</a:t>
            </a:r>
            <a:r>
              <a:rPr lang="zh-CN" altLang="en-US" sz="2000" dirty="0">
                <a:cs typeface="Times New Roman" panose="02020603050405020304" pitchFamily="18" charset="0"/>
              </a:rPr>
              <a:t>指向的字符串</a:t>
            </a:r>
            <a:r>
              <a:rPr lang="en-US" altLang="zh-CN" sz="2000" dirty="0">
                <a:cs typeface="Times New Roman" panose="02020603050405020304" pitchFamily="18" charset="0"/>
              </a:rPr>
              <a:t>ABCD</a:t>
            </a: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0000"/>
                </a:solidFill>
                <a:cs typeface="Times New Roman" panose="02020603050405020304" pitchFamily="18" charset="0"/>
              </a:rPr>
              <a:t>*q</a:t>
            </a:r>
            <a:r>
              <a:rPr lang="en-US" altLang="zh-CN" sz="2000" dirty="0">
                <a:cs typeface="Times New Roman" panose="02020603050405020304" pitchFamily="18" charset="0"/>
              </a:rPr>
              <a:t>; //</a:t>
            </a:r>
            <a:r>
              <a:rPr lang="zh-CN" altLang="en-US" sz="2000" dirty="0">
                <a:cs typeface="Times New Roman" panose="02020603050405020304" pitchFamily="18" charset="0"/>
              </a:rPr>
              <a:t>输出</a:t>
            </a:r>
            <a:r>
              <a:rPr lang="en-US" altLang="zh-CN" sz="2000" dirty="0">
                <a:cs typeface="Times New Roman" panose="02020603050405020304" pitchFamily="18" charset="0"/>
              </a:rPr>
              <a:t>q</a:t>
            </a:r>
            <a:r>
              <a:rPr lang="zh-CN" altLang="en-US" sz="2000" dirty="0">
                <a:cs typeface="Times New Roman" panose="02020603050405020304" pitchFamily="18" charset="0"/>
              </a:rPr>
              <a:t>指向的字符</a:t>
            </a:r>
            <a:r>
              <a:rPr lang="en-US" altLang="zh-CN" sz="2000" dirty="0">
                <a:cs typeface="Times New Roman" panose="02020603050405020304" pitchFamily="18" charset="0"/>
              </a:rPr>
              <a:t>A</a:t>
            </a: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0000"/>
                </a:solidFill>
                <a:cs typeface="Times New Roman" panose="02020603050405020304" pitchFamily="18" charset="0"/>
              </a:rPr>
              <a:t>(void *)</a:t>
            </a:r>
            <a:r>
              <a:rPr lang="en-US" altLang="zh-CN" sz="2000" dirty="0">
                <a:cs typeface="Times New Roman" panose="02020603050405020304" pitchFamily="18" charset="0"/>
              </a:rPr>
              <a:t>q  //</a:t>
            </a:r>
            <a:r>
              <a:rPr lang="zh-CN" altLang="en-US" sz="2000" dirty="0">
                <a:cs typeface="Times New Roman" panose="02020603050405020304" pitchFamily="18" charset="0"/>
              </a:rPr>
              <a:t>输出字符串</a:t>
            </a:r>
            <a:r>
              <a:rPr lang="en-US" altLang="zh-CN" sz="2000" dirty="0">
                <a:cs typeface="Times New Roman" panose="02020603050405020304" pitchFamily="18" charset="0"/>
              </a:rPr>
              <a:t>"ABCD"</a:t>
            </a:r>
            <a:r>
              <a:rPr lang="zh-CN" altLang="en-US" sz="2000" dirty="0">
                <a:cs typeface="Times New Roman" panose="02020603050405020304" pitchFamily="18" charset="0"/>
              </a:rPr>
              <a:t>的内存首地址</a:t>
            </a:r>
          </a:p>
        </p:txBody>
      </p:sp>
      <p:sp>
        <p:nvSpPr>
          <p:cNvPr id="89091" name="Rectangle 2">
            <a:extLst>
              <a:ext uri="{FF2B5EF4-FFF2-40B4-BE49-F238E27FC236}">
                <a16:creationId xmlns:a16="http://schemas.microsoft.com/office/drawing/2014/main" id="{F595602F-F04D-494B-87E0-DE59D95824FB}"/>
              </a:ext>
            </a:extLst>
          </p:cNvPr>
          <p:cNvSpPr>
            <a:spLocks noGrp="1" noChangeArrowheads="1"/>
          </p:cNvSpPr>
          <p:nvPr>
            <p:ph type="title" idx="4294967295"/>
          </p:nvPr>
        </p:nvSpPr>
        <p:spPr>
          <a:xfrm>
            <a:off x="1547664" y="404664"/>
            <a:ext cx="6264696" cy="703263"/>
          </a:xfrm>
        </p:spPr>
        <p:txBody>
          <a:bodyPr/>
          <a:lstStyle/>
          <a:p>
            <a:pPr eaLnBrk="1" hangingPunct="1"/>
            <a:r>
              <a:rPr lang="zh-CN" altLang="zh-CN" dirty="0"/>
              <a:t>指针的输出</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AC724A25-D40E-47C3-90D9-7E758F3110D9}"/>
              </a:ext>
            </a:extLst>
          </p:cNvPr>
          <p:cNvSpPr>
            <a:spLocks noGrp="1" noChangeArrowheads="1"/>
          </p:cNvSpPr>
          <p:nvPr>
            <p:ph type="body" idx="4294967295"/>
          </p:nvPr>
        </p:nvSpPr>
        <p:spPr>
          <a:xfrm>
            <a:off x="971600" y="2348880"/>
            <a:ext cx="5014913" cy="2005012"/>
          </a:xfrm>
        </p:spPr>
        <p:txBody>
          <a:bodyPr/>
          <a:lstStyle/>
          <a:p>
            <a:pPr algn="just" defTabSz="439738" eaLnBrk="1" hangingPunct="1">
              <a:lnSpc>
                <a:spcPct val="80000"/>
              </a:lnSpc>
            </a:pPr>
            <a:r>
              <a:rPr lang="zh-CN" altLang="en-US" sz="2800" dirty="0"/>
              <a:t>提高参数传递的效率</a:t>
            </a:r>
            <a:endParaRPr lang="en-US" altLang="zh-CN" sz="2800" dirty="0"/>
          </a:p>
          <a:p>
            <a:pPr algn="just" defTabSz="439738" eaLnBrk="1" hangingPunct="1">
              <a:lnSpc>
                <a:spcPct val="80000"/>
              </a:lnSpc>
            </a:pPr>
            <a:r>
              <a:rPr lang="zh-CN" altLang="en-US" sz="2800" dirty="0"/>
              <a:t>修改指向的内存内容</a:t>
            </a:r>
            <a:endParaRPr lang="en-US" altLang="zh-CN" sz="2800" dirty="0"/>
          </a:p>
          <a:p>
            <a:pPr algn="just" defTabSz="439738" eaLnBrk="1" hangingPunct="1">
              <a:lnSpc>
                <a:spcPct val="80000"/>
              </a:lnSpc>
            </a:pPr>
            <a:r>
              <a:rPr lang="zh-CN" altLang="en-US" sz="2800" dirty="0"/>
              <a:t>指向常量的指针</a:t>
            </a:r>
            <a:endParaRPr lang="en-US" altLang="zh-CN" sz="2800" dirty="0"/>
          </a:p>
          <a:p>
            <a:pPr algn="just" defTabSz="439738" eaLnBrk="1" hangingPunct="1">
              <a:lnSpc>
                <a:spcPct val="80000"/>
              </a:lnSpc>
            </a:pPr>
            <a:r>
              <a:rPr lang="zh-CN" altLang="en-US" sz="2800" dirty="0"/>
              <a:t>作为函数的返回值类型</a:t>
            </a:r>
            <a:endParaRPr lang="en-US" altLang="zh-CN" sz="2800" dirty="0"/>
          </a:p>
        </p:txBody>
      </p:sp>
      <p:sp>
        <p:nvSpPr>
          <p:cNvPr id="5" name="Rectangle 2">
            <a:extLst>
              <a:ext uri="{FF2B5EF4-FFF2-40B4-BE49-F238E27FC236}">
                <a16:creationId xmlns:a16="http://schemas.microsoft.com/office/drawing/2014/main" id="{AE605A29-CB7C-4C8F-A41B-590DD42DB155}"/>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5.5.3 </a:t>
            </a:r>
            <a:r>
              <a:rPr lang="zh-CN" altLang="en-US" sz="4000" kern="0" dirty="0">
                <a:solidFill>
                  <a:schemeClr val="tx2"/>
                </a:solidFill>
                <a:latin typeface="+mj-lt"/>
                <a:ea typeface="+mj-ea"/>
                <a:cs typeface="+mj-cs"/>
              </a:rPr>
              <a:t>指针作为参数类型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a:extLst>
              <a:ext uri="{FF2B5EF4-FFF2-40B4-BE49-F238E27FC236}">
                <a16:creationId xmlns:a16="http://schemas.microsoft.com/office/drawing/2014/main" id="{E3E6779A-B0C7-462F-9E48-4CDB52DF5BE0}"/>
              </a:ext>
            </a:extLst>
          </p:cNvPr>
          <p:cNvSpPr>
            <a:spLocks noGrp="1" noChangeArrowheads="1"/>
          </p:cNvSpPr>
          <p:nvPr>
            <p:ph type="body" idx="4294967295"/>
          </p:nvPr>
        </p:nvSpPr>
        <p:spPr>
          <a:xfrm>
            <a:off x="1259632" y="1628800"/>
            <a:ext cx="6336704" cy="4803775"/>
          </a:xfrm>
          <a:solidFill>
            <a:schemeClr val="bg1"/>
          </a:solidFill>
        </p:spPr>
        <p:txBody>
          <a:bodyPr/>
          <a:lstStyle/>
          <a:p>
            <a:pPr algn="just" defTabSz="439738" eaLnBrk="1" hangingPunct="1">
              <a:lnSpc>
                <a:spcPct val="80000"/>
              </a:lnSpc>
            </a:pPr>
            <a:r>
              <a:rPr lang="zh-CN" altLang="zh-CN" sz="2800" dirty="0"/>
              <a:t>向函数传递</a:t>
            </a:r>
            <a:r>
              <a:rPr lang="zh-CN" altLang="en-US" sz="2800" dirty="0"/>
              <a:t>较大</a:t>
            </a:r>
            <a:r>
              <a:rPr lang="zh-CN" altLang="zh-CN" sz="2800" dirty="0"/>
              <a:t>的数据类型</a:t>
            </a:r>
            <a:endParaRPr lang="en-US" altLang="zh-CN" sz="2800" dirty="0"/>
          </a:p>
          <a:p>
            <a:pPr defTabSz="439738" eaLnBrk="1" hangingPunct="1">
              <a:lnSpc>
                <a:spcPct val="80000"/>
              </a:lnSpc>
              <a:buFont typeface="Wingdings" panose="05000000000000000000" pitchFamily="2" charset="2"/>
              <a:buNone/>
            </a:pPr>
            <a:endParaRPr lang="en-US" altLang="zh-CN" sz="1000" dirty="0">
              <a:cs typeface="Times New Roman" panose="02020603050405020304" pitchFamily="18" charset="0"/>
            </a:endParaRPr>
          </a:p>
          <a:p>
            <a:pPr lvl="1" defTabSz="439738"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struct</a:t>
            </a:r>
            <a:r>
              <a:rPr lang="en-US" altLang="zh-CN" sz="2000" dirty="0">
                <a:cs typeface="Times New Roman" panose="02020603050405020304" pitchFamily="18" charset="0"/>
              </a:rPr>
              <a:t> A</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no;  </a:t>
            </a:r>
            <a:r>
              <a:rPr lang="en-US" altLang="zh-CN" sz="2000" dirty="0">
                <a:solidFill>
                  <a:srgbClr val="0070C0"/>
                </a:solidFill>
                <a:cs typeface="Times New Roman" panose="02020603050405020304" pitchFamily="18" charset="0"/>
              </a:rPr>
              <a:t>char</a:t>
            </a:r>
            <a:r>
              <a:rPr lang="en-US" altLang="zh-CN" sz="2000" dirty="0">
                <a:cs typeface="Times New Roman" panose="02020603050405020304" pitchFamily="18" charset="0"/>
              </a:rPr>
              <a:t> name[20];   ...... };</a:t>
            </a:r>
          </a:p>
          <a:p>
            <a:pPr lvl="1" defTabSz="439738" eaLnBrk="1" hangingPunct="1">
              <a:lnSpc>
                <a:spcPct val="80000"/>
              </a:lnSpc>
              <a:buFont typeface="Wingdings" panose="05000000000000000000" pitchFamily="2" charset="2"/>
              <a:buNone/>
            </a:pPr>
            <a:endParaRPr lang="en-US" altLang="zh-CN" sz="2000" dirty="0">
              <a:cs typeface="Times New Roman" panose="02020603050405020304" pitchFamily="18" charset="0"/>
            </a:endParaRPr>
          </a:p>
          <a:p>
            <a:pPr lvl="1" defTabSz="439738"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f(A *p)</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	... p-&gt;no ....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或者，</a:t>
            </a:r>
            <a:r>
              <a:rPr lang="en-US" altLang="zh-CN" sz="2000" dirty="0">
                <a:solidFill>
                  <a:srgbClr val="00B050"/>
                </a:solidFill>
                <a:cs typeface="Times New Roman" panose="02020603050405020304" pitchFamily="18" charset="0"/>
              </a:rPr>
              <a:t>(*p).no</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	... p-&gt;name ...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或者，</a:t>
            </a:r>
            <a:r>
              <a:rPr lang="en-US" altLang="zh-CN" sz="2000" dirty="0">
                <a:solidFill>
                  <a:srgbClr val="00B050"/>
                </a:solidFill>
                <a:cs typeface="Times New Roman" panose="02020603050405020304" pitchFamily="18" charset="0"/>
              </a:rPr>
              <a:t>(*p).name</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a:p>
            <a:pPr lvl="1" defTabSz="439738" eaLnBrk="1" hangingPunct="1">
              <a:lnSpc>
                <a:spcPct val="80000"/>
              </a:lnSpc>
              <a:buFont typeface="Wingdings" panose="05000000000000000000" pitchFamily="2" charset="2"/>
              <a:buNone/>
            </a:pPr>
            <a:endParaRPr lang="en-US" altLang="zh-CN" sz="2000" dirty="0">
              <a:cs typeface="Times New Roman" panose="02020603050405020304" pitchFamily="18" charset="0"/>
            </a:endParaRPr>
          </a:p>
          <a:p>
            <a:pPr lvl="1" defTabSz="439738"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	A </a:t>
            </a:r>
            <a:r>
              <a:rPr lang="en-US" altLang="zh-CN" sz="2000" dirty="0" err="1">
                <a:cs typeface="Times New Roman" panose="02020603050405020304" pitchFamily="18" charset="0"/>
              </a:rPr>
              <a:t>a</a:t>
            </a:r>
            <a:r>
              <a:rPr lang="en-US" altLang="zh-CN" sz="2000" dirty="0">
                <a:cs typeface="Times New Roman" panose="02020603050405020304" pitchFamily="18" charset="0"/>
              </a:rPr>
              <a:t>;</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	f(&amp;a);  </a:t>
            </a:r>
            <a:r>
              <a:rPr lang="en-US" altLang="zh-CN" sz="2000" b="1" dirty="0">
                <a:solidFill>
                  <a:srgbClr val="0000FF"/>
                </a:solidFill>
                <a:cs typeface="Times New Roman" panose="02020603050405020304" pitchFamily="18" charset="0"/>
              </a:rPr>
              <a:t>//</a:t>
            </a:r>
            <a:r>
              <a:rPr lang="zh-CN" altLang="en-US" sz="2000" b="1" dirty="0">
                <a:solidFill>
                  <a:srgbClr val="0000FF"/>
                </a:solidFill>
                <a:cs typeface="Times New Roman" panose="02020603050405020304" pitchFamily="18" charset="0"/>
              </a:rPr>
              <a:t>把结构变量的地址传给函数</a:t>
            </a:r>
            <a:r>
              <a:rPr lang="en-US" altLang="zh-CN" sz="2000" b="1" dirty="0">
                <a:solidFill>
                  <a:srgbClr val="0000FF"/>
                </a:solidFill>
                <a:cs typeface="Times New Roman" panose="02020603050405020304" pitchFamily="18" charset="0"/>
              </a:rPr>
              <a:t>f</a:t>
            </a:r>
          </a:p>
          <a:p>
            <a:pPr lvl="1" defTabSz="439738"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p:txBody>
      </p:sp>
      <p:sp>
        <p:nvSpPr>
          <p:cNvPr id="5" name="Rectangle 2">
            <a:extLst>
              <a:ext uri="{FF2B5EF4-FFF2-40B4-BE49-F238E27FC236}">
                <a16:creationId xmlns:a16="http://schemas.microsoft.com/office/drawing/2014/main" id="{7F0A23BB-4E33-46A4-8B75-D6968037A868}"/>
              </a:ext>
            </a:extLst>
          </p:cNvPr>
          <p:cNvSpPr txBox="1">
            <a:spLocks noChangeArrowheads="1"/>
          </p:cNvSpPr>
          <p:nvPr/>
        </p:nvSpPr>
        <p:spPr bwMode="auto">
          <a:xfrm>
            <a:off x="1475656" y="0"/>
            <a:ext cx="7010400" cy="1527175"/>
          </a:xfrm>
          <a:prstGeom prst="rect">
            <a:avLst/>
          </a:prstGeom>
          <a:noFill/>
          <a:ln w="9525">
            <a:noFill/>
            <a:miter lim="800000"/>
            <a:headEnd/>
            <a:tailEnd/>
          </a:ln>
        </p:spPr>
        <p:txBody>
          <a:bodyPr anchor="ctr"/>
          <a:lstStyle/>
          <a:p>
            <a:pPr eaLnBrk="1" hangingPunct="1">
              <a:defRPr/>
            </a:pPr>
            <a:r>
              <a:rPr lang="zh-CN" altLang="en-US" sz="4000" kern="0" dirty="0">
                <a:solidFill>
                  <a:schemeClr val="tx2"/>
                </a:solidFill>
                <a:latin typeface="+mj-lt"/>
                <a:ea typeface="+mj-ea"/>
                <a:cs typeface="+mj-cs"/>
              </a:rPr>
              <a:t>提高参数传递的效率</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6923D240-DEB6-42F5-8D39-11CBC8F5E6B2}"/>
              </a:ext>
            </a:extLst>
          </p:cNvPr>
          <p:cNvSpPr>
            <a:spLocks noGrp="1" noChangeArrowheads="1"/>
          </p:cNvSpPr>
          <p:nvPr>
            <p:ph type="body" idx="4294967295"/>
          </p:nvPr>
        </p:nvSpPr>
        <p:spPr>
          <a:xfrm>
            <a:off x="899592" y="1887537"/>
            <a:ext cx="7158038" cy="3082925"/>
          </a:xfrm>
        </p:spPr>
        <p:txBody>
          <a:bodyPr/>
          <a:lstStyle/>
          <a:p>
            <a:pPr algn="just" defTabSz="439738" eaLnBrk="1" hangingPunct="1">
              <a:lnSpc>
                <a:spcPct val="80000"/>
              </a:lnSpc>
              <a:defRPr/>
            </a:pPr>
            <a:r>
              <a:rPr lang="zh-CN" altLang="zh-CN" sz="2800" dirty="0"/>
              <a:t>向函数传递大型的数据类型</a:t>
            </a:r>
            <a:endParaRPr lang="en-US" altLang="zh-CN" sz="2800" dirty="0"/>
          </a:p>
          <a:p>
            <a:pPr defTabSz="439738" eaLnBrk="1" hangingPunct="1">
              <a:lnSpc>
                <a:spcPct val="80000"/>
              </a:lnSpc>
              <a:buFont typeface="Wingdings" panose="05000000000000000000" pitchFamily="2" charset="2"/>
              <a:buNone/>
              <a:defRPr/>
            </a:pPr>
            <a:endParaRPr lang="en-US" altLang="zh-CN" sz="1000" dirty="0">
              <a:cs typeface="Times New Roman" panose="02020603050405020304" pitchFamily="18" charset="0"/>
            </a:endParaRPr>
          </a:p>
          <a:p>
            <a:pPr lvl="1" defTabSz="439738" eaLnBrk="1" hangingPunct="1">
              <a:buFont typeface="Wingdings" panose="05000000000000000000" pitchFamily="2" charset="2"/>
              <a:buChar char="l"/>
              <a:defRPr/>
            </a:pPr>
            <a:r>
              <a:rPr lang="zh-CN" altLang="en-US" sz="2400" dirty="0"/>
              <a:t>例子：下面两种方式函数定义等价：</a:t>
            </a:r>
            <a:endParaRPr lang="en-US" altLang="zh-CN" sz="2400" dirty="0"/>
          </a:p>
          <a:p>
            <a:pPr marL="457200" lvl="1" indent="0" defTabSz="439738" eaLnBrk="1" hangingPunct="1">
              <a:buFont typeface="Wingdings" panose="05000000000000000000" pitchFamily="2" charset="2"/>
              <a:buNone/>
              <a:defRPr/>
            </a:pPr>
            <a:endParaRPr lang="zh-CN" altLang="en-US" sz="1000" dirty="0"/>
          </a:p>
          <a:p>
            <a:pPr lvl="1" defTabSz="439738" eaLnBrk="1" hangingPunct="1">
              <a:buFont typeface="Wingdings" panose="05000000000000000000" pitchFamily="2" charset="2"/>
              <a:buNone/>
              <a:defRPr/>
            </a:pPr>
            <a:r>
              <a:rPr lang="en-US" altLang="zh-CN" sz="2000" dirty="0">
                <a:cs typeface="Times New Roman" panose="02020603050405020304" pitchFamily="18" charset="0"/>
              </a:rPr>
              <a:t>int max(</a:t>
            </a:r>
            <a:r>
              <a:rPr lang="en-US" altLang="zh-CN" sz="2000" dirty="0">
                <a:solidFill>
                  <a:srgbClr val="FF0000"/>
                </a:solidFill>
                <a:cs typeface="Times New Roman" panose="02020603050405020304" pitchFamily="18" charset="0"/>
              </a:rPr>
              <a:t>int x[], </a:t>
            </a:r>
            <a:r>
              <a:rPr lang="en-US" altLang="zh-CN" sz="2000" dirty="0">
                <a:cs typeface="Times New Roman" panose="02020603050405020304" pitchFamily="18" charset="0"/>
              </a:rPr>
              <a:t>int num)              int max(</a:t>
            </a:r>
            <a:r>
              <a:rPr lang="en-US" altLang="zh-CN" sz="2000" dirty="0">
                <a:solidFill>
                  <a:srgbClr val="FF0000"/>
                </a:solidFill>
                <a:cs typeface="Times New Roman" panose="02020603050405020304" pitchFamily="18" charset="0"/>
              </a:rPr>
              <a:t>int *x, </a:t>
            </a:r>
            <a:r>
              <a:rPr lang="en-US" altLang="zh-CN" sz="2000" dirty="0">
                <a:cs typeface="Times New Roman" panose="02020603050405020304" pitchFamily="18" charset="0"/>
              </a:rPr>
              <a:t>int num)</a:t>
            </a:r>
          </a:p>
          <a:p>
            <a:pPr lvl="1" defTabSz="439738" eaLnBrk="1" hangingPunct="1">
              <a:buFont typeface="Wingdings" panose="05000000000000000000" pitchFamily="2" charset="2"/>
              <a:buNone/>
              <a:defRPr/>
            </a:pPr>
            <a:r>
              <a:rPr lang="en-US" altLang="zh-CN" sz="2000" dirty="0">
                <a:cs typeface="Times New Roman" panose="02020603050405020304" pitchFamily="18" charset="0"/>
              </a:rPr>
              <a:t>{	......                                          {   ......</a:t>
            </a:r>
          </a:p>
          <a:p>
            <a:pPr lvl="1" defTabSz="439738" eaLnBrk="1" hangingPunct="1">
              <a:buFont typeface="Wingdings" panose="05000000000000000000" pitchFamily="2" charset="2"/>
              <a:buNone/>
              <a:defRPr/>
            </a:pPr>
            <a:r>
              <a:rPr lang="en-US" altLang="zh-CN" sz="2000" dirty="0">
                <a:cs typeface="Times New Roman" panose="02020603050405020304" pitchFamily="18" charset="0"/>
              </a:rPr>
              <a:t>	... x[</a:t>
            </a:r>
            <a:r>
              <a:rPr lang="en-US" altLang="zh-CN" sz="2000" dirty="0" err="1">
                <a:cs typeface="Times New Roman" panose="02020603050405020304" pitchFamily="18" charset="0"/>
              </a:rPr>
              <a:t>i</a:t>
            </a:r>
            <a:r>
              <a:rPr lang="en-US" altLang="zh-CN" sz="2000" dirty="0">
                <a:cs typeface="Times New Roman" panose="02020603050405020304" pitchFamily="18" charset="0"/>
              </a:rPr>
              <a:t>] ...                                       ... </a:t>
            </a:r>
            <a:r>
              <a:rPr lang="en-US" altLang="zh-CN" sz="2000" b="1" dirty="0">
                <a:solidFill>
                  <a:srgbClr val="0000FF"/>
                </a:solidFill>
                <a:cs typeface="Times New Roman" panose="02020603050405020304" pitchFamily="18" charset="0"/>
              </a:rPr>
              <a:t>*(</a:t>
            </a:r>
            <a:r>
              <a:rPr lang="en-US" altLang="zh-CN" sz="2000" b="1" dirty="0" err="1">
                <a:solidFill>
                  <a:srgbClr val="0000FF"/>
                </a:solidFill>
                <a:cs typeface="Times New Roman" panose="02020603050405020304" pitchFamily="18" charset="0"/>
              </a:rPr>
              <a:t>x+i</a:t>
            </a:r>
            <a:r>
              <a:rPr lang="en-US" altLang="zh-CN" sz="2000" b="1" dirty="0">
                <a:solidFill>
                  <a:srgbClr val="0000FF"/>
                </a:solidFill>
                <a:cs typeface="Times New Roman" panose="02020603050405020304" pitchFamily="18" charset="0"/>
              </a:rPr>
              <a:t>)</a:t>
            </a:r>
            <a:r>
              <a:rPr lang="en-US" altLang="zh-CN" sz="2000" dirty="0">
                <a:cs typeface="Times New Roman" panose="02020603050405020304" pitchFamily="18" charset="0"/>
              </a:rPr>
              <a:t> ...  </a:t>
            </a:r>
            <a:r>
              <a:rPr lang="en-US" altLang="zh-CN" sz="2000" b="1" dirty="0">
                <a:solidFill>
                  <a:srgbClr val="0000FF"/>
                </a:solidFill>
                <a:cs typeface="Times New Roman" panose="02020603050405020304" pitchFamily="18" charset="0"/>
              </a:rPr>
              <a:t>//</a:t>
            </a:r>
            <a:r>
              <a:rPr lang="zh-CN" altLang="en-US" sz="2000" b="1" dirty="0">
                <a:solidFill>
                  <a:srgbClr val="0000FF"/>
                </a:solidFill>
                <a:cs typeface="Times New Roman" panose="02020603050405020304" pitchFamily="18" charset="0"/>
              </a:rPr>
              <a:t>或者</a:t>
            </a:r>
            <a:r>
              <a:rPr lang="en-US" altLang="zh-CN" sz="2000" b="1" dirty="0">
                <a:solidFill>
                  <a:srgbClr val="0000FF"/>
                </a:solidFill>
                <a:cs typeface="Times New Roman" panose="02020603050405020304" pitchFamily="18" charset="0"/>
              </a:rPr>
              <a:t>x[</a:t>
            </a:r>
            <a:r>
              <a:rPr lang="en-US" altLang="zh-CN" sz="2000" b="1" dirty="0" err="1">
                <a:solidFill>
                  <a:srgbClr val="0000FF"/>
                </a:solidFill>
                <a:cs typeface="Times New Roman" panose="02020603050405020304" pitchFamily="18" charset="0"/>
              </a:rPr>
              <a:t>i</a:t>
            </a:r>
            <a:r>
              <a:rPr lang="en-US" altLang="zh-CN" sz="2000" b="1" dirty="0">
                <a:solidFill>
                  <a:srgbClr val="0000FF"/>
                </a:solidFill>
                <a:cs typeface="Times New Roman" panose="02020603050405020304" pitchFamily="18" charset="0"/>
              </a:rPr>
              <a:t>]</a:t>
            </a:r>
          </a:p>
          <a:p>
            <a:pPr lvl="1" defTabSz="439738" eaLnBrk="1" hangingPunct="1">
              <a:buFont typeface="Wingdings" panose="05000000000000000000" pitchFamily="2" charset="2"/>
              <a:buNone/>
              <a:defRPr/>
            </a:pPr>
            <a:r>
              <a:rPr lang="en-US" altLang="zh-CN" sz="2000" dirty="0">
                <a:cs typeface="Times New Roman" panose="02020603050405020304" pitchFamily="18" charset="0"/>
              </a:rPr>
              <a:t>	......                                               ......</a:t>
            </a:r>
          </a:p>
          <a:p>
            <a:pPr lvl="1" defTabSz="439738"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a:t>}</a:t>
            </a:r>
          </a:p>
        </p:txBody>
      </p:sp>
      <p:sp>
        <p:nvSpPr>
          <p:cNvPr id="4" name="Rectangle 2">
            <a:extLst>
              <a:ext uri="{FF2B5EF4-FFF2-40B4-BE49-F238E27FC236}">
                <a16:creationId xmlns:a16="http://schemas.microsoft.com/office/drawing/2014/main" id="{31C3CFDE-AF93-4E08-AD8D-2622C1400EDF}"/>
              </a:ext>
            </a:extLst>
          </p:cNvPr>
          <p:cNvSpPr txBox="1">
            <a:spLocks noChangeArrowheads="1"/>
          </p:cNvSpPr>
          <p:nvPr/>
        </p:nvSpPr>
        <p:spPr bwMode="auto">
          <a:xfrm>
            <a:off x="1475656" y="0"/>
            <a:ext cx="7010400" cy="1527175"/>
          </a:xfrm>
          <a:prstGeom prst="rect">
            <a:avLst/>
          </a:prstGeom>
          <a:noFill/>
          <a:ln w="9525">
            <a:noFill/>
            <a:miter lim="800000"/>
            <a:headEnd/>
            <a:tailEnd/>
          </a:ln>
        </p:spPr>
        <p:txBody>
          <a:bodyPr anchor="ctr"/>
          <a:lstStyle/>
          <a:p>
            <a:pPr eaLnBrk="1" hangingPunct="1">
              <a:defRPr/>
            </a:pPr>
            <a:r>
              <a:rPr lang="zh-CN" altLang="en-US" sz="4000" kern="0" dirty="0">
                <a:solidFill>
                  <a:schemeClr val="tx2"/>
                </a:solidFill>
                <a:latin typeface="+mj-lt"/>
                <a:ea typeface="+mj-ea"/>
                <a:cs typeface="+mj-cs"/>
              </a:rPr>
              <a:t>提高参数传递的效率</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909B297A-F8B7-4419-B90C-F05119324D31}"/>
              </a:ext>
            </a:extLst>
          </p:cNvPr>
          <p:cNvSpPr>
            <a:spLocks noGrp="1" noChangeArrowheads="1"/>
          </p:cNvSpPr>
          <p:nvPr>
            <p:ph type="body" idx="4294967295"/>
          </p:nvPr>
        </p:nvSpPr>
        <p:spPr>
          <a:xfrm>
            <a:off x="575049" y="1628800"/>
            <a:ext cx="8568951" cy="4392612"/>
          </a:xfrm>
        </p:spPr>
        <p:txBody>
          <a:bodyPr/>
          <a:lstStyle/>
          <a:p>
            <a:r>
              <a:rPr lang="zh-CN" altLang="en-US" sz="2800" dirty="0"/>
              <a:t>值传递</a:t>
            </a:r>
            <a:endParaRPr lang="en-US" altLang="zh-CN" sz="2800" dirty="0"/>
          </a:p>
          <a:p>
            <a:pPr eaLnBrk="1" hangingPunct="1">
              <a:lnSpc>
                <a:spcPct val="80000"/>
              </a:lnSpc>
              <a:buFont typeface="Wingdings" panose="05000000000000000000" pitchFamily="2" charset="2"/>
              <a:buNone/>
            </a:pPr>
            <a:endParaRPr lang="en-US" altLang="zh-CN" sz="1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swap(</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y)</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t = x;</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x = y;</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y = 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endParaRPr lang="en-US" altLang="zh-CN" sz="2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 = 0, b = 1;</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swap(a, b);</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cs typeface="Times New Roman" panose="02020603050405020304" pitchFamily="18" charset="0"/>
              </a:rPr>
              <a:t>"a=" </a:t>
            </a:r>
            <a:r>
              <a:rPr lang="en-US" altLang="zh-CN" sz="2000" dirty="0">
                <a:cs typeface="Times New Roman" panose="02020603050405020304" pitchFamily="18" charset="0"/>
              </a:rPr>
              <a:t>&lt;&lt; a &lt;&lt; </a:t>
            </a:r>
            <a:r>
              <a:rPr lang="en-US" altLang="zh-CN" sz="2000" dirty="0">
                <a:solidFill>
                  <a:srgbClr val="FF9900"/>
                </a:solidFill>
                <a:cs typeface="Times New Roman" panose="02020603050405020304" pitchFamily="18" charset="0"/>
              </a:rPr>
              <a:t>", b=" </a:t>
            </a:r>
            <a:r>
              <a:rPr lang="en-US" altLang="zh-CN" sz="2000" dirty="0">
                <a:cs typeface="Times New Roman" panose="02020603050405020304" pitchFamily="18" charset="0"/>
              </a:rPr>
              <a:t>&lt;&lt; b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b="1" dirty="0">
                <a:solidFill>
                  <a:srgbClr val="FF0000"/>
                </a:solidFill>
                <a:cs typeface="Times New Roman" panose="02020603050405020304" pitchFamily="18" charset="0"/>
              </a:rPr>
              <a:t>//</a:t>
            </a:r>
            <a:r>
              <a:rPr lang="zh-CN" altLang="en-US" sz="2000" b="1" dirty="0">
                <a:solidFill>
                  <a:srgbClr val="FF0000"/>
                </a:solidFill>
                <a:cs typeface="Times New Roman" panose="02020603050405020304" pitchFamily="18" charset="0"/>
              </a:rPr>
              <a:t>输出：</a:t>
            </a:r>
            <a:r>
              <a:rPr lang="en-US" altLang="zh-CN" sz="2000" b="1" dirty="0">
                <a:solidFill>
                  <a:srgbClr val="FF0000"/>
                </a:solidFill>
                <a:cs typeface="Times New Roman" panose="02020603050405020304" pitchFamily="18" charset="0"/>
              </a:rPr>
              <a:t>a=0, b=1</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0;</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p:txBody>
      </p:sp>
      <p:sp>
        <p:nvSpPr>
          <p:cNvPr id="4" name="Rectangle 2">
            <a:extLst>
              <a:ext uri="{FF2B5EF4-FFF2-40B4-BE49-F238E27FC236}">
                <a16:creationId xmlns:a16="http://schemas.microsoft.com/office/drawing/2014/main" id="{9CF6E5C2-526C-43E6-8F92-80443D6984C3}"/>
              </a:ext>
            </a:extLst>
          </p:cNvPr>
          <p:cNvSpPr txBox="1">
            <a:spLocks noChangeArrowheads="1"/>
          </p:cNvSpPr>
          <p:nvPr/>
        </p:nvSpPr>
        <p:spPr bwMode="auto">
          <a:xfrm>
            <a:off x="1475656" y="0"/>
            <a:ext cx="7010400" cy="1527175"/>
          </a:xfrm>
          <a:prstGeom prst="rect">
            <a:avLst/>
          </a:prstGeom>
          <a:noFill/>
          <a:ln w="9525">
            <a:noFill/>
            <a:miter lim="800000"/>
            <a:headEnd/>
            <a:tailEnd/>
          </a:ln>
        </p:spPr>
        <p:txBody>
          <a:bodyPr anchor="ctr"/>
          <a:lstStyle/>
          <a:p>
            <a:pPr eaLnBrk="1" hangingPunct="1">
              <a:defRPr/>
            </a:pPr>
            <a:r>
              <a:rPr lang="zh-CN" altLang="en-US" sz="4000" kern="0" dirty="0">
                <a:solidFill>
                  <a:schemeClr val="tx2"/>
                </a:solidFill>
                <a:latin typeface="+mj-lt"/>
                <a:ea typeface="+mj-ea"/>
                <a:cs typeface="+mj-cs"/>
              </a:rPr>
              <a:t>修改指向的内存内容</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F4334A0-A2CB-4B2F-A1F4-7918EF014002}"/>
              </a:ext>
            </a:extLst>
          </p:cNvPr>
          <p:cNvSpPr>
            <a:spLocks noGrp="1" noChangeArrowheads="1"/>
          </p:cNvSpPr>
          <p:nvPr>
            <p:ph type="body" idx="4294967295"/>
          </p:nvPr>
        </p:nvSpPr>
        <p:spPr>
          <a:xfrm>
            <a:off x="395536" y="1556792"/>
            <a:ext cx="8352928" cy="4714875"/>
          </a:xfrm>
        </p:spPr>
        <p:txBody>
          <a:bodyPr/>
          <a:lstStyle/>
          <a:p>
            <a:pPr>
              <a:buClr>
                <a:srgbClr val="336666"/>
              </a:buClr>
            </a:pPr>
            <a:r>
              <a:rPr lang="zh-CN" altLang="en-US" sz="2800" dirty="0"/>
              <a:t>指针传递</a:t>
            </a:r>
            <a:endParaRPr lang="en-US" altLang="zh-CN" sz="2800" dirty="0"/>
          </a:p>
          <a:p>
            <a:pPr eaLnBrk="1" hangingPunct="1">
              <a:lnSpc>
                <a:spcPct val="90000"/>
              </a:lnSpc>
              <a:buFont typeface="Wingdings" panose="05000000000000000000" pitchFamily="2" charset="2"/>
              <a:buNone/>
            </a:pPr>
            <a:endParaRPr lang="en-US" altLang="zh-CN" sz="1000" dirty="0">
              <a:latin typeface="Times New Roman" panose="02020603050405020304" pitchFamily="18" charset="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swap(</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*px,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err="1">
                <a:cs typeface="Times New Roman" panose="02020603050405020304" pitchFamily="18" charset="0"/>
              </a:rPr>
              <a:t>py</a:t>
            </a:r>
            <a:r>
              <a:rPr lang="en-US" altLang="zh-CN" sz="2000" dirty="0">
                <a:cs typeface="Times New Roman" panose="02020603050405020304" pitchFamily="18" charset="0"/>
              </a:rPr>
              <a:t>)</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t = *px;</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*px = *</a:t>
            </a:r>
            <a:r>
              <a:rPr lang="en-US" altLang="zh-CN" sz="2000" dirty="0" err="1">
                <a:cs typeface="Times New Roman" panose="02020603050405020304" pitchFamily="18" charset="0"/>
              </a:rPr>
              <a:t>py</a:t>
            </a:r>
            <a:r>
              <a:rPr lang="en-US" altLang="zh-CN" sz="2000" dirty="0">
                <a:cs typeface="Times New Roman" panose="02020603050405020304" pitchFamily="18" charset="0"/>
              </a:rPr>
              <a:t>;</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py</a:t>
            </a:r>
            <a:r>
              <a:rPr lang="en-US" altLang="zh-CN" sz="2000" dirty="0">
                <a:cs typeface="Times New Roman" panose="02020603050405020304" pitchFamily="18" charset="0"/>
              </a:rPr>
              <a:t> = t;</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a:t>
            </a:r>
          </a:p>
          <a:p>
            <a:pPr eaLnBrk="1" hangingPunct="1">
              <a:lnSpc>
                <a:spcPct val="90000"/>
              </a:lnSpc>
              <a:buFont typeface="Wingdings" panose="05000000000000000000" pitchFamily="2" charset="2"/>
              <a:buNone/>
            </a:pPr>
            <a:endParaRPr lang="en-US" altLang="zh-CN" sz="20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 = 0, b = 1;</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swap(&amp;a, &amp;b);  </a:t>
            </a:r>
            <a:endParaRPr lang="zh-CN" altLang="en-US" sz="2000" dirty="0">
              <a:cs typeface="Times New Roman" panose="02020603050405020304" pitchFamily="18" charset="0"/>
            </a:endParaRPr>
          </a:p>
          <a:p>
            <a:pPr eaLnBrk="1" hangingPunct="1">
              <a:lnSpc>
                <a:spcPct val="90000"/>
              </a:lnSpc>
              <a:buFont typeface="Wingdings" panose="05000000000000000000" pitchFamily="2" charset="2"/>
              <a:buNone/>
            </a:pPr>
            <a:r>
              <a:rPr lang="zh-CN" altLang="en-US"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t>
            </a:r>
            <a:r>
              <a:rPr lang="en-US" altLang="zh-CN" sz="2000" dirty="0">
                <a:solidFill>
                  <a:srgbClr val="FF9900"/>
                </a:solidFill>
                <a:cs typeface="Times New Roman" panose="02020603050405020304" pitchFamily="18" charset="0"/>
              </a:rPr>
              <a:t>"a=" </a:t>
            </a:r>
            <a:r>
              <a:rPr lang="en-US" altLang="zh-CN" sz="2000" dirty="0">
                <a:cs typeface="Times New Roman" panose="02020603050405020304" pitchFamily="18" charset="0"/>
              </a:rPr>
              <a:t>&lt;&lt; a &lt;&lt; </a:t>
            </a:r>
            <a:r>
              <a:rPr lang="en-US" altLang="zh-CN" sz="2000" dirty="0">
                <a:solidFill>
                  <a:srgbClr val="FF9900"/>
                </a:solidFill>
                <a:cs typeface="Times New Roman" panose="02020603050405020304" pitchFamily="18" charset="0"/>
              </a:rPr>
              <a:t>", b=" </a:t>
            </a:r>
            <a:r>
              <a:rPr lang="en-US" altLang="zh-CN" sz="2000" dirty="0">
                <a:cs typeface="Times New Roman" panose="02020603050405020304" pitchFamily="18" charset="0"/>
              </a:rPr>
              <a:t>&lt;&lt; b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b="1" dirty="0">
                <a:solidFill>
                  <a:srgbClr val="FF0000"/>
                </a:solidFill>
                <a:cs typeface="Times New Roman" panose="02020603050405020304" pitchFamily="18" charset="0"/>
              </a:rPr>
              <a:t>//</a:t>
            </a:r>
            <a:r>
              <a:rPr lang="zh-CN" altLang="en-US" sz="2000" b="1" dirty="0">
                <a:solidFill>
                  <a:srgbClr val="FF0000"/>
                </a:solidFill>
                <a:cs typeface="Times New Roman" panose="02020603050405020304" pitchFamily="18" charset="0"/>
              </a:rPr>
              <a:t>输出：</a:t>
            </a:r>
            <a:r>
              <a:rPr lang="en-US" altLang="zh-CN" sz="2000" b="1" dirty="0">
                <a:solidFill>
                  <a:srgbClr val="FF0000"/>
                </a:solidFill>
                <a:cs typeface="Times New Roman" panose="02020603050405020304" pitchFamily="18" charset="0"/>
              </a:rPr>
              <a:t>a=1, b=0</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0;</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a:t>
            </a:r>
          </a:p>
        </p:txBody>
      </p:sp>
      <p:sp>
        <p:nvSpPr>
          <p:cNvPr id="5" name="Rectangle 2">
            <a:extLst>
              <a:ext uri="{FF2B5EF4-FFF2-40B4-BE49-F238E27FC236}">
                <a16:creationId xmlns:a16="http://schemas.microsoft.com/office/drawing/2014/main" id="{1751247F-5ABA-4999-987A-4CC1CC6C0414}"/>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zh-CN" altLang="en-US" sz="4000" kern="0" dirty="0">
                <a:solidFill>
                  <a:schemeClr val="tx2"/>
                </a:solidFill>
                <a:latin typeface="+mj-lt"/>
                <a:ea typeface="+mj-ea"/>
                <a:cs typeface="+mj-cs"/>
              </a:rPr>
              <a:t>修改指向的内存内容</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41707A7D-C7B1-4FA9-986C-25BA997AA02B}"/>
              </a:ext>
            </a:extLst>
          </p:cNvPr>
          <p:cNvSpPr>
            <a:spLocks noGrp="1" noChangeArrowheads="1"/>
          </p:cNvSpPr>
          <p:nvPr>
            <p:ph type="body" idx="4294967295"/>
          </p:nvPr>
        </p:nvSpPr>
        <p:spPr>
          <a:xfrm>
            <a:off x="395536" y="1700808"/>
            <a:ext cx="8143875" cy="4130675"/>
          </a:xfrm>
        </p:spPr>
        <p:txBody>
          <a:bodyPr/>
          <a:lstStyle/>
          <a:p>
            <a:pPr marL="357179" indent="-357179" algn="just" eaLnBrk="1" hangingPunct="1">
              <a:lnSpc>
                <a:spcPct val="90000"/>
              </a:lnSpc>
              <a:defRPr/>
            </a:pPr>
            <a:r>
              <a:rPr lang="zh-CN" altLang="en-US" sz="2800" dirty="0">
                <a:solidFill>
                  <a:srgbClr val="FF0000"/>
                </a:solidFill>
              </a:rPr>
              <a:t>指向常量的指针 </a:t>
            </a:r>
            <a:r>
              <a:rPr lang="en-US" altLang="zh-CN" sz="2800" dirty="0"/>
              <a:t>vs. </a:t>
            </a:r>
            <a:r>
              <a:rPr lang="zh-CN" altLang="en-US" sz="2800" dirty="0">
                <a:solidFill>
                  <a:srgbClr val="FF0000"/>
                </a:solidFill>
              </a:rPr>
              <a:t>指针类型的常量</a:t>
            </a:r>
            <a:endParaRPr lang="en-US" altLang="zh-CN" sz="3200" dirty="0"/>
          </a:p>
          <a:p>
            <a:pPr marL="757220" lvl="1" indent="-357179" algn="just" eaLnBrk="1" hangingPunct="1">
              <a:lnSpc>
                <a:spcPct val="90000"/>
              </a:lnSpc>
              <a:buFont typeface="Wingdings" panose="05000000000000000000" pitchFamily="2" charset="2"/>
              <a:buChar char="l"/>
              <a:defRPr/>
            </a:pPr>
            <a:r>
              <a:rPr lang="zh-CN" altLang="en-US" sz="2400" dirty="0"/>
              <a:t>前者的定义格式：</a:t>
            </a:r>
            <a:r>
              <a:rPr lang="en-US" altLang="zh-CN" sz="2400" b="1" dirty="0">
                <a:solidFill>
                  <a:srgbClr val="0070C0"/>
                </a:solidFill>
              </a:rPr>
              <a:t>const &lt;</a:t>
            </a:r>
            <a:r>
              <a:rPr lang="zh-CN" altLang="en-US" sz="2400" b="1" dirty="0">
                <a:solidFill>
                  <a:srgbClr val="0070C0"/>
                </a:solidFill>
              </a:rPr>
              <a:t>类型</a:t>
            </a:r>
            <a:r>
              <a:rPr lang="en-US" altLang="zh-CN" sz="2400" b="1" dirty="0">
                <a:solidFill>
                  <a:srgbClr val="0070C0"/>
                </a:solidFill>
              </a:rPr>
              <a:t>&gt; </a:t>
            </a:r>
            <a:r>
              <a:rPr lang="zh-CN" altLang="en-US" sz="2400" b="1" dirty="0">
                <a:solidFill>
                  <a:srgbClr val="0070C0"/>
                </a:solidFill>
              </a:rPr>
              <a:t>*</a:t>
            </a:r>
            <a:r>
              <a:rPr lang="en-US" altLang="zh-CN" sz="2400" b="1" dirty="0">
                <a:solidFill>
                  <a:srgbClr val="0070C0"/>
                </a:solidFill>
              </a:rPr>
              <a:t>&lt;</a:t>
            </a:r>
            <a:r>
              <a:rPr lang="zh-CN" altLang="en-US" sz="2400" b="1" dirty="0">
                <a:solidFill>
                  <a:srgbClr val="0070C0"/>
                </a:solidFill>
              </a:rPr>
              <a:t>指针变量</a:t>
            </a:r>
            <a:r>
              <a:rPr lang="en-US" altLang="zh-CN" sz="2400" b="1" dirty="0">
                <a:solidFill>
                  <a:srgbClr val="0070C0"/>
                </a:solidFill>
              </a:rPr>
              <a:t>&gt;</a:t>
            </a:r>
            <a:r>
              <a:rPr lang="zh-CN" altLang="en-US" sz="2400" b="1" dirty="0">
                <a:solidFill>
                  <a:srgbClr val="0070C0"/>
                </a:solidFill>
              </a:rPr>
              <a:t>；</a:t>
            </a:r>
            <a:endParaRPr lang="en-US" altLang="zh-CN" sz="2400" b="1" dirty="0">
              <a:solidFill>
                <a:srgbClr val="0070C0"/>
              </a:solidFill>
            </a:endParaRPr>
          </a:p>
          <a:p>
            <a:pPr marL="757220" lvl="1" indent="-357179" algn="just" eaLnBrk="1" hangingPunct="1">
              <a:lnSpc>
                <a:spcPct val="90000"/>
              </a:lnSpc>
              <a:buFont typeface="Wingdings" panose="05000000000000000000" pitchFamily="2" charset="2"/>
              <a:buChar char="l"/>
              <a:defRPr/>
            </a:pPr>
            <a:r>
              <a:rPr lang="zh-CN" altLang="en-US" sz="2400" dirty="0">
                <a:cs typeface="Times New Roman" pitchFamily="18" charset="0"/>
              </a:rPr>
              <a:t>例如：</a:t>
            </a:r>
            <a:endParaRPr lang="en-US" altLang="zh-CN" sz="2400" dirty="0">
              <a:cs typeface="Times New Roman" pitchFamily="18" charset="0"/>
            </a:endParaRPr>
          </a:p>
          <a:p>
            <a:pPr marL="755650" lvl="1" indent="-355600" algn="just" eaLnBrk="1" hangingPunct="1">
              <a:lnSpc>
                <a:spcPct val="90000"/>
              </a:lnSpc>
              <a:buFont typeface="Wingdings" panose="05000000000000000000" pitchFamily="2" charset="2"/>
              <a:buChar char="l"/>
              <a:defRPr/>
            </a:pPr>
            <a:endParaRPr lang="en-US" altLang="zh-CN" sz="1000" dirty="0">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const</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 0;  </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是一个常量</a:t>
            </a:r>
            <a:endParaRPr lang="en-US" altLang="zh-CN" sz="2000" dirty="0">
              <a:solidFill>
                <a:srgbClr val="00B050"/>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a:t>
            </a:r>
          </a:p>
          <a:p>
            <a:pPr marL="1155700" lvl="2" indent="-355600" algn="just">
              <a:lnSpc>
                <a:spcPct val="90000"/>
              </a:lnSpc>
              <a:buNone/>
              <a:defRPr/>
            </a:pPr>
            <a:r>
              <a:rPr lang="en-US" altLang="zh-CN" sz="2000" dirty="0">
                <a:cs typeface="Times New Roman" panose="02020603050405020304" pitchFamily="18" charset="0"/>
              </a:rPr>
              <a:t>    p = &amp;x;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，否则</a:t>
            </a:r>
            <a:r>
              <a:rPr lang="en-US" altLang="zh-CN" sz="2000" dirty="0">
                <a:solidFill>
                  <a:srgbClr val="00B050"/>
                </a:solidFill>
                <a:cs typeface="Times New Roman" panose="02020603050405020304" pitchFamily="18" charset="0"/>
              </a:rPr>
              <a:t>x</a:t>
            </a:r>
            <a:r>
              <a:rPr lang="zh-CN" altLang="en-US" sz="2000" dirty="0">
                <a:solidFill>
                  <a:srgbClr val="00B050"/>
                </a:solidFill>
                <a:cs typeface="Times New Roman" panose="02020603050405020304" pitchFamily="18" charset="0"/>
              </a:rPr>
              <a:t>的值将被修改</a:t>
            </a:r>
            <a:endParaRPr lang="en-US" altLang="zh-CN" sz="2000" dirty="0">
              <a:solidFill>
                <a:srgbClr val="00B050"/>
              </a:solidFill>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solidFill>
                  <a:srgbClr val="FF0000"/>
                </a:solidFill>
                <a:ea typeface="+mn-ea"/>
                <a:cs typeface="Times New Roman" panose="02020603050405020304" pitchFamily="18" charset="0"/>
              </a:rPr>
              <a:t>    </a:t>
            </a:r>
          </a:p>
          <a:p>
            <a:pPr marL="1155700" lvl="2" indent="-355600" algn="just">
              <a:lnSpc>
                <a:spcPct val="90000"/>
              </a:lnSpc>
              <a:buNone/>
              <a:defRPr/>
            </a:pPr>
            <a:r>
              <a:rPr lang="en-US" altLang="zh-CN" sz="2000" dirty="0">
                <a:ea typeface="+mn-ea"/>
                <a:cs typeface="Times New Roman" panose="02020603050405020304" pitchFamily="18" charset="0"/>
              </a:rPr>
              <a:t>    </a:t>
            </a:r>
            <a:r>
              <a:rPr lang="en-US" altLang="zh-CN" sz="2000" dirty="0">
                <a:solidFill>
                  <a:srgbClr val="0070C0"/>
                </a:solidFill>
                <a:ea typeface="+mn-ea"/>
                <a:cs typeface="Times New Roman" panose="02020603050405020304" pitchFamily="18" charset="0"/>
              </a:rPr>
              <a:t>const</a:t>
            </a:r>
            <a:r>
              <a:rPr lang="en-US" altLang="zh-CN" sz="2000" dirty="0">
                <a:ea typeface="+mn-ea"/>
                <a:cs typeface="Times New Roman" panose="02020603050405020304" pitchFamily="18" charset="0"/>
              </a:rPr>
              <a:t> </a:t>
            </a:r>
            <a:r>
              <a:rPr lang="en-US" altLang="zh-CN" sz="2000" dirty="0">
                <a:solidFill>
                  <a:srgbClr val="0070C0"/>
                </a:solidFill>
                <a:ea typeface="+mn-ea"/>
                <a:cs typeface="Times New Roman" panose="02020603050405020304" pitchFamily="18" charset="0"/>
              </a:rPr>
              <a:t>int</a:t>
            </a:r>
            <a:r>
              <a:rPr lang="en-US" altLang="zh-CN" sz="2000" dirty="0">
                <a:ea typeface="+mn-ea"/>
                <a:cs typeface="Times New Roman" panose="02020603050405020304" pitchFamily="18" charset="0"/>
              </a:rPr>
              <a:t> *p;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指针</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指向常量</a:t>
            </a:r>
            <a:endParaRPr lang="en-US" altLang="zh-CN" sz="2000" dirty="0">
              <a:solidFill>
                <a:srgbClr val="00B050"/>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ea typeface="+mn-ea"/>
                <a:cs typeface="Times New Roman" panose="02020603050405020304" pitchFamily="18" charset="0"/>
              </a:rPr>
              <a:t>    </a:t>
            </a:r>
            <a:r>
              <a:rPr lang="en-US" altLang="zh-CN" sz="2000" dirty="0">
                <a:solidFill>
                  <a:srgbClr val="0070C0"/>
                </a:solidFill>
                <a:ea typeface="+mn-ea"/>
                <a:cs typeface="Times New Roman" panose="02020603050405020304" pitchFamily="18" charset="0"/>
              </a:rPr>
              <a:t>int</a:t>
            </a:r>
            <a:r>
              <a:rPr lang="en-US" altLang="zh-CN" sz="2000" dirty="0">
                <a:ea typeface="+mn-ea"/>
                <a:cs typeface="Times New Roman" panose="02020603050405020304" pitchFamily="18" charset="0"/>
              </a:rPr>
              <a:t> y;              </a:t>
            </a:r>
          </a:p>
          <a:p>
            <a:pPr marL="1155700" lvl="2" indent="-355600" eaLnBrk="1" hangingPunct="1">
              <a:lnSpc>
                <a:spcPct val="80000"/>
              </a:lnSpc>
              <a:buFont typeface="Wingdings" panose="05000000000000000000" pitchFamily="2" charset="2"/>
              <a:buNone/>
              <a:defRPr/>
            </a:pPr>
            <a:r>
              <a:rPr lang="en-US" altLang="zh-CN" sz="2000" dirty="0">
                <a:ea typeface="+mn-ea"/>
                <a:cs typeface="Times New Roman" panose="02020603050405020304" pitchFamily="18" charset="0"/>
              </a:rPr>
              <a:t>    p = &amp;y;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zh-CN" altLang="en-US" sz="2000" dirty="0">
                <a:solidFill>
                  <a:srgbClr val="FF0000"/>
                </a:solidFill>
                <a:ea typeface="+mn-ea"/>
                <a:cs typeface="Times New Roman" panose="02020603050405020304" pitchFamily="18" charset="0"/>
              </a:rPr>
              <a:t>允许指向变量</a:t>
            </a:r>
            <a:endParaRPr lang="en-US" altLang="zh-CN" sz="2000" dirty="0">
              <a:solidFill>
                <a:srgbClr val="FF0000"/>
              </a:solidFill>
              <a:ea typeface="+mn-ea"/>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ea typeface="+mn-ea"/>
                <a:cs typeface="Times New Roman" panose="02020603050405020304" pitchFamily="18" charset="0"/>
              </a:rPr>
              <a:t>    *p = 1;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a:t>
            </a:r>
            <a:r>
              <a:rPr lang="zh-CN" altLang="en-US" sz="2000" dirty="0">
                <a:solidFill>
                  <a:srgbClr val="FF0000"/>
                </a:solidFill>
                <a:ea typeface="+mn-ea"/>
                <a:cs typeface="Times New Roman" panose="02020603050405020304" pitchFamily="18" charset="0"/>
              </a:rPr>
              <a:t>不允许通过指针</a:t>
            </a:r>
            <a:r>
              <a:rPr lang="en-US" altLang="zh-CN" sz="2000" dirty="0">
                <a:solidFill>
                  <a:srgbClr val="FF0000"/>
                </a:solidFill>
                <a:ea typeface="+mn-ea"/>
                <a:cs typeface="Times New Roman" panose="02020603050405020304" pitchFamily="18" charset="0"/>
              </a:rPr>
              <a:t>p</a:t>
            </a:r>
            <a:r>
              <a:rPr lang="zh-CN" altLang="en-US" sz="2000" dirty="0">
                <a:solidFill>
                  <a:srgbClr val="FF0000"/>
                </a:solidFill>
                <a:ea typeface="+mn-ea"/>
                <a:cs typeface="Times New Roman" panose="02020603050405020304" pitchFamily="18" charset="0"/>
              </a:rPr>
              <a:t>改变变量</a:t>
            </a:r>
            <a:r>
              <a:rPr lang="en-US" altLang="zh-CN" sz="2000" dirty="0">
                <a:solidFill>
                  <a:srgbClr val="FF0000"/>
                </a:solidFill>
                <a:ea typeface="+mn-ea"/>
                <a:cs typeface="Times New Roman" panose="02020603050405020304" pitchFamily="18" charset="0"/>
              </a:rPr>
              <a:t>y</a:t>
            </a:r>
          </a:p>
          <a:p>
            <a:pPr marL="1155700" lvl="2" indent="-355600" eaLnBrk="1" hangingPunct="1">
              <a:lnSpc>
                <a:spcPct val="80000"/>
              </a:lnSpc>
              <a:buFont typeface="Wingdings" panose="05000000000000000000" pitchFamily="2" charset="2"/>
              <a:buNone/>
              <a:defRPr/>
            </a:pPr>
            <a:r>
              <a:rPr lang="en-US" altLang="zh-CN" sz="2000" dirty="0">
                <a:ea typeface="+mn-ea"/>
                <a:cs typeface="Times New Roman" panose="02020603050405020304" pitchFamily="18" charset="0"/>
              </a:rPr>
              <a:t>    y = 1;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zh-CN" altLang="en-US" sz="2000" dirty="0">
                <a:solidFill>
                  <a:srgbClr val="FF0000"/>
                </a:solidFill>
                <a:ea typeface="+mn-ea"/>
                <a:cs typeface="Times New Roman" panose="02020603050405020304" pitchFamily="18" charset="0"/>
              </a:rPr>
              <a:t>变量</a:t>
            </a:r>
            <a:r>
              <a:rPr lang="en-US" altLang="zh-CN" sz="2000" dirty="0">
                <a:solidFill>
                  <a:srgbClr val="FF0000"/>
                </a:solidFill>
                <a:ea typeface="+mn-ea"/>
                <a:cs typeface="Times New Roman" panose="02020603050405020304" pitchFamily="18" charset="0"/>
              </a:rPr>
              <a:t>y</a:t>
            </a:r>
            <a:r>
              <a:rPr lang="zh-CN" altLang="en-US" sz="2000" dirty="0">
                <a:solidFill>
                  <a:srgbClr val="FF0000"/>
                </a:solidFill>
                <a:ea typeface="+mn-ea"/>
                <a:cs typeface="Times New Roman" panose="02020603050405020304" pitchFamily="18" charset="0"/>
              </a:rPr>
              <a:t>本身可以改变</a:t>
            </a:r>
            <a:endParaRPr lang="en-US" altLang="zh-CN" sz="2000" dirty="0">
              <a:solidFill>
                <a:srgbClr val="FF0000"/>
              </a:solidFill>
              <a:ea typeface="+mn-ea"/>
              <a:cs typeface="Times New Roman" panose="02020603050405020304" pitchFamily="18" charset="0"/>
            </a:endParaRPr>
          </a:p>
        </p:txBody>
      </p:sp>
      <p:sp>
        <p:nvSpPr>
          <p:cNvPr id="5" name="Rectangle 2">
            <a:extLst>
              <a:ext uri="{FF2B5EF4-FFF2-40B4-BE49-F238E27FC236}">
                <a16:creationId xmlns:a16="http://schemas.microsoft.com/office/drawing/2014/main" id="{622B8D28-8C78-4E6A-93FA-2243615852FB}"/>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zh-CN" altLang="en-US" sz="4000" kern="0" dirty="0">
                <a:solidFill>
                  <a:schemeClr val="tx2"/>
                </a:solidFill>
                <a:latin typeface="+mj-lt"/>
                <a:ea typeface="+mj-ea"/>
                <a:cs typeface="+mj-cs"/>
              </a:rPr>
              <a:t>指向常量的指针</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2840563-B334-44F7-AF5B-4E42486C228D}"/>
              </a:ext>
            </a:extLst>
          </p:cNvPr>
          <p:cNvSpPr>
            <a:spLocks noGrp="1" noChangeArrowheads="1"/>
          </p:cNvSpPr>
          <p:nvPr>
            <p:ph type="body" idx="4294967295"/>
          </p:nvPr>
        </p:nvSpPr>
        <p:spPr>
          <a:xfrm>
            <a:off x="107504" y="1670050"/>
            <a:ext cx="9036496" cy="4883150"/>
          </a:xfrm>
          <a:solidFill>
            <a:schemeClr val="bg1"/>
          </a:solidFill>
        </p:spPr>
        <p:txBody>
          <a:bodyPr/>
          <a:lstStyle/>
          <a:p>
            <a:pPr marL="357179" indent="-357179" algn="just" eaLnBrk="1" hangingPunct="1">
              <a:lnSpc>
                <a:spcPct val="90000"/>
              </a:lnSpc>
              <a:defRPr/>
            </a:pPr>
            <a:r>
              <a:rPr lang="zh-CN" altLang="en-US" sz="2800" dirty="0">
                <a:solidFill>
                  <a:srgbClr val="FF0000"/>
                </a:solidFill>
              </a:rPr>
              <a:t>指向常量的指针 </a:t>
            </a:r>
            <a:r>
              <a:rPr lang="en-US" altLang="zh-CN" sz="2800" dirty="0"/>
              <a:t>vs. </a:t>
            </a:r>
            <a:r>
              <a:rPr lang="zh-CN" altLang="en-US" sz="2800" dirty="0">
                <a:solidFill>
                  <a:srgbClr val="FF0000"/>
                </a:solidFill>
              </a:rPr>
              <a:t>指针类型的常量</a:t>
            </a:r>
            <a:endParaRPr lang="en-US" altLang="zh-CN" sz="3200" dirty="0"/>
          </a:p>
          <a:p>
            <a:pPr marL="757220" lvl="1" indent="-357179" algn="just" eaLnBrk="1" hangingPunct="1">
              <a:lnSpc>
                <a:spcPct val="90000"/>
              </a:lnSpc>
              <a:buFont typeface="Wingdings" panose="05000000000000000000" pitchFamily="2" charset="2"/>
              <a:buChar char="l"/>
              <a:defRPr/>
            </a:pPr>
            <a:r>
              <a:rPr lang="zh-CN" altLang="en-US" sz="2400" dirty="0"/>
              <a:t>前者的定义格式：</a:t>
            </a:r>
            <a:r>
              <a:rPr lang="en-US" altLang="zh-CN" sz="2400" b="1" dirty="0">
                <a:solidFill>
                  <a:srgbClr val="0070C0"/>
                </a:solidFill>
              </a:rPr>
              <a:t>const &lt;</a:t>
            </a:r>
            <a:r>
              <a:rPr lang="zh-CN" altLang="en-US" sz="2400" b="1" dirty="0">
                <a:solidFill>
                  <a:srgbClr val="0070C0"/>
                </a:solidFill>
              </a:rPr>
              <a:t>类型</a:t>
            </a:r>
            <a:r>
              <a:rPr lang="en-US" altLang="zh-CN" sz="2400" b="1" dirty="0">
                <a:solidFill>
                  <a:srgbClr val="0070C0"/>
                </a:solidFill>
              </a:rPr>
              <a:t>&gt; </a:t>
            </a:r>
            <a:r>
              <a:rPr lang="zh-CN" altLang="en-US" sz="2400" b="1" dirty="0">
                <a:solidFill>
                  <a:srgbClr val="0070C0"/>
                </a:solidFill>
              </a:rPr>
              <a:t>*</a:t>
            </a:r>
            <a:r>
              <a:rPr lang="en-US" altLang="zh-CN" sz="2400" b="1" dirty="0">
                <a:solidFill>
                  <a:srgbClr val="0070C0"/>
                </a:solidFill>
              </a:rPr>
              <a:t>&lt;</a:t>
            </a:r>
            <a:r>
              <a:rPr lang="zh-CN" altLang="en-US" sz="2400" b="1" dirty="0">
                <a:solidFill>
                  <a:srgbClr val="0070C0"/>
                </a:solidFill>
              </a:rPr>
              <a:t>指针变量</a:t>
            </a:r>
            <a:r>
              <a:rPr lang="en-US" altLang="zh-CN" sz="2400" b="1" dirty="0">
                <a:solidFill>
                  <a:srgbClr val="0070C0"/>
                </a:solidFill>
              </a:rPr>
              <a:t>&gt;</a:t>
            </a:r>
            <a:r>
              <a:rPr lang="zh-CN" altLang="en-US" sz="2400" b="1" dirty="0">
                <a:solidFill>
                  <a:srgbClr val="0070C0"/>
                </a:solidFill>
              </a:rPr>
              <a:t>；</a:t>
            </a:r>
            <a:endParaRPr lang="en-US" altLang="zh-CN" sz="2400" b="1" dirty="0">
              <a:solidFill>
                <a:srgbClr val="0070C0"/>
              </a:solidFill>
            </a:endParaRPr>
          </a:p>
          <a:p>
            <a:pPr marL="400041" lvl="1" indent="0" algn="just" eaLnBrk="1" hangingPunct="1">
              <a:lnSpc>
                <a:spcPct val="90000"/>
              </a:lnSpc>
              <a:buFont typeface="Wingdings" panose="05000000000000000000" pitchFamily="2" charset="2"/>
              <a:buNone/>
              <a:defRPr/>
            </a:pPr>
            <a:endParaRPr lang="en-US" altLang="zh-CN" sz="1000" dirty="0">
              <a:cs typeface="Times New Roman" pitchFamily="18" charset="0"/>
            </a:endParaRPr>
          </a:p>
          <a:p>
            <a:pPr marL="357170" indent="-357179" algn="just" eaLnBrk="1" hangingPunct="1">
              <a:lnSpc>
                <a:spcPct val="90000"/>
              </a:lnSpc>
              <a:buFont typeface="Wingdings" panose="05000000000000000000" pitchFamily="2" charset="2"/>
              <a:buNone/>
              <a:defRPr/>
            </a:pPr>
            <a:r>
              <a:rPr lang="en-US" altLang="zh-CN" sz="2200" dirty="0">
                <a:cs typeface="Times New Roman" pitchFamily="18" charset="0"/>
              </a:rPr>
              <a:t>          </a:t>
            </a:r>
            <a:r>
              <a:rPr lang="en-US" altLang="zh-CN" sz="2200" dirty="0">
                <a:solidFill>
                  <a:srgbClr val="0070C0"/>
                </a:solidFill>
                <a:cs typeface="Times New Roman" pitchFamily="18" charset="0"/>
              </a:rPr>
              <a:t>void</a:t>
            </a:r>
            <a:r>
              <a:rPr lang="en-US" altLang="zh-CN" sz="2200" dirty="0">
                <a:cs typeface="Times New Roman" pitchFamily="18" charset="0"/>
              </a:rPr>
              <a:t> f(</a:t>
            </a:r>
            <a:r>
              <a:rPr lang="en-US" altLang="zh-CN" sz="2200" dirty="0">
                <a:solidFill>
                  <a:srgbClr val="0070C0"/>
                </a:solidFill>
                <a:cs typeface="Times New Roman" pitchFamily="18" charset="0"/>
              </a:rPr>
              <a:t>const</a:t>
            </a:r>
            <a:r>
              <a:rPr lang="en-US" altLang="zh-CN" sz="2200" dirty="0">
                <a:cs typeface="Times New Roman" pitchFamily="18" charset="0"/>
              </a:rPr>
              <a:t> </a:t>
            </a:r>
            <a:r>
              <a:rPr lang="en-US" altLang="zh-CN" sz="2200" dirty="0">
                <a:solidFill>
                  <a:srgbClr val="0070C0"/>
                </a:solidFill>
                <a:cs typeface="Times New Roman" pitchFamily="18" charset="0"/>
              </a:rPr>
              <a:t>int</a:t>
            </a:r>
            <a:r>
              <a:rPr lang="en-US" altLang="zh-CN" sz="2200" dirty="0">
                <a:cs typeface="Times New Roman" pitchFamily="18" charset="0"/>
              </a:rPr>
              <a:t> *p, </a:t>
            </a:r>
            <a:r>
              <a:rPr lang="en-US" altLang="zh-CN" sz="2200" dirty="0">
                <a:solidFill>
                  <a:srgbClr val="0070C0"/>
                </a:solidFill>
                <a:cs typeface="Times New Roman" pitchFamily="18" charset="0"/>
              </a:rPr>
              <a:t>int</a:t>
            </a:r>
            <a:r>
              <a:rPr lang="en-US" altLang="zh-CN" sz="2200" dirty="0">
                <a:cs typeface="Times New Roman" pitchFamily="18" charset="0"/>
              </a:rPr>
              <a:t> num)  </a:t>
            </a:r>
            <a:r>
              <a:rPr lang="en-US" altLang="zh-CN" sz="2200" dirty="0">
                <a:solidFill>
                  <a:srgbClr val="00B050"/>
                </a:solidFill>
                <a:cs typeface="Times New Roman" pitchFamily="18" charset="0"/>
              </a:rPr>
              <a:t>//</a:t>
            </a:r>
            <a:r>
              <a:rPr lang="zh-CN" altLang="en-US" sz="2200" dirty="0">
                <a:solidFill>
                  <a:srgbClr val="00B050"/>
                </a:solidFill>
                <a:cs typeface="Times New Roman" pitchFamily="18" charset="0"/>
              </a:rPr>
              <a:t>或</a:t>
            </a:r>
            <a:r>
              <a:rPr lang="en-US" altLang="zh-CN" sz="2200" dirty="0">
                <a:solidFill>
                  <a:srgbClr val="00B050"/>
                </a:solidFill>
                <a:cs typeface="Times New Roman" pitchFamily="18" charset="0"/>
              </a:rPr>
              <a:t>void f(const int p[], int num)</a:t>
            </a:r>
          </a:p>
          <a:p>
            <a:pPr marL="671486" indent="-341305" eaLnBrk="1" hangingPunct="1">
              <a:lnSpc>
                <a:spcPct val="90000"/>
              </a:lnSpc>
              <a:buFont typeface="Wingdings" panose="05000000000000000000" pitchFamily="2" charset="2"/>
              <a:buNone/>
              <a:defRPr/>
            </a:pPr>
            <a:r>
              <a:rPr lang="en-US" altLang="zh-CN" sz="2200" dirty="0">
                <a:cs typeface="Times New Roman" pitchFamily="18" charset="0"/>
              </a:rPr>
              <a:t>      {   ......</a:t>
            </a:r>
          </a:p>
          <a:p>
            <a:pPr marL="671486" indent="-341305" eaLnBrk="1" hangingPunct="1">
              <a:lnSpc>
                <a:spcPct val="90000"/>
              </a:lnSpc>
              <a:buFont typeface="Wingdings" panose="05000000000000000000" pitchFamily="2" charset="2"/>
              <a:buNone/>
              <a:defRPr/>
            </a:pPr>
            <a:r>
              <a:rPr lang="en-US" altLang="zh-CN" sz="2200" dirty="0">
                <a:cs typeface="Times New Roman" pitchFamily="18" charset="0"/>
              </a:rPr>
              <a:t>	      p[</a:t>
            </a:r>
            <a:r>
              <a:rPr lang="en-US" altLang="zh-CN" sz="2200" dirty="0" err="1">
                <a:cs typeface="Times New Roman" pitchFamily="18" charset="0"/>
              </a:rPr>
              <a:t>i</a:t>
            </a:r>
            <a:r>
              <a:rPr lang="en-US" altLang="zh-CN" sz="2200" dirty="0">
                <a:cs typeface="Times New Roman" pitchFamily="18" charset="0"/>
              </a:rPr>
              <a:t>] = 1;    </a:t>
            </a:r>
            <a:r>
              <a:rPr lang="en-US" altLang="zh-CN" sz="2200" dirty="0">
                <a:solidFill>
                  <a:srgbClr val="00B050"/>
                </a:solidFill>
                <a:cs typeface="Times New Roman" pitchFamily="18" charset="0"/>
              </a:rPr>
              <a:t>//Error</a:t>
            </a:r>
            <a:r>
              <a:rPr lang="zh-CN" altLang="en-US" sz="2200" dirty="0">
                <a:solidFill>
                  <a:srgbClr val="00B050"/>
                </a:solidFill>
                <a:cs typeface="Times New Roman" pitchFamily="18" charset="0"/>
              </a:rPr>
              <a:t>，</a:t>
            </a:r>
            <a:r>
              <a:rPr lang="zh-CN" altLang="en-US" sz="2200" dirty="0">
                <a:solidFill>
                  <a:srgbClr val="FF0000"/>
                </a:solidFill>
                <a:cs typeface="Times New Roman" pitchFamily="18" charset="0"/>
              </a:rPr>
              <a:t>不能改变</a:t>
            </a:r>
            <a:r>
              <a:rPr lang="en-US" altLang="zh-CN" sz="2200" dirty="0">
                <a:solidFill>
                  <a:srgbClr val="FF0000"/>
                </a:solidFill>
                <a:cs typeface="Times New Roman" pitchFamily="18" charset="0"/>
              </a:rPr>
              <a:t>p</a:t>
            </a:r>
            <a:r>
              <a:rPr lang="zh-CN" altLang="en-US" sz="2200" dirty="0">
                <a:solidFill>
                  <a:srgbClr val="FF0000"/>
                </a:solidFill>
                <a:cs typeface="Times New Roman" pitchFamily="18" charset="0"/>
              </a:rPr>
              <a:t>所指向的数据</a:t>
            </a:r>
          </a:p>
          <a:p>
            <a:pPr marL="671486" indent="-341305" eaLnBrk="1" hangingPunct="1">
              <a:lnSpc>
                <a:spcPct val="90000"/>
              </a:lnSpc>
              <a:buFont typeface="Wingdings" panose="05000000000000000000" pitchFamily="2" charset="2"/>
              <a:buNone/>
              <a:defRPr/>
            </a:pPr>
            <a:r>
              <a:rPr lang="zh-CN" altLang="en-US" sz="2200" dirty="0">
                <a:cs typeface="Times New Roman" pitchFamily="18" charset="0"/>
              </a:rPr>
              <a:t>	      </a:t>
            </a:r>
            <a:r>
              <a:rPr lang="en-US" altLang="zh-CN" sz="2200" dirty="0">
                <a:cs typeface="Times New Roman" pitchFamily="18" charset="0"/>
              </a:rPr>
              <a:t>...... </a:t>
            </a:r>
          </a:p>
          <a:p>
            <a:pPr marL="671486" indent="-341305" eaLnBrk="1" hangingPunct="1">
              <a:lnSpc>
                <a:spcPct val="90000"/>
              </a:lnSpc>
              <a:buFont typeface="Wingdings" panose="05000000000000000000" pitchFamily="2" charset="2"/>
              <a:buNone/>
              <a:defRPr/>
            </a:pPr>
            <a:r>
              <a:rPr lang="en-US" altLang="zh-CN" sz="2200" dirty="0">
                <a:cs typeface="Times New Roman" pitchFamily="18" charset="0"/>
              </a:rPr>
              <a:t>      } </a:t>
            </a:r>
          </a:p>
          <a:p>
            <a:pPr marL="671486" indent="-341305" eaLnBrk="1" hangingPunct="1">
              <a:lnSpc>
                <a:spcPct val="90000"/>
              </a:lnSpc>
              <a:buFont typeface="Wingdings" panose="05000000000000000000" pitchFamily="2" charset="2"/>
              <a:buNone/>
              <a:defRPr/>
            </a:pPr>
            <a:endParaRPr lang="en-US" altLang="zh-CN" sz="1000" dirty="0">
              <a:cs typeface="Times New Roman" pitchFamily="18" charset="0"/>
            </a:endParaRPr>
          </a:p>
          <a:p>
            <a:pPr marL="671486" indent="-341305" eaLnBrk="1" hangingPunct="1">
              <a:lnSpc>
                <a:spcPct val="90000"/>
              </a:lnSpc>
              <a:buFont typeface="Wingdings" panose="05000000000000000000" pitchFamily="2" charset="2"/>
              <a:buNone/>
              <a:defRPr/>
            </a:pPr>
            <a:r>
              <a:rPr lang="en-US" altLang="zh-CN" sz="2200" dirty="0">
                <a:cs typeface="Times New Roman" pitchFamily="18" charset="0"/>
              </a:rPr>
              <a:t>      </a:t>
            </a:r>
            <a:r>
              <a:rPr lang="en-US" altLang="zh-CN" sz="2200" dirty="0">
                <a:solidFill>
                  <a:srgbClr val="0070C0"/>
                </a:solidFill>
                <a:cs typeface="Times New Roman" pitchFamily="18" charset="0"/>
              </a:rPr>
              <a:t>void</a:t>
            </a:r>
            <a:r>
              <a:rPr lang="en-US" altLang="zh-CN" sz="2200" dirty="0">
                <a:cs typeface="Times New Roman" pitchFamily="18" charset="0"/>
              </a:rPr>
              <a:t> g(</a:t>
            </a:r>
            <a:r>
              <a:rPr lang="en-US" altLang="zh-CN" sz="2200" dirty="0">
                <a:solidFill>
                  <a:srgbClr val="0070C0"/>
                </a:solidFill>
                <a:cs typeface="Times New Roman" pitchFamily="18" charset="0"/>
              </a:rPr>
              <a:t>const</a:t>
            </a:r>
            <a:r>
              <a:rPr lang="en-US" altLang="zh-CN" sz="2200" dirty="0">
                <a:cs typeface="Times New Roman" pitchFamily="18" charset="0"/>
              </a:rPr>
              <a:t> A *p)    </a:t>
            </a:r>
            <a:r>
              <a:rPr lang="en-US" altLang="zh-CN" sz="2200" dirty="0">
                <a:solidFill>
                  <a:srgbClr val="00B050"/>
                </a:solidFill>
                <a:cs typeface="Times New Roman" pitchFamily="18" charset="0"/>
              </a:rPr>
              <a:t>//A</a:t>
            </a:r>
            <a:r>
              <a:rPr lang="zh-CN" altLang="en-US" sz="2200" dirty="0">
                <a:solidFill>
                  <a:srgbClr val="00B050"/>
                </a:solidFill>
                <a:cs typeface="Times New Roman" pitchFamily="18" charset="0"/>
              </a:rPr>
              <a:t>为一个结构类型</a:t>
            </a:r>
          </a:p>
          <a:p>
            <a:pPr marL="671486" indent="-341305" eaLnBrk="1" hangingPunct="1">
              <a:lnSpc>
                <a:spcPct val="90000"/>
              </a:lnSpc>
              <a:buFont typeface="Wingdings" panose="05000000000000000000" pitchFamily="2" charset="2"/>
              <a:buNone/>
              <a:defRPr/>
            </a:pPr>
            <a:r>
              <a:rPr lang="en-US" altLang="zh-CN" sz="2200" dirty="0">
                <a:cs typeface="Times New Roman" pitchFamily="18" charset="0"/>
              </a:rPr>
              <a:t>      {   ......</a:t>
            </a:r>
          </a:p>
          <a:p>
            <a:pPr marL="671486" indent="-341305" eaLnBrk="1" hangingPunct="1">
              <a:lnSpc>
                <a:spcPct val="90000"/>
              </a:lnSpc>
              <a:buFont typeface="Wingdings" panose="05000000000000000000" pitchFamily="2" charset="2"/>
              <a:buNone/>
              <a:defRPr/>
            </a:pPr>
            <a:r>
              <a:rPr lang="en-US" altLang="zh-CN" sz="2200" dirty="0">
                <a:cs typeface="Times New Roman" pitchFamily="18" charset="0"/>
              </a:rPr>
              <a:t>          p-&gt;no = 1;    </a:t>
            </a:r>
            <a:r>
              <a:rPr lang="en-US" altLang="zh-CN" sz="2200" dirty="0">
                <a:solidFill>
                  <a:srgbClr val="00B050"/>
                </a:solidFill>
                <a:cs typeface="Times New Roman" pitchFamily="18" charset="0"/>
              </a:rPr>
              <a:t>//Error</a:t>
            </a:r>
            <a:r>
              <a:rPr lang="zh-CN" altLang="en-US" sz="2200" dirty="0">
                <a:solidFill>
                  <a:srgbClr val="00B050"/>
                </a:solidFill>
                <a:cs typeface="Times New Roman" pitchFamily="18" charset="0"/>
              </a:rPr>
              <a:t>，</a:t>
            </a:r>
            <a:r>
              <a:rPr lang="zh-CN" altLang="en-US" sz="2200" dirty="0">
                <a:solidFill>
                  <a:srgbClr val="FF0000"/>
                </a:solidFill>
                <a:cs typeface="Times New Roman" pitchFamily="18" charset="0"/>
              </a:rPr>
              <a:t>不能改变</a:t>
            </a:r>
            <a:r>
              <a:rPr lang="en-US" altLang="zh-CN" sz="2200" dirty="0">
                <a:solidFill>
                  <a:srgbClr val="FF0000"/>
                </a:solidFill>
                <a:cs typeface="Times New Roman" pitchFamily="18" charset="0"/>
              </a:rPr>
              <a:t>p</a:t>
            </a:r>
            <a:r>
              <a:rPr lang="zh-CN" altLang="en-US" sz="2200" dirty="0">
                <a:solidFill>
                  <a:srgbClr val="FF0000"/>
                </a:solidFill>
                <a:cs typeface="Times New Roman" pitchFamily="18" charset="0"/>
              </a:rPr>
              <a:t>所指向的数据</a:t>
            </a:r>
            <a:endParaRPr lang="en-US" altLang="zh-CN" sz="2200" dirty="0">
              <a:solidFill>
                <a:srgbClr val="FF0000"/>
              </a:solidFill>
              <a:cs typeface="Times New Roman" pitchFamily="18" charset="0"/>
            </a:endParaRPr>
          </a:p>
          <a:p>
            <a:pPr marL="671486" indent="-341305" eaLnBrk="1" hangingPunct="1">
              <a:lnSpc>
                <a:spcPct val="90000"/>
              </a:lnSpc>
              <a:buFont typeface="Wingdings" panose="05000000000000000000" pitchFamily="2" charset="2"/>
              <a:buNone/>
              <a:defRPr/>
            </a:pPr>
            <a:r>
              <a:rPr lang="en-US" altLang="zh-CN" sz="2200" dirty="0">
                <a:cs typeface="Times New Roman" pitchFamily="18" charset="0"/>
              </a:rPr>
              <a:t>          ...... </a:t>
            </a:r>
            <a:endParaRPr lang="zh-CN" altLang="en-US" sz="2200" dirty="0">
              <a:solidFill>
                <a:srgbClr val="FF0000"/>
              </a:solidFill>
              <a:cs typeface="Times New Roman" pitchFamily="18" charset="0"/>
            </a:endParaRPr>
          </a:p>
          <a:p>
            <a:pPr marL="671486" indent="-341305" eaLnBrk="1" hangingPunct="1">
              <a:lnSpc>
                <a:spcPct val="90000"/>
              </a:lnSpc>
              <a:buFont typeface="Wingdings" panose="05000000000000000000" pitchFamily="2" charset="2"/>
              <a:buNone/>
              <a:defRPr/>
            </a:pPr>
            <a:r>
              <a:rPr lang="en-US" altLang="zh-CN" sz="2200" dirty="0">
                <a:cs typeface="Times New Roman" pitchFamily="18" charset="0"/>
              </a:rPr>
              <a:t>      }</a:t>
            </a:r>
          </a:p>
        </p:txBody>
      </p:sp>
      <p:sp>
        <p:nvSpPr>
          <p:cNvPr id="4" name="Rectangle 2">
            <a:extLst>
              <a:ext uri="{FF2B5EF4-FFF2-40B4-BE49-F238E27FC236}">
                <a16:creationId xmlns:a16="http://schemas.microsoft.com/office/drawing/2014/main" id="{25BA84F1-79FF-4ED3-908F-54CF91D83A79}"/>
              </a:ext>
            </a:extLst>
          </p:cNvPr>
          <p:cNvSpPr txBox="1">
            <a:spLocks noChangeArrowheads="1"/>
          </p:cNvSpPr>
          <p:nvPr/>
        </p:nvSpPr>
        <p:spPr bwMode="auto">
          <a:xfrm>
            <a:off x="1633538" y="142875"/>
            <a:ext cx="7010400" cy="1527175"/>
          </a:xfrm>
          <a:prstGeom prst="rect">
            <a:avLst/>
          </a:prstGeom>
          <a:noFill/>
          <a:ln w="9525">
            <a:noFill/>
            <a:miter lim="800000"/>
            <a:headEnd/>
            <a:tailEnd/>
          </a:ln>
        </p:spPr>
        <p:txBody>
          <a:bodyPr anchor="ctr"/>
          <a:lstStyle/>
          <a:p>
            <a:pPr eaLnBrk="1" hangingPunct="1">
              <a:defRPr/>
            </a:pPr>
            <a:r>
              <a:rPr lang="zh-CN" altLang="en-US" sz="4000" kern="0" dirty="0">
                <a:solidFill>
                  <a:schemeClr val="tx2"/>
                </a:solidFill>
                <a:latin typeface="+mj-lt"/>
                <a:ea typeface="+mj-ea"/>
                <a:cs typeface="+mj-cs"/>
              </a:rPr>
              <a:t>指向常量的指针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17A75BAE-CA96-4204-9D88-7E041D6CEAC2}"/>
              </a:ext>
            </a:extLst>
          </p:cNvPr>
          <p:cNvSpPr>
            <a:spLocks noGrp="1" noChangeArrowheads="1"/>
          </p:cNvSpPr>
          <p:nvPr>
            <p:ph type="body" idx="4294967295"/>
          </p:nvPr>
        </p:nvSpPr>
        <p:spPr>
          <a:xfrm>
            <a:off x="1066800" y="1700808"/>
            <a:ext cx="7010400" cy="4176464"/>
          </a:xfrm>
        </p:spPr>
        <p:txBody>
          <a:bodyPr/>
          <a:lstStyle/>
          <a:p>
            <a:pPr eaLnBrk="1" hangingPunct="1"/>
            <a:r>
              <a:rPr lang="zh-CN" altLang="en-US" sz="2800" dirty="0">
                <a:latin typeface="楷体_GB2312"/>
                <a:ea typeface="楷体_GB2312"/>
              </a:rPr>
              <a:t>枚举类型</a:t>
            </a:r>
            <a:r>
              <a:rPr lang="zh-CN" altLang="en-US" sz="2800" dirty="0">
                <a:latin typeface="楷体_GB2312"/>
                <a:ea typeface="楷体_GB2312"/>
                <a:cs typeface="Times New Roman" panose="02020603050405020304" pitchFamily="18" charset="0"/>
              </a:rPr>
              <a:t>变量的定义格式</a:t>
            </a:r>
          </a:p>
          <a:p>
            <a:pPr lvl="1" algn="just" eaLnBrk="1" hangingPunct="1">
              <a:buFont typeface="Wingdings" panose="05000000000000000000" pitchFamily="2" charset="2"/>
              <a:buChar char="l"/>
            </a:pPr>
            <a:r>
              <a:rPr lang="en-US" altLang="zh-CN" sz="2400" dirty="0">
                <a:solidFill>
                  <a:srgbClr val="0070C0"/>
                </a:solidFill>
                <a:latin typeface="楷体_GB2312"/>
                <a:ea typeface="楷体_GB2312"/>
                <a:cs typeface="Times New Roman" panose="02020603050405020304" pitchFamily="18" charset="0"/>
              </a:rPr>
              <a:t>&lt;</a:t>
            </a:r>
            <a:r>
              <a:rPr lang="zh-CN" altLang="en-US" sz="2400" dirty="0">
                <a:solidFill>
                  <a:srgbClr val="0070C0"/>
                </a:solidFill>
                <a:latin typeface="楷体_GB2312"/>
                <a:ea typeface="楷体_GB2312"/>
                <a:cs typeface="Times New Roman" panose="02020603050405020304" pitchFamily="18" charset="0"/>
              </a:rPr>
              <a:t>枚举类型名</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变量表</a:t>
            </a:r>
            <a:r>
              <a:rPr lang="en-US" altLang="zh-CN" sz="2400" dirty="0">
                <a:solidFill>
                  <a:srgbClr val="0070C0"/>
                </a:solidFill>
                <a:latin typeface="楷体_GB2312"/>
                <a:ea typeface="楷体_GB2312"/>
                <a:cs typeface="Times New Roman" panose="02020603050405020304" pitchFamily="18" charset="0"/>
              </a:rPr>
              <a:t>&gt;;</a:t>
            </a:r>
          </a:p>
          <a:p>
            <a:pPr lvl="2" algn="just" eaLnBrk="1" hangingPunct="1">
              <a:buFont typeface="Wingdings" panose="05000000000000000000" pitchFamily="2" charset="2"/>
              <a:buChar char="Ø"/>
            </a:pPr>
            <a:r>
              <a:rPr lang="en-US" altLang="zh-CN" sz="2000" dirty="0">
                <a:solidFill>
                  <a:srgbClr val="000000"/>
                </a:solidFill>
                <a:latin typeface="楷体_GB2312"/>
                <a:ea typeface="楷体_GB2312"/>
                <a:cs typeface="Times New Roman" panose="02020603050405020304" pitchFamily="18" charset="0"/>
              </a:rPr>
              <a:t> </a:t>
            </a:r>
            <a:r>
              <a:rPr lang="zh-CN" altLang="en-US" sz="2000" dirty="0">
                <a:solidFill>
                  <a:srgbClr val="000000"/>
                </a:solidFill>
                <a:latin typeface="楷体_GB2312"/>
                <a:ea typeface="楷体_GB2312"/>
                <a:cs typeface="Times New Roman" panose="02020603050405020304" pitchFamily="18" charset="0"/>
              </a:rPr>
              <a:t>例如：</a:t>
            </a:r>
            <a:r>
              <a:rPr lang="en-US" altLang="zh-CN" sz="2000" dirty="0">
                <a:solidFill>
                  <a:srgbClr val="000000"/>
                </a:solidFill>
                <a:latin typeface="楷体_GB2312"/>
                <a:ea typeface="楷体_GB2312"/>
                <a:cs typeface="Times New Roman" panose="02020603050405020304" pitchFamily="18" charset="0"/>
              </a:rPr>
              <a:t>Day </a:t>
            </a:r>
            <a:r>
              <a:rPr lang="en-US" altLang="zh-CN" sz="2000" dirty="0" err="1">
                <a:solidFill>
                  <a:srgbClr val="000000"/>
                </a:solidFill>
                <a:latin typeface="楷体_GB2312"/>
                <a:ea typeface="楷体_GB2312"/>
                <a:cs typeface="Times New Roman" panose="02020603050405020304" pitchFamily="18" charset="0"/>
              </a:rPr>
              <a:t>work_day</a:t>
            </a:r>
            <a:r>
              <a:rPr lang="en-US" altLang="zh-CN" sz="2000" dirty="0">
                <a:solidFill>
                  <a:srgbClr val="000000"/>
                </a:solidFill>
                <a:latin typeface="楷体_GB2312"/>
                <a:ea typeface="楷体_GB2312"/>
                <a:cs typeface="Times New Roman" panose="02020603050405020304" pitchFamily="18" charset="0"/>
              </a:rPr>
              <a:t>, </a:t>
            </a:r>
            <a:r>
              <a:rPr lang="en-US" altLang="zh-CN" sz="2000" dirty="0" err="1">
                <a:solidFill>
                  <a:srgbClr val="000000"/>
                </a:solidFill>
                <a:latin typeface="楷体_GB2312"/>
                <a:ea typeface="楷体_GB2312"/>
                <a:cs typeface="Times New Roman" panose="02020603050405020304" pitchFamily="18" charset="0"/>
              </a:rPr>
              <a:t>rest_day</a:t>
            </a:r>
            <a:r>
              <a:rPr lang="en-US" altLang="zh-CN" sz="2000" dirty="0">
                <a:solidFill>
                  <a:srgbClr val="000000"/>
                </a:solidFill>
                <a:latin typeface="楷体_GB2312"/>
                <a:ea typeface="楷体_GB2312"/>
                <a:cs typeface="Times New Roman" panose="02020603050405020304" pitchFamily="18" charset="0"/>
              </a:rPr>
              <a:t>;</a:t>
            </a:r>
            <a:endParaRPr lang="en-US" altLang="zh-CN" sz="2000" dirty="0">
              <a:latin typeface="楷体_GB2312"/>
              <a:ea typeface="楷体_GB2312"/>
              <a:cs typeface="Times New Roman" panose="02020603050405020304" pitchFamily="18" charset="0"/>
            </a:endParaRPr>
          </a:p>
          <a:p>
            <a:pPr lvl="1" algn="just" eaLnBrk="1" hangingPunct="1">
              <a:buFont typeface="Wingdings" panose="05000000000000000000" pitchFamily="2" charset="2"/>
              <a:buChar char="l"/>
            </a:pPr>
            <a:r>
              <a:rPr lang="en-US" altLang="zh-CN" sz="2400" dirty="0" err="1">
                <a:solidFill>
                  <a:srgbClr val="0070C0"/>
                </a:solidFill>
                <a:latin typeface="楷体_GB2312"/>
                <a:ea typeface="楷体_GB2312"/>
                <a:cs typeface="Times New Roman" panose="02020603050405020304" pitchFamily="18" charset="0"/>
              </a:rPr>
              <a:t>enum</a:t>
            </a:r>
            <a:r>
              <a:rPr lang="en-US" altLang="zh-CN" sz="2400" dirty="0">
                <a:solidFill>
                  <a:srgbClr val="0070C0"/>
                </a:solidFill>
                <a:latin typeface="楷体_GB2312"/>
                <a:ea typeface="楷体_GB2312"/>
                <a:cs typeface="Times New Roman" panose="02020603050405020304" pitchFamily="18" charset="0"/>
              </a:rPr>
              <a:t> &lt;</a:t>
            </a:r>
            <a:r>
              <a:rPr lang="zh-CN" altLang="en-US" sz="2400" dirty="0">
                <a:solidFill>
                  <a:srgbClr val="0070C0"/>
                </a:solidFill>
                <a:latin typeface="楷体_GB2312"/>
                <a:ea typeface="楷体_GB2312"/>
                <a:cs typeface="Times New Roman" panose="02020603050405020304" pitchFamily="18" charset="0"/>
              </a:rPr>
              <a:t>枚举类型名</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变量表</a:t>
            </a:r>
            <a:r>
              <a:rPr lang="en-US" altLang="zh-CN" sz="2400" dirty="0">
                <a:solidFill>
                  <a:srgbClr val="0070C0"/>
                </a:solidFill>
                <a:latin typeface="楷体_GB2312"/>
                <a:ea typeface="楷体_GB2312"/>
                <a:cs typeface="Times New Roman" panose="02020603050405020304" pitchFamily="18" charset="0"/>
              </a:rPr>
              <a:t>&gt;; </a:t>
            </a:r>
          </a:p>
          <a:p>
            <a:pPr lvl="2" algn="just" eaLnBrk="1" hangingPunct="1">
              <a:buFont typeface="Wingdings" panose="05000000000000000000" pitchFamily="2" charset="2"/>
              <a:buChar char="Ø"/>
            </a:pPr>
            <a:r>
              <a:rPr lang="en-US" altLang="zh-CN" sz="2000" dirty="0">
                <a:solidFill>
                  <a:srgbClr val="000000"/>
                </a:solidFill>
                <a:latin typeface="楷体_GB2312"/>
                <a:ea typeface="楷体_GB2312"/>
                <a:cs typeface="Times New Roman" panose="02020603050405020304" pitchFamily="18" charset="0"/>
              </a:rPr>
              <a:t> C</a:t>
            </a:r>
            <a:r>
              <a:rPr lang="zh-CN" altLang="en-US" sz="2000" dirty="0">
                <a:solidFill>
                  <a:srgbClr val="000000"/>
                </a:solidFill>
                <a:latin typeface="楷体_GB2312"/>
                <a:ea typeface="楷体_GB2312"/>
                <a:cs typeface="Times New Roman" panose="02020603050405020304" pitchFamily="18" charset="0"/>
              </a:rPr>
              <a:t>语言的写法</a:t>
            </a:r>
            <a:endParaRPr lang="en-US" altLang="zh-CN" sz="2000" dirty="0">
              <a:solidFill>
                <a:srgbClr val="000000"/>
              </a:solidFill>
              <a:latin typeface="楷体_GB2312"/>
              <a:ea typeface="楷体_GB2312"/>
              <a:cs typeface="Times New Roman" panose="02020603050405020304" pitchFamily="18" charset="0"/>
            </a:endParaRPr>
          </a:p>
          <a:p>
            <a:pPr lvl="1" algn="just" eaLnBrk="1" hangingPunct="1">
              <a:buFont typeface="Wingdings" panose="05000000000000000000" pitchFamily="2" charset="2"/>
              <a:buChar char="l"/>
            </a:pPr>
            <a:r>
              <a:rPr lang="en-US" altLang="zh-CN" sz="2400" dirty="0" err="1">
                <a:solidFill>
                  <a:srgbClr val="0070C0"/>
                </a:solidFill>
                <a:latin typeface="楷体_GB2312"/>
                <a:ea typeface="楷体_GB2312"/>
                <a:cs typeface="Times New Roman" panose="02020603050405020304" pitchFamily="18" charset="0"/>
              </a:rPr>
              <a:t>enum</a:t>
            </a:r>
            <a:r>
              <a:rPr lang="en-US" altLang="zh-CN" sz="2400" dirty="0">
                <a:solidFill>
                  <a:srgbClr val="0070C0"/>
                </a:solidFill>
                <a:latin typeface="楷体_GB2312"/>
                <a:ea typeface="楷体_GB2312"/>
                <a:cs typeface="Times New Roman" panose="02020603050405020304" pitchFamily="18" charset="0"/>
              </a:rPr>
              <a:t> &lt;</a:t>
            </a:r>
            <a:r>
              <a:rPr lang="zh-CN" altLang="en-US" sz="2400" dirty="0">
                <a:solidFill>
                  <a:srgbClr val="0070C0"/>
                </a:solidFill>
                <a:latin typeface="楷体_GB2312"/>
                <a:ea typeface="楷体_GB2312"/>
                <a:cs typeface="Times New Roman" panose="02020603050405020304" pitchFamily="18" charset="0"/>
              </a:rPr>
              <a:t>枚举类型名</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枚举值表</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变量表</a:t>
            </a:r>
            <a:r>
              <a:rPr lang="en-US" altLang="zh-CN" sz="2400" dirty="0">
                <a:solidFill>
                  <a:srgbClr val="0070C0"/>
                </a:solidFill>
                <a:latin typeface="楷体_GB2312"/>
                <a:ea typeface="楷体_GB2312"/>
                <a:cs typeface="Times New Roman" panose="02020603050405020304" pitchFamily="18" charset="0"/>
              </a:rPr>
              <a:t>&gt;;</a:t>
            </a:r>
          </a:p>
          <a:p>
            <a:pPr lvl="2" algn="just"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 例如：</a:t>
            </a:r>
            <a:r>
              <a:rPr lang="en-US" altLang="zh-CN" sz="2000" dirty="0" err="1">
                <a:latin typeface="楷体_GB2312"/>
                <a:ea typeface="楷体_GB2312"/>
                <a:cs typeface="Times New Roman" panose="02020603050405020304" pitchFamily="18" charset="0"/>
              </a:rPr>
              <a:t>enum</a:t>
            </a:r>
            <a:r>
              <a:rPr lang="en-US" altLang="zh-CN" sz="2000" dirty="0">
                <a:latin typeface="楷体_GB2312"/>
                <a:ea typeface="楷体_GB2312"/>
                <a:cs typeface="Times New Roman" panose="02020603050405020304" pitchFamily="18" charset="0"/>
              </a:rPr>
              <a:t> Day {SUN, MON, TUE}  d1, d2;</a:t>
            </a:r>
          </a:p>
          <a:p>
            <a:pPr lvl="1" algn="just" eaLnBrk="1" hangingPunct="1">
              <a:buFont typeface="Wingdings" panose="05000000000000000000" pitchFamily="2" charset="2"/>
              <a:buChar char="l"/>
            </a:pPr>
            <a:r>
              <a:rPr lang="en-US" altLang="zh-CN" sz="2400" dirty="0" err="1">
                <a:solidFill>
                  <a:srgbClr val="0070C0"/>
                </a:solidFill>
                <a:latin typeface="楷体_GB2312"/>
                <a:ea typeface="楷体_GB2312"/>
                <a:cs typeface="Times New Roman" panose="02020603050405020304" pitchFamily="18" charset="0"/>
              </a:rPr>
              <a:t>enum</a:t>
            </a:r>
            <a:r>
              <a:rPr lang="en-US" altLang="zh-CN" sz="2400" dirty="0">
                <a:solidFill>
                  <a:srgbClr val="0070C0"/>
                </a:solidFill>
                <a:latin typeface="楷体_GB2312"/>
                <a:ea typeface="楷体_GB2312"/>
                <a:cs typeface="Times New Roman" panose="02020603050405020304" pitchFamily="18" charset="0"/>
              </a:rPr>
              <a:t> {&lt;</a:t>
            </a:r>
            <a:r>
              <a:rPr lang="zh-CN" altLang="en-US" sz="2400" dirty="0">
                <a:solidFill>
                  <a:srgbClr val="0070C0"/>
                </a:solidFill>
                <a:latin typeface="楷体_GB2312"/>
                <a:ea typeface="楷体_GB2312"/>
                <a:cs typeface="Times New Roman" panose="02020603050405020304" pitchFamily="18" charset="0"/>
              </a:rPr>
              <a:t>枚举值表</a:t>
            </a:r>
            <a:r>
              <a:rPr lang="en-US" altLang="zh-CN" sz="2400" dirty="0">
                <a:solidFill>
                  <a:srgbClr val="0070C0"/>
                </a:solidFill>
                <a:latin typeface="楷体_GB2312"/>
                <a:ea typeface="楷体_GB2312"/>
                <a:cs typeface="Times New Roman" panose="02020603050405020304" pitchFamily="18" charset="0"/>
              </a:rPr>
              <a:t>&gt;} &lt;</a:t>
            </a:r>
            <a:r>
              <a:rPr lang="zh-CN" altLang="en-US" sz="2400" dirty="0">
                <a:solidFill>
                  <a:srgbClr val="0070C0"/>
                </a:solidFill>
                <a:latin typeface="楷体_GB2312"/>
                <a:ea typeface="楷体_GB2312"/>
                <a:cs typeface="Times New Roman" panose="02020603050405020304" pitchFamily="18" charset="0"/>
              </a:rPr>
              <a:t>变量表</a:t>
            </a:r>
            <a:r>
              <a:rPr lang="en-US" altLang="zh-CN" sz="2400" dirty="0">
                <a:solidFill>
                  <a:srgbClr val="0070C0"/>
                </a:solidFill>
                <a:latin typeface="楷体_GB2312"/>
                <a:ea typeface="楷体_GB2312"/>
                <a:cs typeface="Times New Roman" panose="02020603050405020304" pitchFamily="18" charset="0"/>
              </a:rPr>
              <a:t>&gt;;</a:t>
            </a:r>
          </a:p>
          <a:p>
            <a:pPr lvl="2" algn="just" eaLnBrk="1" hangingPunct="1">
              <a:buFont typeface="Wingdings" panose="05000000000000000000" pitchFamily="2" charset="2"/>
              <a:buChar char="Ø"/>
            </a:pPr>
            <a:r>
              <a:rPr lang="zh-CN" altLang="en-US" sz="2000" dirty="0">
                <a:latin typeface="楷体_GB2312"/>
                <a:ea typeface="楷体_GB2312"/>
                <a:cs typeface="Times New Roman" panose="02020603050405020304" pitchFamily="18" charset="0"/>
              </a:rPr>
              <a:t> 例如：</a:t>
            </a:r>
            <a:r>
              <a:rPr lang="en-US" altLang="zh-CN" sz="2000" dirty="0" err="1">
                <a:latin typeface="楷体_GB2312"/>
                <a:ea typeface="楷体_GB2312"/>
                <a:cs typeface="Times New Roman" panose="02020603050405020304" pitchFamily="18" charset="0"/>
              </a:rPr>
              <a:t>enum</a:t>
            </a:r>
            <a:r>
              <a:rPr lang="en-US" altLang="zh-CN" sz="2000" dirty="0">
                <a:latin typeface="楷体_GB2312"/>
                <a:ea typeface="楷体_GB2312"/>
                <a:cs typeface="Times New Roman" panose="02020603050405020304" pitchFamily="18" charset="0"/>
              </a:rPr>
              <a:t> {V1, V2, V3}  v1, v2;</a:t>
            </a:r>
          </a:p>
        </p:txBody>
      </p:sp>
      <p:sp>
        <p:nvSpPr>
          <p:cNvPr id="4" name="Rectangle 2">
            <a:extLst>
              <a:ext uri="{FF2B5EF4-FFF2-40B4-BE49-F238E27FC236}">
                <a16:creationId xmlns:a16="http://schemas.microsoft.com/office/drawing/2014/main" id="{2D8EF6E3-674F-4B34-BACD-2F4E2C446BAE}"/>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楷体_GB2312"/>
                <a:ea typeface="楷体_GB2312"/>
                <a:cs typeface="+mj-cs"/>
              </a:rPr>
              <a:t>5.1.1 </a:t>
            </a:r>
            <a:r>
              <a:rPr lang="zh-CN" altLang="en-US" sz="4000" kern="0" dirty="0">
                <a:solidFill>
                  <a:schemeClr val="tx2"/>
                </a:solidFill>
                <a:latin typeface="楷体_GB2312"/>
                <a:ea typeface="楷体_GB2312"/>
                <a:cs typeface="+mj-cs"/>
              </a:rPr>
              <a:t>枚举类型的定义</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0BDA665-CFB6-4E1D-B002-3632A2F19A7C}"/>
              </a:ext>
            </a:extLst>
          </p:cNvPr>
          <p:cNvSpPr>
            <a:spLocks noGrp="1" noChangeArrowheads="1"/>
          </p:cNvSpPr>
          <p:nvPr>
            <p:ph type="body" idx="4294967295"/>
          </p:nvPr>
        </p:nvSpPr>
        <p:spPr>
          <a:xfrm>
            <a:off x="683568" y="1700808"/>
            <a:ext cx="8143875" cy="4019550"/>
          </a:xfrm>
        </p:spPr>
        <p:txBody>
          <a:bodyPr/>
          <a:lstStyle/>
          <a:p>
            <a:pPr marL="355600" indent="-355600" algn="just" eaLnBrk="1" hangingPunct="1">
              <a:lnSpc>
                <a:spcPct val="90000"/>
              </a:lnSpc>
              <a:defRPr/>
            </a:pPr>
            <a:r>
              <a:rPr lang="zh-CN" altLang="en-US" sz="2800" dirty="0">
                <a:solidFill>
                  <a:srgbClr val="FF0000"/>
                </a:solidFill>
              </a:rPr>
              <a:t>指向常量的指针 </a:t>
            </a:r>
            <a:r>
              <a:rPr lang="en-US" altLang="zh-CN" sz="2800" dirty="0"/>
              <a:t>vs </a:t>
            </a:r>
            <a:r>
              <a:rPr lang="zh-CN" altLang="en-US" sz="2800" dirty="0">
                <a:solidFill>
                  <a:srgbClr val="FF0000"/>
                </a:solidFill>
              </a:rPr>
              <a:t>指针类型的常量</a:t>
            </a:r>
            <a:endParaRPr lang="en-US" altLang="zh-CN" sz="3200" dirty="0"/>
          </a:p>
          <a:p>
            <a:pPr marL="755650" lvl="1" indent="-355600" algn="just" eaLnBrk="1" hangingPunct="1">
              <a:lnSpc>
                <a:spcPct val="90000"/>
              </a:lnSpc>
              <a:buFont typeface="Wingdings" panose="05000000000000000000" pitchFamily="2" charset="2"/>
              <a:buChar char="l"/>
              <a:defRPr/>
            </a:pPr>
            <a:r>
              <a:rPr lang="zh-CN" altLang="en-US" sz="2400" dirty="0"/>
              <a:t>后者的定义格式：</a:t>
            </a:r>
            <a:r>
              <a:rPr lang="en-US" altLang="zh-CN" sz="2400" b="1" dirty="0">
                <a:solidFill>
                  <a:srgbClr val="0070C0"/>
                </a:solidFill>
              </a:rPr>
              <a:t>&lt;</a:t>
            </a:r>
            <a:r>
              <a:rPr lang="zh-CN" altLang="en-US" sz="2400" b="1" dirty="0">
                <a:solidFill>
                  <a:srgbClr val="0070C0"/>
                </a:solidFill>
              </a:rPr>
              <a:t>类型</a:t>
            </a:r>
            <a:r>
              <a:rPr lang="en-US" altLang="zh-CN" sz="2400" b="1" dirty="0">
                <a:solidFill>
                  <a:srgbClr val="0070C0"/>
                </a:solidFill>
              </a:rPr>
              <a:t>&gt; </a:t>
            </a:r>
            <a:r>
              <a:rPr lang="zh-CN" altLang="en-US" sz="2400" b="1" dirty="0">
                <a:solidFill>
                  <a:srgbClr val="0070C0"/>
                </a:solidFill>
              </a:rPr>
              <a:t>*</a:t>
            </a:r>
            <a:r>
              <a:rPr lang="en-US" altLang="zh-CN" sz="2400" b="1" dirty="0">
                <a:solidFill>
                  <a:srgbClr val="0070C0"/>
                </a:solidFill>
              </a:rPr>
              <a:t>const &lt;</a:t>
            </a:r>
            <a:r>
              <a:rPr lang="zh-CN" altLang="en-US" sz="2400" b="1" dirty="0">
                <a:solidFill>
                  <a:srgbClr val="0070C0"/>
                </a:solidFill>
              </a:rPr>
              <a:t>指针变量</a:t>
            </a:r>
            <a:r>
              <a:rPr lang="en-US" altLang="zh-CN" sz="2400" b="1" dirty="0">
                <a:solidFill>
                  <a:srgbClr val="0070C0"/>
                </a:solidFill>
              </a:rPr>
              <a:t>&gt;</a:t>
            </a:r>
            <a:r>
              <a:rPr lang="zh-CN" altLang="en-US" sz="2400" b="1" dirty="0">
                <a:solidFill>
                  <a:srgbClr val="0070C0"/>
                </a:solidFill>
              </a:rPr>
              <a:t>；</a:t>
            </a:r>
            <a:endParaRPr lang="en-US" altLang="zh-CN" sz="2400" b="1" dirty="0">
              <a:solidFill>
                <a:srgbClr val="0070C0"/>
              </a:solidFill>
            </a:endParaRPr>
          </a:p>
          <a:p>
            <a:pPr marL="755650" lvl="1" indent="-355600" algn="just" eaLnBrk="1" hangingPunct="1">
              <a:lnSpc>
                <a:spcPct val="90000"/>
              </a:lnSpc>
              <a:buFont typeface="Wingdings" panose="05000000000000000000" pitchFamily="2" charset="2"/>
              <a:buChar char="l"/>
              <a:defRPr/>
            </a:pPr>
            <a:r>
              <a:rPr lang="zh-CN" altLang="en-US" sz="2400" dirty="0">
                <a:cs typeface="Times New Roman" panose="02020603050405020304" pitchFamily="18" charset="0"/>
              </a:rPr>
              <a:t>例如：</a:t>
            </a:r>
            <a:endParaRPr lang="en-US" altLang="zh-CN" sz="2400" dirty="0">
              <a:cs typeface="Times New Roman" panose="02020603050405020304" pitchFamily="18" charset="0"/>
            </a:endParaRPr>
          </a:p>
          <a:p>
            <a:pPr marL="755650" lvl="1" indent="-355600" algn="just" eaLnBrk="1" hangingPunct="1">
              <a:lnSpc>
                <a:spcPct val="90000"/>
              </a:lnSpc>
              <a:buFont typeface="Wingdings" panose="05000000000000000000" pitchFamily="2" charset="2"/>
              <a:buChar char="l"/>
              <a:defRPr/>
            </a:pPr>
            <a:endParaRPr lang="en-US" altLang="zh-CN" sz="1000" dirty="0"/>
          </a:p>
          <a:p>
            <a:pPr marL="1155700" lvl="2" indent="-355600" algn="just" eaLnBrk="1" hangingPunct="1">
              <a:lnSpc>
                <a:spcPct val="90000"/>
              </a:lnSpc>
              <a:buFont typeface="Wingdings" panose="05000000000000000000" pitchFamily="2" charset="2"/>
              <a:buNone/>
              <a:defRPr/>
            </a:pPr>
            <a:r>
              <a:rPr lang="en-US" altLang="zh-CN" sz="1400" dirty="0"/>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y;</a:t>
            </a: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a:solidFill>
                  <a:srgbClr val="FF0000"/>
                </a:solidFill>
                <a:cs typeface="Times New Roman" panose="02020603050405020304" pitchFamily="18" charset="0"/>
              </a:rPr>
              <a:t>const </a:t>
            </a:r>
            <a:r>
              <a:rPr lang="en-US" altLang="zh-CN" sz="2000" dirty="0">
                <a:cs typeface="Times New Roman" panose="02020603050405020304" pitchFamily="18" charset="0"/>
              </a:rPr>
              <a:t>p = &amp;x;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指针</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是常量</a:t>
            </a:r>
            <a:endParaRPr lang="en-US" altLang="zh-CN" sz="2000" dirty="0">
              <a:solidFill>
                <a:srgbClr val="00B050"/>
              </a:solidFill>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*p = 1;                     </a:t>
            </a:r>
            <a:r>
              <a:rPr lang="en-US" altLang="zh-CN" sz="2000" dirty="0">
                <a:solidFill>
                  <a:srgbClr val="00B050"/>
                </a:solidFill>
                <a:cs typeface="Times New Roman" panose="02020603050405020304" pitchFamily="18" charset="0"/>
              </a:rPr>
              <a:t>//OK</a:t>
            </a:r>
            <a:r>
              <a:rPr lang="zh-CN" altLang="en-US" sz="2000" dirty="0">
                <a:solidFill>
                  <a:srgbClr val="00B050"/>
                </a:solidFill>
                <a:cs typeface="Times New Roman" panose="02020603050405020304" pitchFamily="18" charset="0"/>
              </a:rPr>
              <a:t>，*</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是一个变量</a:t>
            </a:r>
            <a:endParaRPr lang="en-US" altLang="zh-CN" sz="2000" dirty="0">
              <a:solidFill>
                <a:srgbClr val="00B050"/>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p = &amp;y;                    </a:t>
            </a:r>
            <a:r>
              <a:rPr lang="en-US" altLang="zh-CN" sz="2000" dirty="0">
                <a:solidFill>
                  <a:srgbClr val="00B050"/>
                </a:solidFill>
                <a:cs typeface="Times New Roman" panose="02020603050405020304" pitchFamily="18" charset="0"/>
              </a:rPr>
              <a:t>//Error</a:t>
            </a:r>
            <a:r>
              <a:rPr lang="zh-CN" altLang="en-US" sz="2000" dirty="0">
                <a:solidFill>
                  <a:srgbClr val="00B050"/>
                </a:solidFill>
                <a:cs typeface="Times New Roman" panose="02020603050405020304" pitchFamily="18" charset="0"/>
              </a:rPr>
              <a:t>，</a:t>
            </a:r>
            <a:r>
              <a:rPr lang="en-US" altLang="zh-CN" sz="2000" dirty="0">
                <a:solidFill>
                  <a:srgbClr val="FF0000"/>
                </a:solidFill>
                <a:cs typeface="Times New Roman" panose="02020603050405020304" pitchFamily="18" charset="0"/>
              </a:rPr>
              <a:t>p</a:t>
            </a:r>
            <a:r>
              <a:rPr lang="zh-CN" altLang="en-US" sz="2000" dirty="0">
                <a:solidFill>
                  <a:srgbClr val="FF0000"/>
                </a:solidFill>
                <a:cs typeface="Times New Roman" panose="02020603050405020304" pitchFamily="18" charset="0"/>
              </a:rPr>
              <a:t>的地址值不能改变</a:t>
            </a:r>
            <a:endParaRPr lang="en-US" altLang="zh-CN" sz="2000" dirty="0">
              <a:solidFill>
                <a:srgbClr val="FF0000"/>
              </a:solidFill>
              <a:cs typeface="Times New Roman" panose="02020603050405020304" pitchFamily="18" charset="0"/>
            </a:endParaRPr>
          </a:p>
          <a:p>
            <a:pPr marL="800100" lvl="2" indent="0" algn="just" eaLnBrk="1" hangingPunct="1">
              <a:lnSpc>
                <a:spcPct val="90000"/>
              </a:lnSpc>
              <a:buFont typeface="Wingdings" panose="05000000000000000000" pitchFamily="2" charset="2"/>
              <a:buNone/>
              <a:defRPr/>
            </a:pPr>
            <a:endParaRPr lang="en-US" altLang="zh-CN" sz="2000" dirty="0">
              <a:cs typeface="Times New Roman" panose="02020603050405020304" pitchFamily="18" charset="0"/>
            </a:endParaRP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const</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 0, y=1;</a:t>
            </a:r>
          </a:p>
          <a:p>
            <a:pPr marL="1155700" lvl="2" indent="-355600" algn="just" eaLnBrk="1" hangingPunct="1">
              <a:lnSpc>
                <a:spcPct val="9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const</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 </a:t>
            </a:r>
            <a:r>
              <a:rPr lang="en-US" altLang="zh-CN" sz="2000" dirty="0">
                <a:solidFill>
                  <a:srgbClr val="0070C0"/>
                </a:solidFill>
                <a:cs typeface="Times New Roman" panose="02020603050405020304" pitchFamily="18" charset="0"/>
              </a:rPr>
              <a:t>const</a:t>
            </a:r>
            <a:r>
              <a:rPr lang="en-US" altLang="zh-CN" sz="2000" dirty="0">
                <a:cs typeface="Times New Roman" panose="02020603050405020304" pitchFamily="18" charset="0"/>
              </a:rPr>
              <a:t> p = &amp;x;   </a:t>
            </a:r>
            <a:r>
              <a:rPr lang="en-US" altLang="zh-CN" sz="2000" dirty="0">
                <a:solidFill>
                  <a:srgbClr val="00B050"/>
                </a:solidFill>
                <a:cs typeface="Times New Roman" panose="02020603050405020304" pitchFamily="18" charset="0"/>
              </a:rPr>
              <a:t>//</a:t>
            </a:r>
            <a:r>
              <a:rPr lang="en-US" altLang="zh-CN" sz="2000" dirty="0">
                <a:solidFill>
                  <a:srgbClr val="0000FF"/>
                </a:solidFill>
                <a:cs typeface="Times New Roman" panose="02020603050405020304" pitchFamily="18" charset="0"/>
              </a:rPr>
              <a:t>p</a:t>
            </a:r>
            <a:r>
              <a:rPr lang="zh-CN" altLang="en-US" sz="2000" dirty="0">
                <a:solidFill>
                  <a:srgbClr val="0000FF"/>
                </a:solidFill>
                <a:cs typeface="Times New Roman" panose="02020603050405020304" pitchFamily="18" charset="0"/>
              </a:rPr>
              <a:t>是指向常量的指针常量</a:t>
            </a:r>
            <a:endParaRPr lang="en-US" altLang="zh-CN" sz="2000" dirty="0">
              <a:solidFill>
                <a:srgbClr val="0000FF"/>
              </a:solidFill>
              <a:cs typeface="Times New Roman" panose="02020603050405020304" pitchFamily="18" charset="0"/>
            </a:endParaRPr>
          </a:p>
          <a:p>
            <a:pPr marL="1155700" lvl="2" indent="-355600"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*p = 1;                               </a:t>
            </a:r>
            <a:r>
              <a:rPr lang="en-US" altLang="zh-CN" sz="2000" dirty="0">
                <a:solidFill>
                  <a:srgbClr val="00B050"/>
                </a:solidFill>
                <a:cs typeface="Times New Roman" panose="02020603050405020304" pitchFamily="18" charset="0"/>
              </a:rPr>
              <a:t>//Error</a:t>
            </a:r>
          </a:p>
          <a:p>
            <a:pPr marL="1155700" lvl="2" indent="-355600"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p = &amp;y;                             </a:t>
            </a:r>
            <a:r>
              <a:rPr lang="en-US" altLang="zh-CN" sz="2000" dirty="0">
                <a:solidFill>
                  <a:srgbClr val="00B050"/>
                </a:solidFill>
                <a:cs typeface="Times New Roman" panose="02020603050405020304" pitchFamily="18" charset="0"/>
              </a:rPr>
              <a:t>//Error</a:t>
            </a:r>
          </a:p>
        </p:txBody>
      </p:sp>
      <p:sp>
        <p:nvSpPr>
          <p:cNvPr id="5" name="Rectangle 2">
            <a:extLst>
              <a:ext uri="{FF2B5EF4-FFF2-40B4-BE49-F238E27FC236}">
                <a16:creationId xmlns:a16="http://schemas.microsoft.com/office/drawing/2014/main" id="{B2B34879-5BEB-4114-A907-E6935CDF2684}"/>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zh-CN" altLang="en-US" sz="4000" kern="0" dirty="0">
                <a:solidFill>
                  <a:schemeClr val="tx2"/>
                </a:solidFill>
                <a:latin typeface="+mj-lt"/>
                <a:ea typeface="+mj-ea"/>
                <a:cs typeface="+mj-cs"/>
              </a:rPr>
              <a:t>指向常量的指针</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973700E-C44F-4C3F-82E8-866826503702}"/>
              </a:ext>
            </a:extLst>
          </p:cNvPr>
          <p:cNvSpPr>
            <a:spLocks noGrp="1" noChangeArrowheads="1"/>
          </p:cNvSpPr>
          <p:nvPr>
            <p:ph type="body" idx="4294967295"/>
          </p:nvPr>
        </p:nvSpPr>
        <p:spPr>
          <a:xfrm>
            <a:off x="375444" y="1628800"/>
            <a:ext cx="8393112" cy="4668837"/>
          </a:xfrm>
        </p:spPr>
        <p:txBody>
          <a:bodyPr/>
          <a:lstStyle/>
          <a:p>
            <a:pPr algn="just" eaLnBrk="1" hangingPunct="1">
              <a:lnSpc>
                <a:spcPct val="80000"/>
              </a:lnSpc>
            </a:pPr>
            <a:r>
              <a:rPr lang="zh-CN" altLang="en-US" sz="2800" dirty="0"/>
              <a:t>不能把</a:t>
            </a:r>
            <a:r>
              <a:rPr lang="zh-CN" altLang="en-US" sz="2800" dirty="0">
                <a:solidFill>
                  <a:srgbClr val="FF0000"/>
                </a:solidFill>
              </a:rPr>
              <a:t>局部变量</a:t>
            </a:r>
            <a:r>
              <a:rPr lang="zh-CN" altLang="en-US" sz="2800" dirty="0"/>
              <a:t>的地址作为返回给调用者的指针：因为在函数执行完后，局部变量</a:t>
            </a:r>
            <a:r>
              <a:rPr lang="zh-CN" altLang="en-US" sz="2800" dirty="0">
                <a:solidFill>
                  <a:srgbClr val="00B0F0"/>
                </a:solidFill>
              </a:rPr>
              <a:t>在栈中的地址空间</a:t>
            </a:r>
            <a:r>
              <a:rPr lang="zh-CN" altLang="en-US" sz="2800" dirty="0"/>
              <a:t>就被收回了。</a:t>
            </a:r>
            <a:r>
              <a:rPr lang="zh-CN" altLang="en-US" sz="2800" dirty="0">
                <a:cs typeface="Times New Roman" panose="02020603050405020304" pitchFamily="18" charset="0"/>
              </a:rPr>
              <a:t>例如：</a:t>
            </a:r>
            <a:endParaRPr lang="en-US" altLang="zh-CN" sz="2800" dirty="0">
              <a:cs typeface="Times New Roman" panose="02020603050405020304" pitchFamily="18" charset="0"/>
            </a:endParaRPr>
          </a:p>
          <a:p>
            <a:pPr lvl="1" algn="just" eaLnBrk="1" hangingPunct="1">
              <a:lnSpc>
                <a:spcPct val="80000"/>
              </a:lnSpc>
              <a:buFont typeface="Wingdings" panose="05000000000000000000" pitchFamily="2" charset="2"/>
              <a:buChar char="l"/>
            </a:pPr>
            <a:endParaRPr lang="en-US" altLang="zh-CN" sz="1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*f()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*g()</a:t>
            </a: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err="1">
                <a:cs typeface="Times New Roman" panose="02020603050405020304" pitchFamily="18" charset="0"/>
              </a:rPr>
              <a:t>i</a:t>
            </a:r>
            <a:r>
              <a:rPr lang="en-US" altLang="zh-CN" sz="2000" dirty="0">
                <a:cs typeface="Times New Roman" panose="02020603050405020304" pitchFamily="18" charset="0"/>
              </a:rPr>
              <a:t> = 0;</a:t>
            </a:r>
            <a:r>
              <a:rPr lang="zh-CN" altLang="en-US" sz="2000" dirty="0">
                <a:cs typeface="Times New Roman" panose="02020603050405020304" pitchFamily="18" charset="0"/>
              </a:rPr>
              <a:t>        </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j = 1;</a:t>
            </a: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&amp;</a:t>
            </a:r>
            <a:r>
              <a:rPr lang="en-US" altLang="zh-CN" sz="2000" dirty="0" err="1">
                <a:cs typeface="Times New Roman" panose="02020603050405020304" pitchFamily="18" charset="0"/>
              </a:rPr>
              <a:t>i</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&amp;j;</a:t>
            </a: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p>
          <a:p>
            <a:pPr lvl="1" algn="just" eaLnBrk="1" hangingPunct="1">
              <a:lnSpc>
                <a:spcPct val="80000"/>
              </a:lnSpc>
              <a:buFont typeface="Wingdings" panose="05000000000000000000" pitchFamily="2" charset="2"/>
              <a:buNone/>
            </a:pPr>
            <a:endParaRPr lang="en-US" altLang="zh-CN" sz="2000" dirty="0">
              <a:cs typeface="Times New Roman" panose="02020603050405020304" pitchFamily="18" charset="0"/>
            </a:endParaRP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 = f();</a:t>
            </a: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*q = g();</a:t>
            </a: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x = *p + *q;</a:t>
            </a: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x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00FF"/>
                </a:solidFill>
                <a:cs typeface="Times New Roman" panose="02020603050405020304" pitchFamily="18" charset="0"/>
              </a:rPr>
              <a:t>//</a:t>
            </a:r>
            <a:r>
              <a:rPr lang="zh-CN" altLang="en-US" sz="2000" dirty="0">
                <a:solidFill>
                  <a:srgbClr val="0000FF"/>
                </a:solidFill>
                <a:cs typeface="Times New Roman" panose="02020603050405020304" pitchFamily="18" charset="0"/>
              </a:rPr>
              <a:t>输出什么？</a:t>
            </a:r>
          </a:p>
          <a:p>
            <a:pPr lvl="1" algn="just"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p:txBody>
      </p:sp>
      <p:sp>
        <p:nvSpPr>
          <p:cNvPr id="5" name="Rectangle 2">
            <a:extLst>
              <a:ext uri="{FF2B5EF4-FFF2-40B4-BE49-F238E27FC236}">
                <a16:creationId xmlns:a16="http://schemas.microsoft.com/office/drawing/2014/main" id="{86CEC2E3-638B-48C2-8402-18A56050B210}"/>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zh-CN" altLang="en-US" sz="4000" kern="0" dirty="0">
                <a:solidFill>
                  <a:schemeClr val="tx2"/>
                </a:solidFill>
                <a:latin typeface="+mj-lt"/>
                <a:ea typeface="+mj-ea"/>
                <a:cs typeface="+mj-cs"/>
              </a:rPr>
              <a:t>作为函数的返回值类型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0CB45658-1A42-4D4B-8B1B-E2F60661213D}"/>
              </a:ext>
            </a:extLst>
          </p:cNvPr>
          <p:cNvSpPr>
            <a:spLocks noGrp="1" noChangeArrowheads="1"/>
          </p:cNvSpPr>
          <p:nvPr>
            <p:ph type="body" idx="4294967295"/>
          </p:nvPr>
        </p:nvSpPr>
        <p:spPr>
          <a:xfrm>
            <a:off x="1115616" y="2132856"/>
            <a:ext cx="5305425" cy="1757362"/>
          </a:xfrm>
        </p:spPr>
        <p:txBody>
          <a:bodyPr/>
          <a:lstStyle/>
          <a:p>
            <a:pPr algn="just" eaLnBrk="1" hangingPunct="1"/>
            <a:r>
              <a:rPr lang="zh-CN" altLang="en-US" sz="2800" dirty="0"/>
              <a:t>动态变量的创建</a:t>
            </a:r>
            <a:endParaRPr lang="en-US" altLang="zh-CN" sz="2800" dirty="0">
              <a:cs typeface="Times New Roman" panose="02020603050405020304" pitchFamily="18" charset="0"/>
            </a:endParaRPr>
          </a:p>
          <a:p>
            <a:pPr algn="just" eaLnBrk="1" hangingPunct="1"/>
            <a:r>
              <a:rPr lang="zh-CN" altLang="en-US" sz="2800" dirty="0"/>
              <a:t>动态变量的撤销</a:t>
            </a:r>
            <a:endParaRPr lang="en-US" altLang="zh-CN" sz="2800" dirty="0"/>
          </a:p>
          <a:p>
            <a:pPr algn="just" eaLnBrk="1" hangingPunct="1">
              <a:buClr>
                <a:srgbClr val="336666"/>
              </a:buClr>
            </a:pPr>
            <a:r>
              <a:rPr lang="zh-CN" altLang="en-US" sz="2800" dirty="0">
                <a:solidFill>
                  <a:srgbClr val="000000"/>
                </a:solidFill>
              </a:rPr>
              <a:t>动态变量的应用</a:t>
            </a:r>
            <a:r>
              <a:rPr lang="en-US" altLang="zh-CN" sz="2800" dirty="0">
                <a:solidFill>
                  <a:srgbClr val="000000"/>
                </a:solidFill>
              </a:rPr>
              <a:t>--</a:t>
            </a:r>
            <a:r>
              <a:rPr lang="zh-CN" altLang="en-US" sz="2800" dirty="0">
                <a:solidFill>
                  <a:srgbClr val="000000"/>
                </a:solidFill>
              </a:rPr>
              <a:t>链表</a:t>
            </a:r>
            <a:endParaRPr lang="en-US" altLang="zh-CN" dirty="0">
              <a:solidFill>
                <a:srgbClr val="000000"/>
              </a:solidFill>
            </a:endParaRPr>
          </a:p>
        </p:txBody>
      </p:sp>
      <p:sp>
        <p:nvSpPr>
          <p:cNvPr id="5" name="Rectangle 2">
            <a:extLst>
              <a:ext uri="{FF2B5EF4-FFF2-40B4-BE49-F238E27FC236}">
                <a16:creationId xmlns:a16="http://schemas.microsoft.com/office/drawing/2014/main" id="{2D5A226B-64DD-4EAC-B5CE-FB1097945673}"/>
              </a:ext>
            </a:extLst>
          </p:cNvPr>
          <p:cNvSpPr txBox="1">
            <a:spLocks noChangeArrowheads="1"/>
          </p:cNvSpPr>
          <p:nvPr/>
        </p:nvSpPr>
        <p:spPr bwMode="auto">
          <a:xfrm>
            <a:off x="1475656"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5.5.4 </a:t>
            </a:r>
            <a:r>
              <a:rPr lang="zh-CN" altLang="en-US" sz="4000" kern="0" dirty="0">
                <a:solidFill>
                  <a:schemeClr val="tx2"/>
                </a:solidFill>
                <a:latin typeface="+mj-lt"/>
                <a:ea typeface="+mj-ea"/>
                <a:cs typeface="+mj-cs"/>
              </a:rPr>
              <a:t>指针与动态变量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E28C5AF6-26E8-4FD8-B6A3-10E5D84EF356}"/>
              </a:ext>
            </a:extLst>
          </p:cNvPr>
          <p:cNvSpPr>
            <a:spLocks noGrp="1" noChangeArrowheads="1"/>
          </p:cNvSpPr>
          <p:nvPr>
            <p:ph type="title" idx="4294967295"/>
          </p:nvPr>
        </p:nvSpPr>
        <p:spPr>
          <a:xfrm>
            <a:off x="1331640" y="332656"/>
            <a:ext cx="6619875" cy="919163"/>
          </a:xfrm>
        </p:spPr>
        <p:txBody>
          <a:bodyPr/>
          <a:lstStyle/>
          <a:p>
            <a:pPr marL="341313" indent="-341313" eaLnBrk="1" hangingPunct="1"/>
            <a:r>
              <a:rPr lang="zh-CN" altLang="en-US" dirty="0"/>
              <a:t>动态变量的创建</a:t>
            </a:r>
            <a:endParaRPr lang="en-US" altLang="zh-CN" dirty="0"/>
          </a:p>
        </p:txBody>
      </p:sp>
      <p:sp>
        <p:nvSpPr>
          <p:cNvPr id="109571" name="Rectangle 3">
            <a:extLst>
              <a:ext uri="{FF2B5EF4-FFF2-40B4-BE49-F238E27FC236}">
                <a16:creationId xmlns:a16="http://schemas.microsoft.com/office/drawing/2014/main" id="{8D91D0BE-20B2-41B5-BF35-4BDB2B496780}"/>
              </a:ext>
            </a:extLst>
          </p:cNvPr>
          <p:cNvSpPr>
            <a:spLocks noGrp="1" noChangeArrowheads="1"/>
          </p:cNvSpPr>
          <p:nvPr>
            <p:ph type="body" idx="4294967295"/>
          </p:nvPr>
        </p:nvSpPr>
        <p:spPr>
          <a:xfrm>
            <a:off x="536575" y="1556792"/>
            <a:ext cx="8070850" cy="4594225"/>
          </a:xfrm>
        </p:spPr>
        <p:txBody>
          <a:bodyPr/>
          <a:lstStyle/>
          <a:p>
            <a:pPr eaLnBrk="1" hangingPunct="1"/>
            <a:r>
              <a:rPr lang="zh-CN" altLang="en-US" sz="2800" dirty="0">
                <a:solidFill>
                  <a:srgbClr val="FF0000"/>
                </a:solidFill>
                <a:cs typeface="Times New Roman" panose="02020603050405020304" pitchFamily="18" charset="0"/>
              </a:rPr>
              <a:t>动态变量</a:t>
            </a:r>
            <a:r>
              <a:rPr lang="zh-CN" altLang="en-US" sz="2800" dirty="0">
                <a:cs typeface="Times New Roman" panose="02020603050405020304" pitchFamily="18" charset="0"/>
              </a:rPr>
              <a:t>是指在程序</a:t>
            </a:r>
            <a:r>
              <a:rPr lang="zh-CN" altLang="en-US" sz="2800" dirty="0">
                <a:solidFill>
                  <a:srgbClr val="FF0000"/>
                </a:solidFill>
                <a:cs typeface="Times New Roman" panose="02020603050405020304" pitchFamily="18" charset="0"/>
              </a:rPr>
              <a:t>运行</a:t>
            </a:r>
            <a:r>
              <a:rPr lang="zh-CN" altLang="en-US" sz="2800" dirty="0">
                <a:cs typeface="Times New Roman" panose="02020603050405020304" pitchFamily="18" charset="0"/>
              </a:rPr>
              <a:t>中、由程序根据需要从内存的</a:t>
            </a:r>
            <a:r>
              <a:rPr lang="zh-CN" altLang="en-US" sz="2800" dirty="0">
                <a:solidFill>
                  <a:srgbClr val="FF0000"/>
                </a:solidFill>
                <a:cs typeface="Times New Roman" panose="02020603050405020304" pitchFamily="18" charset="0"/>
              </a:rPr>
              <a:t>堆区</a:t>
            </a:r>
            <a:r>
              <a:rPr lang="zh-CN" altLang="en-US" sz="2800" dirty="0">
                <a:cs typeface="Times New Roman" panose="02020603050405020304" pitchFamily="18" charset="0"/>
              </a:rPr>
              <a:t>申请和撤销的变量。有以下三种方式：</a:t>
            </a:r>
            <a:endParaRPr lang="en-US" altLang="zh-CN" sz="2800" dirty="0">
              <a:cs typeface="Times New Roman" panose="02020603050405020304" pitchFamily="18" charset="0"/>
            </a:endParaRPr>
          </a:p>
          <a:p>
            <a:pPr lvl="1" eaLnBrk="1" hangingPunct="1">
              <a:buFont typeface="Wingdings" panose="05000000000000000000" pitchFamily="2" charset="2"/>
              <a:buChar char="l"/>
            </a:pPr>
            <a:r>
              <a:rPr lang="en-US" altLang="zh-CN" sz="2400" b="1" dirty="0">
                <a:solidFill>
                  <a:srgbClr val="0070C0"/>
                </a:solidFill>
                <a:cs typeface="Times New Roman" panose="02020603050405020304" pitchFamily="18" charset="0"/>
              </a:rPr>
              <a:t>new &lt;</a:t>
            </a:r>
            <a:r>
              <a:rPr lang="zh-CN" altLang="en-US" sz="2400" b="1" dirty="0">
                <a:solidFill>
                  <a:srgbClr val="0070C0"/>
                </a:solidFill>
                <a:cs typeface="Times New Roman" panose="02020603050405020304" pitchFamily="18" charset="0"/>
              </a:rPr>
              <a:t>类型名</a:t>
            </a:r>
            <a:r>
              <a:rPr lang="en-US" altLang="zh-CN" sz="2400" b="1" dirty="0">
                <a:solidFill>
                  <a:srgbClr val="0070C0"/>
                </a:solidFill>
                <a:cs typeface="Times New Roman" panose="02020603050405020304" pitchFamily="18" charset="0"/>
              </a:rPr>
              <a:t>&gt;</a:t>
            </a:r>
          </a:p>
          <a:p>
            <a:pPr lvl="1" eaLnBrk="1" hangingPunct="1">
              <a:spcAft>
                <a:spcPts val="1200"/>
              </a:spcAft>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 new int;</a:t>
            </a:r>
          </a:p>
          <a:p>
            <a:pPr lvl="1" eaLnBrk="1" hangingPunct="1">
              <a:buFont typeface="Wingdings" panose="05000000000000000000" pitchFamily="2" charset="2"/>
              <a:buChar char="l"/>
            </a:pPr>
            <a:r>
              <a:rPr lang="en-US" altLang="zh-CN" sz="2400" b="1" dirty="0">
                <a:solidFill>
                  <a:srgbClr val="0070C0"/>
                </a:solidFill>
                <a:cs typeface="Times New Roman" panose="02020603050405020304" pitchFamily="18" charset="0"/>
              </a:rPr>
              <a:t>new &lt;</a:t>
            </a:r>
            <a:r>
              <a:rPr lang="zh-CN" altLang="en-US" sz="2400" b="1" dirty="0">
                <a:solidFill>
                  <a:srgbClr val="0070C0"/>
                </a:solidFill>
                <a:cs typeface="Times New Roman" panose="02020603050405020304" pitchFamily="18" charset="0"/>
              </a:rPr>
              <a:t>类型名</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整形表达式</a:t>
            </a:r>
            <a:r>
              <a:rPr lang="en-US" altLang="zh-CN" sz="2400" b="1" dirty="0">
                <a:solidFill>
                  <a:srgbClr val="0070C0"/>
                </a:solidFill>
                <a:cs typeface="Times New Roman" panose="02020603050405020304" pitchFamily="18" charset="0"/>
              </a:rPr>
              <a:t>&gt;]</a:t>
            </a:r>
          </a:p>
          <a:p>
            <a:pPr lvl="1" eaLnBrk="1" hangingPunct="1">
              <a:spcAft>
                <a:spcPts val="1200"/>
              </a:spcAft>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(*q)[20];  int n;  ……  </a:t>
            </a:r>
            <a:r>
              <a:rPr lang="en-US" altLang="zh-CN" sz="2000" dirty="0">
                <a:solidFill>
                  <a:srgbClr val="FF0000"/>
                </a:solidFill>
                <a:cs typeface="Times New Roman" panose="02020603050405020304" pitchFamily="18" charset="0"/>
              </a:rPr>
              <a:t>q = new int[n][20]; </a:t>
            </a:r>
          </a:p>
          <a:p>
            <a:pPr lvl="1" eaLnBrk="1" hangingPunct="1">
              <a:buFont typeface="Wingdings" panose="05000000000000000000" pitchFamily="2" charset="2"/>
              <a:buChar char="l"/>
            </a:pPr>
            <a:r>
              <a:rPr lang="en-US" altLang="zh-CN" sz="2400" b="1" dirty="0">
                <a:solidFill>
                  <a:srgbClr val="0070C0"/>
                </a:solidFill>
                <a:cs typeface="Times New Roman" panose="02020603050405020304" pitchFamily="18" charset="0"/>
              </a:rPr>
              <a:t>(</a:t>
            </a:r>
            <a:r>
              <a:rPr lang="zh-CN" altLang="en-US" sz="2400" b="1" dirty="0">
                <a:solidFill>
                  <a:srgbClr val="0070C0"/>
                </a:solidFill>
                <a:cs typeface="Times New Roman" panose="02020603050405020304" pitchFamily="18" charset="0"/>
              </a:rPr>
              <a:t>类型</a:t>
            </a:r>
            <a:r>
              <a:rPr lang="en-US" altLang="zh-CN" sz="2400" b="1" dirty="0">
                <a:solidFill>
                  <a:srgbClr val="0070C0"/>
                </a:solidFill>
                <a:cs typeface="Times New Roman" panose="02020603050405020304" pitchFamily="18" charset="0"/>
              </a:rPr>
              <a:t> *)malloc(unsigned int size)</a:t>
            </a:r>
          </a:p>
          <a:p>
            <a:pPr lvl="1" eaLnBrk="1" hangingPunct="1">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double *q;  int m, n;</a:t>
            </a:r>
          </a:p>
          <a:p>
            <a:pPr lvl="1" eaLnBrk="1" hangingPunct="1">
              <a:buFont typeface="Wingdings" panose="05000000000000000000" pitchFamily="2" charset="2"/>
              <a:buNone/>
            </a:pPr>
            <a:r>
              <a:rPr lang="en-US" altLang="zh-CN" sz="2000" dirty="0">
                <a:cs typeface="Times New Roman" panose="02020603050405020304" pitchFamily="18" charset="0"/>
              </a:rPr>
              <a:t>                p = (int *)malloc(</a:t>
            </a:r>
            <a:r>
              <a:rPr lang="en-US" altLang="zh-CN" sz="2000" dirty="0" err="1">
                <a:cs typeface="Times New Roman" panose="02020603050405020304" pitchFamily="18" charset="0"/>
              </a:rPr>
              <a:t>sizeof</a:t>
            </a:r>
            <a:r>
              <a:rPr lang="en-US" altLang="zh-CN" sz="2000" dirty="0">
                <a:cs typeface="Times New Roman" panose="02020603050405020304" pitchFamily="18" charset="0"/>
              </a:rPr>
              <a:t>(int));</a:t>
            </a:r>
          </a:p>
          <a:p>
            <a:pPr lvl="1" eaLnBrk="1" hangingPunct="1">
              <a:buFont typeface="Wingdings" panose="05000000000000000000" pitchFamily="2" charset="2"/>
              <a:buNone/>
            </a:pPr>
            <a:r>
              <a:rPr lang="en-US" altLang="zh-CN" sz="2000" dirty="0">
                <a:cs typeface="Times New Roman" panose="02020603050405020304" pitchFamily="18" charset="0"/>
              </a:rPr>
              <a:t>                q = (double *)malloc(</a:t>
            </a:r>
            <a:r>
              <a:rPr lang="en-US" altLang="zh-CN" sz="2000" dirty="0" err="1">
                <a:cs typeface="Times New Roman" panose="02020603050405020304" pitchFamily="18" charset="0"/>
              </a:rPr>
              <a:t>sizeof</a:t>
            </a:r>
            <a:r>
              <a:rPr lang="en-US" altLang="zh-CN" sz="2000" dirty="0">
                <a:cs typeface="Times New Roman" panose="02020603050405020304" pitchFamily="18" charset="0"/>
              </a:rPr>
              <a:t>(double)*m*n);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a:extLst>
              <a:ext uri="{FF2B5EF4-FFF2-40B4-BE49-F238E27FC236}">
                <a16:creationId xmlns:a16="http://schemas.microsoft.com/office/drawing/2014/main" id="{074EFD4C-200D-4066-A00E-D6772847065D}"/>
              </a:ext>
            </a:extLst>
          </p:cNvPr>
          <p:cNvSpPr>
            <a:spLocks noGrp="1" noChangeArrowheads="1"/>
          </p:cNvSpPr>
          <p:nvPr>
            <p:ph type="body" idx="4294967295"/>
          </p:nvPr>
        </p:nvSpPr>
        <p:spPr>
          <a:xfrm>
            <a:off x="446881" y="1844824"/>
            <a:ext cx="8250237" cy="3732213"/>
          </a:xfrm>
        </p:spPr>
        <p:txBody>
          <a:bodyPr/>
          <a:lstStyle/>
          <a:p>
            <a:pPr eaLnBrk="1" hangingPunct="1">
              <a:lnSpc>
                <a:spcPct val="90000"/>
              </a:lnSpc>
            </a:pPr>
            <a:r>
              <a:rPr lang="zh-CN" altLang="en-US" sz="2800" dirty="0">
                <a:cs typeface="Times New Roman" panose="02020603050405020304" pitchFamily="18" charset="0"/>
              </a:rPr>
              <a:t>动态变量没有名字，对动态变量的访问需要通过</a:t>
            </a:r>
            <a:r>
              <a:rPr lang="zh-CN" altLang="en-US" sz="2800" dirty="0">
                <a:solidFill>
                  <a:srgbClr val="FF0000"/>
                </a:solidFill>
                <a:cs typeface="Times New Roman" panose="02020603050405020304" pitchFamily="18" charset="0"/>
              </a:rPr>
              <a:t>指向该动态变量的指针</a:t>
            </a:r>
            <a:r>
              <a:rPr lang="zh-CN" altLang="en-US" sz="2800" dirty="0">
                <a:cs typeface="Times New Roman" panose="02020603050405020304" pitchFamily="18" charset="0"/>
              </a:rPr>
              <a:t>来进行。</a:t>
            </a:r>
            <a:endParaRPr lang="en-US" altLang="zh-CN" sz="2800" dirty="0">
              <a:cs typeface="Times New Roman" panose="02020603050405020304" pitchFamily="18" charset="0"/>
            </a:endParaRPr>
          </a:p>
          <a:p>
            <a:pPr eaLnBrk="1" hangingPunct="1">
              <a:lnSpc>
                <a:spcPct val="90000"/>
              </a:lnSpc>
              <a:buFont typeface="Wingdings" panose="05000000000000000000" pitchFamily="2" charset="2"/>
              <a:buNone/>
            </a:pPr>
            <a:r>
              <a:rPr lang="en-US" altLang="zh-CN" dirty="0">
                <a:cs typeface="Times New Roman" panose="02020603050405020304" pitchFamily="18" charset="0"/>
              </a:rPr>
              <a:t>     </a:t>
            </a:r>
            <a:r>
              <a:rPr lang="zh-CN" altLang="en-US" sz="2000" dirty="0">
                <a:cs typeface="Times New Roman" panose="02020603050405020304" pitchFamily="18" charset="0"/>
              </a:rPr>
              <a:t>例如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*p,*q;     </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p = </a:t>
            </a:r>
            <a:r>
              <a:rPr lang="en-US" altLang="zh-CN" sz="2000" dirty="0">
                <a:solidFill>
                  <a:srgbClr val="0070C0"/>
                </a:solidFill>
                <a:cs typeface="Times New Roman" panose="02020603050405020304" pitchFamily="18" charset="0"/>
              </a:rPr>
              <a:t>new</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p>
          <a:p>
            <a:pPr eaLnBrk="1" hangingPunct="1">
              <a:lnSpc>
                <a:spcPct val="90000"/>
              </a:lnSpc>
              <a:buFont typeface="Wingdings" panose="05000000000000000000" pitchFamily="2" charset="2"/>
              <a:buNone/>
            </a:pPr>
            <a:r>
              <a:rPr lang="en-US" altLang="zh-CN" sz="2000" dirty="0">
                <a:cs typeface="Times New Roman" panose="02020603050405020304" pitchFamily="18" charset="0"/>
              </a:rPr>
              <a:t>                  ...*p...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访问动态变量</a:t>
            </a:r>
          </a:p>
          <a:p>
            <a:pPr lvl="1" eaLnBrk="1" hangingPunct="1">
              <a:buFont typeface="Wingdings" panose="05000000000000000000" pitchFamily="2" charset="2"/>
              <a:buNone/>
            </a:pPr>
            <a:r>
              <a:rPr lang="en-US" altLang="zh-CN" sz="2000" dirty="0">
                <a:cs typeface="Times New Roman" panose="02020603050405020304" pitchFamily="18" charset="0"/>
              </a:rPr>
              <a:t>           q = </a:t>
            </a:r>
            <a:r>
              <a:rPr lang="en-US" altLang="zh-CN" sz="2000" dirty="0">
                <a:solidFill>
                  <a:srgbClr val="0070C0"/>
                </a:solidFill>
                <a:cs typeface="Times New Roman" panose="02020603050405020304" pitchFamily="18" charset="0"/>
              </a:rPr>
              <a:t>new</a:t>
            </a: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[10];    </a:t>
            </a:r>
          </a:p>
          <a:p>
            <a:pPr lvl="1" eaLnBrk="1" hangingPunct="1">
              <a:buFont typeface="Wingdings" panose="05000000000000000000" pitchFamily="2" charset="2"/>
              <a:buNone/>
            </a:pPr>
            <a:r>
              <a:rPr lang="en-US" altLang="zh-CN" sz="2000" dirty="0">
                <a:cs typeface="Times New Roman" panose="02020603050405020304" pitchFamily="18" charset="0"/>
              </a:rPr>
              <a:t>           ...*(q+3)</a:t>
            </a:r>
            <a:r>
              <a:rPr lang="zh-CN" altLang="en-US" sz="2000" dirty="0">
                <a:cs typeface="Times New Roman" panose="02020603050405020304" pitchFamily="18" charset="0"/>
              </a:rPr>
              <a:t>或</a:t>
            </a:r>
            <a:r>
              <a:rPr lang="en-US" altLang="zh-CN" sz="2000" dirty="0">
                <a:cs typeface="Times New Roman" panose="02020603050405020304" pitchFamily="18" charset="0"/>
              </a:rPr>
              <a:t>q[3]...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访问动态数组元素</a:t>
            </a:r>
            <a:endParaRPr lang="en-US" altLang="zh-CN" sz="2000" dirty="0">
              <a:solidFill>
                <a:srgbClr val="00B050"/>
              </a:solidFill>
              <a:cs typeface="Times New Roman" panose="02020603050405020304" pitchFamily="18" charset="0"/>
            </a:endParaRPr>
          </a:p>
          <a:p>
            <a:pPr eaLnBrk="1" hangingPunct="1">
              <a:buFont typeface="Wingdings" panose="05000000000000000000" pitchFamily="2" charset="2"/>
              <a:buNone/>
            </a:pPr>
            <a:endParaRPr lang="en-US" altLang="zh-CN" sz="2200" dirty="0">
              <a:cs typeface="Times New Roman" panose="02020603050405020304" pitchFamily="18" charset="0"/>
            </a:endParaRPr>
          </a:p>
          <a:p>
            <a:pPr eaLnBrk="1" hangingPunct="1">
              <a:lnSpc>
                <a:spcPct val="90000"/>
              </a:lnSpc>
              <a:spcAft>
                <a:spcPts val="1200"/>
              </a:spcAft>
              <a:buClr>
                <a:srgbClr val="336666"/>
              </a:buClr>
            </a:pPr>
            <a:r>
              <a:rPr lang="zh-CN" altLang="en-US" sz="2800" dirty="0">
                <a:solidFill>
                  <a:srgbClr val="000000"/>
                </a:solidFill>
                <a:cs typeface="Times New Roman" panose="02020603050405020304" pitchFamily="18" charset="0"/>
              </a:rPr>
              <a:t>如果没有足够内存供分配，则产生</a:t>
            </a:r>
            <a:r>
              <a:rPr lang="en-US" altLang="zh-CN" sz="2800" dirty="0" err="1">
                <a:solidFill>
                  <a:srgbClr val="000000"/>
                </a:solidFill>
                <a:cs typeface="Times New Roman" panose="02020603050405020304" pitchFamily="18" charset="0"/>
              </a:rPr>
              <a:t>bad_alloc</a:t>
            </a:r>
            <a:r>
              <a:rPr lang="zh-CN" altLang="en-US" sz="2800" dirty="0">
                <a:solidFill>
                  <a:srgbClr val="000000"/>
                </a:solidFill>
                <a:cs typeface="Times New Roman" panose="02020603050405020304" pitchFamily="18" charset="0"/>
              </a:rPr>
              <a:t>异常</a:t>
            </a:r>
            <a:endParaRPr lang="zh-CN" altLang="en-US" sz="2200" dirty="0">
              <a:cs typeface="Times New Roman" panose="02020603050405020304" pitchFamily="18" charset="0"/>
            </a:endParaRPr>
          </a:p>
        </p:txBody>
      </p:sp>
      <p:sp>
        <p:nvSpPr>
          <p:cNvPr id="111619" name="Rectangle 2">
            <a:extLst>
              <a:ext uri="{FF2B5EF4-FFF2-40B4-BE49-F238E27FC236}">
                <a16:creationId xmlns:a16="http://schemas.microsoft.com/office/drawing/2014/main" id="{FCBA0350-2CB6-4EE0-9C3C-A149DAF5754C}"/>
              </a:ext>
            </a:extLst>
          </p:cNvPr>
          <p:cNvSpPr>
            <a:spLocks noGrp="1" noChangeArrowheads="1"/>
          </p:cNvSpPr>
          <p:nvPr>
            <p:ph type="title" idx="4294967295"/>
          </p:nvPr>
        </p:nvSpPr>
        <p:spPr>
          <a:xfrm>
            <a:off x="1331640" y="332656"/>
            <a:ext cx="6619875" cy="919163"/>
          </a:xfrm>
        </p:spPr>
        <p:txBody>
          <a:bodyPr/>
          <a:lstStyle/>
          <a:p>
            <a:pPr marL="341313" indent="-341313" eaLnBrk="1" hangingPunct="1"/>
            <a:r>
              <a:rPr lang="zh-CN" altLang="en-US" dirty="0"/>
              <a:t>动态变量的创建</a:t>
            </a: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a:extLst>
              <a:ext uri="{FF2B5EF4-FFF2-40B4-BE49-F238E27FC236}">
                <a16:creationId xmlns:a16="http://schemas.microsoft.com/office/drawing/2014/main" id="{655B7F82-1B40-4659-9E97-352F1D90DAE3}"/>
              </a:ext>
            </a:extLst>
          </p:cNvPr>
          <p:cNvSpPr>
            <a:spLocks noGrp="1" noChangeArrowheads="1"/>
          </p:cNvSpPr>
          <p:nvPr>
            <p:ph type="body" idx="4294967295"/>
          </p:nvPr>
        </p:nvSpPr>
        <p:spPr>
          <a:xfrm>
            <a:off x="1043608" y="1628800"/>
            <a:ext cx="6486525" cy="4929187"/>
          </a:xfrm>
          <a:solidFill>
            <a:schemeClr val="bg1"/>
          </a:solidFill>
        </p:spPr>
        <p:txBody>
          <a:bodyPr/>
          <a:lstStyle/>
          <a:p>
            <a:pPr eaLnBrk="1" hangingPunct="1">
              <a:lnSpc>
                <a:spcPct val="90000"/>
              </a:lnSpc>
            </a:pPr>
            <a:r>
              <a:rPr lang="zh-CN" altLang="en-US" sz="2800" dirty="0">
                <a:cs typeface="Times New Roman" panose="02020603050405020304" pitchFamily="18" charset="0"/>
              </a:rPr>
              <a:t>需要由程序显式地撤消，有三种方式：</a:t>
            </a:r>
            <a:endParaRPr lang="en-US" altLang="zh-CN" sz="2800" dirty="0">
              <a:cs typeface="Times New Roman" panose="02020603050405020304" pitchFamily="18" charset="0"/>
            </a:endParaRPr>
          </a:p>
          <a:p>
            <a:pPr lvl="1" eaLnBrk="1" hangingPunct="1">
              <a:lnSpc>
                <a:spcPct val="90000"/>
              </a:lnSpc>
              <a:buFont typeface="Wingdings" panose="05000000000000000000" pitchFamily="2" charset="2"/>
              <a:buChar char="l"/>
            </a:pPr>
            <a:r>
              <a:rPr lang="en-US" altLang="zh-CN" sz="2400" b="1" dirty="0">
                <a:solidFill>
                  <a:srgbClr val="0070C0"/>
                </a:solidFill>
                <a:cs typeface="Times New Roman" panose="02020603050405020304" pitchFamily="18" charset="0"/>
              </a:rPr>
              <a:t>delete &lt;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a:t>
            </a: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 new int;  …   </a:t>
            </a:r>
          </a:p>
          <a:p>
            <a:pPr lvl="1" eaLnBrk="1" hangingPunct="1">
              <a:lnSpc>
                <a:spcPct val="90000"/>
              </a:lnSpc>
              <a:spcAft>
                <a:spcPts val="1200"/>
              </a:spcAft>
              <a:buFont typeface="Wingdings" panose="05000000000000000000" pitchFamily="2" charset="2"/>
              <a:buNone/>
            </a:pPr>
            <a:r>
              <a:rPr lang="en-US" altLang="zh-CN" sz="2000" dirty="0">
                <a:cs typeface="Times New Roman" panose="02020603050405020304" pitchFamily="18" charset="0"/>
              </a:rPr>
              <a:t>               delete  p;</a:t>
            </a:r>
          </a:p>
          <a:p>
            <a:pPr lvl="1" eaLnBrk="1" hangingPunct="1">
              <a:lnSpc>
                <a:spcPct val="90000"/>
              </a:lnSpc>
              <a:buFont typeface="Wingdings" panose="05000000000000000000" pitchFamily="2" charset="2"/>
              <a:buChar char="l"/>
            </a:pPr>
            <a:r>
              <a:rPr lang="en-US" altLang="zh-CN" sz="2400" b="1" dirty="0">
                <a:solidFill>
                  <a:srgbClr val="0070C0"/>
                </a:solidFill>
                <a:cs typeface="Times New Roman" panose="02020603050405020304" pitchFamily="18" charset="0"/>
              </a:rPr>
              <a:t>delete </a:t>
            </a:r>
            <a:r>
              <a:rPr lang="en-US" altLang="zh-CN" sz="2400" b="1" dirty="0">
                <a:solidFill>
                  <a:srgbClr val="FF0000"/>
                </a:solidFill>
                <a:cs typeface="Times New Roman" panose="02020603050405020304" pitchFamily="18" charset="0"/>
              </a:rPr>
              <a:t>[]</a:t>
            </a:r>
            <a:r>
              <a:rPr lang="en-US" altLang="zh-CN" sz="2400" b="1" dirty="0">
                <a:solidFill>
                  <a:srgbClr val="0070C0"/>
                </a:solidFill>
                <a:cs typeface="Times New Roman" panose="02020603050405020304" pitchFamily="18" charset="0"/>
              </a:rPr>
              <a:t> &lt;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a:t>
            </a: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 new int[20];  ……   </a:t>
            </a:r>
          </a:p>
          <a:p>
            <a:pPr lvl="1" eaLnBrk="1" hangingPunct="1">
              <a:lnSpc>
                <a:spcPct val="90000"/>
              </a:lnSpc>
              <a:spcAft>
                <a:spcPts val="1200"/>
              </a:spcAft>
              <a:buFont typeface="Wingdings" panose="05000000000000000000" pitchFamily="2" charset="2"/>
              <a:buNone/>
            </a:pPr>
            <a:r>
              <a:rPr lang="en-US" altLang="zh-CN" sz="2000" dirty="0">
                <a:cs typeface="Times New Roman" panose="02020603050405020304" pitchFamily="18" charset="0"/>
              </a:rPr>
              <a:t>               delete </a:t>
            </a:r>
            <a:r>
              <a:rPr lang="en-US" altLang="zh-CN" sz="2000" dirty="0">
                <a:solidFill>
                  <a:srgbClr val="FF0000"/>
                </a:solidFill>
                <a:cs typeface="Times New Roman" panose="02020603050405020304" pitchFamily="18" charset="0"/>
              </a:rPr>
              <a:t>[]</a:t>
            </a:r>
            <a:r>
              <a:rPr lang="en-US" altLang="zh-CN" sz="2000" dirty="0">
                <a:cs typeface="Times New Roman" panose="02020603050405020304" pitchFamily="18" charset="0"/>
              </a:rPr>
              <a:t>p;</a:t>
            </a:r>
          </a:p>
          <a:p>
            <a:pPr lvl="1" eaLnBrk="1" hangingPunct="1">
              <a:lnSpc>
                <a:spcPct val="90000"/>
              </a:lnSpc>
              <a:buFont typeface="Wingdings" panose="05000000000000000000" pitchFamily="2" charset="2"/>
              <a:buChar char="l"/>
            </a:pPr>
            <a:r>
              <a:rPr lang="en-US" altLang="zh-CN" sz="2400" b="1" dirty="0">
                <a:solidFill>
                  <a:srgbClr val="0070C0"/>
                </a:solidFill>
                <a:cs typeface="Times New Roman" panose="02020603050405020304" pitchFamily="18" charset="0"/>
              </a:rPr>
              <a:t>void free(void *p)</a:t>
            </a: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*p = (int *)malloc(</a:t>
            </a:r>
            <a:r>
              <a:rPr lang="en-US" altLang="zh-CN" sz="2000" dirty="0" err="1">
                <a:cs typeface="Times New Roman" panose="02020603050405020304" pitchFamily="18" charset="0"/>
              </a:rPr>
              <a:t>sizeof</a:t>
            </a:r>
            <a:r>
              <a:rPr lang="en-US" altLang="zh-CN" sz="2000" dirty="0">
                <a:cs typeface="Times New Roman" panose="02020603050405020304" pitchFamily="18" charset="0"/>
              </a:rPr>
              <a:t>(int) );</a:t>
            </a: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int *q = (int *)malloc(</a:t>
            </a:r>
            <a:r>
              <a:rPr lang="en-US" altLang="zh-CN" sz="2000" dirty="0" err="1">
                <a:cs typeface="Times New Roman" panose="02020603050405020304" pitchFamily="18" charset="0"/>
              </a:rPr>
              <a:t>sizeof</a:t>
            </a:r>
            <a:r>
              <a:rPr lang="en-US" altLang="zh-CN" sz="2000" dirty="0">
                <a:cs typeface="Times New Roman" panose="02020603050405020304" pitchFamily="18" charset="0"/>
              </a:rPr>
              <a:t>(int) *20);</a:t>
            </a: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a:t>
            </a:r>
            <a:endParaRPr lang="zh-CN" altLang="en-US" sz="2000" dirty="0">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000" dirty="0">
                <a:cs typeface="Times New Roman" panose="02020603050405020304" pitchFamily="18" charset="0"/>
              </a:rPr>
              <a:t>               </a:t>
            </a:r>
            <a:r>
              <a:rPr lang="en-US" altLang="zh-CN" sz="2000" dirty="0">
                <a:cs typeface="Times New Roman" panose="02020603050405020304" pitchFamily="18" charset="0"/>
              </a:rPr>
              <a:t>free(p);  free(q);</a:t>
            </a:r>
          </a:p>
        </p:txBody>
      </p:sp>
      <p:sp>
        <p:nvSpPr>
          <p:cNvPr id="4" name="Rectangle 2">
            <a:extLst>
              <a:ext uri="{FF2B5EF4-FFF2-40B4-BE49-F238E27FC236}">
                <a16:creationId xmlns:a16="http://schemas.microsoft.com/office/drawing/2014/main" id="{5B233F84-2983-4CA0-9AC9-7AD4BFAF1AFF}"/>
              </a:ext>
            </a:extLst>
          </p:cNvPr>
          <p:cNvSpPr txBox="1">
            <a:spLocks noChangeArrowheads="1"/>
          </p:cNvSpPr>
          <p:nvPr/>
        </p:nvSpPr>
        <p:spPr bwMode="auto">
          <a:xfrm>
            <a:off x="1475656" y="300013"/>
            <a:ext cx="6619875" cy="919163"/>
          </a:xfrm>
          <a:prstGeom prst="rect">
            <a:avLst/>
          </a:prstGeom>
          <a:noFill/>
          <a:ln w="9525">
            <a:noFill/>
            <a:miter lim="800000"/>
            <a:headEnd/>
            <a:tailEnd/>
          </a:ln>
        </p:spPr>
        <p:txBody>
          <a:bodyPr anchor="ctr"/>
          <a:lstStyle/>
          <a:p>
            <a:pPr marL="342891" indent="-342891" eaLnBrk="1" hangingPunct="1">
              <a:defRPr/>
            </a:pPr>
            <a:r>
              <a:rPr lang="zh-CN" altLang="en-US" sz="4000" kern="0" dirty="0">
                <a:solidFill>
                  <a:schemeClr val="tx2"/>
                </a:solidFill>
                <a:latin typeface="+mj-lt"/>
                <a:ea typeface="+mj-ea"/>
                <a:cs typeface="+mj-cs"/>
              </a:rPr>
              <a:t>动态变量的撤销</a:t>
            </a:r>
            <a:endParaRPr lang="en-US" altLang="zh-CN" sz="4000" kern="0" dirty="0">
              <a:solidFill>
                <a:schemeClr val="tx2"/>
              </a:solidFill>
              <a:latin typeface="+mj-lt"/>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a:extLst>
              <a:ext uri="{FF2B5EF4-FFF2-40B4-BE49-F238E27FC236}">
                <a16:creationId xmlns:a16="http://schemas.microsoft.com/office/drawing/2014/main" id="{4EF8D3E2-AF17-4CE9-930F-3C522751D74C}"/>
              </a:ext>
            </a:extLst>
          </p:cNvPr>
          <p:cNvSpPr>
            <a:spLocks noGrp="1" noChangeArrowheads="1"/>
          </p:cNvSpPr>
          <p:nvPr>
            <p:ph type="body" idx="4294967295"/>
          </p:nvPr>
        </p:nvSpPr>
        <p:spPr>
          <a:xfrm>
            <a:off x="899592" y="2060848"/>
            <a:ext cx="7464425" cy="2578100"/>
          </a:xfrm>
        </p:spPr>
        <p:txBody>
          <a:bodyPr/>
          <a:lstStyle/>
          <a:p>
            <a:pPr marL="342891" indent="-342891" eaLnBrk="1" hangingPunct="1">
              <a:defRPr/>
            </a:pPr>
            <a:r>
              <a:rPr lang="zh-CN" altLang="en-US" sz="2800" dirty="0">
                <a:cs typeface="Times New Roman" pitchFamily="18" charset="0"/>
              </a:rPr>
              <a:t>用</a:t>
            </a:r>
            <a:r>
              <a:rPr lang="en-US" altLang="zh-CN" sz="2800" dirty="0">
                <a:cs typeface="Times New Roman" pitchFamily="18" charset="0"/>
              </a:rPr>
              <a:t>delete</a:t>
            </a:r>
            <a:r>
              <a:rPr lang="zh-CN" altLang="en-US" sz="2800" dirty="0">
                <a:cs typeface="Times New Roman" pitchFamily="18" charset="0"/>
              </a:rPr>
              <a:t>和</a:t>
            </a:r>
            <a:r>
              <a:rPr lang="en-US" altLang="zh-CN" sz="2800" dirty="0">
                <a:cs typeface="Times New Roman" pitchFamily="18" charset="0"/>
              </a:rPr>
              <a:t>free</a:t>
            </a:r>
            <a:r>
              <a:rPr lang="zh-CN" altLang="en-US" sz="2800" dirty="0">
                <a:solidFill>
                  <a:srgbClr val="FF0000"/>
                </a:solidFill>
                <a:cs typeface="Times New Roman" pitchFamily="18" charset="0"/>
              </a:rPr>
              <a:t>只能撤消动态变量</a:t>
            </a:r>
            <a:r>
              <a:rPr lang="zh-CN" altLang="en-US" sz="2800" dirty="0">
                <a:cs typeface="Times New Roman" pitchFamily="18" charset="0"/>
              </a:rPr>
              <a:t>！</a:t>
            </a:r>
          </a:p>
          <a:p>
            <a:pPr marL="742932" lvl="1" indent="-285744" eaLnBrk="1" hangingPunct="1">
              <a:buFont typeface="Wingdings" panose="05000000000000000000" pitchFamily="2" charset="2"/>
              <a:buNone/>
              <a:defRPr/>
            </a:pPr>
            <a:r>
              <a:rPr lang="zh-CN" altLang="en-US" sz="2400" dirty="0">
                <a:cs typeface="Times New Roman" pitchFamily="18" charset="0"/>
              </a:rPr>
              <a:t>例如：</a:t>
            </a:r>
            <a:r>
              <a:rPr lang="en-US" altLang="zh-CN" sz="2400" dirty="0">
                <a:cs typeface="Times New Roman" pitchFamily="18" charset="0"/>
              </a:rPr>
              <a:t>int x, *p;</a:t>
            </a:r>
          </a:p>
          <a:p>
            <a:pPr marL="742932" lvl="1" indent="-285744" eaLnBrk="1" hangingPunct="1">
              <a:buFont typeface="Wingdings" panose="05000000000000000000" pitchFamily="2" charset="2"/>
              <a:buNone/>
              <a:defRPr/>
            </a:pPr>
            <a:r>
              <a:rPr lang="en-US" altLang="zh-CN" sz="2400" dirty="0">
                <a:cs typeface="Times New Roman" pitchFamily="18" charset="0"/>
              </a:rPr>
              <a:t>           p = &amp;x;</a:t>
            </a:r>
          </a:p>
          <a:p>
            <a:pPr marL="742932" lvl="1" indent="-285744" eaLnBrk="1" hangingPunct="1">
              <a:buFont typeface="Wingdings" panose="05000000000000000000" pitchFamily="2" charset="2"/>
              <a:buNone/>
              <a:defRPr/>
            </a:pPr>
            <a:r>
              <a:rPr lang="en-US" altLang="zh-CN" sz="2400" dirty="0">
                <a:cs typeface="Times New Roman" pitchFamily="18" charset="0"/>
              </a:rPr>
              <a:t>           delete p;  //</a:t>
            </a:r>
            <a:r>
              <a:rPr lang="en-US" altLang="zh-CN" sz="2400" dirty="0">
                <a:solidFill>
                  <a:srgbClr val="FF0000"/>
                </a:solidFill>
                <a:cs typeface="Times New Roman" pitchFamily="18" charset="0"/>
              </a:rPr>
              <a:t>Error</a:t>
            </a:r>
            <a:r>
              <a:rPr lang="en-US" altLang="zh-CN" sz="2400" dirty="0">
                <a:cs typeface="Times New Roman" pitchFamily="18" charset="0"/>
              </a:rPr>
              <a:t>  </a:t>
            </a:r>
          </a:p>
          <a:p>
            <a:pPr marL="742932" lvl="1" indent="-285744" eaLnBrk="1" hangingPunct="1">
              <a:buFont typeface="Wingdings" panose="05000000000000000000" pitchFamily="2" charset="2"/>
              <a:buNone/>
              <a:defRPr/>
            </a:pPr>
            <a:endParaRPr lang="en-US" altLang="zh-CN" sz="1000" dirty="0">
              <a:cs typeface="Times New Roman" pitchFamily="18" charset="0"/>
            </a:endParaRPr>
          </a:p>
          <a:p>
            <a:pPr marL="342891" lvl="1" indent="-342891" eaLnBrk="1" hangingPunct="1">
              <a:buFont typeface="Wingdings" panose="05000000000000000000" pitchFamily="2" charset="2"/>
              <a:buChar char="¢"/>
              <a:defRPr/>
            </a:pPr>
            <a:r>
              <a:rPr lang="zh-CN" altLang="en-US" dirty="0">
                <a:cs typeface="Times New Roman" pitchFamily="18" charset="0"/>
              </a:rPr>
              <a:t>撤销动态数组时，指针必须指向第一个元素</a:t>
            </a:r>
            <a:endParaRPr lang="en-US" altLang="zh-CN" dirty="0">
              <a:cs typeface="Times New Roman" pitchFamily="18" charset="0"/>
            </a:endParaRPr>
          </a:p>
          <a:p>
            <a:pPr marL="342891" lvl="1" indent="-342891" eaLnBrk="1" hangingPunct="1">
              <a:buFont typeface="Wingdings" panose="05000000000000000000" pitchFamily="2" charset="2"/>
              <a:buChar char="¢"/>
              <a:defRPr/>
            </a:pPr>
            <a:endParaRPr lang="en-US" altLang="zh-CN" sz="1000" dirty="0">
              <a:cs typeface="Times New Roman" pitchFamily="18" charset="0"/>
            </a:endParaRPr>
          </a:p>
        </p:txBody>
      </p:sp>
      <p:sp>
        <p:nvSpPr>
          <p:cNvPr id="4" name="Rectangle 2">
            <a:extLst>
              <a:ext uri="{FF2B5EF4-FFF2-40B4-BE49-F238E27FC236}">
                <a16:creationId xmlns:a16="http://schemas.microsoft.com/office/drawing/2014/main" id="{6B0C7D87-A05B-43DE-8555-00A4D7B76896}"/>
              </a:ext>
            </a:extLst>
          </p:cNvPr>
          <p:cNvSpPr txBox="1">
            <a:spLocks noChangeArrowheads="1"/>
          </p:cNvSpPr>
          <p:nvPr/>
        </p:nvSpPr>
        <p:spPr bwMode="auto">
          <a:xfrm>
            <a:off x="1475656" y="332656"/>
            <a:ext cx="6619875" cy="919163"/>
          </a:xfrm>
          <a:prstGeom prst="rect">
            <a:avLst/>
          </a:prstGeom>
          <a:noFill/>
          <a:ln w="9525">
            <a:noFill/>
            <a:miter lim="800000"/>
            <a:headEnd/>
            <a:tailEnd/>
          </a:ln>
        </p:spPr>
        <p:txBody>
          <a:bodyPr anchor="ctr"/>
          <a:lstStyle/>
          <a:p>
            <a:pPr marL="342891" indent="-342891" eaLnBrk="1" hangingPunct="1">
              <a:defRPr/>
            </a:pPr>
            <a:r>
              <a:rPr lang="zh-CN" altLang="en-US" sz="4000" kern="0" dirty="0">
                <a:solidFill>
                  <a:schemeClr val="tx2"/>
                </a:solidFill>
                <a:latin typeface="+mj-lt"/>
                <a:ea typeface="+mj-ea"/>
                <a:cs typeface="+mj-cs"/>
              </a:rPr>
              <a:t>动态变量的撤销</a:t>
            </a:r>
            <a:endParaRPr lang="en-US" altLang="zh-CN" sz="4000" kern="0" dirty="0">
              <a:solidFill>
                <a:schemeClr val="tx2"/>
              </a:solidFill>
              <a:latin typeface="+mj-lt"/>
              <a:ea typeface="+mj-ea"/>
              <a:cs typeface="+mj-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02753C34-0548-4255-8AB1-8203E57FD907}"/>
              </a:ext>
            </a:extLst>
          </p:cNvPr>
          <p:cNvSpPr>
            <a:spLocks noGrp="1" noChangeArrowheads="1"/>
          </p:cNvSpPr>
          <p:nvPr>
            <p:ph type="body" idx="4294967295"/>
          </p:nvPr>
        </p:nvSpPr>
        <p:spPr>
          <a:xfrm>
            <a:off x="484187" y="1628800"/>
            <a:ext cx="8175625" cy="5084762"/>
          </a:xfrm>
          <a:solidFill>
            <a:schemeClr val="bg1"/>
          </a:solidFill>
        </p:spPr>
        <p:txBody>
          <a:bodyPr/>
          <a:lstStyle/>
          <a:p>
            <a:pPr eaLnBrk="1" hangingPunct="1">
              <a:lnSpc>
                <a:spcPct val="90000"/>
              </a:lnSpc>
            </a:pPr>
            <a:r>
              <a:rPr lang="zh-CN" altLang="en-US" sz="2400" dirty="0">
                <a:solidFill>
                  <a:srgbClr val="0000FF"/>
                </a:solidFill>
                <a:cs typeface="Times New Roman" panose="02020603050405020304" pitchFamily="18" charset="0"/>
              </a:rPr>
              <a:t>“</a:t>
            </a:r>
            <a:r>
              <a:rPr lang="zh-CN" altLang="zh-CN" sz="2400" dirty="0">
                <a:solidFill>
                  <a:srgbClr val="0000FF"/>
                </a:solidFill>
                <a:cs typeface="Times New Roman" panose="02020603050405020304" pitchFamily="18" charset="0"/>
              </a:rPr>
              <a:t>悬浮指针</a:t>
            </a:r>
            <a:r>
              <a:rPr lang="zh-CN" altLang="en-US" sz="2400" dirty="0">
                <a:solidFill>
                  <a:srgbClr val="0000FF"/>
                </a:solidFill>
                <a:cs typeface="Times New Roman" panose="02020603050405020304" pitchFamily="18" charset="0"/>
              </a:rPr>
              <a:t>”</a:t>
            </a:r>
            <a:r>
              <a:rPr lang="zh-CN" altLang="zh-CN" sz="2400" dirty="0">
                <a:solidFill>
                  <a:srgbClr val="0000FF"/>
                </a:solidFill>
                <a:cs typeface="Times New Roman" panose="02020603050405020304" pitchFamily="18" charset="0"/>
              </a:rPr>
              <a:t>问题</a:t>
            </a:r>
            <a:endParaRPr lang="en-US" altLang="zh-CN" sz="2400" dirty="0">
              <a:solidFill>
                <a:srgbClr val="0000FF"/>
              </a:solidFill>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cs typeface="Times New Roman" panose="02020603050405020304" pitchFamily="18" charset="0"/>
              </a:rPr>
              <a:t>用</a:t>
            </a:r>
            <a:r>
              <a:rPr lang="en-US" altLang="zh-CN" sz="2400" dirty="0">
                <a:cs typeface="Times New Roman" panose="02020603050405020304" pitchFamily="18" charset="0"/>
              </a:rPr>
              <a:t>delete</a:t>
            </a:r>
            <a:r>
              <a:rPr lang="zh-CN" altLang="en-US" sz="2400" dirty="0">
                <a:cs typeface="Times New Roman" panose="02020603050405020304" pitchFamily="18" charset="0"/>
              </a:rPr>
              <a:t>或</a:t>
            </a:r>
            <a:r>
              <a:rPr lang="en-US" altLang="zh-CN" sz="2400" dirty="0">
                <a:cs typeface="Times New Roman" panose="02020603050405020304" pitchFamily="18" charset="0"/>
              </a:rPr>
              <a:t>free</a:t>
            </a:r>
            <a:r>
              <a:rPr lang="zh-CN" altLang="en-US" sz="2400" dirty="0">
                <a:cs typeface="Times New Roman" panose="02020603050405020304" pitchFamily="18" charset="0"/>
              </a:rPr>
              <a:t>撤消动态变量后，</a:t>
            </a:r>
            <a:r>
              <a:rPr lang="en-US" altLang="zh-CN" sz="2400" dirty="0">
                <a:cs typeface="Times New Roman" panose="02020603050405020304" pitchFamily="18" charset="0"/>
              </a:rPr>
              <a:t>C++</a:t>
            </a:r>
            <a:r>
              <a:rPr lang="zh-CN" altLang="en-US" sz="2400" dirty="0">
                <a:cs typeface="Times New Roman" panose="02020603050405020304" pitchFamily="18" charset="0"/>
              </a:rPr>
              <a:t>编译程序不会把它的指向赋为</a:t>
            </a:r>
            <a:r>
              <a:rPr lang="en-US" altLang="zh-CN" sz="2400" dirty="0">
                <a:cs typeface="Times New Roman" panose="02020603050405020304" pitchFamily="18" charset="0"/>
              </a:rPr>
              <a:t>NULL</a:t>
            </a:r>
            <a:r>
              <a:rPr lang="zh-CN" altLang="en-US" sz="2400" dirty="0">
                <a:cs typeface="Times New Roman" panose="02020603050405020304" pitchFamily="18" charset="0"/>
              </a:rPr>
              <a:t>，这时就会出现一个指向无效空间的“悬浮指针“ 。</a:t>
            </a:r>
            <a:endParaRPr lang="zh-CN" altLang="en-US" sz="1000" dirty="0">
              <a:cs typeface="Times New Roman" panose="02020603050405020304" pitchFamily="18" charset="0"/>
            </a:endParaRPr>
          </a:p>
          <a:p>
            <a:pPr lvl="2" eaLnBrk="1" hangingPunct="1">
              <a:lnSpc>
                <a:spcPct val="90000"/>
              </a:lnSpc>
              <a:buFont typeface="Wingdings" panose="05000000000000000000" pitchFamily="2" charset="2"/>
              <a:buNone/>
            </a:pPr>
            <a:r>
              <a:rPr lang="zh-CN" altLang="en-US" sz="2000" b="1" dirty="0">
                <a:cs typeface="Times New Roman" panose="02020603050405020304" pitchFamily="18" charset="0"/>
              </a:rPr>
              <a:t>例如：</a:t>
            </a:r>
            <a:r>
              <a:rPr lang="en-US" altLang="zh-CN" sz="2000" b="1" dirty="0">
                <a:solidFill>
                  <a:srgbClr val="0070C0"/>
                </a:solidFill>
                <a:cs typeface="Times New Roman" panose="02020603050405020304" pitchFamily="18" charset="0"/>
              </a:rPr>
              <a:t>int</a:t>
            </a:r>
            <a:r>
              <a:rPr lang="en-US" altLang="zh-CN" sz="2000" b="1" dirty="0">
                <a:cs typeface="Times New Roman" panose="02020603050405020304" pitchFamily="18" charset="0"/>
              </a:rPr>
              <a:t> *p = </a:t>
            </a:r>
            <a:r>
              <a:rPr lang="en-US" altLang="zh-CN" sz="2000" b="1" dirty="0">
                <a:solidFill>
                  <a:srgbClr val="0070C0"/>
                </a:solidFill>
                <a:cs typeface="Times New Roman" panose="02020603050405020304" pitchFamily="18" charset="0"/>
              </a:rPr>
              <a:t>new</a:t>
            </a: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int</a:t>
            </a:r>
            <a:r>
              <a:rPr lang="en-US" altLang="zh-CN" sz="2000" b="1" dirty="0">
                <a:cs typeface="Times New Roman" panose="02020603050405020304" pitchFamily="18" charset="0"/>
              </a:rPr>
              <a:t>[10]; </a:t>
            </a:r>
          </a:p>
          <a:p>
            <a:pPr lvl="2" eaLnBrk="1" hangingPunct="1">
              <a:lnSpc>
                <a:spcPct val="90000"/>
              </a:lnSpc>
              <a:buFont typeface="Wingdings" panose="05000000000000000000" pitchFamily="2" charset="2"/>
              <a:buNone/>
            </a:pP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delete</a:t>
            </a:r>
            <a:r>
              <a:rPr lang="en-US" altLang="zh-CN" sz="2000" b="1" dirty="0">
                <a:cs typeface="Times New Roman" panose="02020603050405020304" pitchFamily="18" charset="0"/>
              </a:rPr>
              <a:t> []p;    </a:t>
            </a:r>
            <a:r>
              <a:rPr lang="en-US" altLang="zh-CN" sz="2000" b="1" dirty="0">
                <a:solidFill>
                  <a:srgbClr val="00B050"/>
                </a:solidFill>
                <a:cs typeface="Times New Roman" panose="02020603050405020304" pitchFamily="18" charset="0"/>
              </a:rPr>
              <a:t>//p</a:t>
            </a:r>
            <a:r>
              <a:rPr lang="zh-CN" altLang="en-US" sz="2000" b="1" dirty="0">
                <a:solidFill>
                  <a:srgbClr val="00B050"/>
                </a:solidFill>
                <a:cs typeface="Times New Roman" panose="02020603050405020304" pitchFamily="18" charset="0"/>
              </a:rPr>
              <a:t>为悬浮指针</a:t>
            </a:r>
            <a:endParaRPr lang="en-US" altLang="zh-CN" sz="2000" b="1" dirty="0">
              <a:solidFill>
                <a:srgbClr val="00B050"/>
              </a:solidFill>
              <a:cs typeface="Times New Roman" panose="02020603050405020304" pitchFamily="18" charset="0"/>
            </a:endParaRPr>
          </a:p>
          <a:p>
            <a:pPr lvl="2" eaLnBrk="1" hangingPunct="1">
              <a:lnSpc>
                <a:spcPct val="90000"/>
              </a:lnSpc>
              <a:buFont typeface="Wingdings" panose="05000000000000000000" pitchFamily="2" charset="2"/>
              <a:buNone/>
            </a:pPr>
            <a:r>
              <a:rPr lang="en-US" altLang="zh-CN" sz="2000" b="1" dirty="0">
                <a:cs typeface="Times New Roman" panose="02020603050405020304" pitchFamily="18" charset="0"/>
              </a:rPr>
              <a:t>           *p = 1;          </a:t>
            </a:r>
            <a:r>
              <a:rPr lang="en-US" altLang="zh-CN" sz="2000" b="1" dirty="0">
                <a:solidFill>
                  <a:srgbClr val="00B050"/>
                </a:solidFill>
                <a:cs typeface="Times New Roman" panose="02020603050405020304" pitchFamily="18" charset="0"/>
              </a:rPr>
              <a:t>//</a:t>
            </a:r>
            <a:r>
              <a:rPr lang="zh-CN" altLang="en-US" sz="2000" b="1" dirty="0">
                <a:solidFill>
                  <a:srgbClr val="FF0000"/>
                </a:solidFill>
                <a:cs typeface="Times New Roman" panose="02020603050405020304" pitchFamily="18" charset="0"/>
              </a:rPr>
              <a:t>语义错误</a:t>
            </a:r>
            <a:endParaRPr lang="en-US" altLang="zh-CN" sz="2000" b="1" dirty="0">
              <a:solidFill>
                <a:srgbClr val="FF0000"/>
              </a:solidFill>
              <a:cs typeface="Times New Roman" panose="02020603050405020304" pitchFamily="18" charset="0"/>
            </a:endParaRPr>
          </a:p>
          <a:p>
            <a:pPr lvl="2" eaLnBrk="1" hangingPunct="1">
              <a:lnSpc>
                <a:spcPct val="90000"/>
              </a:lnSpc>
              <a:buFont typeface="Wingdings" panose="05000000000000000000" pitchFamily="2" charset="2"/>
              <a:buNone/>
            </a:pPr>
            <a:endParaRPr lang="en-US" altLang="zh-CN" sz="800" b="1" dirty="0">
              <a:solidFill>
                <a:srgbClr val="FF0000"/>
              </a:solidFill>
              <a:cs typeface="Times New Roman" panose="02020603050405020304" pitchFamily="18" charset="0"/>
            </a:endParaRPr>
          </a:p>
          <a:p>
            <a:pPr eaLnBrk="1" hangingPunct="1">
              <a:lnSpc>
                <a:spcPct val="90000"/>
              </a:lnSpc>
            </a:pPr>
            <a:r>
              <a:rPr lang="zh-CN" altLang="en-US" sz="2400" dirty="0">
                <a:solidFill>
                  <a:srgbClr val="0000FF"/>
                </a:solidFill>
                <a:cs typeface="Times New Roman" panose="02020603050405020304" pitchFamily="18" charset="0"/>
              </a:rPr>
              <a:t>“内存泄漏”问题</a:t>
            </a:r>
            <a:endParaRPr lang="en-US" altLang="zh-CN" sz="2400" dirty="0">
              <a:solidFill>
                <a:srgbClr val="0000FF"/>
              </a:solidFill>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cs typeface="Times New Roman" panose="02020603050405020304" pitchFamily="18" charset="0"/>
              </a:rPr>
              <a:t>如果没有撤消动态对象、而是把指向它的指针变量指向了别处或者该指针变量的生存期结束了，则会导致这个动态变量存在但不可访问</a:t>
            </a:r>
            <a:r>
              <a:rPr lang="zh-CN" altLang="en-US" sz="2600" dirty="0">
                <a:cs typeface="Times New Roman" panose="02020603050405020304" pitchFamily="18" charset="0"/>
              </a:rPr>
              <a:t>。</a:t>
            </a:r>
          </a:p>
          <a:p>
            <a:pPr lvl="2" eaLnBrk="1" hangingPunct="1">
              <a:lnSpc>
                <a:spcPct val="90000"/>
              </a:lnSpc>
              <a:buFont typeface="Wingdings" panose="05000000000000000000" pitchFamily="2" charset="2"/>
              <a:buNone/>
            </a:pPr>
            <a:r>
              <a:rPr lang="zh-CN" altLang="en-US" sz="2000" b="1" dirty="0">
                <a:cs typeface="Times New Roman" panose="02020603050405020304" pitchFamily="18" charset="0"/>
              </a:rPr>
              <a:t>例如：</a:t>
            </a:r>
            <a:r>
              <a:rPr lang="en-US" altLang="zh-CN" sz="2000" b="1" dirty="0">
                <a:solidFill>
                  <a:srgbClr val="0070C0"/>
                </a:solidFill>
                <a:cs typeface="Times New Roman" panose="02020603050405020304" pitchFamily="18" charset="0"/>
              </a:rPr>
              <a:t>int</a:t>
            </a:r>
            <a:r>
              <a:rPr lang="en-US" altLang="zh-CN" sz="2000" b="1" dirty="0">
                <a:cs typeface="Times New Roman" panose="02020603050405020304" pitchFamily="18" charset="0"/>
              </a:rPr>
              <a:t> x, *p;</a:t>
            </a:r>
          </a:p>
          <a:p>
            <a:pPr lvl="2" eaLnBrk="1" hangingPunct="1">
              <a:lnSpc>
                <a:spcPct val="90000"/>
              </a:lnSpc>
              <a:buFont typeface="Wingdings" panose="05000000000000000000" pitchFamily="2" charset="2"/>
              <a:buNone/>
            </a:pPr>
            <a:r>
              <a:rPr lang="en-US" altLang="zh-CN" sz="2000" b="1" dirty="0">
                <a:cs typeface="Times New Roman" panose="02020603050405020304" pitchFamily="18" charset="0"/>
              </a:rPr>
              <a:t>           p = </a:t>
            </a:r>
            <a:r>
              <a:rPr lang="en-US" altLang="zh-CN" sz="2000" b="1" dirty="0">
                <a:solidFill>
                  <a:srgbClr val="0070C0"/>
                </a:solidFill>
                <a:cs typeface="Times New Roman" panose="02020603050405020304" pitchFamily="18" charset="0"/>
              </a:rPr>
              <a:t>new</a:t>
            </a:r>
            <a:r>
              <a:rPr lang="en-US" altLang="zh-CN" sz="2000" b="1" dirty="0">
                <a:cs typeface="Times New Roman" panose="02020603050405020304" pitchFamily="18" charset="0"/>
              </a:rPr>
              <a:t> </a:t>
            </a:r>
            <a:r>
              <a:rPr lang="en-US" altLang="zh-CN" sz="2000" b="1" dirty="0">
                <a:solidFill>
                  <a:srgbClr val="0070C0"/>
                </a:solidFill>
                <a:cs typeface="Times New Roman" panose="02020603050405020304" pitchFamily="18" charset="0"/>
              </a:rPr>
              <a:t>int</a:t>
            </a:r>
            <a:r>
              <a:rPr lang="en-US" altLang="zh-CN" sz="2000" b="1" dirty="0">
                <a:cs typeface="Times New Roman" panose="02020603050405020304" pitchFamily="18" charset="0"/>
              </a:rPr>
              <a:t>[10];</a:t>
            </a:r>
          </a:p>
          <a:p>
            <a:pPr lvl="2" eaLnBrk="1" hangingPunct="1">
              <a:lnSpc>
                <a:spcPct val="90000"/>
              </a:lnSpc>
              <a:buFont typeface="Wingdings" panose="05000000000000000000" pitchFamily="2" charset="2"/>
              <a:buNone/>
            </a:pPr>
            <a:r>
              <a:rPr lang="en-US" altLang="zh-CN" sz="2000" b="1" dirty="0">
                <a:cs typeface="Times New Roman" panose="02020603050405020304" pitchFamily="18" charset="0"/>
              </a:rPr>
              <a:t>           p = &amp;x;  </a:t>
            </a:r>
            <a:r>
              <a:rPr lang="en-US" altLang="zh-CN" sz="2000" b="1" dirty="0">
                <a:solidFill>
                  <a:srgbClr val="00B050"/>
                </a:solidFill>
                <a:cs typeface="Times New Roman" panose="02020603050405020304" pitchFamily="18" charset="0"/>
              </a:rPr>
              <a:t>//</a:t>
            </a:r>
            <a:r>
              <a:rPr lang="zh-CN" altLang="en-US" sz="2000" b="1" dirty="0">
                <a:solidFill>
                  <a:srgbClr val="FF0000"/>
                </a:solidFill>
                <a:cs typeface="Times New Roman" panose="02020603050405020304" pitchFamily="18" charset="0"/>
              </a:rPr>
              <a:t>动态数组就不能再访问！</a:t>
            </a:r>
          </a:p>
        </p:txBody>
      </p:sp>
      <p:sp>
        <p:nvSpPr>
          <p:cNvPr id="4" name="Rectangle 2">
            <a:extLst>
              <a:ext uri="{FF2B5EF4-FFF2-40B4-BE49-F238E27FC236}">
                <a16:creationId xmlns:a16="http://schemas.microsoft.com/office/drawing/2014/main" id="{224ED213-BFFA-49B9-95E0-4ABC061ACAB3}"/>
              </a:ext>
            </a:extLst>
          </p:cNvPr>
          <p:cNvSpPr txBox="1">
            <a:spLocks noChangeArrowheads="1"/>
          </p:cNvSpPr>
          <p:nvPr/>
        </p:nvSpPr>
        <p:spPr bwMode="auto">
          <a:xfrm>
            <a:off x="1331640" y="332656"/>
            <a:ext cx="6619875" cy="919163"/>
          </a:xfrm>
          <a:prstGeom prst="rect">
            <a:avLst/>
          </a:prstGeom>
          <a:noFill/>
          <a:ln w="9525">
            <a:noFill/>
            <a:miter lim="800000"/>
            <a:headEnd/>
            <a:tailEnd/>
          </a:ln>
        </p:spPr>
        <p:txBody>
          <a:bodyPr anchor="ctr"/>
          <a:lstStyle/>
          <a:p>
            <a:pPr marL="342891" indent="-342891" eaLnBrk="1" hangingPunct="1">
              <a:defRPr/>
            </a:pPr>
            <a:r>
              <a:rPr lang="zh-CN" altLang="en-US" sz="4000" kern="0" dirty="0">
                <a:solidFill>
                  <a:schemeClr val="tx2"/>
                </a:solidFill>
                <a:latin typeface="+mj-lt"/>
                <a:ea typeface="+mj-ea"/>
                <a:cs typeface="+mj-cs"/>
              </a:rPr>
              <a:t>动态变量的撤销</a:t>
            </a:r>
            <a:endParaRPr lang="en-US" altLang="zh-CN" sz="4000" kern="0" dirty="0">
              <a:solidFill>
                <a:schemeClr val="tx2"/>
              </a:solidFill>
              <a:latin typeface="+mj-lt"/>
              <a:ea typeface="+mj-ea"/>
              <a:cs typeface="+mj-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3">
            <a:extLst>
              <a:ext uri="{FF2B5EF4-FFF2-40B4-BE49-F238E27FC236}">
                <a16:creationId xmlns:a16="http://schemas.microsoft.com/office/drawing/2014/main" id="{F90A383E-70A4-4C95-BA21-80A3D33C0914}"/>
              </a:ext>
            </a:extLst>
          </p:cNvPr>
          <p:cNvSpPr>
            <a:spLocks noGrp="1" noChangeArrowheads="1"/>
          </p:cNvSpPr>
          <p:nvPr>
            <p:ph type="body" idx="4294967295"/>
          </p:nvPr>
        </p:nvSpPr>
        <p:spPr>
          <a:xfrm>
            <a:off x="575556" y="1700808"/>
            <a:ext cx="7992888" cy="4235450"/>
          </a:xfrm>
        </p:spPr>
        <p:txBody>
          <a:bodyPr/>
          <a:lstStyle/>
          <a:p>
            <a:pPr eaLnBrk="1" hangingPunct="1">
              <a:lnSpc>
                <a:spcPct val="90000"/>
              </a:lnSpc>
            </a:pPr>
            <a:r>
              <a:rPr lang="zh-CN" altLang="en-US" sz="2800" dirty="0">
                <a:cs typeface="Times New Roman" panose="02020603050405020304" pitchFamily="18" charset="0"/>
              </a:rPr>
              <a:t>对于一维数组</a:t>
            </a:r>
            <a:r>
              <a:rPr lang="en-US" altLang="zh-CN" sz="2800" dirty="0">
                <a:cs typeface="Times New Roman" panose="02020603050405020304" pitchFamily="18" charset="0"/>
              </a:rPr>
              <a:t>int a[10]</a:t>
            </a:r>
            <a:r>
              <a:rPr lang="zh-CN" altLang="en-US" sz="2800" dirty="0">
                <a:cs typeface="Times New Roman" panose="02020603050405020304" pitchFamily="18" charset="0"/>
              </a:rPr>
              <a:t>的首地址</a:t>
            </a:r>
            <a:endParaRPr lang="en-US" altLang="zh-CN" sz="2400" dirty="0">
              <a:cs typeface="Times New Roman" panose="02020603050405020304" pitchFamily="18" charset="0"/>
            </a:endParaRPr>
          </a:p>
          <a:p>
            <a:pPr lvl="1" eaLnBrk="1" hangingPunct="1">
              <a:lnSpc>
                <a:spcPct val="90000"/>
              </a:lnSpc>
              <a:buFont typeface="Wingdings" panose="05000000000000000000" pitchFamily="2" charset="2"/>
              <a:buChar char="l"/>
            </a:pPr>
            <a:r>
              <a:rPr lang="zh-CN" altLang="en-US" sz="2400" dirty="0">
                <a:cs typeface="Times New Roman" panose="02020603050405020304" pitchFamily="18" charset="0"/>
              </a:rPr>
              <a:t>通过数组首元素来获得：</a:t>
            </a:r>
            <a:endParaRPr lang="en-US" altLang="zh-CN" sz="2400" dirty="0">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*p;</a:t>
            </a: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p = &amp;a[0];  </a:t>
            </a:r>
            <a:r>
              <a:rPr lang="en-US" altLang="zh-CN" sz="2000" dirty="0">
                <a:solidFill>
                  <a:srgbClr val="00B050"/>
                </a:solidFill>
                <a:cs typeface="Times New Roman" panose="02020603050405020304" pitchFamily="18" charset="0"/>
              </a:rPr>
              <a:t>//p</a:t>
            </a:r>
            <a:r>
              <a:rPr lang="zh-CN" altLang="en-US" sz="2000" dirty="0">
                <a:solidFill>
                  <a:srgbClr val="00B050"/>
                </a:solidFill>
                <a:cs typeface="Times New Roman" panose="02020603050405020304" pitchFamily="18" charset="0"/>
              </a:rPr>
              <a:t>指向</a:t>
            </a:r>
            <a:r>
              <a:rPr lang="en-US" altLang="zh-CN" sz="2000" dirty="0">
                <a:solidFill>
                  <a:srgbClr val="00B050"/>
                </a:solidFill>
                <a:cs typeface="Times New Roman" panose="02020603050405020304" pitchFamily="18" charset="0"/>
              </a:rPr>
              <a:t>a</a:t>
            </a:r>
            <a:r>
              <a:rPr lang="zh-CN" altLang="en-US" sz="2000" dirty="0">
                <a:solidFill>
                  <a:srgbClr val="00B050"/>
                </a:solidFill>
                <a:cs typeface="Times New Roman" panose="02020603050405020304" pitchFamily="18" charset="0"/>
              </a:rPr>
              <a:t>的第一个元素</a:t>
            </a:r>
            <a:endParaRPr lang="en-US" altLang="zh-CN" sz="2000" dirty="0">
              <a:solidFill>
                <a:srgbClr val="00B050"/>
              </a:solidFill>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p = a;     </a:t>
            </a:r>
            <a:r>
              <a:rPr lang="en-US" altLang="zh-CN" sz="2000" dirty="0">
                <a:solidFill>
                  <a:srgbClr val="00B050"/>
                </a:solidFill>
                <a:cs typeface="Times New Roman" panose="02020603050405020304" pitchFamily="18" charset="0"/>
              </a:rPr>
              <a:t>  </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编译器把</a:t>
            </a:r>
            <a:r>
              <a:rPr lang="en-US" altLang="zh-CN" sz="2000" dirty="0">
                <a:solidFill>
                  <a:srgbClr val="00B050"/>
                </a:solidFill>
                <a:cs typeface="Times New Roman" panose="02020603050405020304" pitchFamily="18" charset="0"/>
              </a:rPr>
              <a:t>a</a:t>
            </a:r>
            <a:r>
              <a:rPr lang="zh-CN" altLang="en-US" sz="2000" dirty="0">
                <a:solidFill>
                  <a:srgbClr val="00B050"/>
                </a:solidFill>
                <a:cs typeface="Times New Roman" panose="02020603050405020304" pitchFamily="18" charset="0"/>
              </a:rPr>
              <a:t>隐式转换为其首个元素的地址</a:t>
            </a:r>
            <a:endParaRPr lang="en-US" altLang="zh-CN" sz="2000" dirty="0">
              <a:solidFill>
                <a:srgbClr val="00B050"/>
              </a:solidFill>
              <a:cs typeface="Times New Roman" panose="02020603050405020304" pitchFamily="18" charset="0"/>
            </a:endParaRP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en-US" altLang="zh-CN" sz="2000" dirty="0"/>
              <a:t>p++;          </a:t>
            </a:r>
            <a:r>
              <a:rPr lang="en-US" altLang="zh-CN" sz="2000" dirty="0">
                <a:solidFill>
                  <a:srgbClr val="00B050"/>
                </a:solidFill>
              </a:rPr>
              <a:t>//</a:t>
            </a:r>
            <a:r>
              <a:rPr lang="en-US" altLang="zh-CN" sz="2000" dirty="0">
                <a:solidFill>
                  <a:srgbClr val="0000FF"/>
                </a:solidFill>
              </a:rPr>
              <a:t>p</a:t>
            </a:r>
            <a:r>
              <a:rPr lang="zh-CN" altLang="en-US" sz="2000" dirty="0">
                <a:solidFill>
                  <a:srgbClr val="0000FF"/>
                </a:solidFill>
              </a:rPr>
              <a:t>增加的值为：</a:t>
            </a:r>
            <a:r>
              <a:rPr lang="en-US" altLang="zh-CN" sz="2000" dirty="0" err="1">
                <a:solidFill>
                  <a:srgbClr val="0000FF"/>
                </a:solidFill>
              </a:rPr>
              <a:t>sizeof</a:t>
            </a:r>
            <a:r>
              <a:rPr lang="en-US" altLang="zh-CN" sz="2000" dirty="0">
                <a:solidFill>
                  <a:srgbClr val="0000FF"/>
                </a:solidFill>
              </a:rPr>
              <a:t>(int)</a:t>
            </a:r>
          </a:p>
          <a:p>
            <a:pPr lvl="2" eaLnBrk="1" hangingPunct="1">
              <a:lnSpc>
                <a:spcPct val="90000"/>
              </a:lnSpc>
              <a:buFont typeface="Wingdings" panose="05000000000000000000" pitchFamily="2" charset="2"/>
              <a:buNone/>
            </a:pPr>
            <a:endParaRPr lang="en-US" altLang="zh-CN" sz="2000" dirty="0">
              <a:ea typeface="楷体_GB2312" pitchFamily="1" charset="-122"/>
            </a:endParaRPr>
          </a:p>
          <a:p>
            <a:pPr lvl="1" eaLnBrk="1" hangingPunct="1">
              <a:lnSpc>
                <a:spcPct val="90000"/>
              </a:lnSpc>
              <a:buFont typeface="Wingdings" panose="05000000000000000000" pitchFamily="2" charset="2"/>
              <a:buChar char="l"/>
            </a:pPr>
            <a:r>
              <a:rPr lang="zh-CN" altLang="en-US" sz="2400" dirty="0">
                <a:cs typeface="Times New Roman" panose="02020603050405020304" pitchFamily="18" charset="0"/>
              </a:rPr>
              <a:t>通过整个数组获得：</a:t>
            </a:r>
            <a:endParaRPr lang="en-US" altLang="zh-CN" sz="2400" dirty="0">
              <a:cs typeface="Times New Roman" panose="02020603050405020304" pitchFamily="18" charset="0"/>
            </a:endParaRPr>
          </a:p>
          <a:p>
            <a:pPr lvl="1" eaLnBrk="1" hangingPunct="1">
              <a:lnSpc>
                <a:spcPct val="90000"/>
              </a:lnSpc>
              <a:buFont typeface="Wingdings" panose="05000000000000000000" pitchFamily="2" charset="2"/>
              <a:buNone/>
            </a:pPr>
            <a:r>
              <a:rPr lang="zh-CN" altLang="en-US"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FF0000"/>
                </a:solidFill>
                <a:cs typeface="Times New Roman" panose="02020603050405020304" pitchFamily="18" charset="0"/>
              </a:rPr>
              <a:t>int (*q)[10];  </a:t>
            </a:r>
            <a:r>
              <a:rPr lang="en-US" altLang="zh-CN" sz="2000" dirty="0">
                <a:solidFill>
                  <a:srgbClr val="00B050"/>
                </a:solidFill>
              </a:rPr>
              <a:t>//</a:t>
            </a:r>
            <a:r>
              <a:rPr lang="zh-CN" altLang="en-US" sz="2000" dirty="0">
                <a:solidFill>
                  <a:srgbClr val="00B050"/>
                </a:solidFill>
              </a:rPr>
              <a:t>等价于 </a:t>
            </a:r>
            <a:r>
              <a:rPr lang="en-US" altLang="zh-CN" sz="2000" dirty="0">
                <a:solidFill>
                  <a:srgbClr val="FF0000"/>
                </a:solidFill>
                <a:cs typeface="Times New Roman" panose="02020603050405020304" pitchFamily="18" charset="0"/>
              </a:rPr>
              <a:t>typedef int A[10];  A *q;</a:t>
            </a:r>
          </a:p>
          <a:p>
            <a:pPr lvl="1" eaLnBrk="1" hangingPunct="1">
              <a:lnSpc>
                <a:spcPct val="90000"/>
              </a:lnSpc>
              <a:buFont typeface="Wingdings" panose="05000000000000000000" pitchFamily="2" charset="2"/>
              <a:buNone/>
            </a:pPr>
            <a:r>
              <a:rPr lang="en-US" altLang="zh-CN" sz="2000" dirty="0">
                <a:cs typeface="Times New Roman" panose="02020603050405020304" pitchFamily="18" charset="0"/>
              </a:rPr>
              <a:t>                 q++;            </a:t>
            </a:r>
            <a:r>
              <a:rPr lang="en-US" altLang="zh-CN" sz="2000" dirty="0">
                <a:solidFill>
                  <a:srgbClr val="00B050"/>
                </a:solidFill>
              </a:rPr>
              <a:t>//</a:t>
            </a:r>
            <a:r>
              <a:rPr lang="en-US" altLang="zh-CN" sz="2000" dirty="0">
                <a:solidFill>
                  <a:srgbClr val="0000FF"/>
                </a:solidFill>
                <a:cs typeface="Times New Roman" panose="02020603050405020304" pitchFamily="18" charset="0"/>
              </a:rPr>
              <a:t>q</a:t>
            </a:r>
            <a:r>
              <a:rPr lang="zh-CN" altLang="en-US" sz="2000" dirty="0">
                <a:solidFill>
                  <a:srgbClr val="0000FF"/>
                </a:solidFill>
                <a:cs typeface="Times New Roman" panose="02020603050405020304" pitchFamily="18" charset="0"/>
              </a:rPr>
              <a:t>增加</a:t>
            </a:r>
            <a:r>
              <a:rPr lang="zh-CN" altLang="en-US" sz="2000" dirty="0">
                <a:solidFill>
                  <a:srgbClr val="0000FF"/>
                </a:solidFill>
              </a:rPr>
              <a:t>的值为</a:t>
            </a:r>
            <a:r>
              <a:rPr lang="zh-CN" altLang="en-US" sz="2000" dirty="0">
                <a:solidFill>
                  <a:srgbClr val="0000FF"/>
                </a:solidFill>
                <a:cs typeface="Times New Roman" panose="02020603050405020304" pitchFamily="18" charset="0"/>
              </a:rPr>
              <a:t>：</a:t>
            </a:r>
            <a:r>
              <a:rPr lang="en-US" altLang="zh-CN" sz="2000" dirty="0">
                <a:solidFill>
                  <a:srgbClr val="0000FF"/>
                </a:solidFill>
                <a:cs typeface="Times New Roman" panose="02020603050405020304" pitchFamily="18" charset="0"/>
              </a:rPr>
              <a:t>10×sizeof(int)</a:t>
            </a:r>
          </a:p>
        </p:txBody>
      </p:sp>
      <p:sp>
        <p:nvSpPr>
          <p:cNvPr id="4" name="Rectangle 2">
            <a:extLst>
              <a:ext uri="{FF2B5EF4-FFF2-40B4-BE49-F238E27FC236}">
                <a16:creationId xmlns:a16="http://schemas.microsoft.com/office/drawing/2014/main" id="{D1161114-1AF8-45D6-81CC-0C009A9A608A}"/>
              </a:ext>
            </a:extLst>
          </p:cNvPr>
          <p:cNvSpPr txBox="1">
            <a:spLocks noChangeArrowheads="1"/>
          </p:cNvSpPr>
          <p:nvPr/>
        </p:nvSpPr>
        <p:spPr bwMode="auto">
          <a:xfrm>
            <a:off x="1259632"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5.5.5 </a:t>
            </a:r>
            <a:r>
              <a:rPr lang="zh-CN" altLang="en-US" sz="4000" kern="0" dirty="0">
                <a:solidFill>
                  <a:schemeClr val="tx2"/>
                </a:solidFill>
                <a:latin typeface="+mj-lt"/>
                <a:ea typeface="+mj-ea"/>
                <a:cs typeface="+mj-cs"/>
              </a:rPr>
              <a:t>指针与数组</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7F0FCA19-0844-4365-BD17-5829F100E5DF}"/>
              </a:ext>
            </a:extLst>
          </p:cNvPr>
          <p:cNvSpPr>
            <a:spLocks noGrp="1" noChangeArrowheads="1"/>
          </p:cNvSpPr>
          <p:nvPr>
            <p:ph type="body" idx="4294967295"/>
          </p:nvPr>
        </p:nvSpPr>
        <p:spPr>
          <a:xfrm>
            <a:off x="6896" y="1556792"/>
            <a:ext cx="9137104" cy="4943475"/>
          </a:xfrm>
          <a:solidFill>
            <a:schemeClr val="bg1"/>
          </a:solidFill>
        </p:spPr>
        <p:txBody>
          <a:bodyPr/>
          <a:lstStyle/>
          <a:p>
            <a:pPr marL="342891" lvl="1" indent="-342891" eaLnBrk="1" hangingPunct="1">
              <a:lnSpc>
                <a:spcPct val="90000"/>
              </a:lnSpc>
              <a:buFont typeface="Wingdings" panose="05000000000000000000" pitchFamily="2" charset="2"/>
              <a:buChar char="¢"/>
              <a:defRPr/>
            </a:pPr>
            <a:r>
              <a:rPr lang="zh-CN" altLang="en-US" dirty="0">
                <a:cs typeface="Times New Roman" pitchFamily="18" charset="0"/>
              </a:rPr>
              <a:t>对于二维数组</a:t>
            </a:r>
            <a:r>
              <a:rPr lang="en-US" altLang="zh-CN" dirty="0" err="1">
                <a:cs typeface="Times New Roman" pitchFamily="18" charset="0"/>
              </a:rPr>
              <a:t>int</a:t>
            </a:r>
            <a:r>
              <a:rPr lang="en-US" altLang="zh-CN" dirty="0">
                <a:cs typeface="Times New Roman" pitchFamily="18" charset="0"/>
              </a:rPr>
              <a:t> b[5][10]</a:t>
            </a:r>
            <a:r>
              <a:rPr lang="zh-CN" altLang="en-US" dirty="0">
                <a:cs typeface="Times New Roman" pitchFamily="18" charset="0"/>
              </a:rPr>
              <a:t>的首地址</a:t>
            </a:r>
          </a:p>
          <a:p>
            <a:pPr marL="742932" lvl="1" indent="-285744" eaLnBrk="1" hangingPunct="1">
              <a:lnSpc>
                <a:spcPct val="90000"/>
              </a:lnSpc>
              <a:buFont typeface="Wingdings" panose="05000000000000000000" pitchFamily="2" charset="2"/>
              <a:buChar char="l"/>
              <a:defRPr/>
            </a:pPr>
            <a:r>
              <a:rPr lang="zh-CN" altLang="en-US" sz="2400" dirty="0">
                <a:cs typeface="Times New Roman" pitchFamily="18" charset="0"/>
              </a:rPr>
              <a:t>通过第一行、第一列元素来获得：</a:t>
            </a:r>
            <a:endParaRPr lang="en-US" altLang="zh-CN" sz="2400" dirty="0">
              <a:cs typeface="Times New Roman" pitchFamily="18" charset="0"/>
            </a:endParaRPr>
          </a:p>
          <a:p>
            <a:pPr marL="742932" lvl="1" indent="-285744" eaLnBrk="1" hangingPunct="1">
              <a:lnSpc>
                <a:spcPct val="90000"/>
              </a:lnSpc>
              <a:buFont typeface="Wingdings" panose="05000000000000000000" pitchFamily="2" charset="2"/>
              <a:buNone/>
              <a:defRPr/>
            </a:pPr>
            <a:r>
              <a:rPr lang="zh-CN" altLang="en-US" sz="2400" dirty="0">
                <a:cs typeface="Times New Roman" pitchFamily="18" charset="0"/>
              </a:rPr>
              <a:t>    </a:t>
            </a:r>
            <a:r>
              <a:rPr lang="zh-CN" altLang="en-US" sz="2000" dirty="0">
                <a:cs typeface="Times New Roman" pitchFamily="18" charset="0"/>
              </a:rPr>
              <a:t>例如：</a:t>
            </a:r>
            <a:r>
              <a:rPr lang="en-US" altLang="zh-CN" sz="2000" dirty="0" err="1">
                <a:solidFill>
                  <a:srgbClr val="0070C0"/>
                </a:solidFill>
                <a:cs typeface="Times New Roman" pitchFamily="18" charset="0"/>
              </a:rPr>
              <a:t>int</a:t>
            </a:r>
            <a:r>
              <a:rPr lang="en-US" altLang="zh-CN" sz="2000" dirty="0">
                <a:cs typeface="Times New Roman" pitchFamily="18" charset="0"/>
              </a:rPr>
              <a:t> *p;  </a:t>
            </a:r>
          </a:p>
          <a:p>
            <a:pPr marL="742932" lvl="1" indent="-285744" eaLnBrk="1" hangingPunct="1">
              <a:lnSpc>
                <a:spcPct val="90000"/>
              </a:lnSpc>
              <a:buFont typeface="Wingdings" panose="05000000000000000000" pitchFamily="2" charset="2"/>
              <a:buNone/>
              <a:defRPr/>
            </a:pPr>
            <a:r>
              <a:rPr lang="en-US" altLang="zh-CN" sz="2000" dirty="0">
                <a:cs typeface="Times New Roman" pitchFamily="18" charset="0"/>
              </a:rPr>
              <a:t>               p = &amp;b[0][0];    </a:t>
            </a:r>
            <a:r>
              <a:rPr lang="en-US" altLang="zh-CN" sz="2000" dirty="0">
                <a:solidFill>
                  <a:srgbClr val="00B050"/>
                </a:solidFill>
                <a:cs typeface="Times New Roman" pitchFamily="18" charset="0"/>
              </a:rPr>
              <a:t>//</a:t>
            </a:r>
            <a:r>
              <a:rPr lang="zh-CN" altLang="en-US" sz="2000" dirty="0">
                <a:solidFill>
                  <a:srgbClr val="00B050"/>
                </a:solidFill>
                <a:cs typeface="Times New Roman" pitchFamily="18" charset="0"/>
              </a:rPr>
              <a:t>或</a:t>
            </a:r>
            <a:r>
              <a:rPr lang="en-US" altLang="zh-CN" sz="2000" dirty="0">
                <a:solidFill>
                  <a:srgbClr val="00B050"/>
                </a:solidFill>
                <a:cs typeface="Times New Roman" pitchFamily="18" charset="0"/>
              </a:rPr>
              <a:t>p = b[0]; </a:t>
            </a:r>
            <a:r>
              <a:rPr lang="zh-CN" altLang="en-US" sz="2000" dirty="0">
                <a:solidFill>
                  <a:srgbClr val="00B050"/>
                </a:solidFill>
                <a:cs typeface="Times New Roman" pitchFamily="18" charset="0"/>
              </a:rPr>
              <a:t>因为</a:t>
            </a:r>
            <a:r>
              <a:rPr lang="en-US" altLang="zh-CN" sz="2000" dirty="0">
                <a:solidFill>
                  <a:srgbClr val="00B050"/>
                </a:solidFill>
                <a:cs typeface="Times New Roman" pitchFamily="18" charset="0"/>
              </a:rPr>
              <a:t>b[0]</a:t>
            </a:r>
            <a:r>
              <a:rPr lang="zh-CN" altLang="en-US" sz="2000" dirty="0">
                <a:solidFill>
                  <a:srgbClr val="00B050"/>
                </a:solidFill>
                <a:cs typeface="Times New Roman" pitchFamily="18" charset="0"/>
              </a:rPr>
              <a:t>会自动转换为</a:t>
            </a:r>
            <a:r>
              <a:rPr lang="en-US" altLang="zh-CN" sz="2000" dirty="0">
                <a:solidFill>
                  <a:srgbClr val="00B050"/>
                </a:solidFill>
                <a:cs typeface="Times New Roman" pitchFamily="18" charset="0"/>
              </a:rPr>
              <a:t>&amp;b[0][0]          </a:t>
            </a:r>
          </a:p>
          <a:p>
            <a:pPr lvl="1" eaLnBrk="1" hangingPunct="1">
              <a:lnSpc>
                <a:spcPct val="90000"/>
              </a:lnSpc>
              <a:buFont typeface="Wingdings" panose="05000000000000000000" pitchFamily="2" charset="2"/>
              <a:buNone/>
              <a:defRPr/>
            </a:pPr>
            <a:r>
              <a:rPr lang="en-US" altLang="zh-CN" sz="2000" dirty="0">
                <a:cs typeface="Times New Roman" pitchFamily="18" charset="0"/>
              </a:rPr>
              <a:t>                 p++;                  </a:t>
            </a:r>
            <a:r>
              <a:rPr lang="en-US" altLang="zh-CN" sz="2000" dirty="0">
                <a:solidFill>
                  <a:srgbClr val="00B050"/>
                </a:solidFill>
                <a:cs typeface="Times New Roman" pitchFamily="18" charset="0"/>
              </a:rPr>
              <a:t>//</a:t>
            </a:r>
            <a:r>
              <a:rPr lang="en-US" altLang="zh-CN" sz="2000" dirty="0">
                <a:solidFill>
                  <a:srgbClr val="0000FF"/>
                </a:solidFill>
              </a:rPr>
              <a:t>p</a:t>
            </a:r>
            <a:r>
              <a:rPr lang="zh-CN" altLang="en-US" sz="2000" dirty="0">
                <a:solidFill>
                  <a:srgbClr val="0000FF"/>
                </a:solidFill>
              </a:rPr>
              <a:t>增加的值为：</a:t>
            </a:r>
            <a:r>
              <a:rPr lang="en-US" altLang="zh-CN" sz="2000" dirty="0" err="1">
                <a:solidFill>
                  <a:srgbClr val="0000FF"/>
                </a:solidFill>
              </a:rPr>
              <a:t>sizeof</a:t>
            </a:r>
            <a:r>
              <a:rPr lang="en-US" altLang="zh-CN" sz="2000" dirty="0">
                <a:solidFill>
                  <a:srgbClr val="0000FF"/>
                </a:solidFill>
              </a:rPr>
              <a:t>(int)</a:t>
            </a:r>
          </a:p>
          <a:p>
            <a:pPr marL="742932" lvl="1" indent="-285744" eaLnBrk="1" hangingPunct="1">
              <a:lnSpc>
                <a:spcPct val="90000"/>
              </a:lnSpc>
              <a:buFont typeface="Wingdings" panose="05000000000000000000" pitchFamily="2" charset="2"/>
              <a:buChar char="l"/>
              <a:defRPr/>
            </a:pPr>
            <a:r>
              <a:rPr lang="zh-CN" altLang="en-US" sz="2400" dirty="0">
                <a:cs typeface="Times New Roman" pitchFamily="18" charset="0"/>
              </a:rPr>
              <a:t>通过第一行的一维数组获得：</a:t>
            </a:r>
            <a:endParaRPr lang="en-US" altLang="zh-CN" sz="2400" dirty="0">
              <a:cs typeface="Times New Roman" pitchFamily="18" charset="0"/>
            </a:endParaRPr>
          </a:p>
          <a:p>
            <a:pPr marL="742932" lvl="1" indent="-285744" eaLnBrk="1" hangingPunct="1">
              <a:lnSpc>
                <a:spcPct val="90000"/>
              </a:lnSpc>
              <a:buFont typeface="Wingdings" panose="05000000000000000000" pitchFamily="2" charset="2"/>
              <a:buNone/>
              <a:defRPr/>
            </a:pPr>
            <a:r>
              <a:rPr lang="zh-CN" altLang="en-US" sz="2400" dirty="0">
                <a:cs typeface="Times New Roman" pitchFamily="18" charset="0"/>
              </a:rPr>
              <a:t>    </a:t>
            </a:r>
            <a:r>
              <a:rPr lang="zh-CN" altLang="en-US" sz="2000" dirty="0">
                <a:cs typeface="Times New Roman" pitchFamily="18" charset="0"/>
              </a:rPr>
              <a:t>例如：</a:t>
            </a:r>
            <a:r>
              <a:rPr lang="en-US" altLang="zh-CN" sz="2000" dirty="0">
                <a:solidFill>
                  <a:srgbClr val="0070C0"/>
                </a:solidFill>
                <a:cs typeface="Times New Roman" pitchFamily="18" charset="0"/>
              </a:rPr>
              <a:t>int</a:t>
            </a:r>
            <a:r>
              <a:rPr lang="en-US" altLang="zh-CN" sz="2000" dirty="0">
                <a:cs typeface="Times New Roman" pitchFamily="18" charset="0"/>
              </a:rPr>
              <a:t> (*q)[10];</a:t>
            </a:r>
          </a:p>
          <a:p>
            <a:pPr marL="1142971" lvl="2" indent="-228594" eaLnBrk="1" hangingPunct="1">
              <a:lnSpc>
                <a:spcPct val="90000"/>
              </a:lnSpc>
              <a:buFont typeface="Wingdings" panose="05000000000000000000" pitchFamily="2" charset="2"/>
              <a:buNone/>
              <a:defRPr/>
            </a:pPr>
            <a:r>
              <a:rPr lang="en-US" altLang="zh-CN" sz="2000" dirty="0">
                <a:cs typeface="Times New Roman" pitchFamily="18" charset="0"/>
              </a:rPr>
              <a:t>         q = &amp;b[0];        </a:t>
            </a:r>
            <a:r>
              <a:rPr lang="en-US" altLang="zh-CN" sz="2000" dirty="0">
                <a:solidFill>
                  <a:srgbClr val="00B050"/>
                </a:solidFill>
                <a:cs typeface="Times New Roman" pitchFamily="18" charset="0"/>
              </a:rPr>
              <a:t>//</a:t>
            </a:r>
            <a:r>
              <a:rPr lang="zh-CN" altLang="en-US" sz="2000" dirty="0">
                <a:solidFill>
                  <a:srgbClr val="00B050"/>
                </a:solidFill>
                <a:cs typeface="Times New Roman" pitchFamily="18" charset="0"/>
              </a:rPr>
              <a:t>或</a:t>
            </a:r>
            <a:r>
              <a:rPr lang="en-US" altLang="zh-CN" sz="2000" dirty="0">
                <a:solidFill>
                  <a:srgbClr val="00B050"/>
                </a:solidFill>
                <a:cs typeface="Times New Roman" pitchFamily="18" charset="0"/>
              </a:rPr>
              <a:t>q = b; </a:t>
            </a:r>
            <a:r>
              <a:rPr lang="zh-CN" altLang="en-US" sz="2000" dirty="0">
                <a:solidFill>
                  <a:srgbClr val="00B050"/>
                </a:solidFill>
                <a:cs typeface="Times New Roman" pitchFamily="18" charset="0"/>
              </a:rPr>
              <a:t>因为</a:t>
            </a:r>
            <a:r>
              <a:rPr lang="en-US" altLang="zh-CN" sz="2000" dirty="0">
                <a:solidFill>
                  <a:srgbClr val="00B050"/>
                </a:solidFill>
                <a:cs typeface="Times New Roman" pitchFamily="18" charset="0"/>
              </a:rPr>
              <a:t>b</a:t>
            </a:r>
            <a:r>
              <a:rPr lang="zh-CN" altLang="en-US" sz="2000" dirty="0">
                <a:solidFill>
                  <a:srgbClr val="00B050"/>
                </a:solidFill>
                <a:cs typeface="Times New Roman" pitchFamily="18" charset="0"/>
              </a:rPr>
              <a:t>会自动转换为</a:t>
            </a:r>
            <a:r>
              <a:rPr lang="en-US" altLang="zh-CN" sz="2000" dirty="0">
                <a:solidFill>
                  <a:srgbClr val="00B050"/>
                </a:solidFill>
                <a:cs typeface="Times New Roman" pitchFamily="18" charset="0"/>
              </a:rPr>
              <a:t>&amp;b[0]</a:t>
            </a:r>
            <a:endParaRPr lang="zh-CN" altLang="en-US" sz="2000" dirty="0">
              <a:solidFill>
                <a:srgbClr val="00B050"/>
              </a:solidFill>
              <a:cs typeface="Times New Roman" pitchFamily="18" charset="0"/>
            </a:endParaRPr>
          </a:p>
          <a:p>
            <a:pPr marL="1142971" lvl="2" indent="-228594" eaLnBrk="1" hangingPunct="1">
              <a:lnSpc>
                <a:spcPct val="90000"/>
              </a:lnSpc>
              <a:buFont typeface="Wingdings" panose="05000000000000000000" pitchFamily="2" charset="2"/>
              <a:buNone/>
              <a:defRPr/>
            </a:pPr>
            <a:r>
              <a:rPr lang="en-US" altLang="zh-CN" sz="2000" dirty="0">
                <a:cs typeface="Times New Roman" pitchFamily="18" charset="0"/>
              </a:rPr>
              <a:t>          q++;               </a:t>
            </a:r>
            <a:r>
              <a:rPr lang="en-US" altLang="zh-CN" sz="2000" dirty="0">
                <a:solidFill>
                  <a:srgbClr val="00B050"/>
                </a:solidFill>
                <a:cs typeface="Times New Roman" pitchFamily="18" charset="0"/>
              </a:rPr>
              <a:t>//</a:t>
            </a:r>
            <a:r>
              <a:rPr lang="en-US" altLang="zh-CN" sz="2000" dirty="0">
                <a:solidFill>
                  <a:srgbClr val="0000FF"/>
                </a:solidFill>
                <a:cs typeface="Times New Roman" panose="02020603050405020304" pitchFamily="18" charset="0"/>
              </a:rPr>
              <a:t>q</a:t>
            </a:r>
            <a:r>
              <a:rPr lang="zh-CN" altLang="en-US" sz="2000" dirty="0">
                <a:solidFill>
                  <a:srgbClr val="0000FF"/>
                </a:solidFill>
                <a:cs typeface="Times New Roman" panose="02020603050405020304" pitchFamily="18" charset="0"/>
              </a:rPr>
              <a:t>增加</a:t>
            </a:r>
            <a:r>
              <a:rPr lang="zh-CN" altLang="en-US" sz="2000" dirty="0">
                <a:solidFill>
                  <a:srgbClr val="0000FF"/>
                </a:solidFill>
                <a:ea typeface="楷体_GB2312" pitchFamily="1" charset="-122"/>
              </a:rPr>
              <a:t>的值为</a:t>
            </a:r>
            <a:r>
              <a:rPr lang="zh-CN" altLang="en-US" sz="2000" dirty="0">
                <a:solidFill>
                  <a:srgbClr val="0000FF"/>
                </a:solidFill>
                <a:cs typeface="Times New Roman" panose="02020603050405020304" pitchFamily="18" charset="0"/>
              </a:rPr>
              <a:t>：</a:t>
            </a:r>
            <a:r>
              <a:rPr lang="en-US" altLang="zh-CN" sz="2000" dirty="0">
                <a:solidFill>
                  <a:srgbClr val="0000FF"/>
                </a:solidFill>
                <a:cs typeface="Times New Roman" panose="02020603050405020304" pitchFamily="18" charset="0"/>
              </a:rPr>
              <a:t>10×sizeof(int)</a:t>
            </a:r>
            <a:endParaRPr lang="en-US" altLang="zh-CN" sz="2000" dirty="0">
              <a:ea typeface="楷体_GB2312" pitchFamily="1" charset="-122"/>
              <a:cs typeface="Times New Roman" pitchFamily="18" charset="0"/>
            </a:endParaRPr>
          </a:p>
          <a:p>
            <a:pPr marL="742932" lvl="1" indent="-285744" eaLnBrk="1" hangingPunct="1">
              <a:lnSpc>
                <a:spcPct val="90000"/>
              </a:lnSpc>
              <a:buFont typeface="Wingdings" panose="05000000000000000000" pitchFamily="2" charset="2"/>
              <a:buChar char="l"/>
              <a:defRPr/>
            </a:pPr>
            <a:r>
              <a:rPr lang="zh-CN" altLang="en-US" sz="2400" dirty="0">
                <a:cs typeface="Times New Roman" pitchFamily="18" charset="0"/>
              </a:rPr>
              <a:t>通过整个数组获得：</a:t>
            </a:r>
            <a:endParaRPr lang="en-US" altLang="zh-CN" sz="2400" dirty="0">
              <a:cs typeface="Times New Roman" pitchFamily="18" charset="0"/>
            </a:endParaRPr>
          </a:p>
          <a:p>
            <a:pPr marL="742932" lvl="1" indent="-285744" eaLnBrk="1" hangingPunct="1">
              <a:lnSpc>
                <a:spcPct val="90000"/>
              </a:lnSpc>
              <a:buFont typeface="Wingdings" panose="05000000000000000000" pitchFamily="2" charset="2"/>
              <a:buNone/>
              <a:defRPr/>
            </a:pPr>
            <a:r>
              <a:rPr lang="zh-CN" altLang="en-US" sz="2400" dirty="0">
                <a:cs typeface="Times New Roman" pitchFamily="18" charset="0"/>
              </a:rPr>
              <a:t>    </a:t>
            </a:r>
            <a:r>
              <a:rPr lang="zh-CN" altLang="en-US" sz="2000" dirty="0">
                <a:cs typeface="Times New Roman" pitchFamily="18" charset="0"/>
              </a:rPr>
              <a:t>例如：</a:t>
            </a:r>
            <a:r>
              <a:rPr lang="en-US" altLang="zh-CN" sz="2000" dirty="0">
                <a:solidFill>
                  <a:srgbClr val="0070C0"/>
                </a:solidFill>
                <a:cs typeface="Times New Roman" pitchFamily="18" charset="0"/>
              </a:rPr>
              <a:t>int</a:t>
            </a:r>
            <a:r>
              <a:rPr lang="en-US" altLang="zh-CN" sz="2000" dirty="0">
                <a:cs typeface="Times New Roman" pitchFamily="18" charset="0"/>
              </a:rPr>
              <a:t> (*r)[5][10];</a:t>
            </a:r>
          </a:p>
          <a:p>
            <a:pPr marL="742932" lvl="1" indent="-285744" eaLnBrk="1" hangingPunct="1">
              <a:lnSpc>
                <a:spcPct val="90000"/>
              </a:lnSpc>
              <a:buFont typeface="Wingdings" panose="05000000000000000000" pitchFamily="2" charset="2"/>
              <a:buNone/>
              <a:defRPr/>
            </a:pPr>
            <a:r>
              <a:rPr lang="en-US" altLang="zh-CN" sz="2000" dirty="0">
                <a:solidFill>
                  <a:srgbClr val="FF0000"/>
                </a:solidFill>
                <a:cs typeface="Times New Roman" pitchFamily="18" charset="0"/>
              </a:rPr>
              <a:t>                r = &amp;b;                      </a:t>
            </a:r>
          </a:p>
          <a:p>
            <a:pPr marL="742932" lvl="1" indent="-285744" eaLnBrk="1" hangingPunct="1">
              <a:lnSpc>
                <a:spcPct val="90000"/>
              </a:lnSpc>
              <a:buFont typeface="Wingdings" panose="05000000000000000000" pitchFamily="2" charset="2"/>
              <a:buNone/>
              <a:defRPr/>
            </a:pPr>
            <a:r>
              <a:rPr lang="en-US" altLang="zh-CN" sz="2000" dirty="0">
                <a:solidFill>
                  <a:srgbClr val="FF0000"/>
                </a:solidFill>
                <a:cs typeface="Times New Roman" pitchFamily="18" charset="0"/>
              </a:rPr>
              <a:t>                </a:t>
            </a:r>
            <a:r>
              <a:rPr lang="en-US" altLang="zh-CN" sz="2000" dirty="0">
                <a:cs typeface="Times New Roman" pitchFamily="18" charset="0"/>
              </a:rPr>
              <a:t>r++;                 </a:t>
            </a:r>
            <a:r>
              <a:rPr lang="en-US" altLang="zh-CN" sz="2000" dirty="0">
                <a:solidFill>
                  <a:srgbClr val="00B050"/>
                </a:solidFill>
                <a:cs typeface="Times New Roman" pitchFamily="18" charset="0"/>
              </a:rPr>
              <a:t>//</a:t>
            </a:r>
            <a:r>
              <a:rPr lang="en-US" altLang="zh-CN" sz="2000" dirty="0">
                <a:solidFill>
                  <a:srgbClr val="0000FF"/>
                </a:solidFill>
                <a:cs typeface="Times New Roman" pitchFamily="18" charset="0"/>
              </a:rPr>
              <a:t>r</a:t>
            </a:r>
            <a:r>
              <a:rPr lang="zh-CN" altLang="en-US" sz="2000" dirty="0">
                <a:solidFill>
                  <a:srgbClr val="0000FF"/>
                </a:solidFill>
                <a:cs typeface="Times New Roman" panose="02020603050405020304" pitchFamily="18" charset="0"/>
              </a:rPr>
              <a:t>增加</a:t>
            </a:r>
            <a:r>
              <a:rPr lang="zh-CN" altLang="en-US" sz="2000" dirty="0">
                <a:solidFill>
                  <a:srgbClr val="0000FF"/>
                </a:solidFill>
              </a:rPr>
              <a:t>的值为</a:t>
            </a:r>
            <a:r>
              <a:rPr lang="zh-CN" altLang="en-US" sz="2000" dirty="0">
                <a:solidFill>
                  <a:srgbClr val="0000FF"/>
                </a:solidFill>
                <a:cs typeface="Times New Roman" panose="02020603050405020304" pitchFamily="18" charset="0"/>
              </a:rPr>
              <a:t>： </a:t>
            </a:r>
            <a:r>
              <a:rPr lang="en-US" altLang="zh-CN" sz="2000" dirty="0">
                <a:solidFill>
                  <a:srgbClr val="0000FF"/>
                </a:solidFill>
                <a:cs typeface="Times New Roman" pitchFamily="18" charset="0"/>
              </a:rPr>
              <a:t>5×10×sizeof(int)</a:t>
            </a:r>
          </a:p>
        </p:txBody>
      </p:sp>
      <p:sp>
        <p:nvSpPr>
          <p:cNvPr id="4" name="Rectangle 2">
            <a:extLst>
              <a:ext uri="{FF2B5EF4-FFF2-40B4-BE49-F238E27FC236}">
                <a16:creationId xmlns:a16="http://schemas.microsoft.com/office/drawing/2014/main" id="{D93F74CB-FDF9-486F-84B4-1DAB7CC14D69}"/>
              </a:ext>
            </a:extLst>
          </p:cNvPr>
          <p:cNvSpPr txBox="1">
            <a:spLocks noChangeArrowheads="1"/>
          </p:cNvSpPr>
          <p:nvPr/>
        </p:nvSpPr>
        <p:spPr bwMode="auto">
          <a:xfrm>
            <a:off x="1403648" y="29617"/>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5.5.5 </a:t>
            </a:r>
            <a:r>
              <a:rPr lang="zh-CN" altLang="en-US" sz="4000" kern="0" dirty="0">
                <a:solidFill>
                  <a:schemeClr val="tx2"/>
                </a:solidFill>
                <a:latin typeface="+mj-lt"/>
                <a:ea typeface="+mj-ea"/>
                <a:cs typeface="+mj-cs"/>
              </a:rPr>
              <a:t>指针与数组</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ED1A6344-B961-4B98-BFF6-FFE63746567B}"/>
              </a:ext>
            </a:extLst>
          </p:cNvPr>
          <p:cNvSpPr>
            <a:spLocks noGrp="1" noChangeArrowheads="1"/>
          </p:cNvSpPr>
          <p:nvPr>
            <p:ph type="body" idx="4294967295"/>
          </p:nvPr>
        </p:nvSpPr>
        <p:spPr>
          <a:xfrm>
            <a:off x="899592" y="1628800"/>
            <a:ext cx="6794500" cy="4392613"/>
          </a:xfrm>
        </p:spPr>
        <p:txBody>
          <a:bodyPr/>
          <a:lstStyle/>
          <a:p>
            <a:pPr eaLnBrk="1" hangingPunct="1">
              <a:lnSpc>
                <a:spcPct val="80000"/>
              </a:lnSpc>
            </a:pPr>
            <a:r>
              <a:rPr lang="zh-CN" altLang="en-US" sz="2800" dirty="0">
                <a:latin typeface="Times New Roman" panose="02020603050405020304" pitchFamily="18" charset="0"/>
                <a:ea typeface="楷体_GB2312"/>
                <a:cs typeface="Times New Roman" panose="02020603050405020304" pitchFamily="18" charset="0"/>
              </a:rPr>
              <a:t>赋值</a:t>
            </a:r>
          </a:p>
          <a:p>
            <a:pPr lvl="1" eaLnBrk="1" hangingPunct="1">
              <a:lnSpc>
                <a:spcPct val="8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只在</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相应枚举类型的值集中</a:t>
            </a:r>
            <a:r>
              <a:rPr lang="zh-CN" altLang="en-US" sz="2400" dirty="0">
                <a:latin typeface="Times New Roman" panose="02020603050405020304" pitchFamily="18" charset="0"/>
                <a:ea typeface="楷体_GB2312"/>
                <a:cs typeface="Times New Roman" panose="02020603050405020304" pitchFamily="18" charset="0"/>
              </a:rPr>
              <a:t>取值。例如：</a:t>
            </a: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Day </a:t>
            </a:r>
            <a:r>
              <a:rPr lang="en-US" altLang="zh-CN" sz="2000" dirty="0" err="1">
                <a:latin typeface="Times New Roman" panose="02020603050405020304" pitchFamily="18" charset="0"/>
                <a:ea typeface="楷体_GB2312"/>
                <a:cs typeface="Times New Roman" panose="02020603050405020304" pitchFamily="18" charset="0"/>
              </a:rPr>
              <a:t>day</a:t>
            </a:r>
            <a:r>
              <a:rPr lang="en-US" altLang="zh-CN" sz="2000" dirty="0">
                <a:latin typeface="Times New Roman" panose="02020603050405020304" pitchFamily="18" charset="0"/>
                <a:ea typeface="楷体_GB2312"/>
                <a:cs typeface="Times New Roman" panose="02020603050405020304" pitchFamily="18" charset="0"/>
              </a:rPr>
              <a:t>;</a:t>
            </a: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day = SUN;  //OK</a:t>
            </a: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day = RED;  //Error</a:t>
            </a:r>
          </a:p>
          <a:p>
            <a:pPr lvl="2" eaLnBrk="1" hangingPunct="1">
              <a:lnSpc>
                <a:spcPct val="80000"/>
              </a:lnSpc>
              <a:buFont typeface="Wingdings" panose="05000000000000000000" pitchFamily="2" charset="2"/>
              <a:buNone/>
            </a:pPr>
            <a:endParaRPr lang="en-US" altLang="zh-CN" sz="1000" dirty="0">
              <a:latin typeface="Times New Roman" panose="02020603050405020304" pitchFamily="18" charset="0"/>
              <a:ea typeface="楷体_GB2312"/>
              <a:cs typeface="Times New Roman" panose="02020603050405020304" pitchFamily="18" charset="0"/>
            </a:endParaRPr>
          </a:p>
          <a:p>
            <a:pPr lvl="1" eaLnBrk="1" hangingPunct="1">
              <a:lnSpc>
                <a:spcPct val="80000"/>
              </a:lnSpc>
              <a:buFont typeface="Wingdings" panose="05000000000000000000" pitchFamily="2" charset="2"/>
              <a:buChar char="l"/>
            </a:pPr>
            <a:r>
              <a:rPr lang="zh-CN" altLang="en-US" sz="2400" dirty="0">
                <a:solidFill>
                  <a:srgbClr val="FF0000"/>
                </a:solidFill>
                <a:latin typeface="Times New Roman" panose="02020603050405020304" pitchFamily="18" charset="0"/>
                <a:ea typeface="楷体_GB2312"/>
                <a:cs typeface="Times New Roman" panose="02020603050405020304" pitchFamily="18" charset="0"/>
              </a:rPr>
              <a:t>相同枚举类型</a:t>
            </a:r>
            <a:r>
              <a:rPr lang="zh-CN" altLang="en-US" sz="2400" dirty="0">
                <a:latin typeface="Times New Roman" panose="02020603050405020304" pitchFamily="18" charset="0"/>
                <a:ea typeface="楷体_GB2312"/>
                <a:cs typeface="Times New Roman" panose="02020603050405020304" pitchFamily="18" charset="0"/>
              </a:rPr>
              <a:t>之间可进行赋值操作，例如： </a:t>
            </a: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Day d1, d2;</a:t>
            </a: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d2 = d1;</a:t>
            </a:r>
          </a:p>
          <a:p>
            <a:pPr lvl="1" eaLnBrk="1" hangingPunct="1">
              <a:lnSpc>
                <a:spcPct val="80000"/>
              </a:lnSpc>
              <a:buFont typeface="Wingdings" panose="05000000000000000000" pitchFamily="2" charset="2"/>
              <a:buChar char="l"/>
            </a:pPr>
            <a:r>
              <a:rPr lang="zh-CN" altLang="en-US" sz="2400" dirty="0">
                <a:latin typeface="Times New Roman" panose="02020603050405020304" pitchFamily="18" charset="0"/>
                <a:ea typeface="楷体_GB2312"/>
                <a:cs typeface="Times New Roman" panose="02020603050405020304" pitchFamily="18" charset="0"/>
              </a:rPr>
              <a:t>可把枚举值赋值给</a:t>
            </a:r>
            <a:r>
              <a:rPr lang="en-US" altLang="zh-CN" sz="2400" dirty="0">
                <a:latin typeface="Times New Roman" panose="02020603050405020304" pitchFamily="18" charset="0"/>
                <a:ea typeface="楷体_GB2312"/>
                <a:cs typeface="Times New Roman" panose="02020603050405020304" pitchFamily="18" charset="0"/>
              </a:rPr>
              <a:t>int</a:t>
            </a:r>
            <a:r>
              <a:rPr lang="zh-CN" altLang="en-US" sz="2400" dirty="0">
                <a:latin typeface="Times New Roman" panose="02020603050405020304" pitchFamily="18" charset="0"/>
                <a:ea typeface="楷体_GB2312"/>
                <a:cs typeface="Times New Roman" panose="02020603050405020304" pitchFamily="18" charset="0"/>
              </a:rPr>
              <a:t>型变量，但不能把</a:t>
            </a:r>
            <a:r>
              <a:rPr lang="en-US" altLang="zh-CN" sz="2400" dirty="0">
                <a:latin typeface="Times New Roman" panose="02020603050405020304" pitchFamily="18" charset="0"/>
                <a:ea typeface="楷体_GB2312"/>
                <a:cs typeface="Times New Roman" panose="02020603050405020304" pitchFamily="18" charset="0"/>
              </a:rPr>
              <a:t>int</a:t>
            </a:r>
            <a:r>
              <a:rPr lang="zh-CN" altLang="en-US" sz="2400" dirty="0">
                <a:latin typeface="Times New Roman" panose="02020603050405020304" pitchFamily="18" charset="0"/>
                <a:ea typeface="楷体_GB2312"/>
                <a:cs typeface="Times New Roman" panose="02020603050405020304" pitchFamily="18" charset="0"/>
              </a:rPr>
              <a:t>型数据赋值给枚举类型的变量。例如： </a:t>
            </a: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int a = d1;  //OK</a:t>
            </a: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d1 = a;  //Error</a:t>
            </a:r>
          </a:p>
          <a:p>
            <a:pPr lvl="2" eaLnBrk="1" hangingPunct="1">
              <a:lnSpc>
                <a:spcPct val="80000"/>
              </a:lnSpc>
              <a:buFont typeface="Wingdings" panose="05000000000000000000" pitchFamily="2" charset="2"/>
              <a:buNone/>
            </a:pPr>
            <a:r>
              <a:rPr lang="en-US" altLang="zh-CN" sz="2000" dirty="0">
                <a:latin typeface="Times New Roman" panose="02020603050405020304" pitchFamily="18" charset="0"/>
                <a:ea typeface="楷体_GB2312"/>
                <a:cs typeface="Times New Roman" panose="02020603050405020304" pitchFamily="18" charset="0"/>
              </a:rPr>
              <a:t>d1 = (Day)a;  //OK</a:t>
            </a:r>
            <a:r>
              <a:rPr lang="zh-CN" altLang="en-US" sz="2000" dirty="0">
                <a:latin typeface="Times New Roman" panose="02020603050405020304" pitchFamily="18" charset="0"/>
                <a:ea typeface="楷体_GB2312"/>
                <a:cs typeface="Times New Roman" panose="02020603050405020304" pitchFamily="18" charset="0"/>
              </a:rPr>
              <a:t>，但不安全</a:t>
            </a:r>
            <a:endParaRPr lang="zh-CN" altLang="en-US" dirty="0">
              <a:latin typeface="Times New Roman" panose="02020603050405020304" pitchFamily="18" charset="0"/>
              <a:ea typeface="楷体_GB2312"/>
              <a:cs typeface="Times New Roman" panose="02020603050405020304" pitchFamily="18" charset="0"/>
            </a:endParaRPr>
          </a:p>
          <a:p>
            <a:pPr eaLnBrk="1" hangingPunct="1">
              <a:lnSpc>
                <a:spcPct val="80000"/>
              </a:lnSpc>
              <a:buFont typeface="Wingdings" panose="05000000000000000000" pitchFamily="2" charset="2"/>
              <a:buNone/>
            </a:pPr>
            <a:r>
              <a:rPr lang="zh-CN" altLang="en-US" dirty="0">
                <a:latin typeface="Times New Roman" panose="02020603050405020304" pitchFamily="18" charset="0"/>
                <a:ea typeface="楷体_GB2312"/>
                <a:cs typeface="Times New Roman" panose="02020603050405020304" pitchFamily="18" charset="0"/>
              </a:rPr>
              <a:t>   </a:t>
            </a:r>
            <a:r>
              <a:rPr lang="zh-CN" altLang="en-US" sz="2200" dirty="0">
                <a:latin typeface="Times New Roman" panose="02020603050405020304" pitchFamily="18" charset="0"/>
                <a:ea typeface="楷体_GB2312"/>
                <a:cs typeface="Times New Roman" panose="02020603050405020304" pitchFamily="18" charset="0"/>
              </a:rPr>
              <a:t> </a:t>
            </a:r>
          </a:p>
          <a:p>
            <a:pPr lvl="1" eaLnBrk="1" hangingPunct="1">
              <a:lnSpc>
                <a:spcPct val="80000"/>
              </a:lnSpc>
              <a:buFont typeface="Wingdings" panose="05000000000000000000" pitchFamily="2" charset="2"/>
              <a:buNone/>
            </a:pPr>
            <a:endParaRPr lang="en-US" altLang="zh-CN"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D2524778-E9D2-4353-8C03-4B6015517251}"/>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5.1.2 </a:t>
            </a:r>
            <a:r>
              <a:rPr lang="zh-CN" altLang="en-US" sz="4000" kern="0" dirty="0">
                <a:solidFill>
                  <a:schemeClr val="tx2"/>
                </a:solidFill>
                <a:latin typeface="+mj-lt"/>
                <a:ea typeface="楷体_GB2312"/>
                <a:cs typeface="+mj-cs"/>
              </a:rPr>
              <a:t>枚举类型的操作</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a:extLst>
              <a:ext uri="{FF2B5EF4-FFF2-40B4-BE49-F238E27FC236}">
                <a16:creationId xmlns:a16="http://schemas.microsoft.com/office/drawing/2014/main" id="{FDC27983-FD3B-47C7-BE8C-E543953B686E}"/>
              </a:ext>
            </a:extLst>
          </p:cNvPr>
          <p:cNvSpPr>
            <a:spLocks noGrp="1" noChangeArrowheads="1"/>
          </p:cNvSpPr>
          <p:nvPr>
            <p:ph type="body" idx="4294967295"/>
          </p:nvPr>
        </p:nvSpPr>
        <p:spPr>
          <a:xfrm>
            <a:off x="539552" y="1844824"/>
            <a:ext cx="8358187" cy="3730625"/>
          </a:xfrm>
        </p:spPr>
        <p:txBody>
          <a:bodyPr/>
          <a:lstStyle/>
          <a:p>
            <a:pPr eaLnBrk="1" hangingPunct="1"/>
            <a:r>
              <a:rPr lang="zh-CN" altLang="en-US" sz="2800" dirty="0">
                <a:cs typeface="Times New Roman" panose="02020603050405020304" pitchFamily="18" charset="0"/>
              </a:rPr>
              <a:t>函数</a:t>
            </a:r>
            <a:r>
              <a:rPr lang="en-US" altLang="zh-CN" sz="2800" dirty="0">
                <a:cs typeface="Times New Roman" panose="02020603050405020304" pitchFamily="18" charset="0"/>
              </a:rPr>
              <a:t>main</a:t>
            </a:r>
            <a:r>
              <a:rPr lang="zh-CN" altLang="en-US" sz="2800" dirty="0">
                <a:cs typeface="Times New Roman" panose="02020603050405020304" pitchFamily="18" charset="0"/>
              </a:rPr>
              <a:t>可以定义形参，其定义格式为：</a:t>
            </a:r>
          </a:p>
          <a:p>
            <a:pPr lvl="1" eaLnBrk="1" hangingPunct="1">
              <a:buFont typeface="Wingdings" panose="05000000000000000000" pitchFamily="2" charset="2"/>
              <a:buChar char="l"/>
            </a:pPr>
            <a:r>
              <a:rPr lang="en-US" altLang="zh-CN" sz="2400" b="1" dirty="0">
                <a:solidFill>
                  <a:srgbClr val="0070C0"/>
                </a:solidFill>
                <a:cs typeface="Times New Roman" panose="02020603050405020304" pitchFamily="18" charset="0"/>
              </a:rPr>
              <a:t>int main(int </a:t>
            </a:r>
            <a:r>
              <a:rPr lang="en-US" altLang="zh-CN" sz="2400" b="1" dirty="0" err="1">
                <a:solidFill>
                  <a:srgbClr val="0070C0"/>
                </a:solidFill>
                <a:cs typeface="Times New Roman" panose="02020603050405020304" pitchFamily="18" charset="0"/>
              </a:rPr>
              <a:t>argc</a:t>
            </a:r>
            <a:r>
              <a:rPr lang="en-US" altLang="zh-CN" sz="2400" b="1" dirty="0">
                <a:solidFill>
                  <a:srgbClr val="0070C0"/>
                </a:solidFill>
                <a:cs typeface="Times New Roman" panose="02020603050405020304" pitchFamily="18" charset="0"/>
              </a:rPr>
              <a:t>, char *</a:t>
            </a:r>
            <a:r>
              <a:rPr lang="en-US" altLang="zh-CN" sz="2400" b="1" dirty="0" err="1">
                <a:solidFill>
                  <a:srgbClr val="0070C0"/>
                </a:solidFill>
                <a:cs typeface="Times New Roman" panose="02020603050405020304" pitchFamily="18" charset="0"/>
              </a:rPr>
              <a:t>argv</a:t>
            </a:r>
            <a:r>
              <a:rPr lang="en-US" altLang="zh-CN" sz="2400" b="1" dirty="0">
                <a:solidFill>
                  <a:srgbClr val="0070C0"/>
                </a:solidFill>
                <a:cs typeface="Times New Roman" panose="02020603050405020304" pitchFamily="18" charset="0"/>
              </a:rPr>
              <a:t>[]);</a:t>
            </a:r>
          </a:p>
          <a:p>
            <a:pPr lvl="1" eaLnBrk="1" hangingPunct="1">
              <a:buFont typeface="Wingdings" panose="05000000000000000000" pitchFamily="2" charset="2"/>
              <a:buNone/>
            </a:pPr>
            <a:r>
              <a:rPr lang="en-US" altLang="zh-CN" sz="2400" dirty="0">
                <a:cs typeface="Times New Roman" panose="02020603050405020304" pitchFamily="18" charset="0"/>
              </a:rPr>
              <a:t>    </a:t>
            </a:r>
            <a:r>
              <a:rPr lang="en-US" altLang="zh-CN" sz="2400" dirty="0" err="1">
                <a:cs typeface="Times New Roman" panose="02020603050405020304" pitchFamily="18" charset="0"/>
              </a:rPr>
              <a:t>argc</a:t>
            </a:r>
            <a:r>
              <a:rPr lang="zh-CN" altLang="en-US" sz="2400" dirty="0">
                <a:cs typeface="Times New Roman" panose="02020603050405020304" pitchFamily="18" charset="0"/>
              </a:rPr>
              <a:t>表示传给函数</a:t>
            </a:r>
            <a:r>
              <a:rPr lang="en-US" altLang="zh-CN" sz="2400" dirty="0">
                <a:cs typeface="Times New Roman" panose="02020603050405020304" pitchFamily="18" charset="0"/>
              </a:rPr>
              <a:t>main</a:t>
            </a:r>
            <a:r>
              <a:rPr lang="zh-CN" altLang="en-US" sz="2400" dirty="0">
                <a:cs typeface="Times New Roman" panose="02020603050405020304" pitchFamily="18" charset="0"/>
              </a:rPr>
              <a:t>的参数个数，</a:t>
            </a:r>
          </a:p>
          <a:p>
            <a:pPr lvl="1" eaLnBrk="1" hangingPunct="1">
              <a:buFont typeface="Wingdings" panose="05000000000000000000" pitchFamily="2" charset="2"/>
              <a:buNone/>
            </a:pPr>
            <a:r>
              <a:rPr lang="en-US" altLang="zh-CN" sz="2400" dirty="0">
                <a:cs typeface="Times New Roman" panose="02020603050405020304" pitchFamily="18" charset="0"/>
              </a:rPr>
              <a:t>    </a:t>
            </a:r>
            <a:r>
              <a:rPr lang="en-US" altLang="zh-CN" sz="2400" dirty="0" err="1">
                <a:cs typeface="Times New Roman" panose="02020603050405020304" pitchFamily="18" charset="0"/>
              </a:rPr>
              <a:t>argv</a:t>
            </a:r>
            <a:r>
              <a:rPr lang="zh-CN" altLang="en-US" sz="2400" dirty="0">
                <a:cs typeface="Times New Roman" panose="02020603050405020304" pitchFamily="18" charset="0"/>
              </a:rPr>
              <a:t>是一维数组，每个元素为一个指向字符串的指针。</a:t>
            </a:r>
          </a:p>
          <a:p>
            <a:pPr lvl="1" eaLnBrk="1" hangingPunct="1">
              <a:buFont typeface="Wingdings" panose="05000000000000000000" pitchFamily="2" charset="2"/>
              <a:buNone/>
            </a:pPr>
            <a:r>
              <a:rPr lang="zh-CN" altLang="en-US" sz="2000" dirty="0">
                <a:cs typeface="Times New Roman" panose="02020603050405020304" pitchFamily="18" charset="0"/>
              </a:rPr>
              <a:t>      例如： </a:t>
            </a:r>
            <a:r>
              <a:rPr lang="en-US" altLang="zh-CN" sz="2000" dirty="0">
                <a:cs typeface="Times New Roman" panose="02020603050405020304" pitchFamily="18" charset="0"/>
              </a:rPr>
              <a:t>copy file1 file2 </a:t>
            </a:r>
            <a:r>
              <a:rPr lang="zh-CN" altLang="en-US" sz="2000" dirty="0">
                <a:cs typeface="Times New Roman" panose="02020603050405020304" pitchFamily="18" charset="0"/>
              </a:rPr>
              <a:t>执行程序 </a:t>
            </a:r>
            <a:r>
              <a:rPr lang="en-US" altLang="zh-CN" sz="2000" dirty="0">
                <a:cs typeface="Times New Roman" panose="02020603050405020304" pitchFamily="18" charset="0"/>
              </a:rPr>
              <a:t>copy </a:t>
            </a:r>
            <a:r>
              <a:rPr lang="zh-CN" altLang="en-US" sz="2000" dirty="0">
                <a:cs typeface="Times New Roman" panose="02020603050405020304" pitchFamily="18" charset="0"/>
              </a:rPr>
              <a:t>时，将得到参数：</a:t>
            </a: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argc</a:t>
            </a:r>
            <a:r>
              <a:rPr lang="zh-CN" altLang="en-US" sz="2000" dirty="0">
                <a:cs typeface="Times New Roman" panose="02020603050405020304" pitchFamily="18" charset="0"/>
              </a:rPr>
              <a:t>：</a:t>
            </a:r>
            <a:r>
              <a:rPr lang="en-US" altLang="zh-CN" sz="2000" dirty="0">
                <a:cs typeface="Times New Roman" panose="02020603050405020304" pitchFamily="18" charset="0"/>
              </a:rPr>
              <a:t>3</a:t>
            </a: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argv</a:t>
            </a:r>
            <a:r>
              <a:rPr lang="en-US" altLang="zh-CN" sz="2000" dirty="0">
                <a:cs typeface="Times New Roman" panose="02020603050405020304" pitchFamily="18" charset="0"/>
              </a:rPr>
              <a:t>[0]</a:t>
            </a:r>
            <a:r>
              <a:rPr lang="zh-CN" altLang="en-US" sz="2000" dirty="0">
                <a:cs typeface="Times New Roman" panose="02020603050405020304" pitchFamily="18" charset="0"/>
              </a:rPr>
              <a:t>：</a:t>
            </a:r>
            <a:r>
              <a:rPr lang="en-US" altLang="zh-CN" sz="2000" dirty="0">
                <a:cs typeface="Times New Roman" panose="02020603050405020304" pitchFamily="18" charset="0"/>
              </a:rPr>
              <a:t>"copy"</a:t>
            </a: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argv</a:t>
            </a:r>
            <a:r>
              <a:rPr lang="en-US" altLang="zh-CN" sz="2000" dirty="0">
                <a:cs typeface="Times New Roman" panose="02020603050405020304" pitchFamily="18" charset="0"/>
              </a:rPr>
              <a:t>[1]</a:t>
            </a:r>
            <a:r>
              <a:rPr lang="zh-CN" altLang="en-US" sz="2000" dirty="0">
                <a:cs typeface="Times New Roman" panose="02020603050405020304" pitchFamily="18" charset="0"/>
              </a:rPr>
              <a:t>：</a:t>
            </a:r>
            <a:r>
              <a:rPr lang="en-US" altLang="zh-CN" sz="2000" dirty="0">
                <a:cs typeface="Times New Roman" panose="02020603050405020304" pitchFamily="18" charset="0"/>
              </a:rPr>
              <a:t>"file1"</a:t>
            </a:r>
          </a:p>
          <a:p>
            <a:pPr lvl="1"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argv</a:t>
            </a:r>
            <a:r>
              <a:rPr lang="en-US" altLang="zh-CN" sz="2000" dirty="0">
                <a:cs typeface="Times New Roman" panose="02020603050405020304" pitchFamily="18" charset="0"/>
              </a:rPr>
              <a:t>[2]</a:t>
            </a:r>
            <a:r>
              <a:rPr lang="zh-CN" altLang="en-US" sz="2000" dirty="0">
                <a:cs typeface="Times New Roman" panose="02020603050405020304" pitchFamily="18" charset="0"/>
              </a:rPr>
              <a:t>：</a:t>
            </a:r>
            <a:r>
              <a:rPr lang="en-US" altLang="zh-CN" sz="2000" dirty="0">
                <a:cs typeface="Times New Roman" panose="02020603050405020304" pitchFamily="18" charset="0"/>
              </a:rPr>
              <a:t>"file2" </a:t>
            </a:r>
          </a:p>
        </p:txBody>
      </p:sp>
      <p:sp>
        <p:nvSpPr>
          <p:cNvPr id="4" name="Rectangle 2">
            <a:extLst>
              <a:ext uri="{FF2B5EF4-FFF2-40B4-BE49-F238E27FC236}">
                <a16:creationId xmlns:a16="http://schemas.microsoft.com/office/drawing/2014/main" id="{E46ABB38-2DC3-4A94-BCF4-7FB04E301A84}"/>
              </a:ext>
            </a:extLst>
          </p:cNvPr>
          <p:cNvSpPr txBox="1">
            <a:spLocks noChangeArrowheads="1"/>
          </p:cNvSpPr>
          <p:nvPr/>
        </p:nvSpPr>
        <p:spPr bwMode="auto">
          <a:xfrm>
            <a:off x="1459706"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5.5.5 </a:t>
            </a:r>
            <a:r>
              <a:rPr lang="zh-CN" altLang="en-US" sz="4000" kern="0" dirty="0">
                <a:solidFill>
                  <a:schemeClr val="tx2"/>
                </a:solidFill>
                <a:latin typeface="+mj-lt"/>
                <a:ea typeface="+mj-ea"/>
                <a:cs typeface="+mj-cs"/>
              </a:rPr>
              <a:t>指针与数组</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3">
            <a:extLst>
              <a:ext uri="{FF2B5EF4-FFF2-40B4-BE49-F238E27FC236}">
                <a16:creationId xmlns:a16="http://schemas.microsoft.com/office/drawing/2014/main" id="{661FD24F-56A3-44D6-9554-785417500165}"/>
              </a:ext>
            </a:extLst>
          </p:cNvPr>
          <p:cNvSpPr>
            <a:spLocks noGrp="1" noChangeArrowheads="1"/>
          </p:cNvSpPr>
          <p:nvPr>
            <p:ph type="body" idx="4294967295"/>
          </p:nvPr>
        </p:nvSpPr>
        <p:spPr>
          <a:xfrm>
            <a:off x="323850" y="1700808"/>
            <a:ext cx="8496300" cy="3937000"/>
          </a:xfrm>
        </p:spPr>
        <p:txBody>
          <a:bodyPr/>
          <a:lstStyle/>
          <a:p>
            <a:pPr marL="360363" indent="-360363" algn="just" eaLnBrk="1" hangingPunct="1"/>
            <a:r>
              <a:rPr lang="en-US" altLang="zh-CN" sz="2600" dirty="0">
                <a:cs typeface="Times New Roman" panose="02020603050405020304" pitchFamily="18" charset="0"/>
              </a:rPr>
              <a:t>C++</a:t>
            </a:r>
            <a:r>
              <a:rPr lang="zh-CN" altLang="en-US" sz="2600" dirty="0">
                <a:cs typeface="Times New Roman" panose="02020603050405020304" pitchFamily="18" charset="0"/>
              </a:rPr>
              <a:t>中可以定义一个指针变量，使其指向函数。格式：</a:t>
            </a:r>
            <a:endParaRPr lang="en-US" altLang="zh-CN" sz="2600" dirty="0">
              <a:cs typeface="Times New Roman" panose="02020603050405020304" pitchFamily="18" charset="0"/>
            </a:endParaRPr>
          </a:p>
          <a:p>
            <a:pPr marL="760413" lvl="1" indent="-360363" algn="just" eaLnBrk="1" hangingPunct="1">
              <a:buFont typeface="Wingdings" panose="05000000000000000000" pitchFamily="2" charset="2"/>
              <a:buChar char="l"/>
            </a:pPr>
            <a:r>
              <a:rPr lang="en-US" altLang="zh-CN" sz="2400" b="1" dirty="0">
                <a:solidFill>
                  <a:srgbClr val="0070C0"/>
                </a:solidFill>
                <a:cs typeface="Times New Roman" panose="02020603050405020304" pitchFamily="18" charset="0"/>
              </a:rPr>
              <a:t>&lt;</a:t>
            </a:r>
            <a:r>
              <a:rPr lang="zh-CN" altLang="en-US" sz="2400" b="1" dirty="0">
                <a:solidFill>
                  <a:srgbClr val="0070C0"/>
                </a:solidFill>
                <a:cs typeface="Times New Roman" panose="02020603050405020304" pitchFamily="18" charset="0"/>
              </a:rPr>
              <a:t>返回类型</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形参列表</a:t>
            </a:r>
            <a:r>
              <a:rPr lang="en-US" altLang="zh-CN" sz="2400" b="1" dirty="0">
                <a:solidFill>
                  <a:srgbClr val="0070C0"/>
                </a:solidFill>
                <a:cs typeface="Times New Roman" panose="02020603050405020304" pitchFamily="18" charset="0"/>
              </a:rPr>
              <a:t>&gt;);</a:t>
            </a:r>
          </a:p>
          <a:p>
            <a:pPr marL="760413" lvl="1" indent="-360363" algn="just" eaLnBrk="1" hangingPunct="1">
              <a:buFont typeface="Wingdings" panose="05000000000000000000" pitchFamily="2" charset="2"/>
              <a:buChar char="l"/>
            </a:pPr>
            <a:r>
              <a:rPr lang="en-US" altLang="zh-CN" sz="2400" b="1" dirty="0">
                <a:solidFill>
                  <a:srgbClr val="0070C0"/>
                </a:solidFill>
                <a:cs typeface="Times New Roman" panose="02020603050405020304" pitchFamily="18" charset="0"/>
              </a:rPr>
              <a:t>typedef &lt;</a:t>
            </a:r>
            <a:r>
              <a:rPr lang="zh-CN" altLang="en-US" sz="2400" b="1" dirty="0">
                <a:solidFill>
                  <a:srgbClr val="0070C0"/>
                </a:solidFill>
                <a:cs typeface="Times New Roman" panose="02020603050405020304" pitchFamily="18" charset="0"/>
              </a:rPr>
              <a:t>返回类型</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函数指针类型名</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形参列表</a:t>
            </a:r>
            <a:r>
              <a:rPr lang="en-US" altLang="zh-CN" sz="2400" b="1" dirty="0">
                <a:solidFill>
                  <a:srgbClr val="0070C0"/>
                </a:solidFill>
                <a:cs typeface="Times New Roman" panose="02020603050405020304" pitchFamily="18" charset="0"/>
              </a:rPr>
              <a:t>&gt;);</a:t>
            </a:r>
          </a:p>
          <a:p>
            <a:pPr marL="760413" lvl="1" indent="-360363" algn="just" eaLnBrk="1" hangingPunct="1">
              <a:buFont typeface="Wingdings" panose="05000000000000000000" pitchFamily="2" charset="2"/>
              <a:buNone/>
            </a:pPr>
            <a:r>
              <a:rPr lang="en-US" altLang="zh-CN" sz="2400" b="1" dirty="0">
                <a:solidFill>
                  <a:srgbClr val="0070C0"/>
                </a:solidFill>
                <a:cs typeface="Times New Roman" panose="02020603050405020304" pitchFamily="18" charset="0"/>
              </a:rPr>
              <a:t>     &lt;</a:t>
            </a:r>
            <a:r>
              <a:rPr lang="zh-CN" altLang="en-US" sz="2400" b="1" dirty="0">
                <a:solidFill>
                  <a:srgbClr val="0070C0"/>
                </a:solidFill>
                <a:cs typeface="Times New Roman" panose="02020603050405020304" pitchFamily="18" charset="0"/>
              </a:rPr>
              <a:t>函数指针类型名</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a:t>
            </a:r>
          </a:p>
          <a:p>
            <a:pPr marL="1160463" lvl="2" indent="-360363" algn="just" eaLnBrk="1" hangingPunct="1">
              <a:spcAft>
                <a:spcPts val="1200"/>
              </a:spcAft>
              <a:buFont typeface="Wingdings" panose="05000000000000000000" pitchFamily="2" charset="2"/>
              <a:buChar char="Ø"/>
            </a:pPr>
            <a:r>
              <a:rPr lang="zh-CN" altLang="en-US" sz="2000" dirty="0">
                <a:ea typeface="楷体_GB2312" pitchFamily="1" charset="-122"/>
              </a:rPr>
              <a:t>例如：</a:t>
            </a:r>
            <a:r>
              <a:rPr lang="en-US" altLang="zh-CN" sz="2000" dirty="0">
                <a:solidFill>
                  <a:srgbClr val="FF0000"/>
                </a:solidFill>
                <a:ea typeface="楷体_GB2312" pitchFamily="1" charset="-122"/>
              </a:rPr>
              <a:t>double </a:t>
            </a:r>
            <a:r>
              <a:rPr lang="en-US" altLang="zh-CN" sz="2000" dirty="0">
                <a:solidFill>
                  <a:srgbClr val="FF0000"/>
                </a:solidFill>
                <a:ea typeface="楷体_GB2312" pitchFamily="1" charset="-122"/>
                <a:cs typeface="Times New Roman" panose="02020603050405020304" pitchFamily="18" charset="0"/>
              </a:rPr>
              <a:t>(*</a:t>
            </a:r>
            <a:r>
              <a:rPr lang="en-US" altLang="zh-CN" sz="2000" dirty="0" err="1">
                <a:solidFill>
                  <a:srgbClr val="FF0000"/>
                </a:solidFill>
                <a:ea typeface="楷体_GB2312" pitchFamily="1" charset="-122"/>
                <a:cs typeface="Times New Roman" panose="02020603050405020304" pitchFamily="18" charset="0"/>
              </a:rPr>
              <a:t>fp</a:t>
            </a:r>
            <a:r>
              <a:rPr lang="en-US" altLang="zh-CN" sz="2000" dirty="0">
                <a:solidFill>
                  <a:srgbClr val="FF0000"/>
                </a:solidFill>
                <a:ea typeface="楷体_GB2312" pitchFamily="1" charset="-122"/>
                <a:cs typeface="Times New Roman" panose="02020603050405020304" pitchFamily="18" charset="0"/>
              </a:rPr>
              <a:t>)(int);</a:t>
            </a:r>
            <a:r>
              <a:rPr lang="en-US" altLang="zh-CN" sz="2000" dirty="0">
                <a:ea typeface="楷体_GB2312" pitchFamily="1" charset="-122"/>
                <a:cs typeface="Times New Roman" panose="02020603050405020304" pitchFamily="18" charset="0"/>
              </a:rPr>
              <a:t>  </a:t>
            </a:r>
            <a:r>
              <a:rPr lang="en-US" altLang="zh-CN" sz="2000" dirty="0">
                <a:solidFill>
                  <a:srgbClr val="00B050"/>
                </a:solidFill>
                <a:ea typeface="楷体_GB2312" pitchFamily="1" charset="-122"/>
                <a:cs typeface="Times New Roman" panose="02020603050405020304" pitchFamily="18" charset="0"/>
              </a:rPr>
              <a:t>//</a:t>
            </a:r>
            <a:r>
              <a:rPr lang="en-US" altLang="zh-CN" sz="2000" dirty="0" err="1">
                <a:solidFill>
                  <a:srgbClr val="00B050"/>
                </a:solidFill>
                <a:ea typeface="楷体_GB2312" pitchFamily="1" charset="-122"/>
                <a:cs typeface="Times New Roman" panose="02020603050405020304" pitchFamily="18" charset="0"/>
              </a:rPr>
              <a:t>fp</a:t>
            </a:r>
            <a:r>
              <a:rPr lang="zh-CN" altLang="en-US" sz="2000" dirty="0">
                <a:solidFill>
                  <a:srgbClr val="00B050"/>
                </a:solidFill>
                <a:ea typeface="楷体_GB2312" pitchFamily="1" charset="-122"/>
                <a:cs typeface="Times New Roman" panose="02020603050405020304" pitchFamily="18" charset="0"/>
              </a:rPr>
              <a:t>是一个指向函数的指针变量</a:t>
            </a:r>
          </a:p>
          <a:p>
            <a:pPr marL="760413" lvl="1" indent="-360363" eaLnBrk="1" hangingPunct="1">
              <a:buFont typeface="Wingdings" panose="05000000000000000000" pitchFamily="2" charset="2"/>
              <a:buChar char="l"/>
            </a:pPr>
            <a:r>
              <a:rPr lang="zh-CN" altLang="en-US" sz="2400" dirty="0">
                <a:cs typeface="Times New Roman" panose="02020603050405020304" pitchFamily="18" charset="0"/>
              </a:rPr>
              <a:t>给函数指针赋值，可以用</a:t>
            </a:r>
            <a:r>
              <a:rPr lang="zh-CN" altLang="en-US" sz="2400" dirty="0">
                <a:solidFill>
                  <a:srgbClr val="0070C0"/>
                </a:solidFill>
                <a:cs typeface="Times New Roman" panose="02020603050405020304" pitchFamily="18" charset="0"/>
              </a:rPr>
              <a:t>取地址操作符</a:t>
            </a:r>
            <a:r>
              <a:rPr lang="en-US" altLang="zh-CN" sz="2400" dirty="0">
                <a:solidFill>
                  <a:srgbClr val="0070C0"/>
                </a:solidFill>
                <a:cs typeface="Times New Roman" panose="02020603050405020304" pitchFamily="18" charset="0"/>
              </a:rPr>
              <a:t>&amp;</a:t>
            </a:r>
            <a:r>
              <a:rPr lang="zh-CN" altLang="en-US" sz="2400" dirty="0">
                <a:cs typeface="Times New Roman" panose="02020603050405020304" pitchFamily="18" charset="0"/>
              </a:rPr>
              <a:t>获得函数的内存地址，或直接用函数名来表示。</a:t>
            </a:r>
            <a:endParaRPr lang="en-US" altLang="zh-CN" sz="2400" dirty="0">
              <a:cs typeface="Times New Roman" panose="02020603050405020304" pitchFamily="18" charset="0"/>
            </a:endParaRPr>
          </a:p>
          <a:p>
            <a:pPr marL="1160463" lvl="2" indent="-360363" eaLnBrk="1" hangingPunct="1">
              <a:buFont typeface="Wingdings" panose="05000000000000000000" pitchFamily="2" charset="2"/>
              <a:buChar char="Ø"/>
            </a:pPr>
            <a:r>
              <a:rPr lang="zh-CN" altLang="en-US" sz="2000" dirty="0">
                <a:ea typeface="楷体_GB2312" pitchFamily="1" charset="-122"/>
                <a:cs typeface="Times New Roman" panose="02020603050405020304" pitchFamily="18" charset="0"/>
              </a:rPr>
              <a:t>例如：</a:t>
            </a:r>
            <a:r>
              <a:rPr lang="en-US" altLang="zh-CN" sz="2000" dirty="0">
                <a:ea typeface="楷体_GB2312" pitchFamily="1" charset="-122"/>
                <a:cs typeface="Times New Roman" panose="02020603050405020304" pitchFamily="18" charset="0"/>
              </a:rPr>
              <a:t>double f(int x) { ... }</a:t>
            </a:r>
          </a:p>
          <a:p>
            <a:pPr marL="760413" lvl="1" indent="-360363" eaLnBrk="1" hangingPunct="1">
              <a:spcAft>
                <a:spcPts val="1200"/>
              </a:spcAft>
              <a:buFont typeface="Wingdings" panose="05000000000000000000" pitchFamily="2" charset="2"/>
              <a:buNone/>
            </a:pPr>
            <a:r>
              <a:rPr lang="en-US" altLang="zh-CN" sz="2000" dirty="0">
                <a:solidFill>
                  <a:srgbClr val="FF0000"/>
                </a:solidFill>
                <a:cs typeface="Times New Roman" panose="02020603050405020304" pitchFamily="18" charset="0"/>
              </a:rPr>
              <a:t>                      </a:t>
            </a:r>
            <a:r>
              <a:rPr lang="en-US" altLang="zh-CN" sz="2000" dirty="0" err="1">
                <a:solidFill>
                  <a:srgbClr val="FF0000"/>
                </a:solidFill>
                <a:cs typeface="Times New Roman" panose="02020603050405020304" pitchFamily="18" charset="0"/>
              </a:rPr>
              <a:t>fp</a:t>
            </a:r>
            <a:r>
              <a:rPr lang="en-US" altLang="zh-CN" sz="2000" dirty="0">
                <a:solidFill>
                  <a:srgbClr val="FF0000"/>
                </a:solidFill>
                <a:cs typeface="Times New Roman" panose="02020603050405020304" pitchFamily="18" charset="0"/>
              </a:rPr>
              <a:t> = &amp;f;</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或者</a:t>
            </a:r>
            <a:r>
              <a:rPr lang="en-US" altLang="zh-CN" sz="2000" dirty="0" err="1">
                <a:solidFill>
                  <a:srgbClr val="00B050"/>
                </a:solidFill>
                <a:cs typeface="Times New Roman" panose="02020603050405020304" pitchFamily="18" charset="0"/>
              </a:rPr>
              <a:t>fp</a:t>
            </a:r>
            <a:r>
              <a:rPr lang="en-US" altLang="zh-CN" sz="2000" dirty="0">
                <a:solidFill>
                  <a:srgbClr val="00B050"/>
                </a:solidFill>
                <a:cs typeface="Times New Roman" panose="02020603050405020304" pitchFamily="18" charset="0"/>
              </a:rPr>
              <a:t> = f; </a:t>
            </a:r>
          </a:p>
        </p:txBody>
      </p:sp>
      <p:sp>
        <p:nvSpPr>
          <p:cNvPr id="4" name="Rectangle 2">
            <a:extLst>
              <a:ext uri="{FF2B5EF4-FFF2-40B4-BE49-F238E27FC236}">
                <a16:creationId xmlns:a16="http://schemas.microsoft.com/office/drawing/2014/main" id="{9E8808F3-0913-4AF3-87B3-BFEB05D5A08E}"/>
              </a:ext>
            </a:extLst>
          </p:cNvPr>
          <p:cNvSpPr txBox="1">
            <a:spLocks noChangeArrowheads="1"/>
          </p:cNvSpPr>
          <p:nvPr/>
        </p:nvSpPr>
        <p:spPr bwMode="auto">
          <a:xfrm>
            <a:off x="1485900" y="25"/>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5.5.6 </a:t>
            </a:r>
            <a:r>
              <a:rPr lang="zh-CN" altLang="en-US" sz="4000" kern="0" dirty="0">
                <a:solidFill>
                  <a:schemeClr val="tx2"/>
                </a:solidFill>
                <a:latin typeface="+mj-lt"/>
                <a:ea typeface="+mj-ea"/>
                <a:cs typeface="+mj-cs"/>
              </a:rPr>
              <a:t>函数指针</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a:extLst>
              <a:ext uri="{FF2B5EF4-FFF2-40B4-BE49-F238E27FC236}">
                <a16:creationId xmlns:a16="http://schemas.microsoft.com/office/drawing/2014/main" id="{9AA1BCFC-7F78-4D59-9A4C-51B0971646E7}"/>
              </a:ext>
            </a:extLst>
          </p:cNvPr>
          <p:cNvSpPr>
            <a:spLocks noGrp="1" noChangeArrowheads="1"/>
          </p:cNvSpPr>
          <p:nvPr>
            <p:ph type="body" idx="4294967295"/>
          </p:nvPr>
        </p:nvSpPr>
        <p:spPr>
          <a:xfrm>
            <a:off x="683568" y="1628800"/>
            <a:ext cx="7920037" cy="4584700"/>
          </a:xfrm>
        </p:spPr>
        <p:txBody>
          <a:bodyPr/>
          <a:lstStyle/>
          <a:p>
            <a:pPr marL="360363" indent="-360363" eaLnBrk="1" hangingPunct="1">
              <a:defRPr/>
            </a:pPr>
            <a:r>
              <a:rPr lang="zh-CN" altLang="en-US" sz="2800" dirty="0">
                <a:cs typeface="Times New Roman" panose="02020603050405020304" pitchFamily="18" charset="0"/>
              </a:rPr>
              <a:t>通过函数指针调用函数可采用下面的形式：</a:t>
            </a:r>
            <a:endParaRPr lang="en-US" altLang="zh-CN" sz="2800" dirty="0">
              <a:cs typeface="Times New Roman" panose="02020603050405020304" pitchFamily="18" charset="0"/>
            </a:endParaRPr>
          </a:p>
          <a:p>
            <a:pPr marL="760413" lvl="1" indent="-360363" algn="just" eaLnBrk="1" hangingPunct="1">
              <a:buFont typeface="Wingdings" panose="05000000000000000000" pitchFamily="2" charset="2"/>
              <a:buChar char="l"/>
              <a:defRPr/>
            </a:pPr>
            <a:r>
              <a:rPr lang="en-US" altLang="zh-CN" sz="2400" b="1" dirty="0">
                <a:solidFill>
                  <a:srgbClr val="0070C0"/>
                </a:solidFill>
                <a:cs typeface="Times New Roman" panose="02020603050405020304" pitchFamily="18" charset="0"/>
              </a:rPr>
              <a:t>(*&lt;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实参列表</a:t>
            </a:r>
            <a:r>
              <a:rPr lang="en-US" altLang="zh-CN" sz="2400" b="1" dirty="0">
                <a:solidFill>
                  <a:srgbClr val="0070C0"/>
                </a:solidFill>
                <a:cs typeface="Times New Roman" panose="02020603050405020304" pitchFamily="18" charset="0"/>
              </a:rPr>
              <a:t>&gt;);</a:t>
            </a:r>
          </a:p>
          <a:p>
            <a:pPr marL="760413" lvl="1" indent="-360363" algn="just" eaLnBrk="1" hangingPunct="1">
              <a:buFont typeface="Wingdings" panose="05000000000000000000" pitchFamily="2" charset="2"/>
              <a:buChar char="l"/>
              <a:defRPr/>
            </a:pPr>
            <a:r>
              <a:rPr lang="en-US" altLang="zh-CN" sz="2400" b="1" dirty="0">
                <a:solidFill>
                  <a:srgbClr val="0070C0"/>
                </a:solidFill>
                <a:cs typeface="Times New Roman" panose="02020603050405020304" pitchFamily="18" charset="0"/>
              </a:rPr>
              <a:t>&lt;</a:t>
            </a:r>
            <a:r>
              <a:rPr lang="zh-CN" altLang="en-US" sz="2400" b="1" dirty="0">
                <a:solidFill>
                  <a:srgbClr val="0070C0"/>
                </a:solidFill>
                <a:cs typeface="Times New Roman" panose="02020603050405020304" pitchFamily="18" charset="0"/>
              </a:rPr>
              <a:t>指针变量</a:t>
            </a:r>
            <a:r>
              <a:rPr lang="en-US" altLang="zh-CN" sz="2400" b="1" dirty="0">
                <a:solidFill>
                  <a:srgbClr val="0070C0"/>
                </a:solidFill>
                <a:cs typeface="Times New Roman" panose="02020603050405020304" pitchFamily="18" charset="0"/>
              </a:rPr>
              <a:t>&gt; (&lt;</a:t>
            </a:r>
            <a:r>
              <a:rPr lang="zh-CN" altLang="en-US" sz="2400" b="1" dirty="0">
                <a:solidFill>
                  <a:srgbClr val="0070C0"/>
                </a:solidFill>
                <a:cs typeface="Times New Roman" panose="02020603050405020304" pitchFamily="18" charset="0"/>
              </a:rPr>
              <a:t>实参列表</a:t>
            </a:r>
            <a:r>
              <a:rPr lang="en-US" altLang="zh-CN" sz="2400" b="1" dirty="0">
                <a:solidFill>
                  <a:srgbClr val="0070C0"/>
                </a:solidFill>
                <a:cs typeface="Times New Roman" panose="02020603050405020304" pitchFamily="18" charset="0"/>
              </a:rPr>
              <a:t>&gt;);</a:t>
            </a:r>
          </a:p>
          <a:p>
            <a:pPr marL="1160463" lvl="2" indent="-360363" algn="just" eaLnBrk="1" hangingPunct="1">
              <a:buFont typeface="Wingdings" panose="05000000000000000000" pitchFamily="2" charset="2"/>
              <a:buChar char="Ø"/>
              <a:defRPr/>
            </a:pPr>
            <a:r>
              <a:rPr lang="zh-CN" altLang="en-US" sz="2000" dirty="0">
                <a:ea typeface="+mn-ea"/>
                <a:cs typeface="Times New Roman" panose="02020603050405020304" pitchFamily="18" charset="0"/>
              </a:rPr>
              <a:t>例如：</a:t>
            </a:r>
            <a:r>
              <a:rPr lang="en-US" altLang="zh-CN" sz="2000" b="1" dirty="0">
                <a:solidFill>
                  <a:srgbClr val="FF0000"/>
                </a:solidFill>
                <a:ea typeface="+mn-ea"/>
                <a:cs typeface="Times New Roman" panose="02020603050405020304" pitchFamily="18" charset="0"/>
              </a:rPr>
              <a:t>(*</a:t>
            </a:r>
            <a:r>
              <a:rPr lang="en-US" altLang="zh-CN" sz="2000" b="1" dirty="0" err="1">
                <a:solidFill>
                  <a:srgbClr val="FF0000"/>
                </a:solidFill>
                <a:ea typeface="+mn-ea"/>
                <a:cs typeface="Times New Roman" panose="02020603050405020304" pitchFamily="18" charset="0"/>
              </a:rPr>
              <a:t>fp</a:t>
            </a:r>
            <a:r>
              <a:rPr lang="en-US" altLang="zh-CN" sz="2000" b="1" dirty="0">
                <a:solidFill>
                  <a:srgbClr val="FF0000"/>
                </a:solidFill>
                <a:ea typeface="+mn-ea"/>
                <a:cs typeface="Times New Roman" panose="02020603050405020304" pitchFamily="18" charset="0"/>
              </a:rPr>
              <a:t>)(10);  </a:t>
            </a:r>
            <a:r>
              <a:rPr lang="en-US" altLang="zh-CN" sz="2000" dirty="0">
                <a:solidFill>
                  <a:srgbClr val="00B050"/>
                </a:solidFill>
                <a:ea typeface="+mn-ea"/>
                <a:cs typeface="Times New Roman" panose="02020603050405020304" pitchFamily="18" charset="0"/>
              </a:rPr>
              <a:t>//</a:t>
            </a:r>
            <a:r>
              <a:rPr lang="zh-CN" altLang="en-US" sz="2000" dirty="0">
                <a:solidFill>
                  <a:srgbClr val="00B050"/>
                </a:solidFill>
                <a:ea typeface="+mn-ea"/>
                <a:cs typeface="Times New Roman" panose="02020603050405020304" pitchFamily="18" charset="0"/>
              </a:rPr>
              <a:t>或 </a:t>
            </a:r>
            <a:r>
              <a:rPr lang="en-US" altLang="zh-CN" sz="2000" dirty="0" err="1">
                <a:solidFill>
                  <a:srgbClr val="00B050"/>
                </a:solidFill>
                <a:ea typeface="+mn-ea"/>
                <a:cs typeface="Times New Roman" panose="02020603050405020304" pitchFamily="18" charset="0"/>
              </a:rPr>
              <a:t>fp</a:t>
            </a:r>
            <a:r>
              <a:rPr lang="en-US" altLang="zh-CN" sz="2000" dirty="0">
                <a:solidFill>
                  <a:srgbClr val="00B050"/>
                </a:solidFill>
                <a:ea typeface="+mn-ea"/>
                <a:cs typeface="Times New Roman" panose="02020603050405020304" pitchFamily="18" charset="0"/>
              </a:rPr>
              <a:t>(10); </a:t>
            </a:r>
          </a:p>
          <a:p>
            <a:pPr marL="1160463" lvl="2" indent="-360363" algn="just" eaLnBrk="1" hangingPunct="1">
              <a:buFont typeface="Wingdings" panose="05000000000000000000" pitchFamily="2" charset="2"/>
              <a:buChar char="Ø"/>
              <a:defRPr/>
            </a:pPr>
            <a:endParaRPr lang="en-US" altLang="zh-CN" sz="800" dirty="0">
              <a:solidFill>
                <a:srgbClr val="FF0000"/>
              </a:solidFill>
              <a:ea typeface="+mn-ea"/>
              <a:cs typeface="Times New Roman" panose="02020603050405020304" pitchFamily="18" charset="0"/>
            </a:endParaRPr>
          </a:p>
          <a:p>
            <a:pPr eaLnBrk="1" hangingPunct="1">
              <a:defRPr/>
            </a:pPr>
            <a:r>
              <a:rPr lang="zh-CN" altLang="zh-CN" sz="2800" dirty="0">
                <a:cs typeface="Times New Roman" panose="02020603050405020304" pitchFamily="18" charset="0"/>
              </a:rPr>
              <a:t>向函数传递函数</a:t>
            </a:r>
            <a:endParaRPr lang="en-US" altLang="zh-CN" sz="2800" dirty="0">
              <a:cs typeface="Times New Roman" panose="02020603050405020304" pitchFamily="18" charset="0"/>
            </a:endParaRPr>
          </a:p>
          <a:p>
            <a:pPr lvl="1" eaLnBrk="1" hangingPunct="1">
              <a:buFont typeface="Wingdings" panose="05000000000000000000" pitchFamily="2" charset="2"/>
              <a:buChar char="l"/>
              <a:defRPr/>
            </a:pPr>
            <a:r>
              <a:rPr lang="zh-CN" altLang="en-US" sz="2400" dirty="0">
                <a:cs typeface="Times New Roman" panose="02020603050405020304" pitchFamily="18" charset="0"/>
              </a:rPr>
              <a:t>形参为函数指针类型，实参为函数地址。例如： </a:t>
            </a:r>
            <a:endParaRPr lang="en-US" altLang="zh-CN" sz="2400" dirty="0">
              <a:cs typeface="Times New Roman" panose="02020603050405020304" pitchFamily="18" charset="0"/>
            </a:endParaRPr>
          </a:p>
          <a:p>
            <a:pPr lvl="1"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g(int);</a:t>
            </a:r>
          </a:p>
          <a:p>
            <a:pPr lvl="1"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err="1">
                <a:cs typeface="Times New Roman" panose="02020603050405020304" pitchFamily="18" charset="0"/>
              </a:rPr>
              <a:t>func</a:t>
            </a:r>
            <a:r>
              <a:rPr lang="en-US" altLang="zh-CN" sz="2000" dirty="0">
                <a:cs typeface="Times New Roman" panose="02020603050405020304" pitchFamily="18" charset="0"/>
              </a:rPr>
              <a:t>( </a:t>
            </a:r>
            <a:r>
              <a:rPr lang="en-US" altLang="zh-CN" sz="2000" b="1" dirty="0">
                <a:solidFill>
                  <a:srgbClr val="FF0000"/>
                </a:solidFill>
                <a:cs typeface="Times New Roman" panose="02020603050405020304" pitchFamily="18" charset="0"/>
              </a:rPr>
              <a:t>int (*</a:t>
            </a:r>
            <a:r>
              <a:rPr lang="en-US" altLang="zh-CN" sz="2000" b="1" dirty="0" err="1">
                <a:solidFill>
                  <a:srgbClr val="FF0000"/>
                </a:solidFill>
                <a:cs typeface="Times New Roman" panose="02020603050405020304" pitchFamily="18" charset="0"/>
              </a:rPr>
              <a:t>fp</a:t>
            </a:r>
            <a:r>
              <a:rPr lang="en-US" altLang="zh-CN" sz="2000" b="1" dirty="0">
                <a:solidFill>
                  <a:srgbClr val="FF0000"/>
                </a:solidFill>
                <a:cs typeface="Times New Roman" panose="02020603050405020304" pitchFamily="18" charset="0"/>
              </a:rPr>
              <a:t>)(int x) ) </a:t>
            </a:r>
            <a:r>
              <a:rPr lang="en-US" altLang="zh-CN" sz="2000" dirty="0">
                <a:cs typeface="Times New Roman" panose="02020603050405020304" pitchFamily="18" charset="0"/>
              </a:rPr>
              <a:t>{ … }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参数为一个函数指针类型 </a:t>
            </a:r>
            <a:endParaRPr lang="en-US" altLang="zh-CN" sz="2000" dirty="0">
              <a:solidFill>
                <a:srgbClr val="00B050"/>
              </a:solidFill>
              <a:cs typeface="Times New Roman" panose="02020603050405020304" pitchFamily="18" charset="0"/>
            </a:endParaRPr>
          </a:p>
          <a:p>
            <a:pPr lvl="1" eaLnBrk="1" hangingPunct="1">
              <a:buFont typeface="Wingdings" panose="05000000000000000000" pitchFamily="2" charset="2"/>
              <a:buNone/>
              <a:defRPr/>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 {</a:t>
            </a:r>
          </a:p>
          <a:p>
            <a:pPr lvl="2" eaLnBrk="1" hangingPunct="1">
              <a:lnSpc>
                <a:spcPct val="80000"/>
              </a:lnSpc>
              <a:buFont typeface="Wingdings" panose="05000000000000000000" pitchFamily="2" charset="2"/>
              <a:buNone/>
              <a:defRPr/>
            </a:pPr>
            <a:r>
              <a:rPr lang="en-US" altLang="zh-CN" sz="2000" dirty="0">
                <a:cs typeface="Times New Roman" panose="02020603050405020304" pitchFamily="18" charset="0"/>
              </a:rPr>
              <a:t>    </a:t>
            </a:r>
            <a:r>
              <a:rPr lang="en-US" altLang="zh-CN" sz="2000" dirty="0" err="1">
                <a:cs typeface="Times New Roman" panose="02020603050405020304" pitchFamily="18" charset="0"/>
              </a:rPr>
              <a:t>func</a:t>
            </a:r>
            <a:r>
              <a:rPr lang="en-US" altLang="zh-CN" sz="2000" dirty="0">
                <a:cs typeface="Times New Roman" panose="02020603050405020304" pitchFamily="18" charset="0"/>
              </a:rPr>
              <a:t>(&amp;g);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或</a:t>
            </a:r>
            <a:r>
              <a:rPr lang="en-US" altLang="zh-CN" sz="2000" dirty="0" err="1">
                <a:solidFill>
                  <a:srgbClr val="00B050"/>
                </a:solidFill>
                <a:cs typeface="Times New Roman" panose="02020603050405020304" pitchFamily="18" charset="0"/>
              </a:rPr>
              <a:t>func</a:t>
            </a:r>
            <a:r>
              <a:rPr lang="en-US" altLang="zh-CN" sz="2000" dirty="0">
                <a:solidFill>
                  <a:srgbClr val="00B050"/>
                </a:solidFill>
                <a:cs typeface="Times New Roman" panose="02020603050405020304" pitchFamily="18" charset="0"/>
              </a:rPr>
              <a:t>(g);</a:t>
            </a:r>
            <a:endParaRPr lang="zh-CN" altLang="en-US" sz="2000" dirty="0">
              <a:solidFill>
                <a:srgbClr val="00B050"/>
              </a:solidFill>
              <a:cs typeface="Times New Roman" panose="02020603050405020304" pitchFamily="18" charset="0"/>
            </a:endParaRPr>
          </a:p>
          <a:p>
            <a:pPr lvl="2" eaLnBrk="1" hangingPunct="1">
              <a:lnSpc>
                <a:spcPct val="80000"/>
              </a:lnSpc>
              <a:buFont typeface="Wingdings" panose="05000000000000000000" pitchFamily="2" charset="2"/>
              <a:buNone/>
              <a:defRPr/>
            </a:pPr>
            <a:r>
              <a:rPr lang="en-US" altLang="zh-CN" sz="2000" dirty="0">
                <a:cs typeface="Times New Roman" panose="02020603050405020304" pitchFamily="18" charset="0"/>
              </a:rPr>
              <a:t>}</a:t>
            </a:r>
          </a:p>
        </p:txBody>
      </p:sp>
      <p:sp>
        <p:nvSpPr>
          <p:cNvPr id="4" name="Rectangle 2">
            <a:extLst>
              <a:ext uri="{FF2B5EF4-FFF2-40B4-BE49-F238E27FC236}">
                <a16:creationId xmlns:a16="http://schemas.microsoft.com/office/drawing/2014/main" id="{C485AD55-EF0C-4691-A617-4403137F2BE3}"/>
              </a:ext>
            </a:extLst>
          </p:cNvPr>
          <p:cNvSpPr txBox="1">
            <a:spLocks noChangeArrowheads="1"/>
          </p:cNvSpPr>
          <p:nvPr/>
        </p:nvSpPr>
        <p:spPr bwMode="auto">
          <a:xfrm>
            <a:off x="1475656"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5.5.6 </a:t>
            </a:r>
            <a:r>
              <a:rPr lang="zh-CN" altLang="en-US" sz="4000" kern="0" dirty="0">
                <a:solidFill>
                  <a:schemeClr val="tx2"/>
                </a:solidFill>
                <a:latin typeface="+mj-lt"/>
                <a:ea typeface="+mj-ea"/>
                <a:cs typeface="+mj-cs"/>
              </a:rPr>
              <a:t>函数指针</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98B717FB-ED80-46ED-B404-B1F609D4F992}"/>
              </a:ext>
            </a:extLst>
          </p:cNvPr>
          <p:cNvSpPr>
            <a:spLocks noGrp="1" noChangeArrowheads="1"/>
          </p:cNvSpPr>
          <p:nvPr>
            <p:ph type="title" idx="4294967295"/>
          </p:nvPr>
        </p:nvSpPr>
        <p:spPr>
          <a:xfrm>
            <a:off x="1288256" y="260648"/>
            <a:ext cx="7024687" cy="919162"/>
          </a:xfrm>
        </p:spPr>
        <p:txBody>
          <a:bodyPr/>
          <a:lstStyle/>
          <a:p>
            <a:pPr eaLnBrk="1" hangingPunct="1"/>
            <a:r>
              <a:rPr lang="zh-CN" altLang="zh-CN" sz="3200" dirty="0">
                <a:latin typeface="楷体_GB2312" pitchFamily="1" charset="-122"/>
              </a:rPr>
              <a:t>例：编写一个程序，根据输入的要求执行在一个函数表中定义的某个函数。 </a:t>
            </a:r>
          </a:p>
        </p:txBody>
      </p:sp>
      <p:sp>
        <p:nvSpPr>
          <p:cNvPr id="126979" name="Rectangle 3">
            <a:extLst>
              <a:ext uri="{FF2B5EF4-FFF2-40B4-BE49-F238E27FC236}">
                <a16:creationId xmlns:a16="http://schemas.microsoft.com/office/drawing/2014/main" id="{C293DF9A-5E61-443E-AE9C-101BD7563E37}"/>
              </a:ext>
            </a:extLst>
          </p:cNvPr>
          <p:cNvSpPr>
            <a:spLocks noGrp="1" noChangeArrowheads="1"/>
          </p:cNvSpPr>
          <p:nvPr>
            <p:ph type="body" idx="4294967295"/>
          </p:nvPr>
        </p:nvSpPr>
        <p:spPr>
          <a:xfrm>
            <a:off x="323528" y="1484784"/>
            <a:ext cx="8686800" cy="5227637"/>
          </a:xfrm>
          <a:solidFill>
            <a:schemeClr val="bg1"/>
          </a:solidFill>
        </p:spPr>
        <p:txBody>
          <a:bodyPr/>
          <a:lstStyle/>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#include</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9900"/>
                </a:solidFill>
                <a:latin typeface="Times New Roman" panose="02020603050405020304" pitchFamily="18" charset="0"/>
                <a:cs typeface="Times New Roman" panose="02020603050405020304" pitchFamily="18" charset="0"/>
              </a:rPr>
              <a:t>&lt;iostream&gt;</a:t>
            </a:r>
          </a:p>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#include</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FF9900"/>
                </a:solidFill>
                <a:latin typeface="Times New Roman" panose="02020603050405020304" pitchFamily="18" charset="0"/>
                <a:cs typeface="Times New Roman" panose="02020603050405020304" pitchFamily="18" charset="0"/>
              </a:rPr>
              <a:t>&lt;</a:t>
            </a:r>
            <a:r>
              <a:rPr lang="en-US" altLang="zh-CN" sz="1800" dirty="0" err="1">
                <a:solidFill>
                  <a:srgbClr val="FF9900"/>
                </a:solidFill>
                <a:latin typeface="Times New Roman" panose="02020603050405020304" pitchFamily="18" charset="0"/>
                <a:cs typeface="Times New Roman" panose="02020603050405020304" pitchFamily="18" charset="0"/>
              </a:rPr>
              <a:t>cmath</a:t>
            </a:r>
            <a:r>
              <a:rPr lang="en-US" altLang="zh-CN" sz="1800" dirty="0">
                <a:solidFill>
                  <a:srgbClr val="FF9900"/>
                </a:solidFill>
                <a:latin typeface="Times New Roman" panose="02020603050405020304" pitchFamily="18" charset="0"/>
                <a:cs typeface="Times New Roman" panose="02020603050405020304" pitchFamily="18" charset="0"/>
              </a:rPr>
              <a:t>&gt;</a:t>
            </a:r>
          </a:p>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using</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namespace</a:t>
            </a:r>
            <a:r>
              <a:rPr lang="en-US" altLang="zh-CN" sz="1800" dirty="0">
                <a:latin typeface="Times New Roman" panose="02020603050405020304" pitchFamily="18" charset="0"/>
                <a:cs typeface="Times New Roman" panose="02020603050405020304" pitchFamily="18" charset="0"/>
              </a:rPr>
              <a:t> std;</a:t>
            </a:r>
          </a:p>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const</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MAX_LEN=8;</a:t>
            </a:r>
          </a:p>
          <a:p>
            <a:pPr eaLnBrk="1" hangingPunct="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typedef double (*FP)(double);</a:t>
            </a:r>
          </a:p>
          <a:p>
            <a:pPr eaLnBrk="1" hangingPunct="1">
              <a:lnSpc>
                <a:spcPct val="80000"/>
              </a:lnSpc>
              <a:buFont typeface="Wingdings" panose="05000000000000000000" pitchFamily="2" charset="2"/>
              <a:buNone/>
            </a:pPr>
            <a:r>
              <a:rPr lang="en-US" altLang="zh-CN" sz="1800" dirty="0">
                <a:solidFill>
                  <a:srgbClr val="FF0000"/>
                </a:solidFill>
                <a:latin typeface="Times New Roman" panose="02020603050405020304" pitchFamily="18" charset="0"/>
                <a:cs typeface="Times New Roman" panose="02020603050405020304" pitchFamily="18" charset="0"/>
              </a:rPr>
              <a:t>FP</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func_list</a:t>
            </a:r>
            <a:r>
              <a:rPr lang="en-US" altLang="zh-CN" sz="1800" dirty="0">
                <a:latin typeface="Times New Roman" panose="02020603050405020304" pitchFamily="18" charset="0"/>
                <a:cs typeface="Times New Roman" panose="02020603050405020304" pitchFamily="18" charset="0"/>
              </a:rPr>
              <a:t>[MAX_LEN]={sin,cos,tan,asin,acos,atan,log,log10};    </a:t>
            </a:r>
            <a:r>
              <a:rPr lang="en-US" altLang="zh-CN" sz="1800" dirty="0">
                <a:solidFill>
                  <a:srgbClr val="00B050"/>
                </a:solidFill>
                <a:latin typeface="Times New Roman" panose="02020603050405020304" pitchFamily="18" charset="0"/>
                <a:cs typeface="Times New Roman" panose="02020603050405020304" pitchFamily="18" charset="0"/>
              </a:rPr>
              <a:t>//</a:t>
            </a:r>
            <a:r>
              <a:rPr lang="zh-CN" altLang="en-US" sz="1800" dirty="0">
                <a:solidFill>
                  <a:srgbClr val="00B050"/>
                </a:solidFill>
                <a:latin typeface="Times New Roman" panose="02020603050405020304" pitchFamily="18" charset="0"/>
                <a:cs typeface="Times New Roman" panose="02020603050405020304" pitchFamily="18" charset="0"/>
              </a:rPr>
              <a:t>函数指针构成的数组</a:t>
            </a:r>
            <a:endParaRPr lang="en-US" altLang="zh-CN" sz="1800" dirty="0">
              <a:solidFill>
                <a:srgbClr val="00B050"/>
              </a:solidFill>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r>
              <a:rPr lang="en-US" altLang="zh-CN" sz="1800" dirty="0">
                <a:solidFill>
                  <a:srgbClr val="0070C0"/>
                </a:solidFill>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main()</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int</a:t>
            </a:r>
            <a:r>
              <a:rPr lang="en-US" altLang="zh-CN" sz="1800" dirty="0">
                <a:latin typeface="Times New Roman" panose="02020603050405020304" pitchFamily="18" charset="0"/>
                <a:cs typeface="Times New Roman" panose="02020603050405020304" pitchFamily="18" charset="0"/>
              </a:rPr>
              <a:t> index;</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double</a:t>
            </a:r>
            <a:r>
              <a:rPr lang="en-US" altLang="zh-CN" sz="1800" dirty="0">
                <a:latin typeface="Times New Roman" panose="02020603050405020304" pitchFamily="18" charset="0"/>
                <a:cs typeface="Times New Roman" panose="02020603050405020304" pitchFamily="18" charset="0"/>
              </a:rPr>
              <a:t> x;</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do</a:t>
            </a: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B050"/>
                </a:solidFill>
                <a:latin typeface="Times New Roman" panose="02020603050405020304" pitchFamily="18" charset="0"/>
                <a:cs typeface="Times New Roman" panose="02020603050405020304" pitchFamily="18" charset="0"/>
              </a:rPr>
              <a:t>//</a:t>
            </a:r>
            <a:r>
              <a:rPr lang="zh-CN" altLang="en-US" sz="1800" dirty="0">
                <a:solidFill>
                  <a:srgbClr val="00B050"/>
                </a:solidFill>
                <a:latin typeface="Times New Roman" panose="02020603050405020304" pitchFamily="18" charset="0"/>
                <a:cs typeface="Times New Roman" panose="02020603050405020304" pitchFamily="18" charset="0"/>
              </a:rPr>
              <a:t>循环以获得正确的输入</a:t>
            </a:r>
          </a:p>
          <a:p>
            <a:pPr eaLnBrk="1" hangingPunct="1">
              <a:lnSpc>
                <a:spcPct val="80000"/>
              </a:lnSpc>
              <a:buFont typeface="Wingdings" panose="05000000000000000000" pitchFamily="2" charset="2"/>
              <a:buNone/>
            </a:pP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cout</a:t>
            </a: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9900"/>
                </a:solidFill>
                <a:latin typeface="Times New Roman" panose="02020603050405020304" pitchFamily="18" charset="0"/>
                <a:cs typeface="Times New Roman" panose="02020603050405020304" pitchFamily="18" charset="0"/>
              </a:rPr>
              <a:t>"</a:t>
            </a:r>
            <a:r>
              <a:rPr lang="zh-CN" altLang="en-US" sz="1800" dirty="0">
                <a:solidFill>
                  <a:srgbClr val="FF9900"/>
                </a:solidFill>
                <a:latin typeface="Times New Roman" panose="02020603050405020304" pitchFamily="18" charset="0"/>
                <a:cs typeface="Times New Roman" panose="02020603050405020304" pitchFamily="18" charset="0"/>
              </a:rPr>
              <a:t>请输入要计算的函数</a:t>
            </a:r>
            <a:r>
              <a:rPr lang="en-US" altLang="zh-CN" sz="1800" dirty="0">
                <a:solidFill>
                  <a:srgbClr val="FF9900"/>
                </a:solidFill>
                <a:latin typeface="Times New Roman" panose="02020603050405020304" pitchFamily="18" charset="0"/>
                <a:cs typeface="Times New Roman" panose="02020603050405020304" pitchFamily="18" charset="0"/>
              </a:rPr>
              <a:t>(0:sin 1:cos 2:tan 3:asin\n"</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9900"/>
                </a:solidFill>
                <a:latin typeface="Times New Roman" panose="02020603050405020304" pitchFamily="18" charset="0"/>
                <a:cs typeface="Times New Roman" panose="02020603050405020304" pitchFamily="18" charset="0"/>
              </a:rPr>
              <a:t>"4:acos 5: </a:t>
            </a:r>
            <a:r>
              <a:rPr lang="en-US" altLang="zh-CN" sz="1800" dirty="0" err="1">
                <a:solidFill>
                  <a:srgbClr val="FF9900"/>
                </a:solidFill>
                <a:latin typeface="Times New Roman" panose="02020603050405020304" pitchFamily="18" charset="0"/>
                <a:cs typeface="Times New Roman" panose="02020603050405020304" pitchFamily="18" charset="0"/>
              </a:rPr>
              <a:t>atan</a:t>
            </a:r>
            <a:r>
              <a:rPr lang="en-US" altLang="zh-CN" sz="1800" dirty="0">
                <a:solidFill>
                  <a:srgbClr val="FF9900"/>
                </a:solidFill>
                <a:latin typeface="Times New Roman" panose="02020603050405020304" pitchFamily="18" charset="0"/>
                <a:cs typeface="Times New Roman" panose="02020603050405020304" pitchFamily="18" charset="0"/>
              </a:rPr>
              <a:t> 6:log 7:log10):"</a:t>
            </a:r>
            <a:r>
              <a:rPr lang="en-US" altLang="zh-CN" sz="1800"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cin</a:t>
            </a:r>
            <a:r>
              <a:rPr lang="en-US" altLang="zh-CN" sz="1800" dirty="0">
                <a:latin typeface="Times New Roman" panose="02020603050405020304" pitchFamily="18" charset="0"/>
                <a:cs typeface="Times New Roman" panose="02020603050405020304" pitchFamily="18" charset="0"/>
              </a:rPr>
              <a:t> &gt;&gt; index;</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 </a:t>
            </a:r>
            <a:r>
              <a:rPr lang="en-US" altLang="zh-CN" sz="1800" dirty="0">
                <a:solidFill>
                  <a:srgbClr val="0070C0"/>
                </a:solidFill>
                <a:latin typeface="Times New Roman" panose="02020603050405020304" pitchFamily="18" charset="0"/>
                <a:cs typeface="Times New Roman" panose="02020603050405020304" pitchFamily="18" charset="0"/>
              </a:rPr>
              <a:t>while</a:t>
            </a:r>
            <a:r>
              <a:rPr lang="en-US" altLang="zh-CN" sz="1800" dirty="0">
                <a:latin typeface="Times New Roman" panose="02020603050405020304" pitchFamily="18" charset="0"/>
                <a:cs typeface="Times New Roman" panose="02020603050405020304" pitchFamily="18" charset="0"/>
              </a:rPr>
              <a:t> (index &lt; 0 || index &gt; 7);</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cout</a:t>
            </a: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9900"/>
                </a:solidFill>
                <a:latin typeface="Times New Roman" panose="02020603050405020304" pitchFamily="18" charset="0"/>
                <a:cs typeface="Times New Roman" panose="02020603050405020304" pitchFamily="18" charset="0"/>
              </a:rPr>
              <a:t>"</a:t>
            </a:r>
            <a:r>
              <a:rPr lang="zh-CN" altLang="en-US" sz="1800" dirty="0">
                <a:solidFill>
                  <a:srgbClr val="FF9900"/>
                </a:solidFill>
                <a:latin typeface="Times New Roman" panose="02020603050405020304" pitchFamily="18" charset="0"/>
                <a:cs typeface="Times New Roman" panose="02020603050405020304" pitchFamily="18" charset="0"/>
              </a:rPr>
              <a:t>请输入参数：</a:t>
            </a:r>
            <a:r>
              <a:rPr lang="en-US" altLang="zh-CN" sz="1800" dirty="0">
                <a:solidFill>
                  <a:srgbClr val="FF9900"/>
                </a:solidFill>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cin</a:t>
            </a:r>
            <a:r>
              <a:rPr lang="en-US" altLang="zh-CN" sz="1800" dirty="0">
                <a:latin typeface="Times New Roman" panose="02020603050405020304" pitchFamily="18" charset="0"/>
                <a:cs typeface="Times New Roman" panose="02020603050405020304" pitchFamily="18" charset="0"/>
              </a:rPr>
              <a:t> &gt;&gt; x;</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cout</a:t>
            </a: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9900"/>
                </a:solidFill>
                <a:latin typeface="Times New Roman" panose="02020603050405020304" pitchFamily="18" charset="0"/>
                <a:cs typeface="Times New Roman" panose="02020603050405020304" pitchFamily="18" charset="0"/>
              </a:rPr>
              <a:t>"</a:t>
            </a:r>
            <a:r>
              <a:rPr lang="zh-CN" altLang="en-US" sz="1800" dirty="0">
                <a:solidFill>
                  <a:srgbClr val="FF9900"/>
                </a:solidFill>
                <a:latin typeface="Times New Roman" panose="02020603050405020304" pitchFamily="18" charset="0"/>
                <a:cs typeface="Times New Roman" panose="02020603050405020304" pitchFamily="18" charset="0"/>
              </a:rPr>
              <a:t>结果为：</a:t>
            </a:r>
            <a:r>
              <a:rPr lang="en-US" altLang="zh-CN" sz="1800" dirty="0">
                <a:solidFill>
                  <a:srgbClr val="FF9900"/>
                </a:solidFill>
                <a:latin typeface="Times New Roman" panose="02020603050405020304" pitchFamily="18" charset="0"/>
                <a:cs typeface="Times New Roman" panose="02020603050405020304" pitchFamily="18" charset="0"/>
              </a:rPr>
              <a:t>"</a:t>
            </a:r>
            <a:r>
              <a:rPr lang="en-US" altLang="zh-CN" sz="1800" dirty="0">
                <a:latin typeface="Times New Roman" panose="02020603050405020304" pitchFamily="18" charset="0"/>
                <a:cs typeface="Times New Roman" panose="02020603050405020304" pitchFamily="18" charset="0"/>
              </a:rPr>
              <a:t> &lt;&lt; </a:t>
            </a:r>
            <a:r>
              <a:rPr lang="en-US" altLang="zh-CN" sz="1800" dirty="0">
                <a:solidFill>
                  <a:srgbClr val="FF0000"/>
                </a:solidFill>
                <a:latin typeface="Times New Roman" panose="02020603050405020304" pitchFamily="18" charset="0"/>
                <a:cs typeface="Times New Roman" panose="02020603050405020304" pitchFamily="18" charset="0"/>
              </a:rPr>
              <a:t>(*</a:t>
            </a:r>
            <a:r>
              <a:rPr lang="en-US" altLang="zh-CN" sz="1800" dirty="0" err="1">
                <a:solidFill>
                  <a:srgbClr val="FF0000"/>
                </a:solidFill>
                <a:latin typeface="Times New Roman" panose="02020603050405020304" pitchFamily="18" charset="0"/>
                <a:cs typeface="Times New Roman" panose="02020603050405020304" pitchFamily="18" charset="0"/>
              </a:rPr>
              <a:t>func_list</a:t>
            </a:r>
            <a:r>
              <a:rPr lang="en-US" altLang="zh-CN" sz="1800" dirty="0">
                <a:solidFill>
                  <a:srgbClr val="FF0000"/>
                </a:solidFill>
                <a:latin typeface="Times New Roman" panose="02020603050405020304" pitchFamily="18" charset="0"/>
                <a:cs typeface="Times New Roman" panose="02020603050405020304" pitchFamily="18" charset="0"/>
              </a:rPr>
              <a:t>[index])(x) </a:t>
            </a:r>
            <a:r>
              <a:rPr lang="en-US" altLang="zh-CN" sz="1800" dirty="0">
                <a:latin typeface="Times New Roman" panose="02020603050405020304" pitchFamily="18" charset="0"/>
                <a:cs typeface="Times New Roman" panose="02020603050405020304" pitchFamily="18" charset="0"/>
              </a:rPr>
              <a:t>&lt;&lt; </a:t>
            </a:r>
            <a:r>
              <a:rPr lang="en-US" altLang="zh-CN" sz="1800" dirty="0" err="1">
                <a:latin typeface="Times New Roman" panose="02020603050405020304" pitchFamily="18" charset="0"/>
                <a:cs typeface="Times New Roman" panose="02020603050405020304" pitchFamily="18" charset="0"/>
              </a:rPr>
              <a:t>endl</a:t>
            </a:r>
            <a:r>
              <a:rPr lang="en-US" altLang="zh-CN" sz="1800" dirty="0">
                <a:latin typeface="Times New Roman" panose="02020603050405020304" pitchFamily="18" charset="0"/>
                <a:cs typeface="Times New Roman" panose="02020603050405020304" pitchFamily="18" charset="0"/>
              </a:rPr>
              <a:t>;</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	</a:t>
            </a:r>
            <a:r>
              <a:rPr lang="en-US" altLang="zh-CN" sz="1800" dirty="0">
                <a:solidFill>
                  <a:srgbClr val="0070C0"/>
                </a:solidFill>
                <a:latin typeface="Times New Roman" panose="02020603050405020304" pitchFamily="18" charset="0"/>
                <a:cs typeface="Times New Roman" panose="02020603050405020304" pitchFamily="18" charset="0"/>
              </a:rPr>
              <a:t>return</a:t>
            </a:r>
            <a:r>
              <a:rPr lang="en-US" altLang="zh-CN" sz="1800" dirty="0">
                <a:latin typeface="Times New Roman" panose="02020603050405020304" pitchFamily="18" charset="0"/>
                <a:cs typeface="Times New Roman" panose="02020603050405020304" pitchFamily="18" charset="0"/>
              </a:rPr>
              <a:t> 0;</a:t>
            </a:r>
          </a:p>
          <a:p>
            <a:pPr eaLnBrk="1" hangingPunct="1">
              <a:lnSpc>
                <a:spcPct val="80000"/>
              </a:lnSpc>
              <a:buFont typeface="Wingdings" panose="05000000000000000000" pitchFamily="2" charset="2"/>
              <a:buNone/>
            </a:pPr>
            <a:r>
              <a:rPr lang="en-US" altLang="zh-CN" sz="18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a:extLst>
              <a:ext uri="{FF2B5EF4-FFF2-40B4-BE49-F238E27FC236}">
                <a16:creationId xmlns:a16="http://schemas.microsoft.com/office/drawing/2014/main" id="{07CDE68B-6A33-43A5-80DC-246CA2ED3569}"/>
              </a:ext>
            </a:extLst>
          </p:cNvPr>
          <p:cNvSpPr>
            <a:spLocks noGrp="1" noChangeArrowheads="1"/>
          </p:cNvSpPr>
          <p:nvPr>
            <p:ph type="body" idx="4294967295"/>
          </p:nvPr>
        </p:nvSpPr>
        <p:spPr>
          <a:xfrm>
            <a:off x="339724" y="1800226"/>
            <a:ext cx="8215313" cy="2301875"/>
          </a:xfrm>
        </p:spPr>
        <p:txBody>
          <a:bodyPr/>
          <a:lstStyle/>
          <a:p>
            <a:pPr marL="441314" lvl="1" indent="-441314" eaLnBrk="1" hangingPunct="1">
              <a:lnSpc>
                <a:spcPct val="90000"/>
              </a:lnSpc>
              <a:buFont typeface="Wingdings" panose="05000000000000000000" pitchFamily="2" charset="2"/>
              <a:buChar char="¢"/>
              <a:defRPr/>
            </a:pPr>
            <a:r>
              <a:rPr lang="zh-CN" altLang="en-US" sz="2600" dirty="0">
                <a:cs typeface="+mn-cs"/>
              </a:rPr>
              <a:t>如果一个指针变量所指向的变量类型又是指针类型，则该变量为</a:t>
            </a:r>
            <a:r>
              <a:rPr lang="zh-CN" altLang="en-US" sz="2600" dirty="0">
                <a:solidFill>
                  <a:srgbClr val="FF0000"/>
                </a:solidFill>
                <a:cs typeface="+mn-cs"/>
              </a:rPr>
              <a:t>多级指针</a:t>
            </a:r>
            <a:r>
              <a:rPr lang="zh-CN" altLang="en-US" sz="2600" dirty="0">
                <a:cs typeface="+mn-cs"/>
              </a:rPr>
              <a:t>。例如</a:t>
            </a:r>
            <a:endParaRPr lang="en-US" altLang="zh-CN" sz="2600" dirty="0">
              <a:cs typeface="+mn-cs"/>
            </a:endParaRPr>
          </a:p>
          <a:p>
            <a:pPr marL="742932" lvl="1" indent="-285744" eaLnBrk="1" hangingPunct="1">
              <a:buFont typeface="Wingdings" panose="05000000000000000000" pitchFamily="2" charset="2"/>
              <a:buNone/>
              <a:defRPr/>
            </a:pPr>
            <a:r>
              <a:rPr lang="en-US" altLang="zh-CN" sz="2000" dirty="0">
                <a:cs typeface="Times New Roman" pitchFamily="18" charset="0"/>
              </a:rPr>
              <a:t>       </a:t>
            </a:r>
            <a:r>
              <a:rPr lang="en-US" altLang="zh-CN" sz="2000" dirty="0" err="1">
                <a:cs typeface="Times New Roman" pitchFamily="18" charset="0"/>
              </a:rPr>
              <a:t>int</a:t>
            </a:r>
            <a:r>
              <a:rPr lang="en-US" altLang="zh-CN" sz="2000" dirty="0">
                <a:cs typeface="Times New Roman" pitchFamily="18" charset="0"/>
              </a:rPr>
              <a:t> x=0;     </a:t>
            </a:r>
          </a:p>
          <a:p>
            <a:pPr marL="742932" lvl="1" indent="-285744" eaLnBrk="1" hangingPunct="1">
              <a:buFont typeface="Wingdings" panose="05000000000000000000" pitchFamily="2" charset="2"/>
              <a:buNone/>
              <a:defRPr/>
            </a:pPr>
            <a:r>
              <a:rPr lang="en-US" altLang="zh-CN" sz="2000" dirty="0">
                <a:cs typeface="Times New Roman" pitchFamily="18" charset="0"/>
              </a:rPr>
              <a:t>       </a:t>
            </a:r>
            <a:r>
              <a:rPr lang="en-US" altLang="zh-CN" sz="2000" dirty="0" err="1">
                <a:cs typeface="Times New Roman" pitchFamily="18" charset="0"/>
              </a:rPr>
              <a:t>int</a:t>
            </a:r>
            <a:r>
              <a:rPr lang="en-US" altLang="zh-CN" sz="2000" dirty="0">
                <a:cs typeface="Times New Roman" pitchFamily="18" charset="0"/>
              </a:rPr>
              <a:t> *p=&amp;x;</a:t>
            </a:r>
          </a:p>
          <a:p>
            <a:pPr marL="742932" lvl="1" indent="-285744" eaLnBrk="1" hangingPunct="1">
              <a:buFont typeface="Wingdings" panose="05000000000000000000" pitchFamily="2" charset="2"/>
              <a:buNone/>
              <a:defRPr/>
            </a:pPr>
            <a:r>
              <a:rPr lang="en-US" altLang="zh-CN" sz="2000" dirty="0">
                <a:cs typeface="Times New Roman" pitchFamily="18" charset="0"/>
              </a:rPr>
              <a:t>       </a:t>
            </a:r>
            <a:r>
              <a:rPr lang="en-US" altLang="zh-CN" sz="2000" dirty="0" err="1">
                <a:cs typeface="Times New Roman" pitchFamily="18" charset="0"/>
              </a:rPr>
              <a:t>int</a:t>
            </a:r>
            <a:r>
              <a:rPr lang="en-US" altLang="zh-CN" sz="2000" dirty="0">
                <a:cs typeface="Times New Roman" pitchFamily="18" charset="0"/>
              </a:rPr>
              <a:t> **q = &amp;p</a:t>
            </a:r>
            <a:endParaRPr lang="zh-CN" altLang="en-US" sz="2000" dirty="0">
              <a:cs typeface="Times New Roman" pitchFamily="18" charset="0"/>
            </a:endParaRPr>
          </a:p>
        </p:txBody>
      </p:sp>
      <p:sp>
        <p:nvSpPr>
          <p:cNvPr id="4" name="Rectangle 2">
            <a:extLst>
              <a:ext uri="{FF2B5EF4-FFF2-40B4-BE49-F238E27FC236}">
                <a16:creationId xmlns:a16="http://schemas.microsoft.com/office/drawing/2014/main" id="{364F9B05-7270-401A-A445-BED7D07F9AA3}"/>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5.5.7 </a:t>
            </a:r>
            <a:r>
              <a:rPr lang="zh-CN" altLang="en-US" sz="4000" kern="0" dirty="0">
                <a:solidFill>
                  <a:schemeClr val="tx2"/>
                </a:solidFill>
                <a:latin typeface="+mj-lt"/>
                <a:ea typeface="+mj-ea"/>
                <a:cs typeface="+mj-cs"/>
              </a:rPr>
              <a:t>多级指针</a:t>
            </a:r>
          </a:p>
        </p:txBody>
      </p:sp>
      <p:sp>
        <p:nvSpPr>
          <p:cNvPr id="128004" name="Rectangle 2">
            <a:extLst>
              <a:ext uri="{FF2B5EF4-FFF2-40B4-BE49-F238E27FC236}">
                <a16:creationId xmlns:a16="http://schemas.microsoft.com/office/drawing/2014/main" id="{C6511F0E-5327-4A2E-957B-6B4F0F90CD6E}"/>
              </a:ext>
            </a:extLst>
          </p:cNvPr>
          <p:cNvSpPr>
            <a:spLocks noChangeArrowheads="1"/>
          </p:cNvSpPr>
          <p:nvPr/>
        </p:nvSpPr>
        <p:spPr bwMode="auto">
          <a:xfrm>
            <a:off x="2500313" y="4355256"/>
            <a:ext cx="666750" cy="3698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1800" b="1" dirty="0">
                <a:solidFill>
                  <a:schemeClr val="tx1"/>
                </a:solidFill>
              </a:rPr>
              <a:t>0</a:t>
            </a:r>
            <a:endParaRPr lang="zh-CN" altLang="en-US" sz="1800" b="1" dirty="0">
              <a:solidFill>
                <a:schemeClr val="tx1"/>
              </a:solidFill>
            </a:endParaRPr>
          </a:p>
        </p:txBody>
      </p:sp>
      <p:sp>
        <p:nvSpPr>
          <p:cNvPr id="128005" name="Rectangle 5">
            <a:extLst>
              <a:ext uri="{FF2B5EF4-FFF2-40B4-BE49-F238E27FC236}">
                <a16:creationId xmlns:a16="http://schemas.microsoft.com/office/drawing/2014/main" id="{2BE47B34-D112-4957-A4D0-8A386BC98154}"/>
              </a:ext>
            </a:extLst>
          </p:cNvPr>
          <p:cNvSpPr>
            <a:spLocks noChangeArrowheads="1"/>
          </p:cNvSpPr>
          <p:nvPr/>
        </p:nvSpPr>
        <p:spPr bwMode="auto">
          <a:xfrm>
            <a:off x="4084638" y="4355256"/>
            <a:ext cx="725487" cy="36988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ndParaRPr>
          </a:p>
        </p:txBody>
      </p:sp>
      <p:sp>
        <p:nvSpPr>
          <p:cNvPr id="128006" name="Line 6">
            <a:extLst>
              <a:ext uri="{FF2B5EF4-FFF2-40B4-BE49-F238E27FC236}">
                <a16:creationId xmlns:a16="http://schemas.microsoft.com/office/drawing/2014/main" id="{5F6B1E65-5A80-464A-AF7E-960C3A9BC6AB}"/>
              </a:ext>
            </a:extLst>
          </p:cNvPr>
          <p:cNvSpPr>
            <a:spLocks noChangeShapeType="1"/>
          </p:cNvSpPr>
          <p:nvPr/>
        </p:nvSpPr>
        <p:spPr bwMode="auto">
          <a:xfrm flipH="1">
            <a:off x="3167063" y="4577506"/>
            <a:ext cx="12858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07" name="Text Box 7">
            <a:extLst>
              <a:ext uri="{FF2B5EF4-FFF2-40B4-BE49-F238E27FC236}">
                <a16:creationId xmlns:a16="http://schemas.microsoft.com/office/drawing/2014/main" id="{1516F549-DF19-435A-850D-E596AA227FE5}"/>
              </a:ext>
            </a:extLst>
          </p:cNvPr>
          <p:cNvSpPr txBox="1">
            <a:spLocks noChangeArrowheads="1"/>
          </p:cNvSpPr>
          <p:nvPr/>
        </p:nvSpPr>
        <p:spPr bwMode="auto">
          <a:xfrm>
            <a:off x="2667000" y="3863131"/>
            <a:ext cx="390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en-US" altLang="zh-CN" sz="2400" b="1">
                <a:solidFill>
                  <a:schemeClr val="tx1"/>
                </a:solidFill>
                <a:latin typeface="Verdana" panose="020B0604030504040204" pitchFamily="34" charset="0"/>
              </a:rPr>
              <a:t>x</a:t>
            </a:r>
            <a:endParaRPr lang="zh-CN" altLang="en-US" sz="2400" b="1">
              <a:solidFill>
                <a:schemeClr val="tx1"/>
              </a:solidFill>
              <a:latin typeface="Verdana" panose="020B0604030504040204" pitchFamily="34" charset="0"/>
            </a:endParaRPr>
          </a:p>
        </p:txBody>
      </p:sp>
      <p:sp>
        <p:nvSpPr>
          <p:cNvPr id="128008" name="Text Box 8">
            <a:extLst>
              <a:ext uri="{FF2B5EF4-FFF2-40B4-BE49-F238E27FC236}">
                <a16:creationId xmlns:a16="http://schemas.microsoft.com/office/drawing/2014/main" id="{C458C1DC-079F-4736-89ED-3D2B530D5947}"/>
              </a:ext>
            </a:extLst>
          </p:cNvPr>
          <p:cNvSpPr txBox="1">
            <a:spLocks noChangeArrowheads="1"/>
          </p:cNvSpPr>
          <p:nvPr/>
        </p:nvSpPr>
        <p:spPr bwMode="auto">
          <a:xfrm>
            <a:off x="4267200" y="3863131"/>
            <a:ext cx="400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en-US" altLang="zh-CN" sz="2400" b="1">
                <a:solidFill>
                  <a:schemeClr val="tx1"/>
                </a:solidFill>
                <a:latin typeface="Verdana" panose="020B0604030504040204" pitchFamily="34" charset="0"/>
              </a:rPr>
              <a:t>p</a:t>
            </a:r>
            <a:endParaRPr lang="zh-CN" altLang="en-US" sz="2400" b="1">
              <a:solidFill>
                <a:schemeClr val="tx1"/>
              </a:solidFill>
              <a:latin typeface="Verdana" panose="020B0604030504040204" pitchFamily="34" charset="0"/>
            </a:endParaRPr>
          </a:p>
        </p:txBody>
      </p:sp>
      <p:sp>
        <p:nvSpPr>
          <p:cNvPr id="128009" name="Rectangle 5">
            <a:extLst>
              <a:ext uri="{FF2B5EF4-FFF2-40B4-BE49-F238E27FC236}">
                <a16:creationId xmlns:a16="http://schemas.microsoft.com/office/drawing/2014/main" id="{06AA6585-5FEA-47C5-B707-69F42B935CC4}"/>
              </a:ext>
            </a:extLst>
          </p:cNvPr>
          <p:cNvSpPr>
            <a:spLocks noChangeArrowheads="1"/>
          </p:cNvSpPr>
          <p:nvPr/>
        </p:nvSpPr>
        <p:spPr bwMode="auto">
          <a:xfrm>
            <a:off x="5727700" y="4352081"/>
            <a:ext cx="725488" cy="3683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ndParaRPr>
          </a:p>
        </p:txBody>
      </p:sp>
      <p:sp>
        <p:nvSpPr>
          <p:cNvPr id="128010" name="Line 6">
            <a:extLst>
              <a:ext uri="{FF2B5EF4-FFF2-40B4-BE49-F238E27FC236}">
                <a16:creationId xmlns:a16="http://schemas.microsoft.com/office/drawing/2014/main" id="{53CFD7DC-BC68-420C-9929-BF73A500EED3}"/>
              </a:ext>
            </a:extLst>
          </p:cNvPr>
          <p:cNvSpPr>
            <a:spLocks noChangeShapeType="1"/>
          </p:cNvSpPr>
          <p:nvPr/>
        </p:nvSpPr>
        <p:spPr bwMode="auto">
          <a:xfrm flipH="1">
            <a:off x="4810125" y="4572744"/>
            <a:ext cx="12858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28011" name="Text Box 8">
            <a:extLst>
              <a:ext uri="{FF2B5EF4-FFF2-40B4-BE49-F238E27FC236}">
                <a16:creationId xmlns:a16="http://schemas.microsoft.com/office/drawing/2014/main" id="{BDEB0AEF-BFFA-4730-B3FA-85CD50FFA817}"/>
              </a:ext>
            </a:extLst>
          </p:cNvPr>
          <p:cNvSpPr txBox="1">
            <a:spLocks noChangeArrowheads="1"/>
          </p:cNvSpPr>
          <p:nvPr/>
        </p:nvSpPr>
        <p:spPr bwMode="auto">
          <a:xfrm>
            <a:off x="5881688" y="3863131"/>
            <a:ext cx="400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0000"/>
              <a:buFont typeface="Wingdings" panose="05000000000000000000" pitchFamily="2" charset="2"/>
              <a:buChar char="¢"/>
              <a:defRPr sz="3000">
                <a:solidFill>
                  <a:schemeClr val="tx2"/>
                </a:solidFill>
                <a:latin typeface="Arial" panose="020B0604020202020204" pitchFamily="34" charset="0"/>
                <a:ea typeface="楷体_GB2312" pitchFamily="1" charset="-122"/>
              </a:defRPr>
            </a:lvl1pPr>
            <a:lvl2pPr marL="742950" indent="-285750">
              <a:spcBef>
                <a:spcPct val="20000"/>
              </a:spcBef>
              <a:buClr>
                <a:schemeClr val="tx1"/>
              </a:buClr>
              <a:buSzPct val="70000"/>
              <a:buFont typeface="Wingdings" panose="05000000000000000000" pitchFamily="2" charset="2"/>
              <a:buChar char="–"/>
              <a:defRPr sz="2800">
                <a:solidFill>
                  <a:schemeClr val="tx2"/>
                </a:solidFill>
                <a:latin typeface="Arial" panose="020B0604020202020204" pitchFamily="34" charset="0"/>
                <a:ea typeface="楷体_GB2312" pitchFamily="1" charset="-122"/>
              </a:defRPr>
            </a:lvl2pPr>
            <a:lvl3pPr marL="1143000" indent="-228600">
              <a:spcBef>
                <a:spcPct val="20000"/>
              </a:spcBef>
              <a:buClr>
                <a:schemeClr val="tx1"/>
              </a:buClr>
              <a:buFont typeface="Wingdings" panose="05000000000000000000" pitchFamily="2" charset="2"/>
              <a:buChar char="•"/>
              <a:defRPr sz="2400">
                <a:solidFill>
                  <a:schemeClr val="tx2"/>
                </a:solidFill>
                <a:latin typeface="Arial" panose="020B0604020202020204" pitchFamily="34" charset="0"/>
                <a:ea typeface="宋体" panose="02010600030101010101" pitchFamily="2" charset="-122"/>
              </a:defRPr>
            </a:lvl3pPr>
            <a:lvl4pPr marL="1600200" indent="-228600">
              <a:spcBef>
                <a:spcPct val="20000"/>
              </a:spcBef>
              <a:buClr>
                <a:schemeClr val="tx1"/>
              </a:buClr>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2"/>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Arial" panose="020B0604020202020204" pitchFamily="34" charset="0"/>
              <a:buNone/>
            </a:pPr>
            <a:r>
              <a:rPr lang="en-US" altLang="zh-CN" sz="2400" b="1">
                <a:solidFill>
                  <a:schemeClr val="tx1"/>
                </a:solidFill>
                <a:latin typeface="Verdana" panose="020B0604030504040204" pitchFamily="34" charset="0"/>
              </a:rPr>
              <a:t>q</a:t>
            </a:r>
            <a:endParaRPr lang="zh-CN" altLang="en-US" sz="2400" b="1">
              <a:solidFill>
                <a:schemeClr val="tx1"/>
              </a:solidFill>
              <a:latin typeface="Verdana" panose="020B060403050404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8D547AF5-8EFA-4637-AFCA-177FF3F67541}"/>
              </a:ext>
            </a:extLst>
          </p:cNvPr>
          <p:cNvSpPr>
            <a:spLocks noGrp="1" noChangeArrowheads="1"/>
          </p:cNvSpPr>
          <p:nvPr>
            <p:ph type="title" idx="4294967295"/>
          </p:nvPr>
        </p:nvSpPr>
        <p:spPr>
          <a:xfrm>
            <a:off x="1475656" y="0"/>
            <a:ext cx="7010400" cy="1527175"/>
          </a:xfrm>
        </p:spPr>
        <p:txBody>
          <a:bodyPr/>
          <a:lstStyle/>
          <a:p>
            <a:pPr eaLnBrk="1" hangingPunct="1"/>
            <a:r>
              <a:rPr lang="zh-CN" altLang="zh-CN" dirty="0"/>
              <a:t>本章内容</a:t>
            </a:r>
          </a:p>
        </p:txBody>
      </p:sp>
      <p:sp>
        <p:nvSpPr>
          <p:cNvPr id="129027" name="Rectangle 3">
            <a:extLst>
              <a:ext uri="{FF2B5EF4-FFF2-40B4-BE49-F238E27FC236}">
                <a16:creationId xmlns:a16="http://schemas.microsoft.com/office/drawing/2014/main" id="{EA0B5869-038B-4CA4-A9D2-446EC636CCF1}"/>
              </a:ext>
            </a:extLst>
          </p:cNvPr>
          <p:cNvSpPr>
            <a:spLocks noGrp="1" noChangeArrowheads="1"/>
          </p:cNvSpPr>
          <p:nvPr>
            <p:ph type="body" idx="4294967295"/>
          </p:nvPr>
        </p:nvSpPr>
        <p:spPr>
          <a:xfrm>
            <a:off x="1115616" y="1828800"/>
            <a:ext cx="5214938" cy="3200400"/>
          </a:xfrm>
        </p:spPr>
        <p:txBody>
          <a:bodyPr/>
          <a:lstStyle/>
          <a:p>
            <a:pPr eaLnBrk="1" hangingPunct="1">
              <a:buFont typeface="Wingdings" panose="05000000000000000000" pitchFamily="2" charset="2"/>
              <a:buNone/>
            </a:pPr>
            <a:r>
              <a:rPr lang="en-US" altLang="zh-CN" sz="2800" dirty="0"/>
              <a:t>5.1 </a:t>
            </a:r>
            <a:r>
              <a:rPr lang="zh-CN" altLang="zh-CN" sz="2800" dirty="0"/>
              <a:t>枚举类型</a:t>
            </a:r>
          </a:p>
          <a:p>
            <a:pPr eaLnBrk="1" hangingPunct="1">
              <a:buFont typeface="Wingdings" panose="05000000000000000000" pitchFamily="2" charset="2"/>
              <a:buNone/>
            </a:pPr>
            <a:r>
              <a:rPr lang="en-US" altLang="zh-CN" sz="2800" dirty="0"/>
              <a:t>5.2 </a:t>
            </a:r>
            <a:r>
              <a:rPr lang="zh-CN" altLang="zh-CN" sz="2800" dirty="0"/>
              <a:t>数组类型</a:t>
            </a:r>
          </a:p>
          <a:p>
            <a:pPr eaLnBrk="1" hangingPunct="1">
              <a:buFont typeface="Wingdings" panose="05000000000000000000" pitchFamily="2" charset="2"/>
              <a:buNone/>
            </a:pPr>
            <a:r>
              <a:rPr lang="en-US" altLang="zh-CN" sz="2800" dirty="0"/>
              <a:t>5.3 </a:t>
            </a:r>
            <a:r>
              <a:rPr lang="zh-CN" altLang="zh-CN" sz="2800" dirty="0"/>
              <a:t>结构类型</a:t>
            </a:r>
            <a:endParaRPr lang="en-US" altLang="zh-CN" sz="2800" dirty="0"/>
          </a:p>
          <a:p>
            <a:pPr eaLnBrk="1" hangingPunct="1">
              <a:buFont typeface="Wingdings" panose="05000000000000000000" pitchFamily="2" charset="2"/>
              <a:buNone/>
            </a:pPr>
            <a:r>
              <a:rPr lang="en-US" altLang="zh-CN" sz="2800" dirty="0"/>
              <a:t>5.4 </a:t>
            </a:r>
            <a:r>
              <a:rPr lang="zh-CN" altLang="zh-CN" sz="2800" dirty="0"/>
              <a:t>联合类型</a:t>
            </a:r>
          </a:p>
          <a:p>
            <a:pPr eaLnBrk="1" hangingPunct="1">
              <a:buFont typeface="Wingdings" panose="05000000000000000000" pitchFamily="2" charset="2"/>
              <a:buNone/>
            </a:pPr>
            <a:r>
              <a:rPr lang="en-US" altLang="zh-CN" sz="2800" dirty="0"/>
              <a:t>5.5 </a:t>
            </a:r>
            <a:r>
              <a:rPr lang="zh-CN" altLang="zh-CN" sz="2800" dirty="0"/>
              <a:t>指针类型</a:t>
            </a:r>
          </a:p>
          <a:p>
            <a:pPr eaLnBrk="1" hangingPunct="1">
              <a:buFont typeface="Wingdings" panose="05000000000000000000" pitchFamily="2" charset="2"/>
              <a:buNone/>
            </a:pPr>
            <a:r>
              <a:rPr lang="en-US" altLang="zh-CN" sz="2800" b="1" dirty="0">
                <a:solidFill>
                  <a:srgbClr val="0070C0"/>
                </a:solidFill>
              </a:rPr>
              <a:t>5.6 </a:t>
            </a:r>
            <a:r>
              <a:rPr lang="zh-CN" altLang="zh-CN" sz="2800" b="1" dirty="0">
                <a:solidFill>
                  <a:srgbClr val="0070C0"/>
                </a:solidFill>
              </a:rPr>
              <a:t>引用类型</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a:extLst>
              <a:ext uri="{FF2B5EF4-FFF2-40B4-BE49-F238E27FC236}">
                <a16:creationId xmlns:a16="http://schemas.microsoft.com/office/drawing/2014/main" id="{749F3FF9-6C46-4207-885E-B838325204A6}"/>
              </a:ext>
            </a:extLst>
          </p:cNvPr>
          <p:cNvSpPr>
            <a:spLocks noGrp="1" noChangeArrowheads="1"/>
          </p:cNvSpPr>
          <p:nvPr>
            <p:ph type="body" idx="4294967295"/>
          </p:nvPr>
        </p:nvSpPr>
        <p:spPr>
          <a:xfrm>
            <a:off x="447675" y="1700808"/>
            <a:ext cx="8248650" cy="3825875"/>
          </a:xfrm>
        </p:spPr>
        <p:txBody>
          <a:bodyPr/>
          <a:lstStyle/>
          <a:p>
            <a:pPr marL="441314" indent="-441314" eaLnBrk="1" hangingPunct="1">
              <a:lnSpc>
                <a:spcPct val="90000"/>
              </a:lnSpc>
              <a:buClr>
                <a:srgbClr val="336666"/>
              </a:buClr>
              <a:defRPr/>
            </a:pPr>
            <a:r>
              <a:rPr lang="zh-CN" altLang="en-US" sz="2600" dirty="0">
                <a:solidFill>
                  <a:srgbClr val="000000"/>
                </a:solidFill>
                <a:cs typeface="Times New Roman" pitchFamily="18" charset="0"/>
              </a:rPr>
              <a:t>对引用类型变量的访问</a:t>
            </a:r>
            <a:r>
              <a:rPr lang="zh-CN" altLang="en-US" sz="2600" dirty="0">
                <a:solidFill>
                  <a:srgbClr val="FF0000"/>
                </a:solidFill>
                <a:cs typeface="Times New Roman" pitchFamily="18" charset="0"/>
              </a:rPr>
              <a:t>实际访问的是被引用的变量</a:t>
            </a:r>
            <a:r>
              <a:rPr lang="zh-CN" altLang="en-US" sz="2600" dirty="0">
                <a:solidFill>
                  <a:srgbClr val="000000"/>
                </a:solidFill>
                <a:cs typeface="Times New Roman" pitchFamily="18" charset="0"/>
              </a:rPr>
              <a:t>，效果与通过指针间接访问另一个变量相同。</a:t>
            </a:r>
            <a:endParaRPr lang="en-US" altLang="zh-CN" sz="2400" dirty="0">
              <a:cs typeface="Times New Roman" pitchFamily="18" charset="0"/>
            </a:endParaRPr>
          </a:p>
          <a:p>
            <a:pPr lvl="1" eaLnBrk="1" hangingPunct="1">
              <a:lnSpc>
                <a:spcPct val="90000"/>
              </a:lnSpc>
              <a:buFont typeface="Wingdings" panose="05000000000000000000" pitchFamily="2" charset="2"/>
              <a:buChar char="Ø"/>
              <a:defRPr/>
            </a:pPr>
            <a:r>
              <a:rPr lang="zh-CN" altLang="en-US" sz="2200" dirty="0">
                <a:cs typeface="Times New Roman" pitchFamily="18" charset="0"/>
              </a:rPr>
              <a:t>（形式上）引用类型用于给一个变量</a:t>
            </a:r>
            <a:r>
              <a:rPr lang="zh-CN" altLang="en-US" sz="2200" dirty="0">
                <a:solidFill>
                  <a:srgbClr val="FF0000"/>
                </a:solidFill>
                <a:cs typeface="Times New Roman" pitchFamily="18" charset="0"/>
              </a:rPr>
              <a:t>取一个别名</a:t>
            </a:r>
            <a:endParaRPr lang="en-US" altLang="zh-CN" sz="2200" dirty="0">
              <a:cs typeface="Times New Roman" pitchFamily="18" charset="0"/>
            </a:endParaRPr>
          </a:p>
          <a:p>
            <a:pPr lvl="1" eaLnBrk="1" hangingPunct="1">
              <a:lnSpc>
                <a:spcPct val="90000"/>
              </a:lnSpc>
              <a:buFont typeface="Wingdings" panose="05000000000000000000" pitchFamily="2" charset="2"/>
              <a:buChar char="Ø"/>
              <a:defRPr/>
            </a:pPr>
            <a:r>
              <a:rPr lang="zh-CN" altLang="en-US" sz="2200" dirty="0">
                <a:cs typeface="Times New Roman" pitchFamily="18" charset="0"/>
              </a:rPr>
              <a:t>（实现上）为了获得指针的效果，又避免指针带来的问题</a:t>
            </a:r>
            <a:endParaRPr lang="en-US" altLang="zh-CN" sz="2200" dirty="0">
              <a:cs typeface="Times New Roman" pitchFamily="18" charset="0"/>
            </a:endParaRPr>
          </a:p>
          <a:p>
            <a:pPr marL="857250" lvl="2" indent="-457200" eaLnBrk="1" hangingPunct="1">
              <a:lnSpc>
                <a:spcPct val="90000"/>
              </a:lnSpc>
              <a:buFont typeface="Wingdings" panose="05000000000000000000" pitchFamily="2" charset="2"/>
              <a:buChar char="l"/>
              <a:defRPr/>
            </a:pPr>
            <a:r>
              <a:rPr lang="zh-CN" altLang="en-US" b="1" dirty="0">
                <a:solidFill>
                  <a:srgbClr val="0070C0"/>
                </a:solidFill>
                <a:cs typeface="Times New Roman" pitchFamily="18" charset="0"/>
              </a:rPr>
              <a:t>定义格式：</a:t>
            </a:r>
            <a:r>
              <a:rPr lang="en-US" altLang="zh-CN" b="1" dirty="0">
                <a:solidFill>
                  <a:srgbClr val="0070C0"/>
                </a:solidFill>
                <a:cs typeface="Times New Roman" pitchFamily="18" charset="0"/>
              </a:rPr>
              <a:t>&lt;</a:t>
            </a:r>
            <a:r>
              <a:rPr lang="zh-CN" altLang="en-US" b="1" dirty="0">
                <a:solidFill>
                  <a:srgbClr val="0070C0"/>
                </a:solidFill>
                <a:cs typeface="Times New Roman" pitchFamily="18" charset="0"/>
              </a:rPr>
              <a:t>类型</a:t>
            </a:r>
            <a:r>
              <a:rPr lang="en-US" altLang="zh-CN" b="1" dirty="0">
                <a:solidFill>
                  <a:srgbClr val="0070C0"/>
                </a:solidFill>
                <a:cs typeface="Times New Roman" pitchFamily="18" charset="0"/>
              </a:rPr>
              <a:t>&gt; (&amp;&lt;</a:t>
            </a:r>
            <a:r>
              <a:rPr lang="zh-CN" altLang="en-US" b="1" dirty="0">
                <a:solidFill>
                  <a:srgbClr val="0070C0"/>
                </a:solidFill>
                <a:cs typeface="Times New Roman" pitchFamily="18" charset="0"/>
              </a:rPr>
              <a:t>引用变量</a:t>
            </a:r>
            <a:r>
              <a:rPr lang="en-US" altLang="zh-CN" b="1" dirty="0">
                <a:solidFill>
                  <a:srgbClr val="0070C0"/>
                </a:solidFill>
                <a:cs typeface="Times New Roman" pitchFamily="18" charset="0"/>
              </a:rPr>
              <a:t>&gt;) = &lt;</a:t>
            </a:r>
            <a:r>
              <a:rPr lang="zh-CN" altLang="en-US" b="1" dirty="0">
                <a:solidFill>
                  <a:srgbClr val="0070C0"/>
                </a:solidFill>
                <a:cs typeface="Times New Roman" pitchFamily="18" charset="0"/>
              </a:rPr>
              <a:t>变量</a:t>
            </a:r>
            <a:r>
              <a:rPr lang="en-US" altLang="zh-CN" b="1" dirty="0">
                <a:solidFill>
                  <a:srgbClr val="0070C0"/>
                </a:solidFill>
                <a:cs typeface="Times New Roman" pitchFamily="18" charset="0"/>
              </a:rPr>
              <a:t>&gt;;</a:t>
            </a:r>
          </a:p>
          <a:p>
            <a:pPr marL="441314" indent="-441314" eaLnBrk="1" hangingPunct="1">
              <a:lnSpc>
                <a:spcPct val="90000"/>
              </a:lnSpc>
              <a:buFont typeface="Wingdings" panose="05000000000000000000" pitchFamily="2" charset="2"/>
              <a:buNone/>
              <a:defRPr/>
            </a:pPr>
            <a:r>
              <a:rPr lang="en-US" altLang="zh-CN" sz="2600" dirty="0">
                <a:cs typeface="Times New Roman" pitchFamily="18" charset="0"/>
              </a:rPr>
              <a:t>      </a:t>
            </a:r>
            <a:r>
              <a:rPr lang="zh-CN" altLang="en-US" sz="2000" dirty="0">
                <a:cs typeface="Times New Roman" pitchFamily="18" charset="0"/>
              </a:rPr>
              <a:t>例如：</a:t>
            </a:r>
            <a:r>
              <a:rPr lang="en-US" altLang="zh-CN" sz="2000" dirty="0">
                <a:solidFill>
                  <a:srgbClr val="0070C0"/>
                </a:solidFill>
                <a:cs typeface="Times New Roman" pitchFamily="18" charset="0"/>
              </a:rPr>
              <a:t>int</a:t>
            </a:r>
            <a:r>
              <a:rPr lang="en-US" altLang="zh-CN" sz="2000" dirty="0">
                <a:cs typeface="Times New Roman" pitchFamily="18" charset="0"/>
              </a:rPr>
              <a:t> x = 0;</a:t>
            </a:r>
          </a:p>
          <a:p>
            <a:pPr marL="1268382" lvl="1" indent="-285744" eaLnBrk="1" hangingPunct="1">
              <a:lnSpc>
                <a:spcPct val="90000"/>
              </a:lnSpc>
              <a:buFont typeface="Wingdings" panose="05000000000000000000" pitchFamily="2" charset="2"/>
              <a:buNone/>
              <a:defRPr/>
            </a:pPr>
            <a:r>
              <a:rPr lang="en-US" altLang="zh-CN" sz="2000" dirty="0">
                <a:cs typeface="Times New Roman" pitchFamily="18" charset="0"/>
              </a:rPr>
              <a:t>     </a:t>
            </a:r>
            <a:r>
              <a:rPr lang="en-US" altLang="zh-CN" sz="2000" dirty="0">
                <a:solidFill>
                  <a:srgbClr val="0070C0"/>
                </a:solidFill>
                <a:cs typeface="Times New Roman" pitchFamily="18" charset="0"/>
              </a:rPr>
              <a:t>int</a:t>
            </a:r>
            <a:r>
              <a:rPr lang="en-US" altLang="zh-CN" sz="2000" dirty="0">
                <a:cs typeface="Times New Roman" pitchFamily="18" charset="0"/>
              </a:rPr>
              <a:t> &amp;y = x;  </a:t>
            </a:r>
            <a:r>
              <a:rPr lang="en-US" altLang="zh-CN" sz="2000" dirty="0">
                <a:solidFill>
                  <a:srgbClr val="00B050"/>
                </a:solidFill>
                <a:cs typeface="Times New Roman" pitchFamily="18" charset="0"/>
              </a:rPr>
              <a:t>//y</a:t>
            </a:r>
            <a:r>
              <a:rPr lang="zh-CN" altLang="en-US" sz="2000" dirty="0">
                <a:solidFill>
                  <a:srgbClr val="00B050"/>
                </a:solidFill>
                <a:cs typeface="Times New Roman" pitchFamily="18" charset="0"/>
              </a:rPr>
              <a:t>为引用类型的变量</a:t>
            </a:r>
          </a:p>
          <a:p>
            <a:pPr marL="1268382" lvl="1" indent="-285744" eaLnBrk="1" hangingPunct="1">
              <a:lnSpc>
                <a:spcPct val="90000"/>
              </a:lnSpc>
              <a:buFont typeface="Wingdings" panose="05000000000000000000" pitchFamily="2" charset="2"/>
              <a:buNone/>
              <a:defRPr/>
            </a:pPr>
            <a:r>
              <a:rPr lang="en-US" altLang="zh-CN" sz="2000" dirty="0">
                <a:cs typeface="Times New Roman" pitchFamily="18" charset="0"/>
              </a:rPr>
              <a:t>     cout &lt;&lt; x &lt;&lt; </a:t>
            </a:r>
            <a:r>
              <a:rPr lang="en-US" altLang="zh-CN" sz="2000" dirty="0">
                <a:solidFill>
                  <a:srgbClr val="FF9900"/>
                </a:solidFill>
                <a:cs typeface="Times New Roman" pitchFamily="18" charset="0"/>
              </a:rPr>
              <a:t>','</a:t>
            </a:r>
            <a:r>
              <a:rPr lang="en-US" altLang="zh-CN" sz="2000" dirty="0">
                <a:cs typeface="Times New Roman" pitchFamily="18" charset="0"/>
              </a:rPr>
              <a:t> &lt;&lt; y &lt;&lt; </a:t>
            </a:r>
            <a:r>
              <a:rPr lang="en-US" altLang="zh-CN" sz="2000" dirty="0" err="1">
                <a:cs typeface="Times New Roman" pitchFamily="18" charset="0"/>
              </a:rPr>
              <a:t>endl</a:t>
            </a:r>
            <a:r>
              <a:rPr lang="en-US" altLang="zh-CN" sz="2000" dirty="0">
                <a:cs typeface="Times New Roman" pitchFamily="18" charset="0"/>
              </a:rPr>
              <a:t>;  </a:t>
            </a:r>
            <a:r>
              <a:rPr lang="en-US" altLang="zh-CN" sz="2000" dirty="0">
                <a:solidFill>
                  <a:srgbClr val="00B050"/>
                </a:solidFill>
                <a:cs typeface="Times New Roman" pitchFamily="18" charset="0"/>
              </a:rPr>
              <a:t>//</a:t>
            </a:r>
            <a:r>
              <a:rPr lang="zh-CN" altLang="en-US" sz="2000" dirty="0">
                <a:solidFill>
                  <a:srgbClr val="00B050"/>
                </a:solidFill>
                <a:cs typeface="Times New Roman" pitchFamily="18" charset="0"/>
              </a:rPr>
              <a:t>结果为：</a:t>
            </a:r>
            <a:r>
              <a:rPr lang="en-US" altLang="zh-CN" sz="2000" dirty="0">
                <a:solidFill>
                  <a:srgbClr val="00B050"/>
                </a:solidFill>
                <a:cs typeface="Times New Roman" pitchFamily="18" charset="0"/>
              </a:rPr>
              <a:t>0,0</a:t>
            </a:r>
          </a:p>
          <a:p>
            <a:pPr marL="1268382" lvl="1" indent="-285744" eaLnBrk="1" hangingPunct="1">
              <a:lnSpc>
                <a:spcPct val="90000"/>
              </a:lnSpc>
              <a:buFont typeface="Wingdings" panose="05000000000000000000" pitchFamily="2" charset="2"/>
              <a:buNone/>
              <a:defRPr/>
            </a:pPr>
            <a:r>
              <a:rPr lang="en-US" altLang="zh-CN" sz="2000" dirty="0">
                <a:cs typeface="Times New Roman" pitchFamily="18" charset="0"/>
              </a:rPr>
              <a:t>     y = 1;</a:t>
            </a:r>
          </a:p>
          <a:p>
            <a:pPr marL="1268382" lvl="1" indent="-285744" eaLnBrk="1" hangingPunct="1">
              <a:lnSpc>
                <a:spcPct val="90000"/>
              </a:lnSpc>
              <a:buFont typeface="Wingdings" panose="05000000000000000000" pitchFamily="2" charset="2"/>
              <a:buNone/>
              <a:defRPr/>
            </a:pPr>
            <a:r>
              <a:rPr lang="en-US" altLang="zh-CN" sz="2000" dirty="0">
                <a:cs typeface="Times New Roman" pitchFamily="18" charset="0"/>
              </a:rPr>
              <a:t>     cout &lt;&lt; x &lt;&lt; </a:t>
            </a:r>
            <a:r>
              <a:rPr lang="en-US" altLang="zh-CN" sz="2000" dirty="0">
                <a:solidFill>
                  <a:srgbClr val="FF9900"/>
                </a:solidFill>
                <a:cs typeface="Times New Roman" pitchFamily="18" charset="0"/>
              </a:rPr>
              <a:t>','</a:t>
            </a:r>
            <a:r>
              <a:rPr lang="en-US" altLang="zh-CN" sz="2000" dirty="0">
                <a:cs typeface="Times New Roman" pitchFamily="18" charset="0"/>
              </a:rPr>
              <a:t> &lt;&lt; y &lt;&lt; </a:t>
            </a:r>
            <a:r>
              <a:rPr lang="en-US" altLang="zh-CN" sz="2000" dirty="0" err="1">
                <a:cs typeface="Times New Roman" pitchFamily="18" charset="0"/>
              </a:rPr>
              <a:t>endl</a:t>
            </a:r>
            <a:r>
              <a:rPr lang="en-US" altLang="zh-CN" sz="2000" dirty="0">
                <a:cs typeface="Times New Roman" pitchFamily="18" charset="0"/>
              </a:rPr>
              <a:t>;  </a:t>
            </a:r>
            <a:r>
              <a:rPr lang="en-US" altLang="zh-CN" sz="2000" dirty="0">
                <a:solidFill>
                  <a:srgbClr val="00B050"/>
                </a:solidFill>
                <a:cs typeface="Times New Roman" pitchFamily="18" charset="0"/>
              </a:rPr>
              <a:t>//</a:t>
            </a:r>
            <a:r>
              <a:rPr lang="zh-CN" altLang="en-US" sz="2000" dirty="0">
                <a:solidFill>
                  <a:srgbClr val="FF0000"/>
                </a:solidFill>
                <a:cs typeface="Times New Roman" pitchFamily="18" charset="0"/>
              </a:rPr>
              <a:t>结果为：</a:t>
            </a:r>
            <a:r>
              <a:rPr lang="en-US" altLang="zh-CN" sz="2000" dirty="0">
                <a:solidFill>
                  <a:srgbClr val="FF0000"/>
                </a:solidFill>
                <a:cs typeface="Times New Roman" pitchFamily="18" charset="0"/>
              </a:rPr>
              <a:t>1,1</a:t>
            </a:r>
          </a:p>
        </p:txBody>
      </p:sp>
      <p:sp>
        <p:nvSpPr>
          <p:cNvPr id="4" name="Rectangle 2">
            <a:extLst>
              <a:ext uri="{FF2B5EF4-FFF2-40B4-BE49-F238E27FC236}">
                <a16:creationId xmlns:a16="http://schemas.microsoft.com/office/drawing/2014/main" id="{D03DBC71-94BB-4D7A-802D-B3A467B5682C}"/>
              </a:ext>
            </a:extLst>
          </p:cNvPr>
          <p:cNvSpPr txBox="1">
            <a:spLocks noChangeArrowheads="1"/>
          </p:cNvSpPr>
          <p:nvPr/>
        </p:nvSpPr>
        <p:spPr bwMode="auto">
          <a:xfrm>
            <a:off x="1331640" y="-2855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1F35A8A5-827B-4E7B-A270-D725FB10DBCD}"/>
              </a:ext>
            </a:extLst>
          </p:cNvPr>
          <p:cNvSpPr>
            <a:spLocks noGrp="1" noChangeArrowheads="1"/>
          </p:cNvSpPr>
          <p:nvPr>
            <p:ph type="body" idx="4294967295"/>
          </p:nvPr>
        </p:nvSpPr>
        <p:spPr>
          <a:xfrm>
            <a:off x="539552" y="1484784"/>
            <a:ext cx="7820025" cy="4738687"/>
          </a:xfrm>
        </p:spPr>
        <p:txBody>
          <a:bodyPr/>
          <a:lstStyle/>
          <a:p>
            <a:pPr algn="just" eaLnBrk="1" hangingPunct="1">
              <a:lnSpc>
                <a:spcPct val="90000"/>
              </a:lnSpc>
            </a:pPr>
            <a:r>
              <a:rPr lang="zh-CN" altLang="en-US" sz="2800" dirty="0">
                <a:cs typeface="Times New Roman" panose="02020603050405020304" pitchFamily="18" charset="0"/>
              </a:rPr>
              <a:t>需要注意下面几点：</a:t>
            </a:r>
          </a:p>
          <a:p>
            <a:pPr lvl="1" algn="just" eaLnBrk="1" hangingPunct="1">
              <a:lnSpc>
                <a:spcPct val="90000"/>
              </a:lnSpc>
              <a:buFont typeface="Wingdings" panose="05000000000000000000" pitchFamily="2" charset="2"/>
              <a:buChar char="l"/>
            </a:pPr>
            <a:r>
              <a:rPr lang="zh-CN" altLang="en-US" sz="2400" dirty="0">
                <a:cs typeface="Times New Roman" panose="02020603050405020304" pitchFamily="18" charset="0"/>
              </a:rPr>
              <a:t>定义引用类型变量时，应在变量名</a:t>
            </a:r>
            <a:r>
              <a:rPr lang="zh-CN" altLang="en-US" sz="2400" dirty="0">
                <a:solidFill>
                  <a:srgbClr val="FF0000"/>
                </a:solidFill>
                <a:cs typeface="Times New Roman" panose="02020603050405020304" pitchFamily="18" charset="0"/>
              </a:rPr>
              <a:t>加上符号“</a:t>
            </a:r>
            <a:r>
              <a:rPr lang="en-US" altLang="zh-CN" sz="2400" dirty="0">
                <a:solidFill>
                  <a:srgbClr val="FF0000"/>
                </a:solidFill>
                <a:cs typeface="Times New Roman" panose="02020603050405020304" pitchFamily="18" charset="0"/>
              </a:rPr>
              <a:t>&amp;”</a:t>
            </a:r>
            <a:r>
              <a:rPr lang="zh-CN" altLang="en-US" sz="2400" dirty="0">
                <a:cs typeface="Times New Roman" panose="02020603050405020304" pitchFamily="18" charset="0"/>
              </a:rPr>
              <a:t>，以区别于普通变量。</a:t>
            </a:r>
            <a:endParaRPr lang="en-US" altLang="zh-CN" sz="2400" dirty="0">
              <a:cs typeface="Times New Roman" panose="02020603050405020304" pitchFamily="18" charset="0"/>
            </a:endParaRPr>
          </a:p>
          <a:p>
            <a:pPr lvl="1" algn="just" eaLnBrk="1" hangingPunct="1">
              <a:lnSpc>
                <a:spcPct val="90000"/>
              </a:lnSpc>
              <a:spcAft>
                <a:spcPts val="1200"/>
              </a:spcAft>
              <a:buFont typeface="Wingdings" panose="05000000000000000000" pitchFamily="2" charset="2"/>
              <a:buNone/>
            </a:pPr>
            <a:r>
              <a:rPr lang="zh-CN" altLang="en-US" sz="2000" dirty="0">
                <a:cs typeface="Times New Roman" panose="02020603050405020304" pitchFamily="18" charset="0"/>
              </a:rPr>
              <a:t>       例如：</a:t>
            </a:r>
            <a:r>
              <a:rPr lang="en-US" altLang="zh-CN" sz="2000" dirty="0">
                <a:cs typeface="Times New Roman" panose="02020603050405020304" pitchFamily="18" charset="0"/>
              </a:rPr>
              <a:t>int &amp;y = x;</a:t>
            </a:r>
          </a:p>
          <a:p>
            <a:pPr lvl="1" algn="just" eaLnBrk="1" hangingPunct="1">
              <a:lnSpc>
                <a:spcPct val="90000"/>
              </a:lnSpc>
              <a:buFont typeface="Wingdings" panose="05000000000000000000" pitchFamily="2" charset="2"/>
              <a:buChar char="l"/>
            </a:pPr>
            <a:r>
              <a:rPr lang="zh-CN" altLang="en-US" sz="2400" dirty="0">
                <a:cs typeface="Times New Roman" panose="02020603050405020304" pitchFamily="18" charset="0"/>
              </a:rPr>
              <a:t>定义引用变量时</a:t>
            </a:r>
            <a:r>
              <a:rPr lang="zh-CN" altLang="en-US" sz="2400" dirty="0">
                <a:solidFill>
                  <a:srgbClr val="FF0000"/>
                </a:solidFill>
                <a:cs typeface="Times New Roman" panose="02020603050405020304" pitchFamily="18" charset="0"/>
              </a:rPr>
              <a:t>必须要有初始化</a:t>
            </a:r>
            <a:r>
              <a:rPr lang="zh-CN" altLang="en-US" sz="2400" dirty="0">
                <a:cs typeface="Times New Roman" panose="02020603050405020304" pitchFamily="18" charset="0"/>
              </a:rPr>
              <a:t>，并且引用变量和被引用变量应具有相同的类型。</a:t>
            </a:r>
            <a:endParaRPr lang="en-US" altLang="zh-CN" sz="2400" dirty="0">
              <a:cs typeface="Times New Roman" panose="02020603050405020304" pitchFamily="18" charset="0"/>
            </a:endParaRPr>
          </a:p>
          <a:p>
            <a:pPr lvl="1" algn="just" eaLnBrk="1" hangingPunct="1">
              <a:lnSpc>
                <a:spcPct val="90000"/>
              </a:lnSpc>
              <a:spcAft>
                <a:spcPts val="1200"/>
              </a:spcAft>
              <a:buFont typeface="Wingdings" panose="05000000000000000000" pitchFamily="2" charset="2"/>
              <a:buNone/>
            </a:pPr>
            <a:r>
              <a:rPr lang="en-US" altLang="zh-CN" sz="24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x;  int &amp;y = x;</a:t>
            </a:r>
          </a:p>
          <a:p>
            <a:pPr lvl="1" algn="just" eaLnBrk="1" hangingPunct="1">
              <a:lnSpc>
                <a:spcPct val="90000"/>
              </a:lnSpc>
              <a:buFont typeface="Wingdings" panose="05000000000000000000" pitchFamily="2" charset="2"/>
              <a:buChar char="l"/>
            </a:pPr>
            <a:r>
              <a:rPr lang="zh-CN" altLang="en-US" sz="2400" dirty="0">
                <a:cs typeface="Times New Roman" panose="02020603050405020304" pitchFamily="18" charset="0"/>
              </a:rPr>
              <a:t>引用类型的变量定义之后，它</a:t>
            </a:r>
            <a:r>
              <a:rPr lang="zh-CN" altLang="en-US" sz="2400" dirty="0">
                <a:solidFill>
                  <a:srgbClr val="FF0000"/>
                </a:solidFill>
                <a:cs typeface="Times New Roman" panose="02020603050405020304" pitchFamily="18" charset="0"/>
              </a:rPr>
              <a:t>不能再引用其它变量</a:t>
            </a:r>
            <a:r>
              <a:rPr lang="zh-CN" altLang="en-US" sz="2400" dirty="0">
                <a:cs typeface="Times New Roman" panose="02020603050405020304" pitchFamily="18" charset="0"/>
              </a:rPr>
              <a:t>。</a:t>
            </a:r>
            <a:endParaRPr lang="en-US" altLang="zh-CN" sz="2400" dirty="0">
              <a:cs typeface="Times New Roman" panose="02020603050405020304" pitchFamily="18" charset="0"/>
            </a:endParaRPr>
          </a:p>
          <a:p>
            <a:pPr lvl="1" algn="just" eaLnBrk="1" hangingPunct="1">
              <a:lnSpc>
                <a:spcPct val="90000"/>
              </a:lnSpc>
              <a:buFont typeface="Wingdings" panose="05000000000000000000" pitchFamily="2" charset="2"/>
              <a:buNone/>
            </a:pPr>
            <a:r>
              <a:rPr lang="en-US" altLang="zh-CN" sz="20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cs typeface="Times New Roman" panose="02020603050405020304" pitchFamily="18" charset="0"/>
              </a:rPr>
              <a:t>int  x1, x2;</a:t>
            </a:r>
          </a:p>
          <a:p>
            <a:pPr lvl="1" algn="just" eaLnBrk="1" hangingPunct="1">
              <a:lnSpc>
                <a:spcPct val="90000"/>
              </a:lnSpc>
              <a:buFont typeface="Wingdings" panose="05000000000000000000" pitchFamily="2" charset="2"/>
              <a:buNone/>
            </a:pPr>
            <a:r>
              <a:rPr lang="en-US" altLang="zh-CN" sz="2000" dirty="0">
                <a:cs typeface="Times New Roman" panose="02020603050405020304" pitchFamily="18" charset="0"/>
              </a:rPr>
              <a:t>                  int &amp;y = x1;</a:t>
            </a:r>
          </a:p>
          <a:p>
            <a:pPr lvl="2" algn="just" eaLnBrk="1" hangingPunct="1">
              <a:lnSpc>
                <a:spcPct val="90000"/>
              </a:lnSpc>
              <a:buFont typeface="Wingdings" panose="05000000000000000000" pitchFamily="2" charset="2"/>
              <a:buNone/>
            </a:pPr>
            <a:r>
              <a:rPr lang="en-US" altLang="zh-CN" sz="2000" dirty="0">
                <a:cs typeface="Times New Roman" panose="02020603050405020304" pitchFamily="18" charset="0"/>
              </a:rPr>
              <a:t>            ......</a:t>
            </a:r>
          </a:p>
          <a:p>
            <a:pPr lvl="2" algn="just" eaLnBrk="1" hangingPunct="1">
              <a:lnSpc>
                <a:spcPct val="90000"/>
              </a:lnSpc>
              <a:buFont typeface="Wingdings" panose="05000000000000000000" pitchFamily="2" charset="2"/>
              <a:buNone/>
            </a:pPr>
            <a:r>
              <a:rPr lang="en-US" altLang="zh-CN" sz="2000" dirty="0">
                <a:cs typeface="Times New Roman" panose="02020603050405020304" pitchFamily="18" charset="0"/>
              </a:rPr>
              <a:t>            y = &amp;x2;  </a:t>
            </a:r>
            <a:r>
              <a:rPr lang="en-US" altLang="zh-CN" sz="2000" dirty="0">
                <a:solidFill>
                  <a:srgbClr val="0000FF"/>
                </a:solidFill>
                <a:cs typeface="Times New Roman" panose="02020603050405020304" pitchFamily="18" charset="0"/>
              </a:rPr>
              <a:t>//Error</a:t>
            </a:r>
          </a:p>
        </p:txBody>
      </p:sp>
      <p:sp>
        <p:nvSpPr>
          <p:cNvPr id="4" name="Rectangle 2">
            <a:extLst>
              <a:ext uri="{FF2B5EF4-FFF2-40B4-BE49-F238E27FC236}">
                <a16:creationId xmlns:a16="http://schemas.microsoft.com/office/drawing/2014/main" id="{288204FB-56CB-4F9A-9D60-D09CBA8022DC}"/>
              </a:ext>
            </a:extLst>
          </p:cNvPr>
          <p:cNvSpPr txBox="1">
            <a:spLocks noChangeArrowheads="1"/>
          </p:cNvSpPr>
          <p:nvPr/>
        </p:nvSpPr>
        <p:spPr bwMode="auto">
          <a:xfrm>
            <a:off x="1475656" y="24408"/>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a:extLst>
              <a:ext uri="{FF2B5EF4-FFF2-40B4-BE49-F238E27FC236}">
                <a16:creationId xmlns:a16="http://schemas.microsoft.com/office/drawing/2014/main" id="{A3ECAD94-C3C6-4351-A0C8-269FA61FE1DF}"/>
              </a:ext>
            </a:extLst>
          </p:cNvPr>
          <p:cNvSpPr>
            <a:spLocks noGrp="1" noChangeArrowheads="1"/>
          </p:cNvSpPr>
          <p:nvPr>
            <p:ph type="body" idx="4294967295"/>
          </p:nvPr>
        </p:nvSpPr>
        <p:spPr>
          <a:xfrm>
            <a:off x="539552" y="1700808"/>
            <a:ext cx="7670800" cy="4449762"/>
          </a:xfrm>
        </p:spPr>
        <p:txBody>
          <a:bodyPr/>
          <a:lstStyle/>
          <a:p>
            <a:pPr eaLnBrk="1" hangingPunct="1"/>
            <a:r>
              <a:rPr lang="zh-CN" altLang="en-US" sz="2800" dirty="0"/>
              <a:t>引用类型作为</a:t>
            </a:r>
            <a:r>
              <a:rPr lang="zh-CN" altLang="en-US" sz="2800" dirty="0">
                <a:solidFill>
                  <a:srgbClr val="FF0000"/>
                </a:solidFill>
              </a:rPr>
              <a:t>形参类型</a:t>
            </a:r>
            <a:r>
              <a:rPr lang="zh-CN" altLang="en-US" sz="2800" dirty="0"/>
              <a:t>，实现指针类型的效果。</a:t>
            </a:r>
            <a:endParaRPr lang="en-US" altLang="zh-CN" sz="2800" dirty="0"/>
          </a:p>
          <a:p>
            <a:pPr eaLnBrk="1" hangingPunct="1">
              <a:buFont typeface="Wingdings" panose="05000000000000000000" pitchFamily="2" charset="2"/>
              <a:buNone/>
            </a:pPr>
            <a:r>
              <a:rPr lang="en-US" altLang="zh-CN" sz="2000" dirty="0">
                <a:cs typeface="Times New Roman" panose="02020603050405020304" pitchFamily="18" charset="0"/>
              </a:rPr>
              <a:t>        </a:t>
            </a:r>
            <a:r>
              <a:rPr lang="zh-CN" altLang="en-US" sz="2000" dirty="0">
                <a:cs typeface="Times New Roman" panose="02020603050405020304" pitchFamily="18" charset="0"/>
              </a:rPr>
              <a:t>例如：</a:t>
            </a: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swap(</a:t>
            </a:r>
            <a:r>
              <a:rPr lang="en-US" altLang="zh-CN" sz="2000" dirty="0">
                <a:solidFill>
                  <a:srgbClr val="FF0000"/>
                </a:solidFill>
                <a:cs typeface="Times New Roman" panose="02020603050405020304" pitchFamily="18" charset="0"/>
              </a:rPr>
              <a:t>int &amp;x, int &amp;y</a:t>
            </a:r>
            <a:r>
              <a:rPr lang="en-US" altLang="zh-CN" sz="2000" dirty="0">
                <a:cs typeface="Times New Roman" panose="02020603050405020304" pitchFamily="18" charset="0"/>
              </a:rPr>
              <a:t>)</a:t>
            </a:r>
          </a:p>
          <a:p>
            <a:pPr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0000"/>
                </a:solidFill>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t = x;</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x = y;</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y = 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a:p>
            <a:pPr eaLnBrk="1" hangingPunct="1">
              <a:lnSpc>
                <a:spcPct val="80000"/>
              </a:lnSpc>
              <a:buFont typeface="Wingdings" panose="05000000000000000000" pitchFamily="2" charset="2"/>
              <a:buNone/>
            </a:pPr>
            <a:endParaRPr lang="en-US" altLang="zh-CN" sz="1000" dirty="0">
              <a:cs typeface="Times New Roman" panose="02020603050405020304" pitchFamily="18" charset="0"/>
            </a:endParaRP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main()</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 = 0, b = 1;</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 &lt;&lt; </a:t>
            </a:r>
            <a:r>
              <a:rPr lang="en-US" altLang="zh-CN" sz="2000" dirty="0">
                <a:solidFill>
                  <a:srgbClr val="FF9900"/>
                </a:solidFill>
                <a:cs typeface="Times New Roman" panose="02020603050405020304" pitchFamily="18" charset="0"/>
              </a:rPr>
              <a:t>','</a:t>
            </a:r>
            <a:r>
              <a:rPr lang="en-US" altLang="zh-CN" sz="2000" dirty="0">
                <a:cs typeface="Times New Roman" panose="02020603050405020304" pitchFamily="18" charset="0"/>
              </a:rPr>
              <a:t> &lt;&lt; b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00B050"/>
                </a:solidFill>
                <a:cs typeface="Times New Roman" panose="02020603050405020304" pitchFamily="18" charset="0"/>
              </a:rPr>
              <a:t>结果为：</a:t>
            </a:r>
            <a:r>
              <a:rPr lang="en-US" altLang="zh-CN" sz="2000" dirty="0">
                <a:solidFill>
                  <a:srgbClr val="00B050"/>
                </a:solidFill>
                <a:cs typeface="Times New Roman" panose="02020603050405020304" pitchFamily="18" charset="0"/>
              </a:rPr>
              <a:t>0,1</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swap(</a:t>
            </a:r>
            <a:r>
              <a:rPr lang="en-US" altLang="zh-CN" sz="2000" dirty="0">
                <a:solidFill>
                  <a:srgbClr val="FF0000"/>
                </a:solidFill>
                <a:cs typeface="Times New Roman" panose="02020603050405020304" pitchFamily="18" charset="0"/>
              </a:rPr>
              <a:t>a, b</a:t>
            </a:r>
            <a:r>
              <a:rPr lang="en-US" altLang="zh-CN" sz="2000" dirty="0">
                <a:cs typeface="Times New Roman" panose="02020603050405020304" pitchFamily="18" charset="0"/>
              </a:rPr>
              <a:t>);</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cout</a:t>
            </a:r>
            <a:r>
              <a:rPr lang="en-US" altLang="zh-CN" sz="2000" dirty="0">
                <a:cs typeface="Times New Roman" panose="02020603050405020304" pitchFamily="18" charset="0"/>
              </a:rPr>
              <a:t> &lt;&lt; a &lt;&lt; </a:t>
            </a:r>
            <a:r>
              <a:rPr lang="en-US" altLang="zh-CN" sz="2000" dirty="0">
                <a:solidFill>
                  <a:srgbClr val="FF9900"/>
                </a:solidFill>
                <a:cs typeface="Times New Roman" panose="02020603050405020304" pitchFamily="18" charset="0"/>
              </a:rPr>
              <a:t>','</a:t>
            </a:r>
            <a:r>
              <a:rPr lang="en-US" altLang="zh-CN" sz="2000" dirty="0">
                <a:cs typeface="Times New Roman" panose="02020603050405020304" pitchFamily="18" charset="0"/>
              </a:rPr>
              <a:t> &lt;&lt; b &lt;&lt; </a:t>
            </a:r>
            <a:r>
              <a:rPr lang="en-US" altLang="zh-CN" sz="2000" dirty="0" err="1">
                <a:cs typeface="Times New Roman" panose="02020603050405020304" pitchFamily="18" charset="0"/>
              </a:rPr>
              <a:t>endl</a:t>
            </a:r>
            <a:r>
              <a:rPr lang="en-US" altLang="zh-CN" sz="2000" dirty="0">
                <a:cs typeface="Times New Roman" panose="02020603050405020304" pitchFamily="18" charset="0"/>
              </a:rPr>
              <a:t>;  </a:t>
            </a:r>
            <a:r>
              <a:rPr lang="en-US" altLang="zh-CN" sz="2000" dirty="0">
                <a:solidFill>
                  <a:srgbClr val="00B050"/>
                </a:solidFill>
                <a:cs typeface="Times New Roman" panose="02020603050405020304" pitchFamily="18" charset="0"/>
              </a:rPr>
              <a:t>//</a:t>
            </a:r>
            <a:r>
              <a:rPr lang="zh-CN" altLang="en-US" sz="2000" dirty="0">
                <a:solidFill>
                  <a:srgbClr val="FF0000"/>
                </a:solidFill>
                <a:cs typeface="Times New Roman" panose="02020603050405020304" pitchFamily="18" charset="0"/>
              </a:rPr>
              <a:t>结果为：</a:t>
            </a:r>
            <a:r>
              <a:rPr lang="en-US" altLang="zh-CN" sz="2000" dirty="0">
                <a:solidFill>
                  <a:srgbClr val="FF0000"/>
                </a:solidFill>
                <a:cs typeface="Times New Roman" panose="02020603050405020304" pitchFamily="18" charset="0"/>
              </a:rPr>
              <a:t>1,0</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return</a:t>
            </a:r>
            <a:r>
              <a:rPr lang="en-US" altLang="zh-CN" sz="2000" dirty="0">
                <a:cs typeface="Times New Roman" panose="02020603050405020304" pitchFamily="18" charset="0"/>
              </a:rPr>
              <a:t> 0;</a:t>
            </a:r>
          </a:p>
          <a:p>
            <a:pPr eaLnBrk="1" hangingPunct="1">
              <a:lnSpc>
                <a:spcPct val="80000"/>
              </a:lnSpc>
              <a:buFont typeface="Wingdings" panose="05000000000000000000" pitchFamily="2" charset="2"/>
              <a:buNone/>
            </a:pPr>
            <a:r>
              <a:rPr lang="en-US" altLang="zh-CN" sz="2000" dirty="0">
                <a:cs typeface="Times New Roman" panose="02020603050405020304" pitchFamily="18" charset="0"/>
              </a:rPr>
              <a:t>                   }</a:t>
            </a:r>
          </a:p>
        </p:txBody>
      </p:sp>
      <p:sp>
        <p:nvSpPr>
          <p:cNvPr id="4" name="Rectangle 2">
            <a:extLst>
              <a:ext uri="{FF2B5EF4-FFF2-40B4-BE49-F238E27FC236}">
                <a16:creationId xmlns:a16="http://schemas.microsoft.com/office/drawing/2014/main" id="{157C255F-A3E0-4860-85F0-2230D93C4B30}"/>
              </a:ext>
            </a:extLst>
          </p:cNvPr>
          <p:cNvSpPr txBox="1">
            <a:spLocks noChangeArrowheads="1"/>
          </p:cNvSpPr>
          <p:nvPr/>
        </p:nvSpPr>
        <p:spPr bwMode="auto">
          <a:xfrm>
            <a:off x="1331640"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3">
            <a:extLst>
              <a:ext uri="{FF2B5EF4-FFF2-40B4-BE49-F238E27FC236}">
                <a16:creationId xmlns:a16="http://schemas.microsoft.com/office/drawing/2014/main" id="{96D20168-3DF4-4555-8442-2A4AA6C52AC2}"/>
              </a:ext>
            </a:extLst>
          </p:cNvPr>
          <p:cNvSpPr>
            <a:spLocks noGrp="1" noChangeArrowheads="1"/>
          </p:cNvSpPr>
          <p:nvPr>
            <p:ph type="body" idx="4294967295"/>
          </p:nvPr>
        </p:nvSpPr>
        <p:spPr>
          <a:xfrm>
            <a:off x="916781" y="1700808"/>
            <a:ext cx="7310438" cy="3803650"/>
          </a:xfrm>
        </p:spPr>
        <p:txBody>
          <a:bodyPr/>
          <a:lstStyle/>
          <a:p>
            <a:pPr eaLnBrk="1" hangingPunct="1"/>
            <a:r>
              <a:rPr lang="zh-CN" altLang="en-US" sz="2800" dirty="0"/>
              <a:t>还可以把形参定义成</a:t>
            </a:r>
            <a:r>
              <a:rPr lang="zh-CN" altLang="en-US" sz="2800" dirty="0">
                <a:solidFill>
                  <a:srgbClr val="FF0000"/>
                </a:solidFill>
              </a:rPr>
              <a:t>对常量的引用</a:t>
            </a:r>
            <a:r>
              <a:rPr lang="zh-CN" altLang="en-US" sz="2800" dirty="0"/>
              <a:t>，防止在函数中通过形参改变实参的值。</a:t>
            </a:r>
          </a:p>
          <a:p>
            <a:pPr eaLnBrk="1" hangingPunct="1">
              <a:buFont typeface="Wingdings" panose="05000000000000000000" pitchFamily="2" charset="2"/>
              <a:buNone/>
            </a:pPr>
            <a:r>
              <a:rPr lang="en-US" altLang="zh-CN" sz="2400" dirty="0"/>
              <a:t>      </a:t>
            </a:r>
            <a:r>
              <a:rPr lang="zh-CN" altLang="en-US" sz="2000" dirty="0">
                <a:cs typeface="Times New Roman" panose="02020603050405020304" pitchFamily="18" charset="0"/>
              </a:rPr>
              <a:t>例如：</a:t>
            </a:r>
            <a:r>
              <a:rPr lang="en-US" altLang="zh-CN" sz="2000" dirty="0" err="1">
                <a:solidFill>
                  <a:srgbClr val="0070C0"/>
                </a:solidFill>
                <a:cs typeface="Times New Roman" panose="02020603050405020304" pitchFamily="18" charset="0"/>
              </a:rPr>
              <a:t>strcut</a:t>
            </a:r>
            <a:r>
              <a:rPr lang="en-US" altLang="zh-CN" sz="2000" dirty="0">
                <a:cs typeface="Times New Roman" panose="02020603050405020304" pitchFamily="18" charset="0"/>
              </a:rPr>
              <a:t> A {</a:t>
            </a:r>
          </a:p>
          <a:p>
            <a:pPr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int</a:t>
            </a:r>
            <a:r>
              <a:rPr lang="en-US" altLang="zh-CN" sz="2000" dirty="0">
                <a:cs typeface="Times New Roman" panose="02020603050405020304" pitchFamily="18" charset="0"/>
              </a:rPr>
              <a:t> </a:t>
            </a:r>
            <a:r>
              <a:rPr lang="en-US" altLang="zh-CN" sz="2000" dirty="0" err="1">
                <a:cs typeface="Times New Roman" panose="02020603050405020304" pitchFamily="18" charset="0"/>
              </a:rPr>
              <a:t>i</a:t>
            </a:r>
            <a:r>
              <a:rPr lang="en-US" altLang="zh-CN" sz="2000" dirty="0">
                <a:cs typeface="Times New Roman" panose="02020603050405020304" pitchFamily="18" charset="0"/>
              </a:rPr>
              <a:t>;</a:t>
            </a:r>
          </a:p>
          <a:p>
            <a:pPr eaLnBrk="1" hangingPunct="1">
              <a:buFont typeface="Wingdings" panose="05000000000000000000" pitchFamily="2" charset="2"/>
              <a:buNone/>
            </a:pPr>
            <a:r>
              <a:rPr lang="en-US" altLang="zh-CN" sz="2000" dirty="0">
                <a:cs typeface="Times New Roman" panose="02020603050405020304" pitchFamily="18" charset="0"/>
              </a:rPr>
              <a:t>                      ...... </a:t>
            </a:r>
          </a:p>
          <a:p>
            <a:pPr eaLnBrk="1" hangingPunct="1">
              <a:buFont typeface="Wingdings" panose="05000000000000000000" pitchFamily="2" charset="2"/>
              <a:buNone/>
            </a:pPr>
            <a:r>
              <a:rPr lang="en-US" altLang="zh-CN" sz="2000" dirty="0">
                <a:cs typeface="Times New Roman" panose="02020603050405020304" pitchFamily="18" charset="0"/>
              </a:rPr>
              <a:t>                  };</a:t>
            </a:r>
          </a:p>
          <a:p>
            <a:pPr eaLnBrk="1" hangingPunct="1">
              <a:buFont typeface="Wingdings" panose="05000000000000000000" pitchFamily="2" charset="2"/>
              <a:buNone/>
            </a:pPr>
            <a:endParaRPr lang="en-US" altLang="zh-CN" sz="1000" dirty="0">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a:solidFill>
                  <a:srgbClr val="0070C0"/>
                </a:solidFill>
                <a:cs typeface="Times New Roman" panose="02020603050405020304" pitchFamily="18" charset="0"/>
              </a:rPr>
              <a:t>void</a:t>
            </a:r>
            <a:r>
              <a:rPr lang="en-US" altLang="zh-CN" sz="2000" dirty="0">
                <a:cs typeface="Times New Roman" panose="02020603050405020304" pitchFamily="18" charset="0"/>
              </a:rPr>
              <a:t> f(</a:t>
            </a:r>
            <a:r>
              <a:rPr lang="en-US" altLang="zh-CN" sz="2000" dirty="0">
                <a:solidFill>
                  <a:srgbClr val="FF0000"/>
                </a:solidFill>
                <a:cs typeface="Times New Roman" panose="02020603050405020304" pitchFamily="18" charset="0"/>
              </a:rPr>
              <a:t>const A &amp;x</a:t>
            </a:r>
            <a:r>
              <a:rPr lang="en-US" altLang="zh-CN" sz="2000" dirty="0">
                <a:cs typeface="Times New Roman" panose="02020603050405020304" pitchFamily="18" charset="0"/>
              </a:rPr>
              <a:t>)</a:t>
            </a:r>
          </a:p>
          <a:p>
            <a:pPr eaLnBrk="1" hangingPunct="1">
              <a:buFont typeface="Wingdings" panose="05000000000000000000" pitchFamily="2" charset="2"/>
              <a:buNone/>
            </a:pPr>
            <a:r>
              <a:rPr lang="en-US" altLang="zh-CN" sz="2000" dirty="0">
                <a:cs typeface="Times New Roman" panose="02020603050405020304" pitchFamily="18" charset="0"/>
              </a:rPr>
              <a:t>                  {   ……</a:t>
            </a:r>
          </a:p>
          <a:p>
            <a:pPr eaLnBrk="1" hangingPunct="1">
              <a:buFont typeface="Wingdings" panose="05000000000000000000" pitchFamily="2" charset="2"/>
              <a:buNone/>
            </a:pPr>
            <a:r>
              <a:rPr lang="en-US" altLang="zh-CN" sz="2000" dirty="0">
                <a:cs typeface="Times New Roman" panose="02020603050405020304" pitchFamily="18" charset="0"/>
              </a:rPr>
              <a:t>                      </a:t>
            </a:r>
            <a:r>
              <a:rPr lang="en-US" altLang="zh-CN" sz="2000" dirty="0" err="1">
                <a:cs typeface="Times New Roman" panose="02020603050405020304" pitchFamily="18" charset="0"/>
              </a:rPr>
              <a:t>x.i</a:t>
            </a:r>
            <a:r>
              <a:rPr lang="en-US" altLang="zh-CN" sz="2000" dirty="0">
                <a:cs typeface="Times New Roman" panose="02020603050405020304" pitchFamily="18" charset="0"/>
              </a:rPr>
              <a:t> = 1;  </a:t>
            </a:r>
            <a:r>
              <a:rPr lang="en-US" altLang="zh-CN" sz="2000" dirty="0">
                <a:solidFill>
                  <a:srgbClr val="0000FF"/>
                </a:solidFill>
                <a:cs typeface="Times New Roman" panose="02020603050405020304" pitchFamily="18" charset="0"/>
              </a:rPr>
              <a:t>//Error</a:t>
            </a:r>
          </a:p>
          <a:p>
            <a:pPr eaLnBrk="1" hangingPunct="1">
              <a:buFont typeface="Wingdings" panose="05000000000000000000" pitchFamily="2" charset="2"/>
              <a:buNone/>
            </a:pPr>
            <a:r>
              <a:rPr lang="en-US" altLang="zh-CN" sz="2000" dirty="0">
                <a:solidFill>
                  <a:srgbClr val="0000FF"/>
                </a:solidFill>
                <a:cs typeface="Times New Roman" panose="02020603050405020304" pitchFamily="18" charset="0"/>
              </a:rPr>
              <a:t>                      </a:t>
            </a:r>
            <a:r>
              <a:rPr lang="en-US" altLang="zh-CN" sz="2000" dirty="0">
                <a:cs typeface="Times New Roman" panose="02020603050405020304" pitchFamily="18" charset="0"/>
              </a:rPr>
              <a:t>……</a:t>
            </a:r>
            <a:endParaRPr lang="en-US" altLang="zh-CN" sz="2000" dirty="0">
              <a:solidFill>
                <a:srgbClr val="0000FF"/>
              </a:solidFill>
              <a:cs typeface="Times New Roman" panose="02020603050405020304" pitchFamily="18" charset="0"/>
            </a:endParaRPr>
          </a:p>
          <a:p>
            <a:pPr eaLnBrk="1" hangingPunct="1">
              <a:buFont typeface="Wingdings" panose="05000000000000000000" pitchFamily="2" charset="2"/>
              <a:buNone/>
            </a:pPr>
            <a:r>
              <a:rPr lang="en-US" altLang="zh-CN" sz="2000" dirty="0">
                <a:cs typeface="Times New Roman" panose="02020603050405020304" pitchFamily="18" charset="0"/>
              </a:rPr>
              <a:t>                  }</a:t>
            </a:r>
          </a:p>
        </p:txBody>
      </p:sp>
      <p:sp>
        <p:nvSpPr>
          <p:cNvPr id="4" name="Rectangle 2">
            <a:extLst>
              <a:ext uri="{FF2B5EF4-FFF2-40B4-BE49-F238E27FC236}">
                <a16:creationId xmlns:a16="http://schemas.microsoft.com/office/drawing/2014/main" id="{7593A219-D36C-43D2-9392-28F76DDD63F5}"/>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BAB2AFEB-17EF-4F99-B9AE-08EEFA182196}"/>
              </a:ext>
            </a:extLst>
          </p:cNvPr>
          <p:cNvSpPr>
            <a:spLocks noGrp="1" noChangeArrowheads="1"/>
          </p:cNvSpPr>
          <p:nvPr>
            <p:ph type="body" idx="4294967295"/>
          </p:nvPr>
        </p:nvSpPr>
        <p:spPr>
          <a:xfrm>
            <a:off x="395536" y="1517603"/>
            <a:ext cx="8178800" cy="5151757"/>
          </a:xfrm>
          <a:solidFill>
            <a:schemeClr val="bg1"/>
          </a:solidFill>
        </p:spPr>
        <p:txBody>
          <a:bodyPr/>
          <a:lstStyle/>
          <a:p>
            <a:pPr eaLnBrk="1" hangingPunct="1"/>
            <a:r>
              <a:rPr lang="zh-CN" altLang="en-US" sz="2800" dirty="0">
                <a:latin typeface="Times New Roman" panose="02020603050405020304" pitchFamily="18" charset="0"/>
                <a:ea typeface="楷体_GB2312"/>
                <a:cs typeface="Times New Roman" panose="02020603050405020304" pitchFamily="18" charset="0"/>
              </a:rPr>
              <a:t>比较运算：</a:t>
            </a:r>
            <a:r>
              <a:rPr lang="zh-CN" altLang="en-US" sz="2400" dirty="0">
                <a:latin typeface="Times New Roman" panose="02020603050405020304" pitchFamily="18" charset="0"/>
                <a:ea typeface="楷体_GB2312"/>
                <a:cs typeface="Times New Roman" panose="02020603050405020304" pitchFamily="18" charset="0"/>
              </a:rPr>
              <a:t>转化为枚举值</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对应的整数</a:t>
            </a:r>
            <a:r>
              <a:rPr lang="zh-CN" altLang="en-US" sz="2400" dirty="0">
                <a:latin typeface="Times New Roman" panose="02020603050405020304" pitchFamily="18" charset="0"/>
                <a:ea typeface="楷体_GB2312"/>
                <a:cs typeface="Times New Roman" panose="02020603050405020304" pitchFamily="18" charset="0"/>
              </a:rPr>
              <a:t>之间的比较。例如：</a:t>
            </a:r>
            <a:endParaRPr lang="en-US" altLang="zh-CN" sz="24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MON &lt; TUE</a:t>
            </a:r>
            <a:r>
              <a:rPr lang="zh-CN" altLang="en-US" sz="2000" dirty="0">
                <a:latin typeface="Times New Roman" panose="02020603050405020304" pitchFamily="18" charset="0"/>
                <a:ea typeface="楷体_GB2312"/>
                <a:cs typeface="Times New Roman" panose="02020603050405020304" pitchFamily="18" charset="0"/>
              </a:rPr>
              <a:t>（结果为</a:t>
            </a:r>
            <a:r>
              <a:rPr lang="en-US" altLang="zh-CN" sz="2000" dirty="0">
                <a:latin typeface="Times New Roman" panose="02020603050405020304" pitchFamily="18" charset="0"/>
                <a:ea typeface="楷体_GB2312"/>
                <a:cs typeface="Times New Roman" panose="02020603050405020304" pitchFamily="18" charset="0"/>
              </a:rPr>
              <a:t>true</a:t>
            </a:r>
            <a:r>
              <a:rPr lang="zh-CN" altLang="en-US" sz="2000" dirty="0">
                <a:latin typeface="Times New Roman" panose="02020603050405020304" pitchFamily="18" charset="0"/>
                <a:ea typeface="楷体_GB2312"/>
                <a:cs typeface="Times New Roman" panose="02020603050405020304" pitchFamily="18" charset="0"/>
              </a:rPr>
              <a:t>）</a:t>
            </a:r>
            <a:endParaRPr lang="en-US" altLang="zh-CN" sz="2000" dirty="0">
              <a:latin typeface="Times New Roman" panose="02020603050405020304" pitchFamily="18" charset="0"/>
              <a:ea typeface="楷体_GB2312"/>
              <a:cs typeface="Times New Roman" panose="02020603050405020304" pitchFamily="18" charset="0"/>
            </a:endParaRP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MON &gt; RED</a:t>
            </a:r>
            <a:r>
              <a:rPr lang="zh-CN" altLang="en-US" sz="2000" dirty="0">
                <a:latin typeface="Times New Roman" panose="02020603050405020304" pitchFamily="18" charset="0"/>
                <a:ea typeface="楷体_GB2312"/>
                <a:cs typeface="Times New Roman" panose="02020603050405020304" pitchFamily="18" charset="0"/>
              </a:rPr>
              <a:t>（可以比较，但是潜在语义错误）</a:t>
            </a:r>
          </a:p>
          <a:p>
            <a:pPr eaLnBrk="1" hangingPunct="1"/>
            <a:r>
              <a:rPr lang="zh-CN" altLang="en-US" sz="2800" dirty="0">
                <a:latin typeface="Times New Roman" panose="02020603050405020304" pitchFamily="18" charset="0"/>
                <a:ea typeface="楷体_GB2312"/>
                <a:cs typeface="Times New Roman" panose="02020603050405020304" pitchFamily="18" charset="0"/>
              </a:rPr>
              <a:t>算术运算：</a:t>
            </a:r>
            <a:r>
              <a:rPr lang="zh-CN" altLang="en-US" sz="2400" dirty="0">
                <a:latin typeface="Times New Roman" panose="02020603050405020304" pitchFamily="18" charset="0"/>
                <a:ea typeface="楷体_GB2312"/>
                <a:cs typeface="Times New Roman" panose="02020603050405020304" pitchFamily="18" charset="0"/>
              </a:rPr>
              <a:t>枚举值</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将转换成对应的</a:t>
            </a:r>
            <a:r>
              <a:rPr lang="en-US" altLang="zh-CN" sz="2400" dirty="0">
                <a:solidFill>
                  <a:srgbClr val="FF0000"/>
                </a:solidFill>
                <a:latin typeface="Times New Roman" panose="02020603050405020304" pitchFamily="18" charset="0"/>
                <a:ea typeface="楷体_GB2312"/>
                <a:cs typeface="Times New Roman" panose="02020603050405020304" pitchFamily="18" charset="0"/>
              </a:rPr>
              <a:t>int</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型值，</a:t>
            </a:r>
            <a:r>
              <a:rPr lang="zh-CN" altLang="en-US" sz="2400" dirty="0">
                <a:latin typeface="Times New Roman" panose="02020603050405020304" pitchFamily="18" charset="0"/>
                <a:ea typeface="楷体_GB2312"/>
                <a:cs typeface="Times New Roman" panose="02020603050405020304" pitchFamily="18" charset="0"/>
              </a:rPr>
              <a:t>运算结果的类型为</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算术类型</a:t>
            </a:r>
            <a:r>
              <a:rPr lang="zh-CN" altLang="en-US" sz="2400" dirty="0">
                <a:latin typeface="Times New Roman" panose="02020603050405020304" pitchFamily="18" charset="0"/>
                <a:ea typeface="楷体_GB2312"/>
                <a:cs typeface="Times New Roman" panose="02020603050405020304" pitchFamily="18" charset="0"/>
              </a:rPr>
              <a:t>。例如：</a:t>
            </a: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Day d;</a:t>
            </a: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d = d+1;  //Error</a:t>
            </a:r>
            <a:r>
              <a:rPr lang="zh-CN" altLang="en-US" sz="2000" dirty="0">
                <a:latin typeface="Times New Roman" panose="02020603050405020304" pitchFamily="18" charset="0"/>
                <a:ea typeface="楷体_GB2312"/>
                <a:cs typeface="Times New Roman" panose="02020603050405020304" pitchFamily="18" charset="0"/>
              </a:rPr>
              <a:t>，因为</a:t>
            </a:r>
            <a:r>
              <a:rPr lang="en-US" altLang="zh-CN" sz="2000" dirty="0">
                <a:latin typeface="Times New Roman" panose="02020603050405020304" pitchFamily="18" charset="0"/>
                <a:ea typeface="楷体_GB2312"/>
                <a:cs typeface="Times New Roman" panose="02020603050405020304" pitchFamily="18" charset="0"/>
              </a:rPr>
              <a:t>d+1</a:t>
            </a:r>
            <a:r>
              <a:rPr lang="zh-CN" altLang="en-US" sz="2000" dirty="0">
                <a:latin typeface="Times New Roman" panose="02020603050405020304" pitchFamily="18" charset="0"/>
                <a:ea typeface="楷体_GB2312"/>
                <a:cs typeface="Times New Roman" panose="02020603050405020304" pitchFamily="18" charset="0"/>
              </a:rPr>
              <a:t>的结果为</a:t>
            </a:r>
            <a:r>
              <a:rPr lang="en-US" altLang="zh-CN" sz="2000" dirty="0">
                <a:latin typeface="Times New Roman" panose="02020603050405020304" pitchFamily="18" charset="0"/>
                <a:ea typeface="楷体_GB2312"/>
                <a:cs typeface="Times New Roman" panose="02020603050405020304" pitchFamily="18" charset="0"/>
              </a:rPr>
              <a:t>int</a:t>
            </a:r>
            <a:r>
              <a:rPr lang="zh-CN" altLang="en-US" sz="2000" dirty="0">
                <a:latin typeface="Times New Roman" panose="02020603050405020304" pitchFamily="18" charset="0"/>
                <a:ea typeface="楷体_GB2312"/>
                <a:cs typeface="Times New Roman" panose="02020603050405020304" pitchFamily="18" charset="0"/>
              </a:rPr>
              <a:t>类型。</a:t>
            </a: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d = (Day)(d+1)  //OK</a:t>
            </a:r>
          </a:p>
          <a:p>
            <a:pPr eaLnBrk="1" hangingPunct="1"/>
            <a:r>
              <a:rPr lang="zh-CN" altLang="en-US" sz="2800" dirty="0">
                <a:latin typeface="Times New Roman" panose="02020603050405020304" pitchFamily="18" charset="0"/>
                <a:ea typeface="楷体_GB2312"/>
                <a:cs typeface="Times New Roman" panose="02020603050405020304" pitchFamily="18" charset="0"/>
              </a:rPr>
              <a:t>输入输出：</a:t>
            </a:r>
            <a:r>
              <a:rPr lang="zh-CN" altLang="en-US" sz="2400" dirty="0">
                <a:solidFill>
                  <a:srgbClr val="FF0000"/>
                </a:solidFill>
                <a:latin typeface="Times New Roman" panose="02020603050405020304" pitchFamily="18" charset="0"/>
                <a:ea typeface="楷体_GB2312"/>
                <a:cs typeface="Times New Roman" panose="02020603050405020304" pitchFamily="18" charset="0"/>
              </a:rPr>
              <a:t>不能对枚举类型变量直接进行输入；但</a:t>
            </a:r>
            <a:r>
              <a:rPr lang="zh-CN" altLang="en-US" sz="2400" dirty="0">
                <a:latin typeface="Times New Roman" panose="02020603050405020304" pitchFamily="18" charset="0"/>
                <a:ea typeface="楷体_GB2312"/>
                <a:cs typeface="Times New Roman" panose="02020603050405020304" pitchFamily="18" charset="0"/>
              </a:rPr>
              <a:t>可以直接输出为</a:t>
            </a:r>
            <a:r>
              <a:rPr lang="en-US" altLang="zh-CN" sz="2400" dirty="0">
                <a:latin typeface="Times New Roman" panose="02020603050405020304" pitchFamily="18" charset="0"/>
                <a:ea typeface="楷体_GB2312"/>
                <a:cs typeface="Times New Roman" panose="02020603050405020304" pitchFamily="18" charset="0"/>
              </a:rPr>
              <a:t>int</a:t>
            </a:r>
            <a:r>
              <a:rPr lang="zh-CN" altLang="en-US" sz="2400" dirty="0">
                <a:latin typeface="Times New Roman" panose="02020603050405020304" pitchFamily="18" charset="0"/>
                <a:ea typeface="楷体_GB2312"/>
                <a:cs typeface="Times New Roman" panose="02020603050405020304" pitchFamily="18" charset="0"/>
              </a:rPr>
              <a:t>型，例如： </a:t>
            </a: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Day d;</a:t>
            </a:r>
          </a:p>
          <a:p>
            <a:pPr lvl="2" eaLnBrk="1" hangingPunct="1">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a:t>
            </a:r>
            <a:r>
              <a:rPr lang="en-US" altLang="zh-CN" sz="2000" dirty="0" err="1">
                <a:latin typeface="Times New Roman" panose="02020603050405020304" pitchFamily="18" charset="0"/>
                <a:ea typeface="楷体_GB2312"/>
                <a:cs typeface="Times New Roman" panose="02020603050405020304" pitchFamily="18" charset="0"/>
              </a:rPr>
              <a:t>cin</a:t>
            </a:r>
            <a:r>
              <a:rPr lang="en-US" altLang="zh-CN" sz="2000" dirty="0">
                <a:latin typeface="Times New Roman" panose="02020603050405020304" pitchFamily="18" charset="0"/>
                <a:ea typeface="楷体_GB2312"/>
                <a:cs typeface="Times New Roman" panose="02020603050405020304" pitchFamily="18" charset="0"/>
              </a:rPr>
              <a:t> &gt;&gt; d;  //Error</a:t>
            </a:r>
          </a:p>
          <a:p>
            <a:pPr lvl="2" eaLnBrk="1" hangingPunct="1">
              <a:spcAft>
                <a:spcPct val="50000"/>
              </a:spcAft>
              <a:buFont typeface="Wingdings" panose="05000000000000000000" pitchFamily="2" charset="2"/>
              <a:buChar char="Ø"/>
            </a:pPr>
            <a:r>
              <a:rPr lang="en-US" altLang="zh-CN" sz="2000" dirty="0">
                <a:latin typeface="Times New Roman" panose="02020603050405020304" pitchFamily="18" charset="0"/>
                <a:ea typeface="楷体_GB2312"/>
                <a:cs typeface="Times New Roman" panose="02020603050405020304" pitchFamily="18" charset="0"/>
              </a:rPr>
              <a:t> </a:t>
            </a:r>
            <a:r>
              <a:rPr lang="en-US" altLang="zh-CN" sz="2000" dirty="0" err="1">
                <a:latin typeface="Times New Roman" panose="02020603050405020304" pitchFamily="18" charset="0"/>
                <a:ea typeface="楷体_GB2312"/>
                <a:cs typeface="Times New Roman" panose="02020603050405020304" pitchFamily="18" charset="0"/>
              </a:rPr>
              <a:t>cout</a:t>
            </a:r>
            <a:r>
              <a:rPr lang="en-US" altLang="zh-CN" sz="2000" dirty="0">
                <a:latin typeface="Times New Roman" panose="02020603050405020304" pitchFamily="18" charset="0"/>
                <a:ea typeface="楷体_GB2312"/>
                <a:cs typeface="Times New Roman" panose="02020603050405020304" pitchFamily="18" charset="0"/>
              </a:rPr>
              <a:t> &lt;&lt; d;  //Ok</a:t>
            </a:r>
          </a:p>
          <a:p>
            <a:pPr lvl="2" eaLnBrk="1" hangingPunct="1">
              <a:buFont typeface="Wingdings" panose="05000000000000000000" pitchFamily="2" charset="2"/>
              <a:buChar char="Ø"/>
            </a:pPr>
            <a:endParaRPr lang="en-US" altLang="zh-CN" sz="2000" dirty="0">
              <a:latin typeface="Times New Roman" panose="02020603050405020304" pitchFamily="18" charset="0"/>
              <a:ea typeface="楷体_GB2312"/>
              <a:cs typeface="Times New Roman" panose="02020603050405020304" pitchFamily="18" charset="0"/>
            </a:endParaRPr>
          </a:p>
        </p:txBody>
      </p:sp>
      <p:sp>
        <p:nvSpPr>
          <p:cNvPr id="4" name="Rectangle 2">
            <a:extLst>
              <a:ext uri="{FF2B5EF4-FFF2-40B4-BE49-F238E27FC236}">
                <a16:creationId xmlns:a16="http://schemas.microsoft.com/office/drawing/2014/main" id="{C10C32DB-F886-483D-976F-ABC7123124D3}"/>
              </a:ext>
            </a:extLst>
          </p:cNvPr>
          <p:cNvSpPr txBox="1">
            <a:spLocks noChangeArrowheads="1"/>
          </p:cNvSpPr>
          <p:nvPr/>
        </p:nvSpPr>
        <p:spPr bwMode="auto">
          <a:xfrm>
            <a:off x="1331640" y="3445"/>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5.1.2 </a:t>
            </a:r>
            <a:r>
              <a:rPr lang="zh-CN" altLang="en-US" sz="4000" kern="0" dirty="0">
                <a:solidFill>
                  <a:schemeClr val="tx2"/>
                </a:solidFill>
                <a:latin typeface="+mj-lt"/>
                <a:ea typeface="楷体_GB2312"/>
                <a:cs typeface="+mj-cs"/>
              </a:rPr>
              <a:t>枚举类型的操作</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3">
            <a:extLst>
              <a:ext uri="{FF2B5EF4-FFF2-40B4-BE49-F238E27FC236}">
                <a16:creationId xmlns:a16="http://schemas.microsoft.com/office/drawing/2014/main" id="{9150EFC3-2369-40BB-BFA6-4E5E137CB763}"/>
              </a:ext>
            </a:extLst>
          </p:cNvPr>
          <p:cNvSpPr>
            <a:spLocks noGrp="1" noChangeArrowheads="1"/>
          </p:cNvSpPr>
          <p:nvPr>
            <p:ph type="body" idx="4294967295"/>
          </p:nvPr>
        </p:nvSpPr>
        <p:spPr>
          <a:xfrm>
            <a:off x="431800" y="1916832"/>
            <a:ext cx="8280400" cy="2819400"/>
          </a:xfrm>
        </p:spPr>
        <p:txBody>
          <a:bodyPr/>
          <a:lstStyle/>
          <a:p>
            <a:pPr algn="just" eaLnBrk="1" hangingPunct="1">
              <a:lnSpc>
                <a:spcPct val="90000"/>
              </a:lnSpc>
            </a:pPr>
            <a:r>
              <a:rPr lang="zh-CN" altLang="zh-CN" sz="2800" dirty="0"/>
              <a:t>引用类型与指针类型的区别</a:t>
            </a:r>
            <a:endParaRPr lang="en-US" altLang="zh-CN" sz="2800" dirty="0"/>
          </a:p>
          <a:p>
            <a:pPr lvl="1" algn="just" eaLnBrk="1" hangingPunct="1">
              <a:lnSpc>
                <a:spcPct val="90000"/>
              </a:lnSpc>
              <a:buFont typeface="Wingdings" panose="05000000000000000000" pitchFamily="2" charset="2"/>
              <a:buChar char="l"/>
            </a:pPr>
            <a:r>
              <a:rPr lang="zh-CN" altLang="zh-CN" sz="2400" dirty="0"/>
              <a:t>语法上，引用是采用</a:t>
            </a:r>
            <a:r>
              <a:rPr lang="zh-CN" altLang="zh-CN" sz="2400" dirty="0">
                <a:solidFill>
                  <a:srgbClr val="FF0000"/>
                </a:solidFill>
              </a:rPr>
              <a:t>直接访问</a:t>
            </a:r>
            <a:r>
              <a:rPr lang="zh-CN" altLang="zh-CN" sz="2400" dirty="0"/>
              <a:t>形式，而指针则需要采用</a:t>
            </a:r>
            <a:r>
              <a:rPr lang="zh-CN" altLang="zh-CN" sz="2400" dirty="0">
                <a:solidFill>
                  <a:srgbClr val="FF0000"/>
                </a:solidFill>
              </a:rPr>
              <a:t>间接访问</a:t>
            </a:r>
            <a:r>
              <a:rPr lang="zh-CN" altLang="zh-CN" sz="2400" dirty="0"/>
              <a:t>形式。</a:t>
            </a:r>
            <a:endParaRPr lang="zh-CN" altLang="zh-CN" sz="2400" dirty="0">
              <a:cs typeface="Times New Roman" panose="02020603050405020304" pitchFamily="18" charset="0"/>
            </a:endParaRPr>
          </a:p>
          <a:p>
            <a:pPr lvl="1" algn="just" eaLnBrk="1" hangingPunct="1">
              <a:lnSpc>
                <a:spcPct val="90000"/>
              </a:lnSpc>
              <a:buFont typeface="Wingdings" panose="05000000000000000000" pitchFamily="2" charset="2"/>
              <a:buChar char="l"/>
            </a:pPr>
            <a:r>
              <a:rPr lang="zh-CN" altLang="zh-CN" sz="2400" dirty="0"/>
              <a:t>在作为函数参数类型时，形式上，引用类型</a:t>
            </a:r>
            <a:r>
              <a:rPr lang="zh-CN" altLang="en-US" sz="2400" dirty="0"/>
              <a:t>形参</a:t>
            </a:r>
            <a:r>
              <a:rPr lang="zh-CN" altLang="zh-CN" sz="2400" dirty="0"/>
              <a:t>的</a:t>
            </a:r>
            <a:r>
              <a:rPr lang="zh-CN" altLang="zh-CN" sz="2400" dirty="0">
                <a:solidFill>
                  <a:srgbClr val="FF0000"/>
                </a:solidFill>
              </a:rPr>
              <a:t>实参是变量的名字</a:t>
            </a:r>
            <a:r>
              <a:rPr lang="zh-CN" altLang="zh-CN" sz="2400" dirty="0"/>
              <a:t>，而指针类型</a:t>
            </a:r>
            <a:r>
              <a:rPr lang="zh-CN" altLang="en-US" sz="2400" dirty="0"/>
              <a:t>形参</a:t>
            </a:r>
            <a:r>
              <a:rPr lang="zh-CN" altLang="zh-CN" sz="2400" dirty="0"/>
              <a:t>的实参是</a:t>
            </a:r>
            <a:r>
              <a:rPr lang="zh-CN" altLang="zh-CN" sz="2400" dirty="0">
                <a:solidFill>
                  <a:srgbClr val="FF0000"/>
                </a:solidFill>
              </a:rPr>
              <a:t>变量的地址</a:t>
            </a:r>
            <a:r>
              <a:rPr lang="zh-CN" altLang="zh-CN" sz="2400" dirty="0"/>
              <a:t>。 </a:t>
            </a:r>
          </a:p>
          <a:p>
            <a:pPr lvl="1" algn="just" eaLnBrk="1" hangingPunct="1">
              <a:lnSpc>
                <a:spcPct val="90000"/>
              </a:lnSpc>
              <a:buFont typeface="Wingdings" panose="05000000000000000000" pitchFamily="2" charset="2"/>
              <a:buChar char="l"/>
            </a:pPr>
            <a:r>
              <a:rPr lang="zh-CN" altLang="zh-CN" sz="2400" dirty="0"/>
              <a:t>除了在定义时指定的被引用变量外，引用类型变量</a:t>
            </a:r>
            <a:r>
              <a:rPr lang="zh-CN" altLang="zh-CN" sz="2400" dirty="0">
                <a:solidFill>
                  <a:srgbClr val="FF0000"/>
                </a:solidFill>
              </a:rPr>
              <a:t>不能再引用其它变量</a:t>
            </a:r>
            <a:r>
              <a:rPr lang="zh-CN" altLang="zh-CN" sz="2400" dirty="0"/>
              <a:t>；而指针变量</a:t>
            </a:r>
            <a:r>
              <a:rPr lang="zh-CN" altLang="zh-CN" sz="2400" dirty="0">
                <a:solidFill>
                  <a:srgbClr val="FF0000"/>
                </a:solidFill>
              </a:rPr>
              <a:t>可以指向其它的变量</a:t>
            </a:r>
            <a:r>
              <a:rPr lang="zh-CN" altLang="zh-CN" sz="2400" dirty="0"/>
              <a:t>。</a:t>
            </a:r>
          </a:p>
        </p:txBody>
      </p:sp>
      <p:sp>
        <p:nvSpPr>
          <p:cNvPr id="4" name="Rectangle 2">
            <a:extLst>
              <a:ext uri="{FF2B5EF4-FFF2-40B4-BE49-F238E27FC236}">
                <a16:creationId xmlns:a16="http://schemas.microsoft.com/office/drawing/2014/main" id="{45419D61-5426-4A32-BE59-CF3AE9126233}"/>
              </a:ext>
            </a:extLst>
          </p:cNvPr>
          <p:cNvSpPr txBox="1">
            <a:spLocks noChangeArrowheads="1"/>
          </p:cNvSpPr>
          <p:nvPr/>
        </p:nvSpPr>
        <p:spPr bwMode="auto">
          <a:xfrm>
            <a:off x="1562100" y="142875"/>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mj-ea"/>
                <a:cs typeface="+mj-cs"/>
              </a:rPr>
              <a:t>5.6 </a:t>
            </a:r>
            <a:r>
              <a:rPr lang="zh-CN" altLang="en-US" sz="4000" kern="0" dirty="0">
                <a:solidFill>
                  <a:schemeClr val="tx2"/>
                </a:solidFill>
                <a:latin typeface="+mj-lt"/>
                <a:ea typeface="+mj-ea"/>
                <a:cs typeface="+mj-cs"/>
              </a:rPr>
              <a:t>引用类型</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C485E0-98D4-4021-8584-4D3E9B2E39E7}"/>
              </a:ext>
            </a:extLst>
          </p:cNvPr>
          <p:cNvSpPr>
            <a:spLocks noGrp="1"/>
          </p:cNvSpPr>
          <p:nvPr>
            <p:ph type="title"/>
          </p:nvPr>
        </p:nvSpPr>
        <p:spPr>
          <a:xfrm>
            <a:off x="1066800" y="2420888"/>
            <a:ext cx="7010400" cy="1409700"/>
          </a:xfrm>
        </p:spPr>
        <p:txBody>
          <a:bodyPr/>
          <a:lstStyle/>
          <a:p>
            <a:pPr algn="ctr" eaLnBrk="1" fontAlgn="auto" hangingPunct="1">
              <a:lnSpc>
                <a:spcPct val="90000"/>
              </a:lnSpc>
              <a:spcAft>
                <a:spcPts val="0"/>
              </a:spcAft>
              <a:defRPr/>
            </a:pPr>
            <a:r>
              <a:rPr lang="en-US" altLang="zh-CN" sz="6000" b="1" kern="1200" dirty="0">
                <a:solidFill>
                  <a:srgbClr val="FFC000"/>
                </a:solidFill>
                <a:latin typeface="Calibri Light" panose="020F0302020204030204"/>
                <a:ea typeface="等线 Light" panose="02010600030101010101" pitchFamily="2" charset="-122"/>
              </a:rPr>
              <a:t>Q &amp; A</a:t>
            </a:r>
            <a:endParaRPr lang="zh-CN" altLang="en-US" sz="6000" b="1" kern="1200" dirty="0">
              <a:solidFill>
                <a:srgbClr val="FFC000"/>
              </a:solidFill>
              <a:latin typeface="Calibri Light" panose="020F0302020204030204"/>
              <a:ea typeface="等线 Light" panose="02010600030101010101" pitchFamily="2" charset="-122"/>
            </a:endParaRPr>
          </a:p>
        </p:txBody>
      </p:sp>
      <p:sp>
        <p:nvSpPr>
          <p:cNvPr id="3" name="灯片编号占位符 2">
            <a:extLst>
              <a:ext uri="{FF2B5EF4-FFF2-40B4-BE49-F238E27FC236}">
                <a16:creationId xmlns:a16="http://schemas.microsoft.com/office/drawing/2014/main" id="{00C01C6E-1D39-464A-B235-4674039C8640}"/>
              </a:ext>
            </a:extLst>
          </p:cNvPr>
          <p:cNvSpPr>
            <a:spLocks noGrp="1"/>
          </p:cNvSpPr>
          <p:nvPr>
            <p:ph type="sldNum" sz="quarter" idx="12"/>
          </p:nvPr>
        </p:nvSpPr>
        <p:spPr/>
        <p:txBody>
          <a:bodyPr/>
          <a:lstStyle/>
          <a:p>
            <a:pPr>
              <a:defRPr/>
            </a:pPr>
            <a:fld id="{34F3B470-634D-4B21-93F2-53B70AA4FCC8}" type="slidenum">
              <a:rPr lang="zh-CN" altLang="en-US" smtClean="0"/>
              <a:pPr>
                <a:defRPr/>
              </a:pPr>
              <a:t>81</a:t>
            </a:fld>
            <a:endParaRPr lang="en-US" altLang="zh-CN" dirty="0"/>
          </a:p>
        </p:txBody>
      </p:sp>
    </p:spTree>
    <p:extLst>
      <p:ext uri="{BB962C8B-B14F-4D97-AF65-F5344CB8AC3E}">
        <p14:creationId xmlns:p14="http://schemas.microsoft.com/office/powerpoint/2010/main" val="3430496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E18BE954-072D-4F84-BC69-29DC59E307C1}"/>
              </a:ext>
            </a:extLst>
          </p:cNvPr>
          <p:cNvSpPr txBox="1">
            <a:spLocks noChangeArrowheads="1"/>
          </p:cNvSpPr>
          <p:nvPr/>
        </p:nvSpPr>
        <p:spPr bwMode="auto">
          <a:xfrm>
            <a:off x="1403648" y="0"/>
            <a:ext cx="7010400" cy="1527175"/>
          </a:xfrm>
          <a:prstGeom prst="rect">
            <a:avLst/>
          </a:prstGeom>
          <a:noFill/>
          <a:ln w="9525">
            <a:noFill/>
            <a:miter lim="800000"/>
            <a:headEnd/>
            <a:tailEnd/>
          </a:ln>
        </p:spPr>
        <p:txBody>
          <a:bodyPr anchor="ctr"/>
          <a:lstStyle/>
          <a:p>
            <a:pPr eaLnBrk="1" hangingPunct="1">
              <a:defRPr/>
            </a:pPr>
            <a:r>
              <a:rPr lang="en-US" altLang="zh-CN" sz="4000" kern="0" dirty="0">
                <a:solidFill>
                  <a:schemeClr val="tx2"/>
                </a:solidFill>
                <a:latin typeface="+mj-lt"/>
                <a:ea typeface="楷体_GB2312"/>
                <a:cs typeface="+mj-cs"/>
              </a:rPr>
              <a:t>5.1.2 </a:t>
            </a:r>
            <a:r>
              <a:rPr lang="zh-CN" altLang="en-US" sz="4000" kern="0" dirty="0">
                <a:solidFill>
                  <a:schemeClr val="tx2"/>
                </a:solidFill>
                <a:latin typeface="+mj-lt"/>
                <a:ea typeface="楷体_GB2312"/>
                <a:cs typeface="+mj-cs"/>
              </a:rPr>
              <a:t>枚举类型的操作</a:t>
            </a:r>
          </a:p>
        </p:txBody>
      </p:sp>
      <p:sp>
        <p:nvSpPr>
          <p:cNvPr id="5" name="Rectangle 2">
            <a:extLst>
              <a:ext uri="{FF2B5EF4-FFF2-40B4-BE49-F238E27FC236}">
                <a16:creationId xmlns:a16="http://schemas.microsoft.com/office/drawing/2014/main" id="{6BF5A0B7-1B73-4112-B299-A0C995A96C3B}"/>
              </a:ext>
            </a:extLst>
          </p:cNvPr>
          <p:cNvSpPr txBox="1">
            <a:spLocks noChangeArrowheads="1"/>
          </p:cNvSpPr>
          <p:nvPr/>
        </p:nvSpPr>
        <p:spPr bwMode="auto">
          <a:xfrm>
            <a:off x="1462881" y="1527175"/>
            <a:ext cx="6218238" cy="5157787"/>
          </a:xfrm>
          <a:prstGeom prst="rect">
            <a:avLst/>
          </a:prstGeom>
          <a:solidFill>
            <a:schemeClr val="bg1"/>
          </a:solidFill>
          <a:ln>
            <a:noFill/>
          </a:ln>
        </p:spPr>
        <p:txBody>
          <a:bodyPr/>
          <a:lstStyle>
            <a:lvl1pPr marL="342891" indent="-342891"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32" indent="-285744" algn="l" rtl="0" eaLnBrk="0" fontAlgn="base" hangingPunct="0">
              <a:spcBef>
                <a:spcPct val="20000"/>
              </a:spcBef>
              <a:spcAft>
                <a:spcPct val="0"/>
              </a:spcAft>
              <a:buClr>
                <a:schemeClr val="tx1"/>
              </a:buClr>
              <a:buSzPct val="70000"/>
              <a:buFont typeface="Wingdings" panose="05000000000000000000" pitchFamily="2" charset="2"/>
              <a:buChar char="–"/>
              <a:defRPr sz="2800">
                <a:solidFill>
                  <a:schemeClr val="tx2"/>
                </a:solidFill>
                <a:latin typeface="+mn-lt"/>
                <a:ea typeface="+mn-ea"/>
              </a:defRPr>
            </a:lvl2pPr>
            <a:lvl3pPr marL="1142971" indent="-228594"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宋体" pitchFamily="2" charset="-122"/>
              </a:defRPr>
            </a:lvl3pPr>
            <a:lvl4pPr marL="1600160" indent="-228594"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宋体" pitchFamily="2" charset="-122"/>
              </a:defRPr>
            </a:lvl4pPr>
            <a:lvl5pPr marL="2057349" indent="-228594"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宋体" pitchFamily="2" charset="-122"/>
              </a:defRPr>
            </a:lvl5pPr>
            <a:lvl6pPr marL="2514537" indent="-228594"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6pPr>
            <a:lvl7pPr marL="2971726" indent="-228594"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7pPr>
            <a:lvl8pPr marL="3428914" indent="-228594"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8pPr>
            <a:lvl9pPr marL="3886103" indent="-228594" algn="l" rtl="0" eaLnBrk="0" fontAlgn="base" hangingPunct="0">
              <a:spcBef>
                <a:spcPct val="20000"/>
              </a:spcBef>
              <a:spcAft>
                <a:spcPct val="0"/>
              </a:spcAft>
              <a:buFont typeface="Wingdings" pitchFamily="2" charset="2"/>
              <a:buChar char="•"/>
              <a:defRPr sz="2000">
                <a:solidFill>
                  <a:schemeClr val="tx2"/>
                </a:solidFill>
                <a:latin typeface="+mn-lt"/>
                <a:ea typeface="宋体" pitchFamily="2" charset="-122"/>
              </a:defRPr>
            </a:lvl9pPr>
          </a:lstStyle>
          <a:p>
            <a:pPr eaLnBrk="1" hangingPunct="1">
              <a:lnSpc>
                <a:spcPct val="80000"/>
              </a:lnSpc>
              <a:buFont typeface="Wingdings" panose="05000000000000000000" pitchFamily="2" charset="2"/>
              <a:buNone/>
              <a:defRPr/>
            </a:pPr>
            <a:r>
              <a:rPr lang="en-US" altLang="zh-CN" sz="2000" kern="0" dirty="0">
                <a:solidFill>
                  <a:srgbClr val="0070C0"/>
                </a:solidFill>
                <a:ea typeface="楷体_GB2312"/>
                <a:cs typeface="Times New Roman" panose="02020603050405020304" pitchFamily="18" charset="0"/>
              </a:rPr>
              <a:t>#include</a:t>
            </a:r>
            <a:r>
              <a:rPr lang="en-US" altLang="zh-CN" sz="2000" kern="0" dirty="0">
                <a:ea typeface="楷体_GB2312"/>
                <a:cs typeface="Times New Roman" panose="02020603050405020304" pitchFamily="18" charset="0"/>
              </a:rPr>
              <a:t> </a:t>
            </a:r>
            <a:r>
              <a:rPr lang="en-US" altLang="zh-CN" sz="2000" kern="0" dirty="0">
                <a:solidFill>
                  <a:srgbClr val="FF9900"/>
                </a:solidFill>
                <a:ea typeface="楷体_GB2312"/>
                <a:cs typeface="Times New Roman" panose="02020603050405020304" pitchFamily="18" charset="0"/>
              </a:rPr>
              <a:t>&lt;iostream&gt;</a:t>
            </a:r>
          </a:p>
          <a:p>
            <a:pPr eaLnBrk="1" hangingPunct="1">
              <a:lnSpc>
                <a:spcPct val="80000"/>
              </a:lnSpc>
              <a:buFont typeface="Wingdings" panose="05000000000000000000" pitchFamily="2" charset="2"/>
              <a:buNone/>
              <a:defRPr/>
            </a:pPr>
            <a:r>
              <a:rPr lang="en-US" altLang="zh-CN" sz="2000" kern="0" dirty="0">
                <a:solidFill>
                  <a:srgbClr val="0070C0"/>
                </a:solidFill>
                <a:ea typeface="楷体_GB2312"/>
                <a:cs typeface="Times New Roman" panose="02020603050405020304" pitchFamily="18" charset="0"/>
              </a:rPr>
              <a:t>using</a:t>
            </a: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namespace</a:t>
            </a:r>
            <a:r>
              <a:rPr lang="en-US" altLang="zh-CN" sz="2000" kern="0" dirty="0">
                <a:ea typeface="楷体_GB2312"/>
                <a:cs typeface="Times New Roman" panose="02020603050405020304" pitchFamily="18" charset="0"/>
              </a:rPr>
              <a:t> std;</a:t>
            </a:r>
          </a:p>
          <a:p>
            <a:pPr eaLnBrk="1" hangingPunct="1">
              <a:lnSpc>
                <a:spcPct val="80000"/>
              </a:lnSpc>
              <a:buFont typeface="Wingdings" panose="05000000000000000000" pitchFamily="2" charset="2"/>
              <a:buNone/>
              <a:defRPr/>
            </a:pPr>
            <a:r>
              <a:rPr lang="en-US" altLang="zh-CN" sz="2000" kern="0" dirty="0">
                <a:solidFill>
                  <a:srgbClr val="00B050"/>
                </a:solidFill>
                <a:ea typeface="楷体_GB2312"/>
                <a:cs typeface="Times New Roman" panose="02020603050405020304" pitchFamily="18" charset="0"/>
              </a:rPr>
              <a:t>//</a:t>
            </a:r>
            <a:r>
              <a:rPr lang="zh-CN" altLang="en-US" sz="2000" dirty="0">
                <a:solidFill>
                  <a:srgbClr val="00B050"/>
                </a:solidFill>
                <a:latin typeface="Times New Roman" panose="02020603050405020304" pitchFamily="18" charset="0"/>
                <a:ea typeface="楷体_GB2312"/>
                <a:cs typeface="Times New Roman" panose="02020603050405020304" pitchFamily="18" charset="0"/>
              </a:rPr>
              <a:t>通过输入整数值把该整型值转化为枚举值</a:t>
            </a:r>
            <a:endParaRPr lang="en-US" altLang="zh-CN" sz="2000" kern="0" dirty="0">
              <a:solidFill>
                <a:srgbClr val="00B050"/>
              </a:solidFill>
              <a:ea typeface="楷体_GB2312"/>
              <a:cs typeface="Times New Roman" panose="02020603050405020304" pitchFamily="18" charset="0"/>
            </a:endParaRPr>
          </a:p>
          <a:p>
            <a:pPr eaLnBrk="1" hangingPunct="1">
              <a:lnSpc>
                <a:spcPct val="80000"/>
              </a:lnSpc>
              <a:buFont typeface="Wingdings" panose="05000000000000000000" pitchFamily="2" charset="2"/>
              <a:buNone/>
              <a:defRPr/>
            </a:pPr>
            <a:r>
              <a:rPr lang="en-US" altLang="zh-CN" sz="2000" kern="0" dirty="0">
                <a:solidFill>
                  <a:srgbClr val="0070C0"/>
                </a:solidFill>
                <a:ea typeface="楷体_GB2312"/>
                <a:cs typeface="Times New Roman" panose="02020603050405020304" pitchFamily="18" charset="0"/>
              </a:rPr>
              <a:t>int</a:t>
            </a:r>
            <a:r>
              <a:rPr lang="en-US" altLang="zh-CN" sz="2000" kern="0" dirty="0">
                <a:ea typeface="楷体_GB2312"/>
                <a:cs typeface="Times New Roman" panose="02020603050405020304" pitchFamily="18" charset="0"/>
              </a:rPr>
              <a:t> main()</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Day</a:t>
            </a:r>
            <a:r>
              <a:rPr lang="en-US" altLang="zh-CN" sz="2000" kern="0" dirty="0">
                <a:ea typeface="楷体_GB2312"/>
                <a:cs typeface="Times New Roman" panose="02020603050405020304" pitchFamily="18" charset="0"/>
              </a:rPr>
              <a:t> d;</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int</a:t>
            </a:r>
            <a:r>
              <a:rPr lang="en-US" altLang="zh-CN" sz="2000" kern="0" dirty="0">
                <a:ea typeface="楷体_GB2312"/>
                <a:cs typeface="Times New Roman" panose="02020603050405020304" pitchFamily="18" charset="0"/>
              </a:rPr>
              <a:t> </a:t>
            </a:r>
            <a:r>
              <a:rPr lang="en-US" altLang="zh-CN" sz="2000" kern="0" dirty="0" err="1">
                <a:ea typeface="楷体_GB2312"/>
                <a:cs typeface="Times New Roman" panose="02020603050405020304" pitchFamily="18" charset="0"/>
              </a:rPr>
              <a:t>i</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err="1">
                <a:ea typeface="楷体_GB2312"/>
                <a:cs typeface="Times New Roman" panose="02020603050405020304" pitchFamily="18" charset="0"/>
              </a:rPr>
              <a:t>cin</a:t>
            </a:r>
            <a:r>
              <a:rPr lang="en-US" altLang="zh-CN" sz="2000" kern="0" dirty="0">
                <a:ea typeface="楷体_GB2312"/>
                <a:cs typeface="Times New Roman" panose="02020603050405020304" pitchFamily="18" charset="0"/>
              </a:rPr>
              <a:t> &gt;&gt; </a:t>
            </a:r>
            <a:r>
              <a:rPr lang="en-US" altLang="zh-CN" sz="2000" kern="0" dirty="0" err="1">
                <a:ea typeface="楷体_GB2312"/>
                <a:cs typeface="Times New Roman" panose="02020603050405020304" pitchFamily="18" charset="0"/>
              </a:rPr>
              <a:t>i</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switch</a:t>
            </a:r>
            <a:r>
              <a:rPr lang="en-US" altLang="zh-CN" sz="2000" kern="0" dirty="0">
                <a:ea typeface="楷体_GB2312"/>
                <a:cs typeface="Times New Roman" panose="02020603050405020304" pitchFamily="18" charset="0"/>
              </a:rPr>
              <a:t> (</a:t>
            </a:r>
            <a:r>
              <a:rPr lang="en-US" altLang="zh-CN" sz="2000" kern="0" dirty="0" err="1">
                <a:ea typeface="楷体_GB2312"/>
                <a:cs typeface="Times New Roman" panose="02020603050405020304" pitchFamily="18" charset="0"/>
              </a:rPr>
              <a:t>i</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0: d = SUN;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1: d = MON;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2: d = TUE;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3: d = WED;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4: d = THU;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5: d = FRI;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case</a:t>
            </a:r>
            <a:r>
              <a:rPr lang="en-US" altLang="zh-CN" sz="2000" kern="0" dirty="0">
                <a:ea typeface="楷体_GB2312"/>
                <a:cs typeface="Times New Roman" panose="02020603050405020304" pitchFamily="18" charset="0"/>
              </a:rPr>
              <a:t> 6: d = SAT;    </a:t>
            </a:r>
            <a:r>
              <a:rPr lang="en-US" altLang="zh-CN" sz="2000" kern="0" dirty="0">
                <a:solidFill>
                  <a:srgbClr val="0070C0"/>
                </a:solidFill>
                <a:ea typeface="楷体_GB2312"/>
                <a:cs typeface="Times New Roman" panose="02020603050405020304" pitchFamily="18" charset="0"/>
              </a:rPr>
              <a:t>break</a:t>
            </a:r>
            <a:r>
              <a:rPr lang="en-US" altLang="zh-CN" sz="2000" kern="0" dirty="0">
                <a:ea typeface="楷体_GB2312"/>
                <a:cs typeface="Times New Roman" panose="02020603050405020304" pitchFamily="18" charset="0"/>
              </a:rPr>
              <a:t>;</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default</a:t>
            </a:r>
            <a:r>
              <a:rPr lang="en-US" altLang="zh-CN" sz="2000" kern="0" dirty="0">
                <a:ea typeface="楷体_GB2312"/>
                <a:cs typeface="Times New Roman" panose="02020603050405020304" pitchFamily="18" charset="0"/>
              </a:rPr>
              <a:t>: cout &lt;&lt; </a:t>
            </a:r>
            <a:r>
              <a:rPr lang="en-US" altLang="zh-CN" sz="2000" kern="0" dirty="0">
                <a:solidFill>
                  <a:srgbClr val="FF9900"/>
                </a:solidFill>
                <a:ea typeface="楷体_GB2312"/>
                <a:cs typeface="Times New Roman" panose="02020603050405020304" pitchFamily="18" charset="0"/>
              </a:rPr>
              <a:t>"Input Error!" </a:t>
            </a:r>
            <a:r>
              <a:rPr lang="en-US" altLang="zh-CN" sz="2000" kern="0" dirty="0">
                <a:ea typeface="楷体_GB2312"/>
                <a:cs typeface="Times New Roman" panose="02020603050405020304" pitchFamily="18" charset="0"/>
              </a:rPr>
              <a:t>&lt;&lt; </a:t>
            </a:r>
            <a:r>
              <a:rPr lang="en-US" altLang="zh-CN" sz="2000" kern="0" dirty="0" err="1">
                <a:ea typeface="楷体_GB2312"/>
                <a:cs typeface="Times New Roman" panose="02020603050405020304" pitchFamily="18" charset="0"/>
              </a:rPr>
              <a:t>endl</a:t>
            </a:r>
            <a:r>
              <a:rPr lang="en-US" altLang="zh-CN" sz="2000" kern="0" dirty="0">
                <a:ea typeface="楷体_GB2312"/>
                <a:cs typeface="Times New Roman" panose="02020603050405020304" pitchFamily="18" charset="0"/>
              </a:rPr>
              <a:t>; </a:t>
            </a:r>
            <a:r>
              <a:rPr lang="en-US" altLang="zh-CN" sz="2000" kern="0" dirty="0">
                <a:solidFill>
                  <a:srgbClr val="0070C0"/>
                </a:solidFill>
                <a:ea typeface="楷体_GB2312"/>
                <a:cs typeface="Times New Roman" panose="02020603050405020304" pitchFamily="18" charset="0"/>
              </a:rPr>
              <a:t>exit</a:t>
            </a:r>
            <a:r>
              <a:rPr lang="en-US" altLang="zh-CN" sz="2000" kern="0" dirty="0">
                <a:ea typeface="楷体_GB2312"/>
                <a:cs typeface="Times New Roman" panose="02020603050405020304" pitchFamily="18" charset="0"/>
              </a:rPr>
              <a:t>(-1);</a:t>
            </a:r>
          </a:p>
          <a:p>
            <a:pPr eaLnBrk="1" hangingPunct="1">
              <a:lnSpc>
                <a:spcPct val="80000"/>
              </a:lnSpc>
              <a:buFont typeface="Wingdings" panose="05000000000000000000" pitchFamily="2" charset="2"/>
              <a:buNone/>
              <a:defRPr/>
            </a:pPr>
            <a:r>
              <a:rPr lang="en-US" altLang="zh-CN" sz="2000" kern="0" dirty="0">
                <a:ea typeface="楷体_GB2312"/>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XMU_Theme_4_3">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XMU_Theme_4_3" id="{1C527275-ECAD-42BD-B9CA-77F83F29C23F}" vid="{A447C622-6C11-4A24-81A1-7A3CB873886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XMU_Theme_4_3</Template>
  <TotalTime>2525</TotalTime>
  <Pages>0</Pages>
  <Words>6796</Words>
  <Characters>0</Characters>
  <Application>Microsoft Office PowerPoint</Application>
  <DocSecurity>0</DocSecurity>
  <PresentationFormat>全屏显示(4:3)</PresentationFormat>
  <Lines>0</Lines>
  <Paragraphs>906</Paragraphs>
  <Slides>81</Slides>
  <Notes>50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81</vt:i4>
      </vt:variant>
    </vt:vector>
  </HeadingPairs>
  <TitlesOfParts>
    <vt:vector size="91" baseType="lpstr">
      <vt:lpstr>等线 Light</vt:lpstr>
      <vt:lpstr>楷体_GB2312</vt:lpstr>
      <vt:lpstr>宋体</vt:lpstr>
      <vt:lpstr>微软雅黑</vt:lpstr>
      <vt:lpstr>Arial</vt:lpstr>
      <vt:lpstr>Calibri Light</vt:lpstr>
      <vt:lpstr>Times New Roman</vt:lpstr>
      <vt:lpstr>Verdana</vt:lpstr>
      <vt:lpstr>Wingdings</vt:lpstr>
      <vt:lpstr>XMU_Theme_4_3</vt:lpstr>
      <vt:lpstr>面向对象程序设计 (C++) Object-Oriented Programming (C++)</vt:lpstr>
      <vt:lpstr>第五章 构造数据类型</vt:lpstr>
      <vt:lpstr>本章内容</vt:lpstr>
      <vt:lpstr>本章内容</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本章内容</vt:lpstr>
      <vt:lpstr>PowerPoint 演示文稿</vt:lpstr>
      <vt:lpstr>PowerPoint 演示文稿</vt:lpstr>
      <vt:lpstr>PowerPoint 演示文稿</vt:lpstr>
      <vt:lpstr>本章内容</vt:lpstr>
      <vt:lpstr>PowerPoint 演示文稿</vt:lpstr>
      <vt:lpstr>PowerPoint 演示文稿</vt:lpstr>
      <vt:lpstr>PowerPoint 演示文稿</vt:lpstr>
      <vt:lpstr>赋值操作</vt:lpstr>
      <vt:lpstr>间接访问操作（*和-&gt;）</vt:lpstr>
      <vt:lpstr>PowerPoint 演示文稿</vt:lpstr>
      <vt:lpstr>指针的运算</vt:lpstr>
      <vt:lpstr>指针的运算</vt:lpstr>
      <vt:lpstr>指针的运算</vt:lpstr>
      <vt:lpstr>指针的输出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动态变量的创建</vt:lpstr>
      <vt:lpstr>动态变量的创建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例：编写一个程序，根据输入的要求执行在一个函数表中定义的某个函数。 </vt:lpstr>
      <vt:lpstr>PowerPoint 演示文稿</vt:lpstr>
      <vt:lpstr>本章内容</vt:lpstr>
      <vt:lpstr>PowerPoint 演示文稿</vt:lpstr>
      <vt:lpstr>PowerPoint 演示文稿</vt:lpstr>
      <vt:lpstr>PowerPoint 演示文稿</vt:lpstr>
      <vt:lpstr>PowerPoint 演示文稿</vt:lpstr>
      <vt:lpstr>PowerPoint 演示文稿</vt:lpstr>
      <vt:lpstr>Q &amp; A</vt:lpstr>
    </vt:vector>
  </TitlesOfParts>
  <Manager/>
  <Company>CSD</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subject/>
  <dc:creator>Jinsong Su</dc:creator>
  <cp:keywords/>
  <dc:description/>
  <cp:lastModifiedBy>陈胤燃</cp:lastModifiedBy>
  <cp:revision>749</cp:revision>
  <dcterms:created xsi:type="dcterms:W3CDTF">2005-02-20T09:54:04Z</dcterms:created>
  <dcterms:modified xsi:type="dcterms:W3CDTF">2023-03-21T15:41:59Z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2052-9.1.0.4984</vt:lpwstr>
  </property>
</Properties>
</file>