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0" r:id="rId1"/>
  </p:sldMasterIdLst>
  <p:notesMasterIdLst>
    <p:notesMasterId r:id="rId47"/>
  </p:notesMasterIdLst>
  <p:sldIdLst>
    <p:sldId id="655" r:id="rId2"/>
    <p:sldId id="344" r:id="rId3"/>
    <p:sldId id="867" r:id="rId4"/>
    <p:sldId id="755" r:id="rId5"/>
    <p:sldId id="756" r:id="rId6"/>
    <p:sldId id="702" r:id="rId7"/>
    <p:sldId id="703" r:id="rId8"/>
    <p:sldId id="704" r:id="rId9"/>
    <p:sldId id="757" r:id="rId10"/>
    <p:sldId id="759" r:id="rId11"/>
    <p:sldId id="868" r:id="rId12"/>
    <p:sldId id="708" r:id="rId13"/>
    <p:sldId id="747" r:id="rId14"/>
    <p:sldId id="709" r:id="rId15"/>
    <p:sldId id="760" r:id="rId16"/>
    <p:sldId id="764" r:id="rId17"/>
    <p:sldId id="770" r:id="rId18"/>
    <p:sldId id="869" r:id="rId19"/>
    <p:sldId id="710" r:id="rId20"/>
    <p:sldId id="711" r:id="rId21"/>
    <p:sldId id="771" r:id="rId22"/>
    <p:sldId id="772" r:id="rId23"/>
    <p:sldId id="766" r:id="rId24"/>
    <p:sldId id="870" r:id="rId25"/>
    <p:sldId id="719" r:id="rId26"/>
    <p:sldId id="777" r:id="rId27"/>
    <p:sldId id="774" r:id="rId28"/>
    <p:sldId id="775" r:id="rId29"/>
    <p:sldId id="722" r:id="rId30"/>
    <p:sldId id="776" r:id="rId31"/>
    <p:sldId id="813" r:id="rId32"/>
    <p:sldId id="872" r:id="rId33"/>
    <p:sldId id="875" r:id="rId34"/>
    <p:sldId id="879" r:id="rId35"/>
    <p:sldId id="725" r:id="rId36"/>
    <p:sldId id="880" r:id="rId37"/>
    <p:sldId id="741" r:id="rId38"/>
    <p:sldId id="726" r:id="rId39"/>
    <p:sldId id="727" r:id="rId40"/>
    <p:sldId id="778" r:id="rId41"/>
    <p:sldId id="876" r:id="rId42"/>
    <p:sldId id="738" r:id="rId43"/>
    <p:sldId id="877" r:id="rId44"/>
    <p:sldId id="878" r:id="rId45"/>
    <p:sldId id="657" r:id="rId46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FFCC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334" autoAdjust="0"/>
  </p:normalViewPr>
  <p:slideViewPr>
    <p:cSldViewPr>
      <p:cViewPr>
        <p:scale>
          <a:sx n="100" d="100"/>
          <a:sy n="100" d="100"/>
        </p:scale>
        <p:origin x="1914" y="228"/>
      </p:cViewPr>
      <p:guideLst>
        <p:guide orient="horz" pos="2160"/>
        <p:guide pos="28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63E13F2D-3827-43A0-A5E7-7D0698E7695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50260612-102B-4F5D-9412-0460AD65D08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7C306E1E-0C84-47D8-A91B-C54D1B387EF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633452B2-9299-4813-AC95-936AD0CFA6D5}"/>
              </a:ext>
            </a:extLst>
          </p:cNvPr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noProof="0"/>
              <a:t>单击此处编辑母版文本样式</a:t>
            </a:r>
          </a:p>
          <a:p>
            <a:pPr lvl="1"/>
            <a:r>
              <a:rPr lang="zh-CN" noProof="0"/>
              <a:t>第二级</a:t>
            </a:r>
          </a:p>
          <a:p>
            <a:pPr lvl="2"/>
            <a:r>
              <a:rPr lang="zh-CN" noProof="0"/>
              <a:t>第三级</a:t>
            </a:r>
          </a:p>
          <a:p>
            <a:pPr lvl="3"/>
            <a:r>
              <a:rPr lang="zh-CN" noProof="0"/>
              <a:t>第四级</a:t>
            </a:r>
          </a:p>
          <a:p>
            <a:pPr lvl="4"/>
            <a:r>
              <a:rPr lang="zh-CN" noProof="0"/>
              <a:t>第五级</a:t>
            </a:r>
          </a:p>
        </p:txBody>
      </p:sp>
      <p:sp>
        <p:nvSpPr>
          <p:cNvPr id="3078" name="Rectangle 6">
            <a:extLst>
              <a:ext uri="{FF2B5EF4-FFF2-40B4-BE49-F238E27FC236}">
                <a16:creationId xmlns:a16="http://schemas.microsoft.com/office/drawing/2014/main" id="{DA8E8C82-6362-4842-B24E-E547894717F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079" name="Rectangle 7">
            <a:extLst>
              <a:ext uri="{FF2B5EF4-FFF2-40B4-BE49-F238E27FC236}">
                <a16:creationId xmlns:a16="http://schemas.microsoft.com/office/drawing/2014/main" id="{A1602C78-2234-4035-B99E-9500CB3F36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CD3F89B-1C65-41D1-A45C-09684AA37C7F}" type="slidenum">
              <a:rPr lang="zh-CN" altLang="zh-CN"/>
              <a:pPr>
                <a:defRPr/>
              </a:pPr>
              <a:t>‹#›</a:t>
            </a:fld>
            <a:endParaRPr lang="zh-CN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幻灯片图像占位符 1">
            <a:extLst>
              <a:ext uri="{FF2B5EF4-FFF2-40B4-BE49-F238E27FC236}">
                <a16:creationId xmlns:a16="http://schemas.microsoft.com/office/drawing/2014/main" id="{806A7293-0B1E-4E44-AEB7-89B0ACADF10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A4B69DC4-25BD-4374-8A5D-B036AB0A38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成员选择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obj.dataMember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间接成员选择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someObj.*dataPointer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成员访问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objPointer-&gt;dataMember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间接成员访问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操作符：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eg. objPointer-&gt;*dataPointer = …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96" name="灯片编号占位符 3">
            <a:extLst>
              <a:ext uri="{FF2B5EF4-FFF2-40B4-BE49-F238E27FC236}">
                <a16:creationId xmlns:a16="http://schemas.microsoft.com/office/drawing/2014/main" id="{7F849BAA-AE23-44D5-8692-039020ED21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813FD19-4CB0-4A16-B2B4-19FD6EACC55B}" type="slidenum">
              <a:rPr lang="zh-CN" altLang="zh-CN" smtClean="0">
                <a:ea typeface="宋体" panose="02010600030101010101" pitchFamily="2" charset="-122"/>
              </a:rPr>
              <a:pPr/>
              <a:t>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63D6CBD-1CFA-48BE-B419-241B5E31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8712015B-0777-450C-B41B-6EECBD62F3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还是由于已有</a:t>
            </a:r>
            <a:r>
              <a:rPr lang="en-US" altLang="zh-CN"/>
              <a:t>this</a:t>
            </a:r>
            <a:r>
              <a:rPr lang="zh-CN" altLang="en-US"/>
              <a:t>指针，所以参数列表为空</a:t>
            </a:r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4C99505F-D5C2-4E29-9562-846844FAC8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44EDDBE-184A-42FF-A5D2-C8ACB33E14C9}" type="slidenum">
              <a:rPr lang="zh-CN" altLang="zh-CN" smtClean="0">
                <a:ea typeface="宋体" panose="02010600030101010101" pitchFamily="2" charset="-122"/>
              </a:rPr>
              <a:pPr/>
              <a:t>19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>
            <a:extLst>
              <a:ext uri="{FF2B5EF4-FFF2-40B4-BE49-F238E27FC236}">
                <a16:creationId xmlns:a16="http://schemas.microsoft.com/office/drawing/2014/main" id="{9F7EF549-10CC-4DDD-A0C3-5E444424C2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4819" name="备注占位符 2">
            <a:extLst>
              <a:ext uri="{FF2B5EF4-FFF2-40B4-BE49-F238E27FC236}">
                <a16:creationId xmlns:a16="http://schemas.microsoft.com/office/drawing/2014/main" id="{0D0D7273-AC9C-49E7-9F3D-0559690EC7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又是由于已有</a:t>
            </a:r>
            <a:r>
              <a:rPr lang="en-US" altLang="zh-CN"/>
              <a:t>this</a:t>
            </a:r>
            <a:r>
              <a:rPr lang="zh-CN" altLang="en-US"/>
              <a:t>指针，所以</a:t>
            </a:r>
            <a:r>
              <a:rPr lang="en-US" altLang="zh-CN"/>
              <a:t>int</a:t>
            </a:r>
            <a:r>
              <a:rPr lang="zh-CN" altLang="en-US"/>
              <a:t>只是为了区分前置和后置，没有其他用途</a:t>
            </a:r>
            <a:endParaRPr lang="en-US" altLang="zh-CN"/>
          </a:p>
        </p:txBody>
      </p:sp>
      <p:sp>
        <p:nvSpPr>
          <p:cNvPr id="34820" name="灯片编号占位符 3">
            <a:extLst>
              <a:ext uri="{FF2B5EF4-FFF2-40B4-BE49-F238E27FC236}">
                <a16:creationId xmlns:a16="http://schemas.microsoft.com/office/drawing/2014/main" id="{097BD828-A006-4B36-9D31-FB22718437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7E9B670-FABE-4BD6-AAD1-263E7EA047F2}" type="slidenum">
              <a:rPr lang="zh-CN" altLang="zh-CN" smtClean="0">
                <a:ea typeface="宋体" panose="02010600030101010101" pitchFamily="2" charset="-122"/>
              </a:rPr>
              <a:pPr/>
              <a:t>21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FCD8E2F9-5C21-4526-88D4-292E3C254C7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9CD1135F-901F-4E48-9789-36BBCD70E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155963C6-24F2-47C4-8FAF-03E4360038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4A3E390-A55B-4EFC-A34B-BB3FC91D526B}" type="slidenum">
              <a:rPr lang="zh-CN" altLang="zh-CN" smtClean="0">
                <a:ea typeface="宋体" panose="02010600030101010101" pitchFamily="2" charset="-122"/>
              </a:rPr>
              <a:pPr/>
              <a:t>23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>
            <a:extLst>
              <a:ext uri="{FF2B5EF4-FFF2-40B4-BE49-F238E27FC236}">
                <a16:creationId xmlns:a16="http://schemas.microsoft.com/office/drawing/2014/main" id="{45007C38-5405-4926-AB42-FB17938CD2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9939" name="备注占位符 2">
            <a:extLst>
              <a:ext uri="{FF2B5EF4-FFF2-40B4-BE49-F238E27FC236}">
                <a16:creationId xmlns:a16="http://schemas.microsoft.com/office/drawing/2014/main" id="{FF0E4799-613F-4644-BFCA-61189820EE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40" name="灯片编号占位符 3">
            <a:extLst>
              <a:ext uri="{FF2B5EF4-FFF2-40B4-BE49-F238E27FC236}">
                <a16:creationId xmlns:a16="http://schemas.microsoft.com/office/drawing/2014/main" id="{1F28A2B4-B678-43F6-ABE5-CE39B11FED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F01F625-D7AA-4180-B8AE-7CE85EF3D5DE}" type="slidenum">
              <a:rPr lang="zh-CN" altLang="zh-CN" smtClean="0">
                <a:ea typeface="宋体" panose="02010600030101010101" pitchFamily="2" charset="-122"/>
              </a:rPr>
              <a:pPr/>
              <a:t>24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幻灯片图像占位符 1">
            <a:extLst>
              <a:ext uri="{FF2B5EF4-FFF2-40B4-BE49-F238E27FC236}">
                <a16:creationId xmlns:a16="http://schemas.microsoft.com/office/drawing/2014/main" id="{2DDB633D-622E-4BE2-9AB2-D5BB87D9AD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987" name="备注占位符 2">
            <a:extLst>
              <a:ext uri="{FF2B5EF4-FFF2-40B4-BE49-F238E27FC236}">
                <a16:creationId xmlns:a16="http://schemas.microsoft.com/office/drawing/2014/main" id="{4AD51D7E-AB9A-4026-8E4E-26610AB87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988" name="灯片编号占位符 3">
            <a:extLst>
              <a:ext uri="{FF2B5EF4-FFF2-40B4-BE49-F238E27FC236}">
                <a16:creationId xmlns:a16="http://schemas.microsoft.com/office/drawing/2014/main" id="{6BD69ACC-6C03-4D28-89D7-C4A353A5F8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F4B6A2D-9AC0-46AA-9A26-632D82FFDAEB}" type="slidenum">
              <a:rPr lang="zh-CN" altLang="zh-CN" smtClean="0">
                <a:ea typeface="宋体" panose="02010600030101010101" pitchFamily="2" charset="-122"/>
              </a:rPr>
              <a:pPr/>
              <a:t>25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B455932B-DACE-4FF3-8DA8-BF1062CFEB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9A5D6EBB-1E12-4FE9-B2C8-527BC8A7C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119B5366-7964-4DBE-8FEB-AAB6A7BBAD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AA6C23EA-AE58-4CF2-8B38-3A804C6379DF}" type="slidenum">
              <a:rPr lang="zh-CN" altLang="zh-CN" smtClean="0">
                <a:ea typeface="宋体" panose="02010600030101010101" pitchFamily="2" charset="-122"/>
              </a:rPr>
              <a:pPr/>
              <a:t>26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幻灯片图像占位符 1">
            <a:extLst>
              <a:ext uri="{FF2B5EF4-FFF2-40B4-BE49-F238E27FC236}">
                <a16:creationId xmlns:a16="http://schemas.microsoft.com/office/drawing/2014/main" id="{622C3453-315F-4A70-AFEE-4A757239F2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6083" name="备注占位符 2">
            <a:extLst>
              <a:ext uri="{FF2B5EF4-FFF2-40B4-BE49-F238E27FC236}">
                <a16:creationId xmlns:a16="http://schemas.microsoft.com/office/drawing/2014/main" id="{2210F221-07C7-43F1-A987-3D34C2C1FD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指针</a:t>
            </a:r>
            <a:r>
              <a:rPr lang="en-US" altLang="zh-CN"/>
              <a:t>p</a:t>
            </a:r>
            <a:r>
              <a:rPr lang="zh-CN" altLang="en-US"/>
              <a:t>的问题又来了</a:t>
            </a:r>
          </a:p>
        </p:txBody>
      </p:sp>
      <p:sp>
        <p:nvSpPr>
          <p:cNvPr id="46084" name="灯片编号占位符 3">
            <a:extLst>
              <a:ext uri="{FF2B5EF4-FFF2-40B4-BE49-F238E27FC236}">
                <a16:creationId xmlns:a16="http://schemas.microsoft.com/office/drawing/2014/main" id="{367A7EA3-7889-43A9-AD3A-313CFAAEB6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C351FFF6-DC81-4C4E-B050-070F0DD435C9}" type="slidenum">
              <a:rPr lang="zh-CN" altLang="zh-CN" smtClean="0">
                <a:ea typeface="宋体" panose="02010600030101010101" pitchFamily="2" charset="-122"/>
              </a:rPr>
              <a:pPr/>
              <a:t>27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>
            <a:extLst>
              <a:ext uri="{FF2B5EF4-FFF2-40B4-BE49-F238E27FC236}">
                <a16:creationId xmlns:a16="http://schemas.microsoft.com/office/drawing/2014/main" id="{36B1C7F8-1852-4983-BC1E-818100078A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8131" name="备注占位符 2">
            <a:extLst>
              <a:ext uri="{FF2B5EF4-FFF2-40B4-BE49-F238E27FC236}">
                <a16:creationId xmlns:a16="http://schemas.microsoft.com/office/drawing/2014/main" id="{66B94DEA-4984-46B5-83A1-EBA0F7E7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因为</a:t>
            </a:r>
            <a:r>
              <a:rPr lang="en-US" altLang="zh-CN"/>
              <a:t>p</a:t>
            </a:r>
            <a:r>
              <a:rPr lang="zh-CN" altLang="en-US"/>
              <a:t>是普通成员，所以采用常规赋值操作，使得</a:t>
            </a:r>
            <a:r>
              <a:rPr lang="en-US" altLang="zh-CN"/>
              <a:t>a</a:t>
            </a:r>
            <a:r>
              <a:rPr lang="zh-CN" altLang="en-US"/>
              <a:t>和</a:t>
            </a:r>
            <a:r>
              <a:rPr lang="en-US" altLang="zh-CN"/>
              <a:t>b</a:t>
            </a:r>
            <a:r>
              <a:rPr lang="zh-CN" altLang="en-US"/>
              <a:t>的</a:t>
            </a:r>
            <a:r>
              <a:rPr lang="en-US" altLang="zh-CN"/>
              <a:t>p</a:t>
            </a:r>
            <a:r>
              <a:rPr lang="zh-CN" altLang="en-US"/>
              <a:t>指向了同一内存空间</a:t>
            </a:r>
          </a:p>
        </p:txBody>
      </p:sp>
      <p:sp>
        <p:nvSpPr>
          <p:cNvPr id="48132" name="灯片编号占位符 3">
            <a:extLst>
              <a:ext uri="{FF2B5EF4-FFF2-40B4-BE49-F238E27FC236}">
                <a16:creationId xmlns:a16="http://schemas.microsoft.com/office/drawing/2014/main" id="{C0D66E44-334C-4A78-AC7B-D6992386E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0B79186D-7C29-4345-A75B-BCC24B4BB231}" type="slidenum">
              <a:rPr lang="zh-CN" altLang="zh-CN" smtClean="0">
                <a:ea typeface="宋体" panose="02010600030101010101" pitchFamily="2" charset="-122"/>
              </a:rPr>
              <a:pPr/>
              <a:t>28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>
            <a:extLst>
              <a:ext uri="{FF2B5EF4-FFF2-40B4-BE49-F238E27FC236}">
                <a16:creationId xmlns:a16="http://schemas.microsoft.com/office/drawing/2014/main" id="{6A96B813-726B-40DB-AB88-A51A900D2C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03" name="备注占位符 2">
            <a:extLst>
              <a:ext uri="{FF2B5EF4-FFF2-40B4-BE49-F238E27FC236}">
                <a16:creationId xmlns:a16="http://schemas.microsoft.com/office/drawing/2014/main" id="{C676247A-6370-4E04-BDA6-1461C977B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需要注意的</a:t>
            </a:r>
            <a:r>
              <a:rPr lang="en-US" altLang="zh-CN"/>
              <a:t>1/2</a:t>
            </a:r>
            <a:endParaRPr lang="zh-CN" altLang="en-US"/>
          </a:p>
        </p:txBody>
      </p:sp>
      <p:sp>
        <p:nvSpPr>
          <p:cNvPr id="51204" name="灯片编号占位符 3">
            <a:extLst>
              <a:ext uri="{FF2B5EF4-FFF2-40B4-BE49-F238E27FC236}">
                <a16:creationId xmlns:a16="http://schemas.microsoft.com/office/drawing/2014/main" id="{CECC1F1B-DD28-45ED-8836-0D4DDD954D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5D6942A5-E212-4941-8FCA-13E4A8A94A51}" type="slidenum">
              <a:rPr lang="zh-CN" altLang="zh-CN" smtClean="0">
                <a:ea typeface="宋体" panose="02010600030101010101" pitchFamily="2" charset="-122"/>
              </a:rPr>
              <a:pPr/>
              <a:t>30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幻灯片图像占位符 1">
            <a:extLst>
              <a:ext uri="{FF2B5EF4-FFF2-40B4-BE49-F238E27FC236}">
                <a16:creationId xmlns:a16="http://schemas.microsoft.com/office/drawing/2014/main" id="{A735C42E-3F1B-4DC3-B3DA-33D69883592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5" name="备注占位符 2">
            <a:extLst>
              <a:ext uri="{FF2B5EF4-FFF2-40B4-BE49-F238E27FC236}">
                <a16:creationId xmlns:a16="http://schemas.microsoft.com/office/drawing/2014/main" id="{14394AF4-C03D-4D10-A02B-416BD569C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zh-CN" altLang="en-US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类名</a:t>
            </a: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&gt;&amp;</a:t>
            </a:r>
            <a:r>
              <a:rPr lang="en-US" altLang="zh-CN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       operator =      </a:t>
            </a:r>
            <a:r>
              <a:rPr lang="en-US" altLang="zh-CN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(</a:t>
            </a: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&lt;</a:t>
            </a:r>
            <a:r>
              <a:rPr lang="zh-CN" altLang="en-US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类名</a:t>
            </a:r>
            <a:r>
              <a:rPr lang="en-US" altLang="zh-CN" b="1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&gt;&amp;&amp; </a:t>
            </a:r>
            <a:r>
              <a:rPr lang="en-US" altLang="zh-CN" u="sng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x) </a:t>
            </a:r>
            <a:r>
              <a:rPr lang="en-US" altLang="zh-CN">
                <a:solidFill>
                  <a:srgbClr val="0070C0"/>
                </a:solidFill>
                <a:latin typeface="+mn-ea"/>
                <a:cs typeface="Times New Roman" panose="02020603050405020304" pitchFamily="18" charset="0"/>
              </a:rPr>
              <a:t>{ … }</a:t>
            </a:r>
          </a:p>
          <a:p>
            <a:pPr>
              <a:defRPr/>
            </a:pPr>
            <a:r>
              <a:rPr lang="zh-CN" altLang="en-US"/>
              <a:t> 返回的是赋值后的对象本身    用于赋值的对象的右值引用</a:t>
            </a:r>
          </a:p>
        </p:txBody>
      </p:sp>
      <p:sp>
        <p:nvSpPr>
          <p:cNvPr id="53252" name="灯片编号占位符 3">
            <a:extLst>
              <a:ext uri="{FF2B5EF4-FFF2-40B4-BE49-F238E27FC236}">
                <a16:creationId xmlns:a16="http://schemas.microsoft.com/office/drawing/2014/main" id="{CB70CCCD-2034-41C1-A4C4-050094DDF5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F763F944-0AE2-48CA-A0A7-F8A72EA36E0D}" type="slidenum">
              <a:rPr lang="zh-CN" altLang="en-US" smtClean="0">
                <a:ea typeface="宋体" panose="02010600030101010101" pitchFamily="2" charset="-122"/>
              </a:rPr>
              <a:pPr/>
              <a:t>31</a:t>
            </a:fld>
            <a:endParaRPr lang="en-US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>
            <a:extLst>
              <a:ext uri="{FF2B5EF4-FFF2-40B4-BE49-F238E27FC236}">
                <a16:creationId xmlns:a16="http://schemas.microsoft.com/office/drawing/2014/main" id="{7B2474F9-6F02-4498-AF85-EBCE417D04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1" name="备注占位符 2">
            <a:extLst>
              <a:ext uri="{FF2B5EF4-FFF2-40B4-BE49-F238E27FC236}">
                <a16:creationId xmlns:a16="http://schemas.microsoft.com/office/drawing/2014/main" id="{A992FD14-6BC3-47C3-9450-D2CF00BFA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2" name="灯片编号占位符 3">
            <a:extLst>
              <a:ext uri="{FF2B5EF4-FFF2-40B4-BE49-F238E27FC236}">
                <a16:creationId xmlns:a16="http://schemas.microsoft.com/office/drawing/2014/main" id="{5E84D8CA-FC59-4AA0-91D0-04AA46C99C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C7945FE-08A4-44FC-852F-8371C5689AF0}" type="slidenum">
              <a:rPr lang="zh-CN" altLang="zh-CN" smtClean="0">
                <a:ea typeface="宋体" panose="02010600030101010101" pitchFamily="2" charset="-122"/>
              </a:rPr>
              <a:pPr/>
              <a:t>8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5161F5D-8639-4BC4-8B50-A4B6CA443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6B3917-8E68-4865-BF70-AEF6932B0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zh-CN" altLang="en-US" kern="0"/>
              <a:t>重载</a:t>
            </a:r>
            <a:r>
              <a:rPr lang="en-US" altLang="zh-CN" kern="0"/>
              <a:t>delete</a:t>
            </a:r>
            <a:r>
              <a:rPr lang="zh-CN" altLang="en-US" kern="0"/>
              <a:t>之后，调用它的具体执行过程：</a:t>
            </a:r>
            <a:endParaRPr lang="en-US" altLang="zh-CN" kern="0"/>
          </a:p>
          <a:p>
            <a:pPr>
              <a:defRPr/>
            </a:pPr>
            <a:r>
              <a:rPr lang="en-US" altLang="zh-CN" kern="0"/>
              <a:t>1. </a:t>
            </a:r>
            <a:r>
              <a:rPr lang="zh-CN" altLang="en-US"/>
              <a:t>调用析构函数：释放对象中 </a:t>
            </a:r>
            <a:r>
              <a:rPr lang="zh-CN" altLang="en-US" b="1"/>
              <a:t>通过</a:t>
            </a:r>
            <a:r>
              <a:rPr lang="en-US" altLang="zh-CN" b="1"/>
              <a:t>new</a:t>
            </a:r>
            <a:r>
              <a:rPr lang="zh-CN" altLang="en-US" b="1"/>
              <a:t>创建出来的成员 </a:t>
            </a:r>
            <a:r>
              <a:rPr lang="zh-CN" altLang="en-US"/>
              <a:t>所占的内存空间</a:t>
            </a:r>
            <a:endParaRPr lang="en-US" altLang="zh-CN"/>
          </a:p>
          <a:p>
            <a:pPr>
              <a:defRPr/>
            </a:pPr>
            <a:r>
              <a:rPr lang="en-US" altLang="zh-CN"/>
              <a:t>2. </a:t>
            </a:r>
            <a:r>
              <a:rPr lang="zh-CN" altLang="en-US"/>
              <a:t>调用重载的</a:t>
            </a:r>
            <a:r>
              <a:rPr lang="en-US" altLang="zh-CN"/>
              <a:t>delete</a:t>
            </a:r>
            <a:r>
              <a:rPr lang="zh-CN" altLang="en-US"/>
              <a:t>：释放对象本身所占的内存空间</a:t>
            </a:r>
            <a:endParaRPr lang="en-US" altLang="zh-CN"/>
          </a:p>
          <a:p>
            <a:pPr>
              <a:defRPr/>
            </a:pPr>
            <a:r>
              <a:rPr lang="en-US" altLang="zh-CN"/>
              <a:t>3. </a:t>
            </a:r>
            <a:r>
              <a:rPr lang="zh-CN" altLang="en-US"/>
              <a:t>原来的</a:t>
            </a:r>
            <a:r>
              <a:rPr lang="en-US" altLang="zh-CN"/>
              <a:t>delete</a:t>
            </a:r>
            <a:r>
              <a:rPr lang="zh-CN" altLang="en-US"/>
              <a:t>不再调用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8759059-056F-4B0C-AEC3-218BDC45A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61A861C-5882-4602-92EC-CA20BECFFD1C}" type="slidenum">
              <a:rPr lang="zh-CN" altLang="zh-CN" smtClean="0">
                <a:ea typeface="宋体" panose="02010600030101010101" pitchFamily="2" charset="-122"/>
              </a:rPr>
              <a:pPr/>
              <a:t>35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幻灯片图像占位符 1">
            <a:extLst>
              <a:ext uri="{FF2B5EF4-FFF2-40B4-BE49-F238E27FC236}">
                <a16:creationId xmlns:a16="http://schemas.microsoft.com/office/drawing/2014/main" id="{75161F5D-8639-4BC4-8B50-A4B6CA443D9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36B3917-8E68-4865-BF70-AEF6932B08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anose="05000000000000000000" pitchFamily="2" charset="2"/>
              <a:buChar char="Ø"/>
              <a:defRPr/>
            </a:pPr>
            <a:r>
              <a:rPr lang="zh-CN" altLang="en-US" kern="0"/>
              <a:t>重载</a:t>
            </a:r>
            <a:r>
              <a:rPr lang="en-US" altLang="zh-CN" kern="0"/>
              <a:t>delete</a:t>
            </a:r>
            <a:r>
              <a:rPr lang="zh-CN" altLang="en-US" kern="0"/>
              <a:t>之后，调用它的具体执行过程：</a:t>
            </a:r>
            <a:endParaRPr lang="en-US" altLang="zh-CN" kern="0"/>
          </a:p>
          <a:p>
            <a:pPr>
              <a:defRPr/>
            </a:pPr>
            <a:r>
              <a:rPr lang="en-US" altLang="zh-CN" kern="0"/>
              <a:t>1. </a:t>
            </a:r>
            <a:r>
              <a:rPr lang="zh-CN" altLang="en-US"/>
              <a:t>调用析构函数：释放对象中 </a:t>
            </a:r>
            <a:r>
              <a:rPr lang="zh-CN" altLang="en-US" b="1"/>
              <a:t>通过</a:t>
            </a:r>
            <a:r>
              <a:rPr lang="en-US" altLang="zh-CN" b="1"/>
              <a:t>new</a:t>
            </a:r>
            <a:r>
              <a:rPr lang="zh-CN" altLang="en-US" b="1"/>
              <a:t>创建出来的成员 </a:t>
            </a:r>
            <a:r>
              <a:rPr lang="zh-CN" altLang="en-US"/>
              <a:t>所占的内存空间</a:t>
            </a:r>
            <a:endParaRPr lang="en-US" altLang="zh-CN"/>
          </a:p>
          <a:p>
            <a:pPr>
              <a:defRPr/>
            </a:pPr>
            <a:r>
              <a:rPr lang="en-US" altLang="zh-CN"/>
              <a:t>2. </a:t>
            </a:r>
            <a:r>
              <a:rPr lang="zh-CN" altLang="en-US"/>
              <a:t>调用重载的</a:t>
            </a:r>
            <a:r>
              <a:rPr lang="en-US" altLang="zh-CN"/>
              <a:t>delete</a:t>
            </a:r>
            <a:r>
              <a:rPr lang="zh-CN" altLang="en-US"/>
              <a:t>：释放对象本身所占的内存空间</a:t>
            </a:r>
            <a:endParaRPr lang="en-US" altLang="zh-CN"/>
          </a:p>
          <a:p>
            <a:pPr>
              <a:defRPr/>
            </a:pPr>
            <a:r>
              <a:rPr lang="en-US" altLang="zh-CN"/>
              <a:t>3. </a:t>
            </a:r>
            <a:r>
              <a:rPr lang="zh-CN" altLang="en-US"/>
              <a:t>原来的</a:t>
            </a:r>
            <a:r>
              <a:rPr lang="en-US" altLang="zh-CN"/>
              <a:t>delete</a:t>
            </a:r>
            <a:r>
              <a:rPr lang="zh-CN" altLang="en-US"/>
              <a:t>不再调用</a:t>
            </a:r>
          </a:p>
        </p:txBody>
      </p:sp>
      <p:sp>
        <p:nvSpPr>
          <p:cNvPr id="58372" name="灯片编号占位符 3">
            <a:extLst>
              <a:ext uri="{FF2B5EF4-FFF2-40B4-BE49-F238E27FC236}">
                <a16:creationId xmlns:a16="http://schemas.microsoft.com/office/drawing/2014/main" id="{78759059-056F-4B0C-AEC3-218BDC45AF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61A861C-5882-4602-92EC-CA20BECFFD1C}" type="slidenum">
              <a:rPr lang="zh-CN" altLang="zh-CN" smtClean="0">
                <a:ea typeface="宋体" panose="02010600030101010101" pitchFamily="2" charset="-122"/>
              </a:rPr>
              <a:pPr/>
              <a:t>36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7004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幻灯片图像占位符 1">
            <a:extLst>
              <a:ext uri="{FF2B5EF4-FFF2-40B4-BE49-F238E27FC236}">
                <a16:creationId xmlns:a16="http://schemas.microsoft.com/office/drawing/2014/main" id="{BEC40694-34F8-431C-89CE-F001FDBEDBC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2467" name="备注占位符 2">
            <a:extLst>
              <a:ext uri="{FF2B5EF4-FFF2-40B4-BE49-F238E27FC236}">
                <a16:creationId xmlns:a16="http://schemas.microsoft.com/office/drawing/2014/main" id="{FCA8CEFB-856D-4118-958C-56438A9DB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/>
              <a:t>B</a:t>
            </a:r>
            <a:r>
              <a:rPr lang="zh-CN" altLang="en-US"/>
              <a:t>的作用就是，可以为</a:t>
            </a:r>
            <a:r>
              <a:rPr lang="en-US" altLang="zh-CN"/>
              <a:t>A</a:t>
            </a:r>
            <a:r>
              <a:rPr lang="zh-CN" altLang="en-US"/>
              <a:t>计数，且不用把计数代码添加到</a:t>
            </a:r>
            <a:r>
              <a:rPr lang="en-US" altLang="zh-CN"/>
              <a:t>A</a:t>
            </a:r>
            <a:r>
              <a:rPr lang="zh-CN" altLang="en-US"/>
              <a:t>中</a:t>
            </a:r>
          </a:p>
        </p:txBody>
      </p:sp>
      <p:sp>
        <p:nvSpPr>
          <p:cNvPr id="62468" name="灯片编号占位符 3">
            <a:extLst>
              <a:ext uri="{FF2B5EF4-FFF2-40B4-BE49-F238E27FC236}">
                <a16:creationId xmlns:a16="http://schemas.microsoft.com/office/drawing/2014/main" id="{077C5FDE-51DC-411D-98E6-0DA963A970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DF548FB8-40C2-4DB5-BC8B-ED79F6213725}" type="slidenum">
              <a:rPr lang="zh-CN" altLang="zh-CN" smtClean="0">
                <a:ea typeface="宋体" panose="02010600030101010101" pitchFamily="2" charset="-122"/>
              </a:rPr>
              <a:pPr/>
              <a:t>39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F374E691-E4D2-4CCD-A031-11013D54B43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A67EFE94-9BB6-4C7B-82A2-A65EFD2DD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5530D552-FA2E-4A17-9DBD-D38E1F289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B568A009-4EA5-434E-BD3C-F6498B843109}" type="slidenum">
              <a:rPr lang="zh-CN" altLang="zh-CN" smtClean="0">
                <a:ea typeface="宋体" panose="02010600030101010101" pitchFamily="2" charset="-122"/>
              </a:rPr>
              <a:pPr/>
              <a:t>9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5FDE796C-660E-4CDB-A428-D2D09A853CB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ED040318-1853-4010-BEE7-457A9A53F7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lvl="1"/>
            <a:endParaRPr lang="en-US" altLang="zh-C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C27E190A-4BF1-4EC0-9B8E-C0E9499FE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223EAA9B-2BE6-4063-BFB9-39E6EEDCCB8E}" type="slidenum">
              <a:rPr lang="zh-CN" altLang="zh-CN" smtClean="0">
                <a:ea typeface="宋体" panose="02010600030101010101" pitchFamily="2" charset="-122"/>
              </a:rPr>
              <a:pPr/>
              <a:t>10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幻灯片图像占位符 1">
            <a:extLst>
              <a:ext uri="{FF2B5EF4-FFF2-40B4-BE49-F238E27FC236}">
                <a16:creationId xmlns:a16="http://schemas.microsoft.com/office/drawing/2014/main" id="{F5AB58AC-48C9-46CC-B271-8F88B030E9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459" name="备注占位符 2">
            <a:extLst>
              <a:ext uri="{FF2B5EF4-FFF2-40B4-BE49-F238E27FC236}">
                <a16:creationId xmlns:a16="http://schemas.microsoft.com/office/drawing/2014/main" id="{95A0103E-DD3B-4562-8B94-E2CCC2A1E0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只有一个参数，是因为</a:t>
            </a:r>
            <a:r>
              <a:rPr lang="en-US" altLang="zh-CN"/>
              <a:t>this</a:t>
            </a:r>
            <a:r>
              <a:rPr lang="zh-CN" altLang="en-US"/>
              <a:t>指针已经作为一个参数</a:t>
            </a:r>
          </a:p>
        </p:txBody>
      </p:sp>
      <p:sp>
        <p:nvSpPr>
          <p:cNvPr id="19460" name="灯片编号占位符 3">
            <a:extLst>
              <a:ext uri="{FF2B5EF4-FFF2-40B4-BE49-F238E27FC236}">
                <a16:creationId xmlns:a16="http://schemas.microsoft.com/office/drawing/2014/main" id="{F2E1E716-2085-4390-90AF-0DC5414CC0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7356E759-BE6B-46C0-9B1C-661EDB8951FE}" type="slidenum">
              <a:rPr lang="zh-CN" altLang="zh-CN" smtClean="0">
                <a:ea typeface="宋体" panose="02010600030101010101" pitchFamily="2" charset="-122"/>
              </a:rPr>
              <a:pPr/>
              <a:t>12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9CF50F35-9EF5-4596-93AE-94C101EAD3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33815FB0-0481-47AC-AAAD-316A8DFDE9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2</a:t>
            </a:r>
            <a:r>
              <a:rPr lang="zh-CN" altLang="en-US"/>
              <a:t>：使用</a:t>
            </a:r>
            <a:r>
              <a:rPr lang="en-US" altLang="zh-CN"/>
              <a:t>this</a:t>
            </a:r>
            <a:r>
              <a:rPr lang="zh-CN" altLang="en-US"/>
              <a:t>指针</a:t>
            </a:r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8E9AA8A1-E10B-40E9-8593-3D0E3B96713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30AB7032-7389-449E-A00A-2341069DA0DE}" type="slidenum">
              <a:rPr lang="zh-CN" altLang="zh-CN" smtClean="0">
                <a:ea typeface="宋体" panose="02010600030101010101" pitchFamily="2" charset="-122"/>
              </a:rPr>
              <a:pPr/>
              <a:t>14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640864B1-F60F-42B7-9C32-71E746B40C2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EF2AE005-0026-41A5-8B6C-79DA28E9D1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如果参数中没有</a:t>
            </a:r>
            <a:r>
              <a:rPr lang="zh-CN" altLang="zh-CN">
                <a:solidFill>
                  <a:srgbClr val="0070C0"/>
                </a:solidFill>
                <a:cs typeface="Times New Roman" panose="02020603050405020304" pitchFamily="18" charset="0"/>
              </a:rPr>
              <a:t>类、结构、枚举</a:t>
            </a:r>
            <a:r>
              <a:rPr lang="zh-CN" altLang="en-US">
                <a:solidFill>
                  <a:srgbClr val="0070C0"/>
                </a:solidFill>
                <a:cs typeface="Times New Roman" panose="02020603050405020304" pitchFamily="18" charset="0"/>
              </a:rPr>
              <a:t>，则双目操作符就是原来的语义，即用于处理基本和构造数据类型（不包括结构和枚举）</a:t>
            </a:r>
            <a:endParaRPr lang="zh-CN" altLang="en-US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80BE26B6-B692-40EE-A3E1-9AD28EE4CE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655ED93E-6844-4683-B21A-8D13A58FB19C}" type="slidenum">
              <a:rPr lang="zh-CN" altLang="zh-CN" smtClean="0">
                <a:ea typeface="宋体" panose="02010600030101010101" pitchFamily="2" charset="-122"/>
              </a:rPr>
              <a:pPr/>
              <a:t>15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06A44B02-CACE-48D0-84D7-960A66FF3F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3835B170-0490-4D0E-BB1F-C33B89DCC1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例</a:t>
            </a:r>
            <a:r>
              <a:rPr lang="en-US" altLang="zh-CN"/>
              <a:t>3</a:t>
            </a:r>
            <a:r>
              <a:rPr lang="zh-CN" altLang="en-US"/>
              <a:t>：使用友元</a:t>
            </a:r>
          </a:p>
          <a:p>
            <a:endParaRPr lang="zh-CN" altLang="en-US"/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3F5FF617-0EB6-49ED-B70E-D86A461B9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897D8A13-9B97-4A06-8659-F8D4FE166E64}" type="slidenum">
              <a:rPr lang="zh-CN" altLang="zh-CN" smtClean="0">
                <a:ea typeface="宋体" panose="02010600030101010101" pitchFamily="2" charset="-122"/>
              </a:rPr>
              <a:pPr/>
              <a:t>16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C067923C-1578-48A8-88C6-0643E451929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B789A50B-593F-4A39-A8CA-747DD0AB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最后一个 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lang="zh-CN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只能作为全局函数重载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：因为成员函数的第一个参数为隐藏的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zh-CN" altLang="en-US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指针！</a:t>
            </a:r>
            <a:endParaRPr lang="zh-CN" altLang="zh-CN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2BFAC329-2DEA-43CF-B72C-B6B6BACE6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defRPr>
            </a:lvl9pPr>
          </a:lstStyle>
          <a:p>
            <a:fld id="{E16B5781-7DC1-4180-A53D-8982AA194B0D}" type="slidenum">
              <a:rPr lang="zh-CN" altLang="zh-CN" smtClean="0">
                <a:ea typeface="宋体" panose="02010600030101010101" pitchFamily="2" charset="-122"/>
              </a:rPr>
              <a:pPr/>
              <a:t>17</a:t>
            </a:fld>
            <a:endParaRPr lang="zh-CN" altLang="zh-CN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4BF5E91C-B43E-4469-85C5-5FC457F7A7C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r="12500"/>
          <a:stretch/>
        </p:blipFill>
        <p:spPr>
          <a:xfrm>
            <a:off x="1" y="3507151"/>
            <a:ext cx="9144000" cy="3350849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BB6E6CA8-C5C2-492D-9D52-092AD4879E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553200" y="6248400"/>
            <a:ext cx="1905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468797F-BF93-4032-B072-5A329CBF5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A3A90B-5606-415B-999A-85F40FB930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" y="6248400"/>
            <a:ext cx="12954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B51EE6-74CA-40DC-AD71-8B610E3D58C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9144DE-B56B-4720-A5E6-AB5FB47ECB65}"/>
              </a:ext>
            </a:extLst>
          </p:cNvPr>
          <p:cNvSpPr/>
          <p:nvPr/>
        </p:nvSpPr>
        <p:spPr>
          <a:xfrm>
            <a:off x="3" y="0"/>
            <a:ext cx="9143998" cy="3429000"/>
          </a:xfrm>
          <a:prstGeom prst="rect">
            <a:avLst/>
          </a:prstGeom>
          <a:solidFill>
            <a:srgbClr val="0A3F7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916832"/>
            <a:ext cx="7772400" cy="147002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5255E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cxnSp>
        <p:nvCxnSpPr>
          <p:cNvPr id="9" name="直接连接符 6">
            <a:extLst>
              <a:ext uri="{FF2B5EF4-FFF2-40B4-BE49-F238E27FC236}">
                <a16:creationId xmlns:a16="http://schemas.microsoft.com/office/drawing/2014/main" id="{BE379C2E-FD17-4D21-AFA8-C4431DA52BFF}"/>
              </a:ext>
            </a:extLst>
          </p:cNvPr>
          <p:cNvCxnSpPr>
            <a:cxnSpLocks/>
          </p:cNvCxnSpPr>
          <p:nvPr/>
        </p:nvCxnSpPr>
        <p:spPr>
          <a:xfrm>
            <a:off x="-7816" y="3468075"/>
            <a:ext cx="9151813" cy="0"/>
          </a:xfrm>
          <a:prstGeom prst="line">
            <a:avLst/>
          </a:prstGeom>
          <a:noFill/>
          <a:ln w="1016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pic>
        <p:nvPicPr>
          <p:cNvPr id="11" name="Picture 3" descr="C:\Users\WanDuo\Desktop\XMU\XMU Template\header-logo-white2.png">
            <a:extLst>
              <a:ext uri="{FF2B5EF4-FFF2-40B4-BE49-F238E27FC236}">
                <a16:creationId xmlns:a16="http://schemas.microsoft.com/office/drawing/2014/main" id="{BEFDD97F-1548-4919-A92A-F1ED16E81C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36525"/>
            <a:ext cx="914400" cy="9144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554245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9650826-18AE-4C07-ABC4-86ED918DACE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7A6F1EF-FFF0-4BDE-AB7C-41DA20BC61D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BA16CF-73BC-4D36-9BDF-EFA303650D5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AB9299-4B2A-4939-BB6E-A1C7D3104D9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341736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F3C483A-00CF-444A-BA3F-22F27880546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8307323-13F3-4CDE-B6C4-17C9D2BB6E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C0D096-85B2-491C-B030-146649C549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411665-D584-4422-8E71-6AD2E4BF6FFA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634265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FA9303-FE88-4209-AED1-48811D175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2ACBE31-7EB2-4255-84A4-7AA807AD1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51388EA-2D14-4C7A-BCE9-A930F6D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BA0F8F7-5647-45D9-AA1F-E67A8B33A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FCCE33-1D10-4143-AD58-64499DD7873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6" name="图片 3">
            <a:extLst>
              <a:ext uri="{FF2B5EF4-FFF2-40B4-BE49-F238E27FC236}">
                <a16:creationId xmlns:a16="http://schemas.microsoft.com/office/drawing/2014/main" id="{7E367D81-71CA-4D21-A434-52FF6CFDE21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7" name="图片 9">
            <a:extLst>
              <a:ext uri="{FF2B5EF4-FFF2-40B4-BE49-F238E27FC236}">
                <a16:creationId xmlns:a16="http://schemas.microsoft.com/office/drawing/2014/main" id="{78CE6B99-E1BA-4EB2-BF3F-0E69532594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00" y="5364360"/>
            <a:ext cx="12192000" cy="149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103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595C89D-6856-49A9-9DD5-AD72D06603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3795890-2C60-4BA8-9A56-50C25B8176B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18D60A7-59F8-4D68-AA1E-AEAC20C49D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5BC8E5-A781-4B3E-9CB7-9570B66D1F9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78286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23F8B15-645C-4B66-86A6-38E3C4CA07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234B972-8FA3-4521-BDEE-347AF4968A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6162C80-4101-41E5-8E2E-7DDC77B4D50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C125F97-1F08-4895-90E6-DF8013A6848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14879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2E1D7-EC34-42AA-82C6-F71B27E0197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977767-BEF7-4EC2-B3C0-1A72B5F0992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D5A23F-2B2A-4794-8E5C-412B254C5D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EB8E01-BE07-4A6C-847E-2E5A6B55AACF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06357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73D48020-88B6-4392-A127-8D9BD2C735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0C3564F-3286-4F7B-9B77-111C8FDE604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FAC8274-F304-4AB0-B558-54CA046BF2D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81FFA-B906-47B9-9D2C-914DDC181D75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0266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7B67317E-CFDA-47B1-9FE3-702A53AC6A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C8902AB-9DFC-4210-B4EC-083649DC8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6AECA4-F334-4DA0-8C72-84A67EA8F3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2FC184-9381-4572-A5D1-B33FB8E8F431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63159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DAD46ECE-C49A-4A11-9FC9-8108E0DECE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03CF754-3F20-4A95-9F86-898F351235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6273655B-E2B1-4E9D-9A8B-F0024E5B239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76809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608D38-78E4-46AC-8B52-291FC07119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4B24DD-306B-49F1-8A6C-C3205FC159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B1EAF0-AB04-484A-B56A-B2129DE76E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3582B8-AF0D-4DF0-9265-256731015F77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51172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B44CAC-8B32-447E-BD8B-DD319A63FD8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B63423-461C-438B-9B63-F57CC85F92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81818CF-8A3C-4BF8-A96C-475BA8BCBD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E9EB71-9C60-4236-83AA-431A0A2A34E2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287206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4DE5A71-3D9B-4E0E-B9CC-7292407D64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1"/>
            <a:ext cx="701040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346CFF67-5D02-43F5-86F5-F70A701341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566E8D58-4DDC-4E94-A19B-E8B1FAC21B7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6294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F2884EB2-407F-4689-BA5A-390A47B691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2766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000">
                <a:latin typeface="Arial" pitchFamily="34" charset="0"/>
                <a:ea typeface="+mn-ea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5B563FB-505A-4493-87E2-DD33E64BD92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908516" y="6248400"/>
            <a:ext cx="1904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anose="020B0604020202020204" pitchFamily="34" charset="0"/>
              <a:buNone/>
              <a:defRPr sz="1400" b="1">
                <a:solidFill>
                  <a:srgbClr val="05255E"/>
                </a:solidFill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D5AE0BA-B4F6-4560-A8B5-508561D7EB2B}" type="slidenum">
              <a:rPr lang="zh-CN" altLang="zh-CN" smtClean="0"/>
              <a:pPr>
                <a:defRPr/>
              </a:pPr>
              <a:t>‹#›</a:t>
            </a:fld>
            <a:endParaRPr lang="zh-CN" altLang="zh-CN"/>
          </a:p>
        </p:txBody>
      </p:sp>
      <p:pic>
        <p:nvPicPr>
          <p:cNvPr id="11" name="图片 13">
            <a:extLst>
              <a:ext uri="{FF2B5EF4-FFF2-40B4-BE49-F238E27FC236}">
                <a16:creationId xmlns:a16="http://schemas.microsoft.com/office/drawing/2014/main" id="{94A30753-8D8A-4234-A5FC-D4F10130A64B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499351"/>
            <a:ext cx="792000" cy="792000"/>
          </a:xfrm>
          <a:prstGeom prst="rect">
            <a:avLst/>
          </a:prstGeom>
          <a:ln>
            <a:noFill/>
          </a:ln>
          <a:effectLst/>
        </p:spPr>
      </p:pic>
      <p:cxnSp>
        <p:nvCxnSpPr>
          <p:cNvPr id="13" name="直接连接符 6">
            <a:extLst>
              <a:ext uri="{FF2B5EF4-FFF2-40B4-BE49-F238E27FC236}">
                <a16:creationId xmlns:a16="http://schemas.microsoft.com/office/drawing/2014/main" id="{98A33366-1134-44C0-B6A4-7146E00D68E4}"/>
              </a:ext>
            </a:extLst>
          </p:cNvPr>
          <p:cNvCxnSpPr>
            <a:cxnSpLocks/>
          </p:cNvCxnSpPr>
          <p:nvPr/>
        </p:nvCxnSpPr>
        <p:spPr>
          <a:xfrm>
            <a:off x="0" y="1484784"/>
            <a:ext cx="9144000" cy="0"/>
          </a:xfrm>
          <a:prstGeom prst="line">
            <a:avLst/>
          </a:prstGeom>
          <a:noFill/>
          <a:ln w="5715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FF9600"/>
                </a:gs>
                <a:gs pos="68000">
                  <a:srgbClr val="FF9600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C2734085-3888-4585-A579-8AE3F97B138C}"/>
              </a:ext>
            </a:extLst>
          </p:cNvPr>
          <p:cNvCxnSpPr>
            <a:cxnSpLocks/>
          </p:cNvCxnSpPr>
          <p:nvPr/>
        </p:nvCxnSpPr>
        <p:spPr>
          <a:xfrm>
            <a:off x="-915" y="6237312"/>
            <a:ext cx="9144915" cy="0"/>
          </a:xfrm>
          <a:prstGeom prst="line">
            <a:avLst/>
          </a:prstGeom>
          <a:noFill/>
          <a:ln w="38100" cap="flat" cmpd="sng" algn="ctr">
            <a:gradFill flip="none" rotWithShape="1">
              <a:gsLst>
                <a:gs pos="92000">
                  <a:sysClr val="window" lastClr="FFFFFF"/>
                </a:gs>
                <a:gs pos="8000">
                  <a:sysClr val="window" lastClr="FFFFFF"/>
                </a:gs>
                <a:gs pos="0">
                  <a:sysClr val="window" lastClr="FFFFFF"/>
                </a:gs>
                <a:gs pos="32000">
                  <a:srgbClr val="0A3F76"/>
                </a:gs>
                <a:gs pos="68000">
                  <a:srgbClr val="0A3F76"/>
                </a:gs>
                <a:gs pos="100000">
                  <a:sysClr val="window" lastClr="FFFFFF"/>
                </a:gs>
              </a:gsLst>
              <a:lin ang="0" scaled="1"/>
              <a:tileRect/>
            </a:gradFill>
            <a:prstDash val="solid"/>
            <a:miter lim="800000"/>
          </a:ln>
          <a:effectLst/>
        </p:spPr>
      </p:cxnSp>
    </p:spTree>
    <p:extLst>
      <p:ext uri="{BB962C8B-B14F-4D97-AF65-F5344CB8AC3E}">
        <p14:creationId xmlns:p14="http://schemas.microsoft.com/office/powerpoint/2010/main" val="478853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8575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90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260000" indent="-228600" algn="l" rtl="0" eaLnBrk="1" fontAlgn="base" hangingPunct="1">
        <a:spcBef>
          <a:spcPct val="20000"/>
        </a:spcBef>
        <a:spcAft>
          <a:spcPct val="0"/>
        </a:spcAft>
        <a:buClr>
          <a:srgbClr val="05255E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1620000" indent="-228600" algn="l" rtl="0" eaLnBrk="1" fontAlgn="base" hangingPunct="1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93E9CC-B6CF-4827-8B82-CADB1D07397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4800" b="1" dirty="0">
                <a:ea typeface="楷体_GB2312" pitchFamily="49" charset="-122"/>
              </a:rPr>
              <a:t>面向对象程序设计 </a:t>
            </a:r>
            <a:r>
              <a:rPr lang="en-US" altLang="zh-CN" sz="4800" b="1" dirty="0">
                <a:ea typeface="楷体_GB2312" pitchFamily="49" charset="-122"/>
              </a:rPr>
              <a:t>(C++)</a:t>
            </a:r>
            <a:br>
              <a:rPr lang="en-US" altLang="zh-CN" dirty="0"/>
            </a:br>
            <a:r>
              <a:rPr lang="en-US" altLang="zh-CN" sz="3200" dirty="0"/>
              <a:t>Object-Oriented Programming (C++)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C28D727-5368-4B67-83FE-BF265F5AD4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sz="3200" b="1" dirty="0">
                <a:latin typeface="+mj-lt"/>
                <a:ea typeface="楷体_GB2312" pitchFamily="49" charset="-122"/>
                <a:cs typeface="+mj-cs"/>
              </a:rPr>
              <a:t>陈胤燃</a:t>
            </a:r>
          </a:p>
          <a:p>
            <a:r>
              <a:rPr lang="zh-CN" altLang="en-US" sz="2400" dirty="0">
                <a:latin typeface="+mj-lt"/>
                <a:ea typeface="楷体_GB2312" pitchFamily="49" charset="-122"/>
                <a:cs typeface="+mj-cs"/>
              </a:rPr>
              <a:t>厦门大学信息学院 计算机科学与技术系</a:t>
            </a:r>
          </a:p>
          <a:p>
            <a:r>
              <a:rPr lang="en-US" altLang="zh-CN" sz="2400" dirty="0"/>
              <a:t>yinran_chen@xmu.edu.cn </a:t>
            </a:r>
          </a:p>
          <a:p>
            <a:endParaRPr lang="en-US" altLang="zh-CN" dirty="0"/>
          </a:p>
          <a:p>
            <a:r>
              <a:rPr lang="zh-CN" altLang="en-US" sz="1800" dirty="0">
                <a:ea typeface="楷体_GB2312"/>
              </a:rPr>
              <a:t>（</a:t>
            </a:r>
            <a:r>
              <a:rPr lang="en-US" altLang="zh-CN" sz="1800" dirty="0">
                <a:ea typeface="楷体_GB2312"/>
              </a:rPr>
              <a:t>2022-2023</a:t>
            </a:r>
            <a:r>
              <a:rPr lang="zh-CN" altLang="en-US" sz="1800" dirty="0">
                <a:ea typeface="楷体_GB2312"/>
              </a:rPr>
              <a:t>学年 春季学期）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58731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AE5F2CAF-639C-4287-BA6C-42214A4C99B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87624" y="260648"/>
            <a:ext cx="7772400" cy="971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36BC2A8B-7C09-4B28-89AD-458A93513B7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72816"/>
            <a:ext cx="7204075" cy="3816424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操作符重载的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基本原则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只能重载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语言中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已有的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操作符，不可臆造新的操作符；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重载不能改变操作数个数；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重载不改变原操作符的优先级和结合性。</a:t>
            </a:r>
            <a:endParaRPr lang="zh-CN" altLang="en-US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可以重载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除下列操作符外的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所有操作符：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”.”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”.*”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”?:”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”::”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尽量遵循已有操作符的语义。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94A8D2-74D7-4552-AF33-D7617541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10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204864"/>
            <a:ext cx="35734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29FFF2C-E898-434E-9F73-DD606AE03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11</a:t>
            </a:fld>
            <a:endParaRPr lang="zh-CN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3">
            <a:extLst>
              <a:ext uri="{FF2B5EF4-FFF2-40B4-BE49-F238E27FC236}">
                <a16:creationId xmlns:a16="http://schemas.microsoft.com/office/drawing/2014/main" id="{3CBFFB8A-A791-412F-B80D-056B8E3B9AD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1014" y="1628800"/>
            <a:ext cx="8121972" cy="4162425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&lt;类名&gt;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operator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(&lt;类型&gt;);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#代表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某个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&lt;类名&gt;::operator # (&lt;类型&gt; &lt;参数&gt;) { ...... }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</a:pPr>
            <a:endParaRPr lang="zh-CN" altLang="zh-CN" sz="1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&lt;类名&gt; 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a.operator#(b)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8D1397A-6CB9-4C79-B2E0-C4C41CE3D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60648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821B6F2-6C45-47F3-B75A-6F4D8DAC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12</a:t>
            </a:fld>
            <a:endParaRPr lang="zh-CN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3">
            <a:extLst>
              <a:ext uri="{FF2B5EF4-FFF2-40B4-BE49-F238E27FC236}">
                <a16:creationId xmlns:a16="http://schemas.microsoft.com/office/drawing/2014/main" id="{750B77D3-FBEF-4AC2-84B8-30CC7A7D23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129506" y="1628800"/>
            <a:ext cx="6884987" cy="4786313"/>
          </a:xfrm>
          <a:solidFill>
            <a:schemeClr val="bg1"/>
          </a:solidFill>
        </p:spPr>
        <p:txBody>
          <a:bodyPr/>
          <a:lstStyle/>
          <a:p>
            <a:pPr defTabSz="449263" eaLnBrk="1" hangingPunct="1">
              <a:lnSpc>
                <a:spcPct val="8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作为成员函数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：复数的加法操作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real, imag;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......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x) 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{   </a:t>
            </a:r>
            <a:r>
              <a:rPr lang="zh-CN" altLang="en-US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temp.real = real+x.real;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temp.imag = imag+x.imag;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</a:t>
            </a:r>
            <a:r>
              <a:rPr lang="zh-CN" altLang="en-US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3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}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a(1.0,2.0), b(3.0,4.0), c;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a + b;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6613F2B-F1DD-4A5E-B1E4-B86E7B0B17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E2B2766-5492-4AAF-BA88-0BA724E84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13</a:t>
            </a:fld>
            <a:endParaRPr lang="zh-CN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>
            <a:extLst>
              <a:ext uri="{FF2B5EF4-FFF2-40B4-BE49-F238E27FC236}">
                <a16:creationId xmlns:a16="http://schemas.microsoft.com/office/drawing/2014/main" id="{D71A829E-1781-40BF-A885-2DFAD7DFB1E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96727"/>
            <a:ext cx="8208912" cy="5000625"/>
          </a:xfrm>
          <a:solidFill>
            <a:schemeClr val="bg1"/>
          </a:solidFill>
        </p:spPr>
        <p:txBody>
          <a:bodyPr/>
          <a:lstStyle/>
          <a:p>
            <a:pPr defTabSz="449263"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作为成员函数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2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复数的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==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和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!=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real, imag;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......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 ==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x)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(real == x.real) &amp;&amp; (imag == x.imag);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}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bool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 !=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x)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!(*this == x);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//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调用了重载的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==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操作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}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c1,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c2;</a:t>
            </a:r>
          </a:p>
          <a:p>
            <a:pPr lvl="2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if (c1 == c2)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 </a:t>
            </a: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4C403D0-7899-4BBE-A5A4-B6103D921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260648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CDD581C8-E33F-4598-9D77-4E8DB1CD3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14</a:t>
            </a:fld>
            <a:endParaRPr lang="zh-CN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>
            <a:extLst>
              <a:ext uri="{FF2B5EF4-FFF2-40B4-BE49-F238E27FC236}">
                <a16:creationId xmlns:a16="http://schemas.microsoft.com/office/drawing/2014/main" id="{956D300D-EE23-4EAE-B5B9-EFED83CC1A9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36600" y="1700808"/>
            <a:ext cx="7670800" cy="4464496"/>
          </a:xfrm>
        </p:spPr>
        <p:txBody>
          <a:bodyPr/>
          <a:lstStyle/>
          <a:p>
            <a:pPr defTabSz="449263" eaLnBrk="1" hangingPunct="1">
              <a:lnSpc>
                <a:spcPct val="80000"/>
              </a:lnSpc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全局函数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0" indent="0" defTabSz="4492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在操作符重载函数中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要求参数类型至少有一个为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类、结构、枚举或它们的引用类型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。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此外，如果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需要访问参数的私有成员，则需要把它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声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明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友元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 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定义格式：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&lt;返回值类型&gt; operator #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(&lt;类型1&gt; &lt;参数1&gt;,</a:t>
            </a:r>
            <a:endParaRPr lang="en-US" altLang="zh-CN" sz="20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&lt;类型2&gt; &lt;参数2&gt;)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…... }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使用格式：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&lt;类型1&gt; a;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&lt;类型2&gt; b;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# b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operator#(a,b)</a:t>
            </a: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CA781CD-8C30-4D54-AAFF-458EC5479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ACC2674-39F6-443B-9FC8-49F292152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15</a:t>
            </a:fld>
            <a:endParaRPr lang="zh-CN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3">
            <a:extLst>
              <a:ext uri="{FF2B5EF4-FFF2-40B4-BE49-F238E27FC236}">
                <a16:creationId xmlns:a16="http://schemas.microsoft.com/office/drawing/2014/main" id="{1101222E-797F-4574-BC40-4D3A09B7838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11187" y="1700808"/>
            <a:ext cx="7921625" cy="4968552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rgbClr val="336666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作为全局函数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：复数与实数的混合加法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real, imag;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Complex() { real = 0; imag = 0; 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Complex(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real = r; imag = i; 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......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c1,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                        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c2);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c);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1E31C3B6-F724-4AF2-9917-C20A940888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6E9C623-6798-47FB-9FB7-ECB745678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16</a:t>
            </a:fld>
            <a:endParaRPr lang="zh-CN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>
            <a:extLst>
              <a:ext uri="{FF2B5EF4-FFF2-40B4-BE49-F238E27FC236}">
                <a16:creationId xmlns:a16="http://schemas.microsoft.com/office/drawing/2014/main" id="{950BB818-7BCE-4EB0-9F1C-7158AD19267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18" y="1524719"/>
            <a:ext cx="8208963" cy="5333281"/>
          </a:xfrm>
          <a:solidFill>
            <a:schemeClr val="bg1"/>
          </a:solidFill>
        </p:spPr>
        <p:txBody>
          <a:bodyPr/>
          <a:lstStyle/>
          <a:p>
            <a:pPr eaLnBrk="1" hangingPunct="1">
              <a:buClr>
                <a:srgbClr val="336666"/>
              </a:buClr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作为全局函数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Clr>
                <a:srgbClr val="336666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：复数与实数的混合加法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运算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c1,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c2)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(c1.real+c2.real, c1.imag+c2.imag);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c.real+d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 c)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d+c.real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a(1,2),  b(3,4),  c1,  c2,  c3;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c1 = a + b;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c2 = b + 21.5;</a:t>
            </a:r>
          </a:p>
          <a:p>
            <a:pPr lvl="2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 = 10.2 + a;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0B9C692-EEF0-4D46-9E1D-DEE1CCED61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2.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双目操作符重载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6188FEA-9856-4331-9758-98FA61A55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17</a:t>
            </a:fld>
            <a:endParaRPr lang="zh-CN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2378075"/>
            <a:ext cx="35734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0251806-7113-4A70-90B6-840473CD7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18</a:t>
            </a:fld>
            <a:endParaRPr lang="zh-CN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F7DFF018-43EA-44B9-9A7D-8AA8BC5B715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971600" y="1772816"/>
            <a:ext cx="5853113" cy="3986213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&lt;类名&gt;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operator # (); 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&lt;返回值类型&gt; &lt;类名&gt;::operator # () { ...... 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使用格式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&lt;类名&gt; a;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#a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a.operator#()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C324B9A-6FB5-40CA-9B1E-41B0E43E1F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325437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5DC4C7A-E948-4616-9175-A7FAE7ACD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19</a:t>
            </a:fld>
            <a:endParaRPr lang="zh-CN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4EE01713-D682-49F4-AA6E-F61CF836BE5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188243" y="1556792"/>
            <a:ext cx="6767513" cy="1752600"/>
          </a:xfrm>
        </p:spPr>
        <p:txBody>
          <a:bodyPr/>
          <a:lstStyle/>
          <a:p>
            <a:r>
              <a:rPr lang="zh-CN" altLang="en-US" sz="4800" dirty="0">
                <a:latin typeface="楷体_GB2312" pitchFamily="1" charset="-122"/>
                <a:ea typeface="楷体_GB2312" pitchFamily="1" charset="-122"/>
              </a:rPr>
              <a:t>第六章 类和对象</a:t>
            </a:r>
            <a:br>
              <a:rPr lang="en-US" altLang="zh-CN" sz="4800" dirty="0">
                <a:latin typeface="楷体_GB2312" pitchFamily="1" charset="-122"/>
                <a:ea typeface="楷体_GB2312" pitchFamily="1" charset="-122"/>
              </a:rPr>
            </a:br>
            <a:r>
              <a:rPr lang="en-US" altLang="zh-CN" sz="3600" dirty="0">
                <a:latin typeface="楷体_GB2312" pitchFamily="1" charset="-122"/>
                <a:ea typeface="楷体_GB2312" pitchFamily="1" charset="-122"/>
              </a:rPr>
              <a:t>——</a:t>
            </a:r>
            <a:r>
              <a:rPr lang="zh-CN" altLang="en-US" sz="3600" dirty="0">
                <a:latin typeface="楷体_GB2312" pitchFamily="1" charset="-122"/>
                <a:ea typeface="楷体_GB2312" pitchFamily="1" charset="-122"/>
              </a:rPr>
              <a:t>运算符重载</a:t>
            </a:r>
            <a:endParaRPr lang="zh-CN" altLang="zh-CN" sz="3600" dirty="0">
              <a:latin typeface="楷体_GB2312" pitchFamily="1" charset="-122"/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>
            <a:extLst>
              <a:ext uri="{FF2B5EF4-FFF2-40B4-BE49-F238E27FC236}">
                <a16:creationId xmlns:a16="http://schemas.microsoft.com/office/drawing/2014/main" id="{B801E7B1-9AB8-4DA7-9B95-80CE49012E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074862" y="1627336"/>
            <a:ext cx="4994275" cy="4826000"/>
          </a:xfrm>
          <a:solidFill>
            <a:schemeClr val="bg1"/>
          </a:solidFill>
        </p:spPr>
        <p:txBody>
          <a:bodyPr/>
          <a:lstStyle/>
          <a:p>
            <a:pPr defTabSz="449263" eaLnBrk="1" hangingPunct="1">
              <a:lnSpc>
                <a:spcPct val="80000"/>
              </a:lnSpc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成员函数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1" defTabSz="4492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例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1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复数的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取负操作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 -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()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temp;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temp.real = -real;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temp.imag = -imag;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temp;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}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a(1,2), b;</a:t>
            </a:r>
          </a:p>
          <a:p>
            <a:pPr lvl="2" defTabSz="449263" eaLnBrk="1" hangingPunct="1">
              <a:lnSpc>
                <a:spcPct val="90000"/>
              </a:lnSpc>
              <a:buFont typeface="Wingdings" panose="05000000000000000000" pitchFamily="2" charset="2"/>
              <a:buNone/>
              <a:defRPr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b = -a;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//把b修改成a的负数。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9B903C-45A6-4505-95AE-9AB47A62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404664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D977A90-943A-4DAE-A8FD-2C3DA0616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20</a:t>
            </a:fld>
            <a:endParaRPr lang="zh-CN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3">
            <a:extLst>
              <a:ext uri="{FF2B5EF4-FFF2-40B4-BE49-F238E27FC236}">
                <a16:creationId xmlns:a16="http://schemas.microsoft.com/office/drawing/2014/main" id="{A8EA3F0D-C3AE-450B-BAD0-C98A52A1248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00087" y="1916832"/>
            <a:ext cx="7743825" cy="3703637"/>
          </a:xfrm>
        </p:spPr>
        <p:txBody>
          <a:bodyPr/>
          <a:lstStyle/>
          <a:p>
            <a:pPr eaLnBrk="1" hangingPunct="1">
              <a:spcAft>
                <a:spcPct val="50000"/>
              </a:spcAft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作为成员函数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操作符++（--）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后置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两种用法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为了区分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两者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后置用法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的重载函数中加入一个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int型参数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class &lt;类名&gt;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......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++(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 ...... }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  <a:endParaRPr lang="en-US" altLang="zh-CN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75A1D3B-2E7B-477C-8FAE-4D03B9E1F7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076E1968-09BB-4672-9767-5FA489733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21</a:t>
            </a:fld>
            <a:endParaRPr lang="zh-CN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79F94E29-A041-400E-9B0D-399A99FC4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700338" cy="213360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7FF4BA5-5D09-4CFE-8B85-4F829583A0E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0093" y="90488"/>
            <a:ext cx="7643813" cy="6767512"/>
          </a:xfrm>
          <a:solidFill>
            <a:schemeClr val="bg1"/>
          </a:solidFill>
        </p:spPr>
        <p:txBody>
          <a:bodyPr/>
          <a:lstStyle/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value;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{ value = 0; 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>
              <a:lnSpc>
                <a:spcPct val="80000"/>
              </a:lnSpc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//前置的++重载函数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Counter&amp; operator ++()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	value++;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*this;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//后置的++重载函数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 Counter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operator ++(</a:t>
            </a:r>
            <a:r>
              <a:rPr lang="zh-CN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	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temp=*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//保存原来的对象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++(*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//调用前置的++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return temp;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//返回原来的对象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}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Counter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c;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 = ++a;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//使用的是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前置的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++</a:t>
            </a:r>
          </a:p>
          <a:p>
            <a:pPr defTabSz="27940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a++;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//使用的是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带int型参数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的）后置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的++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743DE4D-5489-4439-A1A8-9B9C852AB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22</a:t>
            </a:fld>
            <a:endParaRPr lang="zh-CN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7F39881D-A555-4578-87B1-EE80A44005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916832"/>
            <a:ext cx="6953250" cy="3816424"/>
          </a:xfrm>
        </p:spPr>
        <p:txBody>
          <a:bodyPr/>
          <a:lstStyle/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作为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endParaRPr lang="zh-CN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定义格式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&lt;返回值类型&gt; operator #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(&lt;类型&gt; &lt;参数&gt;) { …... }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使用格式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&lt;类型&gt; a;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#a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或 operator#(a)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也可以定义后置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或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--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的重载函数：</a:t>
            </a:r>
          </a:p>
          <a:p>
            <a:pPr lvl="2" eaLnBrk="1" hangingPunct="1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const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&lt;</a:t>
            </a:r>
            <a:r>
              <a:rPr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operator #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(&lt;类</a:t>
            </a:r>
            <a:r>
              <a:rPr lang="zh-CN" altLang="en-US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名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&gt; &lt;参数&gt;, </a:t>
            </a:r>
            <a:r>
              <a:rPr lang="zh-CN" altLang="zh-CN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{ …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A58F3CC-F615-41DE-8163-66AE93905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332656"/>
            <a:ext cx="6737350" cy="971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3.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单目操作符重载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E57B8CD-1A77-4F88-A39D-29A09B281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23</a:t>
            </a:fld>
            <a:endParaRPr lang="zh-CN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527175"/>
            <a:ext cx="4176713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  <a:endParaRPr lang="en-US" altLang="zh-CN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(2)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下标操作符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[]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(3) new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(4)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函数调用操作符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(5)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类成员访问操作符</a:t>
            </a: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-&gt;</a:t>
            </a:r>
          </a:p>
          <a:p>
            <a:pPr marL="800100" lvl="1" indent="-342900" eaLnBrk="1" hangingPunct="1">
              <a:spcBef>
                <a:spcPct val="20000"/>
              </a:spcBef>
              <a:buClr>
                <a:srgbClr val="336666"/>
              </a:buClr>
              <a:buSzPct val="70000"/>
              <a:defRPr/>
            </a:pPr>
            <a:r>
              <a:rPr lang="en-US" altLang="zh-CN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(6) </a:t>
            </a:r>
            <a:r>
              <a:rPr lang="zh-CN" altLang="en-US" sz="24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类型转换操作符</a:t>
            </a:r>
            <a:endParaRPr lang="en-US" altLang="zh-CN" sz="2400" kern="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endParaRPr lang="zh-CN" altLang="en-US" sz="2800" b="1" kern="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4016622-A2A0-47DA-A54D-5CBBC6397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24</a:t>
            </a:fld>
            <a:endParaRPr lang="zh-CN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E9D32D30-10F5-49BB-8D31-8A0C4A1C62A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61142" y="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51E2DC85-0F46-4EF3-95CF-15D500E9461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899592" y="1551164"/>
            <a:ext cx="5157788" cy="305911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隐式的赋值操作符重载函数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类比隐式的拷贝构造函数</a:t>
            </a:r>
            <a:endParaRPr lang="en-US" altLang="zh-CN" sz="200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赋值操作符重载函数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类比自定义的拷贝构造函数</a:t>
            </a:r>
            <a:endParaRPr lang="en-US" altLang="zh-CN" sz="20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</a:t>
            </a:r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赋值操作符重载函数</a:t>
            </a:r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——</a:t>
            </a:r>
            <a:r>
              <a:rPr lang="zh-CN" altLang="en-US" sz="20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类比转移构造函数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2150349-193E-4852-8BD7-FC53EB87BFE6}"/>
              </a:ext>
            </a:extLst>
          </p:cNvPr>
          <p:cNvSpPr/>
          <p:nvPr/>
        </p:nvSpPr>
        <p:spPr>
          <a:xfrm>
            <a:off x="821531" y="4634266"/>
            <a:ext cx="7500938" cy="15700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lang="zh-CN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注意：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区别何时</a:t>
            </a:r>
            <a:r>
              <a:rPr lang="zh-CN" altLang="zh-CN" sz="24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调用拷贝构造函数和赋值操作</a:t>
            </a:r>
            <a:endParaRPr lang="en-US" altLang="zh-CN" sz="24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a;</a:t>
            </a:r>
            <a:endParaRPr lang="en-US" altLang="zh-CN" sz="200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 = a;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初始化时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调用拷贝构造函数，等价于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 b(a);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 = a;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赋值时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调用赋值操作符重载函数。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F167953-981D-4B2D-89F8-5C4A91AE3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25</a:t>
            </a:fld>
            <a:endParaRPr lang="zh-CN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B947E0D2-327F-41D0-A9D7-B2C9C1F5D14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B92122A-F917-4695-A5C4-FB75DEC0960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04799" y="1943100"/>
            <a:ext cx="8391525" cy="2971800"/>
          </a:xfrm>
        </p:spPr>
        <p:txBody>
          <a:bodyPr/>
          <a:lstStyle/>
          <a:p>
            <a:pPr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C++编译程序为每个类定义一个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隐式的赋值操作符重载函数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，其行为是：逐个成员进行赋值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（member-wise assignment）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对于普通成员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采用常规的赋值操作。</a:t>
            </a:r>
          </a:p>
          <a:p>
            <a:pPr lvl="1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对于成员对象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调用该成员对象的赋值操作符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进行赋值操作，该定义对成员对象是递归的。 </a:t>
            </a:r>
          </a:p>
        </p:txBody>
      </p:sp>
      <p:sp>
        <p:nvSpPr>
          <p:cNvPr id="43012" name="矩形 3">
            <a:extLst>
              <a:ext uri="{FF2B5EF4-FFF2-40B4-BE49-F238E27FC236}">
                <a16:creationId xmlns:a16="http://schemas.microsoft.com/office/drawing/2014/main" id="{B280B410-8E6A-4D48-9419-FB87EC362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2209" y="4890492"/>
            <a:ext cx="633670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为什么还要自己定义赋值操作符的重载函数呢？</a:t>
            </a:r>
            <a:endParaRPr lang="zh-CN" altLang="zh-CN" sz="2000" b="1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05E3360-EF73-4EA4-BC92-3F55B5840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26</a:t>
            </a:fld>
            <a:endParaRPr lang="zh-CN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FE756CC3-E536-403E-9EB0-A24CF9CE956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84288" y="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(1)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296CC4-9878-4AC0-BDA1-7CB1F54C1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8381" y="1536846"/>
            <a:ext cx="7107238" cy="4929187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zh-CN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隐式的赋值操作符重载函数</a:t>
            </a:r>
            <a:r>
              <a:rPr lang="zh-CN" altLang="en-US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的</a:t>
            </a:r>
            <a:r>
              <a:rPr lang="zh-CN" altLang="en-US" sz="28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问题：</a:t>
            </a:r>
            <a:endParaRPr lang="zh-CN" altLang="zh-CN" sz="2800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414338" eaLnBrk="1" hangingPunct="1"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	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x,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y;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*p;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A() { x = y = 0; p =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NULL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A(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*str) 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{  p =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new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char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[strlen(str)+1];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strcpy(p,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str);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x = y = 0; }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~A()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{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delete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[]p;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p =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NULL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 }</a:t>
            </a:r>
          </a:p>
          <a:p>
            <a:pPr marL="742950" lvl="1" indent="-285750" defTabSz="414338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86C347F-985E-4D95-9F2F-E9D5ED670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27</a:t>
            </a:fld>
            <a:endParaRPr lang="zh-CN" altLang="zh-CN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43FE124B-0872-4088-B36D-6D24F934919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133600" y="190500"/>
            <a:ext cx="7010400" cy="1527175"/>
          </a:xfrm>
        </p:spPr>
        <p:txBody>
          <a:bodyPr/>
          <a:lstStyle/>
          <a:p>
            <a:pPr eaLnBrk="1" hangingPunct="1"/>
            <a:r>
              <a:rPr lang="en-US" altLang="zh-CN"/>
              <a:t>(1) </a:t>
            </a:r>
            <a:r>
              <a:rPr lang="zh-CN" altLang="en-US"/>
              <a:t>赋值操作符</a:t>
            </a:r>
            <a:r>
              <a:rPr lang="en-US" altLang="zh-CN"/>
              <a:t>=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B8A0EB-F141-4AFA-BA1D-559977E2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1928813"/>
            <a:ext cx="7572375" cy="172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A a("xyz"),  b("abcdefg");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.......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400" b="1" kern="0" dirty="0">
                <a:solidFill>
                  <a:schemeClr val="tx2"/>
                </a:solidFill>
                <a:latin typeface="+mn-lt"/>
                <a:ea typeface="+mn-ea"/>
              </a:rPr>
              <a:t>a = b;  //赋值后，</a:t>
            </a:r>
            <a:r>
              <a:rPr lang="zh-CN" altLang="zh-CN" sz="2400" b="1" kern="0" dirty="0">
                <a:solidFill>
                  <a:srgbClr val="FF0000"/>
                </a:solidFill>
                <a:latin typeface="+mn-lt"/>
                <a:ea typeface="+mn-ea"/>
              </a:rPr>
              <a:t>a.p原来所指向的</a:t>
            </a:r>
            <a:r>
              <a:rPr lang="zh-CN" altLang="en-US" sz="2400" b="1" kern="0" dirty="0">
                <a:solidFill>
                  <a:srgbClr val="FF0000"/>
                </a:solidFill>
                <a:latin typeface="+mn-lt"/>
                <a:ea typeface="+mn-ea"/>
              </a:rPr>
              <a:t>内存</a:t>
            </a:r>
            <a:r>
              <a:rPr lang="zh-CN" altLang="zh-CN" sz="2400" b="1" kern="0" dirty="0">
                <a:solidFill>
                  <a:srgbClr val="FF0000"/>
                </a:solidFill>
                <a:latin typeface="+mn-lt"/>
                <a:ea typeface="+mn-ea"/>
              </a:rPr>
              <a:t>空间成了“孤儿”</a:t>
            </a:r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70112F9D-6419-4FA1-9D70-7A6EC7AD0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2875" y="3771900"/>
            <a:ext cx="795338" cy="1846263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09" name="Line 5">
            <a:extLst>
              <a:ext uri="{FF2B5EF4-FFF2-40B4-BE49-F238E27FC236}">
                <a16:creationId xmlns:a16="http://schemas.microsoft.com/office/drawing/2014/main" id="{65C375C2-893B-4DBD-9415-A0CDC2C8CD1B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4329113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0" name="Line 6">
            <a:extLst>
              <a:ext uri="{FF2B5EF4-FFF2-40B4-BE49-F238E27FC236}">
                <a16:creationId xmlns:a16="http://schemas.microsoft.com/office/drawing/2014/main" id="{4AA5D086-86BD-46CE-98F1-67EDB141C2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12875" y="4946650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1" name="Rectangle 7">
            <a:extLst>
              <a:ext uri="{FF2B5EF4-FFF2-40B4-BE49-F238E27FC236}">
                <a16:creationId xmlns:a16="http://schemas.microsoft.com/office/drawing/2014/main" id="{FF46E06E-56D0-4498-A4B6-2A9811E86F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1950" y="3741738"/>
            <a:ext cx="795338" cy="1846262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12" name="Line 8">
            <a:extLst>
              <a:ext uri="{FF2B5EF4-FFF2-40B4-BE49-F238E27FC236}">
                <a16:creationId xmlns:a16="http://schemas.microsoft.com/office/drawing/2014/main" id="{D2B3EE79-7729-4A8F-8713-61B1477A98E9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4298950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3" name="Line 9">
            <a:extLst>
              <a:ext uri="{FF2B5EF4-FFF2-40B4-BE49-F238E27FC236}">
                <a16:creationId xmlns:a16="http://schemas.microsoft.com/office/drawing/2014/main" id="{C0969619-8D64-4C9B-B745-4BFAF7D4ED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1950" y="4916488"/>
            <a:ext cx="7953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4" name="Rectangle 10">
            <a:extLst>
              <a:ext uri="{FF2B5EF4-FFF2-40B4-BE49-F238E27FC236}">
                <a16:creationId xmlns:a16="http://schemas.microsoft.com/office/drawing/2014/main" id="{8514FD49-11E4-42ED-96B9-82B7B14C3D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1963" y="4946650"/>
            <a:ext cx="898525" cy="6111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15" name="Line 11">
            <a:extLst>
              <a:ext uri="{FF2B5EF4-FFF2-40B4-BE49-F238E27FC236}">
                <a16:creationId xmlns:a16="http://schemas.microsoft.com/office/drawing/2014/main" id="{49EB3AFC-1B4F-4762-A297-A81D9CD6B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43100" y="5253038"/>
            <a:ext cx="1058863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6" name="Line 12">
            <a:extLst>
              <a:ext uri="{FF2B5EF4-FFF2-40B4-BE49-F238E27FC236}">
                <a16:creationId xmlns:a16="http://schemas.microsoft.com/office/drawing/2014/main" id="{314F2FB3-73A1-49F5-808C-DB7106A8F338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6900" y="5253038"/>
            <a:ext cx="0" cy="9223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7" name="Line 13">
            <a:extLst>
              <a:ext uri="{FF2B5EF4-FFF2-40B4-BE49-F238E27FC236}">
                <a16:creationId xmlns:a16="http://schemas.microsoft.com/office/drawing/2014/main" id="{8A3EC320-1E48-4096-88D6-1BA6D7CAF6D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66900" y="6175375"/>
            <a:ext cx="59039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8" name="Line 14">
            <a:extLst>
              <a:ext uri="{FF2B5EF4-FFF2-40B4-BE49-F238E27FC236}">
                <a16:creationId xmlns:a16="http://schemas.microsoft.com/office/drawing/2014/main" id="{83F78EC8-F61B-46A0-9D68-8F1481221BC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70813" y="5557838"/>
            <a:ext cx="0" cy="6175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/>
          </a:p>
        </p:txBody>
      </p:sp>
      <p:sp>
        <p:nvSpPr>
          <p:cNvPr id="47119" name="Text Box 15">
            <a:extLst>
              <a:ext uri="{FF2B5EF4-FFF2-40B4-BE49-F238E27FC236}">
                <a16:creationId xmlns:a16="http://schemas.microsoft.com/office/drawing/2014/main" id="{6F9DBB7F-7207-45D1-876E-799573991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3884613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7120" name="Text Box 16">
            <a:extLst>
              <a:ext uri="{FF2B5EF4-FFF2-40B4-BE49-F238E27FC236}">
                <a16:creationId xmlns:a16="http://schemas.microsoft.com/office/drawing/2014/main" id="{F985FEA4-C24D-4C41-9C67-C021DD1B2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5813" y="4460875"/>
            <a:ext cx="335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7121" name="Text Box 17">
            <a:extLst>
              <a:ext uri="{FF2B5EF4-FFF2-40B4-BE49-F238E27FC236}">
                <a16:creationId xmlns:a16="http://schemas.microsoft.com/office/drawing/2014/main" id="{7F548BD0-D0AE-4B7D-9A15-B7CA3BCAA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" y="5110163"/>
            <a:ext cx="346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7122" name="Text Box 18">
            <a:extLst>
              <a:ext uri="{FF2B5EF4-FFF2-40B4-BE49-F238E27FC236}">
                <a16:creationId xmlns:a16="http://schemas.microsoft.com/office/drawing/2014/main" id="{0314F8E9-6619-4C4F-879F-F786A88E1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387032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</a:t>
            </a:r>
          </a:p>
        </p:txBody>
      </p:sp>
      <p:sp>
        <p:nvSpPr>
          <p:cNvPr id="47123" name="Text Box 19">
            <a:extLst>
              <a:ext uri="{FF2B5EF4-FFF2-40B4-BE49-F238E27FC236}">
                <a16:creationId xmlns:a16="http://schemas.microsoft.com/office/drawing/2014/main" id="{BCF5FAB1-9225-4E21-86C0-AC89B36A9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4446588"/>
            <a:ext cx="3353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y</a:t>
            </a:r>
          </a:p>
        </p:txBody>
      </p:sp>
      <p:sp>
        <p:nvSpPr>
          <p:cNvPr id="47124" name="Text Box 20">
            <a:extLst>
              <a:ext uri="{FF2B5EF4-FFF2-40B4-BE49-F238E27FC236}">
                <a16:creationId xmlns:a16="http://schemas.microsoft.com/office/drawing/2014/main" id="{4C4D3974-8208-43F6-AB7B-7BECE61F89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57738" y="5095875"/>
            <a:ext cx="346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p</a:t>
            </a:r>
          </a:p>
        </p:txBody>
      </p:sp>
      <p:sp>
        <p:nvSpPr>
          <p:cNvPr id="47125" name="Text Box 21">
            <a:extLst>
              <a:ext uri="{FF2B5EF4-FFF2-40B4-BE49-F238E27FC236}">
                <a16:creationId xmlns:a16="http://schemas.microsoft.com/office/drawing/2014/main" id="{2326CF55-9CEA-4E14-9301-427D5A46D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222625"/>
            <a:ext cx="33855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 dirty="0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</a:t>
            </a:r>
          </a:p>
        </p:txBody>
      </p:sp>
      <p:sp>
        <p:nvSpPr>
          <p:cNvPr id="47126" name="Text Box 22">
            <a:extLst>
              <a:ext uri="{FF2B5EF4-FFF2-40B4-BE49-F238E27FC236}">
                <a16:creationId xmlns:a16="http://schemas.microsoft.com/office/drawing/2014/main" id="{9BF4EC06-D0B1-4984-B22A-7C0A9DE5BA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6588" y="3236913"/>
            <a:ext cx="34657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b</a:t>
            </a:r>
          </a:p>
        </p:txBody>
      </p:sp>
      <p:sp>
        <p:nvSpPr>
          <p:cNvPr id="47127" name="Text Box 23">
            <a:extLst>
              <a:ext uri="{FF2B5EF4-FFF2-40B4-BE49-F238E27FC236}">
                <a16:creationId xmlns:a16="http://schemas.microsoft.com/office/drawing/2014/main" id="{5EA32692-5EDF-4190-A847-3D13CF225B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6263" y="5087938"/>
            <a:ext cx="62709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xyz</a:t>
            </a:r>
          </a:p>
        </p:txBody>
      </p:sp>
      <p:sp>
        <p:nvSpPr>
          <p:cNvPr id="47128" name="Text Box 24">
            <a:extLst>
              <a:ext uri="{FF2B5EF4-FFF2-40B4-BE49-F238E27FC236}">
                <a16:creationId xmlns:a16="http://schemas.microsoft.com/office/drawing/2014/main" id="{70CB14DA-5CF2-4A1E-A244-72F8AC93C2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1000" y="3884613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29" name="Text Box 25">
            <a:extLst>
              <a:ext uri="{FF2B5EF4-FFF2-40B4-BE49-F238E27FC236}">
                <a16:creationId xmlns:a16="http://schemas.microsoft.com/office/drawing/2014/main" id="{4A403A85-388E-4ACB-B241-3C0978BBBD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81163" y="4389438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0" name="Text Box 26">
            <a:extLst>
              <a:ext uri="{FF2B5EF4-FFF2-40B4-BE49-F238E27FC236}">
                <a16:creationId xmlns:a16="http://schemas.microsoft.com/office/drawing/2014/main" id="{5BD3019E-07DD-4644-9817-BB5FDE6A68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3870325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1" name="Text Box 27">
            <a:extLst>
              <a:ext uri="{FF2B5EF4-FFF2-40B4-BE49-F238E27FC236}">
                <a16:creationId xmlns:a16="http://schemas.microsoft.com/office/drawing/2014/main" id="{73EDA168-FCE1-4A78-9259-BFD75B88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3413" y="4375150"/>
            <a:ext cx="34817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0</a:t>
            </a:r>
          </a:p>
        </p:txBody>
      </p:sp>
      <p:sp>
        <p:nvSpPr>
          <p:cNvPr id="47132" name="Rectangle 28">
            <a:extLst>
              <a:ext uri="{FF2B5EF4-FFF2-40B4-BE49-F238E27FC236}">
                <a16:creationId xmlns:a16="http://schemas.microsoft.com/office/drawing/2014/main" id="{8CCCF7AD-E319-4C18-8BA4-58609C4E50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1213" y="4951413"/>
            <a:ext cx="1185862" cy="6111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 b="1">
              <a:solidFill>
                <a:schemeClr val="tx1"/>
              </a:solidFill>
            </a:endParaRPr>
          </a:p>
        </p:txBody>
      </p:sp>
      <p:sp>
        <p:nvSpPr>
          <p:cNvPr id="47133" name="Text Box 29">
            <a:extLst>
              <a:ext uri="{FF2B5EF4-FFF2-40B4-BE49-F238E27FC236}">
                <a16:creationId xmlns:a16="http://schemas.microsoft.com/office/drawing/2014/main" id="{0459E25F-801E-4CB0-B177-011F3E9CB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1225" y="5038725"/>
            <a:ext cx="12121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1800" b="1"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rPr>
              <a:t>abcdefg</a:t>
            </a:r>
          </a:p>
        </p:txBody>
      </p:sp>
      <p:sp>
        <p:nvSpPr>
          <p:cNvPr id="47134" name="Line 30">
            <a:extLst>
              <a:ext uri="{FF2B5EF4-FFF2-40B4-BE49-F238E27FC236}">
                <a16:creationId xmlns:a16="http://schemas.microsoft.com/office/drawing/2014/main" id="{15B8E97F-EE55-4C10-BF48-CF75A03A8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27713" y="5240338"/>
            <a:ext cx="1295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b="1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03C54D5-6C58-4B44-86E0-F9D08E79A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28</a:t>
            </a:fld>
            <a:endParaRPr lang="zh-CN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>
            <a:extLst>
              <a:ext uri="{FF2B5EF4-FFF2-40B4-BE49-F238E27FC236}">
                <a16:creationId xmlns:a16="http://schemas.microsoft.com/office/drawing/2014/main" id="{C9C9D471-691F-4EC6-9FBF-5B60F9035F6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772816"/>
            <a:ext cx="7920880" cy="3892550"/>
          </a:xfrm>
        </p:spPr>
        <p:txBody>
          <a:bodyPr/>
          <a:lstStyle/>
          <a:p>
            <a:pPr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解决办法：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赋值操作符重载函数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A&amp; A::operator = (const A&amp;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(&amp;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==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//防止自身赋值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[]p;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解决了问题：先归换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指向的内存空间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p =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[strlen(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.p)+1];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下面重新申请内存并赋值</a:t>
            </a:r>
            <a:endParaRPr lang="zh-CN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strcpy(p,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.p);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.x; y =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.y;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2092FDF4-1808-442F-AF76-3C813C3D4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68262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83FF8A5-13DC-4D87-881D-372AB173C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29</a:t>
            </a:fld>
            <a:endParaRPr lang="zh-CN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DE347FCA-64F8-4CF3-B7C6-C02C73531ED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259632" y="0"/>
            <a:ext cx="7010400" cy="1527175"/>
          </a:xfrm>
        </p:spPr>
        <p:txBody>
          <a:bodyPr/>
          <a:lstStyle/>
          <a:p>
            <a:pPr eaLnBrk="1" hangingPunct="1"/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本章内容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6B8E9E91-8806-4BDE-911F-1828B77090C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43608" y="1700808"/>
            <a:ext cx="4000500" cy="417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 </a:t>
            </a:r>
            <a:r>
              <a:rPr lang="zh-CN" altLang="en-US" sz="28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进一步讨论</a:t>
            </a:r>
            <a:endParaRPr lang="en-US" altLang="zh-CN" sz="28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6.6.1 const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6.6.2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6.6.3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友元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6.6.4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转移构造函数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6.6.5 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</a:t>
            </a:r>
            <a:endParaRPr lang="en-US" altLang="zh-CN" sz="24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lvl="2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  <a:p>
            <a:pPr lvl="1" eaLnBrk="1" hangingPunct="1">
              <a:buFont typeface="Wingdings" panose="05000000000000000000" pitchFamily="2" charset="2"/>
              <a:buNone/>
              <a:defRPr/>
            </a:pPr>
            <a:endParaRPr lang="zh-CN" altLang="en-US" sz="24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901F878D-531E-4BB9-BC7E-CFC34E33F0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</a:t>
            </a:fld>
            <a:endParaRPr lang="zh-CN" altLang="zh-CN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5F573F4F-5AC9-4FEB-AE11-CC02CD450B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20188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BD042B2-E5DD-4761-8D87-819239522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47363"/>
            <a:ext cx="8642350" cy="502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Char char="¢"/>
              <a:defRPr/>
            </a:pPr>
            <a:r>
              <a:rPr lang="zh-CN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自定义的赋值操作符重载函数</a:t>
            </a:r>
            <a:r>
              <a:rPr lang="zh-CN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不会自动地进行成员对象的赋值操作</a:t>
            </a:r>
            <a:r>
              <a:rPr lang="zh-CN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，必须要在函数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体</a:t>
            </a:r>
            <a:r>
              <a:rPr lang="zh-CN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</a:t>
            </a:r>
            <a:r>
              <a:rPr lang="zh-CN" altLang="zh-CN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显式地指出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42950" lvl="1" indent="-285750" defTabSz="295275" eaLnBrk="1" hangingPunct="1">
              <a:lnSpc>
                <a:spcPct val="11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{ .......};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class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		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a;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int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x;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public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: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operator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= (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const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&amp; b)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{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a = b.a;</a:t>
            </a:r>
            <a:r>
              <a:rPr lang="en-US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//调用类A的赋值操符重载函数</a:t>
            </a:r>
            <a:r>
              <a:rPr lang="zh-CN" altLang="en-US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为</a:t>
            </a:r>
            <a:r>
              <a:rPr lang="zh-CN" altLang="zh-CN" sz="20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成员对象赋值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x = b.x;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	  </a:t>
            </a: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return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*</a:t>
            </a:r>
            <a:r>
              <a:rPr lang="zh-CN" altLang="zh-CN" sz="2000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this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;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		   }</a:t>
            </a:r>
            <a:endParaRPr lang="en-US" altLang="zh-CN" sz="2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itchFamily="18" charset="0"/>
            </a:endParaRP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         </a:t>
            </a: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......</a:t>
            </a:r>
          </a:p>
          <a:p>
            <a:pPr marL="742950" lvl="1" indent="-285750" defTabSz="295275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zh-CN" altLang="zh-CN" sz="2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itchFamily="18" charset="0"/>
              </a:rPr>
              <a:t>}; 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FA19E70-79D3-4E6F-BA05-B57EC8A5E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30</a:t>
            </a:fld>
            <a:endParaRPr lang="zh-CN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3">
            <a:extLst>
              <a:ext uri="{FF2B5EF4-FFF2-40B4-BE49-F238E27FC236}">
                <a16:creationId xmlns:a16="http://schemas.microsoft.com/office/drawing/2014/main" id="{93CE8D1F-AFAC-437D-B147-E8BFC62F4D4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8956" y="2060848"/>
            <a:ext cx="8066088" cy="299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当用一个临时或即将消亡的对象为另一个同类的对象赋值时，赋值操作符重载函数的效率不高。为此，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提供了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转移赋值操作符重载函数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格式：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operator= (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</a:t>
            </a:r>
            <a:r>
              <a:rPr lang="zh-CN" altLang="en-US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类名</a:t>
            </a:r>
            <a:r>
              <a:rPr lang="en-US" altLang="zh-CN" sz="24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&gt;&amp;&amp;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x) { … }</a:t>
            </a:r>
          </a:p>
          <a:p>
            <a:pPr lvl="1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其中，形参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的类型为右值引用：该类型要求实参只能是临时对象或即将消亡的对象。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A85DD1B-FD7F-4DD5-9ABE-ADD7DCCE42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C358810-AB2F-4CF8-9339-E54E51F76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31</a:t>
            </a:fld>
            <a:endParaRPr lang="zh-CN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DA125243-2A97-40CB-A3A3-BCD928BE089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32545" y="1676128"/>
            <a:ext cx="4395788" cy="4837385"/>
          </a:xfrm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在右侧的</a:t>
            </a:r>
            <a:r>
              <a:rPr lang="en-US" altLang="zh-CN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main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函数中效率不高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因为用于赋值的是临时对象</a:t>
            </a:r>
            <a:endParaRPr lang="en-GB" altLang="en-US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180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(&amp;x ==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return *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p = new char[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)+1];  </a:t>
            </a:r>
            <a:endParaRPr lang="zh-CN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  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~A() {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 p=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3A2D15F-2071-40F9-BD7D-B6D3A0E057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98717" y="2321719"/>
            <a:ext cx="4195511" cy="2212975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该函数返回一个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类的临时对象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en-GB" altLang="en-US" sz="1800" kern="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abcd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 = f();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4277" name="Rectangle 3">
            <a:extLst>
              <a:ext uri="{FF2B5EF4-FFF2-40B4-BE49-F238E27FC236}">
                <a16:creationId xmlns:a16="http://schemas.microsoft.com/office/drawing/2014/main" id="{E3EBEBC3-E89D-4035-8C2D-26EECC7D54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95387" y="5165452"/>
            <a:ext cx="522288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40D21984-E98D-4B6B-A873-C138ACA0071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37012" y="5162277"/>
            <a:ext cx="48895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79" name="Rectangle 9">
            <a:extLst>
              <a:ext uri="{FF2B5EF4-FFF2-40B4-BE49-F238E27FC236}">
                <a16:creationId xmlns:a16="http://schemas.microsoft.com/office/drawing/2014/main" id="{48C4B141-2A9E-454D-98E9-EDA5DF10CC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06600" y="5257527"/>
            <a:ext cx="6826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0" name="Line 10">
            <a:extLst>
              <a:ext uri="{FF2B5EF4-FFF2-40B4-BE49-F238E27FC236}">
                <a16:creationId xmlns:a16="http://schemas.microsoft.com/office/drawing/2014/main" id="{BF39C0E3-04FB-44BB-BFDF-9127A2E475A2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28775" y="5473427"/>
            <a:ext cx="36195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1" name="Text Box 16">
            <a:extLst>
              <a:ext uri="{FF2B5EF4-FFF2-40B4-BE49-F238E27FC236}">
                <a16:creationId xmlns:a16="http://schemas.microsoft.com/office/drawing/2014/main" id="{D647262A-2F11-451C-BE24-BA135DC8E39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01687" y="50416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4282" name="Text Box 19">
            <a:extLst>
              <a:ext uri="{FF2B5EF4-FFF2-40B4-BE49-F238E27FC236}">
                <a16:creationId xmlns:a16="http://schemas.microsoft.com/office/drawing/2014/main" id="{25FA3503-1D35-40F9-AA2C-AC67EF5688F1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59187" y="5041627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4283" name="Text Box 20">
            <a:extLst>
              <a:ext uri="{FF2B5EF4-FFF2-40B4-BE49-F238E27FC236}">
                <a16:creationId xmlns:a16="http://schemas.microsoft.com/office/drawing/2014/main" id="{AA342EC6-49B2-4BC1-A8AB-F9B3AFC5DD8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866800" y="4589190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4284" name="Text Box 21">
            <a:extLst>
              <a:ext uri="{FF2B5EF4-FFF2-40B4-BE49-F238E27FC236}">
                <a16:creationId xmlns:a16="http://schemas.microsoft.com/office/drawing/2014/main" id="{AFC226CB-E1C2-4F40-AC9E-300FFEF44F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21087" y="4597127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5" name="Text Box 22">
            <a:extLst>
              <a:ext uri="{FF2B5EF4-FFF2-40B4-BE49-F238E27FC236}">
                <a16:creationId xmlns:a16="http://schemas.microsoft.com/office/drawing/2014/main" id="{E4945F5F-504C-4BDF-8959-E29571A0F75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5792311" y="5257527"/>
            <a:ext cx="80009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54286" name="Line 10">
            <a:extLst>
              <a:ext uri="{FF2B5EF4-FFF2-40B4-BE49-F238E27FC236}">
                <a16:creationId xmlns:a16="http://schemas.microsoft.com/office/drawing/2014/main" id="{50C2BFEA-A5C4-4545-B3C0-BF512E68E9AE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436962" y="5473427"/>
            <a:ext cx="6588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7" name="Rectangle 9">
            <a:extLst>
              <a:ext uri="{FF2B5EF4-FFF2-40B4-BE49-F238E27FC236}">
                <a16:creationId xmlns:a16="http://schemas.microsoft.com/office/drawing/2014/main" id="{5488E4C7-3C31-4571-8848-6EC0850F43F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38462" y="5255940"/>
            <a:ext cx="6826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88" name="Text Box 22">
            <a:extLst>
              <a:ext uri="{FF2B5EF4-FFF2-40B4-BE49-F238E27FC236}">
                <a16:creationId xmlns:a16="http://schemas.microsoft.com/office/drawing/2014/main" id="{FFE5BBE4-8E8C-454B-8C16-B6F7761F7C9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22587" y="5255940"/>
            <a:ext cx="884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  <a:endParaRPr lang="en-US" altLang="zh-CN" sz="18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19D0528-1A6F-45E6-88FB-48D61815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2" y="12604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A3D104-F367-4309-8FA1-E4411C1A1961}"/>
              </a:ext>
            </a:extLst>
          </p:cNvPr>
          <p:cNvSpPr/>
          <p:nvPr/>
        </p:nvSpPr>
        <p:spPr>
          <a:xfrm>
            <a:off x="4428333" y="1649317"/>
            <a:ext cx="37861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自定义的赋值操作符重载函数效率不高的情形：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91" name="Line 12">
            <a:extLst>
              <a:ext uri="{FF2B5EF4-FFF2-40B4-BE49-F238E27FC236}">
                <a16:creationId xmlns:a16="http://schemas.microsoft.com/office/drawing/2014/main" id="{235400B0-190D-4674-9CCA-895CB216D4FA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7850" y="4797152"/>
            <a:ext cx="0" cy="684213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92" name="Line 13">
            <a:extLst>
              <a:ext uri="{FF2B5EF4-FFF2-40B4-BE49-F238E27FC236}">
                <a16:creationId xmlns:a16="http://schemas.microsoft.com/office/drawing/2014/main" id="{04C36909-1FAF-48A2-A854-6B9F197B170F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0737" y="4797152"/>
            <a:ext cx="0" cy="4587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293" name="Line 11">
            <a:extLst>
              <a:ext uri="{FF2B5EF4-FFF2-40B4-BE49-F238E27FC236}">
                <a16:creationId xmlns:a16="http://schemas.microsoft.com/office/drawing/2014/main" id="{8039E7A8-4AD6-43E6-9B2C-F895558A360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657375" y="4797152"/>
            <a:ext cx="1503362" cy="1588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E0B9A78-10C3-4FDB-B6DE-989FDB1F7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32</a:t>
            </a:fld>
            <a:endParaRPr lang="zh-CN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6AEE645F-8FE1-4AF1-8CD9-DC8BCBCB5C4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8303" y="1560513"/>
            <a:ext cx="4395788" cy="5106987"/>
          </a:xfr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A(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*str)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	p 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new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[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strlen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(str)+1];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GB" altLang="en-US" sz="18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strcpy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(p, str);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}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编译器发现实参是临时对象，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US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//</a:t>
            </a:r>
            <a:r>
              <a:rPr lang="zh-CN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将调用转移赋值操作符函数</a:t>
            </a:r>
            <a:endParaRPr lang="en-US" altLang="zh-CN" sz="18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= 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</a:t>
            </a:r>
            <a:r>
              <a:rPr lang="en-GB" altLang="en-US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&amp;&amp; x)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{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(&amp;x ==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 =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US" altLang="en-US" sz="1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GB" altLang="en-US" sz="18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x.p</a:t>
            </a:r>
            <a:r>
              <a:rPr lang="en-GB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NULL;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</a:t>
            </a:r>
            <a:r>
              <a:rPr lang="en-US" altLang="zh-CN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this</a:t>
            </a:r>
            <a:r>
              <a:rPr lang="en-US" altLang="zh-CN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en-GB" altLang="en-US" sz="18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}         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~A() { 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delete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[] p;  p=</a:t>
            </a: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NULL</a:t>
            </a: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</a:pPr>
            <a:r>
              <a:rPr lang="en-GB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7A852028-8C04-4CB6-991B-1C633E330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138" y="1341438"/>
            <a:ext cx="5832475" cy="1379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5000"/>
              </a:spcBef>
            </a:pPr>
            <a:endParaRPr lang="zh-CN" altLang="en-US" sz="28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2" name="Rectangle 2">
            <a:extLst>
              <a:ext uri="{FF2B5EF4-FFF2-40B4-BE49-F238E27FC236}">
                <a16:creationId xmlns:a16="http://schemas.microsoft.com/office/drawing/2014/main" id="{5D2883E9-0788-4819-86A2-D2CAFF0786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62649" y="2307431"/>
            <a:ext cx="4301964" cy="2405061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f()</a:t>
            </a:r>
            <a:r>
              <a:rPr lang="en-US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该函数返回一个</a:t>
            </a:r>
            <a:r>
              <a:rPr lang="en-US" altLang="zh-CN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1800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类的临时对象</a:t>
            </a:r>
            <a:endParaRPr lang="en-GB" altLang="en-US" sz="1800" kern="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main()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</a:t>
            </a:r>
            <a:r>
              <a:rPr lang="en-GB" altLang="en-US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GB" altLang="en-US" sz="1800" kern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“</a:t>
            </a:r>
            <a:r>
              <a:rPr lang="en-GB" altLang="en-US" sz="1800" kern="0" dirty="0" err="1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abcd</a:t>
            </a:r>
            <a:r>
              <a:rPr lang="en-GB" altLang="en-US" sz="1800" kern="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</a:t>
            </a: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a = f();</a:t>
            </a: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en-GB" altLang="en-US" sz="1800" kern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spcBef>
                <a:spcPct val="5000"/>
              </a:spcBef>
              <a:buFont typeface="Wingdings" panose="05000000000000000000" pitchFamily="2" charset="2"/>
              <a:buNone/>
              <a:defRPr/>
            </a:pPr>
            <a:r>
              <a:rPr lang="en-GB" altLang="en-US" sz="1800" kern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5301" name="Rectangle 3">
            <a:extLst>
              <a:ext uri="{FF2B5EF4-FFF2-40B4-BE49-F238E27FC236}">
                <a16:creationId xmlns:a16="http://schemas.microsoft.com/office/drawing/2014/main" id="{859BF6BF-5DD0-4E1D-8EA8-1F4D75CC31E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046799" y="5425281"/>
            <a:ext cx="522288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2" name="Rectangle 6">
            <a:extLst>
              <a:ext uri="{FF2B5EF4-FFF2-40B4-BE49-F238E27FC236}">
                <a16:creationId xmlns:a16="http://schemas.microsoft.com/office/drawing/2014/main" id="{7B15C87D-46FE-4A87-B9F0-92A598832DC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888424" y="5422106"/>
            <a:ext cx="488950" cy="523875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3" name="Line 10">
            <a:extLst>
              <a:ext uri="{FF2B5EF4-FFF2-40B4-BE49-F238E27FC236}">
                <a16:creationId xmlns:a16="http://schemas.microsoft.com/office/drawing/2014/main" id="{E17A1129-60E2-47C5-8222-27DFF7DEC166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480187" y="5733256"/>
            <a:ext cx="129381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4" name="Text Box 16">
            <a:extLst>
              <a:ext uri="{FF2B5EF4-FFF2-40B4-BE49-F238E27FC236}">
                <a16:creationId xmlns:a16="http://schemas.microsoft.com/office/drawing/2014/main" id="{5E7F1377-007D-4D6F-8662-31A9D62F68E2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653099" y="5301456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5305" name="Text Box 19">
            <a:extLst>
              <a:ext uri="{FF2B5EF4-FFF2-40B4-BE49-F238E27FC236}">
                <a16:creationId xmlns:a16="http://schemas.microsoft.com/office/drawing/2014/main" id="{E6AD2062-2730-4E87-8DC1-29650357413B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0599" y="5301456"/>
            <a:ext cx="3270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</a:p>
        </p:txBody>
      </p:sp>
      <p:sp>
        <p:nvSpPr>
          <p:cNvPr id="55306" name="Text Box 20">
            <a:extLst>
              <a:ext uri="{FF2B5EF4-FFF2-40B4-BE49-F238E27FC236}">
                <a16:creationId xmlns:a16="http://schemas.microsoft.com/office/drawing/2014/main" id="{A1595CF3-E0C7-4B80-B95D-89271692264C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18212" y="4849019"/>
            <a:ext cx="808037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对象</a:t>
            </a: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sp>
        <p:nvSpPr>
          <p:cNvPr id="55307" name="Text Box 21">
            <a:extLst>
              <a:ext uri="{FF2B5EF4-FFF2-40B4-BE49-F238E27FC236}">
                <a16:creationId xmlns:a16="http://schemas.microsoft.com/office/drawing/2014/main" id="{B16138BB-7F46-48DC-9EC9-58B7824932F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472499" y="4856956"/>
            <a:ext cx="13589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返回值对象</a:t>
            </a:r>
            <a:endParaRPr lang="en-US" altLang="zh-CN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8" name="Line 10">
            <a:extLst>
              <a:ext uri="{FF2B5EF4-FFF2-40B4-BE49-F238E27FC236}">
                <a16:creationId xmlns:a16="http://schemas.microsoft.com/office/drawing/2014/main" id="{C6AB65EC-A383-4ABA-AF7A-F3514EC7D96D}"/>
              </a:ext>
            </a:extLst>
          </p:cNvPr>
          <p:cNvSpPr>
            <a:spLocks noChangeAspect="1" noChangeShapeType="1"/>
          </p:cNvSpPr>
          <p:nvPr/>
        </p:nvSpPr>
        <p:spPr bwMode="auto">
          <a:xfrm flipH="1">
            <a:off x="7488374" y="5733256"/>
            <a:ext cx="658813" cy="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09" name="Rectangle 9">
            <a:extLst>
              <a:ext uri="{FF2B5EF4-FFF2-40B4-BE49-F238E27FC236}">
                <a16:creationId xmlns:a16="http://schemas.microsoft.com/office/drawing/2014/main" id="{E84795F5-E5B8-4AFF-B9B1-369EC3B0FB9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789874" y="5515769"/>
            <a:ext cx="682625" cy="40005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310" name="Text Box 22">
            <a:extLst>
              <a:ext uri="{FF2B5EF4-FFF2-40B4-BE49-F238E27FC236}">
                <a16:creationId xmlns:a16="http://schemas.microsoft.com/office/drawing/2014/main" id="{C6A3E970-1A01-41D3-B7DB-FFCBE48951BA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41977" y="5531128"/>
            <a:ext cx="8842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en-US" altLang="zh-CN" sz="18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abcd</a:t>
            </a:r>
          </a:p>
        </p:txBody>
      </p:sp>
      <p:sp>
        <p:nvSpPr>
          <p:cNvPr id="30" name="Rectangle 2">
            <a:extLst>
              <a:ext uri="{FF2B5EF4-FFF2-40B4-BE49-F238E27FC236}">
                <a16:creationId xmlns:a16="http://schemas.microsoft.com/office/drawing/2014/main" id="{219D0528-1A6F-45E6-88FB-48D618153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2570" y="14289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(1)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赋值操作符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=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4A3D104-F367-4309-8FA1-E4411C1A1961}"/>
              </a:ext>
            </a:extLst>
          </p:cNvPr>
          <p:cNvSpPr/>
          <p:nvPr/>
        </p:nvSpPr>
        <p:spPr>
          <a:xfrm>
            <a:off x="4456783" y="1606551"/>
            <a:ext cx="3786187" cy="70802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zh-CN" altLang="en-US" sz="2000" b="1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自定义的赋值操作符重载函数效率不高的情形：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361464D-7774-4660-A675-E2FBCF45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33</a:t>
            </a:fld>
            <a:endParaRPr lang="zh-CN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>
            <a:extLst>
              <a:ext uri="{FF2B5EF4-FFF2-40B4-BE49-F238E27FC236}">
                <a16:creationId xmlns:a16="http://schemas.microsoft.com/office/drawing/2014/main" id="{457E1DFB-E504-40F2-9682-8FAB2E817F5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83568" y="1527175"/>
            <a:ext cx="7776864" cy="4884738"/>
          </a:xfrm>
          <a:solidFill>
            <a:schemeClr val="bg1"/>
          </a:solidFill>
        </p:spPr>
        <p:txBody>
          <a:bodyPr/>
          <a:lstStyle/>
          <a:p>
            <a:pPr defTabSz="360363" eaLnBrk="1" hangingPunct="1">
              <a:lnSpc>
                <a:spcPct val="80000"/>
              </a:lnSpc>
            </a:pP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具有线性关系的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所构成的对象，可重载“[]”实现对其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数据成员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的访问。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*p;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char&amp; operator []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(int i)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//操作符[]的重载函数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if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(i &gt;= strlen(p) || i &lt; 0)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{	cerr &lt;&lt; 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"下标越界错误\n"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(-1);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}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p[i]; 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String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s(</a:t>
            </a:r>
            <a:r>
              <a:rPr lang="zh-CN" altLang="zh-CN" sz="2000" dirty="0">
                <a:solidFill>
                  <a:srgbClr val="FF99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"abcdefg"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); </a:t>
            </a: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s[i]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//访问s表示的字符串中第i个字符。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7E4E654-D03D-47CC-BB0F-68265489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(2) 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下标操作符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[]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140844F-230E-41A9-9EE5-087B81328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34</a:t>
            </a:fld>
            <a:endParaRPr lang="zh-CN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E4E654-D03D-47CC-BB0F-68265489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(3) new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E544ED-52AA-4083-98B7-874817C1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60538"/>
            <a:ext cx="8569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defTabSz="360363" eaLnBrk="1" hangingPunct="1">
              <a:lnSpc>
                <a:spcPct val="80000"/>
              </a:lnSpc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必须作为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定义格式：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60363" eaLnBrk="1" hangingPunct="1">
              <a:lnSpc>
                <a:spcPct val="80000"/>
              </a:lnSpc>
              <a:defRPr/>
            </a:pPr>
            <a:endParaRPr lang="en-US" altLang="zh-CN" sz="1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</a:t>
            </a:r>
            <a:r>
              <a:rPr lang="zh-CN" altLang="en-US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可以不写；返回值类型必须是</a:t>
            </a:r>
            <a:r>
              <a:rPr lang="en-US" altLang="zh-CN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void </a:t>
            </a:r>
            <a:r>
              <a:rPr lang="zh-CN" altLang="en-US" sz="2200" kern="0" dirty="0">
                <a:solidFill>
                  <a:srgbClr val="00B0F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en-US" altLang="zh-CN" sz="2200" kern="0" dirty="0">
              <a:solidFill>
                <a:srgbClr val="00B0F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60363" eaLnBrk="1" hangingPunct="1">
              <a:lnSpc>
                <a:spcPct val="80000"/>
              </a:lnSpc>
              <a:defRPr/>
            </a:pP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*operator new(</a:t>
            </a:r>
            <a:r>
              <a:rPr lang="en-US" altLang="zh-CN" sz="2400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size, …) { ... }</a:t>
            </a: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第一个形参是需要分配的内存空间大小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其他参数可有可无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可以重载多个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zh-CN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82B05E5-4530-4134-BEDB-770E53062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35</a:t>
            </a:fld>
            <a:endParaRPr lang="zh-CN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C7E4E654-D03D-47CC-BB0F-6826548997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(3) new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和</a:t>
            </a: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delete</a:t>
            </a:r>
            <a:r>
              <a:rPr lang="zh-CN" altLang="en-US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5E544ED-52AA-4083-98B7-874817C18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1760538"/>
            <a:ext cx="8569325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宋体" pitchFamily="2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宋体" pitchFamily="2" charset="-122"/>
              </a:defRPr>
            </a:lvl9pPr>
          </a:lstStyle>
          <a:p>
            <a:pPr defTabSz="360363" eaLnBrk="1" hangingPunct="1">
              <a:lnSpc>
                <a:spcPct val="80000"/>
              </a:lnSpc>
              <a:defRPr/>
            </a:pP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重载的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new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kern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必须作为</a:t>
            </a:r>
            <a:r>
              <a:rPr lang="zh-CN" altLang="en-US" sz="28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静态成员函数，</a:t>
            </a:r>
            <a:r>
              <a:rPr lang="zh-CN" altLang="en-US" sz="2800" kern="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定义格式：</a:t>
            </a:r>
            <a:endParaRPr lang="en-US" altLang="zh-CN" sz="28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360363" eaLnBrk="1" hangingPunct="1">
              <a:lnSpc>
                <a:spcPct val="80000"/>
              </a:lnSpc>
              <a:defRPr/>
            </a:pPr>
            <a:endParaRPr lang="en-US" altLang="zh-CN" sz="1000" kern="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endParaRPr lang="en-US" altLang="zh-CN" sz="1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360363" eaLnBrk="1" hangingPunct="1">
              <a:lnSpc>
                <a:spcPct val="80000"/>
              </a:lnSpc>
              <a:buFont typeface="Wingdings" panose="05000000000000000000" pitchFamily="2" charset="2"/>
              <a:buChar char="l"/>
              <a:defRPr/>
            </a:pP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void operator delete(void</a:t>
            </a:r>
            <a:r>
              <a:rPr lang="zh-CN" altLang="en-US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*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p, </a:t>
            </a:r>
            <a:r>
              <a:rPr lang="en-US" altLang="zh-CN" sz="2400" b="1" kern="0" dirty="0" err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size_t</a:t>
            </a:r>
            <a:r>
              <a:rPr lang="en-US" altLang="zh-CN" sz="24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size) { ... }</a:t>
            </a: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第一个形参是对象的内存空间地址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第二个形参是对象的内存空间大小，可有可无（如有，则编译器  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会把欲撤销对象的大小传给它）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en-US" sz="2000" b="1" kern="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只能重载一个：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撤销对象时，编译器会首先调用析构</a:t>
            </a:r>
            <a:endParaRPr lang="en-US" altLang="zh-CN" sz="20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函数，然后调用重载的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——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重载后，原来的</a:t>
            </a: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delete</a:t>
            </a:r>
          </a:p>
          <a:p>
            <a:pPr marL="914400" lvl="2" indent="0" defTabSz="360363" eaLnBrk="1" hangingPunct="1">
              <a:lnSpc>
                <a:spcPct val="8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zh-CN" altLang="en-US" sz="2000" kern="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操作符将不再调用。</a:t>
            </a:r>
          </a:p>
          <a:p>
            <a:pPr lvl="2" defTabSz="360363" eaLnBrk="1" hangingPunct="1">
              <a:lnSpc>
                <a:spcPct val="80000"/>
              </a:lnSpc>
              <a:buFont typeface="Wingdings" panose="05000000000000000000" pitchFamily="2" charset="2"/>
              <a:buChar char="Ø"/>
              <a:defRPr/>
            </a:pPr>
            <a:endParaRPr lang="zh-CN" altLang="zh-CN" sz="2800" kern="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5F63370-5083-4636-9C64-4AC667D17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36</a:t>
            </a:fld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9101494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>
            <a:extLst>
              <a:ext uri="{FF2B5EF4-FFF2-40B4-BE49-F238E27FC236}">
                <a16:creationId xmlns:a16="http://schemas.microsoft.com/office/drawing/2014/main" id="{04546BE9-7A78-45BA-8770-F47D8C33E9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543199"/>
            <a:ext cx="8466137" cy="4797425"/>
          </a:xfrm>
        </p:spPr>
        <p:txBody>
          <a:bodyPr/>
          <a:lstStyle/>
          <a:p>
            <a:pPr defTabSz="527050" eaLnBrk="1" hangingPunct="1"/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在C++中，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把函数调用也作为一种操作符来看待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，并且可以针对类来对其进行重载。函数调用操作符只能作为</a:t>
            </a:r>
            <a:r>
              <a:rPr lang="zh-CN" altLang="zh-CN" sz="2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非静态的成员函数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来实现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value;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A() 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real = 0;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 = 0;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A(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value = i;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//函数调用操作符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的重载函数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 operator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(int x)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return x+value; 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 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1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a(3); 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cout  &lt;&lt;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a(10)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&lt;&lt; endl;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//a(10)调用A中的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函数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B9058DC2-ACDE-48D5-866B-AC561CBDCA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640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(4)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函数调用操作符()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0DB9265-74E8-42A2-8D69-46C9F6B2D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37</a:t>
            </a:fld>
            <a:endParaRPr lang="zh-CN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>
            <a:extLst>
              <a:ext uri="{FF2B5EF4-FFF2-40B4-BE49-F238E27FC236}">
                <a16:creationId xmlns:a16="http://schemas.microsoft.com/office/drawing/2014/main" id="{D20166E8-3A3F-4750-AF10-1278103661E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8469" y="1916832"/>
            <a:ext cx="8247062" cy="2851150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ct val="50000"/>
              </a:spcAft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双目操作符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，其第一个操作数为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指向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或结构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的指针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，第二个操作数为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第一个操作数所指向的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对象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或结构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变量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的格式：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按单目操作符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重载形式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来实现。 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（见下页例）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通过重载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-&gt;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，实现智能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“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指针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”：用它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访问另一个对象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的成员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时，能做一些额外的事情。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7487BEF-FB28-43F1-9D66-9036571C17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(5)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类成员访问操作符-&gt;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AE754AF5-9AE8-430F-ADB3-30D0ED4C3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38</a:t>
            </a:fld>
            <a:endParaRPr lang="zh-CN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68A2369-6554-4536-8086-6518DA36E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2700"/>
            <a:ext cx="2700338" cy="212725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Char char="–"/>
              <a:defRPr sz="2800">
                <a:solidFill>
                  <a:schemeClr val="tx2"/>
                </a:solidFill>
                <a:latin typeface="Arial" panose="020B0604020202020204" pitchFamily="34" charset="0"/>
                <a:ea typeface="楷体_GB2312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zh-CN" sz="1800">
              <a:solidFill>
                <a:schemeClr val="tx1"/>
              </a:solidFill>
            </a:endParaRP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2B5D6C83-032C-4FA1-9460-CBC31CD0111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6845" y="223043"/>
            <a:ext cx="8229600" cy="6411913"/>
          </a:xfrm>
          <a:solidFill>
            <a:schemeClr val="bg1"/>
          </a:solidFill>
        </p:spPr>
        <p:txBody>
          <a:bodyPr/>
          <a:lstStyle/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//智能指针类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{		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cs typeface="Times New Roman" panose="02020603050405020304" pitchFamily="18" charset="0"/>
              </a:rPr>
              <a:t> *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cs typeface="Times New Roman" panose="02020603050405020304" pitchFamily="18" charset="0"/>
              </a:rPr>
              <a:t>p_a;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sz="2000" dirty="0">
                <a:cs typeface="Times New Roman" panose="02020603050405020304" pitchFamily="18" charset="0"/>
              </a:rPr>
              <a:t> count;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cs typeface="Times New Roman" panose="02020603050405020304" pitchFamily="18" charset="0"/>
              </a:rPr>
              <a:t>: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B(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cs typeface="Times New Roman" panose="02020603050405020304" pitchFamily="18" charset="0"/>
              </a:rPr>
              <a:t>*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cs typeface="Times New Roman" panose="02020603050405020304" pitchFamily="18" charset="0"/>
              </a:rPr>
              <a:t>p)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{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cs typeface="Times New Roman" panose="02020603050405020304" pitchFamily="18" charset="0"/>
              </a:rPr>
              <a:t>p_a = p;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zh-CN" altLang="zh-CN" sz="2000" dirty="0">
                <a:cs typeface="Times New Roman" panose="02020603050405020304" pitchFamily="18" charset="0"/>
              </a:rPr>
              <a:t>count = 0;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cs typeface="Times New Roman" panose="02020603050405020304" pitchFamily="18" charset="0"/>
              </a:rPr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A*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operator -&gt;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()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//操作符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-&gt;</a:t>
            </a:r>
            <a:r>
              <a:rPr lang="en-US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的重载函数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{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count++; </a:t>
            </a:r>
            <a:r>
              <a:rPr lang="en-US" altLang="zh-CN" sz="2000" b="1" dirty="0">
                <a:solidFill>
                  <a:srgbClr val="FF0000"/>
                </a:solidFill>
                <a:cs typeface="Times New Roman" panose="02020603050405020304" pitchFamily="18" charset="0"/>
              </a:rPr>
              <a:t>      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访问次数的计数功能</a:t>
            </a:r>
            <a:endParaRPr lang="zh-CN" altLang="zh-CN" sz="2000" dirty="0">
              <a:solidFill>
                <a:srgbClr val="FF0000"/>
              </a:solidFill>
              <a:cs typeface="Times New Roman" panose="02020603050405020304" pitchFamily="18" charset="0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cs typeface="Times New Roman" panose="02020603050405020304" pitchFamily="18" charset="0"/>
              </a:rPr>
              <a:t>   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zh-CN" sz="2000" dirty="0">
                <a:cs typeface="Times New Roman" panose="02020603050405020304" pitchFamily="18" charset="0"/>
              </a:rPr>
              <a:t> p_a;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cs typeface="Times New Roman" panose="02020603050405020304" pitchFamily="18" charset="0"/>
              </a:rPr>
              <a:t>        </a:t>
            </a:r>
            <a:r>
              <a:rPr lang="zh-CN" altLang="zh-CN" sz="2000" dirty="0">
                <a:cs typeface="Times New Roman" panose="02020603050405020304" pitchFamily="18" charset="0"/>
              </a:rPr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sz="2000" dirty="0">
                <a:cs typeface="Times New Roman" panose="02020603050405020304" pitchFamily="18" charset="0"/>
              </a:rPr>
              <a:t> num_of_a_access()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const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		{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kern="1200" dirty="0">
                <a:solidFill>
                  <a:srgbClr val="0070C0"/>
                </a:solidFill>
                <a:ea typeface="宋体" pitchFamily="2" charset="-122"/>
                <a:cs typeface="Times New Roman" pitchFamily="18" charset="0"/>
              </a:rPr>
              <a:t>return</a:t>
            </a:r>
            <a:r>
              <a:rPr lang="zh-CN" altLang="zh-CN" sz="2000" dirty="0">
                <a:cs typeface="Times New Roman" panose="02020603050405020304" pitchFamily="18" charset="0"/>
              </a:rPr>
              <a:t> count;  </a:t>
            </a:r>
            <a:r>
              <a:rPr lang="en-US" altLang="zh-CN" sz="2000" dirty="0"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cs typeface="Times New Roman" panose="02020603050405020304" pitchFamily="18" charset="0"/>
              </a:rPr>
              <a:t>}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};</a:t>
            </a:r>
            <a:endParaRPr lang="en-US" altLang="zh-CN" sz="2000" dirty="0">
              <a:cs typeface="Times New Roman" panose="02020603050405020304" pitchFamily="18" charset="0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cs typeface="Times New Roman" panose="02020603050405020304" pitchFamily="18" charset="0"/>
            </a:endParaRP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cs typeface="Times New Roman" panose="02020603050405020304" pitchFamily="18" charset="0"/>
              </a:rPr>
              <a:t> a;</a:t>
            </a:r>
          </a:p>
          <a:p>
            <a:pPr defTabSz="527050">
              <a:lnSpc>
                <a:spcPct val="80000"/>
              </a:lnSpc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</a:t>
            </a:r>
            <a:r>
              <a:rPr lang="zh-CN" altLang="zh-CN" sz="2000" dirty="0">
                <a:cs typeface="Times New Roman" panose="02020603050405020304" pitchFamily="18" charset="0"/>
              </a:rPr>
              <a:t> b(&amp;a);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//b为一个智能指针对象，它指向了a。</a:t>
            </a:r>
          </a:p>
          <a:p>
            <a:pPr defTabSz="527050">
              <a:lnSpc>
                <a:spcPct val="80000"/>
              </a:lnSpc>
              <a:buNone/>
            </a:pP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b-&gt;f();  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//等价于：b.operator-&gt;()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f(); 即访问的是a.f()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b-&gt;g(); </a:t>
            </a:r>
            <a:r>
              <a:rPr lang="en-US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//等价于：b.operator-&gt;()</a:t>
            </a:r>
            <a:r>
              <a:rPr lang="zh-CN" altLang="zh-CN" sz="2000" dirty="0">
                <a:solidFill>
                  <a:srgbClr val="FF0000"/>
                </a:solidFill>
                <a:cs typeface="Times New Roman" panose="02020603050405020304" pitchFamily="18" charset="0"/>
              </a:rPr>
              <a:t>-&gt;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g(); 即访问的是a.g()</a:t>
            </a:r>
          </a:p>
          <a:p>
            <a:pPr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cs typeface="Times New Roman" panose="02020603050405020304" pitchFamily="18" charset="0"/>
              </a:rPr>
              <a:t>cout &lt;&lt; b.num_of_a_access(); </a:t>
            </a:r>
            <a:r>
              <a:rPr lang="en-US" altLang="zh-CN" sz="2000" dirty="0"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B050"/>
                </a:solidFill>
                <a:cs typeface="Times New Roman" panose="02020603050405020304" pitchFamily="18" charset="0"/>
              </a:rPr>
              <a:t>//显示对象a的访问次数</a:t>
            </a:r>
          </a:p>
        </p:txBody>
      </p:sp>
      <p:sp>
        <p:nvSpPr>
          <p:cNvPr id="32772" name="Text Box 4">
            <a:extLst>
              <a:ext uri="{FF2B5EF4-FFF2-40B4-BE49-F238E27FC236}">
                <a16:creationId xmlns:a16="http://schemas.microsoft.com/office/drawing/2014/main" id="{FDD81FB1-EC63-4489-AB56-DCDBCFB01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23051" y="404664"/>
            <a:ext cx="1646237" cy="193833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class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A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{		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int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x,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y;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en-US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public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: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f();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		</a:t>
            </a:r>
            <a:r>
              <a:rPr lang="zh-CN" altLang="zh-CN" sz="2000" dirty="0">
                <a:solidFill>
                  <a:srgbClr val="0070C0"/>
                </a:solidFill>
                <a:latin typeface="+mn-lt"/>
                <a:ea typeface="宋体" pitchFamily="2" charset="-122"/>
                <a:cs typeface="Times New Roman" pitchFamily="18" charset="0"/>
              </a:rPr>
              <a:t>void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 g</a:t>
            </a:r>
            <a:r>
              <a:rPr lang="zh-CN" altLang="zh-CN" sz="2000" dirty="0">
                <a:solidFill>
                  <a:schemeClr val="tx2"/>
                </a:solidFill>
                <a:latin typeface="+mn-lt"/>
                <a:cs typeface="Times New Roman" pitchFamily="18" charset="0"/>
              </a:rPr>
              <a:t>();</a:t>
            </a:r>
          </a:p>
          <a:p>
            <a:pPr defTabSz="265113" eaLnBrk="1" hangingPunct="1">
              <a:buFont typeface="Arial" panose="020B0604020202020204" pitchFamily="34" charset="0"/>
              <a:buNone/>
              <a:defRPr/>
            </a:pPr>
            <a:r>
              <a:rPr lang="zh-CN" altLang="zh-CN" sz="2000" dirty="0">
                <a:solidFill>
                  <a:schemeClr val="tx2"/>
                </a:solidFill>
                <a:latin typeface="+mn-lt"/>
                <a:ea typeface="宋体" pitchFamily="2" charset="-122"/>
                <a:cs typeface="Times New Roman" pitchFamily="18" charset="0"/>
              </a:rPr>
              <a:t>};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376043EF-E13A-40C8-9FBA-D91CBD7D1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39</a:t>
            </a:fld>
            <a:endParaRPr lang="zh-CN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7A0A9A54-267D-47CF-854B-9E146D7F59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6.6.5</a:t>
            </a:r>
            <a:r>
              <a:rPr lang="zh-CN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 操作符重载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AB7F111-01B7-494E-96FC-950E6F448F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3648" y="1988840"/>
            <a:ext cx="3573463" cy="210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sz="2800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双目运算符重载</a:t>
            </a:r>
            <a:endParaRPr lang="en-US" altLang="zh-CN" sz="28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单目运算符重载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itchFamily="2" charset="2"/>
              <a:buNone/>
              <a:defRPr/>
            </a:pPr>
            <a:r>
              <a:rPr lang="en-US" altLang="zh-CN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4. </a:t>
            </a:r>
            <a:r>
              <a:rPr lang="zh-CN" altLang="en-US" sz="28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特殊操作符的重载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3AF0161-5D2C-4F23-8A43-70F65E07E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</a:t>
            </a:fld>
            <a:endParaRPr lang="zh-CN" altLang="zh-CN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>
            <a:extLst>
              <a:ext uri="{FF2B5EF4-FFF2-40B4-BE49-F238E27FC236}">
                <a16:creationId xmlns:a16="http://schemas.microsoft.com/office/drawing/2014/main" id="{0701142B-FC3F-4307-8DBC-AD826DCBF0A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520" y="1537866"/>
            <a:ext cx="8391525" cy="4835525"/>
          </a:xfrm>
          <a:solidFill>
            <a:schemeClr val="bg1"/>
          </a:solidFill>
        </p:spPr>
        <p:txBody>
          <a:bodyPr/>
          <a:lstStyle/>
          <a:p>
            <a:pPr defTabSz="52705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介绍类型转换操作符的重载之前，首先介绍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带一个参数的构造函数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可用作从基本数据类型或其它类到类的转换。 </a:t>
            </a:r>
          </a:p>
          <a:p>
            <a:pPr lvl="1"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real, imag;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Complex() { real = 0;   imag = 0; 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Complex(double r)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一个参数的构造函数可兼作类型转换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{	real = r; 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imag = 0; 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Complex(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i) { real = r;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imag = i; 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y);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 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06ECDB-022A-4227-9E5C-92F6A149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18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F8D34D11-0EE7-4361-BC2C-C0294319D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40</a:t>
            </a:fld>
            <a:endParaRPr lang="zh-CN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3">
            <a:extLst>
              <a:ext uri="{FF2B5EF4-FFF2-40B4-BE49-F238E27FC236}">
                <a16:creationId xmlns:a16="http://schemas.microsoft.com/office/drawing/2014/main" id="{F4AE56F1-DD56-44E3-BC26-F49394E5ECC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6650" y="1700808"/>
            <a:ext cx="8391525" cy="4306887"/>
          </a:xfrm>
        </p:spPr>
        <p:txBody>
          <a:bodyPr/>
          <a:lstStyle/>
          <a:p>
            <a:pPr defTabSz="527050"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介绍类型转换操作符的重载之前，首先介绍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带一个参数的构造函数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可用作从基本数据类型或其它类到类的转换。 </a:t>
            </a:r>
          </a:p>
          <a:p>
            <a:pPr lvl="1" defTabSz="527050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x,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y)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temp.imag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c1(1,2), c2, c3;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c2 = c1 + 1.7;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//1.7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隐式转换成一个复数对象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Complex(1.7)</a:t>
            </a:r>
          </a:p>
          <a:p>
            <a:pPr lvl="1" defTabSz="527050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c3 = 2.5 + c2;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//2.5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隐式转换成一个复数对象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Complex(2.5)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606ECDB-022A-4227-9E5C-92F6A1491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632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AB913F8-4012-4472-982C-93CBF44F8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41</a:t>
            </a:fld>
            <a:endParaRPr lang="zh-CN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8822B3D8-E8DC-4452-9020-06127A5296E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751680" y="1628800"/>
            <a:ext cx="7640638" cy="44513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自定义类型转换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操作符的重载：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可用作从类到基本数据类型的转换。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y;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//类型转换操作符int的重载函数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int() { return x+y; }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 =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 = i + a;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//将调用类型转换操作符int的重载函数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//把对象a隐式转换成int型数据。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55F36-F388-46C3-9093-1C3B9E0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18" y="-4167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471D749-44A7-440B-ABA9-279E111B3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42</a:t>
            </a:fld>
            <a:endParaRPr lang="zh-CN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1250B04D-05E7-45C1-BF44-303326B2C40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38212" y="1559520"/>
            <a:ext cx="8267576" cy="4751387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自定义类型转换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操作符的重载：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可用作从类到基本数据类型的转换。 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	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x, y;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() { x =0; y = 0; }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A(int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 { x =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y = 0; }          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带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一个参数的构造函数</a:t>
            </a:r>
            <a:endParaRPr lang="en-US" altLang="zh-CN" sz="2000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int() { return 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x+y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 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//类型转换操作符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的重载函数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+ (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&amp;a1,  </a:t>
            </a: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&amp;a2);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z,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= 1;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z = a + 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 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有歧义：是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呢，还是</a:t>
            </a:r>
            <a:r>
              <a:rPr lang="en-US" altLang="zh-CN" sz="20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转换成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？ </a:t>
            </a: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55F36-F388-46C3-9093-1C3B9E0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3825" y="0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3EC8CCA-43EF-40BD-8BAD-F0FE6B1D6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43</a:t>
            </a:fld>
            <a:endParaRPr lang="zh-CN" altLang="zh-CN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EAA0F939-4219-4B83-A226-4D99C287373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696911" y="1700808"/>
            <a:ext cx="7750175" cy="427355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自定义类型转换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操作符的重载：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可用作从类到基本数据类型的转换。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为解决上述歧义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，可用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显式类型转换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来解决：</a:t>
            </a:r>
          </a:p>
          <a:p>
            <a:pPr lvl="1" eaLnBrk="1" hangingPunct="1">
              <a:lnSpc>
                <a:spcPct val="90000"/>
              </a:lnSpc>
              <a:spcAft>
                <a:spcPct val="50000"/>
              </a:spcAft>
              <a:buFont typeface="Wingdings" panose="05000000000000000000" pitchFamily="2" charset="2"/>
              <a:buNone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 = 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)a + i;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//</a:t>
            </a:r>
            <a:r>
              <a:rPr lang="zh-CN" altLang="en-US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或 </a:t>
            </a:r>
            <a:r>
              <a:rPr lang="zh-CN" altLang="zh-CN" sz="2000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z = a + (A)i;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也可以通过给A类的构造函数A(int i)加上修饰符</a:t>
            </a:r>
            <a:r>
              <a:rPr lang="zh-CN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explicit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来解决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，即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禁止把它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用于</a:t>
            </a: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隐式类型转换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zh-CN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{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explicit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kern="12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i)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{ …… }</a:t>
            </a: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	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C55F36-F388-46C3-9093-1C3B9E046A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9218" y="-13692"/>
            <a:ext cx="6405563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1" hangingPunct="1">
              <a:defRPr/>
            </a:pPr>
            <a:r>
              <a:rPr lang="en-US" altLang="zh-CN" sz="4000" kern="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(6) </a:t>
            </a:r>
            <a:r>
              <a:rPr lang="zh-CN" altLang="zh-CN" sz="40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类型转换操作符</a:t>
            </a:r>
            <a:endParaRPr lang="en-US" altLang="zh-CN" sz="4000" kern="0" dirty="0">
              <a:solidFill>
                <a:schemeClr val="tx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5E9349D-909B-48A2-B3BC-72A514311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44</a:t>
            </a:fld>
            <a:endParaRPr lang="zh-CN" altLang="zh-CN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C485E0-98D4-4021-8584-4D3E9B2E3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20888"/>
            <a:ext cx="7010400" cy="1409700"/>
          </a:xfrm>
        </p:spPr>
        <p:txBody>
          <a:bodyPr/>
          <a:lstStyle/>
          <a:p>
            <a:pPr algn="ctr" eaLnBrk="1" fontAlgn="auto" hangingPunct="1">
              <a:lnSpc>
                <a:spcPct val="90000"/>
              </a:lnSpc>
              <a:spcAft>
                <a:spcPts val="0"/>
              </a:spcAft>
              <a:defRPr/>
            </a:pPr>
            <a:r>
              <a:rPr lang="en-US" altLang="zh-CN" sz="6000" b="1" kern="1200" dirty="0">
                <a:solidFill>
                  <a:srgbClr val="FFC000"/>
                </a:solidFill>
                <a:latin typeface="Calibri Light" panose="020F0302020204030204"/>
                <a:ea typeface="等线 Light" panose="02010600030101010101" pitchFamily="2" charset="-122"/>
              </a:rPr>
              <a:t>Q &amp; A</a:t>
            </a:r>
            <a:endParaRPr lang="zh-CN" altLang="en-US" sz="6000" b="1" kern="1200" dirty="0">
              <a:solidFill>
                <a:srgbClr val="FFC000"/>
              </a:solidFill>
              <a:latin typeface="Calibri Light" panose="020F0302020204030204"/>
              <a:ea typeface="等线 Light" panose="02010600030101010101" pitchFamily="2" charset="-122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0C01C6E-1D39-464A-B235-4674039C8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4F3B470-634D-4B21-93F2-53B70AA4FCC8}" type="slidenum">
              <a:rPr lang="zh-CN" altLang="en-US" smtClean="0"/>
              <a:pPr>
                <a:defRPr/>
              </a:pPr>
              <a:t>45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0496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03230F3A-3FA1-4C7C-B76A-DFAB0D089CA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68426" y="404664"/>
            <a:ext cx="6408737" cy="971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62B27783-C7A1-435E-B144-5256598F54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67544" y="1916832"/>
            <a:ext cx="7777163" cy="316865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</a:t>
            </a:r>
            <a:r>
              <a:rPr lang="zh-CN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必要性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algn="just" eaLnBrk="1" hangingPunct="1">
              <a:buFont typeface="Wingdings" panose="05000000000000000000" pitchFamily="2" charset="2"/>
              <a:buChar char="l"/>
            </a:pPr>
            <a:r>
              <a:rPr lang="zh-CN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没有定义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类操作符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的含义（除了少数操作符，如赋值、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成员选择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、取地址等），因此，它们不能用于操作类的对象。如果要使用操作符对类的对象进行操作，就需要操作符重载。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2B7FFC5-453C-4E2E-8A5E-8B0B1EE1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5</a:t>
            </a:fld>
            <a:endParaRPr lang="zh-CN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DDBA058A-6C47-46BD-9F39-49B684C49229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475581" y="188640"/>
            <a:ext cx="6192837" cy="971550"/>
          </a:xfrm>
        </p:spPr>
        <p:txBody>
          <a:bodyPr/>
          <a:lstStyle/>
          <a:p>
            <a:pPr eaLnBrk="1" hangingPunct="1"/>
            <a:r>
              <a:rPr lang="en-US" altLang="zh-CN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9B90A715-EB17-44FF-8C25-47AAC785E5E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704974" y="1628800"/>
            <a:ext cx="5734050" cy="444341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例：实现复数的表示及其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加减法</a:t>
            </a:r>
          </a:p>
          <a:p>
            <a:pPr lvl="1" algn="just"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r=0.0,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i=0.0)     </a:t>
            </a:r>
            <a:b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real=r;  imag=i;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void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display()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cout &lt;&lt; real &lt;&lt; </a:t>
            </a:r>
            <a:r>
              <a:rPr lang="zh-CN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'+'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&lt;&lt; imag &lt;&lt; </a:t>
            </a:r>
            <a:r>
              <a:rPr lang="zh-CN" altLang="zh-CN" sz="2000" dirty="0">
                <a:solidFill>
                  <a:srgbClr val="FFC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'i'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; } 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	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real;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double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imag;</a:t>
            </a:r>
          </a:p>
          <a:p>
            <a:pPr lvl="1"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	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2272A6E5-F0C6-41B5-B19A-9051C792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6</a:t>
            </a:fld>
            <a:endParaRPr lang="zh-CN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>
            <a:extLst>
              <a:ext uri="{FF2B5EF4-FFF2-40B4-BE49-F238E27FC236}">
                <a16:creationId xmlns:a16="http://schemas.microsoft.com/office/drawing/2014/main" id="{581E58C4-5977-44DB-947A-6E71FD04B2F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692275" y="1434827"/>
            <a:ext cx="5614987" cy="5301208"/>
          </a:xfrm>
          <a:solidFill>
            <a:schemeClr val="bg1"/>
          </a:solidFill>
        </p:spPr>
        <p:txBody>
          <a:bodyPr/>
          <a:lstStyle/>
          <a:p>
            <a:pPr defTabSz="620713" eaLnBrk="1" hangingPunct="1">
              <a:lnSpc>
                <a:spcPct val="9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方案一：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定义Complex类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成员函数add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: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 add(const Complex&amp; x)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{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temp.real = real + x.real;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temp.imag = imag + x.imag;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	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     }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……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a(1.0, 2.0), b(3.0, 4.0), c;</a:t>
            </a:r>
          </a:p>
          <a:p>
            <a:pPr lvl="1" defTabSz="620713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a.add(b);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787CB5D-DAE5-4A6B-A9F8-332E4130AE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1325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1F5AA05-A86B-4BFD-93E3-16E3F145A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7</a:t>
            </a:fld>
            <a:endParaRPr lang="zh-CN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>
            <a:extLst>
              <a:ext uri="{FF2B5EF4-FFF2-40B4-BE49-F238E27FC236}">
                <a16:creationId xmlns:a16="http://schemas.microsoft.com/office/drawing/2014/main" id="{2266FD1E-3305-46E2-AF23-D7B43DC20244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0" y="1557338"/>
            <a:ext cx="9144000" cy="5184775"/>
          </a:xfrm>
          <a:solidFill>
            <a:schemeClr val="bg1"/>
          </a:solidFill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zh-CN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方案二：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定义一个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全局函数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（友元函数）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  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class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......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friend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complex_add(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const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x1, const 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&amp; x2);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};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 complex_add(const Complex&amp; x1, const Complex&amp; x2)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{	</a:t>
            </a: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temp.real = x1.real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x2.real;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temp.imag = x1.imag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+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x2.imag;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	</a:t>
            </a:r>
            <a:r>
              <a:rPr lang="zh-CN" altLang="zh-CN" sz="20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return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temp;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00FF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Complex</a:t>
            </a:r>
            <a:r>
              <a:rPr lang="zh-CN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a(1.0,2.0),  b(3.0,4.0),  c;</a:t>
            </a: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 = complex_add(a,</a:t>
            </a:r>
            <a:r>
              <a:rPr lang="en-US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zh-CN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b);  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endParaRPr lang="zh-CN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504A131-81B6-4C6F-99AF-299C3C691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75" y="441325"/>
            <a:ext cx="6192838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pitchFamily="34" charset="0"/>
                <a:ea typeface="楷体_GB2312" pitchFamily="49" charset="-122"/>
              </a:defRPr>
            </a:lvl9pPr>
          </a:lstStyle>
          <a:p>
            <a:pPr eaLnBrk="1" hangingPunct="1">
              <a:defRPr/>
            </a:pPr>
            <a:r>
              <a:rPr lang="en-US" altLang="zh-CN" kern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kern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3302AE09-69B3-4579-B75A-F49FCA82EA0F}"/>
              </a:ext>
            </a:extLst>
          </p:cNvPr>
          <p:cNvSpPr/>
          <p:nvPr/>
        </p:nvSpPr>
        <p:spPr>
          <a:xfrm>
            <a:off x="4139952" y="5008820"/>
            <a:ext cx="486003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以上</a:t>
            </a: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两种实现均不符合数学上的习惯</a:t>
            </a:r>
            <a:endParaRPr lang="en-US" altLang="zh-CN" sz="2000" b="1" dirty="0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1" algn="ctr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zh-CN" altLang="zh-CN" sz="2000" b="1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c = a + b;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79255CE-5895-40F1-8AE0-EED7358D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8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839D97B8-D238-4DD8-BE87-BF745EC5342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371600" y="260350"/>
            <a:ext cx="7772400" cy="971550"/>
          </a:xfrm>
        </p:spPr>
        <p:txBody>
          <a:bodyPr/>
          <a:lstStyle/>
          <a:p>
            <a:pPr eaLnBrk="1" hangingPunct="1"/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操作符重载概述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40C28B4-5C6F-4876-9B02-BF7FD0BD107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006475" y="2060848"/>
            <a:ext cx="7131050" cy="3241675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r>
              <a:rPr lang="zh-CN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操作符重载的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实现方式</a:t>
            </a:r>
          </a:p>
          <a:p>
            <a:pPr lvl="1" algn="just" eaLnBrk="1" hangingPunct="1">
              <a:buFont typeface="Wingdings" panose="05000000000000000000" pitchFamily="2" charset="2"/>
              <a:buChar char="l"/>
              <a:defRPr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C++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中，操作符重载是通过函数实现的，即定义一个函数来对某个操作符进行额外的解释，该函数以 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operator &lt;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操作符</a:t>
            </a:r>
            <a:r>
              <a:rPr lang="en-US" altLang="zh-CN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  <a:r>
              <a:rPr lang="zh-CN" altLang="en-US" sz="24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为函数名，以操作数为参数，以操作结果为返回值。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形式重载</a:t>
            </a:r>
          </a:p>
          <a:p>
            <a:pPr lvl="2" eaLnBrk="1" hangingPunct="1">
              <a:buFont typeface="Wingdings" panose="05000000000000000000" pitchFamily="2" charset="2"/>
              <a:buChar char="Ø"/>
              <a:defRPr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全局函数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形式重载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CB0B542-5A29-4259-832A-D99CD1D5D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049A1F-A083-4140-A32D-BBC4492B96C3}" type="slidenum">
              <a:rPr lang="zh-CN" altLang="zh-CN" smtClean="0"/>
              <a:pPr>
                <a:defRPr/>
              </a:pPr>
              <a:t>9</a:t>
            </a:fld>
            <a:endParaRPr lang="zh-CN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XMU_Theme_4_3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ea typeface="楷体_GB2312" pitchFamily="49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MU_Theme_4_3" id="{1C527275-ECAD-42BD-B9CA-77F83F29C23F}" vid="{A447C622-6C11-4A24-81A1-7A3CB873886D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cho 7">
    <a:dk1>
      <a:srgbClr val="336666"/>
    </a:dk1>
    <a:lt1>
      <a:srgbClr val="FFFFFF"/>
    </a:lt1>
    <a:dk2>
      <a:srgbClr val="000000"/>
    </a:dk2>
    <a:lt2>
      <a:srgbClr val="666699"/>
    </a:lt2>
    <a:accent1>
      <a:srgbClr val="99CCCC"/>
    </a:accent1>
    <a:accent2>
      <a:srgbClr val="CCCCCC"/>
    </a:accent2>
    <a:accent3>
      <a:srgbClr val="FFFFFF"/>
    </a:accent3>
    <a:accent4>
      <a:srgbClr val="2A5656"/>
    </a:accent4>
    <a:accent5>
      <a:srgbClr val="CAE2E2"/>
    </a:accent5>
    <a:accent6>
      <a:srgbClr val="B9B9B9"/>
    </a:accent6>
    <a:hlink>
      <a:srgbClr val="006666"/>
    </a:hlink>
    <a:folHlink>
      <a:srgbClr val="B2B2B2"/>
    </a:folHlink>
  </a:clrScheme>
</a:themeOverride>
</file>

<file path=ppt/theme/themeOverride2.xml><?xml version="1.0" encoding="utf-8"?>
<a:themeOverride xmlns:a="http://schemas.openxmlformats.org/drawingml/2006/main">
  <a:clrScheme name="Echo 7">
    <a:dk1>
      <a:srgbClr val="336666"/>
    </a:dk1>
    <a:lt1>
      <a:srgbClr val="FFFFFF"/>
    </a:lt1>
    <a:dk2>
      <a:srgbClr val="000000"/>
    </a:dk2>
    <a:lt2>
      <a:srgbClr val="666699"/>
    </a:lt2>
    <a:accent1>
      <a:srgbClr val="99CCCC"/>
    </a:accent1>
    <a:accent2>
      <a:srgbClr val="CCCCCC"/>
    </a:accent2>
    <a:accent3>
      <a:srgbClr val="FFFFFF"/>
    </a:accent3>
    <a:accent4>
      <a:srgbClr val="2A5656"/>
    </a:accent4>
    <a:accent5>
      <a:srgbClr val="CAE2E2"/>
    </a:accent5>
    <a:accent6>
      <a:srgbClr val="B9B9B9"/>
    </a:accent6>
    <a:hlink>
      <a:srgbClr val="006666"/>
    </a:hlink>
    <a:folHlink>
      <a:srgbClr val="B2B2B2"/>
    </a:folHlink>
  </a:clrScheme>
</a:themeOverride>
</file>

<file path=ppt/theme/themeOverride3.xml><?xml version="1.0" encoding="utf-8"?>
<a:themeOverride xmlns:a="http://schemas.openxmlformats.org/drawingml/2006/main">
  <a:clrScheme name="Echo 7">
    <a:dk1>
      <a:srgbClr val="336666"/>
    </a:dk1>
    <a:lt1>
      <a:srgbClr val="FFFFFF"/>
    </a:lt1>
    <a:dk2>
      <a:srgbClr val="000000"/>
    </a:dk2>
    <a:lt2>
      <a:srgbClr val="666699"/>
    </a:lt2>
    <a:accent1>
      <a:srgbClr val="99CCCC"/>
    </a:accent1>
    <a:accent2>
      <a:srgbClr val="CCCCCC"/>
    </a:accent2>
    <a:accent3>
      <a:srgbClr val="FFFFFF"/>
    </a:accent3>
    <a:accent4>
      <a:srgbClr val="2A5656"/>
    </a:accent4>
    <a:accent5>
      <a:srgbClr val="CAE2E2"/>
    </a:accent5>
    <a:accent6>
      <a:srgbClr val="B9B9B9"/>
    </a:accent6>
    <a:hlink>
      <a:srgbClr val="006666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1569</TotalTime>
  <Pages>0</Pages>
  <Words>2536</Words>
  <Characters>0</Characters>
  <Application>Microsoft Office PowerPoint</Application>
  <DocSecurity>0</DocSecurity>
  <PresentationFormat>全屏显示(4:3)</PresentationFormat>
  <Lines>0</Lines>
  <Paragraphs>637</Paragraphs>
  <Slides>45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45</vt:i4>
      </vt:variant>
    </vt:vector>
  </HeadingPairs>
  <TitlesOfParts>
    <vt:vector size="55" baseType="lpstr">
      <vt:lpstr>等线 Light</vt:lpstr>
      <vt:lpstr>楷体_GB2312</vt:lpstr>
      <vt:lpstr>宋体</vt:lpstr>
      <vt:lpstr>微软雅黑</vt:lpstr>
      <vt:lpstr>Arial</vt:lpstr>
      <vt:lpstr>Calibri Light</vt:lpstr>
      <vt:lpstr>Times New Roman</vt:lpstr>
      <vt:lpstr>Verdana</vt:lpstr>
      <vt:lpstr>Wingdings</vt:lpstr>
      <vt:lpstr>XMU_Theme_4_3</vt:lpstr>
      <vt:lpstr>面向对象程序设计 (C++) Object-Oriented Programming (C++)</vt:lpstr>
      <vt:lpstr>第六章 类和对象 ——运算符重载</vt:lpstr>
      <vt:lpstr>本章内容</vt:lpstr>
      <vt:lpstr>PowerPoint 演示文稿</vt:lpstr>
      <vt:lpstr>1. 操作符重载概述</vt:lpstr>
      <vt:lpstr>1. 操作符重载概述</vt:lpstr>
      <vt:lpstr>PowerPoint 演示文稿</vt:lpstr>
      <vt:lpstr>PowerPoint 演示文稿</vt:lpstr>
      <vt:lpstr>1. 操作符重载概述</vt:lpstr>
      <vt:lpstr>1. 操作符重载概述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(1) 赋值操作符=</vt:lpstr>
      <vt:lpstr>(1) 赋值操作符=</vt:lpstr>
      <vt:lpstr>(1) 赋值操作符=</vt:lpstr>
      <vt:lpstr>(1) 赋值操作符=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Q &amp; A</vt:lpstr>
    </vt:vector>
  </TitlesOfParts>
  <Manager/>
  <Company>CSD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subject/>
  <dc:creator>Jinsong Su</dc:creator>
  <cp:keywords/>
  <dc:description/>
  <cp:lastModifiedBy>陈胤燃</cp:lastModifiedBy>
  <cp:revision>580</cp:revision>
  <cp:lastPrinted>1899-12-30T00:00:00Z</cp:lastPrinted>
  <dcterms:created xsi:type="dcterms:W3CDTF">2005-02-20T09:54:04Z</dcterms:created>
  <dcterms:modified xsi:type="dcterms:W3CDTF">2023-04-16T08:01:55Z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2052-9.1.0.4468</vt:lpwstr>
  </property>
</Properties>
</file>