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99" r:id="rId2"/>
    <p:sldMasterId id="2147483722" r:id="rId3"/>
  </p:sldMasterIdLst>
  <p:notesMasterIdLst>
    <p:notesMasterId r:id="rId26"/>
  </p:notesMasterIdLst>
  <p:sldIdLst>
    <p:sldId id="655" r:id="rId4"/>
    <p:sldId id="344" r:id="rId5"/>
    <p:sldId id="867" r:id="rId6"/>
    <p:sldId id="843" r:id="rId7"/>
    <p:sldId id="826" r:id="rId8"/>
    <p:sldId id="828" r:id="rId9"/>
    <p:sldId id="827" r:id="rId10"/>
    <p:sldId id="829" r:id="rId11"/>
    <p:sldId id="830" r:id="rId12"/>
    <p:sldId id="831" r:id="rId13"/>
    <p:sldId id="873" r:id="rId14"/>
    <p:sldId id="832" r:id="rId15"/>
    <p:sldId id="835" r:id="rId16"/>
    <p:sldId id="836" r:id="rId17"/>
    <p:sldId id="838" r:id="rId18"/>
    <p:sldId id="839" r:id="rId19"/>
    <p:sldId id="840" r:id="rId20"/>
    <p:sldId id="813" r:id="rId21"/>
    <p:sldId id="820" r:id="rId22"/>
    <p:sldId id="871" r:id="rId23"/>
    <p:sldId id="872" r:id="rId24"/>
    <p:sldId id="657" r:id="rId25"/>
  </p:sldIdLst>
  <p:sldSz cx="9144000" cy="6858000" type="screen4x3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3508" autoAdjust="0"/>
  </p:normalViewPr>
  <p:slideViewPr>
    <p:cSldViewPr>
      <p:cViewPr varScale="1">
        <p:scale>
          <a:sx n="96" d="100"/>
          <a:sy n="96" d="100"/>
        </p:scale>
        <p:origin x="1896" y="72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888B356-CF0A-4F3A-B351-F40AB38259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6EAE47-E534-4FD0-9876-00F9CA5EAB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0FC223-04EE-43D1-A6E1-6F289BD9430D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1EA1437-1325-4F10-AA5D-E39083A69918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C4568BA-DFBC-4569-AE59-3209B3CEE4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1037100-A418-493D-8DAA-495DB5CA7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8344D6-DA50-4F24-9A97-F550B624D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EA2C138-57E5-4798-8359-3DF613A2E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F337EC79-2B7E-4736-B3E4-83DE23039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模块化：把成员函数的声明在</a:t>
            </a:r>
            <a:r>
              <a:rPr lang="en-US" altLang="zh-CN"/>
              <a:t>.h</a:t>
            </a:r>
            <a:r>
              <a:rPr lang="zh-CN" altLang="en-US"/>
              <a:t>文件中，定义放在</a:t>
            </a:r>
            <a:r>
              <a:rPr lang="en-US" altLang="zh-CN"/>
              <a:t>cpp</a:t>
            </a:r>
            <a:r>
              <a:rPr lang="zh-CN" altLang="en-US"/>
              <a:t>文件中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5021C4B2-7DF6-49C3-B3F0-68E6DAD0D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93FCC15-EC2E-4FC0-A43D-07C08E22026C}" type="slidenum">
              <a:rPr lang="zh-CN" altLang="en-US" smtClean="0">
                <a:ea typeface="宋体" panose="02010600030101010101" pitchFamily="2" charset="-122"/>
              </a:rPr>
              <a:pPr/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8344D6-DA50-4F24-9A97-F550B624D08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45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B59EECE8-30CA-4419-ADD4-FBEC2CC17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3761DF9-740B-4075-BC8A-B6A0DC2E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通常是指：</a:t>
            </a:r>
            <a:r>
              <a:rPr lang="en-US" altLang="zh-CN"/>
              <a:t>static</a:t>
            </a:r>
            <a:r>
              <a:rPr lang="zh-CN" altLang="en-US"/>
              <a:t>常量和枚举类型常量，作为成员，可以在类中初始化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BE4D27D-9466-4AF7-92FF-6EBC2A66D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88D804-86B8-47B2-A5CE-2DC8251BF6E7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627BDA49-42A2-40E2-9CB2-6496A7B6E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C69AB6F-947F-438B-91BE-C596A9E4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因为：</a:t>
            </a:r>
            <a:r>
              <a:rPr lang="en-US" altLang="zh-CN"/>
              <a:t>sum_all</a:t>
            </a:r>
            <a:r>
              <a:rPr lang="zh-CN" altLang="en-US"/>
              <a:t>函数中的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、而</a:t>
            </a:r>
            <a:r>
              <a:rPr lang="en-US" altLang="zh-CN"/>
              <a:t>shared</a:t>
            </a:r>
            <a:r>
              <a:rPr lang="zh-CN" altLang="en-US"/>
              <a:t>是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19F9D62F-A36A-49F2-876F-E08553347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374FE5F-FA5D-4461-8FB4-966C47038569}" type="slidenum">
              <a:rPr lang="zh-CN" altLang="en-US" smtClean="0">
                <a:ea typeface="宋体" panose="02010600030101010101" pitchFamily="2" charset="-122"/>
              </a:rPr>
              <a:pPr/>
              <a:t>10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B39426AD-2733-46E3-ABC6-4109D37EC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EFA972E6-427F-4F39-BC5B-BA86F1AE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sum all </a:t>
            </a:r>
            <a:r>
              <a:rPr lang="zh-CN" altLang="en-US"/>
              <a:t>中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是</a:t>
            </a:r>
            <a:r>
              <a:rPr lang="en-US" altLang="zh-CN"/>
              <a:t>0</a:t>
            </a:r>
            <a:r>
              <a:rPr lang="zh-CN" altLang="en-US"/>
              <a:t>，而</a:t>
            </a:r>
            <a:r>
              <a:rPr lang="en-US" altLang="zh-CN"/>
              <a:t>shared</a:t>
            </a:r>
            <a:r>
              <a:rPr lang="zh-CN" altLang="en-US"/>
              <a:t>是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BBBBFBB-44E0-4E13-84F6-BF1F24DE2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73ACD4E-7DA0-4881-9CC5-42421A7D6DF1}" type="slidenum">
              <a:rPr lang="zh-CN" altLang="en-US" smtClean="0">
                <a:ea typeface="宋体" panose="02010600030101010101" pitchFamily="2" charset="-122"/>
              </a:rPr>
              <a:pPr/>
              <a:t>11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ED8F6300-CDCB-4BFE-8F00-64B3D56307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59199B65-D44F-4FA9-9838-2C26D3D0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5971D77-24EC-49CE-9734-1F03CB109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91FF10C-3A17-4775-8BB9-FE425D5CE53B}" type="slidenum">
              <a:rPr lang="zh-CN" altLang="en-US" smtClean="0">
                <a:ea typeface="宋体" panose="02010600030101010101" pitchFamily="2" charset="-122"/>
              </a:rPr>
              <a:pPr/>
              <a:t>12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72FB38E-963D-43D5-9BE5-952E02D3E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FB5A4BC-845E-4F53-9EC9-4CA4148D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即将消亡的对象：位于函数末尾处的局部对象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温故：右值（理解记忆：不能位于赋值操作的左侧）</a:t>
            </a:r>
            <a:endParaRPr lang="en-US" altLang="zh-CN"/>
          </a:p>
          <a:p>
            <a:r>
              <a:rPr lang="zh-CN" altLang="en-US"/>
              <a:t>知新：右值引用，即右值的引用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DCE4B3AE-616B-4110-8735-254C28C94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12DAF6F-B7F0-435D-909A-904170AFDAAA}" type="slidenum">
              <a:rPr lang="zh-CN" altLang="en-US" smtClean="0">
                <a:ea typeface="宋体" panose="02010600030101010101" pitchFamily="2" charset="-122"/>
              </a:rPr>
              <a:pPr/>
              <a:t>18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539CAFD6-A9FC-47B6-8EAF-068E3BE267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1ECA9BE-F435-4C05-82FD-A91494B5D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848FA497-A0F6-418C-9CD6-66595E830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3910102-0EC3-4AD5-86E8-9CE2FA931BFF}" type="slidenum">
              <a:rPr lang="zh-CN" altLang="en-US" smtClean="0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2A0148-CDFE-4718-81ED-D91A0F85E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E0D0C1-EC6C-46B1-877D-C5E2902AB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C1D648-21EA-414C-AEE9-AACBB93F3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FA7AF-0C5A-468F-9DC3-31CED486EC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D1343-4673-40D0-861E-4D0C3A7E5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28FC5A-A64D-4C3A-ACE5-C81BBE4C3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039C12-7E0D-403A-8167-37A71D851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F3CD9-60B3-41A8-9165-A705971EE2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0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42A8F-66EE-4C7D-B948-331405DC47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1BA126-F3A8-4BB4-830A-71E704E7F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E57EAB-9212-4712-8FBA-409BACFA0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BE8F5-11AE-4A1E-A18A-0F5CD92D2E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F7AFE9-76C8-42F3-B49B-56F5F70711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F6771-5D13-46AB-846A-417888F7C2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513ECA-5B7E-4C20-8A95-55EC522BD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C1549-4157-477C-8E48-2C80048889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97E53-976F-400A-A67E-AB59760EE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C6342-A939-42AC-9D0C-B188F1EEC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1B5D94-D631-459E-962F-B3B81F99A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33BF-8406-4817-80A0-C196031F9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78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CD362B-64F4-43A7-B6B6-A2C693D94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14B411-2B5B-4F36-AF52-71F6DB60E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A86217-26B6-4BF5-9A32-B24623856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C142-F440-4695-B54C-38A7C8EF81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65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ADEF7-7A62-4A5E-BD8C-7CC6B9BA3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540E0-0712-4F4F-81E0-40FD271C3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76404-97FE-4EFF-BEE1-BCB2441B0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B88D-E1F8-4F49-9466-798C4BC801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95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F7C382-3C5D-4498-BB27-47D16EF22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DFED18-A872-4568-9709-7582205E6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B850CB-AD92-4501-B5C4-203BB8351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1E43-3ED5-4C9F-BD32-88B98D64B6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10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8EB49F4-C104-4DD4-9F90-1655D1D9B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7ACB19-25B6-495C-91BF-465397A7E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F3EE88-312E-4EA2-A008-6235521DF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59E76-7586-40B9-B28A-96CF896ABD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662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238B83-5EB0-4687-8756-C73C94C3A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FDCC36-01F6-4431-93C5-14BF2C9F5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CC8006-CB77-4677-B36F-DCA2CDFE1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2A042-E4FA-4BA6-84A3-0C47E8D48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64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1F691-ADBF-470E-B2BE-B78DF9C42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09500-FDF9-42C2-B4BB-8C4C1F970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9EBE3-C57C-4572-98C0-FB169A9F2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FE33-33A2-4CC9-9530-4F8E704441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7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49F970-ED32-4B46-9F47-5FD55B8613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99F711-A21A-4F80-8480-7EA3B005E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638595-33F4-438F-A0DC-EC3644778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0B4F0-A87C-4981-A2AF-25CE6B15A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25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7BCBD-284D-496E-9DE0-2E2321398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F7FE12-2564-49DA-8C43-BB039AEAF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A885B-C6C1-453A-8DFE-09A10A703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0587-1B97-4A84-899C-198106F0F6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17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7AE73E-28A8-408E-819E-011D53508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37458C-E9DA-4D91-993C-296EC780E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D60E1B-3BF0-4C81-B9C2-2D91287E9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22031-30A4-4093-9D44-B53CF8397C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31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30718-1239-4A6E-A772-9F46F4245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891B5-BFBB-431D-B4C0-2F69F2BC2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E2B9BC-B09A-4DB4-8D3A-E9BF6CE1E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A90DF-6ADC-4C8A-8071-AE600F8EE3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81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FA7AF-0C5A-468F-9DC3-31CED486EC5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6420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0B4F0-A87C-4981-A2AF-25CE6B15A51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950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51FA-ED2C-4B69-9B66-37FAA94C28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753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F187C-04F4-4C5A-883E-D1FD410A7E1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710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3168-B1B3-41DC-9657-949EB0FCE1A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594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5AD08-82B8-4843-9E58-69A86AA4DF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42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13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B8AACE-7718-4D77-BF44-D7FAA6A4B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D1273-3FAD-4EAD-9BC3-425C5ED5F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F964EB-C909-430A-A138-CF87E4435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E51FA-ED2C-4B69-9B66-37FAA94C28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761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1D71-AD97-429C-97BC-2840E2C00C2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202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B6DE-59EF-4945-A353-C6A10F8E3C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99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F3CD9-60B3-41A8-9165-A705971EE2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194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BE8F5-11AE-4A1E-A18A-0F5CD92D2E4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22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E8E4A-C613-4DC5-BA87-98FD077F73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099F5-E547-4164-A3D8-0D52A45AA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00498-C90F-4E83-8ADB-EB2F70F9B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32-01EF-4DE2-AD4D-F936A0805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F187C-04F4-4C5A-883E-D1FD410A7E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3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6889DC-2902-4806-B9DE-8EF4EC9C1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720B4F-3373-4231-A1E4-7357580AD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A6FD9E-0846-4D9A-8467-9FD8436E1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3168-B1B3-41DC-9657-949EB0FCE1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54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3EAFFE-A2F6-4366-9A92-FBD1C42359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B4E616-59B7-444E-A580-EC411C2F8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A65C05-65B4-48B0-9E0C-5BDBBB417E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5AD08-82B8-4843-9E58-69A86AA4DF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5B734ED-2EE1-43D7-9D58-537664483D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9B44F6-CFCD-4852-8DAA-FD2C30927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973E79-FBE2-41D1-803D-2810DC03A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14AF6-0376-43EF-B0AA-4F22981B56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33CBC-7866-46C8-A320-B23D6F104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2BFB1A-352B-4A0D-8AD4-7CAAB76AA1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F2272-2F44-47AE-B0BB-79A69FD4B2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1D71-AD97-429C-97BC-2840E2C00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41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D2A9B-48B8-44A2-83C4-00C4FA954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16E56-BB63-4F94-AEF9-E5149B86B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E0B40-AB82-4A9B-9999-529CD8F13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B6DE-59EF-4945-A353-C6A10F8E3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5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549D7F-499F-4210-B45D-6A6624DCB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500AD9-022A-4BC4-97B2-CA16C4527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D312C4C-95F5-414A-B258-245892E7E9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171F22-FE85-43BA-B1E0-EC6960785E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082D620-A2A5-4E0E-95F8-8E8BD69980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4E8E4A-C613-4DC5-BA87-98FD077F7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6E2052E-4353-4515-B175-F2351E9C2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00642A15-4810-4D27-A194-3D2BDD7D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59073CAB-37E7-403C-9707-B51772AA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17D4042E-6C0D-4173-8280-3767F60A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>
            <a:extLst>
              <a:ext uri="{FF2B5EF4-FFF2-40B4-BE49-F238E27FC236}">
                <a16:creationId xmlns:a16="http://schemas.microsoft.com/office/drawing/2014/main" id="{A2668145-3893-4114-AA00-A08E978DD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Oval 8">
            <a:extLst>
              <a:ext uri="{FF2B5EF4-FFF2-40B4-BE49-F238E27FC236}">
                <a16:creationId xmlns:a16="http://schemas.microsoft.com/office/drawing/2014/main" id="{A5D800C1-AD69-4863-9E45-275E6F04B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Oval 9">
            <a:extLst>
              <a:ext uri="{FF2B5EF4-FFF2-40B4-BE49-F238E27FC236}">
                <a16:creationId xmlns:a16="http://schemas.microsoft.com/office/drawing/2014/main" id="{FFC2F2C3-BDC6-4E09-8966-C9B8D532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Oval 10">
            <a:extLst>
              <a:ext uri="{FF2B5EF4-FFF2-40B4-BE49-F238E27FC236}">
                <a16:creationId xmlns:a16="http://schemas.microsoft.com/office/drawing/2014/main" id="{05B77034-F5EF-49BD-AFB7-AA60A45B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60551420-4A3B-4D66-940B-F7A3540AF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1C052676-2A6D-4E6D-93D1-F0AEEFC3D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FB539CCC-FF05-41D3-ADA0-E75EC56580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738410C0-4A77-4F61-8940-0F65B65E89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6">
            <a:extLst>
              <a:ext uri="{FF2B5EF4-FFF2-40B4-BE49-F238E27FC236}">
                <a16:creationId xmlns:a16="http://schemas.microsoft.com/office/drawing/2014/main" id="{4E716260-56BC-49A8-AE19-D2ACC39EA7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70E9A1-2D21-4F83-B6CC-3F571326DB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14E8E4A-C613-4DC5-BA87-98FD077F73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0159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36741D46-768F-4F0E-8BC7-B336342D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30" y="2536974"/>
            <a:ext cx="685800" cy="266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A47DC29-FB6A-4488-8CDD-7CD948EB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742" y="3179912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1E72730-CA98-4D6E-9151-46B3EDE49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505" y="3179912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044966E3-9AFC-45A3-BD09-04E0037B9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505" y="3608537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5ABCD3D5-E131-454E-86B8-65D7E2C15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8505" y="3608537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2E72A7-70FF-4CEB-8425-3B281C26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3968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7E8AF43D-0032-4530-B65A-DF0724F73D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3792" y="1844824"/>
            <a:ext cx="8316416" cy="3784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shared:  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a1		    a2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a1.x:    0	       a2.x: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a1.y:    0	       a2.y:   0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a1, a2;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a1.increase_all();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a2.get_shared() &lt;&lt; ',' &lt;&lt; a2.sum_all() &lt;&lt;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E08A88-979B-4977-A7B2-C954F262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9407C3D6-3844-409D-9913-A8CF44CE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666" y="2464966"/>
            <a:ext cx="685800" cy="2667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0D4B9D7-077B-41C9-81EC-F0D7DACB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478" y="3107904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C94353-D046-4B16-8CBC-4E0E4087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241" y="3107904"/>
            <a:ext cx="549275" cy="731837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AB18D467-29DA-41DE-8162-83A89449D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241" y="3536529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5F4ACD47-43B3-40E4-8FC9-97793DA1E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41" y="3536529"/>
            <a:ext cx="549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2E72A7-70FF-4CEB-8425-3B281C26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68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16392" name="Rectangle 5">
            <a:extLst>
              <a:ext uri="{FF2B5EF4-FFF2-40B4-BE49-F238E27FC236}">
                <a16:creationId xmlns:a16="http://schemas.microsoft.com/office/drawing/2014/main" id="{DDA438BB-2C97-4C73-A391-F3467FAC7A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72816"/>
            <a:ext cx="8342040" cy="3784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接上页例：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shared:    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a1		    a2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a1.x:    1	       a2.x: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a1.y:    1	       a2.y:   0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a1, a2;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a1.increase_all();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a2.get_shared() &lt;&lt; ',' &lt;&lt; a2.sum_all() &lt;&lt;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E94344-D31B-438E-8EC4-ACEEA276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>
            <a:extLst>
              <a:ext uri="{FF2B5EF4-FFF2-40B4-BE49-F238E27FC236}">
                <a16:creationId xmlns:a16="http://schemas.microsoft.com/office/drawing/2014/main" id="{6EB14690-3036-4337-AB53-0204275E3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28800"/>
            <a:ext cx="767080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：属于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类的所有对象，因此没有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指针，只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能访问该类的静态成员。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通过对象访问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a.set_shared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(10);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类名受限访问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::get_shared();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1314450" lvl="2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{    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shared;  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静态数据成员声明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A() { x = y = 0; }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static void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set_shared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 int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) { shared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  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  static  int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get_shared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{ return shared; }  </a:t>
            </a:r>
          </a:p>
          <a:p>
            <a:pPr marL="131445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21CAC6-E476-413B-974A-8CC435EB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330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BF7009-F265-4CF1-8B70-ED168538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52" y="5907112"/>
            <a:ext cx="7480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</a:t>
            </a:r>
            <a:r>
              <a:rPr lang="zh-CN" altLang="en-US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的作用（小结）：文件作用域、静态生存期、类的静态成员</a:t>
            </a:r>
            <a:endParaRPr lang="en-GB" altLang="en-US" sz="18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5D5A9B-C54B-4B03-95D6-A67FCF9B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230E5F49-B68F-4AA1-B82F-E4D02BABB8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8491" y="1628800"/>
            <a:ext cx="7987018" cy="43656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友元的产生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数据成员的访问通常要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通过该类的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来进行，这有时会降低对数据成员的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访问效率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Point(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xi,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xi; y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GetX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const { return x;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double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GetY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const { return y;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};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89ECB6-B7DF-4FD7-9638-BC627FD8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151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9A9BBD-9EB5-4AC5-A82F-9FEF64E0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3185EB-7A04-4011-A819-4253E205A3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1772816"/>
            <a:ext cx="6027738" cy="4359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接上页例：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Distance(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dx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a.GetX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b.GetX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效率不高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a.GetY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b.GetY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效率不高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sqrt(dx*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dx+dy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p1(3.0, 5.0), p2(4.0, 6.0);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 = Distance(p1, p2);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"The distance is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 d 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3C94B-B3EA-47BF-8766-7B28A3021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22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CACB70-22E1-40C5-BC66-82CD394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AC783FD-BE05-4520-BD1D-D01471C5C5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535644"/>
            <a:ext cx="8569325" cy="4727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为了提高对数据成员的访问效率，在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中，可以指定与一个类密切相关、又不适合作为该类成员的程序实体（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包括：全局函数、其它类、或其它类的成员函数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）来直接访问该类的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成员。这些程序实体称为该类的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......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  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友元类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::f();  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友元成员函数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BC2F32-4A20-474A-A865-22D7BA9D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EBD9FA-81F7-41A6-A1B3-A2712E79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0B5567D-7CCC-4488-8A19-0E9F7F5A41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0756" y="1527175"/>
            <a:ext cx="7802488" cy="494665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Point(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xi,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xi; x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Distance(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Distance(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dx=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友元函数直接访问数据成员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友元函数直接访问数据成员  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sqrt(dx*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dx+dy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B23B3E-72FD-4389-8EED-B5E41FFD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3AC60C-7FD4-4008-8282-4A13B8B3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73CDE4C3-1928-469F-B7DC-CAD674013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844824"/>
            <a:ext cx="8032750" cy="3367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关于友元的几点说明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友元是数据保护和数据访问效率之间的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一种折衷方案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友元关系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不具有对称性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的友元，如果没有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的友元，则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的友元。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友元也不具有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的友元，如果没有显式指出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的友元。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340008-87C0-4784-BF74-55B23198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2151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友元（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friend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A80862-4FB3-4D74-A791-12F5490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CE8D1F-AFAC-437D-B147-E8BFC62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27175"/>
            <a:ext cx="8139113" cy="50149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当用一个即将消亡的对象去初始化另一个同类的对象时，有时拷贝构造函数的效率不高。为此，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来实现资源的转移。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(&lt;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&gt;&amp;&amp; x) { … };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其中，形参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的类型为右值引用：该类型要求实参只能是临时对象或即将消亡的对象。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中，以下几种情况会产生临时对象：</a:t>
            </a: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实参按值传递给形参时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函数返回对象时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发生类型转换时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342900" eaLnBrk="1" hangingPunct="1">
              <a:buFont typeface="Wingdings" panose="05000000000000000000" pitchFamily="2" charset="2"/>
              <a:buChar char="Ø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54ECD0-8517-4ECE-A4CC-A36F841B2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E4C162-0618-48A4-812C-8B1601FC8012}"/>
              </a:ext>
            </a:extLst>
          </p:cNvPr>
          <p:cNvSpPr/>
          <p:nvPr/>
        </p:nvSpPr>
        <p:spPr>
          <a:xfrm>
            <a:off x="3828728" y="5330825"/>
            <a:ext cx="4919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在哪种情况下，拷贝构造函数的效率不高呢？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36BA73-7F77-4E2D-883A-28CA6310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9333365-903A-4858-8A8B-831BD00CEB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6532" y="1635919"/>
            <a:ext cx="4249738" cy="4446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char[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~A() {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a1(</a:t>
            </a:r>
            <a:r>
              <a:rPr lang="it-IT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“abcd”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a2(a1);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9710B1F-EB46-460B-BAA4-5740F879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703" y="3645377"/>
            <a:ext cx="795338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CC638EEC-AEAD-4C56-A908-5A52B2DF9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1703" y="4202590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D9C0C8D8-272F-4FEA-ADA3-94405F422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1703" y="4820127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0E383E7-F563-4151-92F1-56226C64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978" y="3615215"/>
            <a:ext cx="79533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8C86A940-9B02-4E77-BE35-BC16C552F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2978" y="4172427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23D66357-FC26-4659-978A-4AA38A650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2978" y="4789965"/>
            <a:ext cx="7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477861F2-E300-4DCD-9919-BBCB357A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91" y="4751865"/>
            <a:ext cx="898525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87846A60-F181-438A-B90A-9107E222A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1928" y="5126515"/>
            <a:ext cx="1058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63B060EC-860A-4BE4-93B1-F09DD8E17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216" y="5126515"/>
            <a:ext cx="0" cy="922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FDCECB68-C8A3-489C-98BC-8FC25BEE5A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5928" y="6048852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A6E5DF25-5710-490B-978B-41217004B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5928" y="5356702"/>
            <a:ext cx="0" cy="69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C9B4D476-0703-47A4-B60D-AAF72DC2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753" y="3758090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C856D63D-6CD8-4CED-9C33-ED40CA93E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641" y="4334352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181671D2-7BEF-4A38-B6FB-533532986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753" y="498364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D8C43700-9CA1-425F-8785-72341CE99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228" y="3743802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4F8383C5-B634-463A-A76A-6247734B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116" y="432006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F899F186-E938-4789-8C4C-7CE6FC00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228" y="496935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FF5FA190-E050-493A-84F9-3AECCC00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91" y="3096102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8B724415-8DA2-48B8-BC12-7E384310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6953" y="3110390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831FAEA0-A148-4E6C-BDED-71FC938B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4896327"/>
            <a:ext cx="725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5E5E9FB5-776E-4BCD-8AEE-6195C212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891" y="3758090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D912B4C1-3F8D-43C2-BE2A-5DA2CA9FA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253" y="4262915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EE1E8EA3-784A-401E-B549-91868367E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753" y="3743802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0CD57FF9-A97B-40C1-8A9F-1D406943D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116" y="4248627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7675" name="Rectangle 3">
            <a:extLst>
              <a:ext uri="{FF2B5EF4-FFF2-40B4-BE49-F238E27FC236}">
                <a16:creationId xmlns:a16="http://schemas.microsoft.com/office/drawing/2014/main" id="{EFAF88DC-713C-49D6-93E7-94240A85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296" y="-3333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677" name="矩形 28">
            <a:extLst>
              <a:ext uri="{FF2B5EF4-FFF2-40B4-BE49-F238E27FC236}">
                <a16:creationId xmlns:a16="http://schemas.microsoft.com/office/drawing/2014/main" id="{A88EA0B4-3F72-4369-9C17-B7DA67E7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611" y="2042060"/>
            <a:ext cx="4779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回顾：如果不定义拷贝构造函数，则会产生程序错误。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E57367-B2A0-49D8-A263-E771148D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第六章 类和对象</a:t>
            </a:r>
            <a:br>
              <a:rPr lang="en-US" altLang="zh-CN" sz="4800" dirty="0">
                <a:latin typeface="楷体_GB2312" pitchFamily="1" charset="-122"/>
                <a:ea typeface="楷体_GB2312" pitchFamily="1" charset="-122"/>
              </a:rPr>
            </a:br>
            <a:r>
              <a:rPr lang="en-US" altLang="zh-CN" sz="3600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进一步讨论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AC16F2E-DFF9-412A-81AA-5C79227008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6531" y="1569502"/>
            <a:ext cx="4105275" cy="50688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解决了问题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但是在右侧的函数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中效率不高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因为对象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即将消亡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A(</a:t>
            </a:r>
            <a:r>
              <a:rPr lang="en-GB" altLang="en-US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a)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 </a:t>
            </a:r>
            <a:r>
              <a:rPr lang="es-ES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a.x;  y = a.y;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)+1];  </a:t>
            </a:r>
            <a:endParaRPr lang="zh-CN" altLang="en-US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~A() {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 p=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B96E71-5AA1-4770-8F45-136880D8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-1085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191" y="1541836"/>
            <a:ext cx="406717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调用构造函数来创建局部对象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t(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“1234”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……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调用返回值对象的拷贝构造函数</a:t>
            </a:r>
            <a:endParaRPr lang="en-US" altLang="zh-CN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并用即将消亡的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return t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GB" altLang="en-US" sz="1800" kern="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4E1CF13E-4CD4-481D-9D4D-E2EC82EB5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4325789"/>
            <a:ext cx="52228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9" name="Line 4">
            <a:extLst>
              <a:ext uri="{FF2B5EF4-FFF2-40B4-BE49-F238E27FC236}">
                <a16:creationId xmlns:a16="http://schemas.microsoft.com/office/drawing/2014/main" id="{5B7470BE-6870-4D84-8BEA-1152C9D6069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029200" y="4883001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0" name="Line 5">
            <a:extLst>
              <a:ext uri="{FF2B5EF4-FFF2-40B4-BE49-F238E27FC236}">
                <a16:creationId xmlns:a16="http://schemas.microsoft.com/office/drawing/2014/main" id="{D41F57A4-428D-46F8-B4DD-F0EC11670FA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029200" y="5500539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1" name="Rectangle 6">
            <a:extLst>
              <a:ext uri="{FF2B5EF4-FFF2-40B4-BE49-F238E27FC236}">
                <a16:creationId xmlns:a16="http://schemas.microsoft.com/office/drawing/2014/main" id="{CFDABF7C-D7C8-41A3-8706-02F742CA27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0825" y="4322614"/>
            <a:ext cx="488950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2" name="Line 7">
            <a:extLst>
              <a:ext uri="{FF2B5EF4-FFF2-40B4-BE49-F238E27FC236}">
                <a16:creationId xmlns:a16="http://schemas.microsoft.com/office/drawing/2014/main" id="{1D691539-C60A-448B-BE34-A596350ACF4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70825" y="4879826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Line 8">
            <a:extLst>
              <a:ext uri="{FF2B5EF4-FFF2-40B4-BE49-F238E27FC236}">
                <a16:creationId xmlns:a16="http://schemas.microsoft.com/office/drawing/2014/main" id="{AD25BA8A-B98C-40E7-9E87-77CB8824B69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70825" y="5497364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Rectangle 9">
            <a:extLst>
              <a:ext uri="{FF2B5EF4-FFF2-40B4-BE49-F238E27FC236}">
                <a16:creationId xmlns:a16="http://schemas.microsoft.com/office/drawing/2014/main" id="{42B1D2DF-06A2-4AD9-B4EB-64A910B750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0413" y="5740251"/>
            <a:ext cx="6826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5" name="Line 10">
            <a:extLst>
              <a:ext uri="{FF2B5EF4-FFF2-40B4-BE49-F238E27FC236}">
                <a16:creationId xmlns:a16="http://schemas.microsoft.com/office/drawing/2014/main" id="{A1845D8C-9187-4D12-8EB6-550B0FA1DB6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62588" y="5956151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5377A3B3-ADD1-4B25-A8E8-158959D6FB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35500" y="4438501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E3D24BAB-C4BA-40D2-964B-974609BCF3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24388" y="5014764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0AF916BD-4AE3-4D7F-A06D-F6BD7A56D1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35500" y="5524351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F583685B-23B6-4A32-BD2A-519F4A6E1A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93000" y="4451201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2772F3C0-DCAB-44ED-B142-8CE42D327F0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81888" y="5005239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18A2DBF0-82B3-42B8-9B2B-B22157CBF12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93000" y="5524351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461F3CEE-1DB2-4617-A43D-2AD46E57EA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00613" y="3859064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F3E0AA14-1FB9-4043-9A45-33CA19C8FE3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54900" y="3867001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8CCDB99F-9930-40B3-B17B-07600145B8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26125" y="5740251"/>
            <a:ext cx="785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3AA236FC-7056-45FE-B945-1AEE103742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05400" y="4438501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C5E31D45-D31F-468D-932D-64F3538B2C4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05400" y="5013176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810EDCC6-1F68-456B-98F8-74D5F8DAF5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43850" y="4451201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F47409C4-2BAB-4652-B19C-28CB1226291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43850" y="5013176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8699" name="Line 10">
            <a:extLst>
              <a:ext uri="{FF2B5EF4-FFF2-40B4-BE49-F238E27FC236}">
                <a16:creationId xmlns:a16="http://schemas.microsoft.com/office/drawing/2014/main" id="{5CEF1DE9-2F16-40DD-89D6-B4BE2278CB5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470775" y="5956151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0" name="Rectangle 9">
            <a:extLst>
              <a:ext uri="{FF2B5EF4-FFF2-40B4-BE49-F238E27FC236}">
                <a16:creationId xmlns:a16="http://schemas.microsoft.com/office/drawing/2014/main" id="{1B2B3ADA-066E-4055-93F1-3E4AE5B7E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2275" y="5738664"/>
            <a:ext cx="6826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1" name="Text Box 22">
            <a:extLst>
              <a:ext uri="{FF2B5EF4-FFF2-40B4-BE49-F238E27FC236}">
                <a16:creationId xmlns:a16="http://schemas.microsoft.com/office/drawing/2014/main" id="{96574F4D-E656-475E-A36A-0717D06FBD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56400" y="5738664"/>
            <a:ext cx="884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F10884-19DC-4142-BBC9-D6470DB3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8883" y="6219969"/>
            <a:ext cx="1904400" cy="457200"/>
          </a:xfrm>
        </p:spPr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527C28E-3FE8-4844-8B36-8079DF61BA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6544" y="1696244"/>
            <a:ext cx="4105275" cy="3443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GB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编译器发现实参即将消亡时，</a:t>
            </a:r>
            <a:endParaRPr lang="en-US" altLang="zh-CN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将调用转移构造函数来初始化</a:t>
            </a:r>
            <a:endParaRPr lang="en-GB" altLang="en-US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&amp;&amp;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a.p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9858240-0C8B-43C5-A7D8-CF78E210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065" y="-1076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7" y="1671638"/>
            <a:ext cx="4182269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调用构造函数来创建局部对象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t(“1234”);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……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调用返回值对象的</a:t>
            </a:r>
            <a:r>
              <a:rPr lang="zh-CN" altLang="en-US" sz="18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转移构造函数</a:t>
            </a:r>
            <a:endParaRPr lang="en-US" altLang="zh-CN" sz="1800" b="1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并用即将消亡的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GB" altLang="en-US" sz="1800" kern="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073E587F-7961-4913-A9F6-849FDE630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8820" y="4255765"/>
            <a:ext cx="522288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3" name="Line 4">
            <a:extLst>
              <a:ext uri="{FF2B5EF4-FFF2-40B4-BE49-F238E27FC236}">
                <a16:creationId xmlns:a16="http://schemas.microsoft.com/office/drawing/2014/main" id="{C66E90AE-2DA9-4306-B151-6F73809E8B3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048820" y="4812977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Line 5">
            <a:extLst>
              <a:ext uri="{FF2B5EF4-FFF2-40B4-BE49-F238E27FC236}">
                <a16:creationId xmlns:a16="http://schemas.microsoft.com/office/drawing/2014/main" id="{0EDED1FE-D9B3-4B16-9763-5491E8CF9DA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048820" y="5430515"/>
            <a:ext cx="522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6">
            <a:extLst>
              <a:ext uri="{FF2B5EF4-FFF2-40B4-BE49-F238E27FC236}">
                <a16:creationId xmlns:a16="http://schemas.microsoft.com/office/drawing/2014/main" id="{14BD86EC-32FE-43E8-ADAC-3619584D7F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0445" y="4252590"/>
            <a:ext cx="488950" cy="18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6" name="Line 7">
            <a:extLst>
              <a:ext uri="{FF2B5EF4-FFF2-40B4-BE49-F238E27FC236}">
                <a16:creationId xmlns:a16="http://schemas.microsoft.com/office/drawing/2014/main" id="{EDF17C25-6AD3-44BE-8D7A-D0A1790488A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90445" y="4809802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7" name="Line 8">
            <a:extLst>
              <a:ext uri="{FF2B5EF4-FFF2-40B4-BE49-F238E27FC236}">
                <a16:creationId xmlns:a16="http://schemas.microsoft.com/office/drawing/2014/main" id="{6DE44E36-D82D-44A4-89FD-C137ECC3155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90445" y="5427340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8" name="Rectangle 9">
            <a:extLst>
              <a:ext uri="{FF2B5EF4-FFF2-40B4-BE49-F238E27FC236}">
                <a16:creationId xmlns:a16="http://schemas.microsoft.com/office/drawing/2014/main" id="{5950F9D5-F486-4D49-8C53-7CE6CADA0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87070" y="5670227"/>
            <a:ext cx="6826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9" name="Line 10">
            <a:extLst>
              <a:ext uri="{FF2B5EF4-FFF2-40B4-BE49-F238E27FC236}">
                <a16:creationId xmlns:a16="http://schemas.microsoft.com/office/drawing/2014/main" id="{829A5B1F-6D79-4B40-B467-A76039F7A92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82208" y="5886127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851326CE-FAEF-4FEE-A6D5-7E2DACE053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5120" y="4368477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E1AF71AB-DC90-405F-9544-92D3862587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44008" y="4944740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BD892EAE-0968-4912-96A2-C29B6FE15D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5120" y="54543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53111532-B18A-4D34-A560-57CED362D0E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2620" y="4381177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7809F4CC-9ABC-41C7-BE4D-CE492B242A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01508" y="4935215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F370BDCF-B697-475C-93C3-BEBE01496E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2620" y="54543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7A00069A-99CC-4CFF-BFCA-CDC60281CA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20233" y="3789040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88E4DC2-6796-4283-98F1-7D37F57DA2B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74520" y="3796977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3E85C505-70B2-46A7-82DE-C5ED15539E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72783" y="5670227"/>
            <a:ext cx="761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1A18767B-6213-4A84-A21D-5750FB052D7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25020" y="4368477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D5D5AE11-D65A-44B0-A499-9C979ED907F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25020" y="4943152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7B383663-C75D-45FF-B7F6-666BA5A7C5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63470" y="4381177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E4F7272F-66E3-43B7-BAD8-A4BD81FE25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63470" y="4943152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29723" name="Line 10">
            <a:extLst>
              <a:ext uri="{FF2B5EF4-FFF2-40B4-BE49-F238E27FC236}">
                <a16:creationId xmlns:a16="http://schemas.microsoft.com/office/drawing/2014/main" id="{523E3606-1A2C-4ED6-BDBE-828349E4109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998270" y="5886127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24" name="Text Box 24">
            <a:extLst>
              <a:ext uri="{FF2B5EF4-FFF2-40B4-BE49-F238E27FC236}">
                <a16:creationId xmlns:a16="http://schemas.microsoft.com/office/drawing/2014/main" id="{B331CDFB-EC21-43F2-81C6-7B7D6908498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93258" y="5530527"/>
            <a:ext cx="725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26DA7FB-3D9E-426A-A929-42ADE21B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8" y="5488293"/>
            <a:ext cx="451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小结：默认、拷贝、转移三种构造函数</a:t>
            </a:r>
            <a:endParaRPr lang="en-GB" altLang="en-US" sz="18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1D287D-EC0D-42BB-B9B7-331EAFFF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0865A7-51C9-426E-BFC3-37C865D762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11663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B6F776-E533-4CD1-97FB-45163DD1BC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6340" y="2061368"/>
            <a:ext cx="4000500" cy="2735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6.6.1 const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CD8EAE-3A3C-4971-ABA8-B43460A7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02EA2137-5651-4B87-9AF5-FBF8D65238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61424"/>
            <a:ext cx="7730480" cy="4103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可以把类中的成员函数分成两类：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获取对象状态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：只获取数据值；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改变对象状态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：能够改变数据值。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{   ……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set(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m,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d)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改变对象状态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get_day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get_month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get_year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获取对象状态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};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37CF7B-3031-405E-A9C5-AD8A1FCB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1663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169D1B-0481-4D28-B16E-5AFE843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9FB3030-5847-43C4-97CE-E00417C6D9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00808"/>
            <a:ext cx="8208912" cy="4379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防止获取对象状态的成员函数改变数据成员的值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，把它们定义为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	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</a:t>
            </a:r>
            <a:r>
              <a:rPr lang="en-GB" altLang="en-US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{  x = 10;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char[20];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p,</a:t>
            </a:r>
            <a:r>
              <a:rPr lang="en-GB" altLang="en-US" sz="20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“ABCD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不改变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的值，编译器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9A3F4-6E91-410E-A067-BFFE78C3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D51B3F-8CA3-48B0-9DD9-86488816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6EC57E-0290-4EAE-A542-78B30B86D5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844824"/>
            <a:ext cx="7491413" cy="3479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成员函数放在类外定义时，函数的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声明和定义都要加上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  ……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的声明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A::f()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{     ……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0716E-8817-488D-A3C5-55337F85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1663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060EA3-2923-4F35-AAF0-382B02B1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8348F5B-75AA-47E8-A5C9-ADB2E25797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634331"/>
            <a:ext cx="7204075" cy="4851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给成员函数加上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修饰符还有一个作用：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限制常量对象所能进行的操作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……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 { …… }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 </a:t>
            </a:r>
            <a:r>
              <a:rPr lang="en-US" altLang="zh-CN" sz="2000" b="1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只能调用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E9BEB-7252-4643-AA96-900C1D71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457" y="1105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6.6.1 const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E73355-EEEE-4034-B0D6-FA374275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5805264"/>
            <a:ext cx="746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en-US" sz="1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的作用（小结）：定义符号常量、限制指针参数、常成员函数</a:t>
            </a:r>
            <a:endParaRPr lang="en-GB" altLang="en-US" sz="18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DBF842-CC59-4405-BF32-EF9AB137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9B1929DB-40E6-4123-B09A-0DEC7028AA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47068"/>
            <a:ext cx="7127875" cy="2963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当类的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对象之间需要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数据时：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若采用全局变量来表示共享数据，则违背数据抽象与封装原则，数据缺乏保护。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同类对象之间的数据共享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提供了一种较好的途径。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4099CF-8194-4D5A-A276-4F4123EA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8596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0A2DCE-9CD5-4FC0-9743-62B347D9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16020623-CA23-4BF2-8E40-E19C97A02E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6357" y="1700808"/>
            <a:ext cx="7813675" cy="43957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：对类的所有对象只有一个拷贝。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，在类的外部对其进行定义和初始化。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{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x, y;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 int shared;  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静态数据成员的声明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A() { x = y = 0;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increase_all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{ x++; y++; shared++;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sum_all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x+y+shared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get_shared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shared; } 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};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shared=0;  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静态数据成员的定义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547DB2-C6CD-4A46-820D-E08F1915B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21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静态成员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81F385-0C0F-4C4D-8A88-154D1EB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14AF6-0376-43EF-B0AA-4F22981B56E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 algn="l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2016</TotalTime>
  <Pages>0</Pages>
  <Words>1498</Words>
  <Characters>0</Characters>
  <Application>Microsoft Office PowerPoint</Application>
  <DocSecurity>0</DocSecurity>
  <PresentationFormat>全屏显示(4:3)</PresentationFormat>
  <Lines>0</Lines>
  <Paragraphs>328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 Light</vt:lpstr>
      <vt:lpstr>楷体_GB2312</vt:lpstr>
      <vt:lpstr>宋体</vt:lpstr>
      <vt:lpstr>微软雅黑</vt:lpstr>
      <vt:lpstr>Arial</vt:lpstr>
      <vt:lpstr>Calibri Light</vt:lpstr>
      <vt:lpstr>Times New Roman</vt:lpstr>
      <vt:lpstr>Wingdings</vt:lpstr>
      <vt:lpstr>Echo</vt:lpstr>
      <vt:lpstr>1_Echo</vt:lpstr>
      <vt:lpstr>XMU_Theme_4_3</vt:lpstr>
      <vt:lpstr>面向对象程序设计 (C++) Object-Oriented Programming (C++)</vt:lpstr>
      <vt:lpstr>第六章 类和对象 ——进一步讨论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688</cp:revision>
  <dcterms:created xsi:type="dcterms:W3CDTF">2005-02-20T09:54:04Z</dcterms:created>
  <dcterms:modified xsi:type="dcterms:W3CDTF">2023-05-05T14:52:39Z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