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sldIdLst>
    <p:sldId id="655" r:id="rId2"/>
    <p:sldId id="344" r:id="rId3"/>
    <p:sldId id="931" r:id="rId4"/>
    <p:sldId id="879" r:id="rId5"/>
    <p:sldId id="880" r:id="rId6"/>
    <p:sldId id="881" r:id="rId7"/>
    <p:sldId id="882" r:id="rId8"/>
    <p:sldId id="883" r:id="rId9"/>
    <p:sldId id="884" r:id="rId10"/>
    <p:sldId id="914" r:id="rId11"/>
    <p:sldId id="887" r:id="rId12"/>
    <p:sldId id="888" r:id="rId13"/>
    <p:sldId id="889" r:id="rId14"/>
    <p:sldId id="891" r:id="rId15"/>
    <p:sldId id="892" r:id="rId16"/>
    <p:sldId id="932" r:id="rId17"/>
    <p:sldId id="933" r:id="rId18"/>
    <p:sldId id="934" r:id="rId19"/>
    <p:sldId id="935" r:id="rId20"/>
    <p:sldId id="936" r:id="rId21"/>
    <p:sldId id="937" r:id="rId22"/>
    <p:sldId id="938" r:id="rId23"/>
    <p:sldId id="939" r:id="rId24"/>
    <p:sldId id="940" r:id="rId25"/>
    <p:sldId id="941" r:id="rId26"/>
    <p:sldId id="942" r:id="rId27"/>
    <p:sldId id="943" r:id="rId28"/>
    <p:sldId id="657" r:id="rId2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8" autoAdjust="0"/>
    <p:restoredTop sz="82891" autoAdjust="0"/>
  </p:normalViewPr>
  <p:slideViewPr>
    <p:cSldViewPr>
      <p:cViewPr varScale="1">
        <p:scale>
          <a:sx n="77" d="100"/>
          <a:sy n="77" d="100"/>
        </p:scale>
        <p:origin x="96" y="492"/>
      </p:cViewPr>
      <p:guideLst>
        <p:guide orient="horz" pos="215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5379835-AB5D-4D05-B9A7-28D0048A394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4099" name="Rectangle 3">
            <a:extLst>
              <a:ext uri="{FF2B5EF4-FFF2-40B4-BE49-F238E27FC236}">
                <a16:creationId xmlns:a16="http://schemas.microsoft.com/office/drawing/2014/main" id="{70E41981-789B-4747-9248-BC2CEB2B735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3076" name="Rectangle 4">
            <a:extLst>
              <a:ext uri="{FF2B5EF4-FFF2-40B4-BE49-F238E27FC236}">
                <a16:creationId xmlns:a16="http://schemas.microsoft.com/office/drawing/2014/main" id="{B867EAA9-49F1-4CBE-92AD-F99DC7870A13}"/>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6841AC08-B749-4D86-94C2-BFEFC5F530B0}"/>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4102" name="Rectangle 6">
            <a:extLst>
              <a:ext uri="{FF2B5EF4-FFF2-40B4-BE49-F238E27FC236}">
                <a16:creationId xmlns:a16="http://schemas.microsoft.com/office/drawing/2014/main" id="{B7770311-5928-4F30-BE5B-A42CFEDA135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ea typeface="宋体" pitchFamily="2" charset="-122"/>
              </a:defRPr>
            </a:lvl1pPr>
          </a:lstStyle>
          <a:p>
            <a:pPr>
              <a:defRPr/>
            </a:pPr>
            <a:endParaRPr lang="zh-CN" altLang="zh-CN"/>
          </a:p>
        </p:txBody>
      </p:sp>
      <p:sp>
        <p:nvSpPr>
          <p:cNvPr id="4103" name="Rectangle 7">
            <a:extLst>
              <a:ext uri="{FF2B5EF4-FFF2-40B4-BE49-F238E27FC236}">
                <a16:creationId xmlns:a16="http://schemas.microsoft.com/office/drawing/2014/main" id="{1D25D63F-E02D-4189-832F-D5077C0899B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FF06B422-3F97-46EB-853F-2F81D6B0C2D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97E04D01-6286-422B-83F9-C71DCFE9CAAB}"/>
              </a:ext>
            </a:extLst>
          </p:cNvPr>
          <p:cNvSpPr>
            <a:spLocks noGrp="1" noRot="1" noChangeAspect="1" noChangeArrowheads="1" noTextEdit="1"/>
          </p:cNvSpPr>
          <p:nvPr>
            <p:ph type="sldImg"/>
          </p:nvPr>
        </p:nvSpPr>
        <p:spPr/>
      </p:sp>
      <p:sp>
        <p:nvSpPr>
          <p:cNvPr id="7171" name="备注占位符 2">
            <a:extLst>
              <a:ext uri="{FF2B5EF4-FFF2-40B4-BE49-F238E27FC236}">
                <a16:creationId xmlns:a16="http://schemas.microsoft.com/office/drawing/2014/main" id="{DA473691-940C-449C-A928-93D324586D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有些语言比如</a:t>
            </a:r>
            <a:r>
              <a:rPr lang="en-US" altLang="zh-CN"/>
              <a:t>Java</a:t>
            </a:r>
            <a:r>
              <a:rPr lang="zh-CN" altLang="en-US"/>
              <a:t>就不支持多继承，当然也就没有</a:t>
            </a:r>
            <a:r>
              <a:rPr lang="zh-CN" altLang="en-US" u="sng"/>
              <a:t>命名冲突</a:t>
            </a:r>
            <a:r>
              <a:rPr lang="zh-CN" altLang="en-US"/>
              <a:t>和</a:t>
            </a:r>
            <a:r>
              <a:rPr lang="zh-CN" altLang="en-US" u="sng"/>
              <a:t>重复继承</a:t>
            </a:r>
            <a:r>
              <a:rPr lang="zh-CN" altLang="en-US"/>
              <a:t>的问题</a:t>
            </a:r>
          </a:p>
        </p:txBody>
      </p:sp>
      <p:sp>
        <p:nvSpPr>
          <p:cNvPr id="7172" name="灯片编号占位符 3">
            <a:extLst>
              <a:ext uri="{FF2B5EF4-FFF2-40B4-BE49-F238E27FC236}">
                <a16:creationId xmlns:a16="http://schemas.microsoft.com/office/drawing/2014/main" id="{9331B0B7-7599-486A-8330-26EA35D38A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5C3AE7A-833F-4ECC-BAB6-6BACF0CE8802}" type="slidenum">
              <a:rPr lang="zh-CN" altLang="zh-CN" smtClean="0">
                <a:ea typeface="宋体" panose="02010600030101010101" pitchFamily="2" charset="-122"/>
              </a:rPr>
              <a:pPr/>
              <a:t>4</a:t>
            </a:fld>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22</a:t>
            </a:fld>
            <a:endParaRPr lang="zh-CN" altLang="zh-CN">
              <a:ea typeface="宋体" panose="02010600030101010101" pitchFamily="2" charset="-122"/>
            </a:endParaRPr>
          </a:p>
        </p:txBody>
      </p:sp>
    </p:spTree>
    <p:extLst>
      <p:ext uri="{BB962C8B-B14F-4D97-AF65-F5344CB8AC3E}">
        <p14:creationId xmlns:p14="http://schemas.microsoft.com/office/powerpoint/2010/main" val="277959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23</a:t>
            </a:fld>
            <a:endParaRPr lang="zh-CN" altLang="zh-CN">
              <a:ea typeface="宋体" panose="02010600030101010101" pitchFamily="2" charset="-122"/>
            </a:endParaRPr>
          </a:p>
        </p:txBody>
      </p:sp>
    </p:spTree>
    <p:extLst>
      <p:ext uri="{BB962C8B-B14F-4D97-AF65-F5344CB8AC3E}">
        <p14:creationId xmlns:p14="http://schemas.microsoft.com/office/powerpoint/2010/main" val="3773929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24</a:t>
            </a:fld>
            <a:endParaRPr lang="zh-CN" altLang="zh-CN">
              <a:ea typeface="宋体" panose="02010600030101010101" pitchFamily="2" charset="-122"/>
            </a:endParaRPr>
          </a:p>
        </p:txBody>
      </p:sp>
    </p:spTree>
    <p:extLst>
      <p:ext uri="{BB962C8B-B14F-4D97-AF65-F5344CB8AC3E}">
        <p14:creationId xmlns:p14="http://schemas.microsoft.com/office/powerpoint/2010/main" val="327070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25</a:t>
            </a:fld>
            <a:endParaRPr lang="zh-CN" altLang="zh-CN">
              <a:ea typeface="宋体" panose="02010600030101010101" pitchFamily="2" charset="-122"/>
            </a:endParaRPr>
          </a:p>
        </p:txBody>
      </p:sp>
    </p:spTree>
    <p:extLst>
      <p:ext uri="{BB962C8B-B14F-4D97-AF65-F5344CB8AC3E}">
        <p14:creationId xmlns:p14="http://schemas.microsoft.com/office/powerpoint/2010/main" val="3328243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26</a:t>
            </a:fld>
            <a:endParaRPr lang="zh-CN" altLang="zh-CN">
              <a:ea typeface="宋体" panose="02010600030101010101" pitchFamily="2" charset="-122"/>
            </a:endParaRPr>
          </a:p>
        </p:txBody>
      </p:sp>
    </p:spTree>
    <p:extLst>
      <p:ext uri="{BB962C8B-B14F-4D97-AF65-F5344CB8AC3E}">
        <p14:creationId xmlns:p14="http://schemas.microsoft.com/office/powerpoint/2010/main" val="2863147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27</a:t>
            </a:fld>
            <a:endParaRPr lang="zh-CN" altLang="zh-CN">
              <a:ea typeface="宋体" panose="02010600030101010101" pitchFamily="2" charset="-122"/>
            </a:endParaRPr>
          </a:p>
        </p:txBody>
      </p:sp>
    </p:spTree>
    <p:extLst>
      <p:ext uri="{BB962C8B-B14F-4D97-AF65-F5344CB8AC3E}">
        <p14:creationId xmlns:p14="http://schemas.microsoft.com/office/powerpoint/2010/main" val="261733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84C96843-0C32-4BED-A0A4-F53FB9EF6C00}"/>
              </a:ext>
            </a:extLst>
          </p:cNvPr>
          <p:cNvSpPr>
            <a:spLocks noGrp="1" noRot="1" noChangeAspect="1" noChangeArrowheads="1" noTextEdit="1"/>
          </p:cNvSpPr>
          <p:nvPr>
            <p:ph type="sldImg"/>
          </p:nvPr>
        </p:nvSpPr>
        <p:spPr/>
      </p:sp>
      <p:sp>
        <p:nvSpPr>
          <p:cNvPr id="16387" name="备注占位符 2">
            <a:extLst>
              <a:ext uri="{FF2B5EF4-FFF2-40B4-BE49-F238E27FC236}">
                <a16:creationId xmlns:a16="http://schemas.microsoft.com/office/drawing/2014/main" id="{25588A4A-0911-4B10-8329-6CDD79DD5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灯片编号占位符 3">
            <a:extLst>
              <a:ext uri="{FF2B5EF4-FFF2-40B4-BE49-F238E27FC236}">
                <a16:creationId xmlns:a16="http://schemas.microsoft.com/office/drawing/2014/main" id="{399884A0-752D-4BF8-9D39-F04812CEC2E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5B99652B-0A25-4833-B846-3B5464FD5A25}" type="slidenum">
              <a:rPr lang="zh-CN" altLang="zh-CN" smtClean="0">
                <a:ea typeface="宋体" panose="02010600030101010101" pitchFamily="2" charset="-122"/>
              </a:rPr>
              <a:pPr/>
              <a:t>12</a:t>
            </a:fld>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15</a:t>
            </a:fld>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16</a:t>
            </a:fld>
            <a:endParaRPr lang="zh-CN" altLang="zh-CN">
              <a:ea typeface="宋体" panose="02010600030101010101" pitchFamily="2" charset="-122"/>
            </a:endParaRPr>
          </a:p>
        </p:txBody>
      </p:sp>
    </p:spTree>
    <p:extLst>
      <p:ext uri="{BB962C8B-B14F-4D97-AF65-F5344CB8AC3E}">
        <p14:creationId xmlns:p14="http://schemas.microsoft.com/office/powerpoint/2010/main" val="1202921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dirty="0">
                <a:solidFill>
                  <a:srgbClr val="FF0000"/>
                </a:solidFill>
                <a:latin typeface="楷体" panose="02010609060101010101" pitchFamily="49" charset="-122"/>
                <a:ea typeface="楷体" panose="02010609060101010101" pitchFamily="49" charset="-122"/>
              </a:rPr>
              <a:t>虚基类的构造函数优先</a:t>
            </a:r>
            <a:r>
              <a:rPr lang="zh-CN" altLang="en-US" kern="0" dirty="0">
                <a:solidFill>
                  <a:srgbClr val="FF0000"/>
                </a:solidFill>
                <a:latin typeface="楷体" panose="02010609060101010101" pitchFamily="49" charset="-122"/>
                <a:ea typeface="楷体" panose="02010609060101010101" pitchFamily="49" charset="-122"/>
              </a:rPr>
              <a:t>的例子应该是：</a:t>
            </a:r>
            <a:r>
              <a:rPr lang="zh-CN" altLang="zh-CN" dirty="0"/>
              <a:t>class E: </a:t>
            </a:r>
            <a:r>
              <a:rPr lang="zh-CN" altLang="zh-CN" dirty="0">
                <a:solidFill>
                  <a:srgbClr val="0070C0"/>
                </a:solidFill>
              </a:rPr>
              <a:t>public D</a:t>
            </a:r>
            <a:r>
              <a:rPr lang="zh-CN" altLang="en-US" dirty="0">
                <a:solidFill>
                  <a:srgbClr val="0070C0"/>
                </a:solidFill>
              </a:rPr>
              <a:t>，</a:t>
            </a:r>
            <a:r>
              <a:rPr lang="en-US" altLang="zh-CN" dirty="0">
                <a:solidFill>
                  <a:srgbClr val="0070C0"/>
                </a:solidFill>
              </a:rPr>
              <a:t>virtual public F    //F</a:t>
            </a:r>
            <a:r>
              <a:rPr lang="zh-CN" altLang="en-US" dirty="0">
                <a:solidFill>
                  <a:srgbClr val="0070C0"/>
                </a:solidFill>
              </a:rPr>
              <a:t>的构造函数体最先执行</a:t>
            </a:r>
            <a:endParaRPr lang="zh-CN" altLang="zh-CN" dirty="0">
              <a:solidFill>
                <a:srgbClr val="0070C0"/>
              </a:solidFill>
            </a:endParaRPr>
          </a:p>
          <a:p>
            <a:pPr>
              <a:defRPr/>
            </a:pPr>
            <a:endParaRPr lang="zh-CN" altLang="en-US" dirty="0"/>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17</a:t>
            </a:fld>
            <a:endParaRPr lang="zh-CN" altLang="zh-CN">
              <a:ea typeface="宋体" panose="02010600030101010101" pitchFamily="2" charset="-122"/>
            </a:endParaRPr>
          </a:p>
        </p:txBody>
      </p:sp>
    </p:spTree>
    <p:extLst>
      <p:ext uri="{BB962C8B-B14F-4D97-AF65-F5344CB8AC3E}">
        <p14:creationId xmlns:p14="http://schemas.microsoft.com/office/powerpoint/2010/main" val="285993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18</a:t>
            </a:fld>
            <a:endParaRPr lang="zh-CN" altLang="zh-CN">
              <a:ea typeface="宋体" panose="02010600030101010101" pitchFamily="2" charset="-122"/>
            </a:endParaRPr>
          </a:p>
        </p:txBody>
      </p:sp>
    </p:spTree>
    <p:extLst>
      <p:ext uri="{BB962C8B-B14F-4D97-AF65-F5344CB8AC3E}">
        <p14:creationId xmlns:p14="http://schemas.microsoft.com/office/powerpoint/2010/main" val="3470132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19</a:t>
            </a:fld>
            <a:endParaRPr lang="zh-CN" altLang="zh-CN">
              <a:ea typeface="宋体" panose="02010600030101010101" pitchFamily="2" charset="-122"/>
            </a:endParaRPr>
          </a:p>
        </p:txBody>
      </p:sp>
    </p:spTree>
    <p:extLst>
      <p:ext uri="{BB962C8B-B14F-4D97-AF65-F5344CB8AC3E}">
        <p14:creationId xmlns:p14="http://schemas.microsoft.com/office/powerpoint/2010/main" val="214753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20</a:t>
            </a:fld>
            <a:endParaRPr lang="zh-CN" altLang="zh-CN">
              <a:ea typeface="宋体" panose="02010600030101010101" pitchFamily="2" charset="-122"/>
            </a:endParaRPr>
          </a:p>
        </p:txBody>
      </p:sp>
    </p:spTree>
    <p:extLst>
      <p:ext uri="{BB962C8B-B14F-4D97-AF65-F5344CB8AC3E}">
        <p14:creationId xmlns:p14="http://schemas.microsoft.com/office/powerpoint/2010/main" val="3520158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17988350-37CC-4CE9-B4CF-5E15200463AD}"/>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2C6AD623-DDB2-4311-887A-3AD2EFB8D10C}"/>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zh-CN" kern="0">
                <a:solidFill>
                  <a:srgbClr val="FF0000"/>
                </a:solidFill>
                <a:latin typeface="楷体" panose="02010609060101010101" pitchFamily="49" charset="-122"/>
                <a:ea typeface="楷体" panose="02010609060101010101" pitchFamily="49" charset="-122"/>
              </a:rPr>
              <a:t>虚基类的构造函数优先</a:t>
            </a:r>
            <a:r>
              <a:rPr lang="zh-CN" altLang="en-US" kern="0">
                <a:solidFill>
                  <a:srgbClr val="FF0000"/>
                </a:solidFill>
                <a:latin typeface="楷体" panose="02010609060101010101" pitchFamily="49" charset="-122"/>
                <a:ea typeface="楷体" panose="02010609060101010101" pitchFamily="49" charset="-122"/>
              </a:rPr>
              <a:t>的例子应该是：</a:t>
            </a:r>
            <a:r>
              <a:rPr lang="zh-CN" altLang="zh-CN"/>
              <a:t>class E: </a:t>
            </a:r>
            <a:r>
              <a:rPr lang="zh-CN" altLang="zh-CN">
                <a:solidFill>
                  <a:srgbClr val="0070C0"/>
                </a:solidFill>
              </a:rPr>
              <a:t>public D</a:t>
            </a:r>
            <a:r>
              <a:rPr lang="zh-CN" altLang="en-US">
                <a:solidFill>
                  <a:srgbClr val="0070C0"/>
                </a:solidFill>
              </a:rPr>
              <a:t>，</a:t>
            </a:r>
            <a:r>
              <a:rPr lang="en-US" altLang="zh-CN">
                <a:solidFill>
                  <a:srgbClr val="0070C0"/>
                </a:solidFill>
              </a:rPr>
              <a:t>virtual public F    //F</a:t>
            </a:r>
            <a:r>
              <a:rPr lang="zh-CN" altLang="en-US">
                <a:solidFill>
                  <a:srgbClr val="0070C0"/>
                </a:solidFill>
              </a:rPr>
              <a:t>的构造函数体最先执行</a:t>
            </a:r>
            <a:endParaRPr lang="zh-CN" altLang="zh-CN">
              <a:solidFill>
                <a:srgbClr val="0070C0"/>
              </a:solidFill>
            </a:endParaRPr>
          </a:p>
          <a:p>
            <a:pPr>
              <a:defRPr/>
            </a:pPr>
            <a:endParaRPr lang="zh-CN" altLang="en-US"/>
          </a:p>
        </p:txBody>
      </p:sp>
      <p:sp>
        <p:nvSpPr>
          <p:cNvPr id="20484" name="灯片编号占位符 3">
            <a:extLst>
              <a:ext uri="{FF2B5EF4-FFF2-40B4-BE49-F238E27FC236}">
                <a16:creationId xmlns:a16="http://schemas.microsoft.com/office/drawing/2014/main" id="{0FA1691A-5DB7-43CB-B3F5-A7DF13E66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B3FBAF8-2697-45D3-9ADB-72EDEAB3945D}" type="slidenum">
              <a:rPr lang="zh-CN" altLang="zh-CN" smtClean="0">
                <a:ea typeface="宋体" panose="02010600030101010101" pitchFamily="2" charset="-122"/>
              </a:rPr>
              <a:pPr/>
              <a:t>21</a:t>
            </a:fld>
            <a:endParaRPr lang="zh-CN" altLang="zh-CN">
              <a:ea typeface="宋体" panose="02010600030101010101" pitchFamily="2" charset="-122"/>
            </a:endParaRPr>
          </a:p>
        </p:txBody>
      </p:sp>
    </p:spTree>
    <p:extLst>
      <p:ext uri="{BB962C8B-B14F-4D97-AF65-F5344CB8AC3E}">
        <p14:creationId xmlns:p14="http://schemas.microsoft.com/office/powerpoint/2010/main" val="3228314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021BD2CB-7EFA-483D-ACB7-80C5AB7FDF5F}" type="slidenum">
              <a:rPr lang="zh-CN" altLang="zh-CN" smtClean="0"/>
              <a:pPr>
                <a:defRPr/>
              </a:pPr>
              <a:t>‹#›</a:t>
            </a:fld>
            <a:endParaRPr lang="zh-CN"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48280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5D9AC41B-8834-43A7-ABD4-A97BFA3DFACF}" type="slidenum">
              <a:rPr lang="zh-CN" altLang="zh-CN" smtClean="0"/>
              <a:pPr>
                <a:defRPr/>
              </a:pPr>
              <a:t>‹#›</a:t>
            </a:fld>
            <a:endParaRPr lang="zh-CN" altLang="zh-CN"/>
          </a:p>
        </p:txBody>
      </p:sp>
    </p:spTree>
    <p:extLst>
      <p:ext uri="{BB962C8B-B14F-4D97-AF65-F5344CB8AC3E}">
        <p14:creationId xmlns:p14="http://schemas.microsoft.com/office/powerpoint/2010/main" val="33993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4B792CBD-FB40-4CD9-AD97-1990610C919A}" type="slidenum">
              <a:rPr lang="zh-CN" altLang="zh-CN" smtClean="0"/>
              <a:pPr>
                <a:defRPr/>
              </a:pPr>
              <a:t>‹#›</a:t>
            </a:fld>
            <a:endParaRPr lang="zh-CN" altLang="zh-CN"/>
          </a:p>
        </p:txBody>
      </p:sp>
    </p:spTree>
    <p:extLst>
      <p:ext uri="{BB962C8B-B14F-4D97-AF65-F5344CB8AC3E}">
        <p14:creationId xmlns:p14="http://schemas.microsoft.com/office/powerpoint/2010/main" val="425084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zh-CN" altLang="zh-CN"/>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zh-CN" altLang="zh-CN"/>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84BD89FA-3AF2-4717-9DFB-FDCC83435614}" type="slidenum">
              <a:rPr lang="zh-CN" altLang="zh-CN" smtClean="0"/>
              <a:pPr>
                <a:defRPr/>
              </a:pPr>
              <a:t>‹#›</a:t>
            </a:fld>
            <a:endParaRPr lang="zh-CN"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4192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B58D928D-7764-4B90-8802-12E8C4286A3A}" type="slidenum">
              <a:rPr lang="zh-CN" altLang="zh-CN" smtClean="0"/>
              <a:pPr>
                <a:defRPr/>
              </a:pPr>
              <a:t>‹#›</a:t>
            </a:fld>
            <a:endParaRPr lang="zh-CN" altLang="zh-CN"/>
          </a:p>
        </p:txBody>
      </p:sp>
    </p:spTree>
    <p:extLst>
      <p:ext uri="{BB962C8B-B14F-4D97-AF65-F5344CB8AC3E}">
        <p14:creationId xmlns:p14="http://schemas.microsoft.com/office/powerpoint/2010/main" val="123907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A222AD90-9F39-4862-A383-688E29F4E7DB}" type="slidenum">
              <a:rPr lang="zh-CN" altLang="zh-CN" smtClean="0"/>
              <a:pPr>
                <a:defRPr/>
              </a:pPr>
              <a:t>‹#›</a:t>
            </a:fld>
            <a:endParaRPr lang="zh-CN" altLang="zh-CN"/>
          </a:p>
        </p:txBody>
      </p:sp>
    </p:spTree>
    <p:extLst>
      <p:ext uri="{BB962C8B-B14F-4D97-AF65-F5344CB8AC3E}">
        <p14:creationId xmlns:p14="http://schemas.microsoft.com/office/powerpoint/2010/main" val="108380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DF3CD3F4-4640-4CB0-BE02-E5E73A39FCB5}" type="slidenum">
              <a:rPr lang="zh-CN" altLang="zh-CN" smtClean="0"/>
              <a:pPr>
                <a:defRPr/>
              </a:pPr>
              <a:t>‹#›</a:t>
            </a:fld>
            <a:endParaRPr lang="zh-CN" altLang="zh-CN"/>
          </a:p>
        </p:txBody>
      </p:sp>
    </p:spTree>
    <p:extLst>
      <p:ext uri="{BB962C8B-B14F-4D97-AF65-F5344CB8AC3E}">
        <p14:creationId xmlns:p14="http://schemas.microsoft.com/office/powerpoint/2010/main" val="215959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16F98FCF-8211-4CD4-956B-71BAE48CCEF1}" type="slidenum">
              <a:rPr lang="zh-CN" altLang="zh-CN" smtClean="0"/>
              <a:pPr>
                <a:defRPr/>
              </a:pPr>
              <a:t>‹#›</a:t>
            </a:fld>
            <a:endParaRPr lang="zh-CN" altLang="zh-CN"/>
          </a:p>
        </p:txBody>
      </p:sp>
    </p:spTree>
    <p:extLst>
      <p:ext uri="{BB962C8B-B14F-4D97-AF65-F5344CB8AC3E}">
        <p14:creationId xmlns:p14="http://schemas.microsoft.com/office/powerpoint/2010/main" val="247751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A33BC481-15BA-471A-8449-8C41687D65D3}" type="slidenum">
              <a:rPr lang="zh-CN" altLang="zh-CN" smtClean="0"/>
              <a:pPr>
                <a:defRPr/>
              </a:pPr>
              <a:t>‹#›</a:t>
            </a:fld>
            <a:endParaRPr lang="zh-CN" altLang="zh-CN"/>
          </a:p>
        </p:txBody>
      </p:sp>
    </p:spTree>
    <p:extLst>
      <p:ext uri="{BB962C8B-B14F-4D97-AF65-F5344CB8AC3E}">
        <p14:creationId xmlns:p14="http://schemas.microsoft.com/office/powerpoint/2010/main" val="420046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7CC1C6ED-4028-48DA-925C-A83EA3406800}" type="slidenum">
              <a:rPr lang="zh-CN" altLang="zh-CN" smtClean="0"/>
              <a:pPr>
                <a:defRPr/>
              </a:pPr>
              <a:t>‹#›</a:t>
            </a:fld>
            <a:endParaRPr lang="zh-CN" altLang="zh-CN"/>
          </a:p>
        </p:txBody>
      </p:sp>
    </p:spTree>
    <p:extLst>
      <p:ext uri="{BB962C8B-B14F-4D97-AF65-F5344CB8AC3E}">
        <p14:creationId xmlns:p14="http://schemas.microsoft.com/office/powerpoint/2010/main" val="112180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9099280B-CE3E-4F50-BC6B-AD144C26D126}" type="slidenum">
              <a:rPr lang="zh-CN" altLang="zh-CN" smtClean="0"/>
              <a:pPr>
                <a:defRPr/>
              </a:pPr>
              <a:t>‹#›</a:t>
            </a:fld>
            <a:endParaRPr lang="zh-CN" altLang="zh-CN"/>
          </a:p>
        </p:txBody>
      </p:sp>
    </p:spTree>
    <p:extLst>
      <p:ext uri="{BB962C8B-B14F-4D97-AF65-F5344CB8AC3E}">
        <p14:creationId xmlns:p14="http://schemas.microsoft.com/office/powerpoint/2010/main" val="229513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B2A52E8D-4720-4982-8C20-F27995CA45C3}" type="slidenum">
              <a:rPr lang="zh-CN" altLang="zh-CN" smtClean="0"/>
              <a:pPr>
                <a:defRPr/>
              </a:pPr>
              <a:t>‹#›</a:t>
            </a:fld>
            <a:endParaRPr lang="zh-CN" altLang="zh-CN"/>
          </a:p>
        </p:txBody>
      </p:sp>
    </p:spTree>
    <p:extLst>
      <p:ext uri="{BB962C8B-B14F-4D97-AF65-F5344CB8AC3E}">
        <p14:creationId xmlns:p14="http://schemas.microsoft.com/office/powerpoint/2010/main" val="1950533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zh-CN" altLang="zh-CN"/>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zh-CN" altLang="zh-CN"/>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D9D419E6-7B98-48E9-92C9-7D0F7BADBE60}" type="slidenum">
              <a:rPr lang="zh-CN" altLang="zh-CN" smtClean="0"/>
              <a:pPr>
                <a:defRPr/>
              </a:pPr>
              <a:t>‹#›</a:t>
            </a:fld>
            <a:endParaRPr lang="zh-CN"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249200438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mn-lt"/>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mn-lt"/>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mn-lt"/>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mn-lt"/>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2022-2023</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56ED6DC7-DF91-411C-B050-2984B762A3BB}"/>
              </a:ext>
            </a:extLst>
          </p:cNvPr>
          <p:cNvSpPr>
            <a:spLocks noGrp="1" noChangeArrowheads="1"/>
          </p:cNvSpPr>
          <p:nvPr>
            <p:ph type="body" idx="4294967295"/>
          </p:nvPr>
        </p:nvSpPr>
        <p:spPr>
          <a:xfrm>
            <a:off x="683419" y="1620437"/>
            <a:ext cx="7777162" cy="1562100"/>
          </a:xfrm>
        </p:spPr>
        <p:txBody>
          <a:bodyPr/>
          <a:lstStyle/>
          <a:p>
            <a:pPr>
              <a:spcAft>
                <a:spcPts val="1200"/>
              </a:spcAft>
            </a:pPr>
            <a:r>
              <a:rPr lang="zh-CN" altLang="en-US" sz="2800" dirty="0">
                <a:latin typeface="微软雅黑" panose="020B0503020204020204" pitchFamily="34" charset="-122"/>
                <a:ea typeface="微软雅黑" panose="020B0503020204020204" pitchFamily="34" charset="-122"/>
              </a:rPr>
              <a:t>在多继承中，当多个基类包含同名的成员时，它们在派生类中就会</a:t>
            </a:r>
            <a:r>
              <a:rPr lang="zh-CN" altLang="en-US" sz="2800" b="1" dirty="0">
                <a:solidFill>
                  <a:srgbClr val="FF0000"/>
                </a:solidFill>
                <a:latin typeface="微软雅黑" panose="020B0503020204020204" pitchFamily="34" charset="-122"/>
                <a:ea typeface="微软雅黑" panose="020B0503020204020204" pitchFamily="34" charset="-122"/>
              </a:rPr>
              <a:t>出现命名冲突</a:t>
            </a:r>
            <a:r>
              <a:rPr lang="zh-CN" altLang="en-US" sz="2800" dirty="0">
                <a:latin typeface="微软雅黑" panose="020B0503020204020204" pitchFamily="34" charset="-122"/>
                <a:ea typeface="微软雅黑" panose="020B0503020204020204" pitchFamily="34" charset="-122"/>
              </a:rPr>
              <a:t>的问题。</a:t>
            </a:r>
            <a:endParaRPr lang="zh-CN" altLang="zh-CN" sz="2800"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BBDCCBB0-5C53-4784-AD37-DA12AC7C92F6}"/>
              </a:ext>
            </a:extLst>
          </p:cNvPr>
          <p:cNvSpPr txBox="1">
            <a:spLocks noChangeArrowheads="1"/>
          </p:cNvSpPr>
          <p:nvPr/>
        </p:nvSpPr>
        <p:spPr bwMode="auto">
          <a:xfrm>
            <a:off x="1259632" y="183349"/>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7.4.3 </a:t>
            </a:r>
            <a:r>
              <a:rPr lang="zh-CN" altLang="zh-CN" sz="4000" kern="0" dirty="0">
                <a:solidFill>
                  <a:srgbClr val="000000"/>
                </a:solidFill>
                <a:latin typeface="微软雅黑" panose="020B0503020204020204" pitchFamily="34" charset="-122"/>
                <a:ea typeface="微软雅黑" panose="020B0503020204020204" pitchFamily="34" charset="-122"/>
                <a:cs typeface="+mj-cs"/>
              </a:rPr>
              <a:t>多继承中的</a:t>
            </a:r>
            <a:r>
              <a:rPr lang="zh-CN" altLang="en-US" sz="4000" kern="0" dirty="0">
                <a:solidFill>
                  <a:srgbClr val="000000"/>
                </a:solidFill>
                <a:latin typeface="微软雅黑" panose="020B0503020204020204" pitchFamily="34" charset="-122"/>
                <a:ea typeface="微软雅黑" panose="020B0503020204020204" pitchFamily="34" charset="-122"/>
                <a:cs typeface="+mj-cs"/>
              </a:rPr>
              <a:t>命</a:t>
            </a:r>
            <a:r>
              <a:rPr lang="zh-CN" altLang="zh-CN" sz="4000" kern="0" dirty="0">
                <a:solidFill>
                  <a:srgbClr val="000000"/>
                </a:solidFill>
                <a:latin typeface="微软雅黑" panose="020B0503020204020204" pitchFamily="34" charset="-122"/>
                <a:ea typeface="微软雅黑" panose="020B0503020204020204" pitchFamily="34" charset="-122"/>
                <a:cs typeface="+mj-cs"/>
              </a:rPr>
              <a:t>名冲突</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4" name="Rectangle 3">
            <a:extLst>
              <a:ext uri="{FF2B5EF4-FFF2-40B4-BE49-F238E27FC236}">
                <a16:creationId xmlns:a16="http://schemas.microsoft.com/office/drawing/2014/main" id="{ECF3F11F-7477-42A1-AF08-2E4C02D0E747}"/>
              </a:ext>
            </a:extLst>
          </p:cNvPr>
          <p:cNvSpPr txBox="1">
            <a:spLocks noChangeArrowheads="1"/>
          </p:cNvSpPr>
          <p:nvPr/>
        </p:nvSpPr>
        <p:spPr bwMode="auto">
          <a:xfrm>
            <a:off x="3853053" y="2768600"/>
            <a:ext cx="5257800" cy="3594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defTabSz="527050">
              <a:lnSpc>
                <a:spcPct val="80000"/>
              </a:lnSpc>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kern="0" dirty="0">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public A, public B</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kern="0" dirty="0">
                <a:latin typeface="微软雅黑" panose="020B0503020204020204" pitchFamily="34" charset="-122"/>
                <a:ea typeface="微软雅黑" panose="020B0503020204020204" pitchFamily="34" charset="-122"/>
              </a:rPr>
              <a:t>:</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kern="0" dirty="0">
                <a:latin typeface="微软雅黑" panose="020B0503020204020204" pitchFamily="34" charset="-122"/>
                <a:ea typeface="微软雅黑" panose="020B0503020204020204" pitchFamily="34" charset="-122"/>
              </a:rPr>
              <a:t> func()</a:t>
            </a: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		  {</a:t>
            </a:r>
            <a:r>
              <a:rPr lang="en-US" altLang="zh-CN" sz="2000" kern="0" dirty="0">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f(); </a:t>
            </a:r>
            <a:r>
              <a:rPr lang="en-US" altLang="zh-CN" sz="2000" kern="0" dirty="0">
                <a:solidFill>
                  <a:srgbClr val="FF0000"/>
                </a:solidFill>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//Error</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是A的f</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还是B的f</a:t>
            </a:r>
            <a:r>
              <a:rPr lang="zh-CN" altLang="en-US" sz="2000" kern="0" dirty="0">
                <a:solidFill>
                  <a:srgbClr val="FF0000"/>
                </a:solidFill>
                <a:latin typeface="微软雅黑" panose="020B0503020204020204" pitchFamily="34" charset="-122"/>
                <a:ea typeface="微软雅黑" panose="020B0503020204020204" pitchFamily="34" charset="-122"/>
              </a:rPr>
              <a:t>？</a:t>
            </a:r>
            <a:r>
              <a:rPr lang="en-US" altLang="zh-CN" sz="2000" kern="0" dirty="0">
                <a:latin typeface="微软雅黑" panose="020B0503020204020204" pitchFamily="34" charset="-122"/>
                <a:ea typeface="微软雅黑" panose="020B0503020204020204" pitchFamily="34" charset="-122"/>
              </a:rPr>
              <a:t>}</a:t>
            </a: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rPr>
              <a:t>……</a:t>
            </a:r>
          </a:p>
          <a:p>
            <a:pPr defTabSz="527050">
              <a:lnSpc>
                <a:spcPct val="80000"/>
              </a:lnSpc>
              <a:buFont typeface="Wingdings" panose="05000000000000000000" pitchFamily="2" charset="2"/>
              <a:buNone/>
              <a:defRPr/>
            </a:pPr>
            <a:endParaRPr lang="zh-CN" altLang="zh-CN" sz="2000" kern="0" dirty="0">
              <a:latin typeface="微软雅黑" panose="020B0503020204020204" pitchFamily="34" charset="-122"/>
              <a:ea typeface="微软雅黑" panose="020B0503020204020204" pitchFamily="34" charset="-122"/>
            </a:endParaRPr>
          </a:p>
          <a:p>
            <a:pPr defTabSz="527050">
              <a:lnSpc>
                <a:spcPct val="80000"/>
              </a:lnSpc>
              <a:buFont typeface="Wingdings" panose="05000000000000000000" pitchFamily="2" charset="2"/>
              <a:buNone/>
              <a:defRPr/>
            </a:pPr>
            <a:r>
              <a:rPr lang="zh-CN" altLang="zh-CN" sz="2000" dirty="0">
                <a:solidFill>
                  <a:srgbClr val="00FFCC"/>
                </a:solidFill>
                <a:latin typeface="微软雅黑" panose="020B0503020204020204" pitchFamily="34" charset="-122"/>
                <a:ea typeface="微软雅黑" panose="020B0503020204020204" pitchFamily="34" charset="-122"/>
              </a:rPr>
              <a:t>C </a:t>
            </a:r>
            <a:r>
              <a:rPr lang="zh-CN" altLang="zh-CN" sz="2000" kern="0" dirty="0">
                <a:latin typeface="微软雅黑" panose="020B0503020204020204" pitchFamily="34" charset="-122"/>
                <a:ea typeface="微软雅黑" panose="020B0503020204020204" pitchFamily="34" charset="-122"/>
              </a:rPr>
              <a:t>c;</a:t>
            </a:r>
          </a:p>
          <a:p>
            <a:pPr defTabSz="527050">
              <a:lnSpc>
                <a:spcPct val="80000"/>
              </a:lnSpc>
              <a:buFont typeface="Wingdings" panose="05000000000000000000" pitchFamily="2" charset="2"/>
              <a:buNone/>
              <a:defRPr/>
            </a:pPr>
            <a:r>
              <a:rPr lang="zh-CN" altLang="zh-CN" sz="2000" kern="0" dirty="0">
                <a:solidFill>
                  <a:srgbClr val="FF0000"/>
                </a:solidFill>
                <a:latin typeface="微软雅黑" panose="020B0503020204020204" pitchFamily="34" charset="-122"/>
                <a:ea typeface="微软雅黑" panose="020B0503020204020204" pitchFamily="34" charset="-122"/>
              </a:rPr>
              <a:t>c.f();  //Error</a:t>
            </a:r>
            <a:r>
              <a:rPr lang="zh-CN" altLang="en-US" sz="2000" kern="0" dirty="0">
                <a:solidFill>
                  <a:srgbClr val="FF0000"/>
                </a:solidFill>
                <a:latin typeface="微软雅黑" panose="020B0503020204020204" pitchFamily="34" charset="-122"/>
                <a:ea typeface="微软雅黑" panose="020B0503020204020204" pitchFamily="34" charset="-122"/>
              </a:rPr>
              <a:t>：</a:t>
            </a:r>
            <a:r>
              <a:rPr lang="zh-CN" altLang="zh-CN" sz="2000" kern="0" dirty="0">
                <a:solidFill>
                  <a:srgbClr val="FF0000"/>
                </a:solidFill>
                <a:latin typeface="微软雅黑" panose="020B0503020204020204" pitchFamily="34" charset="-122"/>
                <a:ea typeface="微软雅黑" panose="020B0503020204020204" pitchFamily="34" charset="-122"/>
              </a:rPr>
              <a:t>是A的f，还是B的f？</a:t>
            </a:r>
          </a:p>
        </p:txBody>
      </p:sp>
      <p:sp>
        <p:nvSpPr>
          <p:cNvPr id="13317" name="Text Box 4">
            <a:extLst>
              <a:ext uri="{FF2B5EF4-FFF2-40B4-BE49-F238E27FC236}">
                <a16:creationId xmlns:a16="http://schemas.microsoft.com/office/drawing/2014/main" id="{D37AAE10-701E-44FF-9BFC-5874ACD3693C}"/>
              </a:ext>
            </a:extLst>
          </p:cNvPr>
          <p:cNvSpPr txBox="1">
            <a:spLocks noChangeArrowheads="1"/>
          </p:cNvSpPr>
          <p:nvPr/>
        </p:nvSpPr>
        <p:spPr bwMode="auto">
          <a:xfrm>
            <a:off x="833934" y="2768600"/>
            <a:ext cx="2179638" cy="193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1313">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defTabSz="341313">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defTabSz="341313">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defTabSz="341313">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defTabSz="341313">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void f();</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g();</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a:t>
            </a:r>
          </a:p>
        </p:txBody>
      </p:sp>
      <p:sp>
        <p:nvSpPr>
          <p:cNvPr id="13318" name="Text Box 5">
            <a:extLst>
              <a:ext uri="{FF2B5EF4-FFF2-40B4-BE49-F238E27FC236}">
                <a16:creationId xmlns:a16="http://schemas.microsoft.com/office/drawing/2014/main" id="{B1287A9D-B736-42BE-93DC-BD37131E52BD}"/>
              </a:ext>
            </a:extLst>
          </p:cNvPr>
          <p:cNvSpPr txBox="1">
            <a:spLocks noChangeArrowheads="1"/>
          </p:cNvSpPr>
          <p:nvPr/>
        </p:nvSpPr>
        <p:spPr bwMode="auto">
          <a:xfrm>
            <a:off x="827584" y="4686300"/>
            <a:ext cx="1871346" cy="19396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341313">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49" charset="-122"/>
              </a:defRPr>
            </a:lvl1pPr>
            <a:lvl2pPr marL="742950" indent="-285750" defTabSz="341313">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49" charset="-122"/>
              </a:defRPr>
            </a:lvl2pPr>
            <a:lvl3pPr marL="1143000" indent="-228600" defTabSz="341313">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defTabSz="341313">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defTabSz="341313">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defTabSz="341313"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void f();</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h();</a:t>
            </a:r>
          </a:p>
          <a:p>
            <a:pPr eaLnBrk="1" hangingPunct="1">
              <a:spcBef>
                <a:spcPct val="0"/>
              </a:spcBef>
              <a:buClrTx/>
              <a:buSzTx/>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7A6DA49-BD34-4395-816B-36A0EE44A320}"/>
              </a:ext>
            </a:extLst>
          </p:cNvPr>
          <p:cNvSpPr>
            <a:spLocks noGrp="1" noChangeArrowheads="1"/>
          </p:cNvSpPr>
          <p:nvPr>
            <p:ph type="body" idx="4294967295"/>
          </p:nvPr>
        </p:nvSpPr>
        <p:spPr>
          <a:xfrm>
            <a:off x="539552" y="1556792"/>
            <a:ext cx="8243887" cy="4657725"/>
          </a:xfrm>
        </p:spPr>
        <p:txBody>
          <a:bodyPr/>
          <a:lstStyle/>
          <a:p>
            <a:pPr>
              <a:lnSpc>
                <a:spcPct val="90000"/>
              </a:lnSpc>
            </a:pPr>
            <a:r>
              <a:rPr lang="zh-CN" altLang="zh-CN" sz="2800" dirty="0">
                <a:latin typeface="微软雅黑" panose="020B0503020204020204" pitchFamily="34" charset="-122"/>
                <a:ea typeface="微软雅黑" panose="020B0503020204020204" pitchFamily="34" charset="-122"/>
              </a:rPr>
              <a:t>解决办法：</a:t>
            </a:r>
            <a:r>
              <a:rPr lang="zh-CN" altLang="en-US" sz="2800" dirty="0">
                <a:latin typeface="微软雅黑" panose="020B0503020204020204" pitchFamily="34" charset="-122"/>
                <a:ea typeface="微软雅黑" panose="020B0503020204020204" pitchFamily="34" charset="-122"/>
              </a:rPr>
              <a:t>使用域解析符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进行</a:t>
            </a:r>
            <a:r>
              <a:rPr lang="zh-CN" altLang="zh-CN" sz="2800" b="1" dirty="0">
                <a:solidFill>
                  <a:srgbClr val="0070C0"/>
                </a:solidFill>
                <a:latin typeface="微软雅黑" panose="020B0503020204020204" pitchFamily="34" charset="-122"/>
                <a:ea typeface="微软雅黑" panose="020B0503020204020204" pitchFamily="34" charset="-122"/>
              </a:rPr>
              <a:t>基类名受限</a:t>
            </a:r>
            <a:r>
              <a:rPr lang="zh-CN" altLang="en-US" sz="2800" b="1" dirty="0">
                <a:solidFill>
                  <a:srgbClr val="0070C0"/>
                </a:solidFill>
                <a:latin typeface="微软雅黑" panose="020B0503020204020204" pitchFamily="34" charset="-122"/>
                <a:ea typeface="微软雅黑" panose="020B0503020204020204" pitchFamily="34" charset="-122"/>
              </a:rPr>
              <a:t>访问</a:t>
            </a:r>
            <a:endParaRPr lang="en-US" altLang="zh-CN" sz="2800" b="1" dirty="0">
              <a:solidFill>
                <a:srgbClr val="0070C0"/>
              </a:solidFill>
              <a:latin typeface="微软雅黑" panose="020B0503020204020204" pitchFamily="34" charset="-122"/>
              <a:ea typeface="微软雅黑" panose="020B0503020204020204" pitchFamily="34" charset="-122"/>
            </a:endParaRPr>
          </a:p>
          <a:p>
            <a:pPr>
              <a:lnSpc>
                <a:spcPct val="90000"/>
              </a:lnSpc>
            </a:pPr>
            <a:endParaRPr lang="zh-CN" altLang="zh-CN" sz="1000" dirty="0">
              <a:solidFill>
                <a:srgbClr val="FF0000"/>
              </a:solidFill>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void</a:t>
            </a:r>
            <a:r>
              <a:rPr lang="zh-CN" altLang="zh-CN" sz="2000" dirty="0">
                <a:latin typeface="微软雅黑" panose="020B0503020204020204" pitchFamily="34" charset="-122"/>
                <a:ea typeface="微软雅黑" panose="020B0503020204020204" pitchFamily="34" charset="-122"/>
              </a:rPr>
              <a:t> func()</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	</a:t>
            </a:r>
            <a:r>
              <a:rPr lang="zh-CN" altLang="zh-CN" sz="2000" dirty="0">
                <a:solidFill>
                  <a:srgbClr val="FF0000"/>
                </a:solidFill>
                <a:latin typeface="微软雅黑" panose="020B0503020204020204" pitchFamily="34" charset="-122"/>
                <a:ea typeface="微软雅黑" panose="020B0503020204020204" pitchFamily="34" charset="-122"/>
              </a:rPr>
              <a:t>A::f();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//OK，调用A的f</a:t>
            </a:r>
          </a:p>
          <a:p>
            <a:pPr lvl="1">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B::f();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//OK，调用B的f</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lvl="1">
              <a:lnSpc>
                <a:spcPct val="90000"/>
              </a:lnSpc>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c;</a:t>
            </a:r>
          </a:p>
          <a:p>
            <a:pPr lvl="1">
              <a:lnSpc>
                <a:spcPct val="90000"/>
              </a:lnSpc>
              <a:buFont typeface="Wingdings" panose="05000000000000000000" pitchFamily="2" charset="2"/>
              <a:buNone/>
            </a:pPr>
            <a:r>
              <a:rPr lang="zh-CN" altLang="zh-CN" sz="2000" dirty="0">
                <a:solidFill>
                  <a:srgbClr val="FF0000"/>
                </a:solidFill>
                <a:latin typeface="微软雅黑" panose="020B0503020204020204" pitchFamily="34" charset="-122"/>
                <a:ea typeface="微软雅黑" panose="020B0503020204020204" pitchFamily="34" charset="-122"/>
              </a:rPr>
              <a:t>c.A::f();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//OK，调用A的f</a:t>
            </a:r>
          </a:p>
          <a:p>
            <a:pPr lvl="1">
              <a:lnSpc>
                <a:spcPct val="90000"/>
              </a:lnSpc>
              <a:buFont typeface="Wingdings" panose="05000000000000000000" pitchFamily="2" charset="2"/>
              <a:buNone/>
            </a:pPr>
            <a:r>
              <a:rPr lang="zh-CN" altLang="zh-CN" sz="2000" dirty="0">
                <a:solidFill>
                  <a:srgbClr val="FF0000"/>
                </a:solidFill>
                <a:latin typeface="微软雅黑" panose="020B0503020204020204" pitchFamily="34" charset="-122"/>
                <a:ea typeface="微软雅黑" panose="020B0503020204020204" pitchFamily="34" charset="-122"/>
              </a:rPr>
              <a:t>c.B::f(); </a:t>
            </a: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//OK，调用B的f</a:t>
            </a:r>
          </a:p>
        </p:txBody>
      </p:sp>
      <p:sp>
        <p:nvSpPr>
          <p:cNvPr id="3" name="Rectangle 2">
            <a:extLst>
              <a:ext uri="{FF2B5EF4-FFF2-40B4-BE49-F238E27FC236}">
                <a16:creationId xmlns:a16="http://schemas.microsoft.com/office/drawing/2014/main" id="{727587E8-270D-41E2-AC64-1B3EC31B9A15}"/>
              </a:ext>
            </a:extLst>
          </p:cNvPr>
          <p:cNvSpPr txBox="1">
            <a:spLocks noChangeArrowheads="1"/>
          </p:cNvSpPr>
          <p:nvPr/>
        </p:nvSpPr>
        <p:spPr bwMode="auto">
          <a:xfrm>
            <a:off x="1151731" y="26064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7.4.3 </a:t>
            </a:r>
            <a:r>
              <a:rPr lang="zh-CN" altLang="zh-CN" sz="4000" kern="0" dirty="0">
                <a:solidFill>
                  <a:srgbClr val="000000"/>
                </a:solidFill>
                <a:latin typeface="微软雅黑" panose="020B0503020204020204" pitchFamily="34" charset="-122"/>
                <a:ea typeface="微软雅黑" panose="020B0503020204020204" pitchFamily="34" charset="-122"/>
                <a:cs typeface="+mj-cs"/>
              </a:rPr>
              <a:t>多继承中的</a:t>
            </a:r>
            <a:r>
              <a:rPr lang="zh-CN" altLang="en-US" sz="4000" kern="0" dirty="0">
                <a:solidFill>
                  <a:srgbClr val="000000"/>
                </a:solidFill>
                <a:latin typeface="微软雅黑" panose="020B0503020204020204" pitchFamily="34" charset="-122"/>
                <a:ea typeface="微软雅黑" panose="020B0503020204020204" pitchFamily="34" charset="-122"/>
                <a:cs typeface="+mj-cs"/>
              </a:rPr>
              <a:t>命</a:t>
            </a:r>
            <a:r>
              <a:rPr lang="zh-CN" altLang="zh-CN" sz="4000" kern="0" dirty="0">
                <a:solidFill>
                  <a:srgbClr val="000000"/>
                </a:solidFill>
                <a:latin typeface="微软雅黑" panose="020B0503020204020204" pitchFamily="34" charset="-122"/>
                <a:ea typeface="微软雅黑" panose="020B0503020204020204" pitchFamily="34" charset="-122"/>
                <a:cs typeface="+mj-cs"/>
              </a:rPr>
              <a:t>名冲突</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48F6AEA3-026A-4E97-8F67-85B21079792C}"/>
              </a:ext>
            </a:extLst>
          </p:cNvPr>
          <p:cNvSpPr>
            <a:spLocks noGrp="1" noChangeArrowheads="1"/>
          </p:cNvSpPr>
          <p:nvPr>
            <p:ph type="body" idx="4294967295"/>
          </p:nvPr>
        </p:nvSpPr>
        <p:spPr>
          <a:xfrm>
            <a:off x="555625" y="1556469"/>
            <a:ext cx="8032750" cy="4968875"/>
          </a:xfrm>
          <a:solidFill>
            <a:schemeClr val="bg1"/>
          </a:solidFill>
        </p:spPr>
        <p:txBody>
          <a:bodyPr/>
          <a:lstStyle/>
          <a:p>
            <a:pPr>
              <a:defRPr/>
            </a:pPr>
            <a:r>
              <a:rPr lang="zh-CN" altLang="en-US" sz="2800" dirty="0">
                <a:latin typeface="微软雅黑" panose="020B0503020204020204" pitchFamily="34" charset="-122"/>
                <a:ea typeface="微软雅黑" panose="020B0503020204020204" pitchFamily="34" charset="-122"/>
              </a:rPr>
              <a:t>在多继承中，如果直接基类有</a:t>
            </a:r>
            <a:r>
              <a:rPr lang="zh-CN" altLang="en-US" sz="2800" dirty="0">
                <a:solidFill>
                  <a:srgbClr val="FF0000"/>
                </a:solidFill>
                <a:latin typeface="微软雅黑" panose="020B0503020204020204" pitchFamily="34" charset="-122"/>
                <a:ea typeface="微软雅黑" panose="020B0503020204020204" pitchFamily="34" charset="-122"/>
              </a:rPr>
              <a:t>公共的基类</a:t>
            </a:r>
            <a:r>
              <a:rPr lang="zh-CN" altLang="en-US" sz="2800" dirty="0">
                <a:latin typeface="微软雅黑" panose="020B0503020204020204" pitchFamily="34" charset="-122"/>
                <a:ea typeface="微软雅黑" panose="020B0503020204020204" pitchFamily="34" charset="-122"/>
              </a:rPr>
              <a:t>，则会出现</a:t>
            </a:r>
            <a:r>
              <a:rPr lang="zh-CN" altLang="en-US" sz="2800" b="1" dirty="0">
                <a:solidFill>
                  <a:srgbClr val="FF0000"/>
                </a:solidFill>
                <a:latin typeface="微软雅黑" panose="020B0503020204020204" pitchFamily="34" charset="-122"/>
                <a:ea typeface="微软雅黑" panose="020B0503020204020204" pitchFamily="34" charset="-122"/>
              </a:rPr>
              <a:t>重复继承</a:t>
            </a:r>
            <a:r>
              <a:rPr lang="zh-CN" altLang="en-US" sz="2800" dirty="0">
                <a:latin typeface="微软雅黑" panose="020B0503020204020204" pitchFamily="34" charset="-122"/>
                <a:ea typeface="微软雅黑" panose="020B0503020204020204" pitchFamily="34" charset="-122"/>
              </a:rPr>
              <a:t>。这样，公共基类中的数据成员在多继承的派生类中就有多个拷贝。</a:t>
            </a:r>
            <a:endParaRPr lang="en-US" altLang="zh-CN" sz="2800" dirty="0">
              <a:latin typeface="微软雅黑" panose="020B0503020204020204" pitchFamily="34" charset="-122"/>
              <a:ea typeface="微软雅黑" panose="020B0503020204020204" pitchFamily="34" charset="-122"/>
            </a:endParaRPr>
          </a:p>
          <a:p>
            <a:pPr>
              <a:defRPr/>
            </a:pPr>
            <a:endParaRPr lang="en-US" altLang="zh-CN" sz="1000" dirty="0">
              <a:latin typeface="微软雅黑" panose="020B0503020204020204" pitchFamily="34" charset="-122"/>
              <a:ea typeface="微软雅黑" panose="020B0503020204020204" pitchFamily="34" charset="-122"/>
            </a:endParaRPr>
          </a:p>
          <a:p>
            <a:pPr marL="685800" lvl="1">
              <a:spcBef>
                <a:spcPct val="0"/>
              </a:spcBef>
              <a:spcAft>
                <a:spcPts val="600"/>
              </a:spcAft>
              <a:buFont typeface="Wingdings" panose="05000000000000000000" pitchFamily="2" charset="2"/>
              <a:buChar char="l"/>
              <a:defRPr/>
            </a:pPr>
            <a:r>
              <a:rPr lang="zh-CN" altLang="en-US" sz="2200" kern="1200" dirty="0">
                <a:latin typeface="微软雅黑" panose="020B0503020204020204" pitchFamily="34" charset="-122"/>
                <a:ea typeface="微软雅黑" panose="020B0503020204020204" pitchFamily="34" charset="-122"/>
              </a:rPr>
              <a:t>例如：</a:t>
            </a:r>
            <a:r>
              <a:rPr lang="zh-CN" altLang="zh-CN" sz="2200" kern="1200" dirty="0">
                <a:latin typeface="微软雅黑" panose="020B0503020204020204" pitchFamily="34" charset="-122"/>
                <a:ea typeface="微软雅黑" panose="020B0503020204020204" pitchFamily="34" charset="-122"/>
              </a:rPr>
              <a:t>类D从类A继承</a:t>
            </a:r>
            <a:r>
              <a:rPr lang="zh-CN" altLang="en-US" sz="2200" kern="1200" dirty="0">
                <a:latin typeface="微软雅黑" panose="020B0503020204020204" pitchFamily="34" charset="-122"/>
                <a:ea typeface="微软雅黑" panose="020B0503020204020204" pitchFamily="34" charset="-122"/>
              </a:rPr>
              <a:t>了</a:t>
            </a:r>
            <a:r>
              <a:rPr lang="zh-CN" altLang="zh-CN" sz="2200" kern="1200" dirty="0">
                <a:latin typeface="微软雅黑" panose="020B0503020204020204" pitchFamily="34" charset="-122"/>
                <a:ea typeface="微软雅黑" panose="020B0503020204020204" pitchFamily="34" charset="-122"/>
              </a:rPr>
              <a:t>两次，</a:t>
            </a:r>
            <a:r>
              <a:rPr lang="zh-CN" altLang="en-US" sz="2200" kern="1200" dirty="0">
                <a:latin typeface="微软雅黑" panose="020B0503020204020204" pitchFamily="34" charset="-122"/>
                <a:ea typeface="微软雅黑" panose="020B0503020204020204" pitchFamily="34" charset="-122"/>
              </a:rPr>
              <a:t>即</a:t>
            </a:r>
            <a:r>
              <a:rPr lang="zh-CN" altLang="zh-CN" sz="2200" kern="1200" dirty="0">
                <a:latin typeface="微软雅黑" panose="020B0503020204020204" pitchFamily="34" charset="-122"/>
                <a:ea typeface="微软雅黑" panose="020B0503020204020204" pitchFamily="34" charset="-122"/>
              </a:rPr>
              <a:t>重复继承</a:t>
            </a:r>
            <a:r>
              <a:rPr lang="zh-CN" altLang="en-US" sz="2200" kern="1200" dirty="0">
                <a:latin typeface="微软雅黑" panose="020B0503020204020204" pitchFamily="34" charset="-122"/>
                <a:ea typeface="微软雅黑" panose="020B0503020204020204" pitchFamily="34" charset="-122"/>
              </a:rPr>
              <a:t>。因此，</a:t>
            </a:r>
            <a:r>
              <a:rPr lang="zh-CN" altLang="zh-CN" sz="2200" kern="1200" dirty="0">
                <a:latin typeface="微软雅黑" panose="020B0503020204020204" pitchFamily="34" charset="-122"/>
                <a:ea typeface="微软雅黑" panose="020B0503020204020204" pitchFamily="34" charset="-122"/>
              </a:rPr>
              <a:t>类D包含两个x成员：B::x</a:t>
            </a:r>
            <a:r>
              <a:rPr lang="en-US" altLang="zh-CN" sz="2200" kern="1200" dirty="0">
                <a:latin typeface="微软雅黑" panose="020B0503020204020204" pitchFamily="34" charset="-122"/>
                <a:ea typeface="微软雅黑" panose="020B0503020204020204" pitchFamily="34" charset="-122"/>
              </a:rPr>
              <a:t> </a:t>
            </a:r>
            <a:r>
              <a:rPr lang="zh-CN" altLang="zh-CN" sz="2200" kern="1200" dirty="0">
                <a:latin typeface="微软雅黑" panose="020B0503020204020204" pitchFamily="34" charset="-122"/>
                <a:ea typeface="微软雅黑" panose="020B0503020204020204" pitchFamily="34" charset="-122"/>
              </a:rPr>
              <a:t>和</a:t>
            </a:r>
            <a:r>
              <a:rPr lang="en-US" altLang="zh-CN" sz="2200" kern="1200" dirty="0">
                <a:latin typeface="微软雅黑" panose="020B0503020204020204" pitchFamily="34" charset="-122"/>
                <a:ea typeface="微软雅黑" panose="020B0503020204020204" pitchFamily="34" charset="-122"/>
              </a:rPr>
              <a:t> </a:t>
            </a:r>
            <a:r>
              <a:rPr lang="zh-CN" altLang="zh-CN" sz="2200" kern="1200" dirty="0">
                <a:latin typeface="微软雅黑" panose="020B0503020204020204" pitchFamily="34" charset="-122"/>
                <a:ea typeface="微软雅黑" panose="020B0503020204020204" pitchFamily="34" charset="-122"/>
              </a:rPr>
              <a:t>C::x</a:t>
            </a:r>
            <a:endParaRPr lang="en-US" altLang="zh-CN" sz="2200" kern="1200" dirty="0">
              <a:latin typeface="微软雅黑" panose="020B0503020204020204" pitchFamily="34" charset="-122"/>
              <a:ea typeface="微软雅黑" panose="020B0503020204020204" pitchFamily="34" charset="-122"/>
            </a:endParaRPr>
          </a:p>
          <a:p>
            <a:pPr>
              <a:defRPr/>
            </a:pPr>
            <a:endParaRPr lang="zh-CN" altLang="zh-CN" sz="800" dirty="0">
              <a:latin typeface="微软雅黑" panose="020B0503020204020204" pitchFamily="34" charset="-122"/>
              <a:ea typeface="微软雅黑" panose="020B0503020204020204" pitchFamily="34" charset="-122"/>
            </a:endParaRP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 x;</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	......</a:t>
            </a:r>
          </a:p>
          <a:p>
            <a:pPr lvl="2">
              <a:buFont typeface="Wingdings" panose="05000000000000000000" pitchFamily="2" charset="2"/>
              <a:buNone/>
              <a:defRPr/>
            </a:pPr>
            <a:r>
              <a:rPr lang="zh-CN" altLang="zh-CN" sz="2000" dirty="0">
                <a:latin typeface="微软雅黑" panose="020B0503020204020204" pitchFamily="34" charset="-122"/>
                <a:ea typeface="微软雅黑" panose="020B0503020204020204" pitchFamily="34" charset="-122"/>
              </a:rPr>
              <a:t>};</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B</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 ... };</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r>
              <a:rPr lang="zh-CN" altLang="zh-CN" sz="2000" dirty="0">
                <a:latin typeface="微软雅黑" panose="020B0503020204020204" pitchFamily="34" charset="-122"/>
                <a:ea typeface="微软雅黑" panose="020B0503020204020204" pitchFamily="34" charset="-122"/>
              </a:rPr>
              <a:t> { ... };</a:t>
            </a:r>
          </a:p>
          <a:p>
            <a:pPr lvl="2">
              <a:spcAft>
                <a:spcPts val="1200"/>
              </a:spcAft>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B, public C</a:t>
            </a:r>
            <a:r>
              <a:rPr lang="zh-CN" altLang="zh-CN" sz="2000" dirty="0">
                <a:latin typeface="微软雅黑" panose="020B0503020204020204" pitchFamily="34" charset="-122"/>
                <a:ea typeface="微软雅黑" panose="020B0503020204020204" pitchFamily="34" charset="-122"/>
              </a:rPr>
              <a:t> { ... };</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重复继承</a:t>
            </a:r>
            <a:endParaRPr lang="zh-CN" altLang="zh-CN" sz="2800" dirty="0">
              <a:solidFill>
                <a:srgbClr val="FF0000"/>
              </a:solidFill>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D15A5EFD-4B84-4A11-B318-88DEF55B120E}"/>
              </a:ext>
            </a:extLst>
          </p:cNvPr>
          <p:cNvSpPr txBox="1">
            <a:spLocks noChangeArrowheads="1"/>
          </p:cNvSpPr>
          <p:nvPr/>
        </p:nvSpPr>
        <p:spPr bwMode="auto">
          <a:xfrm>
            <a:off x="1151731" y="332656"/>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A66CEC65-087E-4D19-BD6A-9343BAD288BF}"/>
              </a:ext>
            </a:extLst>
          </p:cNvPr>
          <p:cNvSpPr>
            <a:spLocks noGrp="1" noChangeArrowheads="1"/>
          </p:cNvSpPr>
          <p:nvPr>
            <p:ph type="body" idx="4294967295"/>
          </p:nvPr>
        </p:nvSpPr>
        <p:spPr>
          <a:xfrm>
            <a:off x="869156" y="1772816"/>
            <a:ext cx="7405687" cy="3714750"/>
          </a:xfrm>
        </p:spPr>
        <p:txBody>
          <a:bodyPr/>
          <a:lstStyle/>
          <a:p>
            <a:pPr>
              <a:defRPr/>
            </a:pPr>
            <a:r>
              <a:rPr lang="zh-CN" altLang="en-US" sz="2800" dirty="0">
                <a:latin typeface="微软雅黑" panose="020B0503020204020204" pitchFamily="34" charset="-122"/>
                <a:ea typeface="微软雅黑" panose="020B0503020204020204" pitchFamily="34" charset="-122"/>
              </a:rPr>
              <a:t>解决方法</a:t>
            </a:r>
            <a:r>
              <a:rPr lang="en-US" altLang="zh-CN"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虚基类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defRPr/>
            </a:pPr>
            <a:endParaRPr lang="en-US" altLang="zh-CN" sz="10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例：</a:t>
            </a:r>
            <a:r>
              <a:rPr lang="zh-CN" altLang="zh-CN" sz="2000" dirty="0">
                <a:latin typeface="微软雅黑" panose="020B0503020204020204" pitchFamily="34" charset="-122"/>
                <a:ea typeface="微软雅黑" panose="020B0503020204020204" pitchFamily="34" charset="-122"/>
              </a:rPr>
              <a:t>如果需要类D只有一个x，则把A定义为B和C的</a:t>
            </a:r>
            <a:r>
              <a:rPr lang="zh-CN" altLang="zh-CN" sz="2000" dirty="0">
                <a:solidFill>
                  <a:srgbClr val="FF0000"/>
                </a:solidFill>
                <a:latin typeface="微软雅黑" panose="020B0503020204020204" pitchFamily="34" charset="-122"/>
                <a:ea typeface="微软雅黑" panose="020B0503020204020204" pitchFamily="34" charset="-122"/>
              </a:rPr>
              <a:t>虚基类</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public A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virtual</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public A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spcAft>
                <a:spcPts val="1200"/>
              </a:spcAft>
              <a:buFont typeface="Wingdings" panose="05000000000000000000" pitchFamily="2" charset="2"/>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Rectangle 2">
            <a:extLst>
              <a:ext uri="{FF2B5EF4-FFF2-40B4-BE49-F238E27FC236}">
                <a16:creationId xmlns:a16="http://schemas.microsoft.com/office/drawing/2014/main" id="{B889FBC7-B3E9-44E1-B0C3-900293D825F1}"/>
              </a:ext>
            </a:extLst>
          </p:cNvPr>
          <p:cNvSpPr txBox="1">
            <a:spLocks noChangeArrowheads="1"/>
          </p:cNvSpPr>
          <p:nvPr/>
        </p:nvSpPr>
        <p:spPr bwMode="auto">
          <a:xfrm>
            <a:off x="1259632"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C08615-AEC6-4FB5-8D19-576EC70BCC7F}"/>
              </a:ext>
            </a:extLst>
          </p:cNvPr>
          <p:cNvSpPr txBox="1">
            <a:spLocks noChangeArrowheads="1"/>
          </p:cNvSpPr>
          <p:nvPr/>
        </p:nvSpPr>
        <p:spPr bwMode="auto">
          <a:xfrm>
            <a:off x="1151731" y="284163"/>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3" name="矩形 2">
            <a:extLst>
              <a:ext uri="{FF2B5EF4-FFF2-40B4-BE49-F238E27FC236}">
                <a16:creationId xmlns:a16="http://schemas.microsoft.com/office/drawing/2014/main" id="{5F13DDA3-5FFA-4F06-91D6-330CEA2B739F}"/>
              </a:ext>
            </a:extLst>
          </p:cNvPr>
          <p:cNvSpPr/>
          <p:nvPr/>
        </p:nvSpPr>
        <p:spPr>
          <a:xfrm>
            <a:off x="179512" y="1645757"/>
            <a:ext cx="7991475" cy="1347787"/>
          </a:xfrm>
          <a:prstGeom prst="rect">
            <a:avLst/>
          </a:prstGeom>
        </p:spPr>
        <p:txBody>
          <a:bodyPr>
            <a:spAutoFit/>
          </a:bodyPr>
          <a:lstStyle/>
          <a:p>
            <a:pPr marL="742950" lvl="1" indent="-285750">
              <a:spcBef>
                <a:spcPct val="20000"/>
              </a:spcBef>
              <a:buClr>
                <a:srgbClr val="336666"/>
              </a:buClr>
              <a:buSzPct val="70000"/>
              <a:buFont typeface="Wingdings" panose="05000000000000000000" pitchFamily="2" charset="2"/>
              <a:buChar char="l"/>
              <a:defRPr/>
            </a:pPr>
            <a:r>
              <a:rPr lang="zh-CN" altLang="zh-CN" sz="2400" kern="0" dirty="0">
                <a:solidFill>
                  <a:srgbClr val="000000"/>
                </a:solidFill>
                <a:latin typeface="微软雅黑" panose="020B0503020204020204" pitchFamily="34" charset="-122"/>
                <a:ea typeface="微软雅黑" panose="020B0503020204020204" pitchFamily="34" charset="-122"/>
              </a:rPr>
              <a:t>虚基类的构造函数由</a:t>
            </a:r>
            <a:r>
              <a:rPr lang="zh-CN" altLang="en-US" sz="2400" b="1" kern="0" dirty="0">
                <a:solidFill>
                  <a:srgbClr val="FF0000"/>
                </a:solidFill>
                <a:latin typeface="微软雅黑" panose="020B0503020204020204" pitchFamily="34" charset="-122"/>
                <a:ea typeface="微软雅黑" panose="020B0503020204020204" pitchFamily="34" charset="-122"/>
              </a:rPr>
              <a:t>最新派生出的类</a:t>
            </a:r>
            <a:r>
              <a:rPr lang="zh-CN" altLang="en-US" sz="2400" kern="0" dirty="0">
                <a:solidFill>
                  <a:srgbClr val="000000"/>
                </a:solidFill>
                <a:latin typeface="微软雅黑" panose="020B0503020204020204" pitchFamily="34" charset="-122"/>
                <a:ea typeface="微软雅黑" panose="020B0503020204020204" pitchFamily="34" charset="-122"/>
              </a:rPr>
              <a:t>的</a:t>
            </a:r>
            <a:r>
              <a:rPr lang="zh-CN" altLang="zh-CN" sz="2400" kern="0" dirty="0">
                <a:solidFill>
                  <a:srgbClr val="000000"/>
                </a:solidFill>
                <a:latin typeface="微软雅黑" panose="020B0503020204020204" pitchFamily="34" charset="-122"/>
                <a:ea typeface="微软雅黑" panose="020B0503020204020204" pitchFamily="34" charset="-122"/>
              </a:rPr>
              <a:t>构造函数调用</a:t>
            </a:r>
          </a:p>
          <a:p>
            <a:pPr marL="742950" lvl="1" indent="-285750">
              <a:spcBef>
                <a:spcPct val="20000"/>
              </a:spcBef>
              <a:buClr>
                <a:srgbClr val="336666"/>
              </a:buClr>
              <a:buSzPct val="70000"/>
              <a:buFont typeface="Wingdings" panose="05000000000000000000" pitchFamily="2" charset="2"/>
              <a:buChar char="l"/>
              <a:defRPr/>
            </a:pPr>
            <a:r>
              <a:rPr lang="zh-CN" altLang="zh-CN" sz="2400" b="1" kern="0" dirty="0">
                <a:solidFill>
                  <a:srgbClr val="FF0000"/>
                </a:solidFill>
                <a:latin typeface="微软雅黑" panose="020B0503020204020204" pitchFamily="34" charset="-122"/>
                <a:ea typeface="微软雅黑" panose="020B0503020204020204" pitchFamily="34" charset="-122"/>
              </a:rPr>
              <a:t>虚基类的构造函数优先</a:t>
            </a:r>
            <a:r>
              <a:rPr lang="zh-CN" altLang="en-US" sz="2400" b="1" kern="0" dirty="0">
                <a:solidFill>
                  <a:srgbClr val="FF0000"/>
                </a:solidFill>
                <a:latin typeface="微软雅黑" panose="020B0503020204020204" pitchFamily="34" charset="-122"/>
                <a:ea typeface="微软雅黑" panose="020B0503020204020204" pitchFamily="34" charset="-122"/>
              </a:rPr>
              <a:t>于</a:t>
            </a:r>
            <a:r>
              <a:rPr lang="zh-CN" altLang="zh-CN" sz="2400" kern="0" dirty="0">
                <a:solidFill>
                  <a:srgbClr val="000000"/>
                </a:solidFill>
                <a:latin typeface="微软雅黑" panose="020B0503020204020204" pitchFamily="34" charset="-122"/>
                <a:ea typeface="微软雅黑" panose="020B0503020204020204" pitchFamily="34" charset="-122"/>
              </a:rPr>
              <a:t>非虚基类的构造函数执行</a:t>
            </a:r>
            <a:endParaRPr lang="en-US" altLang="zh-CN" sz="2400" kern="0" dirty="0">
              <a:solidFill>
                <a:srgbClr val="000000"/>
              </a:solidFill>
              <a:latin typeface="微软雅黑" panose="020B0503020204020204" pitchFamily="34" charset="-122"/>
              <a:ea typeface="微软雅黑" panose="020B0503020204020204" pitchFamily="34" charset="-122"/>
            </a:endParaRPr>
          </a:p>
          <a:p>
            <a:pPr lvl="1">
              <a:spcBef>
                <a:spcPct val="20000"/>
              </a:spcBef>
              <a:buClr>
                <a:srgbClr val="336666"/>
              </a:buClr>
              <a:buSzPct val="70000"/>
              <a:defRPr/>
            </a:pPr>
            <a:r>
              <a:rPr lang="en-US" altLang="zh-CN" sz="2400" kern="0" dirty="0">
                <a:solidFill>
                  <a:srgbClr val="000000"/>
                </a:solidFill>
                <a:latin typeface="微软雅黑" panose="020B0503020204020204" pitchFamily="34" charset="-122"/>
                <a:ea typeface="微软雅黑" panose="020B0503020204020204" pitchFamily="34" charset="-122"/>
              </a:rPr>
              <a:t>   </a:t>
            </a:r>
          </a:p>
        </p:txBody>
      </p:sp>
      <p:sp>
        <p:nvSpPr>
          <p:cNvPr id="6" name="矩形 5">
            <a:extLst>
              <a:ext uri="{FF2B5EF4-FFF2-40B4-BE49-F238E27FC236}">
                <a16:creationId xmlns:a16="http://schemas.microsoft.com/office/drawing/2014/main" id="{BDB4CE5F-012E-470C-91F3-AD83DB56A2AB}"/>
              </a:ext>
            </a:extLst>
          </p:cNvPr>
          <p:cNvSpPr/>
          <p:nvPr/>
        </p:nvSpPr>
        <p:spPr>
          <a:xfrm>
            <a:off x="5025087" y="4182177"/>
            <a:ext cx="3770313" cy="1570037"/>
          </a:xfrm>
          <a:prstGeom prst="rect">
            <a:avLst/>
          </a:prstGeom>
        </p:spPr>
        <p:txBody>
          <a:bodyPr>
            <a:spAutoFit/>
          </a:bodyPr>
          <a:lstStyle/>
          <a:p>
            <a:pPr marL="342900" indent="-342900">
              <a:lnSpc>
                <a:spcPct val="8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C</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virtual public A</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z;</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kern="0" dirty="0">
                <a:solidFill>
                  <a:srgbClr val="000000"/>
                </a:solidFill>
                <a:latin typeface="微软雅黑" panose="020B0503020204020204" pitchFamily="34" charset="-122"/>
                <a:ea typeface="微软雅黑" panose="020B0503020204020204" pitchFamily="34" charset="-122"/>
              </a:rPr>
              <a:t>:</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      C(</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i): A(2) { z = i; }</a:t>
            </a:r>
          </a:p>
          <a:p>
            <a:pPr marL="342900" indent="-34290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rPr>
              <a:t>};</a:t>
            </a:r>
          </a:p>
        </p:txBody>
      </p:sp>
      <p:sp>
        <p:nvSpPr>
          <p:cNvPr id="18434" name="Rectangle 3">
            <a:extLst>
              <a:ext uri="{FF2B5EF4-FFF2-40B4-BE49-F238E27FC236}">
                <a16:creationId xmlns:a16="http://schemas.microsoft.com/office/drawing/2014/main" id="{AA3F26F6-09A4-4783-A77D-59E47E3C5305}"/>
              </a:ext>
            </a:extLst>
          </p:cNvPr>
          <p:cNvSpPr>
            <a:spLocks noGrp="1" noChangeArrowheads="1"/>
          </p:cNvSpPr>
          <p:nvPr>
            <p:ph type="body" idx="4294967295"/>
          </p:nvPr>
        </p:nvSpPr>
        <p:spPr>
          <a:xfrm>
            <a:off x="3419872" y="2598803"/>
            <a:ext cx="3257550" cy="1583374"/>
          </a:xfrm>
        </p:spPr>
        <p:txBody>
          <a:bodyPr/>
          <a:lstStyle/>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A</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x;</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 x = i; }</a:t>
            </a:r>
          </a:p>
          <a:p>
            <a:pPr>
              <a:lnSpc>
                <a:spcPct val="80000"/>
              </a:lnSpc>
              <a:spcAft>
                <a:spcPts val="600"/>
              </a:spcAft>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71C2DEF3-8033-404F-87B5-31941F1F6E75}"/>
              </a:ext>
            </a:extLst>
          </p:cNvPr>
          <p:cNvSpPr/>
          <p:nvPr/>
        </p:nvSpPr>
        <p:spPr>
          <a:xfrm>
            <a:off x="491828" y="4215024"/>
            <a:ext cx="4572000" cy="1569660"/>
          </a:xfrm>
          <a:prstGeom prst="rect">
            <a:avLst/>
          </a:prstGeom>
        </p:spPr>
        <p:txBody>
          <a:bodyPr>
            <a:spAutoFit/>
          </a:bodyPr>
          <a:lstStyle/>
          <a:p>
            <a:pPr marL="342900" lvl="0" indent="-342900" eaLnBrk="1" hangingPunct="1">
              <a:lnSpc>
                <a:spcPct val="80000"/>
              </a:lnSpc>
              <a:spcBef>
                <a:spcPct val="20000"/>
              </a:spcBef>
              <a:buClr>
                <a:srgbClr val="05255E"/>
              </a:buClr>
              <a:buSzPct val="70000"/>
            </a:pPr>
            <a:r>
              <a:rPr lang="zh-CN" altLang="zh-CN" sz="2000" kern="0" dirty="0">
                <a:solidFill>
                  <a:srgbClr val="0070C0"/>
                </a:solidFill>
                <a:latin typeface="微软雅黑" panose="020B0503020204020204" pitchFamily="34" charset="-122"/>
                <a:ea typeface="微软雅黑" panose="020B0503020204020204" pitchFamily="34" charset="-122"/>
              </a:rPr>
              <a:t>class</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FFCC"/>
                </a:solidFill>
                <a:latin typeface="微软雅黑" panose="020B0503020204020204" pitchFamily="34" charset="-122"/>
                <a:ea typeface="微软雅黑" panose="020B0503020204020204" pitchFamily="34" charset="-122"/>
              </a:rPr>
              <a:t>B</a:t>
            </a: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FF0000"/>
                </a:solidFill>
                <a:latin typeface="微软雅黑" panose="020B0503020204020204" pitchFamily="34" charset="-122"/>
                <a:ea typeface="微软雅黑" panose="020B0503020204020204" pitchFamily="34" charset="-122"/>
              </a:rPr>
              <a:t>virtual public A</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y;</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a:t>
            </a:r>
            <a:r>
              <a:rPr lang="zh-CN" altLang="zh-CN" sz="2000" kern="0" dirty="0">
                <a:solidFill>
                  <a:srgbClr val="0070C0"/>
                </a:solidFill>
                <a:latin typeface="微软雅黑" panose="020B0503020204020204" pitchFamily="34" charset="-122"/>
                <a:ea typeface="微软雅黑" panose="020B0503020204020204" pitchFamily="34" charset="-122"/>
              </a:rPr>
              <a:t>public</a:t>
            </a:r>
            <a:r>
              <a:rPr lang="zh-CN" altLang="zh-CN" sz="2000" kern="0" dirty="0">
                <a:solidFill>
                  <a:srgbClr val="000000"/>
                </a:solidFill>
                <a:latin typeface="微软雅黑" panose="020B0503020204020204" pitchFamily="34" charset="-122"/>
                <a:ea typeface="微软雅黑" panose="020B0503020204020204" pitchFamily="34" charset="-122"/>
              </a:rPr>
              <a:t>:</a:t>
            </a:r>
          </a:p>
          <a:p>
            <a:pPr marL="342900" lvl="0" indent="-342900" eaLnBrk="1" hangingPunct="1">
              <a:lnSpc>
                <a:spcPct val="80000"/>
              </a:lnSpc>
              <a:spcBef>
                <a:spcPct val="20000"/>
              </a:spcBef>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       B(</a:t>
            </a:r>
            <a:r>
              <a:rPr lang="zh-CN" altLang="zh-CN" sz="2000" kern="0" dirty="0">
                <a:solidFill>
                  <a:srgbClr val="0070C0"/>
                </a:solidFill>
                <a:latin typeface="微软雅黑" panose="020B0503020204020204" pitchFamily="34" charset="-122"/>
                <a:ea typeface="微软雅黑" panose="020B0503020204020204" pitchFamily="34" charset="-122"/>
              </a:rPr>
              <a:t>int</a:t>
            </a:r>
            <a:r>
              <a:rPr lang="zh-CN" altLang="zh-CN" sz="2000" kern="0" dirty="0">
                <a:solidFill>
                  <a:srgbClr val="000000"/>
                </a:solidFill>
                <a:latin typeface="微软雅黑" panose="020B0503020204020204" pitchFamily="34" charset="-122"/>
                <a:ea typeface="微软雅黑" panose="020B0503020204020204" pitchFamily="34" charset="-122"/>
              </a:rPr>
              <a:t> i): A(1) { y = i; }</a:t>
            </a:r>
          </a:p>
          <a:p>
            <a:pPr marL="342900" lvl="0" indent="-342900" eaLnBrk="1" hangingPunct="1">
              <a:lnSpc>
                <a:spcPct val="80000"/>
              </a:lnSpc>
              <a:spcBef>
                <a:spcPct val="20000"/>
              </a:spcBef>
              <a:spcAft>
                <a:spcPts val="600"/>
              </a:spcAft>
              <a:buClr>
                <a:srgbClr val="05255E"/>
              </a:buClr>
              <a:buSzPct val="70000"/>
            </a:pPr>
            <a:r>
              <a:rPr lang="zh-CN" altLang="zh-CN" sz="2000" kern="0" dirty="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51DFE95B-65D8-425E-9A4B-DD3195816D58}"/>
              </a:ext>
            </a:extLst>
          </p:cNvPr>
          <p:cNvSpPr>
            <a:spLocks noGrp="1" noChangeArrowheads="1"/>
          </p:cNvSpPr>
          <p:nvPr>
            <p:ph type="body" idx="4294967295"/>
          </p:nvPr>
        </p:nvSpPr>
        <p:spPr>
          <a:xfrm>
            <a:off x="627013" y="1560826"/>
            <a:ext cx="8105775" cy="5094288"/>
          </a:xfrm>
          <a:solidFill>
            <a:schemeClr val="bg1"/>
          </a:solidFill>
        </p:spPr>
        <p:txBody>
          <a:bodyPr/>
          <a:lstStyle/>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B, public C</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m;</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D(</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j,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k): B(i), C(j), </a:t>
            </a:r>
            <a:r>
              <a:rPr lang="zh-CN" altLang="zh-CN" sz="2000" dirty="0">
                <a:solidFill>
                  <a:srgbClr val="FF0000"/>
                </a:solidFill>
                <a:latin typeface="微软雅黑" panose="020B0503020204020204" pitchFamily="34" charset="-122"/>
                <a:ea typeface="微软雅黑" panose="020B0503020204020204" pitchFamily="34" charset="-122"/>
              </a:rPr>
              <a:t>A(3)</a:t>
            </a:r>
            <a:r>
              <a:rPr lang="zh-CN" altLang="zh-CN" sz="2000" dirty="0">
                <a:solidFill>
                  <a:srgbClr val="0070C0"/>
                </a:solidFill>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m = k;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class</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FFCC"/>
                </a:solidFill>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public D</a:t>
            </a:r>
            <a:r>
              <a:rPr lang="en-US" altLang="zh-CN" sz="2000" dirty="0">
                <a:solidFill>
                  <a:srgbClr val="FF0000"/>
                </a:solidFill>
                <a:latin typeface="微软雅黑" panose="020B0503020204020204" pitchFamily="34" charset="-122"/>
                <a:ea typeface="微软雅黑" panose="020B0503020204020204" pitchFamily="34" charset="-122"/>
              </a:rPr>
              <a:t>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n;</a:t>
            </a:r>
          </a:p>
          <a:p>
            <a:pPr>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rPr>
              <a:t>public</a:t>
            </a: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E(</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i,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j,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k, </a:t>
            </a:r>
            <a:r>
              <a:rPr lang="zh-CN" altLang="zh-CN" sz="2000" dirty="0">
                <a:solidFill>
                  <a:srgbClr val="0070C0"/>
                </a:solidFill>
                <a:latin typeface="微软雅黑" panose="020B0503020204020204" pitchFamily="34" charset="-122"/>
                <a:ea typeface="微软雅黑" panose="020B0503020204020204" pitchFamily="34" charset="-122"/>
              </a:rPr>
              <a:t>int</a:t>
            </a:r>
            <a:r>
              <a:rPr lang="zh-CN" altLang="zh-CN" sz="2000" dirty="0">
                <a:latin typeface="微软雅黑" panose="020B0503020204020204" pitchFamily="34" charset="-122"/>
                <a:ea typeface="微软雅黑" panose="020B0503020204020204" pitchFamily="34" charset="-122"/>
              </a:rPr>
              <a:t> l): D(i,</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j,</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k), </a:t>
            </a:r>
            <a:r>
              <a:rPr lang="zh-CN" altLang="zh-CN" sz="2000" dirty="0">
                <a:solidFill>
                  <a:srgbClr val="FF0000"/>
                </a:solidFill>
                <a:latin typeface="微软雅黑" panose="020B0503020204020204" pitchFamily="34" charset="-122"/>
                <a:ea typeface="微软雅黑" panose="020B0503020204020204" pitchFamily="34" charset="-122"/>
              </a:rPr>
              <a:t>A(4)</a:t>
            </a:r>
            <a:r>
              <a:rPr lang="zh-CN" altLang="zh-CN" sz="2000" dirty="0">
                <a:latin typeface="微软雅黑" panose="020B0503020204020204" pitchFamily="34" charset="-122"/>
                <a:ea typeface="微软雅黑" panose="020B0503020204020204" pitchFamily="34" charset="-122"/>
              </a:rPr>
              <a:t> { n = l; }</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D</a:t>
            </a:r>
            <a:r>
              <a:rPr lang="zh-CN" altLang="zh-CN" sz="2000" dirty="0">
                <a:latin typeface="微软雅黑" panose="020B0503020204020204" pitchFamily="34" charset="-122"/>
                <a:ea typeface="微软雅黑" panose="020B0503020204020204" pitchFamily="34" charset="-122"/>
              </a:rPr>
              <a:t> d(1,2,3);  </a:t>
            </a:r>
            <a:r>
              <a:rPr lang="zh-CN" altLang="zh-CN" sz="2000" dirty="0">
                <a:solidFill>
                  <a:srgbClr val="00B050"/>
                </a:solidFill>
                <a:latin typeface="微软雅黑" panose="020B0503020204020204" pitchFamily="34" charset="-122"/>
                <a:ea typeface="微软雅黑" panose="020B0503020204020204" pitchFamily="34" charset="-122"/>
              </a:rPr>
              <a:t>//A的构造函数</a:t>
            </a:r>
            <a:r>
              <a:rPr lang="zh-CN" altLang="zh-CN" sz="2000" b="1" dirty="0">
                <a:solidFill>
                  <a:srgbClr val="FF0000"/>
                </a:solidFill>
                <a:latin typeface="微软雅黑" panose="020B0503020204020204" pitchFamily="34" charset="-122"/>
                <a:ea typeface="微软雅黑" panose="020B0503020204020204" pitchFamily="34" charset="-122"/>
              </a:rPr>
              <a:t>由D调用</a:t>
            </a:r>
            <a:r>
              <a:rPr lang="zh-CN" altLang="zh-CN" sz="2000" dirty="0">
                <a:latin typeface="微软雅黑" panose="020B0503020204020204" pitchFamily="34" charset="-122"/>
                <a:ea typeface="微软雅黑" panose="020B0503020204020204" pitchFamily="34" charset="-122"/>
              </a:rPr>
              <a:t>，d.x初始化为3</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//构造函数</a:t>
            </a:r>
            <a:r>
              <a:rPr lang="zh-CN" altLang="en-US" sz="2000" dirty="0">
                <a:solidFill>
                  <a:srgbClr val="00B050"/>
                </a:solidFill>
                <a:latin typeface="微软雅黑" panose="020B0503020204020204" pitchFamily="34" charset="-122"/>
                <a:ea typeface="微软雅黑" panose="020B0503020204020204" pitchFamily="34" charset="-122"/>
              </a:rPr>
              <a:t>体</a:t>
            </a:r>
            <a:r>
              <a:rPr lang="zh-CN" altLang="zh-CN" sz="2000" dirty="0">
                <a:solidFill>
                  <a:srgbClr val="00B050"/>
                </a:solidFill>
                <a:latin typeface="微软雅黑" panose="020B0503020204020204" pitchFamily="34" charset="-122"/>
                <a:ea typeface="微软雅黑" panose="020B0503020204020204" pitchFamily="34" charset="-122"/>
              </a:rPr>
              <a:t>的执行次序是</a:t>
            </a:r>
            <a:r>
              <a:rPr lang="zh-CN" altLang="zh-CN" sz="2000" dirty="0">
                <a:latin typeface="微软雅黑" panose="020B0503020204020204" pitchFamily="34" charset="-122"/>
                <a:ea typeface="微软雅黑" panose="020B0503020204020204" pitchFamily="34" charset="-122"/>
              </a:rPr>
              <a:t>：A(3)、B(1)、C(2)、D(1,2,3)</a:t>
            </a:r>
          </a:p>
          <a:p>
            <a:pPr>
              <a:lnSpc>
                <a:spcPct val="120000"/>
              </a:lnSpc>
              <a:buFont typeface="Wingdings" panose="05000000000000000000" pitchFamily="2" charset="2"/>
              <a:buNone/>
            </a:pPr>
            <a:r>
              <a:rPr lang="zh-CN" altLang="zh-CN" sz="2000" dirty="0">
                <a:solidFill>
                  <a:srgbClr val="00FFCC"/>
                </a:solidFill>
                <a:latin typeface="微软雅黑" panose="020B0503020204020204" pitchFamily="34" charset="-122"/>
                <a:ea typeface="微软雅黑" panose="020B0503020204020204" pitchFamily="34" charset="-122"/>
              </a:rPr>
              <a:t>E</a:t>
            </a:r>
            <a:r>
              <a:rPr lang="zh-CN" altLang="zh-CN" sz="2000" dirty="0">
                <a:latin typeface="微软雅黑" panose="020B0503020204020204" pitchFamily="34" charset="-122"/>
                <a:ea typeface="微软雅黑" panose="020B0503020204020204" pitchFamily="34" charset="-122"/>
              </a:rPr>
              <a:t> e(1,2,3,4);  </a:t>
            </a:r>
            <a:r>
              <a:rPr lang="zh-CN" altLang="zh-CN" sz="2000" dirty="0">
                <a:solidFill>
                  <a:srgbClr val="00B050"/>
                </a:solidFill>
                <a:latin typeface="微软雅黑" panose="020B0503020204020204" pitchFamily="34" charset="-122"/>
                <a:ea typeface="微软雅黑" panose="020B0503020204020204" pitchFamily="34" charset="-122"/>
              </a:rPr>
              <a:t>//A的构造函数</a:t>
            </a:r>
            <a:r>
              <a:rPr lang="zh-CN" altLang="zh-CN" sz="2000" b="1" dirty="0">
                <a:solidFill>
                  <a:srgbClr val="FF0000"/>
                </a:solidFill>
                <a:latin typeface="微软雅黑" panose="020B0503020204020204" pitchFamily="34" charset="-122"/>
                <a:ea typeface="微软雅黑" panose="020B0503020204020204" pitchFamily="34" charset="-122"/>
              </a:rPr>
              <a:t>由E调用</a:t>
            </a:r>
            <a:r>
              <a:rPr lang="zh-CN" altLang="zh-CN" sz="2000" dirty="0">
                <a:latin typeface="微软雅黑" panose="020B0503020204020204" pitchFamily="34" charset="-122"/>
                <a:ea typeface="微软雅黑" panose="020B0503020204020204" pitchFamily="34" charset="-122"/>
              </a:rPr>
              <a:t>，e.x初始化为4</a:t>
            </a:r>
          </a:p>
          <a:p>
            <a:pPr>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//构造函数的执行次序是</a:t>
            </a:r>
            <a:r>
              <a:rPr lang="zh-CN" altLang="zh-CN" sz="2000" dirty="0">
                <a:latin typeface="微软雅黑" panose="020B0503020204020204" pitchFamily="34" charset="-122"/>
                <a:ea typeface="微软雅黑" panose="020B0503020204020204" pitchFamily="34" charset="-122"/>
              </a:rPr>
              <a:t>：A(4)、B(1)、C(2)、D(1,2,3)、</a:t>
            </a:r>
          </a:p>
          <a:p>
            <a:pPr>
              <a:lnSpc>
                <a:spcPct val="80000"/>
              </a:lnSpc>
              <a:spcBef>
                <a:spcPts val="600"/>
              </a:spcBef>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rPr>
              <a:t>                    </a:t>
            </a:r>
            <a:r>
              <a:rPr lang="zh-CN" altLang="zh-CN" sz="2000" dirty="0">
                <a:solidFill>
                  <a:srgbClr val="00B050"/>
                </a:solidFill>
                <a:latin typeface="微软雅黑" panose="020B0503020204020204" pitchFamily="34" charset="-122"/>
                <a:ea typeface="微软雅黑" panose="020B0503020204020204" pitchFamily="34" charset="-122"/>
              </a:rPr>
              <a:t>//E(1,2,3,4) </a:t>
            </a:r>
          </a:p>
        </p:txBody>
      </p:sp>
      <p:sp>
        <p:nvSpPr>
          <p:cNvPr id="4" name="Rectangle 2">
            <a:extLst>
              <a:ext uri="{FF2B5EF4-FFF2-40B4-BE49-F238E27FC236}">
                <a16:creationId xmlns:a16="http://schemas.microsoft.com/office/drawing/2014/main" id="{D28F89E2-13F8-41CA-AB83-AFAAE018BF0F}"/>
              </a:ext>
            </a:extLst>
          </p:cNvPr>
          <p:cNvSpPr txBox="1">
            <a:spLocks noChangeArrowheads="1"/>
          </p:cNvSpPr>
          <p:nvPr/>
        </p:nvSpPr>
        <p:spPr bwMode="auto">
          <a:xfrm>
            <a:off x="1259632"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7.4.4 </a:t>
            </a:r>
            <a:r>
              <a:rPr lang="zh-CN" altLang="zh-CN" sz="4000" kern="0" dirty="0">
                <a:solidFill>
                  <a:srgbClr val="000000"/>
                </a:solidFill>
                <a:latin typeface="微软雅黑" panose="020B0503020204020204" pitchFamily="34" charset="-122"/>
                <a:ea typeface="微软雅黑" panose="020B0503020204020204" pitchFamily="34" charset="-122"/>
                <a:cs typeface="+mj-cs"/>
              </a:rPr>
              <a:t>重复继承</a:t>
            </a:r>
            <a:r>
              <a:rPr lang="en-US" altLang="zh-CN" sz="4000" kern="0" dirty="0">
                <a:solidFill>
                  <a:srgbClr val="000000"/>
                </a:solidFill>
                <a:latin typeface="微软雅黑" panose="020B0503020204020204" pitchFamily="34" charset="-122"/>
                <a:ea typeface="微软雅黑" panose="020B0503020204020204" pitchFamily="34" charset="-122"/>
                <a:cs typeface="+mj-cs"/>
              </a:rPr>
              <a:t>——</a:t>
            </a:r>
            <a:r>
              <a:rPr lang="zh-CN" altLang="zh-CN" sz="4000" kern="0" dirty="0">
                <a:solidFill>
                  <a:srgbClr val="000000"/>
                </a:solidFill>
                <a:latin typeface="微软雅黑" panose="020B0503020204020204" pitchFamily="34" charset="-122"/>
                <a:ea typeface="微软雅黑" panose="020B0503020204020204" pitchFamily="34" charset="-122"/>
                <a:cs typeface="+mj-cs"/>
              </a:rPr>
              <a:t>虚基类</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E54960B1-2BEA-41F6-840C-ECDEF6948062}"/>
              </a:ext>
            </a:extLst>
          </p:cNvPr>
          <p:cNvSpPr txBox="1">
            <a:spLocks/>
          </p:cNvSpPr>
          <p:nvPr/>
        </p:nvSpPr>
        <p:spPr>
          <a:xfrm>
            <a:off x="1145043"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8" name="内容占位符 2">
            <a:extLst>
              <a:ext uri="{FF2B5EF4-FFF2-40B4-BE49-F238E27FC236}">
                <a16:creationId xmlns:a16="http://schemas.microsoft.com/office/drawing/2014/main" id="{8F7362FA-FB34-4D86-81B8-0D188118EA50}"/>
              </a:ext>
            </a:extLst>
          </p:cNvPr>
          <p:cNvSpPr txBox="1">
            <a:spLocks/>
          </p:cNvSpPr>
          <p:nvPr/>
        </p:nvSpPr>
        <p:spPr>
          <a:xfrm>
            <a:off x="971600" y="155679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二义性问题</a:t>
            </a:r>
          </a:p>
          <a:p>
            <a:pPr marL="360000" lvl="1" fontAlgn="auto">
              <a:lnSpc>
                <a:spcPct val="12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当派生类从多个基类派生，而这些基类又从同一个基类派生，则在访问此共同基类中的成员时，将产生二义性</a:t>
            </a:r>
            <a:r>
              <a:rPr lang="en-US" altLang="zh-CN" dirty="0">
                <a:latin typeface="Calibri" panose="020F0502020204030204" pitchFamily="34" charset="0"/>
              </a:rPr>
              <a:t>——</a:t>
            </a:r>
            <a:r>
              <a:rPr lang="zh-CN" altLang="en-US" dirty="0">
                <a:latin typeface="Calibri" panose="020F0502020204030204" pitchFamily="34" charset="0"/>
              </a:rPr>
              <a:t>采用虚基类来解决。</a:t>
            </a:r>
          </a:p>
          <a:p>
            <a:pPr marL="360000" lvl="1" fontAlgn="auto">
              <a:lnSpc>
                <a:spcPct val="12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在多继承时，基类与派生类之间，或基类之间出现同名成员时，将出现访问时的二义性（不确定性）</a:t>
            </a:r>
            <a:r>
              <a:rPr lang="en-US" altLang="zh-CN" dirty="0">
                <a:latin typeface="Calibri" panose="020F0502020204030204" pitchFamily="34" charset="0"/>
              </a:rPr>
              <a:t>——</a:t>
            </a:r>
            <a:r>
              <a:rPr lang="zh-CN" altLang="en-US" dirty="0">
                <a:latin typeface="Calibri" panose="020F0502020204030204" pitchFamily="34" charset="0"/>
              </a:rPr>
              <a:t>采用虚函数来解决。</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Tree>
    <p:extLst>
      <p:ext uri="{BB962C8B-B14F-4D97-AF65-F5344CB8AC3E}">
        <p14:creationId xmlns:p14="http://schemas.microsoft.com/office/powerpoint/2010/main" val="373742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D261A-AB94-4D3F-AABC-C85BD20CFFDF}"/>
              </a:ext>
            </a:extLst>
          </p:cNvPr>
          <p:cNvSpPr txBox="1">
            <a:spLocks/>
          </p:cNvSpPr>
          <p:nvPr/>
        </p:nvSpPr>
        <p:spPr>
          <a:xfrm>
            <a:off x="1257300" y="39055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C17D3267-D0EB-426F-8649-400465535FC9}"/>
              </a:ext>
            </a:extLst>
          </p:cNvPr>
          <p:cNvSpPr txBox="1">
            <a:spLocks/>
          </p:cNvSpPr>
          <p:nvPr/>
        </p:nvSpPr>
        <p:spPr>
          <a:xfrm>
            <a:off x="628200" y="1567277"/>
            <a:ext cx="7887600" cy="5290723"/>
          </a:xfrm>
          <a:prstGeom prst="rect">
            <a:avLst/>
          </a:prstGeom>
          <a:solidFill>
            <a:schemeClr val="bg1"/>
          </a:solidFill>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0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二义性问题举例</a:t>
            </a: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解决方法</a:t>
            </a:r>
            <a:r>
              <a:rPr lang="en-US" altLang="zh-CN" dirty="0">
                <a:latin typeface="Calibri" panose="020F0502020204030204" pitchFamily="34" charset="0"/>
              </a:rPr>
              <a:t>1</a:t>
            </a:r>
            <a:r>
              <a:rPr lang="zh-CN" altLang="en-US" dirty="0">
                <a:latin typeface="Calibri" panose="020F0502020204030204" pitchFamily="34" charset="0"/>
              </a:rPr>
              <a:t>：用类名来限定</a:t>
            </a:r>
            <a:br>
              <a:rPr lang="zh-CN" altLang="en-US" dirty="0">
                <a:latin typeface="Calibri" panose="020F0502020204030204" pitchFamily="34" charset="0"/>
              </a:rPr>
            </a:br>
            <a:r>
              <a:rPr lang="en-US" altLang="zh-CN" dirty="0">
                <a:latin typeface="Calibri" panose="020F0502020204030204" pitchFamily="34" charset="0"/>
              </a:rPr>
              <a:t>c1.A::f()    </a:t>
            </a:r>
            <a:r>
              <a:rPr lang="zh-CN" altLang="en-US" dirty="0">
                <a:latin typeface="Calibri" panose="020F0502020204030204" pitchFamily="34" charset="0"/>
              </a:rPr>
              <a:t>或    </a:t>
            </a:r>
            <a:r>
              <a:rPr lang="en-US" altLang="zh-CN" dirty="0">
                <a:latin typeface="Calibri" panose="020F0502020204030204" pitchFamily="34" charset="0"/>
              </a:rPr>
              <a:t>c1.B::f()</a:t>
            </a:r>
          </a:p>
          <a:p>
            <a:pPr marL="360000" lvl="1" fontAlgn="auto">
              <a:lnSpc>
                <a:spcPct val="100000"/>
              </a:lnSpc>
              <a:spcAft>
                <a:spcPts val="0"/>
              </a:spcAft>
              <a:buClr>
                <a:srgbClr val="00B0F0"/>
              </a:buClr>
              <a:buFont typeface="Wingdings" panose="05000000000000000000" pitchFamily="2" charset="2"/>
              <a:buChar char="n"/>
            </a:pPr>
            <a:r>
              <a:rPr lang="zh-CN" altLang="en-US" dirty="0">
                <a:latin typeface="Calibri" panose="020F0502020204030204" pitchFamily="34" charset="0"/>
              </a:rPr>
              <a:t>解决方法</a:t>
            </a:r>
            <a:r>
              <a:rPr lang="en-US" altLang="zh-CN" dirty="0">
                <a:latin typeface="Calibri" panose="020F0502020204030204" pitchFamily="34" charset="0"/>
              </a:rPr>
              <a:t>2</a:t>
            </a:r>
            <a:r>
              <a:rPr lang="zh-CN" altLang="en-US" dirty="0">
                <a:latin typeface="Calibri" panose="020F0502020204030204" pitchFamily="34" charset="0"/>
              </a:rPr>
              <a:t>：同名隐藏</a:t>
            </a:r>
            <a:br>
              <a:rPr lang="zh-CN" altLang="en-US" dirty="0">
                <a:latin typeface="Calibri" panose="020F0502020204030204" pitchFamily="34" charset="0"/>
              </a:rPr>
            </a:br>
            <a:r>
              <a:rPr lang="zh-CN" altLang="en-US" dirty="0">
                <a:latin typeface="Calibri" panose="020F0502020204030204" pitchFamily="34" charset="0"/>
              </a:rPr>
              <a:t>在</a:t>
            </a:r>
            <a:r>
              <a:rPr lang="en-US" altLang="zh-CN" dirty="0">
                <a:latin typeface="Calibri" panose="020F0502020204030204" pitchFamily="34" charset="0"/>
              </a:rPr>
              <a:t>C </a:t>
            </a:r>
            <a:r>
              <a:rPr lang="zh-CN" altLang="en-US" dirty="0">
                <a:latin typeface="Calibri" panose="020F0502020204030204" pitchFamily="34" charset="0"/>
              </a:rPr>
              <a:t>中声明一个同名成员函数</a:t>
            </a:r>
            <a:r>
              <a:rPr lang="en-US" altLang="zh-CN" dirty="0">
                <a:latin typeface="Calibri" panose="020F0502020204030204" pitchFamily="34" charset="0"/>
              </a:rPr>
              <a:t>f()</a:t>
            </a:r>
            <a:r>
              <a:rPr lang="zh-CN" altLang="en-US" dirty="0">
                <a:latin typeface="Calibri" panose="020F0502020204030204" pitchFamily="34" charset="0"/>
              </a:rPr>
              <a:t>，</a:t>
            </a:r>
            <a:r>
              <a:rPr lang="en-US" altLang="zh-CN" dirty="0">
                <a:latin typeface="Calibri" panose="020F0502020204030204" pitchFamily="34" charset="0"/>
              </a:rPr>
              <a:t>f()</a:t>
            </a:r>
            <a:r>
              <a:rPr lang="zh-CN" altLang="en-US" dirty="0">
                <a:latin typeface="Calibri" panose="020F0502020204030204" pitchFamily="34" charset="0"/>
              </a:rPr>
              <a:t>再根据需要调用   </a:t>
            </a:r>
            <a:r>
              <a:rPr lang="en-US" altLang="zh-CN" dirty="0">
                <a:latin typeface="Calibri" panose="020F0502020204030204" pitchFamily="34" charset="0"/>
              </a:rPr>
              <a:t>A::f()    </a:t>
            </a:r>
            <a:r>
              <a:rPr lang="zh-CN" altLang="en-US" dirty="0">
                <a:latin typeface="Calibri" panose="020F0502020204030204" pitchFamily="34" charset="0"/>
              </a:rPr>
              <a:t>或    </a:t>
            </a:r>
            <a:r>
              <a:rPr lang="en-US" altLang="zh-CN" dirty="0">
                <a:latin typeface="Calibri" panose="020F0502020204030204" pitchFamily="34" charset="0"/>
              </a:rPr>
              <a:t>B::f()</a:t>
            </a: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0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358834CE-9A13-4865-99A3-D2C2A768C854}"/>
              </a:ext>
            </a:extLst>
          </p:cNvPr>
          <p:cNvSpPr txBox="1">
            <a:spLocks/>
          </p:cNvSpPr>
          <p:nvPr/>
        </p:nvSpPr>
        <p:spPr>
          <a:xfrm>
            <a:off x="457200" y="2060848"/>
            <a:ext cx="4038600" cy="2533049"/>
          </a:xfrm>
          <a:prstGeom prst="rect">
            <a:avLst/>
          </a:prstGeom>
          <a:solidFill>
            <a:srgbClr val="1E1E1E"/>
          </a:solidFill>
        </p:spPr>
        <p:txBody>
          <a:bodyPr>
            <a:noAutofit/>
          </a:bodyPr>
          <a:lstStyle>
            <a:defPPr>
              <a:defRPr lang="zh-CN"/>
            </a:defPPr>
            <a:lvl1pPr>
              <a:lnSpc>
                <a:spcPct val="100000"/>
              </a:lnSpc>
              <a:defRPr sz="20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A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B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g()</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
        <p:nvSpPr>
          <p:cNvPr id="5" name="内容占位符 3">
            <a:extLst>
              <a:ext uri="{FF2B5EF4-FFF2-40B4-BE49-F238E27FC236}">
                <a16:creationId xmlns:a16="http://schemas.microsoft.com/office/drawing/2014/main" id="{44BF659C-92A0-483C-859D-1F0157B06ECC}"/>
              </a:ext>
            </a:extLst>
          </p:cNvPr>
          <p:cNvSpPr txBox="1">
            <a:spLocks/>
          </p:cNvSpPr>
          <p:nvPr/>
        </p:nvSpPr>
        <p:spPr>
          <a:xfrm>
            <a:off x="4666800" y="2060848"/>
            <a:ext cx="4038600" cy="2533049"/>
          </a:xfrm>
          <a:prstGeom prst="rect">
            <a:avLst/>
          </a:prstGeom>
          <a:solidFill>
            <a:srgbClr val="1E1E1E"/>
          </a:solidFill>
        </p:spPr>
        <p:txBody>
          <a:bodyPr>
            <a:noAutofit/>
          </a:bodyPr>
          <a:lstStyle>
            <a:defPPr>
              <a:defRPr lang="zh-CN"/>
            </a:defPPr>
            <a:lvl1pPr>
              <a:lnSpc>
                <a:spcPct val="80000"/>
              </a:lnSpc>
              <a:defRPr sz="20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class C: public A, public B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g();</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void h();</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如果定义：</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  c1;</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则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c1.</a:t>
            </a:r>
            <a:r>
              <a:rPr kumimoji="0" lang="en-US" altLang="zh-CN" sz="2000" b="0" i="0" u="none" strike="noStrike" kern="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rPr>
              <a:t>f</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具有二义性</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而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c1.g()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无二义性（同名隐藏）</a:t>
            </a:r>
          </a:p>
        </p:txBody>
      </p:sp>
    </p:spTree>
    <p:extLst>
      <p:ext uri="{BB962C8B-B14F-4D97-AF65-F5344CB8AC3E}">
        <p14:creationId xmlns:p14="http://schemas.microsoft.com/office/powerpoint/2010/main" val="63528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CF69E-92D4-446C-A4FB-F25D8395F0F4}"/>
              </a:ext>
            </a:extLst>
          </p:cNvPr>
          <p:cNvSpPr txBox="1">
            <a:spLocks/>
          </p:cNvSpPr>
          <p:nvPr/>
        </p:nvSpPr>
        <p:spPr>
          <a:xfrm>
            <a:off x="1257300" y="386712"/>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BB805370-AD48-41F0-8A58-4E9A239B8127}"/>
              </a:ext>
            </a:extLst>
          </p:cNvPr>
          <p:cNvSpPr txBox="1">
            <a:spLocks/>
          </p:cNvSpPr>
          <p:nvPr/>
        </p:nvSpPr>
        <p:spPr>
          <a:xfrm>
            <a:off x="628200" y="1508025"/>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pic>
        <p:nvPicPr>
          <p:cNvPr id="4" name="图片 3">
            <a:extLst>
              <a:ext uri="{FF2B5EF4-FFF2-40B4-BE49-F238E27FC236}">
                <a16:creationId xmlns:a16="http://schemas.microsoft.com/office/drawing/2014/main" id="{4397B571-DCD9-482C-85FB-868E5E85F2F1}"/>
              </a:ext>
            </a:extLst>
          </p:cNvPr>
          <p:cNvPicPr>
            <a:picLocks noChangeAspect="1"/>
          </p:cNvPicPr>
          <p:nvPr/>
        </p:nvPicPr>
        <p:blipFill>
          <a:blip r:embed="rId3"/>
          <a:stretch>
            <a:fillRect/>
          </a:stretch>
        </p:blipFill>
        <p:spPr>
          <a:xfrm>
            <a:off x="1225505" y="2103300"/>
            <a:ext cx="7038975" cy="4229100"/>
          </a:xfrm>
          <a:prstGeom prst="rect">
            <a:avLst/>
          </a:prstGeom>
          <a:ln>
            <a:solidFill>
              <a:sysClr val="windowText" lastClr="000000"/>
            </a:solidFill>
          </a:ln>
        </p:spPr>
      </p:pic>
    </p:spTree>
    <p:extLst>
      <p:ext uri="{BB962C8B-B14F-4D97-AF65-F5344CB8AC3E}">
        <p14:creationId xmlns:p14="http://schemas.microsoft.com/office/powerpoint/2010/main" val="365521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38705-C2DF-47B3-9BBF-5BD40616C342}"/>
              </a:ext>
            </a:extLst>
          </p:cNvPr>
          <p:cNvSpPr txBox="1">
            <a:spLocks/>
          </p:cNvSpPr>
          <p:nvPr/>
        </p:nvSpPr>
        <p:spPr>
          <a:xfrm>
            <a:off x="1187624" y="362314"/>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BBABE0AC-75F4-4C48-96EC-2116FE3C9BA0}"/>
              </a:ext>
            </a:extLst>
          </p:cNvPr>
          <p:cNvSpPr txBox="1">
            <a:spLocks/>
          </p:cNvSpPr>
          <p:nvPr/>
        </p:nvSpPr>
        <p:spPr>
          <a:xfrm>
            <a:off x="628200" y="155550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dirty="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5B628882-73B7-4C4F-8B74-15F26F66E324}"/>
              </a:ext>
            </a:extLst>
          </p:cNvPr>
          <p:cNvSpPr txBox="1">
            <a:spLocks/>
          </p:cNvSpPr>
          <p:nvPr/>
        </p:nvSpPr>
        <p:spPr>
          <a:xfrm>
            <a:off x="457200" y="214187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166244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r>
              <a:rPr lang="zh-CN" altLang="en-US" sz="4800" dirty="0">
                <a:latin typeface="楷体_GB2312" pitchFamily="1" charset="-122"/>
                <a:ea typeface="楷体_GB2312" pitchFamily="1" charset="-122"/>
              </a:rPr>
              <a:t>第七章 继承</a:t>
            </a:r>
            <a:endParaRPr lang="zh-CN" altLang="zh-CN" sz="3600" dirty="0">
              <a:latin typeface="楷体_GB2312" pitchFamily="1" charset="-122"/>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EF6CC24-4A8A-4EC5-98BF-B354216772CD}"/>
              </a:ext>
            </a:extLst>
          </p:cNvPr>
          <p:cNvSpPr txBox="1">
            <a:spLocks/>
          </p:cNvSpPr>
          <p:nvPr/>
        </p:nvSpPr>
        <p:spPr>
          <a:xfrm>
            <a:off x="1115616" y="489795"/>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6" name="内容占位符 2">
            <a:extLst>
              <a:ext uri="{FF2B5EF4-FFF2-40B4-BE49-F238E27FC236}">
                <a16:creationId xmlns:a16="http://schemas.microsoft.com/office/drawing/2014/main" id="{41E23AD9-E7BA-44D0-B46B-31AE76FEED57}"/>
              </a:ext>
            </a:extLst>
          </p:cNvPr>
          <p:cNvSpPr txBox="1">
            <a:spLocks/>
          </p:cNvSpPr>
          <p:nvPr/>
        </p:nvSpPr>
        <p:spPr>
          <a:xfrm>
            <a:off x="628200" y="1555502"/>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r>
              <a:rPr lang="zh-CN" altLang="en-US" sz="3000">
                <a:latin typeface="Calibri" panose="020F0502020204030204" pitchFamily="34" charset="0"/>
              </a:rPr>
              <a:t>多继承同名隐藏举例</a:t>
            </a:r>
          </a:p>
          <a:p>
            <a:pPr marL="360000" lvl="1" fontAlgn="auto">
              <a:lnSpc>
                <a:spcPct val="120000"/>
              </a:lnSpc>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7" name="内容占位符 2">
            <a:extLst>
              <a:ext uri="{FF2B5EF4-FFF2-40B4-BE49-F238E27FC236}">
                <a16:creationId xmlns:a16="http://schemas.microsoft.com/office/drawing/2014/main" id="{97300AEE-DD3B-4502-A9DB-4B474484EC02}"/>
              </a:ext>
            </a:extLst>
          </p:cNvPr>
          <p:cNvSpPr txBox="1">
            <a:spLocks/>
          </p:cNvSpPr>
          <p:nvPr/>
        </p:nvSpPr>
        <p:spPr>
          <a:xfrm>
            <a:off x="457200" y="2141878"/>
            <a:ext cx="8229600" cy="409259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main() {	//</a:t>
            </a: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使用直接基类</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::var0 = 3;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使用直接基类</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1501530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7DD40-30D2-446A-BBE0-0531521BE40B}"/>
              </a:ext>
            </a:extLst>
          </p:cNvPr>
          <p:cNvSpPr txBox="1">
            <a:spLocks/>
          </p:cNvSpPr>
          <p:nvPr/>
        </p:nvSpPr>
        <p:spPr>
          <a:xfrm>
            <a:off x="1235228" y="402323"/>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p>
        </p:txBody>
      </p:sp>
      <p:sp>
        <p:nvSpPr>
          <p:cNvPr id="3" name="内容占位符 2">
            <a:extLst>
              <a:ext uri="{FF2B5EF4-FFF2-40B4-BE49-F238E27FC236}">
                <a16:creationId xmlns:a16="http://schemas.microsoft.com/office/drawing/2014/main" id="{C2BC85E8-62E6-4232-81AA-42BAF08F71F0}"/>
              </a:ext>
            </a:extLst>
          </p:cNvPr>
          <p:cNvSpPr txBox="1">
            <a:spLocks/>
          </p:cNvSpPr>
          <p:nvPr/>
        </p:nvSpPr>
        <p:spPr>
          <a:xfrm>
            <a:off x="582133" y="1552515"/>
            <a:ext cx="7887600" cy="45132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Aft>
                <a:spcPts val="0"/>
              </a:spcAft>
              <a:buClr>
                <a:srgbClr val="FF0000"/>
              </a:buClr>
              <a:buFont typeface="Wingdings" panose="05000000000000000000" pitchFamily="2" charset="2"/>
              <a:buChar char="n"/>
            </a:pPr>
            <a:endParaRPr lang="en-US" altLang="zh-CN" sz="3000">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a:latin typeface="Calibri" panose="020F0502020204030204" pitchFamily="34" charset="0"/>
            </a:endParaRPr>
          </a:p>
          <a:p>
            <a:pPr marL="360000" lvl="1" fontAlgn="auto">
              <a:lnSpc>
                <a:spcPct val="120000"/>
              </a:lnSpc>
              <a:spcAft>
                <a:spcPts val="0"/>
              </a:spcAft>
              <a:buClr>
                <a:srgbClr val="00B0F0"/>
              </a:buClr>
              <a:buFont typeface="Wingdings" panose="05000000000000000000" pitchFamily="2" charset="2"/>
              <a:buChar char="n"/>
            </a:pPr>
            <a:endParaRPr lang="en-US" dirty="0">
              <a:latin typeface="Calibri" panose="020F0502020204030204" pitchFamily="34" charset="0"/>
            </a:endParaRPr>
          </a:p>
        </p:txBody>
      </p:sp>
      <p:sp>
        <p:nvSpPr>
          <p:cNvPr id="4" name="Rectangle 3">
            <a:extLst>
              <a:ext uri="{FF2B5EF4-FFF2-40B4-BE49-F238E27FC236}">
                <a16:creationId xmlns:a16="http://schemas.microsoft.com/office/drawing/2014/main" id="{5F0424B3-2F14-46C0-B476-9111DC88B135}"/>
              </a:ext>
            </a:extLst>
          </p:cNvPr>
          <p:cNvSpPr txBox="1">
            <a:spLocks noChangeArrowheads="1"/>
          </p:cNvSpPr>
          <p:nvPr/>
        </p:nvSpPr>
        <p:spPr>
          <a:xfrm>
            <a:off x="639733" y="1396502"/>
            <a:ext cx="7772400" cy="593725"/>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ctr" defTabSz="685800" rtl="0" eaLnBrk="1" fontAlgn="auto" latinLnBrk="0" hangingPunct="1">
              <a:lnSpc>
                <a:spcPct val="90000"/>
              </a:lnSpc>
              <a:spcBef>
                <a:spcPts val="750"/>
              </a:spcBef>
              <a:spcAft>
                <a:spcPts val="0"/>
              </a:spcAft>
              <a:buClrTx/>
              <a:buSzPct val="75000"/>
              <a:buFont typeface="Wingdings" panose="05000000000000000000" pitchFamily="2" charset="2"/>
              <a:buNone/>
              <a:tabLst/>
              <a:defRPr/>
            </a:pPr>
            <a:r>
              <a:rPr kumimoji="0" lang="zh-CN" altLang="en-US"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派生类</a:t>
            </a:r>
            <a:r>
              <a:rPr kumimoji="0" lang="en-US" altLang="zh-CN"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C</a:t>
            </a:r>
            <a:r>
              <a:rPr kumimoji="0" lang="zh-CN" altLang="en-US" sz="2800" b="1" i="0" u="none" strike="noStrike" kern="1200" cap="none" spc="0" normalizeH="0" baseline="0" noProof="0" dirty="0">
                <a:ln>
                  <a:noFill/>
                </a:ln>
                <a:solidFill>
                  <a:srgbClr val="002060"/>
                </a:solidFill>
                <a:effectLst/>
                <a:uLnTx/>
                <a:uFillTx/>
                <a:latin typeface="黑体" panose="02010609060101010101" pitchFamily="49" charset="-122"/>
                <a:ea typeface="黑体" panose="02010609060101010101" pitchFamily="49" charset="-122"/>
                <a:cs typeface="Calibri" panose="020F0502020204030204" pitchFamily="34" charset="0"/>
              </a:rPr>
              <a:t>的对象的存储结构示意图：</a:t>
            </a:r>
          </a:p>
        </p:txBody>
      </p:sp>
      <p:grpSp>
        <p:nvGrpSpPr>
          <p:cNvPr id="5" name="Group 31">
            <a:extLst>
              <a:ext uri="{FF2B5EF4-FFF2-40B4-BE49-F238E27FC236}">
                <a16:creationId xmlns:a16="http://schemas.microsoft.com/office/drawing/2014/main" id="{8FB61D83-E788-4C91-B084-6095317CE83A}"/>
              </a:ext>
            </a:extLst>
          </p:cNvPr>
          <p:cNvGrpSpPr>
            <a:grpSpLocks/>
          </p:cNvGrpSpPr>
          <p:nvPr/>
        </p:nvGrpSpPr>
        <p:grpSpPr bwMode="auto">
          <a:xfrm>
            <a:off x="2590726" y="2146240"/>
            <a:ext cx="6629400" cy="3352800"/>
            <a:chOff x="1008" y="1440"/>
            <a:chExt cx="4176" cy="2112"/>
          </a:xfrm>
        </p:grpSpPr>
        <p:sp>
          <p:nvSpPr>
            <p:cNvPr id="6" name="Freeform 5">
              <a:extLst>
                <a:ext uri="{FF2B5EF4-FFF2-40B4-BE49-F238E27FC236}">
                  <a16:creationId xmlns:a16="http://schemas.microsoft.com/office/drawing/2014/main" id="{81B83739-AFD6-4C88-A9E8-5C8BC37584AE}"/>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ysClr val="windowText" lastClr="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7" name="Line 8">
              <a:extLst>
                <a:ext uri="{FF2B5EF4-FFF2-40B4-BE49-F238E27FC236}">
                  <a16:creationId xmlns:a16="http://schemas.microsoft.com/office/drawing/2014/main" id="{0339D189-D3B3-4193-99D9-BCA58753C22D}"/>
                </a:ext>
              </a:extLst>
            </p:cNvPr>
            <p:cNvSpPr>
              <a:spLocks noChangeShapeType="1"/>
            </p:cNvSpPr>
            <p:nvPr/>
          </p:nvSpPr>
          <p:spPr bwMode="auto">
            <a:xfrm>
              <a:off x="1920" y="1440"/>
              <a:ext cx="0" cy="2112"/>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8" name="Line 9">
              <a:extLst>
                <a:ext uri="{FF2B5EF4-FFF2-40B4-BE49-F238E27FC236}">
                  <a16:creationId xmlns:a16="http://schemas.microsoft.com/office/drawing/2014/main" id="{39E55AF5-BF2F-43E8-B396-C01A2C474B69}"/>
                </a:ext>
              </a:extLst>
            </p:cNvPr>
            <p:cNvSpPr>
              <a:spLocks noChangeShapeType="1"/>
            </p:cNvSpPr>
            <p:nvPr/>
          </p:nvSpPr>
          <p:spPr bwMode="auto">
            <a:xfrm>
              <a:off x="1008" y="3156"/>
              <a:ext cx="2976"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9" name="Line 10">
              <a:extLst>
                <a:ext uri="{FF2B5EF4-FFF2-40B4-BE49-F238E27FC236}">
                  <a16:creationId xmlns:a16="http://schemas.microsoft.com/office/drawing/2014/main" id="{ED3DF582-27C4-4F66-8616-24FD0D584E80}"/>
                </a:ext>
              </a:extLst>
            </p:cNvPr>
            <p:cNvSpPr>
              <a:spLocks noChangeShapeType="1"/>
            </p:cNvSpPr>
            <p:nvPr/>
          </p:nvSpPr>
          <p:spPr bwMode="auto">
            <a:xfrm>
              <a:off x="1008" y="2736"/>
              <a:ext cx="192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0" name="Line 11">
              <a:extLst>
                <a:ext uri="{FF2B5EF4-FFF2-40B4-BE49-F238E27FC236}">
                  <a16:creationId xmlns:a16="http://schemas.microsoft.com/office/drawing/2014/main" id="{12F46AEB-9DF8-40FD-9BBF-AB7C2D1E4396}"/>
                </a:ext>
              </a:extLst>
            </p:cNvPr>
            <p:cNvSpPr>
              <a:spLocks noChangeShapeType="1"/>
            </p:cNvSpPr>
            <p:nvPr/>
          </p:nvSpPr>
          <p:spPr bwMode="auto">
            <a:xfrm>
              <a:off x="1008" y="2304"/>
              <a:ext cx="2928"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1" name="Line 12">
              <a:extLst>
                <a:ext uri="{FF2B5EF4-FFF2-40B4-BE49-F238E27FC236}">
                  <a16:creationId xmlns:a16="http://schemas.microsoft.com/office/drawing/2014/main" id="{AA4849C1-C85A-44DD-A1B2-4A04144E5982}"/>
                </a:ext>
              </a:extLst>
            </p:cNvPr>
            <p:cNvSpPr>
              <a:spLocks noChangeShapeType="1"/>
            </p:cNvSpPr>
            <p:nvPr/>
          </p:nvSpPr>
          <p:spPr bwMode="auto">
            <a:xfrm>
              <a:off x="1008" y="1860"/>
              <a:ext cx="1920" cy="0"/>
            </a:xfrm>
            <a:prstGeom prst="line">
              <a:avLst/>
            </a:prstGeom>
            <a:noFill/>
            <a:ln w="9525">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2" name="Text Box 13">
              <a:extLst>
                <a:ext uri="{FF2B5EF4-FFF2-40B4-BE49-F238E27FC236}">
                  <a16:creationId xmlns:a16="http://schemas.microsoft.com/office/drawing/2014/main" id="{4FDE5256-40CB-4B58-A38F-516C2FDBAA1F}"/>
                </a:ext>
              </a:extLst>
            </p:cNvPr>
            <p:cNvSpPr txBox="1">
              <a:spLocks noChangeArrowheads="1"/>
            </p:cNvSpPr>
            <p:nvPr/>
          </p:nvSpPr>
          <p:spPr bwMode="auto">
            <a:xfrm>
              <a:off x="1098" y="1488"/>
              <a:ext cx="6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var0</a:t>
              </a:r>
            </a:p>
          </p:txBody>
        </p:sp>
        <p:sp>
          <p:nvSpPr>
            <p:cNvPr id="13" name="Text Box 14">
              <a:extLst>
                <a:ext uri="{FF2B5EF4-FFF2-40B4-BE49-F238E27FC236}">
                  <a16:creationId xmlns:a16="http://schemas.microsoft.com/office/drawing/2014/main" id="{D4B61AAA-30B6-4CC1-9029-509B6B7E0AD4}"/>
                </a:ext>
              </a:extLst>
            </p:cNvPr>
            <p:cNvSpPr txBox="1">
              <a:spLocks noChangeArrowheads="1"/>
            </p:cNvSpPr>
            <p:nvPr/>
          </p:nvSpPr>
          <p:spPr bwMode="auto">
            <a:xfrm>
              <a:off x="1102" y="1920"/>
              <a:ext cx="7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var1</a:t>
              </a:r>
            </a:p>
          </p:txBody>
        </p:sp>
        <p:sp>
          <p:nvSpPr>
            <p:cNvPr id="14" name="Text Box 15">
              <a:extLst>
                <a:ext uri="{FF2B5EF4-FFF2-40B4-BE49-F238E27FC236}">
                  <a16:creationId xmlns:a16="http://schemas.microsoft.com/office/drawing/2014/main" id="{E016C713-8344-4706-8D39-05D9D2F3C037}"/>
                </a:ext>
              </a:extLst>
            </p:cNvPr>
            <p:cNvSpPr txBox="1">
              <a:spLocks noChangeArrowheads="1"/>
            </p:cNvSpPr>
            <p:nvPr/>
          </p:nvSpPr>
          <p:spPr bwMode="auto">
            <a:xfrm>
              <a:off x="1103" y="2352"/>
              <a:ext cx="6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var0</a:t>
              </a:r>
            </a:p>
          </p:txBody>
        </p:sp>
        <p:sp>
          <p:nvSpPr>
            <p:cNvPr id="15" name="Text Box 16">
              <a:extLst>
                <a:ext uri="{FF2B5EF4-FFF2-40B4-BE49-F238E27FC236}">
                  <a16:creationId xmlns:a16="http://schemas.microsoft.com/office/drawing/2014/main" id="{E148D658-FA6C-4CF4-88D9-3A28159F0952}"/>
                </a:ext>
              </a:extLst>
            </p:cNvPr>
            <p:cNvSpPr txBox="1">
              <a:spLocks noChangeArrowheads="1"/>
            </p:cNvSpPr>
            <p:nvPr/>
          </p:nvSpPr>
          <p:spPr bwMode="auto">
            <a:xfrm>
              <a:off x="1111" y="2784"/>
              <a:ext cx="6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var2</a:t>
              </a:r>
            </a:p>
          </p:txBody>
        </p:sp>
        <p:sp>
          <p:nvSpPr>
            <p:cNvPr id="16" name="Text Box 17">
              <a:extLst>
                <a:ext uri="{FF2B5EF4-FFF2-40B4-BE49-F238E27FC236}">
                  <a16:creationId xmlns:a16="http://schemas.microsoft.com/office/drawing/2014/main" id="{E365592C-6077-4012-AAB1-BBD3DBC9B77B}"/>
                </a:ext>
              </a:extLst>
            </p:cNvPr>
            <p:cNvSpPr txBox="1">
              <a:spLocks noChangeArrowheads="1"/>
            </p:cNvSpPr>
            <p:nvPr/>
          </p:nvSpPr>
          <p:spPr bwMode="auto">
            <a:xfrm>
              <a:off x="1143" y="3216"/>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var</a:t>
              </a:r>
            </a:p>
          </p:txBody>
        </p:sp>
        <p:sp>
          <p:nvSpPr>
            <p:cNvPr id="17" name="Line 19">
              <a:extLst>
                <a:ext uri="{FF2B5EF4-FFF2-40B4-BE49-F238E27FC236}">
                  <a16:creationId xmlns:a16="http://schemas.microsoft.com/office/drawing/2014/main" id="{4059A9D5-BFF5-4F97-A019-E88397B4BB18}"/>
                </a:ext>
              </a:extLst>
            </p:cNvPr>
            <p:cNvSpPr>
              <a:spLocks noChangeShapeType="1"/>
            </p:cNvSpPr>
            <p:nvPr/>
          </p:nvSpPr>
          <p:spPr bwMode="auto">
            <a:xfrm>
              <a:off x="2736" y="1440"/>
              <a:ext cx="0" cy="43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8" name="Line 20">
              <a:extLst>
                <a:ext uri="{FF2B5EF4-FFF2-40B4-BE49-F238E27FC236}">
                  <a16:creationId xmlns:a16="http://schemas.microsoft.com/office/drawing/2014/main" id="{F1D2C5F1-68A2-482E-B40D-72ADC6F967FE}"/>
                </a:ext>
              </a:extLst>
            </p:cNvPr>
            <p:cNvSpPr>
              <a:spLocks noChangeShapeType="1"/>
            </p:cNvSpPr>
            <p:nvPr/>
          </p:nvSpPr>
          <p:spPr bwMode="auto">
            <a:xfrm>
              <a:off x="2736" y="2304"/>
              <a:ext cx="0" cy="43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19" name="Line 21">
              <a:extLst>
                <a:ext uri="{FF2B5EF4-FFF2-40B4-BE49-F238E27FC236}">
                  <a16:creationId xmlns:a16="http://schemas.microsoft.com/office/drawing/2014/main" id="{4E9D8DF3-7FF5-4D5E-9D6B-4C718123CBA1}"/>
                </a:ext>
              </a:extLst>
            </p:cNvPr>
            <p:cNvSpPr>
              <a:spLocks noChangeShapeType="1"/>
            </p:cNvSpPr>
            <p:nvPr/>
          </p:nvSpPr>
          <p:spPr bwMode="auto">
            <a:xfrm>
              <a:off x="3552" y="1440"/>
              <a:ext cx="0" cy="864"/>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0" name="Line 23">
              <a:extLst>
                <a:ext uri="{FF2B5EF4-FFF2-40B4-BE49-F238E27FC236}">
                  <a16:creationId xmlns:a16="http://schemas.microsoft.com/office/drawing/2014/main" id="{89E6D7F9-E25F-4A3D-85E1-FD97D78806C8}"/>
                </a:ext>
              </a:extLst>
            </p:cNvPr>
            <p:cNvSpPr>
              <a:spLocks noChangeShapeType="1"/>
            </p:cNvSpPr>
            <p:nvPr/>
          </p:nvSpPr>
          <p:spPr bwMode="auto">
            <a:xfrm>
              <a:off x="3552" y="2304"/>
              <a:ext cx="0" cy="864"/>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1" name="Line 24">
              <a:extLst>
                <a:ext uri="{FF2B5EF4-FFF2-40B4-BE49-F238E27FC236}">
                  <a16:creationId xmlns:a16="http://schemas.microsoft.com/office/drawing/2014/main" id="{2A368C48-24B0-497C-9015-4BA7EE727243}"/>
                </a:ext>
              </a:extLst>
            </p:cNvPr>
            <p:cNvSpPr>
              <a:spLocks noChangeShapeType="1"/>
            </p:cNvSpPr>
            <p:nvPr/>
          </p:nvSpPr>
          <p:spPr bwMode="auto">
            <a:xfrm>
              <a:off x="4272" y="1440"/>
              <a:ext cx="0" cy="2112"/>
            </a:xfrm>
            <a:prstGeom prst="line">
              <a:avLst/>
            </a:prstGeom>
            <a:noFill/>
            <a:ln w="9525">
              <a:solidFill>
                <a:sysClr val="windowText" lastClr="000000"/>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22" name="Text Box 25">
              <a:extLst>
                <a:ext uri="{FF2B5EF4-FFF2-40B4-BE49-F238E27FC236}">
                  <a16:creationId xmlns:a16="http://schemas.microsoft.com/office/drawing/2014/main" id="{6A1A26E2-22C0-4B88-B3D1-804BE793E621}"/>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Base0</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3" name="Text Box 26">
              <a:extLst>
                <a:ext uri="{FF2B5EF4-FFF2-40B4-BE49-F238E27FC236}">
                  <a16:creationId xmlns:a16="http://schemas.microsoft.com/office/drawing/2014/main" id="{2057716F-56C8-40C6-80A2-F70937775494}"/>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Base0</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4" name="Text Box 27">
              <a:extLst>
                <a:ext uri="{FF2B5EF4-FFF2-40B4-BE49-F238E27FC236}">
                  <a16:creationId xmlns:a16="http://schemas.microsoft.com/office/drawing/2014/main" id="{EE397762-5628-4FE8-B193-9677516D809F}"/>
                </a:ext>
              </a:extLst>
            </p:cNvPr>
            <p:cNvSpPr txBox="1">
              <a:spLocks noChangeArrowheads="1"/>
            </p:cNvSpPr>
            <p:nvPr/>
          </p:nvSpPr>
          <p:spPr bwMode="auto">
            <a:xfrm>
              <a:off x="3168" y="1728"/>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Base1</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5" name="Text Box 28">
              <a:extLst>
                <a:ext uri="{FF2B5EF4-FFF2-40B4-BE49-F238E27FC236}">
                  <a16:creationId xmlns:a16="http://schemas.microsoft.com/office/drawing/2014/main" id="{2D328B39-3E14-4C69-8855-8DCF073739B1}"/>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Base2</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类成员</a:t>
              </a:r>
            </a:p>
          </p:txBody>
        </p:sp>
        <p:sp>
          <p:nvSpPr>
            <p:cNvPr id="26" name="Text Box 29">
              <a:extLst>
                <a:ext uri="{FF2B5EF4-FFF2-40B4-BE49-F238E27FC236}">
                  <a16:creationId xmlns:a16="http://schemas.microsoft.com/office/drawing/2014/main" id="{9D447265-B75B-4210-A82F-72B9A325EEA3}"/>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Derived</a:t>
              </a:r>
              <a:r>
                <a:rPr kumimoji="1" lang="zh-CN" altLang="en-US" sz="2000" b="0" i="0" u="none" strike="noStrike" kern="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rPr>
                <a:t>类对象</a:t>
              </a:r>
            </a:p>
          </p:txBody>
        </p:sp>
      </p:grpSp>
      <p:sp>
        <p:nvSpPr>
          <p:cNvPr id="27" name="Rectangle 34">
            <a:extLst>
              <a:ext uri="{FF2B5EF4-FFF2-40B4-BE49-F238E27FC236}">
                <a16:creationId xmlns:a16="http://schemas.microsoft.com/office/drawing/2014/main" id="{E4BB3346-7AEC-407F-AE10-75F8A54CB973}"/>
              </a:ext>
            </a:extLst>
          </p:cNvPr>
          <p:cNvSpPr>
            <a:spLocks noChangeArrowheads="1"/>
          </p:cNvSpPr>
          <p:nvPr/>
        </p:nvSpPr>
        <p:spPr bwMode="auto">
          <a:xfrm>
            <a:off x="173077" y="5283890"/>
            <a:ext cx="2305050" cy="1511300"/>
          </a:xfrm>
          <a:prstGeom prst="rect">
            <a:avLst/>
          </a:prstGeom>
          <a:solidFill>
            <a:sysClr val="window" lastClr="FFFFFF"/>
          </a:solidFill>
          <a:ln w="38100" cap="flat" cmpd="sng" algn="ctr">
            <a:solidFill>
              <a:srgbClr val="FF96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有二义性：</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Derived 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d.var0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a:t>
            </a:r>
            <a:r>
              <a:rPr kumimoji="0" lang="en-US" altLang="zh-CN" sz="2400" b="1" i="0" u="none" strike="noStrike" kern="0" cap="none" spc="0" normalizeH="0" baseline="0" noProof="0" dirty="0">
                <a:ln>
                  <a:noFill/>
                </a:ln>
                <a:solidFill>
                  <a:prstClr val="white">
                    <a:lumMod val="85000"/>
                  </a:prstClr>
                </a:solidFill>
                <a:effectLst/>
                <a:uLnTx/>
                <a:uFillTx/>
                <a:latin typeface="Calibri" panose="020F0502020204030204" pitchFamily="34" charset="0"/>
                <a:ea typeface="黑体" panose="02010609060101010101" pitchFamily="49" charset="-122"/>
                <a:cs typeface="Calibri" panose="020F0502020204030204" pitchFamily="34" charset="0"/>
              </a:rPr>
              <a:t>d.Base0::var0</a:t>
            </a:r>
          </a:p>
        </p:txBody>
      </p:sp>
      <p:sp>
        <p:nvSpPr>
          <p:cNvPr id="28" name="Text Box 35">
            <a:extLst>
              <a:ext uri="{FF2B5EF4-FFF2-40B4-BE49-F238E27FC236}">
                <a16:creationId xmlns:a16="http://schemas.microsoft.com/office/drawing/2014/main" id="{8B762503-1619-4700-BAAD-ABDE51A86D9C}"/>
              </a:ext>
            </a:extLst>
          </p:cNvPr>
          <p:cNvSpPr txBox="1">
            <a:spLocks noChangeArrowheads="1"/>
          </p:cNvSpPr>
          <p:nvPr/>
        </p:nvSpPr>
        <p:spPr bwMode="auto">
          <a:xfrm>
            <a:off x="2730653" y="5595040"/>
            <a:ext cx="2447925" cy="1200150"/>
          </a:xfrm>
          <a:prstGeom prst="rect">
            <a:avLst/>
          </a:prstGeom>
          <a:solidFill>
            <a:sysClr val="window" lastClr="FFFFFF"/>
          </a:solidFill>
          <a:ln w="38100" cap="flat" cmpd="sng" algn="ctr">
            <a:solidFill>
              <a:srgbClr val="FF9600"/>
            </a:solidFill>
            <a:prstDash val="solid"/>
            <a:miter lim="800000"/>
          </a:ln>
          <a:effectLst/>
        </p:spPr>
        <p:txBody>
          <a:bodyPr rtlCol="0" anchor="ctr"/>
          <a:lstStyle>
            <a:defPPr>
              <a:defRPr lang="zh-CN"/>
            </a:defPPr>
            <a:lvl1pP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无二义性：</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d.Base1::var0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  d.Base2::var0</a:t>
            </a:r>
          </a:p>
        </p:txBody>
      </p:sp>
      <p:grpSp>
        <p:nvGrpSpPr>
          <p:cNvPr id="29" name="Group 19">
            <a:extLst>
              <a:ext uri="{FF2B5EF4-FFF2-40B4-BE49-F238E27FC236}">
                <a16:creationId xmlns:a16="http://schemas.microsoft.com/office/drawing/2014/main" id="{285FFCB8-7E07-4FF7-84A6-FA4559583B19}"/>
              </a:ext>
            </a:extLst>
          </p:cNvPr>
          <p:cNvGrpSpPr>
            <a:grpSpLocks/>
          </p:cNvGrpSpPr>
          <p:nvPr/>
        </p:nvGrpSpPr>
        <p:grpSpPr bwMode="auto">
          <a:xfrm>
            <a:off x="184076" y="2560578"/>
            <a:ext cx="2216150" cy="1697037"/>
            <a:chOff x="3129" y="2976"/>
            <a:chExt cx="1396" cy="1069"/>
          </a:xfrm>
        </p:grpSpPr>
        <p:sp>
          <p:nvSpPr>
            <p:cNvPr id="30" name="Text Box 10">
              <a:extLst>
                <a:ext uri="{FF2B5EF4-FFF2-40B4-BE49-F238E27FC236}">
                  <a16:creationId xmlns:a16="http://schemas.microsoft.com/office/drawing/2014/main" id="{63B9F02B-432E-4A38-A6B6-600169B1C3A3}"/>
                </a:ext>
              </a:extLst>
            </p:cNvPr>
            <p:cNvSpPr txBox="1">
              <a:spLocks noChangeArrowheads="1"/>
            </p:cNvSpPr>
            <p:nvPr/>
          </p:nvSpPr>
          <p:spPr bwMode="auto">
            <a:xfrm>
              <a:off x="3129"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Base1</a:t>
              </a:r>
            </a:p>
          </p:txBody>
        </p:sp>
        <p:sp>
          <p:nvSpPr>
            <p:cNvPr id="31" name="Text Box 11">
              <a:extLst>
                <a:ext uri="{FF2B5EF4-FFF2-40B4-BE49-F238E27FC236}">
                  <a16:creationId xmlns:a16="http://schemas.microsoft.com/office/drawing/2014/main" id="{846E2EF7-9365-4436-B025-012A73F43567}"/>
                </a:ext>
              </a:extLst>
            </p:cNvPr>
            <p:cNvSpPr txBox="1">
              <a:spLocks noChangeArrowheads="1"/>
            </p:cNvSpPr>
            <p:nvPr/>
          </p:nvSpPr>
          <p:spPr bwMode="auto">
            <a:xfrm>
              <a:off x="4014"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Base2</a:t>
              </a:r>
            </a:p>
          </p:txBody>
        </p:sp>
        <p:sp>
          <p:nvSpPr>
            <p:cNvPr id="32" name="Text Box 12">
              <a:extLst>
                <a:ext uri="{FF2B5EF4-FFF2-40B4-BE49-F238E27FC236}">
                  <a16:creationId xmlns:a16="http://schemas.microsoft.com/office/drawing/2014/main" id="{61137D57-4B6A-4C3A-8741-C58285FF66BD}"/>
                </a:ext>
              </a:extLst>
            </p:cNvPr>
            <p:cNvSpPr txBox="1">
              <a:spLocks noChangeArrowheads="1"/>
            </p:cNvSpPr>
            <p:nvPr/>
          </p:nvSpPr>
          <p:spPr bwMode="auto">
            <a:xfrm>
              <a:off x="3492" y="3793"/>
              <a:ext cx="6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Derived</a:t>
              </a:r>
            </a:p>
          </p:txBody>
        </p:sp>
        <p:sp>
          <p:nvSpPr>
            <p:cNvPr id="33" name="Line 13">
              <a:extLst>
                <a:ext uri="{FF2B5EF4-FFF2-40B4-BE49-F238E27FC236}">
                  <a16:creationId xmlns:a16="http://schemas.microsoft.com/office/drawing/2014/main" id="{886093BD-5DB1-4F05-96C1-0F33896B874F}"/>
                </a:ext>
              </a:extLst>
            </p:cNvPr>
            <p:cNvSpPr>
              <a:spLocks noChangeShapeType="1"/>
            </p:cNvSpPr>
            <p:nvPr/>
          </p:nvSpPr>
          <p:spPr bwMode="auto">
            <a:xfrm flipV="1">
              <a:off x="3884" y="3657"/>
              <a:ext cx="402" cy="208"/>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4" name="Line 14">
              <a:extLst>
                <a:ext uri="{FF2B5EF4-FFF2-40B4-BE49-F238E27FC236}">
                  <a16:creationId xmlns:a16="http://schemas.microsoft.com/office/drawing/2014/main" id="{8EB3F112-0CDC-4515-B999-45D6FF92D932}"/>
                </a:ext>
              </a:extLst>
            </p:cNvPr>
            <p:cNvSpPr>
              <a:spLocks noChangeShapeType="1"/>
            </p:cNvSpPr>
            <p:nvPr/>
          </p:nvSpPr>
          <p:spPr bwMode="auto">
            <a:xfrm flipH="1" flipV="1">
              <a:off x="3334" y="3657"/>
              <a:ext cx="406" cy="208"/>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5" name="Line 16">
              <a:extLst>
                <a:ext uri="{FF2B5EF4-FFF2-40B4-BE49-F238E27FC236}">
                  <a16:creationId xmlns:a16="http://schemas.microsoft.com/office/drawing/2014/main" id="{E901D3DE-615A-4945-9F13-1A2C3A046FD1}"/>
                </a:ext>
              </a:extLst>
            </p:cNvPr>
            <p:cNvSpPr>
              <a:spLocks noChangeShapeType="1"/>
            </p:cNvSpPr>
            <p:nvPr/>
          </p:nvSpPr>
          <p:spPr bwMode="auto">
            <a:xfrm flipH="1" flipV="1">
              <a:off x="4013" y="3202"/>
              <a:ext cx="243" cy="27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sp>
          <p:nvSpPr>
            <p:cNvPr id="36" name="Text Box 17">
              <a:extLst>
                <a:ext uri="{FF2B5EF4-FFF2-40B4-BE49-F238E27FC236}">
                  <a16:creationId xmlns:a16="http://schemas.microsoft.com/office/drawing/2014/main" id="{8EE0B476-1272-4AFA-88D0-021AC93395BE}"/>
                </a:ext>
              </a:extLst>
            </p:cNvPr>
            <p:cNvSpPr txBox="1">
              <a:spLocks noChangeArrowheads="1"/>
            </p:cNvSpPr>
            <p:nvPr/>
          </p:nvSpPr>
          <p:spPr bwMode="auto">
            <a:xfrm>
              <a:off x="3650" y="2976"/>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Base0</a:t>
              </a:r>
            </a:p>
          </p:txBody>
        </p:sp>
        <p:sp>
          <p:nvSpPr>
            <p:cNvPr id="37" name="Line 18">
              <a:extLst>
                <a:ext uri="{FF2B5EF4-FFF2-40B4-BE49-F238E27FC236}">
                  <a16:creationId xmlns:a16="http://schemas.microsoft.com/office/drawing/2014/main" id="{8D61B1C0-6185-4066-9335-74A71CE8F339}"/>
                </a:ext>
              </a:extLst>
            </p:cNvPr>
            <p:cNvSpPr>
              <a:spLocks noChangeShapeType="1"/>
            </p:cNvSpPr>
            <p:nvPr/>
          </p:nvSpPr>
          <p:spPr bwMode="auto">
            <a:xfrm flipV="1">
              <a:off x="3379" y="3202"/>
              <a:ext cx="362" cy="273"/>
            </a:xfrm>
            <a:prstGeom prst="line">
              <a:avLst/>
            </a:prstGeom>
            <a:noFill/>
            <a:ln w="9525">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endParaRPr>
            </a:p>
          </p:txBody>
        </p:sp>
      </p:grpSp>
      <p:sp>
        <p:nvSpPr>
          <p:cNvPr id="38" name="TextBox 38">
            <a:extLst>
              <a:ext uri="{FF2B5EF4-FFF2-40B4-BE49-F238E27FC236}">
                <a16:creationId xmlns:a16="http://schemas.microsoft.com/office/drawing/2014/main" id="{7E99917A-D188-4AB3-8772-BCCCE5C142AD}"/>
              </a:ext>
            </a:extLst>
          </p:cNvPr>
          <p:cNvSpPr txBox="1">
            <a:spLocks noChangeArrowheads="1"/>
          </p:cNvSpPr>
          <p:nvPr/>
        </p:nvSpPr>
        <p:spPr bwMode="auto">
          <a:xfrm>
            <a:off x="5431104" y="5963689"/>
            <a:ext cx="3455988" cy="830997"/>
          </a:xfrm>
          <a:prstGeom prst="rect">
            <a:avLst/>
          </a:prstGeom>
          <a:solidFill>
            <a:sysClr val="window" lastClr="FFFFFF"/>
          </a:solidFill>
          <a:ln w="38100" cap="flat" cmpd="sng" algn="ctr">
            <a:solidFill>
              <a:srgbClr val="FF9600"/>
            </a:solidFill>
            <a:prstDash val="solid"/>
            <a:miter lim="800000"/>
          </a:ln>
          <a:effectLst/>
        </p:spPr>
        <p:txBody>
          <a:bodyPr rtlCol="0" anchor="ctr"/>
          <a:lstStyle>
            <a:defPPr>
              <a:defRPr lang="zh-CN"/>
            </a:defPPr>
            <a:lvl1pP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Calibri" panose="020F0502020204030204" pitchFamily="34" charset="0"/>
                <a:ea typeface="黑体" panose="02010609060101010101" pitchFamily="49" charset="-122"/>
                <a:cs typeface="Calibri" panose="020F0502020204030204" pitchFamily="34" charset="0"/>
              </a:rPr>
              <a:t>问题：冗余以及因冗余而导致的不一致性</a:t>
            </a:r>
          </a:p>
        </p:txBody>
      </p:sp>
    </p:spTree>
    <p:extLst>
      <p:ext uri="{BB962C8B-B14F-4D97-AF65-F5344CB8AC3E}">
        <p14:creationId xmlns:p14="http://schemas.microsoft.com/office/powerpoint/2010/main" val="242868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F76A3-09DB-4F76-9440-966178DD9898}"/>
              </a:ext>
            </a:extLst>
          </p:cNvPr>
          <p:cNvSpPr txBox="1">
            <a:spLocks/>
          </p:cNvSpPr>
          <p:nvPr/>
        </p:nvSpPr>
        <p:spPr>
          <a:xfrm>
            <a:off x="1229566" y="404664"/>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29B59C00-1D6A-4D22-9166-D923EFBDFBBF}"/>
              </a:ext>
            </a:extLst>
          </p:cNvPr>
          <p:cNvSpPr txBox="1">
            <a:spLocks/>
          </p:cNvSpPr>
          <p:nvPr/>
        </p:nvSpPr>
        <p:spPr>
          <a:xfrm>
            <a:off x="1056123" y="1552515"/>
            <a:ext cx="7887600" cy="4893681"/>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200" dirty="0">
                <a:latin typeface="Calibri" panose="020F0502020204030204" pitchFamily="34" charset="0"/>
              </a:rPr>
              <a:t>虚基类</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虚基类的引入</a:t>
            </a:r>
          </a:p>
          <a:p>
            <a:pPr marL="540000" lvl="2" fontAlgn="auto">
              <a:lnSpc>
                <a:spcPct val="120000"/>
              </a:lnSpc>
              <a:spcBef>
                <a:spcPts val="0"/>
              </a:spcBef>
              <a:spcAft>
                <a:spcPts val="0"/>
              </a:spcAft>
            </a:pPr>
            <a:r>
              <a:rPr lang="zh-CN" altLang="en-US" sz="2400" dirty="0">
                <a:latin typeface="Calibri" panose="020F0502020204030204" pitchFamily="34" charset="0"/>
              </a:rPr>
              <a:t>用于有共同基类的场合</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声明</a:t>
            </a:r>
          </a:p>
          <a:p>
            <a:pPr marL="540000" lvl="2" fontAlgn="auto">
              <a:lnSpc>
                <a:spcPct val="120000"/>
              </a:lnSpc>
              <a:spcBef>
                <a:spcPts val="0"/>
              </a:spcBef>
              <a:spcAft>
                <a:spcPts val="0"/>
              </a:spcAft>
            </a:pPr>
            <a:r>
              <a:rPr lang="zh-CN" altLang="en-US" sz="2400" dirty="0">
                <a:latin typeface="Calibri" panose="020F0502020204030204" pitchFamily="34" charset="0"/>
              </a:rPr>
              <a:t>以</a:t>
            </a:r>
            <a:r>
              <a:rPr lang="en-US" altLang="zh-CN" sz="2400" dirty="0">
                <a:solidFill>
                  <a:srgbClr val="FF0000"/>
                </a:solidFill>
                <a:latin typeface="Calibri" panose="020F0502020204030204" pitchFamily="34" charset="0"/>
              </a:rPr>
              <a:t>virtual</a:t>
            </a:r>
            <a:r>
              <a:rPr lang="zh-CN" altLang="en-US" sz="2400" dirty="0">
                <a:latin typeface="Calibri" panose="020F0502020204030204" pitchFamily="34" charset="0"/>
              </a:rPr>
              <a:t>修饰说明基类</a:t>
            </a:r>
            <a:br>
              <a:rPr lang="zh-CN" altLang="en-US" sz="2400" dirty="0">
                <a:latin typeface="Calibri" panose="020F0502020204030204" pitchFamily="34" charset="0"/>
              </a:rPr>
            </a:br>
            <a:r>
              <a:rPr lang="zh-CN" altLang="en-US" sz="2400" dirty="0">
                <a:latin typeface="Calibri" panose="020F0502020204030204" pitchFamily="34" charset="0"/>
              </a:rPr>
              <a:t>例：</a:t>
            </a:r>
            <a:r>
              <a:rPr lang="en-US" altLang="zh-CN" sz="2400" dirty="0">
                <a:latin typeface="Calibri" panose="020F0502020204030204" pitchFamily="34" charset="0"/>
              </a:rPr>
              <a:t>class B1:virtual public B</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作用</a:t>
            </a:r>
          </a:p>
          <a:p>
            <a:pPr marL="540000" lvl="2" fontAlgn="auto">
              <a:lnSpc>
                <a:spcPct val="120000"/>
              </a:lnSpc>
              <a:spcBef>
                <a:spcPts val="0"/>
              </a:spcBef>
              <a:spcAft>
                <a:spcPts val="0"/>
              </a:spcAft>
            </a:pPr>
            <a:r>
              <a:rPr lang="zh-CN" altLang="en-US" sz="2400" dirty="0">
                <a:latin typeface="Calibri" panose="020F0502020204030204" pitchFamily="34" charset="0"/>
              </a:rPr>
              <a:t>主要用来解决多继承时可能发生的对同一基类继承多次而产生的二义性问题</a:t>
            </a:r>
            <a:r>
              <a:rPr lang="en-US" altLang="zh-CN" sz="2400" dirty="0">
                <a:latin typeface="Calibri" panose="020F0502020204030204" pitchFamily="34" charset="0"/>
              </a:rPr>
              <a:t>.</a:t>
            </a:r>
          </a:p>
          <a:p>
            <a:pPr marL="540000" lvl="2" fontAlgn="auto">
              <a:lnSpc>
                <a:spcPct val="120000"/>
              </a:lnSpc>
              <a:spcBef>
                <a:spcPts val="0"/>
              </a:spcBef>
              <a:spcAft>
                <a:spcPts val="0"/>
              </a:spcAft>
            </a:pPr>
            <a:r>
              <a:rPr lang="zh-CN" altLang="en-US" sz="2400" dirty="0">
                <a:latin typeface="Calibri" panose="020F0502020204030204" pitchFamily="34" charset="0"/>
              </a:rPr>
              <a:t>为最远的派生类提供唯一的基类成员，而不重复产生多次拷贝</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dirty="0">
                <a:latin typeface="Calibri" panose="020F0502020204030204" pitchFamily="34" charset="0"/>
              </a:rPr>
              <a:t>注意：</a:t>
            </a:r>
          </a:p>
          <a:p>
            <a:pPr marL="540000" lvl="2" fontAlgn="auto">
              <a:lnSpc>
                <a:spcPct val="120000"/>
              </a:lnSpc>
              <a:spcBef>
                <a:spcPts val="0"/>
              </a:spcBef>
              <a:spcAft>
                <a:spcPts val="0"/>
              </a:spcAft>
            </a:pPr>
            <a:r>
              <a:rPr lang="zh-CN" altLang="en-US" sz="2400" dirty="0">
                <a:latin typeface="Calibri" panose="020F0502020204030204" pitchFamily="34" charset="0"/>
              </a:rPr>
              <a:t>在第一级继承时就要将共同基类设计为虚基类。</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Tree>
    <p:extLst>
      <p:ext uri="{BB962C8B-B14F-4D97-AF65-F5344CB8AC3E}">
        <p14:creationId xmlns:p14="http://schemas.microsoft.com/office/powerpoint/2010/main" val="248404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44EA0-D451-4A7E-B26A-1A7B983BC3D6}"/>
              </a:ext>
            </a:extLst>
          </p:cNvPr>
          <p:cNvSpPr txBox="1">
            <a:spLocks/>
          </p:cNvSpPr>
          <p:nvPr/>
        </p:nvSpPr>
        <p:spPr>
          <a:xfrm>
            <a:off x="1100019" y="470637"/>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D53CF714-E649-4871-A5C1-3BA2FC6830FD}"/>
              </a:ext>
            </a:extLst>
          </p:cNvPr>
          <p:cNvSpPr txBox="1">
            <a:spLocks/>
          </p:cNvSpPr>
          <p:nvPr/>
        </p:nvSpPr>
        <p:spPr>
          <a:xfrm>
            <a:off x="926576" y="1618488"/>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虚基类举例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A96F7E14-83C5-44E8-BEE5-2886035B65AB}"/>
              </a:ext>
            </a:extLst>
          </p:cNvPr>
          <p:cNvSpPr txBox="1">
            <a:spLocks/>
          </p:cNvSpPr>
          <p:nvPr/>
        </p:nvSpPr>
        <p:spPr>
          <a:xfrm>
            <a:off x="755576" y="2204864"/>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1"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1"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3945034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23A63-A12B-42EF-94C1-9EDD51D1901C}"/>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6E65D025-F90E-41C2-B03A-9827F3DDDD04}"/>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虚基类举例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a:latin typeface="Calibri" panose="020F0502020204030204" pitchFamily="34" charset="0"/>
            </a:endParaRP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
        <p:nvSpPr>
          <p:cNvPr id="4" name="内容占位符 2">
            <a:extLst>
              <a:ext uri="{FF2B5EF4-FFF2-40B4-BE49-F238E27FC236}">
                <a16:creationId xmlns:a16="http://schemas.microsoft.com/office/drawing/2014/main" id="{C02F6081-079A-4498-A0DA-99604AB412B2}"/>
              </a:ext>
            </a:extLst>
          </p:cNvPr>
          <p:cNvSpPr txBox="1">
            <a:spLocks/>
          </p:cNvSpPr>
          <p:nvPr/>
        </p:nvSpPr>
        <p:spPr>
          <a:xfrm>
            <a:off x="728592" y="2143168"/>
            <a:ext cx="8229600" cy="4305891"/>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main()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直接访问虚基类的数据成员</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d.fun0();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直接访问虚基类的函数成员</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2177079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82F1C971-4096-44AF-BAD0-EBE28BB05295}"/>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6" name="内容占位符 2">
            <a:extLst>
              <a:ext uri="{FF2B5EF4-FFF2-40B4-BE49-F238E27FC236}">
                <a16:creationId xmlns:a16="http://schemas.microsoft.com/office/drawing/2014/main" id="{38345FE7-9D25-4ED5-91BB-4E396C6BD3F7}"/>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有虚基类时的构造函数举例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sz="3000" dirty="0">
              <a:latin typeface="Calibri" panose="020F0502020204030204" pitchFamily="34" charset="0"/>
            </a:endParaRPr>
          </a:p>
        </p:txBody>
      </p:sp>
      <p:sp>
        <p:nvSpPr>
          <p:cNvPr id="7" name="内容占位符 2">
            <a:extLst>
              <a:ext uri="{FF2B5EF4-FFF2-40B4-BE49-F238E27FC236}">
                <a16:creationId xmlns:a16="http://schemas.microsoft.com/office/drawing/2014/main" id="{F4FABFA8-0BDD-47AA-B975-41A270C82CFD}"/>
              </a:ext>
            </a:extLst>
          </p:cNvPr>
          <p:cNvSpPr txBox="1">
            <a:spLocks/>
          </p:cNvSpPr>
          <p:nvPr/>
        </p:nvSpPr>
        <p:spPr>
          <a:xfrm>
            <a:off x="728592" y="214316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#include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&lt;iostream&gt;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using namespace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std;</a:t>
            </a:r>
          </a:p>
          <a:p>
            <a:pPr marL="0" marR="0" lvl="0" indent="0" defTabSz="914400" eaLnBrk="1" fontAlgn="auto" latinLnBrk="0" hangingPunct="1">
              <a:lnSpc>
                <a:spcPct val="7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定义基类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var0(var)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var0;</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fun0()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Base0"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Base0(var)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var1;</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virtual 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Base0</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Base2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7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 : Base0(var) { }</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var2;</a:t>
            </a:r>
          </a:p>
          <a:p>
            <a:pPr marL="0" marR="0" lvl="0" indent="0" defTabSz="914400" eaLnBrk="1" fontAlgn="auto" latinLnBrk="0" hangingPunct="1">
              <a:lnSpc>
                <a:spcPct val="7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367148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E09A7-90DF-4727-81C2-24E7EA3E3C9C}"/>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8BD33AF0-5C96-4723-8A7A-99BD9A9D13A4}"/>
              </a:ext>
            </a:extLst>
          </p:cNvPr>
          <p:cNvSpPr txBox="1">
            <a:spLocks/>
          </p:cNvSpPr>
          <p:nvPr/>
        </p:nvSpPr>
        <p:spPr>
          <a:xfrm>
            <a:off x="899592" y="1556792"/>
            <a:ext cx="7887600" cy="489368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000">
                <a:latin typeface="Calibri" panose="020F0502020204030204" pitchFamily="34" charset="0"/>
              </a:rPr>
              <a:t>有虚基类时的构造函数举例</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sz="3000" dirty="0">
              <a:latin typeface="Calibri" panose="020F0502020204030204" pitchFamily="34" charset="0"/>
            </a:endParaRPr>
          </a:p>
        </p:txBody>
      </p:sp>
      <p:sp>
        <p:nvSpPr>
          <p:cNvPr id="4" name="内容占位符 2">
            <a:extLst>
              <a:ext uri="{FF2B5EF4-FFF2-40B4-BE49-F238E27FC236}">
                <a16:creationId xmlns:a16="http://schemas.microsoft.com/office/drawing/2014/main" id="{77D8811C-1355-4C11-AF7B-7095236513CA}"/>
              </a:ext>
            </a:extLst>
          </p:cNvPr>
          <p:cNvSpPr txBox="1">
            <a:spLocks/>
          </p:cNvSpPr>
          <p:nvPr/>
        </p:nvSpPr>
        <p:spPr>
          <a:xfrm>
            <a:off x="728592" y="2143168"/>
            <a:ext cx="8229600" cy="4455474"/>
          </a:xfrm>
          <a:prstGeom prst="rect">
            <a:avLst/>
          </a:prstGeom>
          <a:solidFill>
            <a:srgbClr val="1E1E1E"/>
          </a:solidFill>
        </p:spPr>
        <p:txBody>
          <a:bodyPr>
            <a:noAutofit/>
          </a:bodyPr>
          <a:lstStyle>
            <a:defPPr>
              <a:defRPr lang="zh-CN"/>
            </a:defPPr>
            <a:lvl1pPr>
              <a:lnSpc>
                <a:spcPct val="70000"/>
              </a:lnSpc>
              <a:defRPr sz="2200">
                <a:solidFill>
                  <a:schemeClr val="bg1"/>
                </a:solidFill>
                <a:latin typeface="Consolas" panose="020B0609020204030204" pitchFamily="49" charset="0"/>
                <a:ea typeface="黑体" panose="02010609060101010101" pitchFamily="49" charset="-122"/>
              </a:defRPr>
            </a:lvl1pPr>
            <a:lvl2pPr marL="514350" indent="-171450" defTabSz="685800">
              <a:lnSpc>
                <a:spcPct val="90000"/>
              </a:lnSpc>
              <a:spcBef>
                <a:spcPts val="375"/>
              </a:spcBef>
              <a:buSzPct val="75000"/>
              <a:buFont typeface="Arial" panose="020B0604020202020204" pitchFamily="34" charset="0"/>
              <a:buChar char="•"/>
              <a:defRPr sz="240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200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class</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Base1</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Base2</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定义派生类</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public:</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新增外部接口</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var) : Base0(var), Base1(var), Base2(var) {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var;</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void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fun() {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cout</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&lt;&lt; </a:t>
            </a:r>
            <a:r>
              <a:rPr kumimoji="0" lang="en-US" altLang="zh-CN" sz="2000" b="0" i="0" u="none" strike="noStrike" kern="0" cap="none" spc="0" normalizeH="0" baseline="0" noProof="0" dirty="0">
                <a:ln>
                  <a:noFill/>
                </a:ln>
                <a:solidFill>
                  <a:srgbClr val="FF9600"/>
                </a:solidFill>
                <a:effectLst/>
                <a:uLnTx/>
                <a:uFillTx/>
                <a:latin typeface="Consolas" panose="020B0609020204030204" pitchFamily="49" charset="0"/>
                <a:ea typeface="黑体" panose="02010609060101010101" pitchFamily="49" charset="-122"/>
              </a:rPr>
              <a:t>"Member of Derived"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&lt;&lt; </a:t>
            </a:r>
            <a:r>
              <a:rPr kumimoji="0" lang="en-US" altLang="zh-CN" sz="2000" b="0" i="0" u="none" strike="noStrike" kern="0" cap="none" spc="0" normalizeH="0" baseline="0" noProof="0" dirty="0" err="1">
                <a:ln>
                  <a:noFill/>
                </a:ln>
                <a:solidFill>
                  <a:prstClr val="white"/>
                </a:solidFill>
                <a:effectLst/>
                <a:uLnTx/>
                <a:uFillTx/>
                <a:latin typeface="Consolas" panose="020B0609020204030204" pitchFamily="49" charset="0"/>
                <a:ea typeface="黑体" panose="02010609060101010101" pitchFamily="49" charset="-122"/>
              </a:rPr>
              <a:t>endl</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a:p>
            <a:pPr marL="0" marR="0" lvl="0" indent="0" defTabSz="914400" eaLnBrk="1" fontAlgn="auto" latinLnBrk="0" hangingPunct="1">
              <a:lnSpc>
                <a:spcPct val="80000"/>
              </a:lnSpc>
              <a:spcBef>
                <a:spcPts val="0"/>
              </a:spcBef>
              <a:spcAft>
                <a:spcPts val="0"/>
              </a:spcAft>
              <a:buClrTx/>
              <a:buSzTx/>
              <a:buFontTx/>
              <a:buNone/>
              <a:tabLst/>
              <a:defRPr/>
            </a:pPr>
            <a:endPar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endParaRP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int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main() {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程序主函数</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26E2CC"/>
                </a:solidFill>
                <a:effectLst/>
                <a:uLnTx/>
                <a:uFillTx/>
                <a:latin typeface="Consolas" panose="020B0609020204030204" pitchFamily="49" charset="0"/>
                <a:ea typeface="黑体" panose="02010609060101010101" pitchFamily="49" charset="-122"/>
              </a:rPr>
              <a:t>Derived</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d(1);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定义</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Derived</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类对象</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d</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d.var0 = 2;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直接访问虚基类的数据成员</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d.fun0();	</a:t>
            </a:r>
            <a:r>
              <a:rPr kumimoji="0" lang="en-US" altLang="zh-CN"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a:t>
            </a:r>
            <a:r>
              <a:rPr kumimoji="0" lang="zh-CN" altLang="en-US" sz="2000" b="0" i="0" u="none" strike="noStrike" kern="0" cap="none" spc="0" normalizeH="0" baseline="0" noProof="0" dirty="0">
                <a:ln>
                  <a:noFill/>
                </a:ln>
                <a:solidFill>
                  <a:srgbClr val="00B050"/>
                </a:solidFill>
                <a:effectLst/>
                <a:uLnTx/>
                <a:uFillTx/>
                <a:latin typeface="Consolas" panose="020B0609020204030204" pitchFamily="49" charset="0"/>
                <a:ea typeface="黑体" panose="02010609060101010101" pitchFamily="49" charset="-122"/>
              </a:rPr>
              <a:t>直接访问虚基类的函数成员</a:t>
            </a:r>
          </a:p>
          <a:p>
            <a:pPr marL="0" marR="0" lvl="0" indent="0" defTabSz="914400" eaLnBrk="1" fontAlgn="auto" latinLnBrk="0" hangingPunct="1">
              <a:lnSpc>
                <a:spcPct val="8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a:t>
            </a:r>
            <a:r>
              <a:rPr kumimoji="0" lang="en-US" altLang="zh-CN" sz="2000" b="0" i="0" u="none" strike="noStrike" kern="0" cap="none" spc="0" normalizeH="0" baseline="0" noProof="0" dirty="0">
                <a:ln>
                  <a:noFill/>
                </a:ln>
                <a:solidFill>
                  <a:srgbClr val="00B0F0"/>
                </a:solidFill>
                <a:effectLst/>
                <a:uLnTx/>
                <a:uFillTx/>
                <a:latin typeface="Consolas" panose="020B0609020204030204" pitchFamily="49" charset="0"/>
                <a:ea typeface="黑体" panose="02010609060101010101" pitchFamily="49" charset="-122"/>
              </a:rPr>
              <a:t>return</a:t>
            </a: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 0;</a:t>
            </a:r>
          </a:p>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white"/>
                </a:solidFill>
                <a:effectLst/>
                <a:uLnTx/>
                <a:uFillTx/>
                <a:latin typeface="Consolas" panose="020B0609020204030204" pitchFamily="49" charset="0"/>
                <a:ea typeface="黑体" panose="02010609060101010101" pitchFamily="49" charset="-122"/>
              </a:rPr>
              <a:t>}</a:t>
            </a:r>
          </a:p>
        </p:txBody>
      </p:sp>
    </p:spTree>
    <p:extLst>
      <p:ext uri="{BB962C8B-B14F-4D97-AF65-F5344CB8AC3E}">
        <p14:creationId xmlns:p14="http://schemas.microsoft.com/office/powerpoint/2010/main" val="326089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F2009-1A2D-4FEE-8A53-4ADC396F6923}"/>
              </a:ext>
            </a:extLst>
          </p:cNvPr>
          <p:cNvSpPr txBox="1">
            <a:spLocks/>
          </p:cNvSpPr>
          <p:nvPr/>
        </p:nvSpPr>
        <p:spPr>
          <a:xfrm>
            <a:off x="1073035" y="408941"/>
            <a:ext cx="7886700" cy="9000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黑体" panose="02010609060101010101" pitchFamily="49" charset="-122"/>
                <a:ea typeface="黑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zh-CN" altLang="en-US" sz="3300" b="0" i="0" u="none" strike="noStrike" kern="1200" cap="none" spc="0" normalizeH="0" baseline="0" noProof="0">
                <a:ln>
                  <a:noFill/>
                </a:ln>
                <a:solidFill>
                  <a:sysClr val="windowText" lastClr="000000"/>
                </a:solidFill>
                <a:effectLst/>
                <a:uLnTx/>
                <a:uFillTx/>
                <a:latin typeface="黑体" panose="02010609060101010101" pitchFamily="49" charset="-122"/>
                <a:ea typeface="黑体" panose="02010609060101010101" pitchFamily="49" charset="-122"/>
                <a:cs typeface="+mj-cs"/>
              </a:rPr>
              <a:t>派生类成员的标识与访问</a:t>
            </a:r>
            <a:endParaRPr kumimoji="0" lang="zh-CN" altLang="en-US" sz="3300" b="0" i="0" u="none" strike="noStrike" kern="1200" cap="none" spc="0" normalizeH="0" baseline="0" noProof="0" dirty="0">
              <a:ln>
                <a:noFill/>
              </a:ln>
              <a:solidFill>
                <a:sysClr val="windowText" lastClr="000000"/>
              </a:solidFill>
              <a:effectLst/>
              <a:uLnTx/>
              <a:uFillTx/>
              <a:latin typeface="黑体" panose="02010609060101010101" pitchFamily="49" charset="-122"/>
              <a:ea typeface="黑体" panose="02010609060101010101" pitchFamily="49" charset="-122"/>
              <a:cs typeface="+mj-cs"/>
            </a:endParaRPr>
          </a:p>
        </p:txBody>
      </p:sp>
      <p:sp>
        <p:nvSpPr>
          <p:cNvPr id="3" name="内容占位符 2">
            <a:extLst>
              <a:ext uri="{FF2B5EF4-FFF2-40B4-BE49-F238E27FC236}">
                <a16:creationId xmlns:a16="http://schemas.microsoft.com/office/drawing/2014/main" id="{9CE15B6A-FF9C-4CE7-AC88-3BE8D9EC2A23}"/>
              </a:ext>
            </a:extLst>
          </p:cNvPr>
          <p:cNvSpPr txBox="1">
            <a:spLocks/>
          </p:cNvSpPr>
          <p:nvPr/>
        </p:nvSpPr>
        <p:spPr>
          <a:xfrm>
            <a:off x="899592" y="1556792"/>
            <a:ext cx="7887600" cy="4893681"/>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SzPct val="75000"/>
              <a:buFont typeface="Arial" panose="020B0604020202020204" pitchFamily="34" charset="0"/>
              <a:buChar char="•"/>
              <a:defRPr lang="zh-CN" altLang="en-US" sz="2800" b="1"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1pPr>
            <a:lvl2pPr marL="514350" indent="-171450" algn="l" defTabSz="685800" rtl="0" eaLnBrk="1" latinLnBrk="0" hangingPunct="1">
              <a:lnSpc>
                <a:spcPct val="90000"/>
              </a:lnSpc>
              <a:spcBef>
                <a:spcPts val="375"/>
              </a:spcBef>
              <a:buSzPct val="75000"/>
              <a:buFont typeface="Arial" panose="020B0604020202020204" pitchFamily="34" charset="0"/>
              <a:buChar char="•"/>
              <a:defRPr lang="zh-CN" altLang="en-US" sz="24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zh-CN" altLang="en-US" sz="20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zh-CN" altLang="en-US" sz="1800" kern="1200" smtClean="0">
                <a:solidFill>
                  <a:srgbClr val="002060"/>
                </a:solidFill>
                <a:latin typeface="黑体" panose="02010609060101010101" pitchFamily="49" charset="-122"/>
                <a:ea typeface="黑体" panose="02010609060101010101" pitchFamily="49" charset="-122"/>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zh-CN" altLang="en-US" sz="1800" kern="1200">
                <a:solidFill>
                  <a:srgbClr val="002060"/>
                </a:solidFill>
                <a:latin typeface="黑体" panose="02010609060101010101" pitchFamily="49" charset="-122"/>
                <a:ea typeface="黑体" panose="02010609060101010101" pitchFamily="49" charset="-122"/>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fontAlgn="auto">
              <a:lnSpc>
                <a:spcPct val="120000"/>
              </a:lnSpc>
              <a:spcBef>
                <a:spcPts val="0"/>
              </a:spcBef>
              <a:spcAft>
                <a:spcPts val="0"/>
              </a:spcAft>
              <a:buClr>
                <a:srgbClr val="FF0000"/>
              </a:buClr>
              <a:buFont typeface="Wingdings" panose="05000000000000000000" pitchFamily="2" charset="2"/>
              <a:buChar char="n"/>
            </a:pPr>
            <a:r>
              <a:rPr lang="zh-CN" altLang="en-US" sz="3200">
                <a:latin typeface="Calibri" panose="020F0502020204030204" pitchFamily="34" charset="0"/>
              </a:rPr>
              <a:t>虚基类及其派生类构造函数</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建立对象时所指定的类称为最（远）派生类。</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虚基类的成员是由最派生类的构造函数通过调用虚基类的构造函数进行初始化的。</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在整个继承结构中，直接或间接继承虚基类的所有派生类，都必须在构造函数的成员初始化表中给出对虚基类的构造函数的调用。如果未列出，则表示调用该虚基类的默认构造函数。</a:t>
            </a:r>
          </a:p>
          <a:p>
            <a:pPr marL="360000" lvl="1" fontAlgn="auto">
              <a:lnSpc>
                <a:spcPct val="120000"/>
              </a:lnSpc>
              <a:spcBef>
                <a:spcPts val="0"/>
              </a:spcBef>
              <a:spcAft>
                <a:spcPts val="0"/>
              </a:spcAft>
              <a:buClr>
                <a:srgbClr val="00B0F0"/>
              </a:buClr>
              <a:buFont typeface="Wingdings" panose="05000000000000000000" pitchFamily="2" charset="2"/>
              <a:buChar char="n"/>
            </a:pPr>
            <a:r>
              <a:rPr lang="zh-CN" altLang="en-US" sz="2600">
                <a:latin typeface="Calibri" panose="020F0502020204030204" pitchFamily="34" charset="0"/>
              </a:rPr>
              <a:t>在建立对象时，只有最派生类的构造函数调用虚基类的构造函数，该派生类的其他基类对虚基类构造函数的调用被忽略。</a:t>
            </a:r>
          </a:p>
          <a:p>
            <a:pPr marL="360000" lvl="1" fontAlgn="auto">
              <a:lnSpc>
                <a:spcPct val="120000"/>
              </a:lnSpc>
              <a:spcBef>
                <a:spcPts val="0"/>
              </a:spcBef>
              <a:spcAft>
                <a:spcPts val="0"/>
              </a:spcAft>
              <a:buClr>
                <a:srgbClr val="00B0F0"/>
              </a:buClr>
              <a:buFont typeface="Wingdings" panose="05000000000000000000" pitchFamily="2" charset="2"/>
              <a:buChar char="n"/>
            </a:pPr>
            <a:endParaRPr lang="zh-CN" altLang="en-US" dirty="0">
              <a:latin typeface="Calibri" panose="020F0502020204030204" pitchFamily="34" charset="0"/>
            </a:endParaRPr>
          </a:p>
        </p:txBody>
      </p:sp>
    </p:spTree>
    <p:extLst>
      <p:ext uri="{BB962C8B-B14F-4D97-AF65-F5344CB8AC3E}">
        <p14:creationId xmlns:p14="http://schemas.microsoft.com/office/powerpoint/2010/main" val="205368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28</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CA28924-6E21-449A-8856-7EE6325507F8}"/>
              </a:ext>
            </a:extLst>
          </p:cNvPr>
          <p:cNvSpPr>
            <a:spLocks noGrp="1" noChangeArrowheads="1"/>
          </p:cNvSpPr>
          <p:nvPr>
            <p:ph type="title" idx="4294967295"/>
          </p:nvPr>
        </p:nvSpPr>
        <p:spPr>
          <a:xfrm>
            <a:off x="1331640" y="116632"/>
            <a:ext cx="7010400" cy="1527175"/>
          </a:xfrm>
        </p:spPr>
        <p:txBody>
          <a:bodyPr/>
          <a:lstStyle/>
          <a:p>
            <a:r>
              <a:rPr lang="zh-CN" altLang="zh-CN" dirty="0">
                <a:latin typeface="微软雅黑" panose="020B0503020204020204" pitchFamily="34" charset="-122"/>
                <a:ea typeface="微软雅黑" panose="020B0503020204020204" pitchFamily="34" charset="-122"/>
              </a:rPr>
              <a:t>本章内容</a:t>
            </a:r>
          </a:p>
        </p:txBody>
      </p:sp>
      <p:sp>
        <p:nvSpPr>
          <p:cNvPr id="5123" name="Rectangle 3">
            <a:extLst>
              <a:ext uri="{FF2B5EF4-FFF2-40B4-BE49-F238E27FC236}">
                <a16:creationId xmlns:a16="http://schemas.microsoft.com/office/drawing/2014/main" id="{FB373254-9CA4-48C1-A1FF-A8BBA87CB8E9}"/>
              </a:ext>
            </a:extLst>
          </p:cNvPr>
          <p:cNvSpPr>
            <a:spLocks noGrp="1" noChangeArrowheads="1"/>
          </p:cNvSpPr>
          <p:nvPr>
            <p:ph type="body" idx="4294967295"/>
          </p:nvPr>
        </p:nvSpPr>
        <p:spPr>
          <a:xfrm>
            <a:off x="899592" y="2132856"/>
            <a:ext cx="3744913" cy="2100263"/>
          </a:xfrm>
        </p:spPr>
        <p:txBody>
          <a:bodyPr/>
          <a:lstStyle/>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7.1 </a:t>
            </a:r>
            <a:r>
              <a:rPr lang="zh-CN" altLang="zh-CN" sz="2800" dirty="0">
                <a:latin typeface="微软雅黑" panose="020B0503020204020204" pitchFamily="34" charset="-122"/>
                <a:ea typeface="微软雅黑" panose="020B0503020204020204" pitchFamily="34" charset="-122"/>
              </a:rPr>
              <a:t>继承的概念</a:t>
            </a:r>
          </a:p>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7.2 </a:t>
            </a:r>
            <a:r>
              <a:rPr lang="zh-CN" altLang="zh-CN" sz="2800" dirty="0">
                <a:latin typeface="微软雅黑" panose="020B0503020204020204" pitchFamily="34" charset="-122"/>
                <a:ea typeface="微软雅黑" panose="020B0503020204020204" pitchFamily="34" charset="-122"/>
              </a:rPr>
              <a:t>单继承</a:t>
            </a:r>
          </a:p>
          <a:p>
            <a:pPr>
              <a:buFont typeface="Wingdings" panose="05000000000000000000" pitchFamily="2" charset="2"/>
              <a:buNone/>
            </a:pPr>
            <a:r>
              <a:rPr lang="en-US" altLang="zh-CN" sz="2800" dirty="0">
                <a:latin typeface="微软雅黑" panose="020B0503020204020204" pitchFamily="34" charset="-122"/>
                <a:ea typeface="微软雅黑" panose="020B0503020204020204" pitchFamily="34" charset="-122"/>
              </a:rPr>
              <a:t>7.3 </a:t>
            </a:r>
            <a:r>
              <a:rPr lang="zh-CN" altLang="zh-CN" sz="2800" dirty="0">
                <a:latin typeface="微软雅黑" panose="020B0503020204020204" pitchFamily="34" charset="-122"/>
                <a:ea typeface="微软雅黑" panose="020B0503020204020204" pitchFamily="34" charset="-122"/>
              </a:rPr>
              <a:t>虚函数与动态绑定</a:t>
            </a:r>
          </a:p>
          <a:p>
            <a:pPr>
              <a:buFont typeface="Wingdings" panose="05000000000000000000" pitchFamily="2" charset="2"/>
              <a:buNone/>
            </a:pPr>
            <a:r>
              <a:rPr lang="en-US" altLang="zh-CN" sz="2800" b="1" dirty="0">
                <a:solidFill>
                  <a:srgbClr val="0070C0"/>
                </a:solidFill>
                <a:latin typeface="微软雅黑" panose="020B0503020204020204" pitchFamily="34" charset="-122"/>
                <a:ea typeface="微软雅黑" panose="020B0503020204020204" pitchFamily="34" charset="-122"/>
              </a:rPr>
              <a:t>7.4 </a:t>
            </a:r>
            <a:r>
              <a:rPr lang="zh-CN" altLang="zh-CN" sz="2800" b="1" dirty="0">
                <a:solidFill>
                  <a:srgbClr val="0070C0"/>
                </a:solidFill>
                <a:latin typeface="微软雅黑" panose="020B0503020204020204" pitchFamily="34" charset="-122"/>
                <a:ea typeface="微软雅黑" panose="020B0503020204020204" pitchFamily="34" charset="-122"/>
              </a:rPr>
              <a:t>多继承</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AE5E1BD-64F7-41C7-B705-38AC23E384ED}"/>
              </a:ext>
            </a:extLst>
          </p:cNvPr>
          <p:cNvSpPr>
            <a:spLocks noGrp="1" noChangeArrowheads="1"/>
          </p:cNvSpPr>
          <p:nvPr>
            <p:ph type="title" idx="4294967295"/>
          </p:nvPr>
        </p:nvSpPr>
        <p:spPr>
          <a:xfrm>
            <a:off x="1259632" y="260648"/>
            <a:ext cx="6840537" cy="1139825"/>
          </a:xfrm>
        </p:spPr>
        <p:txBody>
          <a:bodyPr/>
          <a:lstStyle/>
          <a:p>
            <a:r>
              <a:rPr lang="en-US" altLang="zh-CN" dirty="0">
                <a:latin typeface="微软雅黑" panose="020B0503020204020204" pitchFamily="34" charset="-122"/>
                <a:ea typeface="微软雅黑" panose="020B0503020204020204" pitchFamily="34" charset="-122"/>
              </a:rPr>
              <a:t>7.4.1 </a:t>
            </a:r>
            <a:r>
              <a:rPr lang="zh-CN" altLang="zh-CN" dirty="0">
                <a:latin typeface="微软雅黑" panose="020B0503020204020204" pitchFamily="34" charset="-122"/>
                <a:ea typeface="微软雅黑" panose="020B0503020204020204" pitchFamily="34" charset="-122"/>
              </a:rPr>
              <a:t>多继承</a:t>
            </a:r>
            <a:r>
              <a:rPr lang="zh-CN" altLang="en-US" dirty="0">
                <a:latin typeface="微软雅黑" panose="020B0503020204020204" pitchFamily="34" charset="-122"/>
                <a:ea typeface="微软雅黑" panose="020B0503020204020204" pitchFamily="34" charset="-122"/>
              </a:rPr>
              <a:t>的必要性</a:t>
            </a:r>
            <a:endParaRPr lang="zh-CN" altLang="zh-CN" dirty="0">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BED6ADC3-0AC6-4F40-A406-30E9DE180F6B}"/>
              </a:ext>
            </a:extLst>
          </p:cNvPr>
          <p:cNvSpPr txBox="1">
            <a:spLocks noChangeArrowheads="1"/>
          </p:cNvSpPr>
          <p:nvPr/>
        </p:nvSpPr>
        <p:spPr bwMode="auto">
          <a:xfrm>
            <a:off x="323528" y="1772816"/>
            <a:ext cx="8142288"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6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8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90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200" indent="-228600"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marL="0" indent="0">
              <a:buFont typeface="Wingdings" panose="05000000000000000000" pitchFamily="2" charset="2"/>
              <a:buNone/>
              <a:defRPr/>
            </a:pPr>
            <a:r>
              <a:rPr lang="zh-CN" altLang="en-US" sz="2800" dirty="0">
                <a:solidFill>
                  <a:srgbClr val="FF0000"/>
                </a:solidFill>
                <a:latin typeface="微软雅黑" panose="020B0503020204020204" pitchFamily="34" charset="-122"/>
                <a:ea typeface="微软雅黑" panose="020B0503020204020204" pitchFamily="34" charset="-122"/>
              </a:rPr>
              <a:t>多继承的</a:t>
            </a:r>
            <a:r>
              <a:rPr lang="zh-CN" altLang="en-US" sz="2800" b="1" dirty="0">
                <a:solidFill>
                  <a:srgbClr val="FF0000"/>
                </a:solidFill>
                <a:latin typeface="微软雅黑" panose="020B0503020204020204" pitchFamily="34" charset="-122"/>
                <a:ea typeface="微软雅黑" panose="020B0503020204020204" pitchFamily="34" charset="-122"/>
              </a:rPr>
              <a:t>必要性</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实现单继承和聚集</a:t>
            </a:r>
            <a:r>
              <a:rPr lang="zh-CN" altLang="en-US" sz="2800" dirty="0">
                <a:solidFill>
                  <a:srgbClr val="0070C0"/>
                </a:solidFill>
                <a:latin typeface="微软雅黑" panose="020B0503020204020204" pitchFamily="34" charset="-122"/>
                <a:ea typeface="微软雅黑" panose="020B0503020204020204" pitchFamily="34" charset="-122"/>
              </a:rPr>
              <a:t>无法实现的如下功能</a:t>
            </a:r>
            <a:r>
              <a:rPr lang="zh-CN" altLang="en-US" sz="2800" b="1" dirty="0">
                <a:latin typeface="微软雅黑" panose="020B0503020204020204" pitchFamily="34" charset="-122"/>
                <a:ea typeface="微软雅黑" panose="020B0503020204020204" pitchFamily="34" charset="-122"/>
              </a:rPr>
              <a:t>：</a:t>
            </a:r>
            <a:r>
              <a:rPr lang="zh-CN" altLang="zh-CN" sz="2800" kern="0" dirty="0">
                <a:latin typeface="微软雅黑" panose="020B0503020204020204" pitchFamily="34" charset="-122"/>
                <a:ea typeface="微软雅黑" panose="020B0503020204020204" pitchFamily="34" charset="-122"/>
              </a:rPr>
              <a:t>对于两个类A和B</a:t>
            </a:r>
            <a:r>
              <a:rPr lang="zh-CN" altLang="en-US" sz="2800" kern="0" dirty="0">
                <a:latin typeface="微软雅黑" panose="020B0503020204020204" pitchFamily="34" charset="-122"/>
                <a:ea typeface="微软雅黑" panose="020B0503020204020204" pitchFamily="34" charset="-122"/>
              </a:rPr>
              <a:t>，</a:t>
            </a:r>
            <a:r>
              <a:rPr lang="zh-CN" altLang="zh-CN" sz="2800" kern="0" dirty="0">
                <a:latin typeface="微软雅黑" panose="020B0503020204020204" pitchFamily="34" charset="-122"/>
                <a:ea typeface="微软雅黑" panose="020B0503020204020204" pitchFamily="34" charset="-122"/>
              </a:rPr>
              <a:t>如何定义一个类C，它包含A和B的所有成员，另外还拥有新的成员？</a:t>
            </a:r>
          </a:p>
          <a:p>
            <a:pPr>
              <a:defRPr/>
            </a:pPr>
            <a:endParaRPr lang="zh-CN" altLang="zh-CN" sz="2000" kern="0" dirty="0">
              <a:latin typeface="微软雅黑" panose="020B0503020204020204" pitchFamily="34" charset="-122"/>
              <a:ea typeface="微软雅黑" panose="020B0503020204020204" pitchFamily="34" charset="-122"/>
            </a:endParaRPr>
          </a:p>
          <a:p>
            <a:pPr lvl="2">
              <a:buFont typeface="Wingdings" panose="05000000000000000000" pitchFamily="2" charset="2"/>
              <a:buNone/>
              <a:defRPr/>
            </a:pP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m;</a:t>
            </a:r>
          </a:p>
          <a:p>
            <a:pPr lvl="2">
              <a:buFont typeface="Wingdings" panose="05000000000000000000" pitchFamily="2" charset="2"/>
              <a:buNone/>
              <a:defRPr/>
            </a:pP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 fa();</a:t>
            </a:r>
          </a:p>
          <a:p>
            <a:pPr lvl="2">
              <a:buFont typeface="Wingdings" panose="05000000000000000000" pitchFamily="2" charset="2"/>
              <a:buNone/>
              <a:defRPr/>
            </a:pPr>
            <a:r>
              <a:rPr lang="zh-CN" altLang="zh-CN" sz="2000" kern="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5" name="矩形 4">
            <a:extLst>
              <a:ext uri="{FF2B5EF4-FFF2-40B4-BE49-F238E27FC236}">
                <a16:creationId xmlns:a16="http://schemas.microsoft.com/office/drawing/2014/main" id="{52577055-8B1B-470F-B3B7-EA131A7EA53B}"/>
              </a:ext>
            </a:extLst>
          </p:cNvPr>
          <p:cNvSpPr/>
          <p:nvPr/>
        </p:nvSpPr>
        <p:spPr>
          <a:xfrm>
            <a:off x="3779912" y="3451453"/>
            <a:ext cx="4572000" cy="1877437"/>
          </a:xfrm>
          <a:prstGeom prst="rect">
            <a:avLst/>
          </a:prstGeom>
        </p:spPr>
        <p:txBody>
          <a:bodyPr>
            <a:spAutoFit/>
          </a:bodyPr>
          <a:lstStyle/>
          <a:p>
            <a:pPr marL="1143000" lvl="2" indent="-228600">
              <a:spcBef>
                <a:spcPct val="20000"/>
              </a:spcBef>
              <a:buClr>
                <a:schemeClr val="tx1"/>
              </a:buClr>
              <a:defRPr/>
            </a:pP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n;</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fb();</a:t>
            </a:r>
          </a:p>
          <a:p>
            <a:pPr marL="1143000" lvl="2" indent="-228600">
              <a:spcBef>
                <a:spcPct val="20000"/>
              </a:spcBef>
              <a:buClr>
                <a:schemeClr val="tx1"/>
              </a:buClr>
              <a:defRPr/>
            </a:pPr>
            <a:r>
              <a:rPr lang="zh-CN" altLang="zh-CN" sz="2000" kern="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4B99755-B444-463C-B45B-794C8DCDDF34}"/>
              </a:ext>
            </a:extLst>
          </p:cNvPr>
          <p:cNvSpPr>
            <a:spLocks noGrp="1" noChangeArrowheads="1"/>
          </p:cNvSpPr>
          <p:nvPr>
            <p:ph type="body" idx="4294967295"/>
          </p:nvPr>
        </p:nvSpPr>
        <p:spPr>
          <a:xfrm>
            <a:off x="574676" y="1700808"/>
            <a:ext cx="7829550" cy="3683000"/>
          </a:xfrm>
        </p:spPr>
        <p:txBody>
          <a:bodyPr/>
          <a:lstStyle/>
          <a:p>
            <a:pPr>
              <a:lnSpc>
                <a:spcPct val="80000"/>
              </a:lnSpc>
            </a:pPr>
            <a:r>
              <a:rPr lang="zh-CN" altLang="en-US" sz="2800" dirty="0">
                <a:latin typeface="微软雅黑" panose="020B0503020204020204" pitchFamily="34" charset="-122"/>
                <a:ea typeface="微软雅黑" panose="020B0503020204020204" pitchFamily="34" charset="-122"/>
              </a:rPr>
              <a:t>使用</a:t>
            </a:r>
            <a:r>
              <a:rPr lang="zh-CN" altLang="zh-CN" sz="2800" dirty="0">
                <a:latin typeface="微软雅黑" panose="020B0503020204020204" pitchFamily="34" charset="-122"/>
                <a:ea typeface="微软雅黑" panose="020B0503020204020204" pitchFamily="34" charset="-122"/>
              </a:rPr>
              <a:t>单继承</a:t>
            </a:r>
            <a:r>
              <a:rPr lang="zh-CN" altLang="en-US" sz="2800" dirty="0">
                <a:latin typeface="微软雅黑" panose="020B0503020204020204" pitchFamily="34" charset="-122"/>
                <a:ea typeface="微软雅黑" panose="020B0503020204020204" pitchFamily="34" charset="-122"/>
              </a:rPr>
              <a:t>方式</a:t>
            </a:r>
            <a:r>
              <a:rPr lang="zh-CN" altLang="zh-CN" sz="2800" dirty="0">
                <a:latin typeface="微软雅黑" panose="020B0503020204020204" pitchFamily="34" charset="-122"/>
                <a:ea typeface="微软雅黑" panose="020B0503020204020204" pitchFamily="34" charset="-122"/>
              </a:rPr>
              <a:t>实现</a:t>
            </a:r>
            <a:r>
              <a:rPr lang="zh-CN" altLang="en-US" sz="2800" dirty="0">
                <a:latin typeface="微软雅黑" panose="020B0503020204020204" pitchFamily="34" charset="-122"/>
                <a:ea typeface="微软雅黑" panose="020B0503020204020204" pitchFamily="34" charset="-122"/>
              </a:rPr>
              <a:t>的问题</a:t>
            </a:r>
            <a:r>
              <a:rPr lang="zh-CN"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zh-CN" sz="2400" dirty="0">
                <a:solidFill>
                  <a:srgbClr val="FF0000"/>
                </a:solidFill>
                <a:latin typeface="微软雅黑" panose="020B0503020204020204" pitchFamily="34" charset="-122"/>
                <a:ea typeface="微软雅黑" panose="020B0503020204020204" pitchFamily="34" charset="-122"/>
              </a:rPr>
              <a:t>概念混乱</a:t>
            </a:r>
            <a:r>
              <a:rPr lang="zh-CN" altLang="zh-CN" sz="2400" dirty="0">
                <a:latin typeface="微软雅黑" panose="020B0503020204020204" pitchFamily="34" charset="-122"/>
                <a:ea typeface="微软雅黑" panose="020B0503020204020204" pitchFamily="34" charset="-122"/>
              </a:rPr>
              <a:t>：导致A和B之间增加了层次关系 </a:t>
            </a: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重复修改</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可能出现修改了类</a:t>
            </a:r>
            <a:r>
              <a:rPr lang="zh-CN" altLang="zh-CN" sz="2400" dirty="0">
                <a:latin typeface="微软雅黑" panose="020B0503020204020204" pitchFamily="34" charset="-122"/>
                <a:ea typeface="微软雅黑" panose="020B0503020204020204" pitchFamily="34" charset="-122"/>
              </a:rPr>
              <a:t>A中的fa</a:t>
            </a:r>
            <a:r>
              <a:rPr lang="zh-CN" altLang="en-US" sz="2400" dirty="0">
                <a:latin typeface="微软雅黑" panose="020B0503020204020204" pitchFamily="34" charset="-122"/>
                <a:ea typeface="微软雅黑" panose="020B0503020204020204" pitchFamily="34" charset="-122"/>
              </a:rPr>
              <a:t>，但忘记修改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中的</a:t>
            </a:r>
            <a:r>
              <a:rPr lang="zh-CN" altLang="zh-CN" sz="2400" dirty="0">
                <a:latin typeface="微软雅黑" panose="020B0503020204020204" pitchFamily="34" charset="-122"/>
                <a:ea typeface="微软雅黑" panose="020B0503020204020204" pitchFamily="34" charset="-122"/>
              </a:rPr>
              <a:t>fa</a:t>
            </a:r>
            <a:endParaRPr lang="en-US" altLang="zh-CN" sz="2400" dirty="0">
              <a:latin typeface="微软雅黑" panose="020B0503020204020204" pitchFamily="34" charset="-122"/>
              <a:ea typeface="微软雅黑" panose="020B0503020204020204" pitchFamily="34" charset="-122"/>
            </a:endParaRPr>
          </a:p>
          <a:p>
            <a:pPr lvl="1">
              <a:lnSpc>
                <a:spcPct val="80000"/>
              </a:lnSpc>
              <a:buClr>
                <a:schemeClr val="accent1"/>
              </a:buClr>
              <a:buSzPct val="75000"/>
              <a:buFont typeface="Wingdings" panose="05000000000000000000" pitchFamily="2" charset="2"/>
              <a:buChar char="l"/>
            </a:pPr>
            <a:endParaRPr lang="zh-CN" altLang="zh-CN" sz="1400" dirty="0">
              <a:latin typeface="微软雅黑" panose="020B0503020204020204" pitchFamily="34" charset="-122"/>
              <a:ea typeface="微软雅黑" panose="020B0503020204020204" pitchFamily="34" charset="-122"/>
            </a:endParaRPr>
          </a:p>
          <a:p>
            <a:pPr lvl="2">
              <a:lnSpc>
                <a:spcPct val="8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public A</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n, r;</a:t>
            </a:r>
          </a:p>
          <a:p>
            <a:pPr lvl="2">
              <a:lnSpc>
                <a:spcPct val="80000"/>
              </a:lnSpc>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fb();</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fc();</a:t>
            </a:r>
          </a:p>
          <a:p>
            <a:pPr lvl="2">
              <a:lnSpc>
                <a:spcPct val="8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4" name="Rectangle 2">
            <a:extLst>
              <a:ext uri="{FF2B5EF4-FFF2-40B4-BE49-F238E27FC236}">
                <a16:creationId xmlns:a16="http://schemas.microsoft.com/office/drawing/2014/main" id="{EFDD3BED-542D-4D35-85F1-53A9294DBDE3}"/>
              </a:ext>
            </a:extLst>
          </p:cNvPr>
          <p:cNvSpPr txBox="1">
            <a:spLocks noChangeArrowheads="1"/>
          </p:cNvSpPr>
          <p:nvPr/>
        </p:nvSpPr>
        <p:spPr bwMode="auto">
          <a:xfrm>
            <a:off x="1331640" y="197644"/>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5" name="矩形 4">
            <a:extLst>
              <a:ext uri="{FF2B5EF4-FFF2-40B4-BE49-F238E27FC236}">
                <a16:creationId xmlns:a16="http://schemas.microsoft.com/office/drawing/2014/main" id="{15A196E4-A859-490D-94EA-0FE522F25216}"/>
              </a:ext>
            </a:extLst>
          </p:cNvPr>
          <p:cNvSpPr/>
          <p:nvPr/>
        </p:nvSpPr>
        <p:spPr>
          <a:xfrm>
            <a:off x="4211960" y="3466679"/>
            <a:ext cx="2954338" cy="1876425"/>
          </a:xfrm>
          <a:prstGeom prst="rect">
            <a:avLst/>
          </a:prstGeom>
        </p:spPr>
        <p:txBody>
          <a:bodyPr>
            <a:spAutoFit/>
          </a:bodyPr>
          <a:lstStyle/>
          <a:p>
            <a:pPr marL="742950" lvl="1" indent="-285750">
              <a:lnSpc>
                <a:spcPct val="8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C: </a:t>
            </a:r>
            <a:r>
              <a:rPr lang="zh-CN" altLang="zh-CN" sz="2000" kern="0" dirty="0">
                <a:solidFill>
                  <a:srgbClr val="FF0000"/>
                </a:solidFill>
                <a:latin typeface="微软雅黑" panose="020B0503020204020204" pitchFamily="34" charset="-122"/>
                <a:ea typeface="微软雅黑" panose="020B0503020204020204" pitchFamily="34" charset="-122"/>
                <a:cs typeface="Times New Roman" pitchFamily="18" charset="0"/>
              </a:rPr>
              <a:t>public B</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m, r;</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fa();</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 fc();</a:t>
            </a:r>
          </a:p>
          <a:p>
            <a:pPr marL="742950" lvl="1" indent="-285750">
              <a:lnSpc>
                <a:spcPct val="8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8DA5BD65-0AD4-4F2D-83B2-D600E2929259}"/>
              </a:ext>
            </a:extLst>
          </p:cNvPr>
          <p:cNvSpPr>
            <a:spLocks noGrp="1" noChangeArrowheads="1"/>
          </p:cNvSpPr>
          <p:nvPr>
            <p:ph type="body" idx="4294967295"/>
          </p:nvPr>
        </p:nvSpPr>
        <p:spPr>
          <a:xfrm>
            <a:off x="858043" y="1556792"/>
            <a:ext cx="7427913" cy="4752975"/>
          </a:xfrm>
        </p:spPr>
        <p:txBody>
          <a:bodyPr/>
          <a:lstStyle/>
          <a:p>
            <a:r>
              <a:rPr lang="zh-CN" altLang="zh-CN" sz="2800" dirty="0">
                <a:latin typeface="微软雅黑" panose="020B0503020204020204" pitchFamily="34" charset="-122"/>
                <a:ea typeface="微软雅黑" panose="020B0503020204020204" pitchFamily="34" charset="-122"/>
              </a:rPr>
              <a:t>用聚集实现</a:t>
            </a:r>
            <a:r>
              <a:rPr lang="zh-CN" altLang="en-US" sz="2800" dirty="0">
                <a:latin typeface="微软雅黑" panose="020B0503020204020204" pitchFamily="34" charset="-122"/>
                <a:ea typeface="微软雅黑" panose="020B0503020204020204" pitchFamily="34" charset="-122"/>
              </a:rPr>
              <a:t>的问题：</a:t>
            </a:r>
            <a:endParaRPr lang="en-US" altLang="zh-CN" sz="28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不符合面向对象的概念</a:t>
            </a:r>
            <a:r>
              <a:rPr lang="zh-CN" altLang="en-US" sz="2400" dirty="0">
                <a:latin typeface="微软雅黑" panose="020B0503020204020204" pitchFamily="34" charset="-122"/>
                <a:ea typeface="微软雅黑" panose="020B0503020204020204" pitchFamily="34" charset="-122"/>
              </a:rPr>
              <a:t>：不能实现子类型的关系</a:t>
            </a:r>
            <a:endParaRPr lang="en-US" altLang="zh-CN" sz="2400" dirty="0">
              <a:latin typeface="微软雅黑" panose="020B0503020204020204" pitchFamily="34" charset="-122"/>
              <a:ea typeface="微软雅黑" panose="020B0503020204020204" pitchFamily="34" charset="-122"/>
            </a:endParaRPr>
          </a:p>
          <a:p>
            <a:pPr lvl="1">
              <a:lnSpc>
                <a:spcPct val="9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不能实现多态</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程序中的A或B不能用C替代</a:t>
            </a:r>
            <a:endParaRPr lang="en-US" altLang="zh-CN" sz="2400" dirty="0">
              <a:latin typeface="微软雅黑" panose="020B0503020204020204" pitchFamily="34" charset="-122"/>
              <a:ea typeface="微软雅黑" panose="020B0503020204020204" pitchFamily="34" charset="-122"/>
            </a:endParaRPr>
          </a:p>
          <a:p>
            <a:endParaRPr lang="zh-CN" altLang="zh-CN" sz="800" dirty="0">
              <a:latin typeface="微软雅黑" panose="020B0503020204020204" pitchFamily="34" charset="-122"/>
              <a:ea typeface="微软雅黑" panose="020B0503020204020204" pitchFamily="34" charset="-122"/>
            </a:endParaRPr>
          </a:p>
          <a:p>
            <a:pPr lvl="2">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 a;</a:t>
            </a:r>
          </a:p>
          <a:p>
            <a:pPr lvl="2">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 b;</a:t>
            </a:r>
            <a:endPar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r;</a:t>
            </a: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fa() { a.fa(); }</a:t>
            </a:r>
          </a:p>
          <a:p>
            <a:pPr lvl="2">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fb() { b.fb();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fc();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lvl="2">
              <a:spcAft>
                <a:spcPts val="1200"/>
              </a:spcAft>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3" name="Rectangle 2">
            <a:extLst>
              <a:ext uri="{FF2B5EF4-FFF2-40B4-BE49-F238E27FC236}">
                <a16:creationId xmlns:a16="http://schemas.microsoft.com/office/drawing/2014/main" id="{357972E1-3FBD-4617-ADD8-4BC4512F240F}"/>
              </a:ext>
            </a:extLst>
          </p:cNvPr>
          <p:cNvSpPr txBox="1">
            <a:spLocks noChangeArrowheads="1"/>
          </p:cNvSpPr>
          <p:nvPr/>
        </p:nvSpPr>
        <p:spPr bwMode="auto">
          <a:xfrm>
            <a:off x="1259632" y="23672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5C3B349A-24DB-48E6-8332-FACBCE745735}"/>
              </a:ext>
            </a:extLst>
          </p:cNvPr>
          <p:cNvSpPr>
            <a:spLocks noGrp="1" noChangeArrowheads="1"/>
          </p:cNvSpPr>
          <p:nvPr>
            <p:ph type="body" idx="4294967295"/>
          </p:nvPr>
        </p:nvSpPr>
        <p:spPr>
          <a:xfrm>
            <a:off x="899592" y="1957387"/>
            <a:ext cx="5229225" cy="2943225"/>
          </a:xfrm>
        </p:spPr>
        <p:txBody>
          <a:bodyPr/>
          <a:lstStyle/>
          <a:p>
            <a:r>
              <a:rPr lang="zh-CN" altLang="en-US" sz="2800" dirty="0">
                <a:latin typeface="微软雅黑" panose="020B0503020204020204" pitchFamily="34" charset="-122"/>
                <a:ea typeface="微软雅黑" panose="020B0503020204020204" pitchFamily="34" charset="-122"/>
              </a:rPr>
              <a:t>解决方法</a:t>
            </a:r>
            <a:r>
              <a:rPr lang="en-US" altLang="zh-CN" sz="2800" dirty="0">
                <a:latin typeface="微软雅黑" panose="020B0503020204020204" pitchFamily="34" charset="-122"/>
                <a:ea typeface="微软雅黑" panose="020B0503020204020204" pitchFamily="34" charset="-122"/>
              </a:rPr>
              <a:t>——</a:t>
            </a:r>
            <a:r>
              <a:rPr lang="zh-CN" altLang="zh-CN" sz="2800" b="1" dirty="0">
                <a:solidFill>
                  <a:srgbClr val="00B050"/>
                </a:solidFill>
                <a:latin typeface="微软雅黑" panose="020B0503020204020204" pitchFamily="34" charset="-122"/>
                <a:ea typeface="微软雅黑" panose="020B0503020204020204" pitchFamily="34" charset="-122"/>
              </a:rPr>
              <a:t>用多继承实现</a:t>
            </a:r>
            <a:r>
              <a:rPr lang="zh-CN" altLang="zh-CN" sz="2800" dirty="0">
                <a:latin typeface="微软雅黑" panose="020B0503020204020204" pitchFamily="34" charset="-122"/>
                <a:ea typeface="微软雅黑" panose="020B0503020204020204" pitchFamily="34" charset="-122"/>
              </a:rPr>
              <a:t>：</a:t>
            </a:r>
          </a:p>
          <a:p>
            <a:pPr lvl="1">
              <a:buFont typeface="Wingdings" panose="05000000000000000000" pitchFamily="2" charset="2"/>
              <a:buNone/>
            </a:pPr>
            <a:endParaRPr lang="en-US" altLang="zh-CN" sz="1000" dirty="0">
              <a:latin typeface="微软雅黑" panose="020B0503020204020204" pitchFamily="34" charset="-122"/>
              <a:ea typeface="微软雅黑" panose="020B0503020204020204" pitchFamily="34" charset="-122"/>
            </a:endParaRPr>
          </a:p>
          <a:p>
            <a:pPr lvl="1">
              <a:buFont typeface="Wingdings" panose="05000000000000000000" pitchFamily="2" charset="2"/>
              <a:buNone/>
            </a:pPr>
            <a:r>
              <a:rPr lang="zh-CN" altLang="zh-CN" sz="2400" dirty="0">
                <a:solidFill>
                  <a:srgbClr val="0070C0"/>
                </a:solidFill>
                <a:latin typeface="微软雅黑" panose="020B0503020204020204" pitchFamily="34" charset="-122"/>
                <a:ea typeface="微软雅黑" panose="020B0503020204020204" pitchFamily="34" charset="-122"/>
              </a:rPr>
              <a:t>class</a:t>
            </a: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FFCC"/>
                </a:solidFill>
                <a:latin typeface="微软雅黑" panose="020B0503020204020204" pitchFamily="34" charset="-122"/>
                <a:ea typeface="微软雅黑" panose="020B0503020204020204" pitchFamily="34" charset="-122"/>
              </a:rPr>
              <a:t>C</a:t>
            </a: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FF0000"/>
                </a:solidFill>
                <a:latin typeface="微软雅黑" panose="020B0503020204020204" pitchFamily="34" charset="-122"/>
                <a:ea typeface="微软雅黑" panose="020B0503020204020204" pitchFamily="34" charset="-122"/>
              </a:rPr>
              <a:t>public A, public B</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int</a:t>
            </a:r>
            <a:r>
              <a:rPr lang="zh-CN" altLang="zh-CN" sz="2400" dirty="0">
                <a:latin typeface="微软雅黑" panose="020B0503020204020204" pitchFamily="34" charset="-122"/>
                <a:ea typeface="微软雅黑" panose="020B0503020204020204" pitchFamily="34" charset="-122"/>
              </a:rPr>
              <a:t> r;</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public</a:t>
            </a:r>
            <a:r>
              <a:rPr lang="zh-CN" altLang="zh-CN" sz="2400" dirty="0">
                <a:latin typeface="微软雅黑" panose="020B0503020204020204" pitchFamily="34" charset="-122"/>
                <a:ea typeface="微软雅黑" panose="020B0503020204020204" pitchFamily="34" charset="-122"/>
              </a:rPr>
              <a:t>:</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void</a:t>
            </a:r>
            <a:r>
              <a:rPr lang="zh-CN" altLang="zh-CN" sz="2400" dirty="0">
                <a:latin typeface="微软雅黑" panose="020B0503020204020204" pitchFamily="34" charset="-122"/>
                <a:ea typeface="微软雅黑" panose="020B0503020204020204" pitchFamily="34" charset="-122"/>
              </a:rPr>
              <a:t> fc();</a:t>
            </a:r>
          </a:p>
          <a:p>
            <a:pPr lvl="1">
              <a:buFont typeface="Wingdings" panose="05000000000000000000" pitchFamily="2" charset="2"/>
              <a:buNone/>
            </a:pPr>
            <a:r>
              <a:rPr lang="zh-CN" altLang="zh-CN" sz="2400" dirty="0">
                <a:latin typeface="微软雅黑" panose="020B0503020204020204" pitchFamily="34" charset="-122"/>
                <a:ea typeface="微软雅黑" panose="020B0503020204020204" pitchFamily="34" charset="-122"/>
              </a:rPr>
              <a:t>};</a:t>
            </a:r>
          </a:p>
        </p:txBody>
      </p:sp>
      <p:sp>
        <p:nvSpPr>
          <p:cNvPr id="3" name="Rectangle 2">
            <a:extLst>
              <a:ext uri="{FF2B5EF4-FFF2-40B4-BE49-F238E27FC236}">
                <a16:creationId xmlns:a16="http://schemas.microsoft.com/office/drawing/2014/main" id="{09000475-6F45-4A1C-B3F5-58FE435DF557}"/>
              </a:ext>
            </a:extLst>
          </p:cNvPr>
          <p:cNvSpPr txBox="1">
            <a:spLocks noChangeArrowheads="1"/>
          </p:cNvSpPr>
          <p:nvPr/>
        </p:nvSpPr>
        <p:spPr bwMode="auto">
          <a:xfrm>
            <a:off x="1259632" y="260648"/>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7.4.1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的必要性</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8917C72-4D1F-42AA-9862-295ED41EBD27}"/>
              </a:ext>
            </a:extLst>
          </p:cNvPr>
          <p:cNvSpPr>
            <a:spLocks noGrp="1" noChangeArrowheads="1"/>
          </p:cNvSpPr>
          <p:nvPr>
            <p:ph type="body" idx="4294967295"/>
          </p:nvPr>
        </p:nvSpPr>
        <p:spPr>
          <a:xfrm>
            <a:off x="48127" y="1556792"/>
            <a:ext cx="9227134" cy="4300537"/>
          </a:xfrm>
        </p:spPr>
        <p:txBody>
          <a:bodyPr/>
          <a:lstStyle/>
          <a:p>
            <a:pPr>
              <a:lnSpc>
                <a:spcPct val="90000"/>
              </a:lnSpc>
              <a:spcBef>
                <a:spcPct val="50000"/>
              </a:spcBef>
              <a:defRPr/>
            </a:pPr>
            <a:r>
              <a:rPr lang="zh-CN" altLang="zh-CN" sz="2800" b="1" dirty="0">
                <a:solidFill>
                  <a:srgbClr val="FF0000"/>
                </a:solidFill>
                <a:latin typeface="微软雅黑" panose="020B0503020204020204" pitchFamily="34" charset="-122"/>
                <a:ea typeface="微软雅黑" panose="020B0503020204020204" pitchFamily="34" charset="-122"/>
              </a:rPr>
              <a:t>多继承</a:t>
            </a:r>
            <a:r>
              <a:rPr lang="zh-CN" altLang="zh-CN" sz="2800" dirty="0">
                <a:latin typeface="微软雅黑" panose="020B0503020204020204" pitchFamily="34" charset="-122"/>
                <a:ea typeface="微软雅黑" panose="020B0503020204020204" pitchFamily="34" charset="-122"/>
              </a:rPr>
              <a:t>是指派生类有多个直接基类</a:t>
            </a:r>
            <a:r>
              <a:rPr lang="zh-CN" altLang="en-US" sz="2800" dirty="0">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定义格式为</a:t>
            </a:r>
            <a:r>
              <a:rPr lang="zh-CN" altLang="zh-CN" sz="2800" dirty="0">
                <a:latin typeface="微软雅黑" panose="020B0503020204020204" pitchFamily="34" charset="-122"/>
                <a:ea typeface="微软雅黑" panose="020B0503020204020204" pitchFamily="34" charset="-122"/>
              </a:rPr>
              <a:t>：</a:t>
            </a:r>
          </a:p>
          <a:p>
            <a:pPr lvl="1">
              <a:lnSpc>
                <a:spcPct val="130000"/>
              </a:lnSpc>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class &lt;派生类名&gt;：&lt;继承方式&gt; &lt;基类名1&gt;，&lt;继承方式&gt; &lt;基类名2&gt;，…</a:t>
            </a:r>
          </a:p>
          <a:p>
            <a:pPr lvl="1">
              <a:lnSpc>
                <a:spcPct val="90000"/>
              </a:lnSpc>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	&lt;成员</a:t>
            </a:r>
            <a:r>
              <a:rPr lang="zh-CN" altLang="en-US" sz="2000" b="1" dirty="0">
                <a:solidFill>
                  <a:srgbClr val="0070C0"/>
                </a:solidFill>
                <a:latin typeface="微软雅黑" panose="020B0503020204020204" pitchFamily="34" charset="-122"/>
                <a:ea typeface="微软雅黑" panose="020B0503020204020204" pitchFamily="34" charset="-122"/>
              </a:rPr>
              <a:t>列</a:t>
            </a:r>
            <a:r>
              <a:rPr lang="zh-CN" altLang="zh-CN" sz="2000" b="1" dirty="0">
                <a:solidFill>
                  <a:srgbClr val="0070C0"/>
                </a:solidFill>
                <a:latin typeface="微软雅黑" panose="020B0503020204020204" pitchFamily="34" charset="-122"/>
                <a:ea typeface="微软雅黑" panose="020B0503020204020204" pitchFamily="34" charset="-122"/>
              </a:rPr>
              <a:t>表&gt;</a:t>
            </a:r>
          </a:p>
          <a:p>
            <a:pPr lvl="1">
              <a:lnSpc>
                <a:spcPct val="90000"/>
              </a:lnSpc>
              <a:spcAft>
                <a:spcPts val="1200"/>
              </a:spcAft>
              <a:buFont typeface="Wingdings" panose="05000000000000000000" pitchFamily="2" charset="2"/>
              <a:buNone/>
              <a:defRPr/>
            </a:pPr>
            <a:r>
              <a:rPr lang="zh-CN" altLang="zh-CN" sz="2000" b="1" dirty="0">
                <a:solidFill>
                  <a:srgbClr val="0070C0"/>
                </a:solidFill>
                <a:latin typeface="微软雅黑" panose="020B0503020204020204" pitchFamily="34" charset="-122"/>
                <a:ea typeface="微软雅黑" panose="020B0503020204020204" pitchFamily="34" charset="-122"/>
              </a:rPr>
              <a:t>};</a:t>
            </a:r>
            <a:endParaRPr lang="en-US" altLang="zh-CN" sz="2000" b="1" dirty="0">
              <a:solidFill>
                <a:srgbClr val="0070C0"/>
              </a:solidFill>
              <a:latin typeface="微软雅黑" panose="020B0503020204020204" pitchFamily="34" charset="-122"/>
              <a:ea typeface="微软雅黑" panose="020B0503020204020204" pitchFamily="34" charset="-122"/>
            </a:endParaRPr>
          </a:p>
          <a:p>
            <a:pPr lvl="1">
              <a:lnSpc>
                <a:spcPct val="90000"/>
              </a:lnSpc>
              <a:spcAft>
                <a:spcPts val="1200"/>
              </a:spcAft>
              <a:buFont typeface="Wingdings" panose="05000000000000000000" pitchFamily="2" charset="2"/>
              <a:buNone/>
              <a:defRPr/>
            </a:pPr>
            <a:endParaRPr lang="zh-CN" altLang="zh-CN" sz="1000" b="1" dirty="0">
              <a:latin typeface="微软雅黑" panose="020B0503020204020204" pitchFamily="34" charset="-122"/>
              <a:ea typeface="微软雅黑" panose="020B0503020204020204" pitchFamily="34" charset="-122"/>
            </a:endParaRP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继承方式及访问控制的规定</a:t>
            </a:r>
            <a:r>
              <a:rPr lang="zh-CN" altLang="zh-CN" sz="2400" dirty="0">
                <a:solidFill>
                  <a:srgbClr val="FF0000"/>
                </a:solidFill>
                <a:latin typeface="微软雅黑" panose="020B0503020204020204" pitchFamily="34" charset="-122"/>
                <a:ea typeface="微软雅黑" panose="020B0503020204020204" pitchFamily="34" charset="-122"/>
              </a:rPr>
              <a:t>同单继承</a:t>
            </a: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派生类拥有所有基类的</a:t>
            </a:r>
            <a:r>
              <a:rPr lang="zh-CN" altLang="zh-CN" sz="2400" dirty="0">
                <a:solidFill>
                  <a:srgbClr val="FF0000"/>
                </a:solidFill>
                <a:latin typeface="微软雅黑" panose="020B0503020204020204" pitchFamily="34" charset="-122"/>
                <a:ea typeface="微软雅黑" panose="020B0503020204020204" pitchFamily="34" charset="-122"/>
              </a:rPr>
              <a:t>所有成员</a:t>
            </a:r>
          </a:p>
          <a:p>
            <a:pPr lvl="1">
              <a:spcBef>
                <a:spcPct val="0"/>
              </a:spcBef>
              <a:spcAft>
                <a:spcPts val="600"/>
              </a:spcAft>
              <a:buFont typeface="Wingdings" panose="05000000000000000000" pitchFamily="2" charset="2"/>
              <a:buChar char="l"/>
              <a:defRPr/>
            </a:pPr>
            <a:r>
              <a:rPr lang="zh-CN" altLang="zh-CN" sz="2400" dirty="0">
                <a:latin typeface="微软雅黑" panose="020B0503020204020204" pitchFamily="34" charset="-122"/>
                <a:ea typeface="微软雅黑" panose="020B0503020204020204" pitchFamily="34" charset="-122"/>
              </a:rPr>
              <a:t>基类的声明次序</a:t>
            </a:r>
            <a:r>
              <a:rPr lang="zh-CN" altLang="zh-CN" sz="2400" dirty="0">
                <a:solidFill>
                  <a:srgbClr val="FF0000"/>
                </a:solidFill>
                <a:latin typeface="微软雅黑" panose="020B0503020204020204" pitchFamily="34" charset="-122"/>
                <a:ea typeface="微软雅黑" panose="020B0503020204020204" pitchFamily="34" charset="-122"/>
              </a:rPr>
              <a:t>决定</a:t>
            </a:r>
            <a:r>
              <a:rPr lang="zh-CN" altLang="en-US" sz="2400" dirty="0">
                <a:solidFill>
                  <a:srgbClr val="FF0000"/>
                </a:solidFill>
                <a:latin typeface="微软雅黑" panose="020B0503020204020204" pitchFamily="34" charset="-122"/>
                <a:ea typeface="微软雅黑" panose="020B0503020204020204" pitchFamily="34" charset="-122"/>
              </a:rPr>
              <a:t>了</a:t>
            </a:r>
            <a:r>
              <a:rPr lang="zh-CN" altLang="zh-CN" sz="2400" dirty="0">
                <a:latin typeface="微软雅黑" panose="020B0503020204020204" pitchFamily="34" charset="-122"/>
                <a:ea typeface="微软雅黑" panose="020B0503020204020204" pitchFamily="34" charset="-122"/>
              </a:rPr>
              <a:t>：</a:t>
            </a:r>
          </a:p>
          <a:p>
            <a:pPr lvl="2">
              <a:spcBef>
                <a:spcPct val="0"/>
              </a:spcBef>
              <a:spcAft>
                <a:spcPts val="600"/>
              </a:spcAft>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对基类构造函数/析构函数的调用次序</a:t>
            </a:r>
          </a:p>
          <a:p>
            <a:pPr lvl="2">
              <a:spcBef>
                <a:spcPct val="0"/>
              </a:spcBef>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对基类数据成员的存储安排</a:t>
            </a:r>
            <a:endParaRPr lang="zh-CN" altLang="zh-CN"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F812EE65-A2E5-4DE3-A818-4CEF0AE728E5}"/>
              </a:ext>
            </a:extLst>
          </p:cNvPr>
          <p:cNvSpPr txBox="1">
            <a:spLocks noChangeArrowheads="1"/>
          </p:cNvSpPr>
          <p:nvPr/>
        </p:nvSpPr>
        <p:spPr bwMode="auto">
          <a:xfrm>
            <a:off x="1241425" y="188640"/>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7.4.2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的定义</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A8C6774C-5952-468E-802B-45F66109CA5A}"/>
              </a:ext>
            </a:extLst>
          </p:cNvPr>
          <p:cNvSpPr txBox="1">
            <a:spLocks noChangeArrowheads="1"/>
          </p:cNvSpPr>
          <p:nvPr/>
        </p:nvSpPr>
        <p:spPr bwMode="auto">
          <a:xfrm>
            <a:off x="5219700" y="3140968"/>
            <a:ext cx="3633788"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endParaRPr lang="en-US" altLang="zh-CN" sz="2800">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zh-CN" sz="2800">
                <a:solidFill>
                  <a:schemeClr val="tx2"/>
                </a:solidFill>
                <a:latin typeface="微软雅黑" panose="020B0503020204020204" pitchFamily="34" charset="-122"/>
                <a:ea typeface="微软雅黑" panose="020B0503020204020204" pitchFamily="34" charset="-122"/>
              </a:rPr>
              <a:t>		</a:t>
            </a:r>
            <a:r>
              <a:rPr lang="en-US" altLang="zh-CN" sz="2800">
                <a:solidFill>
                  <a:schemeClr val="tx2"/>
                </a:solidFill>
                <a:latin typeface="微软雅黑" panose="020B0503020204020204" pitchFamily="34" charset="-122"/>
                <a:ea typeface="微软雅黑" panose="020B0503020204020204" pitchFamily="34" charset="-122"/>
              </a:rPr>
              <a:t>   </a:t>
            </a:r>
            <a:r>
              <a:rPr lang="zh-CN" altLang="en-US" sz="2400" b="1">
                <a:solidFill>
                  <a:schemeClr val="tx2"/>
                </a:solidFill>
                <a:latin typeface="微软雅黑" panose="020B0503020204020204" pitchFamily="34" charset="-122"/>
                <a:ea typeface="微软雅黑" panose="020B0503020204020204" pitchFamily="34" charset="-122"/>
              </a:rPr>
              <a:t>对象</a:t>
            </a:r>
            <a:r>
              <a:rPr lang="zh-CN" altLang="zh-CN" sz="2400" b="1">
                <a:solidFill>
                  <a:schemeClr val="tx2"/>
                </a:solidFill>
                <a:latin typeface="微软雅黑" panose="020B0503020204020204" pitchFamily="34" charset="-122"/>
                <a:ea typeface="微软雅黑" panose="020B0503020204020204" pitchFamily="34" charset="-122"/>
              </a:rPr>
              <a:t>c</a:t>
            </a:r>
            <a:endParaRPr lang="en-US" altLang="zh-CN" sz="2400" b="1">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zh-CN" sz="800" b="1">
              <a:solidFill>
                <a:schemeClr val="tx2"/>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A::m</a:t>
            </a:r>
          </a:p>
          <a:p>
            <a:pPr eaLnBrk="1" hangingPunct="1">
              <a:lnSpc>
                <a:spcPct val="130000"/>
              </a:lnSpc>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B::n</a:t>
            </a:r>
          </a:p>
          <a:p>
            <a:pPr eaLnBrk="1" hangingPunct="1">
              <a:buFont typeface="Arial" panose="020B0604020202020204" pitchFamily="34" charset="0"/>
              <a:buNone/>
              <a:defRPr/>
            </a:pPr>
            <a:r>
              <a:rPr lang="zh-CN" altLang="zh-CN" sz="2400" b="1">
                <a:solidFill>
                  <a:schemeClr val="tx2"/>
                </a:solidFill>
                <a:latin typeface="微软雅黑" panose="020B0503020204020204" pitchFamily="34" charset="-122"/>
                <a:ea typeface="微软雅黑" panose="020B0503020204020204" pitchFamily="34" charset="-122"/>
              </a:rPr>
              <a:t>	C::r</a:t>
            </a:r>
          </a:p>
        </p:txBody>
      </p:sp>
      <p:sp>
        <p:nvSpPr>
          <p:cNvPr id="12291" name="Rectangle 3">
            <a:extLst>
              <a:ext uri="{FF2B5EF4-FFF2-40B4-BE49-F238E27FC236}">
                <a16:creationId xmlns:a16="http://schemas.microsoft.com/office/drawing/2014/main" id="{8CB1E4AA-E713-4732-8F21-A6A86FEE472B}"/>
              </a:ext>
            </a:extLst>
          </p:cNvPr>
          <p:cNvSpPr>
            <a:spLocks noGrp="1" noChangeArrowheads="1"/>
          </p:cNvSpPr>
          <p:nvPr>
            <p:ph type="body" idx="4294967295"/>
          </p:nvPr>
        </p:nvSpPr>
        <p:spPr>
          <a:xfrm>
            <a:off x="446193" y="1878013"/>
            <a:ext cx="3178175" cy="1724025"/>
          </a:xfrm>
        </p:spPr>
        <p:txBody>
          <a:bodyPr/>
          <a:lstStyle/>
          <a:p>
            <a:pPr>
              <a:lnSpc>
                <a:spcPct val="90000"/>
              </a:lnSpc>
              <a:buFont typeface="Wingdings" panose="05000000000000000000" pitchFamily="2" charset="2"/>
              <a:buNone/>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m;</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  fa();</a:t>
            </a:r>
          </a:p>
          <a:p>
            <a:pPr>
              <a:lnSpc>
                <a:spcPct val="90000"/>
              </a:lnSpc>
              <a:buFont typeface="Wingdings" panose="05000000000000000000" pitchFamily="2" charset="2"/>
              <a:buNone/>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buFont typeface="Wingdings" panose="05000000000000000000" pitchFamily="2" charset="2"/>
              <a:buNone/>
            </a:pP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948" name="Text Box 0">
            <a:extLst>
              <a:ext uri="{FF2B5EF4-FFF2-40B4-BE49-F238E27FC236}">
                <a16:creationId xmlns:a16="http://schemas.microsoft.com/office/drawing/2014/main" id="{3736A0F3-F172-4C3A-979C-565D1A5418F8}"/>
              </a:ext>
            </a:extLst>
          </p:cNvPr>
          <p:cNvSpPr txBox="1">
            <a:spLocks noChangeArrowheads="1"/>
          </p:cNvSpPr>
          <p:nvPr/>
        </p:nvSpPr>
        <p:spPr bwMode="auto">
          <a:xfrm>
            <a:off x="5310975" y="1877609"/>
            <a:ext cx="35591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25450">
              <a:defRPr>
                <a:solidFill>
                  <a:schemeClr val="tx1"/>
                </a:solidFill>
                <a:latin typeface="Arial" panose="020B0604020202020204" pitchFamily="34" charset="0"/>
                <a:ea typeface="楷体_GB2312" pitchFamily="49" charset="-122"/>
              </a:defRPr>
            </a:lvl1pPr>
            <a:lvl2pPr marL="742950" indent="-285750" defTabSz="425450">
              <a:defRPr>
                <a:solidFill>
                  <a:schemeClr val="tx1"/>
                </a:solidFill>
                <a:latin typeface="Arial" panose="020B0604020202020204" pitchFamily="34" charset="0"/>
                <a:ea typeface="楷体_GB2312" pitchFamily="49" charset="-122"/>
              </a:defRPr>
            </a:lvl2pPr>
            <a:lvl3pPr marL="1143000" indent="-228600" defTabSz="425450">
              <a:defRPr>
                <a:solidFill>
                  <a:schemeClr val="tx1"/>
                </a:solidFill>
                <a:latin typeface="Arial" panose="020B0604020202020204" pitchFamily="34" charset="0"/>
                <a:ea typeface="楷体_GB2312" pitchFamily="49" charset="-122"/>
              </a:defRPr>
            </a:lvl3pPr>
            <a:lvl4pPr marL="1600200" indent="-228600" defTabSz="425450">
              <a:defRPr>
                <a:solidFill>
                  <a:schemeClr val="tx1"/>
                </a:solidFill>
                <a:latin typeface="Arial" panose="020B0604020202020204" pitchFamily="34" charset="0"/>
                <a:ea typeface="楷体_GB2312" pitchFamily="49" charset="-122"/>
              </a:defRPr>
            </a:lvl4pPr>
            <a:lvl5pPr marL="2057400" indent="-228600" defTabSz="425450">
              <a:defRPr>
                <a:solidFill>
                  <a:schemeClr val="tx1"/>
                </a:solidFill>
                <a:latin typeface="Arial" panose="020B0604020202020204" pitchFamily="34" charset="0"/>
                <a:ea typeface="楷体_GB2312" pitchFamily="49" charset="-122"/>
              </a:defRPr>
            </a:lvl5pPr>
            <a:lvl6pPr marL="25146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42545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r;</a:t>
            </a:r>
          </a:p>
          <a:p>
            <a:pPr eaLnBrk="1" hangingPunct="1">
              <a:buFont typeface="Arial" panose="020B0604020202020204" pitchFamily="34" charset="0"/>
              <a:buNone/>
              <a:defRPr/>
            </a:pP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en-US"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fc();</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defRPr/>
            </a:pP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0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 c;</a:t>
            </a:r>
          </a:p>
        </p:txBody>
      </p:sp>
      <p:grpSp>
        <p:nvGrpSpPr>
          <p:cNvPr id="12293" name="Group 6">
            <a:extLst>
              <a:ext uri="{FF2B5EF4-FFF2-40B4-BE49-F238E27FC236}">
                <a16:creationId xmlns:a16="http://schemas.microsoft.com/office/drawing/2014/main" id="{0224D97C-05FD-4E96-8E11-EE5C6F718E37}"/>
              </a:ext>
            </a:extLst>
          </p:cNvPr>
          <p:cNvGrpSpPr>
            <a:grpSpLocks/>
          </p:cNvGrpSpPr>
          <p:nvPr/>
        </p:nvGrpSpPr>
        <p:grpSpPr bwMode="auto">
          <a:xfrm>
            <a:off x="7078663" y="4069655"/>
            <a:ext cx="1439862" cy="1439863"/>
            <a:chOff x="0" y="0"/>
            <a:chExt cx="363" cy="366"/>
          </a:xfrm>
        </p:grpSpPr>
        <p:sp>
          <p:nvSpPr>
            <p:cNvPr id="82952" name="Rectangle 3">
              <a:extLst>
                <a:ext uri="{FF2B5EF4-FFF2-40B4-BE49-F238E27FC236}">
                  <a16:creationId xmlns:a16="http://schemas.microsoft.com/office/drawing/2014/main" id="{F87C0641-9873-4694-9588-2CC0C0415F96}"/>
                </a:ext>
              </a:extLst>
            </p:cNvPr>
            <p:cNvSpPr>
              <a:spLocks noChangeArrowheads="1"/>
            </p:cNvSpPr>
            <p:nvPr/>
          </p:nvSpPr>
          <p:spPr bwMode="auto">
            <a:xfrm>
              <a:off x="3" y="0"/>
              <a:ext cx="360" cy="3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buFont typeface="Arial" panose="020B0604020202020204" pitchFamily="34" charset="0"/>
                <a:buNone/>
                <a:defRPr/>
              </a:pPr>
              <a:endParaRPr lang="zh-CN" altLang="zh-CN">
                <a:latin typeface="微软雅黑" panose="020B0503020204020204" pitchFamily="34" charset="-122"/>
                <a:ea typeface="微软雅黑" panose="020B0503020204020204" pitchFamily="34" charset="-122"/>
              </a:endParaRPr>
            </a:p>
          </p:txBody>
        </p:sp>
        <p:sp>
          <p:nvSpPr>
            <p:cNvPr id="82953" name="Line 4">
              <a:extLst>
                <a:ext uri="{FF2B5EF4-FFF2-40B4-BE49-F238E27FC236}">
                  <a16:creationId xmlns:a16="http://schemas.microsoft.com/office/drawing/2014/main" id="{74315952-A8FE-4142-B155-F9780F4E3368}"/>
                </a:ext>
              </a:extLst>
            </p:cNvPr>
            <p:cNvSpPr>
              <a:spLocks noChangeShapeType="1"/>
            </p:cNvSpPr>
            <p:nvPr/>
          </p:nvSpPr>
          <p:spPr bwMode="auto">
            <a:xfrm>
              <a:off x="0" y="125"/>
              <a:ext cx="3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82954" name="Line 5">
              <a:extLst>
                <a:ext uri="{FF2B5EF4-FFF2-40B4-BE49-F238E27FC236}">
                  <a16:creationId xmlns:a16="http://schemas.microsoft.com/office/drawing/2014/main" id="{4F926157-5395-4595-9825-14491FBCA0FA}"/>
                </a:ext>
              </a:extLst>
            </p:cNvPr>
            <p:cNvSpPr>
              <a:spLocks noChangeShapeType="1"/>
            </p:cNvSpPr>
            <p:nvPr/>
          </p:nvSpPr>
          <p:spPr bwMode="auto">
            <a:xfrm>
              <a:off x="0" y="250"/>
              <a:ext cx="36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0" name="Rectangle 2">
            <a:extLst>
              <a:ext uri="{FF2B5EF4-FFF2-40B4-BE49-F238E27FC236}">
                <a16:creationId xmlns:a16="http://schemas.microsoft.com/office/drawing/2014/main" id="{B195F784-C1E3-473E-B52C-2C17581834CF}"/>
              </a:ext>
            </a:extLst>
          </p:cNvPr>
          <p:cNvSpPr txBox="1">
            <a:spLocks noChangeArrowheads="1"/>
          </p:cNvSpPr>
          <p:nvPr/>
        </p:nvSpPr>
        <p:spPr bwMode="auto">
          <a:xfrm>
            <a:off x="1259632" y="225425"/>
            <a:ext cx="6840538" cy="1139825"/>
          </a:xfrm>
          <a:prstGeom prst="rect">
            <a:avLst/>
          </a:prstGeom>
          <a:noFill/>
          <a:ln w="9525">
            <a:noFill/>
            <a:miter lim="800000"/>
            <a:headEnd/>
            <a:tailEnd/>
          </a:ln>
        </p:spPr>
        <p:txBody>
          <a:bodyPr anchor="ctr"/>
          <a:lstStyle/>
          <a:p>
            <a:pPr>
              <a:defRPr/>
            </a:pPr>
            <a:r>
              <a:rPr lang="en-US" altLang="zh-CN" sz="4000" kern="0" dirty="0">
                <a:solidFill>
                  <a:schemeClr val="tx2"/>
                </a:solidFill>
                <a:latin typeface="微软雅黑" panose="020B0503020204020204" pitchFamily="34" charset="-122"/>
                <a:ea typeface="微软雅黑" panose="020B0503020204020204" pitchFamily="34" charset="-122"/>
                <a:cs typeface="+mj-cs"/>
              </a:rPr>
              <a:t>7.4.2 </a:t>
            </a:r>
            <a:r>
              <a:rPr lang="zh-CN" altLang="zh-CN" sz="4000" kern="0" dirty="0">
                <a:solidFill>
                  <a:schemeClr val="tx2"/>
                </a:solidFill>
                <a:latin typeface="微软雅黑" panose="020B0503020204020204" pitchFamily="34" charset="-122"/>
                <a:ea typeface="微软雅黑" panose="020B0503020204020204" pitchFamily="34" charset="-122"/>
                <a:cs typeface="+mj-cs"/>
              </a:rPr>
              <a:t>多继承</a:t>
            </a:r>
            <a:r>
              <a:rPr lang="zh-CN" altLang="en-US" sz="4000" kern="0" dirty="0">
                <a:solidFill>
                  <a:schemeClr val="tx2"/>
                </a:solidFill>
                <a:latin typeface="微软雅黑" panose="020B0503020204020204" pitchFamily="34" charset="-122"/>
                <a:ea typeface="微软雅黑" panose="020B0503020204020204" pitchFamily="34" charset="-122"/>
                <a:cs typeface="+mj-cs"/>
              </a:rPr>
              <a:t>的定义</a:t>
            </a:r>
            <a:endParaRPr lang="zh-CN" altLang="zh-CN" sz="4000" kern="0" dirty="0">
              <a:solidFill>
                <a:schemeClr val="tx2"/>
              </a:solidFill>
              <a:latin typeface="微软雅黑" panose="020B0503020204020204" pitchFamily="34" charset="-122"/>
              <a:ea typeface="微软雅黑" panose="020B0503020204020204" pitchFamily="34" charset="-122"/>
              <a:cs typeface="+mj-cs"/>
            </a:endParaRPr>
          </a:p>
        </p:txBody>
      </p:sp>
      <p:sp>
        <p:nvSpPr>
          <p:cNvPr id="11" name="矩形 10">
            <a:extLst>
              <a:ext uri="{FF2B5EF4-FFF2-40B4-BE49-F238E27FC236}">
                <a16:creationId xmlns:a16="http://schemas.microsoft.com/office/drawing/2014/main" id="{F6DF123B-E431-41CA-8136-1F786AD52328}"/>
              </a:ext>
            </a:extLst>
          </p:cNvPr>
          <p:cNvSpPr/>
          <p:nvPr/>
        </p:nvSpPr>
        <p:spPr>
          <a:xfrm>
            <a:off x="260523" y="4090689"/>
            <a:ext cx="5719836" cy="1277273"/>
          </a:xfrm>
          <a:prstGeom prst="rect">
            <a:avLst/>
          </a:prstGeom>
        </p:spPr>
        <p:txBody>
          <a:bodyPr wrap="none">
            <a:spAutoFit/>
          </a:bodyPr>
          <a:lstStyle/>
          <a:p>
            <a:pPr marL="285750" indent="-285750">
              <a:spcAft>
                <a:spcPts val="600"/>
              </a:spcAft>
              <a:buClr>
                <a:schemeClr val="tx1"/>
              </a:buClr>
              <a:buSzPct val="70000"/>
              <a:buFont typeface="Wingdings" panose="05000000000000000000" pitchFamily="2" charset="2"/>
              <a:buChar char="l"/>
              <a:defRPr/>
            </a:pPr>
            <a:r>
              <a:rPr lang="zh-CN" altLang="en-US" sz="2400" dirty="0">
                <a:solidFill>
                  <a:schemeClr val="tx2"/>
                </a:solidFill>
                <a:latin typeface="微软雅黑" panose="020B0503020204020204" pitchFamily="34" charset="-122"/>
                <a:ea typeface="微软雅黑" panose="020B0503020204020204" pitchFamily="34" charset="-122"/>
              </a:rPr>
              <a:t>例：类</a:t>
            </a:r>
            <a:r>
              <a:rPr lang="en-US" altLang="zh-CN" sz="2400" dirty="0">
                <a:solidFill>
                  <a:schemeClr val="tx2"/>
                </a:solidFill>
                <a:latin typeface="微软雅黑" panose="020B0503020204020204" pitchFamily="34" charset="-122"/>
                <a:ea typeface="微软雅黑" panose="020B0503020204020204" pitchFamily="34" charset="-122"/>
              </a:rPr>
              <a:t>C</a:t>
            </a:r>
            <a:r>
              <a:rPr lang="zh-CN" altLang="en-US" sz="2400" dirty="0">
                <a:solidFill>
                  <a:schemeClr val="tx2"/>
                </a:solidFill>
                <a:latin typeface="微软雅黑" panose="020B0503020204020204" pitchFamily="34" charset="-122"/>
                <a:ea typeface="微软雅黑" panose="020B0503020204020204" pitchFamily="34" charset="-122"/>
              </a:rPr>
              <a:t>继承了类</a:t>
            </a:r>
            <a:r>
              <a:rPr lang="en-US" altLang="zh-CN" sz="2400" dirty="0">
                <a:solidFill>
                  <a:schemeClr val="tx2"/>
                </a:solidFill>
                <a:latin typeface="微软雅黑" panose="020B0503020204020204" pitchFamily="34" charset="-122"/>
                <a:ea typeface="微软雅黑" panose="020B0503020204020204" pitchFamily="34" charset="-122"/>
              </a:rPr>
              <a:t>A</a:t>
            </a:r>
            <a:r>
              <a:rPr lang="zh-CN" altLang="en-US" sz="2400" dirty="0">
                <a:solidFill>
                  <a:schemeClr val="tx2"/>
                </a:solidFill>
                <a:latin typeface="微软雅黑" panose="020B0503020204020204" pitchFamily="34" charset="-122"/>
                <a:ea typeface="微软雅黑" panose="020B0503020204020204" pitchFamily="34" charset="-122"/>
              </a:rPr>
              <a:t>和</a:t>
            </a:r>
            <a:r>
              <a:rPr lang="en-US" altLang="zh-CN" sz="2400" dirty="0">
                <a:solidFill>
                  <a:schemeClr val="tx2"/>
                </a:solidFill>
                <a:latin typeface="微软雅黑" panose="020B0503020204020204" pitchFamily="34" charset="-122"/>
                <a:ea typeface="微软雅黑" panose="020B0503020204020204" pitchFamily="34" charset="-122"/>
              </a:rPr>
              <a:t>B</a:t>
            </a:r>
          </a:p>
          <a:p>
            <a:pPr marL="800100" lvl="1" indent="-342900">
              <a:spcBef>
                <a:spcPct val="20000"/>
              </a:spcBef>
              <a:buClr>
                <a:schemeClr val="tx1"/>
              </a:buClr>
              <a:buSzPct val="70000"/>
              <a:buFont typeface="Wingdings" panose="05000000000000000000" pitchFamily="2" charset="2"/>
              <a:buChar char="Ø"/>
              <a:defRPr/>
            </a:pPr>
            <a:r>
              <a:rPr lang="zh-CN" altLang="zh-CN" sz="2000" b="1" dirty="0">
                <a:solidFill>
                  <a:srgbClr val="0070C0"/>
                </a:solidFill>
                <a:latin typeface="微软雅黑" panose="020B0503020204020204" pitchFamily="34" charset="-122"/>
                <a:ea typeface="微软雅黑" panose="020B0503020204020204" pitchFamily="34" charset="-122"/>
              </a:rPr>
              <a:t>对象c的内存空间布局是</a:t>
            </a:r>
            <a:r>
              <a:rPr lang="zh-CN" altLang="zh-CN" sz="2000" dirty="0">
                <a:solidFill>
                  <a:srgbClr val="0070C0"/>
                </a:solidFill>
                <a:latin typeface="微软雅黑" panose="020B0503020204020204" pitchFamily="34" charset="-122"/>
                <a:ea typeface="微软雅黑" panose="020B0503020204020204" pitchFamily="34" charset="-122"/>
              </a:rPr>
              <a:t>：</a:t>
            </a:r>
            <a:endParaRPr lang="en-US" altLang="zh-CN" sz="2000" dirty="0">
              <a:solidFill>
                <a:srgbClr val="0070C0"/>
              </a:solidFill>
              <a:latin typeface="微软雅黑" panose="020B0503020204020204" pitchFamily="34" charset="-122"/>
              <a:ea typeface="微软雅黑" panose="020B0503020204020204" pitchFamily="34" charset="-122"/>
            </a:endParaRPr>
          </a:p>
          <a:p>
            <a:pPr marL="800100" lvl="1" indent="-342900">
              <a:spcBef>
                <a:spcPct val="20000"/>
              </a:spcBef>
              <a:buClr>
                <a:schemeClr val="tx1"/>
              </a:buClr>
              <a:buSzPct val="70000"/>
              <a:buFont typeface="Wingdings" panose="05000000000000000000" pitchFamily="2" charset="2"/>
              <a:buChar char="Ø"/>
              <a:defRPr/>
            </a:pPr>
            <a:r>
              <a:rPr lang="zh-CN" altLang="zh-CN" sz="2000" b="1" dirty="0">
                <a:solidFill>
                  <a:srgbClr val="0070C0"/>
                </a:solidFill>
                <a:latin typeface="微软雅黑" panose="020B0503020204020204" pitchFamily="34" charset="-122"/>
                <a:ea typeface="微软雅黑" panose="020B0503020204020204" pitchFamily="34" charset="-122"/>
              </a:rPr>
              <a:t>构造函数</a:t>
            </a:r>
            <a:r>
              <a:rPr lang="zh-CN" altLang="en-US" sz="2000" b="1" dirty="0">
                <a:solidFill>
                  <a:srgbClr val="0070C0"/>
                </a:solidFill>
                <a:latin typeface="微软雅黑" panose="020B0503020204020204" pitchFamily="34" charset="-122"/>
                <a:ea typeface="微软雅黑" panose="020B0503020204020204" pitchFamily="34" charset="-122"/>
              </a:rPr>
              <a:t>体</a:t>
            </a:r>
            <a:r>
              <a:rPr lang="zh-CN" altLang="zh-CN" sz="2000" b="1" dirty="0">
                <a:solidFill>
                  <a:srgbClr val="0070C0"/>
                </a:solidFill>
                <a:latin typeface="微软雅黑" panose="020B0503020204020204" pitchFamily="34" charset="-122"/>
                <a:ea typeface="微软雅黑" panose="020B0503020204020204" pitchFamily="34" charset="-122"/>
              </a:rPr>
              <a:t>的执行次序是：A()、B()、C()</a:t>
            </a:r>
          </a:p>
        </p:txBody>
      </p:sp>
      <p:sp>
        <p:nvSpPr>
          <p:cNvPr id="3" name="矩形 2">
            <a:extLst>
              <a:ext uri="{FF2B5EF4-FFF2-40B4-BE49-F238E27FC236}">
                <a16:creationId xmlns:a16="http://schemas.microsoft.com/office/drawing/2014/main" id="{A2D39CC1-920A-4867-9FDA-C425A8B8C146}"/>
              </a:ext>
            </a:extLst>
          </p:cNvPr>
          <p:cNvSpPr/>
          <p:nvPr/>
        </p:nvSpPr>
        <p:spPr>
          <a:xfrm>
            <a:off x="2978150" y="1878012"/>
            <a:ext cx="2241550" cy="1724025"/>
          </a:xfrm>
          <a:prstGeom prst="rect">
            <a:avLst/>
          </a:prstGeom>
        </p:spPr>
        <p:txBody>
          <a:bodyPr>
            <a:spAutoFit/>
          </a:bodyPr>
          <a:lstStyle/>
          <a:p>
            <a:pPr marL="342900" indent="-342900">
              <a:lnSpc>
                <a:spcPct val="90000"/>
              </a:lnSpc>
              <a:spcBef>
                <a:spcPct val="20000"/>
              </a:spcBef>
              <a:buClr>
                <a:srgbClr val="336666"/>
              </a:buClr>
              <a:buSzPct val="70000"/>
              <a:defRPr/>
            </a:pP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class</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FFCC"/>
                </a:solidFill>
                <a:latin typeface="微软雅黑" panose="020B0503020204020204" pitchFamily="34" charset="-122"/>
                <a:ea typeface="微软雅黑" panose="020B0503020204020204" pitchFamily="34" charset="-122"/>
                <a:cs typeface="Times New Roman" panose="02020603050405020304" pitchFamily="18" charset="0"/>
              </a:rPr>
              <a:t>B</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int</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n;</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public</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void</a:t>
            </a: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fb();</a:t>
            </a:r>
          </a:p>
          <a:p>
            <a:pPr marL="342900" indent="-342900">
              <a:lnSpc>
                <a:spcPct val="90000"/>
              </a:lnSpc>
              <a:spcBef>
                <a:spcPct val="20000"/>
              </a:spcBef>
              <a:buClr>
                <a:srgbClr val="336666"/>
              </a:buClr>
              <a:buSzPct val="70000"/>
              <a:defRPr/>
            </a:pPr>
            <a:r>
              <a:rPr lang="zh-CN" altLang="zh-CN" sz="20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3274</TotalTime>
  <Pages>0</Pages>
  <Words>1926</Words>
  <Characters>0</Characters>
  <Application>Microsoft Office PowerPoint</Application>
  <DocSecurity>0</DocSecurity>
  <PresentationFormat>全屏显示(4:3)</PresentationFormat>
  <Lines>0</Lines>
  <Paragraphs>419</Paragraphs>
  <Slides>28</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等线</vt:lpstr>
      <vt:lpstr>等线 Light</vt:lpstr>
      <vt:lpstr>黑体</vt:lpstr>
      <vt:lpstr>楷体</vt:lpstr>
      <vt:lpstr>楷体_GB2312</vt:lpstr>
      <vt:lpstr>宋体</vt:lpstr>
      <vt:lpstr>微软雅黑</vt:lpstr>
      <vt:lpstr>Arial</vt:lpstr>
      <vt:lpstr>Calibri</vt:lpstr>
      <vt:lpstr>Calibri Light</vt:lpstr>
      <vt:lpstr>Consolas</vt:lpstr>
      <vt:lpstr>Times New Roman</vt:lpstr>
      <vt:lpstr>Wingdings</vt:lpstr>
      <vt:lpstr>XMU_Theme_4_3</vt:lpstr>
      <vt:lpstr>面向对象程序设计 (C++) Object-Oriented Programming (C++)</vt:lpstr>
      <vt:lpstr>第七章 继承</vt:lpstr>
      <vt:lpstr>本章内容</vt:lpstr>
      <vt:lpstr>7.4.1 多继承的必要性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陈胤燃</cp:lastModifiedBy>
  <cp:revision>661</cp:revision>
  <cp:lastPrinted>1899-12-30T00:00:00Z</cp:lastPrinted>
  <dcterms:created xsi:type="dcterms:W3CDTF">2005-02-20T09:54:04Z</dcterms:created>
  <dcterms:modified xsi:type="dcterms:W3CDTF">2023-05-23T15:06:40Z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