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8" r:id="rId1"/>
  </p:sldMasterIdLst>
  <p:notesMasterIdLst>
    <p:notesMasterId r:id="rId76"/>
  </p:notesMasterIdLst>
  <p:sldIdLst>
    <p:sldId id="655" r:id="rId2"/>
    <p:sldId id="344" r:id="rId3"/>
    <p:sldId id="919" r:id="rId4"/>
    <p:sldId id="958" r:id="rId5"/>
    <p:sldId id="959" r:id="rId6"/>
    <p:sldId id="922" r:id="rId7"/>
    <p:sldId id="951" r:id="rId8"/>
    <p:sldId id="960" r:id="rId9"/>
    <p:sldId id="928" r:id="rId10"/>
    <p:sldId id="927" r:id="rId11"/>
    <p:sldId id="929" r:id="rId12"/>
    <p:sldId id="930" r:id="rId13"/>
    <p:sldId id="961" r:id="rId14"/>
    <p:sldId id="931" r:id="rId15"/>
    <p:sldId id="934" r:id="rId16"/>
    <p:sldId id="949" r:id="rId17"/>
    <p:sldId id="936" r:id="rId18"/>
    <p:sldId id="937" r:id="rId19"/>
    <p:sldId id="938" r:id="rId20"/>
    <p:sldId id="939" r:id="rId21"/>
    <p:sldId id="956" r:id="rId22"/>
    <p:sldId id="940" r:id="rId23"/>
    <p:sldId id="941" r:id="rId24"/>
    <p:sldId id="942" r:id="rId25"/>
    <p:sldId id="962" r:id="rId26"/>
    <p:sldId id="945" r:id="rId27"/>
    <p:sldId id="946" r:id="rId28"/>
    <p:sldId id="947" r:id="rId29"/>
    <p:sldId id="963" r:id="rId30"/>
    <p:sldId id="964" r:id="rId31"/>
    <p:sldId id="965" r:id="rId32"/>
    <p:sldId id="290" r:id="rId33"/>
    <p:sldId id="966" r:id="rId34"/>
    <p:sldId id="975" r:id="rId35"/>
    <p:sldId id="307" r:id="rId36"/>
    <p:sldId id="308" r:id="rId37"/>
    <p:sldId id="309" r:id="rId38"/>
    <p:sldId id="310" r:id="rId39"/>
    <p:sldId id="979" r:id="rId40"/>
    <p:sldId id="976" r:id="rId41"/>
    <p:sldId id="980" r:id="rId42"/>
    <p:sldId id="977" r:id="rId43"/>
    <p:sldId id="981" r:id="rId44"/>
    <p:sldId id="978" r:id="rId45"/>
    <p:sldId id="291" r:id="rId46"/>
    <p:sldId id="315" r:id="rId47"/>
    <p:sldId id="313" r:id="rId48"/>
    <p:sldId id="314" r:id="rId49"/>
    <p:sldId id="311" r:id="rId50"/>
    <p:sldId id="967" r:id="rId51"/>
    <p:sldId id="968" r:id="rId52"/>
    <p:sldId id="969" r:id="rId53"/>
    <p:sldId id="970" r:id="rId54"/>
    <p:sldId id="971" r:id="rId55"/>
    <p:sldId id="972" r:id="rId56"/>
    <p:sldId id="973" r:id="rId57"/>
    <p:sldId id="974" r:id="rId58"/>
    <p:sldId id="292" r:id="rId59"/>
    <p:sldId id="299" r:id="rId60"/>
    <p:sldId id="297" r:id="rId61"/>
    <p:sldId id="293" r:id="rId62"/>
    <p:sldId id="300" r:id="rId63"/>
    <p:sldId id="301" r:id="rId64"/>
    <p:sldId id="316" r:id="rId65"/>
    <p:sldId id="317" r:id="rId66"/>
    <p:sldId id="294" r:id="rId67"/>
    <p:sldId id="295" r:id="rId68"/>
    <p:sldId id="296" r:id="rId69"/>
    <p:sldId id="302" r:id="rId70"/>
    <p:sldId id="303" r:id="rId71"/>
    <p:sldId id="304" r:id="rId72"/>
    <p:sldId id="305" r:id="rId73"/>
    <p:sldId id="306" r:id="rId74"/>
    <p:sldId id="657" r:id="rId7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99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04" autoAdjust="0"/>
  </p:normalViewPr>
  <p:slideViewPr>
    <p:cSldViewPr>
      <p:cViewPr varScale="1">
        <p:scale>
          <a:sx n="79" d="100"/>
          <a:sy n="79" d="100"/>
        </p:scale>
        <p:origin x="108" y="426"/>
      </p:cViewPr>
      <p:guideLst>
        <p:guide orient="horz" pos="2150"/>
        <p:guide pos="28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8FF5F84-9DB0-4969-B462-A95FDE2057D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22E6275-AA08-454E-A8F4-21253BDB1D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E63A583-5046-46A5-8AE0-E2932897BD19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7211D045-E9AC-4B89-AF31-3CB62E32D3D0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31CC82F-649C-44EC-8A50-3998B229D0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84F23969-95FE-47C6-B19F-999F12A2DD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E29F5F-9C0F-4D86-8E82-68407643E46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C79C9125-A207-4BFD-9E0C-B9CF9EE006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3ABB1023-E06A-4FD7-83E6-2F6EE66C2B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虽然模板是实现类属的最重要方式，但在学习模板之前，我们也要了解一下类属的概念</a:t>
            </a:r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8CE8A9AE-D388-49BF-9E65-E7D1A03D48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32D7671-970C-4D8F-BBEB-F62E2A062A23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4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A51C0CF8-D358-498F-B10C-29AEF7B8B0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ACB7F47B-2421-463B-BE7D-B3B72CA8B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C++</a:t>
            </a:r>
            <a:r>
              <a:rPr lang="zh-CN" altLang="en-US"/>
              <a:t>中，容器和迭代器是分开定义的，这符合面向对象的抽象性与封装性。我们通过例子来看它们的使用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3803A770-52EA-4697-A7C3-B057A99FFA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E5CDC71-4DE5-41AE-980C-E584E8A0FF6E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26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683B1074-1A5B-49EE-A3EF-EF968387E3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6C81D7BC-5AB7-4905-9ED3-37F3AAAC0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7B5AA6AB-8FC7-4172-8111-76AAAADC38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1C4BA66F-C8A8-44F1-8A63-317106FFC9EE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27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E29F5F-9C0F-4D86-8E82-68407643E46D}" type="slidenum">
              <a:rPr lang="zh-CN" altLang="zh-CN" smtClean="0"/>
              <a:pPr>
                <a:defRPr/>
              </a:pPr>
              <a:t>33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60484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E29F5F-9C0F-4D86-8E82-68407643E46D}" type="slidenum">
              <a:rPr lang="zh-CN" altLang="zh-CN" smtClean="0"/>
              <a:pPr>
                <a:defRPr/>
              </a:pPr>
              <a:t>34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70762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10F97A65-F160-4571-B079-A0694E59CF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3D100691-6A80-4589-A304-2A90FE06B8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谓词：数理逻辑中的内容。这里按逻辑运算来理解即可。</a:t>
            </a:r>
            <a:endParaRPr lang="en-US" altLang="zh-CN"/>
          </a:p>
          <a:p>
            <a:r>
              <a:rPr lang="zh-CN" altLang="en-US"/>
              <a:t>函数对象：重载了</a:t>
            </a:r>
            <a:r>
              <a:rPr lang="en-US" altLang="zh-CN"/>
              <a:t>()</a:t>
            </a:r>
            <a:r>
              <a:rPr lang="zh-CN" altLang="en-US"/>
              <a:t>运算符的对象</a:t>
            </a:r>
            <a:r>
              <a:rPr lang="en-US" altLang="zh-CN"/>
              <a:t>——</a:t>
            </a:r>
            <a:r>
              <a:rPr lang="zh-CN" altLang="en-US"/>
              <a:t>即对象名可以像函数名一样来使用。</a:t>
            </a:r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BA6DF669-2CA7-42F0-9688-3AD0342D20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E79D40B-C973-40A3-B581-433EA4C68028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68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>
            <a:extLst>
              <a:ext uri="{FF2B5EF4-FFF2-40B4-BE49-F238E27FC236}">
                <a16:creationId xmlns:a16="http://schemas.microsoft.com/office/drawing/2014/main" id="{CD4B25F2-5EE0-4426-9350-FF2E2E16CE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备注占位符 2">
            <a:extLst>
              <a:ext uri="{FF2B5EF4-FFF2-40B4-BE49-F238E27FC236}">
                <a16:creationId xmlns:a16="http://schemas.microsoft.com/office/drawing/2014/main" id="{11A68D6E-22FA-4A25-BBE6-236249D7E0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当然，</a:t>
            </a:r>
            <a:r>
              <a:rPr lang="en-US" altLang="zh-CN"/>
              <a:t>sort</a:t>
            </a:r>
            <a:r>
              <a:rPr lang="zh-CN" altLang="en-US"/>
              <a:t>也可以用函数重载来实现</a:t>
            </a: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502B8570-540B-4E28-982E-D284A2710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15BB1CA-15D2-4412-B5FD-EDB4E2085FE8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5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F239B11A-9095-4194-9EFA-2D0CC389CB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04002BF8-C71B-46D9-87EE-67A56BBE0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类属类型举例（即下面的类型</a:t>
            </a:r>
            <a:r>
              <a:rPr lang="en-US" altLang="zh-CN"/>
              <a:t>T</a:t>
            </a:r>
            <a:r>
              <a:rPr lang="zh-CN" altLang="en-US"/>
              <a:t>）：</a:t>
            </a:r>
            <a:endParaRPr lang="en-US" altLang="zh-CN"/>
          </a:p>
          <a:p>
            <a:r>
              <a:rPr lang="en-US" altLang="zh-CN"/>
              <a:t>template &lt;class T&gt; </a:t>
            </a:r>
          </a:p>
          <a:p>
            <a:r>
              <a:rPr lang="en-US" altLang="zh-CN"/>
              <a:t>T t max (T t1, T t2)</a:t>
            </a:r>
          </a:p>
          <a:p>
            <a:r>
              <a:rPr lang="en-US" altLang="zh-CN"/>
              <a:t>{ …… }</a:t>
            </a: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9CCB4F95-1F4B-4A98-BA41-E3AD89F3A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B9D4156-184B-48F9-8AE4-37F23E42FB41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6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94F27BC2-C3E5-4D00-8055-601C2BA04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ABC87019-6B82-4B44-BEE1-92F0F746E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宏的本质不是函数，在预编译时，会被具体代码替换掉</a:t>
            </a:r>
          </a:p>
          <a:p>
            <a:endParaRPr lang="en-US" altLang="zh-CN"/>
          </a:p>
          <a:p>
            <a:r>
              <a:rPr lang="zh-CN" altLang="en-US"/>
              <a:t>类属函数在程序中的指针实现：</a:t>
            </a:r>
            <a:r>
              <a:rPr lang="en-US" altLang="zh-CN"/>
              <a:t>bool compare(const void *p1, const void *p2)</a:t>
            </a:r>
          </a:p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3D4D0CD5-CE21-4E73-A037-7D4BA52E98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06C04BC-6242-42F6-ABF0-C2EF7100A943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7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3695EFB2-BF41-4617-A84E-7E00C4062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3F65602A-DA72-4C4C-B516-5D1157B09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7FC97DBF-AD51-49A2-B052-D639AA869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457E6F8-58CC-4FE1-AEDB-95DAF1EAC92D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8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61BEDC21-4D66-410F-BA19-944C02026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A8E3976B-A0D8-45C2-9E4A-3BCA6C1E16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关于编译器的隐式实例化，我们可以类比重载函数的确定。</a:t>
            </a:r>
            <a:endParaRPr lang="en-US" altLang="zh-CN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852FE51D-53F8-462B-9036-FC8A6AE5E6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3FFDEED-BC11-4ECF-BB74-753F6301D224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11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8B687FA7-801F-409F-AC83-889690B2EB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41F1F21E-F135-4661-BF6A-6B48816D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5D274675-03B9-4C20-90D8-54F1224AD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3349B55E-EA84-485F-9EF3-F52A6193E72D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14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2E979774-4F07-4920-83D6-D3566A5438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19801E25-0701-469C-B836-C20645423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5BC7C534-3228-4E8B-BC21-7B6A46C1F6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6A2DA942-FE8B-4FBC-961B-B4C02A642138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21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FB7CBF77-4FB7-4402-BEDA-C8FC7A383E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17F9D881-0955-480F-90D5-C29E6BB19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虽然模板是实现类属的最重要方式，但在学习模板之前，我们也要了解一下类属的概念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C7BEB3B0-A5B4-4668-AE46-7C329969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BDC761F-8104-4442-8268-ABBD6F65B031}" type="slidenum">
              <a:rPr lang="zh-CN" altLang="zh-CN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25</a:t>
            </a:fld>
            <a:endParaRPr lang="zh-CN" altLang="zh-CN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4BF5E91C-B43E-4469-85C5-5FC457F7A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3507151"/>
            <a:ext cx="9144000" cy="335084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6E6CA8-C5C2-492D-9D52-092AD48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797F-BF93-4032-B072-5A329CBF5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3A90B-5606-415B-999A-85F40FB9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295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F376F-E770-4D97-8660-02E73522C34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44DE-B56B-4720-A5E6-AB5FB47ECB65}"/>
              </a:ext>
            </a:extLst>
          </p:cNvPr>
          <p:cNvSpPr/>
          <p:nvPr/>
        </p:nvSpPr>
        <p:spPr>
          <a:xfrm>
            <a:off x="3" y="0"/>
            <a:ext cx="9143998" cy="3429000"/>
          </a:xfrm>
          <a:prstGeom prst="rect">
            <a:avLst/>
          </a:prstGeom>
          <a:solidFill>
            <a:srgbClr val="0A3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5255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BE379C2E-FD17-4D21-AFA8-C4431DA52BFF}"/>
              </a:ext>
            </a:extLst>
          </p:cNvPr>
          <p:cNvCxnSpPr>
            <a:cxnSpLocks/>
          </p:cNvCxnSpPr>
          <p:nvPr/>
        </p:nvCxnSpPr>
        <p:spPr>
          <a:xfrm>
            <a:off x="-7816" y="3468075"/>
            <a:ext cx="9151813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pic>
        <p:nvPicPr>
          <p:cNvPr id="11" name="Picture 3" descr="C:\Users\WanDuo\Desktop\XMU\XMU Template\header-logo-white2.png">
            <a:extLst>
              <a:ext uri="{FF2B5EF4-FFF2-40B4-BE49-F238E27FC236}">
                <a16:creationId xmlns:a16="http://schemas.microsoft.com/office/drawing/2014/main" id="{BEFDD97F-1548-4919-A92A-F1ED16E8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6525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669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50826-18AE-4C07-ABC4-86ED918DA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6F1EF-FFF0-4BDE-AB7C-41DA20BC6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A16CF-73BC-4D36-9BDF-EFA30365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B314F-A2B6-4AE6-A3DE-378EFCB60AD8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4896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3C483A-00CF-444A-BA3F-22F278805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07323-13F3-4CDE-B6C4-17C9D2BB6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0D096-85B2-491C-B030-146649C5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805D0-B0B0-4E1A-A39A-6746D926B4A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9208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9303-FE88-4209-AED1-48811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CBE31-7EB2-4255-84A4-7AA807A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88EA-2D14-4C7A-BCE9-A930F6D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8F7-5647-45D9-AA1F-E67A8B3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71B89C-BFA9-4E22-B75D-ED4F19CE130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E367D81-71CA-4D21-A434-52FF6CFD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78CE6B99-E1BA-4EB2-BF3F-0E695325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5364360"/>
            <a:ext cx="12192000" cy="1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81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5C89D-6856-49A9-9DD5-AD72D0660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95890-2C60-4BA8-9A56-50C25B817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D60A7-59F8-4D68-AA1E-AEAC20C49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4966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F8B15-645C-4B66-86A6-38E3C4CA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4B972-8FA3-4521-BDEE-347AF496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2C80-4101-41E5-8E2E-7DDC77B4D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61642-6692-4C5B-A47F-69EA301D281C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9859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E1D7-EC34-42AA-82C6-F71B27E01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77767-BEF7-4EC2-B3C0-1A72B5F09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A23F-2B2A-4794-8E5C-412B254C5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8F61A-84F1-4D8C-B008-860B88110F14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466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48020-88B6-4392-A127-8D9BD2C73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C3564F-3286-4F7B-9B77-111C8FDE6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AC8274-F304-4AB0-B558-54CA046BF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2DF087-3278-46DC-80E9-9407464A021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6826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7317E-CFDA-47B1-9FE3-702A53AC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8902AB-9DFC-4210-B4EC-083649DC8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6AECA4-F334-4DA0-8C72-84A67EA8F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E03811-EF82-4A9A-9AD0-358A45055EEE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767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D46ECE-C49A-4A11-9FC9-8108E0DEC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CF754-3F20-4A95-9F86-898F3512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3655B-E2B1-4E9D-9A8B-F0024E5B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2292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08D38-78E4-46AC-8B52-291FC071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24DD-306B-49F1-8A6C-C3205FC15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1EAF0-AB04-484A-B56A-B2129DE7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82F18-BDFA-4E75-9A26-B409704CA41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069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AC-8B32-447E-BD8B-DD319A63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3423-461C-438B-9B63-F57CC85F9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818CF-8A3C-4BF8-A96C-475BA8BCB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47A95-3901-4B30-8D8E-9AF34E163E3C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71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E5A71-3D9B-4E0E-B9CC-7292407D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7010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6CFF67-5D02-43F5-86F5-F70A7013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6E8D58-4DDC-4E94-A19B-E8B1FAC21B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84EB2-407F-4689-BA5A-390A47B69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B563FB-505A-4493-87E2-DD33E64BD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516" y="6248400"/>
            <a:ext cx="190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05255E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0CAC549-CC09-43AE-91D0-4EEC17EACEA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94A30753-8D8A-4234-A5FC-D4F10130A6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9351"/>
            <a:ext cx="792000" cy="792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98A33366-1134-44C0-B6A4-7146E00D68E4}"/>
              </a:ext>
            </a:extLst>
          </p:cNvPr>
          <p:cNvCxnSpPr>
            <a:cxnSpLocks/>
          </p:cNvCxnSpPr>
          <p:nvPr/>
        </p:nvCxnSpPr>
        <p:spPr>
          <a:xfrm>
            <a:off x="0" y="1484784"/>
            <a:ext cx="9144000" cy="0"/>
          </a:xfrm>
          <a:prstGeom prst="line">
            <a:avLst/>
          </a:prstGeom>
          <a:noFill/>
          <a:ln w="5715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734085-3888-4585-A579-8AE3F97B138C}"/>
              </a:ext>
            </a:extLst>
          </p:cNvPr>
          <p:cNvCxnSpPr>
            <a:cxnSpLocks/>
          </p:cNvCxnSpPr>
          <p:nvPr/>
        </p:nvCxnSpPr>
        <p:spPr>
          <a:xfrm>
            <a:off x="-915" y="6237312"/>
            <a:ext cx="9144915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24149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8575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90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26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1620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E9CC-B6CF-4827-8B82-CADB1D073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ea typeface="楷体_GB2312" pitchFamily="49" charset="-122"/>
              </a:rPr>
              <a:t>面向对象程序设计 </a:t>
            </a:r>
            <a:r>
              <a:rPr lang="en-US" altLang="zh-CN" sz="4800" b="1" dirty="0">
                <a:ea typeface="楷体_GB2312" pitchFamily="49" charset="-122"/>
              </a:rPr>
              <a:t>(C++)</a:t>
            </a:r>
            <a:br>
              <a:rPr lang="en-US" altLang="zh-CN" dirty="0"/>
            </a:br>
            <a:r>
              <a:rPr lang="en-US" altLang="zh-CN" sz="3200" dirty="0"/>
              <a:t>Object-Oriented Programming (C++)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D727-5368-4B67-83FE-BF265F5A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+mj-lt"/>
                <a:ea typeface="楷体_GB2312" pitchFamily="49" charset="-122"/>
                <a:cs typeface="+mj-cs"/>
              </a:rPr>
              <a:t>陈胤燃</a:t>
            </a:r>
          </a:p>
          <a:p>
            <a:r>
              <a:rPr lang="zh-CN" altLang="en-US" sz="2400" dirty="0">
                <a:latin typeface="+mj-lt"/>
                <a:ea typeface="楷体_GB2312" pitchFamily="49" charset="-122"/>
                <a:cs typeface="+mj-cs"/>
              </a:rPr>
              <a:t>厦门大学信息学院 计算机科学与技术系</a:t>
            </a:r>
          </a:p>
          <a:p>
            <a:r>
              <a:rPr lang="en-US" altLang="zh-CN" sz="2400" dirty="0"/>
              <a:t>yinran_chen@xmu.edu.cn </a:t>
            </a:r>
          </a:p>
          <a:p>
            <a:endParaRPr lang="en-US" altLang="zh-CN" dirty="0"/>
          </a:p>
          <a:p>
            <a:r>
              <a:rPr lang="zh-CN" altLang="en-US" sz="1800" dirty="0">
                <a:ea typeface="楷体_GB2312"/>
              </a:rPr>
              <a:t>（</a:t>
            </a:r>
            <a:r>
              <a:rPr lang="en-US" altLang="zh-CN" sz="1800" dirty="0">
                <a:ea typeface="楷体_GB2312"/>
              </a:rPr>
              <a:t>2022-2023</a:t>
            </a:r>
            <a:r>
              <a:rPr lang="zh-CN" altLang="en-US" sz="1800" dirty="0">
                <a:ea typeface="楷体_GB2312"/>
              </a:rPr>
              <a:t>学年 春季学期）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>
            <a:extLst>
              <a:ext uri="{FF2B5EF4-FFF2-40B4-BE49-F238E27FC236}">
                <a16:creationId xmlns:a16="http://schemas.microsoft.com/office/drawing/2014/main" id="{9C0B064C-1A77-45F7-9EFB-D53EF96B9E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92200" y="1556792"/>
            <a:ext cx="6959600" cy="4725987"/>
          </a:xfrm>
        </p:spPr>
        <p:txBody>
          <a:bodyPr/>
          <a:lstStyle/>
          <a:p>
            <a:pPr>
              <a:spcAft>
                <a:spcPts val="1200"/>
              </a:spcAft>
              <a:buClr>
                <a:srgbClr val="336666"/>
              </a:buClr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实现了排序功能的函数模板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T&gt; 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sort(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elements[],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unsigned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count)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1、取第i个元素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elements[i] 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2、比较第i个和第j个元素的大小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elements[i] &lt; elements[j] 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3、交换第i个和第j个元素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temp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elements[i];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elements[i] = elements[j];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elements[j] = temp;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F6A084-0C16-4E2B-8D38-EC590B882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404664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B5CD79-BDE4-4D1B-B0A4-B3D5C31E2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F8E595BC-ADFF-48DE-8383-7D4DD11549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6792"/>
            <a:ext cx="9144000" cy="5301208"/>
          </a:xfrm>
          <a:solidFill>
            <a:schemeClr val="bg1"/>
          </a:solidFill>
        </p:spPr>
        <p:txBody>
          <a:bodyPr/>
          <a:lstStyle/>
          <a:p>
            <a:pPr marL="363538" indent="-363538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函数模板定义了一系列重载的函数。使用前需要对函数模板进行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instantiation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生成具体的函数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隐式实例化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由编译程序根据实参的类型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endParaRPr lang="zh-CN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a[100];</a:t>
            </a:r>
          </a:p>
          <a:p>
            <a:pPr marL="763588" lvl="1" indent="-36353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sort(a,100);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//调用void sort(int elements[], unsigned int count)</a:t>
            </a:r>
          </a:p>
          <a:p>
            <a:pPr marL="763588" lvl="1" indent="-36353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b[200]; </a:t>
            </a:r>
          </a:p>
          <a:p>
            <a:pPr marL="763588" lvl="1" indent="-36353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sort(b,200);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//调用void sort(double elements[], unsigned int count)</a:t>
            </a:r>
          </a:p>
          <a:p>
            <a:pPr marL="763588" lvl="1" indent="-36353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c[300];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需重载操作符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sort(c,300);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//调用void sort(A elements[], unsigned int count)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64FCA9-445C-4CD9-B2A5-2A979CB59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F61D5EE-BDD1-40AC-B518-67D7CE1E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F5CA025-4E57-453A-9EAE-2A4B1E3240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556792"/>
            <a:ext cx="8066088" cy="4824412"/>
          </a:xfrm>
          <a:solidFill>
            <a:schemeClr val="bg1"/>
          </a:solidFill>
        </p:spPr>
        <p:txBody>
          <a:bodyPr/>
          <a:lstStyle/>
          <a:p>
            <a:pPr marL="363538" indent="-363538"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有时，编译程序无法根据调用时的实参类型来确定所调用的模板函数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这时，需要提供实参来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显式实例化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endParaRPr lang="en-US" altLang="zh-CN" sz="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28725"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marL="1228725"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a,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 &gt; b ? a : b;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1228725"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x, y, z;</a:t>
            </a:r>
          </a:p>
          <a:p>
            <a:pPr marL="1228725"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l, m, n;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28725" lvl="2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28725"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 = max(x, y);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//调用int max(int a, int b)</a:t>
            </a:r>
          </a:p>
          <a:p>
            <a:pPr marL="1228725"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 = max(m, n);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//调用double max(double a, double b)</a:t>
            </a:r>
          </a:p>
          <a:p>
            <a:pPr marL="1228725"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max(x,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    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问题：调用哪一个模板函数？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C3EC19-2166-418C-8A11-7DCE8BC18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C0E861-FB38-47F8-86F6-63A2ABB3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F5CA025-4E57-453A-9EAE-2A4B1E3240E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628800"/>
            <a:ext cx="8066088" cy="4319587"/>
          </a:xfrm>
        </p:spPr>
        <p:txBody>
          <a:bodyPr/>
          <a:lstStyle/>
          <a:p>
            <a:pPr marL="363538" indent="-363538"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有时，编译程序无法根据调用时的实参类型来确定所调用的模板函数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这时，需要提供实参来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显式实例化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解决方法：</a:t>
            </a: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显式实例化：</a:t>
            </a:r>
          </a:p>
          <a:p>
            <a:pPr lvl="2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&lt;double&gt;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max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&lt;int&gt;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显式类型转换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max((double)x,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或max(x,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(int)m);</a:t>
            </a:r>
          </a:p>
          <a:p>
            <a:pPr lvl="2">
              <a:lnSpc>
                <a:spcPct val="90000"/>
              </a:lnSpc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3. </a:t>
            </a:r>
            <a:r>
              <a:rPr lang="zh-CN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再定义一个max的重载函数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max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 a,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double b)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a&gt;b?a:b;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C3EC19-2166-418C-8A11-7DCE8BC18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732F11-4297-4353-A3C4-13D685BB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40B1751-6C0B-4E64-BFEE-D0CBEC15E80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813718"/>
            <a:ext cx="8496300" cy="3230563"/>
          </a:xfrm>
        </p:spPr>
        <p:txBody>
          <a:bodyPr/>
          <a:lstStyle/>
          <a:p>
            <a:pPr marL="363538" indent="-363538">
              <a:lnSpc>
                <a:spcPct val="80000"/>
              </a:lnSpc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除了类型参数外，函数模板也可以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带有非类型参数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3538" indent="-363538">
              <a:lnSpc>
                <a:spcPct val="80000"/>
              </a:lnSpc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3538" indent="-363538">
              <a:lnSpc>
                <a:spcPct val="80000"/>
              </a:lnSpc>
              <a:defRPr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363538" indent="-36353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//size为一个int型的普通参数。</a:t>
            </a:r>
          </a:p>
          <a:p>
            <a:pPr marL="363538" indent="-36353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f(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a)</a:t>
            </a:r>
          </a:p>
          <a:p>
            <a:pPr marL="363538" indent="-36353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temp[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 marL="363538" indent="-36353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  </a:t>
            </a:r>
          </a:p>
          <a:p>
            <a:pPr marL="363538" indent="-36353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}</a:t>
            </a:r>
          </a:p>
          <a:p>
            <a:pPr marL="363538" indent="-36353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......</a:t>
            </a:r>
          </a:p>
          <a:p>
            <a:pPr marL="363538" indent="-363538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f&lt;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&gt;(1);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此时必须显式实例化，否则编译器无法确定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45CACD-FFC2-4270-8536-3CCCBD33D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409575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0E7DD9-6162-49BD-A31E-94BF176C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5CD9CC63-876E-47CF-9550-43C40B693B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700808"/>
            <a:ext cx="8496300" cy="4249738"/>
          </a:xfrm>
        </p:spPr>
        <p:txBody>
          <a:bodyPr/>
          <a:lstStyle/>
          <a:p>
            <a:pPr marL="365125" indent="-365125">
              <a:defRPr/>
            </a:pPr>
            <a:r>
              <a:rPr 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带有类型参数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的类定义，其格式为：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0263" lvl="1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30263" lvl="1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template &lt;class T1, class T2, ...&gt; </a:t>
            </a:r>
          </a:p>
          <a:p>
            <a:pPr marL="830263" lvl="1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 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</a:p>
          <a:p>
            <a:pPr marL="830263" lvl="1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{	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类成员列表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</a:p>
          <a:p>
            <a:pPr marL="830263" lvl="1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}</a:t>
            </a:r>
          </a:p>
          <a:p>
            <a:pPr marL="830263" lvl="1">
              <a:lnSpc>
                <a:spcPct val="75000"/>
              </a:lnSpc>
              <a:buFont typeface="Wingdings" panose="05000000000000000000" pitchFamily="2" charset="2"/>
              <a:buNone/>
              <a:defRPr/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87413" lvl="1" indent="-342900">
              <a:lnSpc>
                <a:spcPct val="75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其中，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等为类模板的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，可用它们来定义类成员的类型。对于在类外部定义的成员函数，其定义格式如下：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T1, class T2, ...&gt; 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&lt;返回值类型&gt;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&gt;&lt;T1, T2, …&gt;::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函数名&gt;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表&gt;)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BC101C-19D3-47AF-8CCF-007632E53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7950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5D047D4-FE3A-43DA-8349-7AD549D8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0585620-770E-4BE6-B4E5-85AB913803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3276343-F833-4293-B839-3BB4F4C00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1556792"/>
            <a:ext cx="69596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spcAft>
                <a:spcPts val="1200"/>
              </a:spcAft>
              <a:buClr>
                <a:srgbClr val="336666"/>
              </a:buClr>
              <a:defRPr/>
            </a:pP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zh-CN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b="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可以表示各种类型的栈模板</a:t>
            </a:r>
            <a:endParaRPr lang="en-US" altLang="zh-CN" sz="2000" b="0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T&gt; 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Stack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	   </a:t>
            </a: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buffer[100];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top;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Stack() { top = -1; }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push(</a:t>
            </a: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T &amp;x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   </a:t>
            </a: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pop(</a:t>
            </a: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&amp;x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 &lt;T&gt;::push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&amp;x) { ...... }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marL="669925" lvl="1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 &lt;T&gt;::pop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0" kern="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 </a:t>
            </a:r>
            <a:r>
              <a:rPr lang="en-US" altLang="zh-CN" sz="20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&amp;x) { ...... 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E76229-EF0D-4593-AAC9-19081916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61D1E2AF-6A5C-45A1-9AA4-0FEDC707A8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556469"/>
            <a:ext cx="8318500" cy="4968875"/>
          </a:xfrm>
          <a:solidFill>
            <a:schemeClr val="bg1"/>
          </a:solidFill>
        </p:spPr>
        <p:txBody>
          <a:bodyPr/>
          <a:lstStyle/>
          <a:p>
            <a:pPr marL="365125" indent="-365125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类模板定义了若干个类，在使用它们之前，需要在程序中指定类型参数的具体类型，进而编译程序将对类模板进行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显式实例化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Stack&lt;int&gt; st1;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创建一个元素为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型的栈对象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int x;</a:t>
            </a: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st1.push(10);  st1.pop(x);</a:t>
            </a: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Stack&lt;double&gt; st2;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创建一个元素为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型的栈对象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double y;</a:t>
            </a: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st2.push(1.2);  st2.pop(y); </a:t>
            </a: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Stack&lt;A&gt; st3;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创建一个元素为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类型的栈对象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A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b;</a:t>
            </a:r>
          </a:p>
          <a:p>
            <a:pPr marL="365125" indent="-365125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st3.push(a);  st3.pop(b);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617AA76-D291-4C94-ACB1-76908932C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66F53D-9B06-4D2A-AE60-F54DD074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C2947FD-65DB-4295-B92D-B2332A872F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56792"/>
            <a:ext cx="7888288" cy="5072062"/>
          </a:xfrm>
          <a:solidFill>
            <a:schemeClr val="bg1"/>
          </a:solidFill>
        </p:spPr>
        <p:txBody>
          <a:bodyPr/>
          <a:lstStyle/>
          <a:p>
            <a:pPr marL="450850" indent="-450850">
              <a:lnSpc>
                <a:spcPct val="90000"/>
              </a:lnSpc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类模板中的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成员仅属于实例化后的类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模板类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），不同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模板类之间不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共享静态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0900" lvl="1" indent="-45085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marL="850900" lvl="1" indent="-45085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marL="850900" lvl="1" indent="-450850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static int x;</a:t>
            </a:r>
          </a:p>
          <a:p>
            <a:pPr marL="1316038"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y;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16038"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marL="1316038"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1316038"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A&lt;T&gt;::x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</a:t>
            </a:r>
          </a:p>
          <a:p>
            <a:pPr marL="1316038"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marL="1316038"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a1,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a2;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//a1和a2共享一个x</a:t>
            </a:r>
          </a:p>
          <a:p>
            <a:pPr marL="1316038"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a3,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a4;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//a3和a4共享另一个x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FBB57-C8D2-4A65-B926-F20C7DB7E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B71451-4AF7-4B5B-A614-8565DCD3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36085BD-28C8-4D45-A94B-4973F460DF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1858" y="1556792"/>
            <a:ext cx="8206606" cy="4810125"/>
          </a:xfrm>
          <a:solidFill>
            <a:schemeClr val="bg1"/>
          </a:solidFill>
        </p:spPr>
        <p:txBody>
          <a:bodyPr/>
          <a:lstStyle/>
          <a:p>
            <a:pPr marL="365125" indent="-365125">
              <a:lnSpc>
                <a:spcPct val="80000"/>
              </a:lnSpc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类模板也可以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非类型参数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36512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365125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Stack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  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buffer[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top;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Stack() { top = -1; }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push(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&amp;x); 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pop(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&amp;x);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template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Stack &lt;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&gt;::push(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&amp;x) { ...... }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template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Stack &lt;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&gt;::pop(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&amp;x) { ...... }</a:t>
            </a:r>
          </a:p>
          <a:p>
            <a:pPr marL="915988"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Stack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100&gt; st;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//st为元素个数最多为100的int型栈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04C46-231F-40DD-ACF9-E37547FF7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B9905D-8D52-4CB1-B644-A3BD0EC8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E01713-D682-49F4-AA6E-F61CF836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8243" y="1556792"/>
            <a:ext cx="6767513" cy="1752600"/>
          </a:xfrm>
        </p:spPr>
        <p:txBody>
          <a:bodyPr/>
          <a:lstStyle/>
          <a:p>
            <a:r>
              <a:rPr lang="zh-CN" altLang="en-US" sz="4800" dirty="0">
                <a:latin typeface="楷体_GB2312" pitchFamily="1" charset="-122"/>
                <a:ea typeface="楷体_GB2312" pitchFamily="1" charset="-122"/>
              </a:rPr>
              <a:t>第八章 模板</a:t>
            </a:r>
            <a:endParaRPr lang="zh-CN" altLang="zh-CN" sz="36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>
            <a:extLst>
              <a:ext uri="{FF2B5EF4-FFF2-40B4-BE49-F238E27FC236}">
                <a16:creationId xmlns:a16="http://schemas.microsoft.com/office/drawing/2014/main" id="{1D0A9518-0F77-4475-9945-72C0E7B41A2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1343" y="1951037"/>
            <a:ext cx="7961313" cy="2955925"/>
          </a:xfrm>
        </p:spPr>
        <p:txBody>
          <a:bodyPr/>
          <a:lstStyle/>
          <a:p>
            <a:pPr marL="266700" indent="-266700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一个模板可以有很多的实例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是否实例化模板的某个实例由使用情况来决定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因此，在复用模板时需要注意以下情况：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66750" lvl="1" indent="-266700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中，各个源文件是分别编译的，如果在一个源文件中定义并实现了一个模板，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但在该源文件中未使用该模板的某个实例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，那么在目标文件中，编译程序不会生成该模板相应实例的代码（见下页例）。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F281942-BAE9-4B36-9411-523D6B7EB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模板的复用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F2F5F0-3779-4136-811B-9A0620B7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B1A5AEED-A754-4A5B-A1C2-FEB3818149B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56792"/>
            <a:ext cx="8136607" cy="4429125"/>
          </a:xfrm>
        </p:spPr>
        <p:txBody>
          <a:bodyPr/>
          <a:lstStyle/>
          <a:p>
            <a:pPr marL="266700" indent="-266700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file2.cpp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中定义的了模板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file2.cpp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中未使用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的实例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S&lt;int&gt;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file1.cpp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中无法使用该实例的成员函数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-266700"/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file1.cpp</a:t>
            </a: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#include "file2.h"</a:t>
            </a: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int main()</a:t>
            </a: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S&lt;float&gt; s1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S&lt;float&gt;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并创建该类的一个对象s1</a:t>
            </a:r>
          </a:p>
          <a:p>
            <a:pPr marL="266700" indent="-266700"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s1.f();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//调用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S&lt;float&gt;::f()</a:t>
            </a: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S&lt;int&gt; s2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S&lt;int&gt;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并创建该类的一个对象s2 </a:t>
            </a: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s2.f();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Error，void S&lt;int&gt;::f()不存在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，原因见下页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sub();</a:t>
            </a: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0;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indent="-26670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84CB3AB-84DD-4834-A691-B9A076040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88131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模板的复用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矩形 4">
            <a:extLst>
              <a:ext uri="{FF2B5EF4-FFF2-40B4-BE49-F238E27FC236}">
                <a16:creationId xmlns:a16="http://schemas.microsoft.com/office/drawing/2014/main" id="{49CAFD9A-860F-4288-853C-04CC864E7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928144"/>
            <a:ext cx="8064896" cy="3741216"/>
          </a:xfrm>
          <a:prstGeom prst="rect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6A1A8C-971B-4E58-8EB4-9D6393AC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93DA4D32-075B-49E6-8BF7-B35738C3E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225425"/>
            <a:ext cx="1873250" cy="13684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DC94E235-B7CB-45B0-874E-62617E912EB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9386" y="227806"/>
            <a:ext cx="8137029" cy="6402388"/>
          </a:xfrm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file2.h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T&gt;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 S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//类模板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的定义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a;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f();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extern void sub();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file2.cpp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"file2.h"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T&gt;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S&lt;T&gt;::f()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//类模板s的实现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sub()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S&lt;float&gt; 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//实例化S&lt;float&gt;并创建该类的一个对象x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x.f();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 void S&lt;float&gt;::f() 并调用之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</p:txBody>
      </p:sp>
      <p:sp>
        <p:nvSpPr>
          <p:cNvPr id="32772" name="矩形 2">
            <a:extLst>
              <a:ext uri="{FF2B5EF4-FFF2-40B4-BE49-F238E27FC236}">
                <a16:creationId xmlns:a16="http://schemas.microsoft.com/office/drawing/2014/main" id="{5B8B4760-A26A-4A22-9172-218A9D46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06375"/>
            <a:ext cx="5832475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3" name="矩形 3">
            <a:extLst>
              <a:ext uri="{FF2B5EF4-FFF2-40B4-BE49-F238E27FC236}">
                <a16:creationId xmlns:a16="http://schemas.microsoft.com/office/drawing/2014/main" id="{038C4B2B-F95E-457B-B783-8F76F9FE3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163511"/>
            <a:ext cx="3570288" cy="2808287"/>
          </a:xfrm>
          <a:prstGeom prst="rect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4" name="矩形 6">
            <a:extLst>
              <a:ext uri="{FF2B5EF4-FFF2-40B4-BE49-F238E27FC236}">
                <a16:creationId xmlns:a16="http://schemas.microsoft.com/office/drawing/2014/main" id="{B80E1B5A-CCEA-4148-8D5F-5CB19E7AD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3" y="3189286"/>
            <a:ext cx="6985917" cy="3505203"/>
          </a:xfrm>
          <a:prstGeom prst="rect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5" name="矩形: 圆角 8">
            <a:extLst>
              <a:ext uri="{FF2B5EF4-FFF2-40B4-BE49-F238E27FC236}">
                <a16:creationId xmlns:a16="http://schemas.microsoft.com/office/drawing/2014/main" id="{CB1A4289-01F8-4FA4-9374-06B8AC9BA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899" y="632679"/>
            <a:ext cx="5065713" cy="192234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 algn="ctr">
            <a:solidFill>
              <a:srgbClr val="00B0F0"/>
            </a:solidFill>
            <a:round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ü"/>
            </a:pPr>
            <a:r>
              <a:rPr lang="zh-CN" altLang="en-US" sz="2000" b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：对象的内存空间中不包括成员函数，因此在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file1.cpp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中能够创建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S&lt;int&gt;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的对象，但在内存的代码区没有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S&lt;int&gt;::f()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的实体，因此在</a:t>
            </a:r>
            <a:r>
              <a:rPr lang="en-US" altLang="zh-CN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file1.cpp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中无法调用它。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8C1D3C-06B0-4603-8A36-921B5592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22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6C2522D-1533-4C4D-816E-03B862B73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285750"/>
            <a:ext cx="2305050" cy="1366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20955DE2-03EB-4A5A-AE89-CF97FEC8028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43262" y="333375"/>
            <a:ext cx="8464550" cy="5883275"/>
          </a:xfrm>
        </p:spPr>
        <p:txBody>
          <a:bodyPr/>
          <a:lstStyle/>
          <a:p>
            <a:pPr marL="365125" indent="-365125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述问题的通常做法是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把模板的定义和实现都放在头文件中，使用时包含该头文件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5125" indent="-365125"/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file2.h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T&gt; 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class 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//类模板s的定义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{      T a;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public: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void f();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5175" lvl="1" indent="-365125">
              <a:buFont typeface="Wingdings" panose="05000000000000000000" pitchFamily="2" charset="2"/>
              <a:buNone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T&gt; 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void S&lt;T&gt;::f()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//类模板s的实现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  <a:p>
            <a:pPr marL="765175" lvl="1" indent="-365125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extern void sub();</a:t>
            </a:r>
          </a:p>
        </p:txBody>
      </p:sp>
      <p:sp>
        <p:nvSpPr>
          <p:cNvPr id="33796" name="矩形 3">
            <a:extLst>
              <a:ext uri="{FF2B5EF4-FFF2-40B4-BE49-F238E27FC236}">
                <a16:creationId xmlns:a16="http://schemas.microsoft.com/office/drawing/2014/main" id="{A95F031B-E40D-4774-AD82-F0B490CE3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608138"/>
            <a:ext cx="4103688" cy="4608512"/>
          </a:xfrm>
          <a:prstGeom prst="rect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B8BCE8-1B5F-4941-B435-4168F764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23</a:t>
            </a:fld>
            <a:endParaRPr lang="zh-CN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37E104A-1360-4FD4-8849-19A752072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2875"/>
            <a:ext cx="2303463" cy="1871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8926647-56D3-49CD-B4E8-4F7366264B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40580" y="582612"/>
            <a:ext cx="8051899" cy="5780088"/>
          </a:xfrm>
          <a:solidFill>
            <a:schemeClr val="bg1"/>
          </a:solidFill>
        </p:spPr>
        <p:txBody>
          <a:bodyPr/>
          <a:lstStyle/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file1.cpp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"file2.h"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S&lt;float&gt; s1;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//实例化“S&lt;float&gt;”并创建该类的一个对象s1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s1.f();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//实例化：void S&lt;float&gt;::f()并调用之。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S&lt;int&gt; s2;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//实例化“S&lt;int&gt;”并创建该类的一个对象s2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s2.f();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//实例化：void S&lt;int&gt;::f()并调用之。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sub();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file2.cpp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"file2.h"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sub()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S&lt;float&gt; x;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//实例化S&lt;float&gt;并创建该类的一个对象x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x.f();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//实例化void S&lt;float&gt;::f()并调用之。 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34820" name="矩形 3">
            <a:extLst>
              <a:ext uri="{FF2B5EF4-FFF2-40B4-BE49-F238E27FC236}">
                <a16:creationId xmlns:a16="http://schemas.microsoft.com/office/drawing/2014/main" id="{FF7AEBA3-96B6-4B50-95F3-02BA9B5B75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95300"/>
            <a:ext cx="8051898" cy="3509963"/>
          </a:xfrm>
          <a:prstGeom prst="rect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21" name="矩形 4">
            <a:extLst>
              <a:ext uri="{FF2B5EF4-FFF2-40B4-BE49-F238E27FC236}">
                <a16:creationId xmlns:a16="http://schemas.microsoft.com/office/drawing/2014/main" id="{A708C577-5321-46AB-89D3-8E4A069D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292600"/>
            <a:ext cx="8051898" cy="2141538"/>
          </a:xfrm>
          <a:prstGeom prst="rect">
            <a:avLst/>
          </a:prstGeom>
          <a:noFill/>
          <a:ln w="25400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7DAB9F-CE37-429B-8068-08B2B762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24</a:t>
            </a:fld>
            <a:endParaRPr lang="zh-CN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D98CD2A-B1BE-4AAF-93D1-B674048094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5656" y="260648"/>
            <a:ext cx="4759325" cy="113982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069E6B2E-B872-4D25-B4F0-90B6D56099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2132856"/>
            <a:ext cx="4916488" cy="17208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类属的概念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C++标准模板库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B298B4-EB5E-40A9-88AB-E0C36879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25</a:t>
            </a:fld>
            <a:endParaRPr lang="zh-CN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19B2FEA-A88D-4530-8F6C-4BA586470F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19212" y="404664"/>
            <a:ext cx="7188200" cy="7239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149AC2F1-C243-42BA-8624-708BE12D8D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312" y="1772816"/>
            <a:ext cx="8461375" cy="3486150"/>
          </a:xfrm>
        </p:spPr>
        <p:txBody>
          <a:bodyPr/>
          <a:lstStyle/>
          <a:p>
            <a:pPr marL="357188" indent="-357188"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C++标准库提供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功能强的</a:t>
            </a: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标准模板库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（Standard Template Library，简称STL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</a:p>
          <a:p>
            <a:pPr marL="828675" lvl="1"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容器类模板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用于存储数据元素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、并提供了相应的操作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lvl="1" indent="0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见教材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P305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：集合类模板、栈模板等）</a:t>
            </a:r>
          </a:p>
          <a:p>
            <a:pPr marL="828675" lvl="1"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迭代器类模板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智能</a:t>
            </a:r>
            <a:r>
              <a:rPr lang="zh-CN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功能，用于对容器中的数据元素进行遍历和访问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（见教材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P308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8675" lvl="1"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算法模板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用于对容器进行操作 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见教材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P309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：排序函数模板、查找函数模板等）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8FD940-9CD8-4402-8388-BDBB1F88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26</a:t>
            </a:fld>
            <a:endParaRPr lang="zh-CN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B214B4A-B027-4D1A-999D-A075CDEF1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90500"/>
            <a:ext cx="2087563" cy="16557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6CC784EC-9B3C-4E03-B257-587A7190FDA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357188"/>
            <a:ext cx="7572375" cy="614362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zh-CN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&lt;iostream&gt;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zh-CN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&lt;vector&gt;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//vector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容器的头文件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zh-CN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&lt;algorithm&gt;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其他算法的头文件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zh-CN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&lt;numeric&gt;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算术算法的头文件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std;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//创建容器对象v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vector&lt;int&gt; v;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//生成容器v中的元素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cin &gt;&gt; 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(x &gt; 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//往容器v中增加一个元素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v.push_back(x);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cin &gt;&gt; x;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//创建容器v的一个迭代器it1并使其指向v中的第一个元素位置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vector&lt;int&gt;::iterator it1 = v.begin();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对话气泡: 矩形 2">
            <a:extLst>
              <a:ext uri="{FF2B5EF4-FFF2-40B4-BE49-F238E27FC236}">
                <a16:creationId xmlns:a16="http://schemas.microsoft.com/office/drawing/2014/main" id="{A3BB41DA-7C3B-490D-A1B6-E2FE9187E7D3}"/>
              </a:ext>
            </a:extLst>
          </p:cNvPr>
          <p:cNvSpPr/>
          <p:nvPr/>
        </p:nvSpPr>
        <p:spPr bwMode="auto">
          <a:xfrm>
            <a:off x="4355976" y="3068960"/>
            <a:ext cx="4321175" cy="2305050"/>
          </a:xfrm>
          <a:prstGeom prst="wedgeRectCallout">
            <a:avLst>
              <a:gd name="adj1" fmla="val -39106"/>
              <a:gd name="adj2" fmla="val 90837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从该条语句看出，</a:t>
            </a:r>
            <a:r>
              <a:rPr lang="en-US" altLang="zh-CN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中可以在类的内部定义“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嵌套类</a:t>
            </a:r>
            <a:r>
              <a:rPr lang="zh-CN" altLang="en-US" sz="20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”：</a:t>
            </a: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它是外部类的类型成员。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其作用域是外部类的内部。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此外在函数内部也可以定义类。</a:t>
            </a:r>
            <a:endParaRPr lang="en-US" altLang="zh-CN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endParaRPr lang="en-US" altLang="zh-CN" sz="20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  <a:defRPr/>
            </a:pPr>
            <a:r>
              <a:rPr lang="zh-CN" altLang="en-US" sz="20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了解内容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E3A460-130B-4750-81A0-BDC2E835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27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DB8B401-1293-4F24-B329-B9A229481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188913"/>
            <a:ext cx="2374900" cy="14398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D4EF5EAF-1EF0-4A83-A77D-5A9A610CCE3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32568" y="908844"/>
            <a:ext cx="8678863" cy="5335587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//创建容器v的一个迭代器it2并使其指向v中的最后一个元素的下一个位置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vecto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int&gt;::iterator it2 = v.end();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//计算并输出容器v中的最大元素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"Max = " &lt;&lt; *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max_element(it1,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it2)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endl;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//计算并输出容器v中所有元素的和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"Sum = " &lt;&lt;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accumulate(it1,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it2, 0)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endl;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//对容器v中的元素进行排序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sort(it1,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it2);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//输出排序结果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</a:t>
            </a:r>
            <a:r>
              <a:rPr lang="zh-CN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"Sorted result is:\n"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(it1 != it2)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{ cout &lt;&lt; *it1 &lt;&lt; ' ';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++it1;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cout &lt;&lt; '\n';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1B6BC19-AA77-408B-9290-073A6E62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28</a:t>
            </a:fld>
            <a:endParaRPr lang="zh-CN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F9F33C0C-F27C-4204-9212-D7377152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23520"/>
            <a:ext cx="7010400" cy="14097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9E9A4-5E01-49C9-9F38-E96E382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29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E01573A-69CB-4A33-B240-C89EDCC9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28800"/>
            <a:ext cx="7010400" cy="4114800"/>
          </a:xfrm>
        </p:spPr>
        <p:txBody>
          <a:bodyPr vert="horz" lIns="91440" tIns="45720" rIns="91440" bIns="45720" rtlCol="0">
            <a:normAutofit/>
          </a:bodyPr>
          <a:lstStyle/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是泛型程序设计的一个范例 </a:t>
            </a:r>
          </a:p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container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函数对象（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object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grpSp>
        <p:nvGrpSpPr>
          <p:cNvPr id="16" name="组合 13">
            <a:extLst>
              <a:ext uri="{FF2B5EF4-FFF2-40B4-BE49-F238E27FC236}">
                <a16:creationId xmlns:a16="http://schemas.microsoft.com/office/drawing/2014/main" id="{B10A7BA9-7401-4F7A-8B6F-AE54D570F17E}"/>
              </a:ext>
            </a:extLst>
          </p:cNvPr>
          <p:cNvGrpSpPr>
            <a:grpSpLocks/>
          </p:cNvGrpSpPr>
          <p:nvPr/>
        </p:nvGrpSpPr>
        <p:grpSpPr bwMode="auto">
          <a:xfrm>
            <a:off x="1043608" y="3686200"/>
            <a:ext cx="6864350" cy="2519362"/>
            <a:chOff x="1366838" y="4443413"/>
            <a:chExt cx="4831525" cy="2302137"/>
          </a:xfrm>
        </p:grpSpPr>
        <p:sp>
          <p:nvSpPr>
            <p:cNvPr id="17" name="AutoShape 6">
              <a:extLst>
                <a:ext uri="{FF2B5EF4-FFF2-40B4-BE49-F238E27FC236}">
                  <a16:creationId xmlns:a16="http://schemas.microsoft.com/office/drawing/2014/main" id="{54612624-3378-4601-A322-9850ACCEF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838" y="4443413"/>
              <a:ext cx="1058153" cy="1167750"/>
            </a:xfrm>
            <a:prstGeom prst="flowChartMagneticDisk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容器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(container)</a:t>
              </a:r>
              <a:endPara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AutoShape 7">
              <a:extLst>
                <a:ext uri="{FF2B5EF4-FFF2-40B4-BE49-F238E27FC236}">
                  <a16:creationId xmlns:a16="http://schemas.microsoft.com/office/drawing/2014/main" id="{699C0833-2D75-4E76-9D72-260226F8B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289" y="4443413"/>
              <a:ext cx="1414595" cy="1167750"/>
            </a:xfrm>
            <a:prstGeom prst="cube">
              <a:avLst>
                <a:gd name="adj" fmla="val 25000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算法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(algorithm)</a:t>
              </a:r>
              <a:endParaRPr kumimoji="0" lang="zh-CN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" name="AutoShape 8">
              <a:extLst>
                <a:ext uri="{FF2B5EF4-FFF2-40B4-BE49-F238E27FC236}">
                  <a16:creationId xmlns:a16="http://schemas.microsoft.com/office/drawing/2014/main" id="{C62E6CEE-B233-4CCB-9DE1-A052C3E60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975" y="4443413"/>
              <a:ext cx="1060388" cy="1214170"/>
            </a:xfrm>
            <a:prstGeom prst="flowChartMagneticDisk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容器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(container)</a:t>
              </a:r>
              <a:endParaRPr kumimoji="0" lang="zh-CN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0" name="AutoShape 9">
              <a:extLst>
                <a:ext uri="{FF2B5EF4-FFF2-40B4-BE49-F238E27FC236}">
                  <a16:creationId xmlns:a16="http://schemas.microsoft.com/office/drawing/2014/main" id="{C9D0D5B0-3AE2-4C61-85A1-58321D52A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325" y="4594278"/>
              <a:ext cx="707298" cy="89068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迭代器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(</a:t>
              </a:r>
              <a:r>
                <a:rPr kumimoji="0" lang="en-US" altLang="zh-CN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iterator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)</a:t>
              </a:r>
              <a:endParaRPr kumimoji="0" lang="zh-CN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AutoShape 10">
              <a:extLst>
                <a:ext uri="{FF2B5EF4-FFF2-40B4-BE49-F238E27FC236}">
                  <a16:creationId xmlns:a16="http://schemas.microsoft.com/office/drawing/2014/main" id="{87EF9844-CDF0-4290-B4DC-EF92C02EC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514" y="6075363"/>
              <a:ext cx="1374370" cy="670187"/>
            </a:xfrm>
            <a:prstGeom prst="flowChartMagneticDrum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函数对象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(function</a:t>
              </a:r>
              <a:b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</a:b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object)</a:t>
              </a:r>
              <a:endParaRPr kumimoji="0" lang="zh-CN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AutoShape 11">
              <a:extLst>
                <a:ext uri="{FF2B5EF4-FFF2-40B4-BE49-F238E27FC236}">
                  <a16:creationId xmlns:a16="http://schemas.microsoft.com/office/drawing/2014/main" id="{D41A0078-367B-4E58-BE78-147564EBE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821" y="5611163"/>
              <a:ext cx="353090" cy="464199"/>
            </a:xfrm>
            <a:prstGeom prst="downArrow">
              <a:avLst>
                <a:gd name="adj1" fmla="val 50000"/>
                <a:gd name="adj2" fmla="val 41441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AutoShape 12">
              <a:extLst>
                <a:ext uri="{FF2B5EF4-FFF2-40B4-BE49-F238E27FC236}">
                  <a16:creationId xmlns:a16="http://schemas.microsoft.com/office/drawing/2014/main" id="{6151FFBF-F336-4D29-B55A-541E569D5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991" y="4594278"/>
              <a:ext cx="732997" cy="89068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迭代器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(</a:t>
              </a:r>
              <a:r>
                <a:rPr kumimoji="0" lang="en-US" altLang="zh-CN" sz="140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iterator</a:t>
              </a: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itchFamily="34" charset="0"/>
                  <a:ea typeface="等线" panose="02010600030101010101" pitchFamily="2" charset="-122"/>
                  <a:cs typeface="+mn-cs"/>
                </a:rPr>
                <a:t>)</a:t>
              </a:r>
              <a:endParaRPr kumimoji="0" lang="zh-CN" altLang="zh-CN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6595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A475D7C-1075-4BF1-BB99-673BCC64F0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260648"/>
            <a:ext cx="4759325" cy="113982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6D2986D-FC33-4AA6-9C39-800B0D8DE0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2060848"/>
            <a:ext cx="4916488" cy="17208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类属的概念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zh-CN" sz="2800" b="1">
                <a:latin typeface="微软雅黑" panose="020B0503020204020204" pitchFamily="34" charset="-122"/>
                <a:ea typeface="微软雅黑" panose="020B0503020204020204" pitchFamily="34" charset="-122"/>
              </a:rPr>
              <a:t>C++标准模板库</a:t>
            </a: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BF47EB-EBA1-43B5-9472-4BD86D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F9F33C0C-F27C-4204-9212-D7377152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23520"/>
            <a:ext cx="7010400" cy="14097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9E9A4-5E01-49C9-9F38-E96E382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30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E01573A-69CB-4A33-B240-C89EDCC9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28800"/>
            <a:ext cx="7010400" cy="4114800"/>
          </a:xfrm>
        </p:spPr>
        <p:txBody>
          <a:bodyPr vert="horz" lIns="91440" tIns="45720" rIns="91440" bIns="45720" rtlCol="0">
            <a:normAutofit/>
          </a:bodyPr>
          <a:lstStyle/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的组成部分 </a:t>
            </a:r>
          </a:p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911CCCCC-04DE-46A4-B2CF-812A64D73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689958"/>
              </p:ext>
            </p:extLst>
          </p:nvPr>
        </p:nvGraphicFramePr>
        <p:xfrm>
          <a:off x="603763" y="1563429"/>
          <a:ext cx="7936473" cy="4673179"/>
        </p:xfrm>
        <a:graphic>
          <a:graphicData uri="http://schemas.openxmlformats.org/drawingml/2006/table">
            <a:tbl>
              <a:tblPr/>
              <a:tblGrid>
                <a:gridCol w="1458273">
                  <a:extLst>
                    <a:ext uri="{9D8B030D-6E8A-4147-A177-3AD203B41FA5}">
                      <a16:colId xmlns:a16="http://schemas.microsoft.com/office/drawing/2014/main" val="3672513156"/>
                    </a:ext>
                  </a:extLst>
                </a:gridCol>
                <a:gridCol w="6478200">
                  <a:extLst>
                    <a:ext uri="{9D8B030D-6E8A-4147-A177-3AD203B41FA5}">
                      <a16:colId xmlns:a16="http://schemas.microsoft.com/office/drawing/2014/main" val="1755295405"/>
                    </a:ext>
                  </a:extLst>
                </a:gridCol>
              </a:tblGrid>
              <a:tr h="4451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组成</a:t>
                      </a:r>
                    </a:p>
                  </a:txBody>
                  <a:tcPr marL="46950" marR="46950" marT="65731" marB="657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b="1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含义</a:t>
                      </a:r>
                    </a:p>
                  </a:txBody>
                  <a:tcPr marL="46950" marR="46950" marT="65731" marB="65731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58400"/>
                  </a:ext>
                </a:extLst>
              </a:tr>
              <a:tr h="5097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容器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一些封装</a:t>
                      </a:r>
                      <a:r>
                        <a:rPr lang="zh-CN" altLang="en-US" sz="2000" u="none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数据结构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的模板类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373241"/>
                  </a:ext>
                </a:extLst>
              </a:tr>
              <a:tr h="84920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算法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算法被设计成一个个的模板函数，大部分算法都包含在头文件 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&lt;algorithm&gt; 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中，少部分位于头文件 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&lt;numeric&gt; 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中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83401"/>
                  </a:ext>
                </a:extLst>
              </a:tr>
              <a:tr h="5097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迭代器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对容器中数据进行读和写，容器和算法之间的“胶合剂”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649632"/>
                  </a:ext>
                </a:extLst>
              </a:tr>
              <a:tr h="7178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函数对象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如果一个类将 </a:t>
                      </a:r>
                      <a:r>
                        <a:rPr lang="en-US" altLang="zh-CN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 </a:t>
                      </a:r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运算符重载为成员函数，这个类就称为函数对象类，这个类的对象就是函数对象（又称仿函数）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7502"/>
                  </a:ext>
                </a:extLst>
              </a:tr>
              <a:tr h="92365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适配器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可以使一个类的接口（模板的参数）适配成用户指定的形式，从而让原本不能在一起工作的两个类工作在一起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700352"/>
                  </a:ext>
                </a:extLst>
              </a:tr>
              <a:tr h="71784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内存分配器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2000" kern="1200" dirty="0">
                          <a:solidFill>
                            <a:schemeClr val="tx2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为容器类模板提供自定义的内存申请和释放功能，不常用</a:t>
                      </a:r>
                    </a:p>
                  </a:txBody>
                  <a:tcPr marL="46950" marR="46950" marT="46950" marB="469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017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F9F33C0C-F27C-4204-9212-D7377152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23520"/>
            <a:ext cx="7010400" cy="14097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9E9A4-5E01-49C9-9F38-E96E382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31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E01573A-69CB-4A33-B240-C89EDCC9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28800"/>
            <a:ext cx="7010400" cy="4114800"/>
          </a:xfrm>
        </p:spPr>
        <p:txBody>
          <a:bodyPr vert="horz" lIns="91440" tIns="45720" rIns="91440" bIns="45720" rtlCol="0">
            <a:normAutofit/>
          </a:bodyPr>
          <a:lstStyle/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的相关头文件 </a:t>
            </a:r>
          </a:p>
          <a:p>
            <a:pPr marL="360000"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28FB31A-D932-45DA-B236-B0662841A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466063"/>
              </p:ext>
            </p:extLst>
          </p:nvPr>
        </p:nvGraphicFramePr>
        <p:xfrm>
          <a:off x="476250" y="2503242"/>
          <a:ext cx="7886700" cy="2087880"/>
        </p:xfrm>
        <a:graphic>
          <a:graphicData uri="http://schemas.openxmlformats.org/drawingml/2006/table">
            <a:tbl>
              <a:tblPr/>
              <a:tblGrid>
                <a:gridCol w="1971675">
                  <a:extLst>
                    <a:ext uri="{9D8B030D-6E8A-4147-A177-3AD203B41FA5}">
                      <a16:colId xmlns:a16="http://schemas.microsoft.com/office/drawing/2014/main" val="18617387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236070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82434731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3804007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&lt;iterator&gt;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&lt;functional&gt;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&lt;vector&gt;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&lt;deque&gt;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4115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&lt;list&gt;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&lt;queue&gt;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&lt;stack&gt;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&lt;set&gt;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37174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&lt;map&gt;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&lt;algorithm&gt;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&lt;numeric&gt;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&lt;memory&gt;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44131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&lt;utility&gt;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4000" b="1" kern="1200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08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591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F9F33C0C-F27C-4204-9212-D7377152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23520"/>
            <a:ext cx="7010400" cy="14097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F82DD3F6-00EB-4BC8-A293-C2A78AD42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16832"/>
            <a:ext cx="8229600" cy="37004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由长度可变的同类型元素所构成的序列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容器由类模板来实现的，模板的参数是容器的元素类型。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p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中包含了很多种容器，如：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这些容器提供了很多相同的操作。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由于它们采用了不同的内部实现方法，因此，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不同的容器往往适合于不同的应用场合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9E9A4-5E01-49C9-9F38-E96E382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32</a:t>
            </a:fld>
            <a:endParaRPr lang="zh-CN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F9F33C0C-F27C-4204-9212-D7377152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23520"/>
            <a:ext cx="7010400" cy="14097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F82DD3F6-00EB-4BC8-A293-C2A78AD42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460292"/>
            <a:ext cx="8229600" cy="37004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容器的基本功能和分类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9E9A4-5E01-49C9-9F38-E96E382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33</a:t>
            </a:fld>
            <a:endParaRPr lang="zh-CN" altLang="zh-CN"/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F7056707-4A10-4910-B359-07A1DA8BF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0412" y="2693057"/>
            <a:ext cx="1622425" cy="357188"/>
          </a:xfrm>
          <a:prstGeom prst="rect">
            <a:avLst/>
          </a:prstGeom>
          <a:solidFill>
            <a:srgbClr val="438086"/>
          </a:solidFill>
          <a:ln w="3175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容器</a:t>
            </a:r>
            <a:r>
              <a:rPr kumimoji="1" lang="en-US" altLang="zh-CN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(Container)</a:t>
            </a:r>
            <a:endParaRPr kumimoji="1" lang="zh-CN" altLang="zh-CN" sz="1600" kern="0" dirty="0">
              <a:solidFill>
                <a:srgbClr val="DEDED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" name="组合 59">
            <a:extLst>
              <a:ext uri="{FF2B5EF4-FFF2-40B4-BE49-F238E27FC236}">
                <a16:creationId xmlns:a16="http://schemas.microsoft.com/office/drawing/2014/main" id="{25D16186-A5ED-4236-A907-0AD1890C1B9F}"/>
              </a:ext>
            </a:extLst>
          </p:cNvPr>
          <p:cNvGrpSpPr>
            <a:grpSpLocks/>
          </p:cNvGrpSpPr>
          <p:nvPr/>
        </p:nvGrpSpPr>
        <p:grpSpPr bwMode="auto">
          <a:xfrm>
            <a:off x="1050675" y="4391026"/>
            <a:ext cx="2500312" cy="1445282"/>
            <a:chOff x="5715008" y="4199231"/>
            <a:chExt cx="2500330" cy="1444346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7745894B-9143-4242-9F91-A070AC68F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8" y="5016921"/>
              <a:ext cx="2500330" cy="626656"/>
            </a:xfrm>
            <a:prstGeom prst="rect">
              <a:avLst/>
            </a:prstGeom>
            <a:solidFill>
              <a:srgbClr val="438086"/>
            </a:solidFill>
            <a:ln w="3175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随机访问容器</a:t>
              </a:r>
              <a:br>
                <a:rPr kumimoji="1" lang="zh-CN" altLang="en-US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kumimoji="1" lang="en-US" altLang="zh-CN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(Random Access Container)</a:t>
              </a:r>
              <a:endParaRPr kumimoji="1" lang="zh-CN" altLang="zh-CN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0" name="AutoShape 5">
              <a:extLst>
                <a:ext uri="{FF2B5EF4-FFF2-40B4-BE49-F238E27FC236}">
                  <a16:creationId xmlns:a16="http://schemas.microsoft.com/office/drawing/2014/main" id="{C830C883-7586-4256-8CA2-25C54B63B654}"/>
                </a:ext>
              </a:extLst>
            </p:cNvPr>
            <p:cNvCxnSpPr>
              <a:cxnSpLocks noChangeShapeType="1"/>
              <a:stCxn id="12" idx="2"/>
              <a:endCxn id="9" idx="0"/>
            </p:cNvCxnSpPr>
            <p:nvPr/>
          </p:nvCxnSpPr>
          <p:spPr bwMode="auto">
            <a:xfrm>
              <a:off x="6965173" y="4199231"/>
              <a:ext cx="0" cy="817690"/>
            </a:xfrm>
            <a:prstGeom prst="straightConnector1">
              <a:avLst/>
            </a:prstGeom>
            <a:solidFill>
              <a:srgbClr val="438086"/>
            </a:solidFill>
            <a:ln w="31750" cap="flat" cmpd="sng" algn="ctr">
              <a:solidFill>
                <a:sysClr val="windowText" lastClr="000000"/>
              </a:solidFill>
              <a:prstDash val="solid"/>
              <a:headEnd/>
              <a:tailEnd type="triangl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11" name="组合 58">
            <a:extLst>
              <a:ext uri="{FF2B5EF4-FFF2-40B4-BE49-F238E27FC236}">
                <a16:creationId xmlns:a16="http://schemas.microsoft.com/office/drawing/2014/main" id="{6CB2B912-BC25-4B7B-9B21-2F42C74906DE}"/>
              </a:ext>
            </a:extLst>
          </p:cNvPr>
          <p:cNvGrpSpPr>
            <a:grpSpLocks/>
          </p:cNvGrpSpPr>
          <p:nvPr/>
        </p:nvGrpSpPr>
        <p:grpSpPr bwMode="auto">
          <a:xfrm>
            <a:off x="1050675" y="3121682"/>
            <a:ext cx="2500312" cy="1269343"/>
            <a:chOff x="5715008" y="3121548"/>
            <a:chExt cx="2500330" cy="1268715"/>
          </a:xfrm>
        </p:grpSpPr>
        <p:sp>
          <p:nvSpPr>
            <p:cNvPr id="12" name="Text Box 3">
              <a:extLst>
                <a:ext uri="{FF2B5EF4-FFF2-40B4-BE49-F238E27FC236}">
                  <a16:creationId xmlns:a16="http://schemas.microsoft.com/office/drawing/2014/main" id="{FCA4D31C-0829-4842-B604-18E2F27B6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8" y="3785724"/>
              <a:ext cx="2500330" cy="604539"/>
            </a:xfrm>
            <a:prstGeom prst="rect">
              <a:avLst/>
            </a:prstGeom>
            <a:solidFill>
              <a:srgbClr val="438086"/>
            </a:solidFill>
            <a:ln w="3175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可逆容器</a:t>
              </a:r>
              <a:endParaRPr kumimoji="1" lang="en-US" altLang="zh-CN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 eaLnBrk="1" hangingPunct="1">
                <a:defRPr/>
              </a:pPr>
              <a:r>
                <a:rPr kumimoji="1" lang="en-US" altLang="zh-CN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(Reversible Container)</a:t>
              </a:r>
              <a:endParaRPr kumimoji="1" lang="zh-CN" altLang="zh-CN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3" name="AutoShape 6">
              <a:extLst>
                <a:ext uri="{FF2B5EF4-FFF2-40B4-BE49-F238E27FC236}">
                  <a16:creationId xmlns:a16="http://schemas.microsoft.com/office/drawing/2014/main" id="{53EBB5CF-D8C8-4CB5-8A5B-2D8CCB30B94D}"/>
                </a:ext>
              </a:extLst>
            </p:cNvPr>
            <p:cNvCxnSpPr>
              <a:cxnSpLocks noChangeShapeType="1"/>
              <a:stCxn id="7" idx="2"/>
              <a:endCxn id="12" idx="0"/>
            </p:cNvCxnSpPr>
            <p:nvPr/>
          </p:nvCxnSpPr>
          <p:spPr bwMode="auto">
            <a:xfrm flipH="1">
              <a:off x="6965173" y="3121548"/>
              <a:ext cx="205332" cy="664176"/>
            </a:xfrm>
            <a:prstGeom prst="straightConnector1">
              <a:avLst/>
            </a:prstGeom>
            <a:solidFill>
              <a:srgbClr val="438086"/>
            </a:solidFill>
            <a:ln w="31750" cap="flat" cmpd="sng" algn="ctr">
              <a:solidFill>
                <a:sysClr val="windowText" lastClr="000000"/>
              </a:solidFill>
              <a:prstDash val="solid"/>
              <a:headEnd/>
              <a:tailEnd type="triangl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14" name="Text Box 8">
            <a:extLst>
              <a:ext uri="{FF2B5EF4-FFF2-40B4-BE49-F238E27FC236}">
                <a16:creationId xmlns:a16="http://schemas.microsoft.com/office/drawing/2014/main" id="{B188C80B-21C9-4B5A-B921-87A1BD5E5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475" y="1907245"/>
            <a:ext cx="1898650" cy="384175"/>
          </a:xfrm>
          <a:prstGeom prst="rect">
            <a:avLst/>
          </a:prstGeom>
          <a:solidFill>
            <a:srgbClr val="438086"/>
          </a:solidFill>
          <a:ln w="3175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容器</a:t>
            </a:r>
            <a:r>
              <a:rPr kumimoji="1" lang="en-US" altLang="zh-CN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(Container)</a:t>
            </a:r>
            <a:endParaRPr kumimoji="1" lang="zh-CN" altLang="zh-CN" sz="1600" kern="0" dirty="0">
              <a:solidFill>
                <a:srgbClr val="DEDED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4C2C296E-166A-4B9C-B582-D0F1F15ABA9A}"/>
              </a:ext>
            </a:extLst>
          </p:cNvPr>
          <p:cNvGrpSpPr>
            <a:grpSpLocks/>
          </p:cNvGrpSpPr>
          <p:nvPr/>
        </p:nvGrpSpPr>
        <p:grpSpPr bwMode="auto">
          <a:xfrm>
            <a:off x="3919287" y="2291420"/>
            <a:ext cx="3797300" cy="1152525"/>
            <a:chOff x="1631971" y="2098664"/>
            <a:chExt cx="3797285" cy="1152532"/>
          </a:xfrm>
        </p:grpSpPr>
        <p:cxnSp>
          <p:nvCxnSpPr>
            <p:cNvPr id="16" name="AutoShape 7">
              <a:extLst>
                <a:ext uri="{FF2B5EF4-FFF2-40B4-BE49-F238E27FC236}">
                  <a16:creationId xmlns:a16="http://schemas.microsoft.com/office/drawing/2014/main" id="{A53AD4DC-4106-4A39-80A8-55298BC83E9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533665" y="1828792"/>
              <a:ext cx="427040" cy="966784"/>
            </a:xfrm>
            <a:prstGeom prst="straightConnector1">
              <a:avLst/>
            </a:prstGeom>
            <a:solidFill>
              <a:srgbClr val="438086"/>
            </a:solidFill>
            <a:ln w="31750" cap="flat" cmpd="sng" algn="ctr">
              <a:solidFill>
                <a:sysClr val="windowText" lastClr="000000"/>
              </a:solidFill>
              <a:prstDash val="solid"/>
              <a:headEnd/>
              <a:tailEnd type="triangl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sp>
          <p:nvSpPr>
            <p:cNvPr id="17" name="Text Box 9">
              <a:extLst>
                <a:ext uri="{FF2B5EF4-FFF2-40B4-BE49-F238E27FC236}">
                  <a16:creationId xmlns:a16="http://schemas.microsoft.com/office/drawing/2014/main" id="{69A4EC66-34F9-43B7-B172-922269F6B0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1971" y="2571742"/>
              <a:ext cx="1162045" cy="679454"/>
            </a:xfrm>
            <a:prstGeom prst="rect">
              <a:avLst/>
            </a:prstGeom>
            <a:solidFill>
              <a:srgbClr val="438086"/>
            </a:solidFill>
            <a:ln w="3175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顺序容器</a:t>
              </a:r>
              <a:r>
                <a:rPr kumimoji="1" lang="en-US" altLang="zh-CN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(Sequence)</a:t>
              </a:r>
              <a:endParaRPr kumimoji="1" lang="zh-CN" altLang="zh-CN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Text Box 10">
              <a:extLst>
                <a:ext uri="{FF2B5EF4-FFF2-40B4-BE49-F238E27FC236}">
                  <a16:creationId xmlns:a16="http://schemas.microsoft.com/office/drawing/2014/main" id="{EF28271D-D3B0-4CFE-BFF4-F0816748AF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978" y="2525704"/>
              <a:ext cx="2173278" cy="679454"/>
            </a:xfrm>
            <a:prstGeom prst="rect">
              <a:avLst/>
            </a:prstGeom>
            <a:solidFill>
              <a:srgbClr val="438086"/>
            </a:solidFill>
            <a:ln w="3175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关联容器</a:t>
              </a:r>
              <a:br>
                <a:rPr kumimoji="1" lang="zh-CN" altLang="en-US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r>
                <a:rPr kumimoji="1" lang="en-US" altLang="zh-CN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kumimoji="1" lang="en-US" altLang="zh-CN" sz="14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Associative Container</a:t>
              </a:r>
              <a:r>
                <a:rPr kumimoji="1" lang="en-US" altLang="zh-CN" sz="1600" kern="0" dirty="0">
                  <a:solidFill>
                    <a:srgbClr val="DEDED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kumimoji="1" lang="zh-CN" altLang="zh-CN" sz="1600" kern="0" dirty="0">
                <a:solidFill>
                  <a:srgbClr val="DEDED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19" name="AutoShape 11">
              <a:extLst>
                <a:ext uri="{FF2B5EF4-FFF2-40B4-BE49-F238E27FC236}">
                  <a16:creationId xmlns:a16="http://schemas.microsoft.com/office/drawing/2014/main" id="{8E31231F-D155-4136-8B47-9B7FA71A01AD}"/>
                </a:ext>
              </a:extLst>
            </p:cNvPr>
            <p:cNvCxnSpPr>
              <a:cxnSpLocks noChangeShapeType="1"/>
              <a:stCxn id="14" idx="2"/>
              <a:endCxn id="18" idx="0"/>
            </p:cNvCxnSpPr>
            <p:nvPr/>
          </p:nvCxnSpPr>
          <p:spPr bwMode="auto">
            <a:xfrm>
              <a:off x="3397014" y="2362848"/>
              <a:ext cx="945603" cy="162856"/>
            </a:xfrm>
            <a:prstGeom prst="straightConnector1">
              <a:avLst/>
            </a:prstGeom>
            <a:solidFill>
              <a:srgbClr val="438086"/>
            </a:solidFill>
            <a:ln w="31750" cap="flat" cmpd="sng" algn="ctr">
              <a:solidFill>
                <a:sysClr val="windowText" lastClr="000000"/>
              </a:solidFill>
              <a:prstDash val="solid"/>
              <a:headEnd/>
              <a:tailEnd type="triangl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20" name="组合 54">
            <a:extLst>
              <a:ext uri="{FF2B5EF4-FFF2-40B4-BE49-F238E27FC236}">
                <a16:creationId xmlns:a16="http://schemas.microsoft.com/office/drawing/2014/main" id="{E5CE17BF-8D12-489F-B3D8-4EB0405296F6}"/>
              </a:ext>
            </a:extLst>
          </p:cNvPr>
          <p:cNvGrpSpPr>
            <a:grpSpLocks/>
          </p:cNvGrpSpPr>
          <p:nvPr/>
        </p:nvGrpSpPr>
        <p:grpSpPr bwMode="auto">
          <a:xfrm>
            <a:off x="4073275" y="5121932"/>
            <a:ext cx="928687" cy="785813"/>
            <a:chOff x="1785918" y="4929198"/>
            <a:chExt cx="928694" cy="785818"/>
          </a:xfrm>
        </p:grpSpPr>
        <p:sp>
          <p:nvSpPr>
            <p:cNvPr id="21" name="矩形 23">
              <a:extLst>
                <a:ext uri="{FF2B5EF4-FFF2-40B4-BE49-F238E27FC236}">
                  <a16:creationId xmlns:a16="http://schemas.microsoft.com/office/drawing/2014/main" id="{756A3BBA-EF02-4BB5-9EF1-9022324E3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18" y="4929198"/>
              <a:ext cx="928694" cy="357190"/>
            </a:xfrm>
            <a:prstGeom prst="rect">
              <a:avLst/>
            </a:prstGeom>
            <a:solidFill>
              <a:srgbClr val="53548A"/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ker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vector</a:t>
              </a:r>
              <a:endParaRPr lang="zh-CN" altLang="en-US" sz="1600" ker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2" name="矩形 23">
              <a:extLst>
                <a:ext uri="{FF2B5EF4-FFF2-40B4-BE49-F238E27FC236}">
                  <a16:creationId xmlns:a16="http://schemas.microsoft.com/office/drawing/2014/main" id="{86FEF3EF-5B41-4293-A720-EAB8B12DE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18" y="5357826"/>
              <a:ext cx="928694" cy="357190"/>
            </a:xfrm>
            <a:prstGeom prst="rect">
              <a:avLst/>
            </a:prstGeom>
            <a:solidFill>
              <a:srgbClr val="53548A"/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ker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deque</a:t>
              </a:r>
              <a:endParaRPr lang="zh-CN" altLang="en-US" sz="1600" ker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3" name="矩形 23">
            <a:extLst>
              <a:ext uri="{FF2B5EF4-FFF2-40B4-BE49-F238E27FC236}">
                <a16:creationId xmlns:a16="http://schemas.microsoft.com/office/drawing/2014/main" id="{F4D4DADC-ACA3-4162-9894-B9026ED30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275" y="4050370"/>
            <a:ext cx="928687" cy="357187"/>
          </a:xfrm>
          <a:prstGeom prst="rect">
            <a:avLst/>
          </a:prstGeom>
          <a:solidFill>
            <a:srgbClr val="53548A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ker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endParaRPr lang="zh-CN" altLang="en-US" sz="1600" kern="0">
              <a:solidFill>
                <a:prstClr val="white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93BEE8E7-B791-4B8C-9F63-3B4F7BBCCA36}"/>
              </a:ext>
            </a:extLst>
          </p:cNvPr>
          <p:cNvGrpSpPr>
            <a:grpSpLocks/>
          </p:cNvGrpSpPr>
          <p:nvPr/>
        </p:nvGrpSpPr>
        <p:grpSpPr bwMode="auto">
          <a:xfrm>
            <a:off x="5787775" y="3836057"/>
            <a:ext cx="1714500" cy="785813"/>
            <a:chOff x="3500430" y="4929198"/>
            <a:chExt cx="1714512" cy="785818"/>
          </a:xfrm>
        </p:grpSpPr>
        <p:sp>
          <p:nvSpPr>
            <p:cNvPr id="25" name="矩形 23">
              <a:extLst>
                <a:ext uri="{FF2B5EF4-FFF2-40B4-BE49-F238E27FC236}">
                  <a16:creationId xmlns:a16="http://schemas.microsoft.com/office/drawing/2014/main" id="{8FFAF344-3A92-49C5-B746-105430109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2" y="4929198"/>
              <a:ext cx="1071570" cy="357190"/>
            </a:xfrm>
            <a:prstGeom prst="rect">
              <a:avLst/>
            </a:prstGeom>
            <a:solidFill>
              <a:srgbClr val="53548A"/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ker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multiset</a:t>
              </a:r>
              <a:endParaRPr lang="zh-CN" altLang="en-US" sz="1600" ker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矩形 23">
              <a:extLst>
                <a:ext uri="{FF2B5EF4-FFF2-40B4-BE49-F238E27FC236}">
                  <a16:creationId xmlns:a16="http://schemas.microsoft.com/office/drawing/2014/main" id="{A47F2F97-0AC8-4AF2-958D-1E72123D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2" y="5357826"/>
              <a:ext cx="1071570" cy="357190"/>
            </a:xfrm>
            <a:prstGeom prst="rect">
              <a:avLst/>
            </a:prstGeom>
            <a:solidFill>
              <a:srgbClr val="53548A"/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ker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multimap</a:t>
              </a:r>
              <a:endParaRPr lang="zh-CN" altLang="en-US" sz="1600" ker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" name="矩形 23">
              <a:extLst>
                <a:ext uri="{FF2B5EF4-FFF2-40B4-BE49-F238E27FC236}">
                  <a16:creationId xmlns:a16="http://schemas.microsoft.com/office/drawing/2014/main" id="{40147068-9186-4CEE-BFB4-6FBB133D1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430" y="4929198"/>
              <a:ext cx="571504" cy="357190"/>
            </a:xfrm>
            <a:prstGeom prst="rect">
              <a:avLst/>
            </a:prstGeom>
            <a:solidFill>
              <a:srgbClr val="53548A"/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ker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set</a:t>
              </a:r>
              <a:endParaRPr lang="zh-CN" altLang="en-US" sz="1600" ker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" name="矩形 23">
              <a:extLst>
                <a:ext uri="{FF2B5EF4-FFF2-40B4-BE49-F238E27FC236}">
                  <a16:creationId xmlns:a16="http://schemas.microsoft.com/office/drawing/2014/main" id="{75154C06-64B1-4723-B26A-5F72ED95A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0430" y="5357826"/>
              <a:ext cx="571504" cy="357190"/>
            </a:xfrm>
            <a:prstGeom prst="rect">
              <a:avLst/>
            </a:prstGeom>
            <a:solidFill>
              <a:srgbClr val="53548A"/>
            </a:solidFill>
            <a:ln w="127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1600" kern="0">
                  <a:solidFill>
                    <a:prstClr val="white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map</a:t>
              </a:r>
              <a:endParaRPr lang="zh-CN" altLang="en-US" sz="1600" kern="0">
                <a:solidFill>
                  <a:prstClr val="white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9" name="组合 55">
            <a:extLst>
              <a:ext uri="{FF2B5EF4-FFF2-40B4-BE49-F238E27FC236}">
                <a16:creationId xmlns:a16="http://schemas.microsoft.com/office/drawing/2014/main" id="{91818C4D-924A-49ED-B263-A695C22B3BC3}"/>
              </a:ext>
            </a:extLst>
          </p:cNvPr>
          <p:cNvGrpSpPr>
            <a:grpSpLocks/>
          </p:cNvGrpSpPr>
          <p:nvPr/>
        </p:nvGrpSpPr>
        <p:grpSpPr bwMode="auto">
          <a:xfrm>
            <a:off x="1050675" y="3693182"/>
            <a:ext cx="6786562" cy="2428875"/>
            <a:chOff x="1500166" y="3500438"/>
            <a:chExt cx="6786610" cy="2428892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B97E53A0-BEDA-4D9E-913A-ECD1A565CDBC}"/>
                </a:ext>
              </a:extLst>
            </p:cNvPr>
            <p:cNvCxnSpPr/>
            <p:nvPr/>
          </p:nvCxnSpPr>
          <p:spPr bwMode="auto">
            <a:xfrm>
              <a:off x="1500166" y="3500438"/>
              <a:ext cx="6786610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6433F3DC-4B7A-43DC-8D6B-9CAC380381F8}"/>
                </a:ext>
              </a:extLst>
            </p:cNvPr>
            <p:cNvCxnSpPr/>
            <p:nvPr/>
          </p:nvCxnSpPr>
          <p:spPr bwMode="auto">
            <a:xfrm>
              <a:off x="1500166" y="4643446"/>
              <a:ext cx="6786610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F0106ABA-7751-478F-8E0E-4354ACC1B01E}"/>
                </a:ext>
              </a:extLst>
            </p:cNvPr>
            <p:cNvCxnSpPr/>
            <p:nvPr/>
          </p:nvCxnSpPr>
          <p:spPr bwMode="auto">
            <a:xfrm>
              <a:off x="1500166" y="5929330"/>
              <a:ext cx="6786610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33" name="组合 56">
            <a:extLst>
              <a:ext uri="{FF2B5EF4-FFF2-40B4-BE49-F238E27FC236}">
                <a16:creationId xmlns:a16="http://schemas.microsoft.com/office/drawing/2014/main" id="{8CFD6495-708F-45B0-89E0-4F33452F9DAA}"/>
              </a:ext>
            </a:extLst>
          </p:cNvPr>
          <p:cNvGrpSpPr>
            <a:grpSpLocks/>
          </p:cNvGrpSpPr>
          <p:nvPr/>
        </p:nvGrpSpPr>
        <p:grpSpPr bwMode="auto">
          <a:xfrm>
            <a:off x="3693862" y="2693057"/>
            <a:ext cx="4143375" cy="3429000"/>
            <a:chOff x="1428728" y="2500306"/>
            <a:chExt cx="4143404" cy="3429024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189014AE-6DD7-4324-885C-973458F08C9B}"/>
                </a:ext>
              </a:extLst>
            </p:cNvPr>
            <p:cNvCxnSpPr/>
            <p:nvPr/>
          </p:nvCxnSpPr>
          <p:spPr bwMode="auto">
            <a:xfrm rot="5400000">
              <a:off x="-285784" y="4214818"/>
              <a:ext cx="3429024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069AD64D-E8CF-4475-95F6-0AF9ED8D3538}"/>
                </a:ext>
              </a:extLst>
            </p:cNvPr>
            <p:cNvCxnSpPr/>
            <p:nvPr/>
          </p:nvCxnSpPr>
          <p:spPr bwMode="auto">
            <a:xfrm rot="5400000">
              <a:off x="1285852" y="4214818"/>
              <a:ext cx="3429024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E992D3FF-7E3E-4440-BBD9-4E22B01B956E}"/>
                </a:ext>
              </a:extLst>
            </p:cNvPr>
            <p:cNvCxnSpPr/>
            <p:nvPr/>
          </p:nvCxnSpPr>
          <p:spPr bwMode="auto">
            <a:xfrm rot="5400000">
              <a:off x="3857620" y="4214818"/>
              <a:ext cx="3429024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</p:grpSp>
    </p:spTree>
    <p:extLst>
      <p:ext uri="{BB962C8B-B14F-4D97-AF65-F5344CB8AC3E}">
        <p14:creationId xmlns:p14="http://schemas.microsoft.com/office/powerpoint/2010/main" val="4063104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F9F33C0C-F27C-4204-9212-D73771522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640" y="23520"/>
            <a:ext cx="7010400" cy="14097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8.3.2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F82DD3F6-00EB-4BC8-A293-C2A78AD423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536" y="1460292"/>
            <a:ext cx="8229600" cy="37004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p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容器的基本功能和分类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9E9A4-5E01-49C9-9F38-E96E382C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34</a:t>
            </a:fld>
            <a:endParaRPr lang="zh-CN" altLang="zh-CN"/>
          </a:p>
        </p:txBody>
      </p:sp>
      <p:sp>
        <p:nvSpPr>
          <p:cNvPr id="37" name="Text Box 8">
            <a:extLst>
              <a:ext uri="{FF2B5EF4-FFF2-40B4-BE49-F238E27FC236}">
                <a16:creationId xmlns:a16="http://schemas.microsoft.com/office/drawing/2014/main" id="{5243CC8C-CD54-4A61-974D-F19CF4600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2875" y="1643063"/>
            <a:ext cx="2286000" cy="571500"/>
          </a:xfrm>
          <a:prstGeom prst="rect">
            <a:avLst/>
          </a:prstGeom>
          <a:solidFill>
            <a:srgbClr val="438086"/>
          </a:solidFill>
          <a:ln w="3175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1600" kern="0" dirty="0">
                <a:solidFill>
                  <a:srgbClr val="DEDEDE"/>
                </a:solidFill>
                <a:latin typeface="Times New Roman" pitchFamily="18" charset="0"/>
                <a:ea typeface="宋体" panose="02010600030101010101" pitchFamily="2" charset="-122"/>
              </a:rPr>
              <a:t>关联容器</a:t>
            </a:r>
            <a:endParaRPr kumimoji="1" lang="en-US" altLang="zh-CN" sz="1600" kern="0" dirty="0">
              <a:solidFill>
                <a:srgbClr val="DEDEDE"/>
              </a:solidFill>
              <a:latin typeface="Times New Roman" pitchFamily="18" charset="0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kumimoji="1" lang="en-US" altLang="zh-CN" sz="1600" kern="0" dirty="0">
                <a:solidFill>
                  <a:srgbClr val="DEDEDE"/>
                </a:solidFill>
                <a:latin typeface="Times New Roman" pitchFamily="18" charset="0"/>
                <a:ea typeface="宋体" panose="02010600030101010101" pitchFamily="2" charset="-122"/>
              </a:rPr>
              <a:t>(Associative Container)</a:t>
            </a:r>
            <a:endParaRPr kumimoji="1" lang="zh-CN" altLang="zh-CN" sz="1600" kern="0" dirty="0">
              <a:solidFill>
                <a:srgbClr val="DEDEDE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  <p:grpSp>
        <p:nvGrpSpPr>
          <p:cNvPr id="38" name="组合 33">
            <a:extLst>
              <a:ext uri="{FF2B5EF4-FFF2-40B4-BE49-F238E27FC236}">
                <a16:creationId xmlns:a16="http://schemas.microsoft.com/office/drawing/2014/main" id="{79C714EC-2DC3-4734-AC1A-EFF53C9786FA}"/>
              </a:ext>
            </a:extLst>
          </p:cNvPr>
          <p:cNvGrpSpPr>
            <a:grpSpLocks/>
          </p:cNvGrpSpPr>
          <p:nvPr/>
        </p:nvGrpSpPr>
        <p:grpSpPr bwMode="auto">
          <a:xfrm>
            <a:off x="4227062" y="2214563"/>
            <a:ext cx="3643313" cy="1187450"/>
            <a:chOff x="714348" y="2571744"/>
            <a:chExt cx="3643312" cy="1187448"/>
          </a:xfrm>
        </p:grpSpPr>
        <p:grpSp>
          <p:nvGrpSpPr>
            <p:cNvPr id="39" name="组合 32">
              <a:extLst>
                <a:ext uri="{FF2B5EF4-FFF2-40B4-BE49-F238E27FC236}">
                  <a16:creationId xmlns:a16="http://schemas.microsoft.com/office/drawing/2014/main" id="{494E1ECE-AF49-4F38-B538-DB1849CFCD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348" y="2927343"/>
              <a:ext cx="3643312" cy="831849"/>
              <a:chOff x="714348" y="2927343"/>
              <a:chExt cx="3643312" cy="831849"/>
            </a:xfrm>
          </p:grpSpPr>
          <p:sp>
            <p:nvSpPr>
              <p:cNvPr id="43" name="Text Box 9">
                <a:extLst>
                  <a:ext uri="{FF2B5EF4-FFF2-40B4-BE49-F238E27FC236}">
                    <a16:creationId xmlns:a16="http://schemas.microsoft.com/office/drawing/2014/main" id="{25969D07-284A-4555-B2F2-4CBAC46A3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348" y="2927343"/>
                <a:ext cx="1704975" cy="831849"/>
              </a:xfrm>
              <a:prstGeom prst="rect">
                <a:avLst/>
              </a:prstGeom>
              <a:solidFill>
                <a:srgbClr val="438086"/>
              </a:solidFill>
              <a:ln w="31750" cap="flat" cmpd="sng" algn="ctr">
                <a:solidFill>
                  <a:sysClr val="window" lastClr="FFFFFF"/>
                </a:solidFill>
                <a:prstDash val="solid"/>
                <a:headEnd/>
                <a:tailEnd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zh-CN" altLang="en-US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单重关联容器</a:t>
                </a:r>
                <a:endPara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endParaRPr>
              </a:p>
              <a:p>
                <a:pPr algn="ctr" eaLnBrk="1" hangingPunct="1">
                  <a:defRPr/>
                </a:pPr>
                <a:r>
                  <a:rPr kumimoji="1" lang="en-US" altLang="zh-CN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(Unique </a:t>
                </a:r>
                <a:r>
                  <a:rPr kumimoji="1" lang="en-US" altLang="zh-CN" sz="1600" kern="0" dirty="0" err="1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Asso</a:t>
                </a:r>
                <a:r>
                  <a:rPr kumimoji="1" lang="en-US" altLang="zh-CN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-</a:t>
                </a:r>
                <a:br>
                  <a:rPr kumimoji="1" lang="en-US" altLang="zh-CN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</a:br>
                <a:r>
                  <a:rPr kumimoji="1" lang="en-US" altLang="zh-CN" sz="1600" kern="0" dirty="0" err="1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ciative</a:t>
                </a:r>
                <a:r>
                  <a:rPr kumimoji="1" lang="en-US" altLang="zh-CN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 Container)</a:t>
                </a:r>
                <a:endParaRPr kumimoji="1" lang="zh-CN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Text Box 10">
                <a:extLst>
                  <a:ext uri="{FF2B5EF4-FFF2-40B4-BE49-F238E27FC236}">
                    <a16:creationId xmlns:a16="http://schemas.microsoft.com/office/drawing/2014/main" id="{E29CCA0A-D0BF-4A1A-B734-84A953FC5E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3160" y="2927343"/>
                <a:ext cx="1714500" cy="831849"/>
              </a:xfrm>
              <a:prstGeom prst="rect">
                <a:avLst/>
              </a:prstGeom>
              <a:solidFill>
                <a:srgbClr val="438086"/>
              </a:solidFill>
              <a:ln w="31750" cap="flat" cmpd="sng" algn="ctr">
                <a:solidFill>
                  <a:sysClr val="window" lastClr="FFFFFF"/>
                </a:solidFill>
                <a:prstDash val="solid"/>
                <a:headEnd/>
                <a:tailEnd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  <p:txBody>
              <a:bodyPr/>
              <a:lstStyle/>
              <a:p>
                <a:pPr algn="ctr" eaLnBrk="1" hangingPunct="1">
                  <a:defRPr/>
                </a:pPr>
                <a:r>
                  <a:rPr kumimoji="1" lang="zh-CN" altLang="en-US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多重关联容器</a:t>
                </a:r>
                <a:endPara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endParaRPr>
              </a:p>
              <a:p>
                <a:pPr algn="ctr" eaLnBrk="1" hangingPunct="1">
                  <a:defRPr/>
                </a:pPr>
                <a:r>
                  <a:rPr kumimoji="1" lang="en-US" altLang="zh-CN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(Multiple </a:t>
                </a:r>
                <a:r>
                  <a:rPr kumimoji="1" lang="en-US" altLang="zh-CN" sz="1600" kern="0" dirty="0" err="1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Asso</a:t>
                </a:r>
                <a:r>
                  <a:rPr kumimoji="1" lang="en-US" altLang="zh-CN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-</a:t>
                </a:r>
                <a:br>
                  <a:rPr kumimoji="1" lang="en-US" altLang="zh-CN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</a:br>
                <a:r>
                  <a:rPr kumimoji="1" lang="en-US" altLang="zh-CN" sz="1600" kern="0" dirty="0" err="1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ciative</a:t>
                </a:r>
                <a:r>
                  <a:rPr kumimoji="1" lang="en-US" altLang="zh-CN" sz="1600" kern="0" dirty="0">
                    <a:solidFill>
                      <a:srgbClr val="DEDEDE"/>
                    </a:solidFill>
                    <a:latin typeface="Times New Roman" pitchFamily="18" charset="0"/>
                    <a:ea typeface="宋体" panose="02010600030101010101" pitchFamily="2" charset="-122"/>
                  </a:rPr>
                  <a:t> Container)</a:t>
                </a:r>
                <a:endParaRPr kumimoji="1" lang="zh-CN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0" name="组合 26">
              <a:extLst>
                <a:ext uri="{FF2B5EF4-FFF2-40B4-BE49-F238E27FC236}">
                  <a16:creationId xmlns:a16="http://schemas.microsoft.com/office/drawing/2014/main" id="{DE6F1375-34C1-4673-8CD7-A7D10D582D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4785" y="2571744"/>
              <a:ext cx="1830388" cy="355599"/>
              <a:chOff x="1674785" y="2285992"/>
              <a:chExt cx="1830388" cy="641352"/>
            </a:xfrm>
          </p:grpSpPr>
          <p:cxnSp>
            <p:nvCxnSpPr>
              <p:cNvPr id="41" name="AutoShape 7">
                <a:extLst>
                  <a:ext uri="{FF2B5EF4-FFF2-40B4-BE49-F238E27FC236}">
                    <a16:creationId xmlns:a16="http://schemas.microsoft.com/office/drawing/2014/main" id="{35FB31CD-4C06-41E0-8517-A479D7353B8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674786" y="2285992"/>
                <a:ext cx="947736" cy="641352"/>
              </a:xfrm>
              <a:prstGeom prst="straightConnector1">
                <a:avLst/>
              </a:prstGeom>
              <a:solidFill>
                <a:srgbClr val="438086"/>
              </a:solidFill>
              <a:ln w="31750" cap="flat" cmpd="sng" algn="ctr">
                <a:solidFill>
                  <a:srgbClr val="53548A"/>
                </a:solidFill>
                <a:prstDash val="solid"/>
                <a:headEnd/>
                <a:tailEnd type="triangle" w="med" len="med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42" name="AutoShape 11">
                <a:extLst>
                  <a:ext uri="{FF2B5EF4-FFF2-40B4-BE49-F238E27FC236}">
                    <a16:creationId xmlns:a16="http://schemas.microsoft.com/office/drawing/2014/main" id="{827B8A79-7313-42C9-A7F8-F2A91AD8E3E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22522" y="2285992"/>
                <a:ext cx="882650" cy="641352"/>
              </a:xfrm>
              <a:prstGeom prst="straightConnector1">
                <a:avLst/>
              </a:prstGeom>
              <a:solidFill>
                <a:srgbClr val="438086"/>
              </a:solidFill>
              <a:ln w="31750" cap="flat" cmpd="sng" algn="ctr">
                <a:solidFill>
                  <a:srgbClr val="53548A"/>
                </a:solidFill>
                <a:prstDash val="solid"/>
                <a:headEnd/>
                <a:tailEnd type="triangle" w="med" len="med"/>
              </a:ln>
              <a:effectLst>
                <a:outerShdw blurRad="51500" dist="25400" dir="5400000" rotWithShape="0">
                  <a:srgbClr val="000000">
                    <a:alpha val="40000"/>
                  </a:srgbClr>
                </a:outerShdw>
              </a:effectLst>
            </p:spPr>
          </p:cxnSp>
        </p:grpSp>
      </p:grpSp>
      <p:sp>
        <p:nvSpPr>
          <p:cNvPr id="45" name="Text Box 8">
            <a:extLst>
              <a:ext uri="{FF2B5EF4-FFF2-40B4-BE49-F238E27FC236}">
                <a16:creationId xmlns:a16="http://schemas.microsoft.com/office/drawing/2014/main" id="{86DD8BEB-D23A-4434-989A-298A8DE86CA7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628200" y="4429125"/>
            <a:ext cx="1285875" cy="812800"/>
          </a:xfrm>
          <a:prstGeom prst="rect">
            <a:avLst/>
          </a:prstGeom>
          <a:solidFill>
            <a:srgbClr val="438086"/>
          </a:solidFill>
          <a:ln w="31750" cap="flat" cmpd="sng" algn="ctr">
            <a:solidFill>
              <a:sysClr val="window" lastClr="FFFFFF"/>
            </a:solidFill>
            <a:prstDash val="solid"/>
            <a:headEnd/>
            <a:tailEnd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1600" kern="0" dirty="0">
                <a:solidFill>
                  <a:srgbClr val="DEDEDE"/>
                </a:solidFill>
                <a:latin typeface="Times New Roman" pitchFamily="18" charset="0"/>
                <a:ea typeface="宋体" panose="02010600030101010101" pitchFamily="2" charset="-122"/>
              </a:rPr>
              <a:t>关联容器</a:t>
            </a:r>
            <a:endParaRPr kumimoji="1" lang="en-US" altLang="zh-CN" sz="1600" kern="0" dirty="0">
              <a:solidFill>
                <a:srgbClr val="DEDEDE"/>
              </a:solidFill>
              <a:latin typeface="Times New Roman" pitchFamily="18" charset="0"/>
              <a:ea typeface="宋体" panose="02010600030101010101" pitchFamily="2" charset="-122"/>
            </a:endParaRPr>
          </a:p>
          <a:p>
            <a:pPr algn="ctr" eaLnBrk="1" hangingPunct="1">
              <a:defRPr/>
            </a:pPr>
            <a:r>
              <a:rPr kumimoji="1" lang="en-US" altLang="zh-CN" sz="1600" kern="0" dirty="0">
                <a:solidFill>
                  <a:srgbClr val="DEDEDE"/>
                </a:solidFill>
                <a:latin typeface="Times New Roman" pitchFamily="18" charset="0"/>
                <a:ea typeface="宋体" panose="02010600030101010101" pitchFamily="2" charset="-122"/>
              </a:rPr>
              <a:t>(Associative Container)</a:t>
            </a:r>
            <a:endParaRPr kumimoji="1" lang="zh-CN" altLang="zh-CN" sz="1600" kern="0" dirty="0">
              <a:solidFill>
                <a:srgbClr val="DEDEDE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B0927D8-6FF6-41E7-B262-DA993ABCE8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914075" y="3740150"/>
            <a:ext cx="2017713" cy="2189163"/>
            <a:chOff x="4996035" y="3883034"/>
            <a:chExt cx="1945665" cy="2189172"/>
          </a:xfrm>
        </p:grpSpPr>
        <p:sp>
          <p:nvSpPr>
            <p:cNvPr id="47" name="Text Box 9">
              <a:extLst>
                <a:ext uri="{FF2B5EF4-FFF2-40B4-BE49-F238E27FC236}">
                  <a16:creationId xmlns:a16="http://schemas.microsoft.com/office/drawing/2014/main" id="{779D64F0-3FEE-4C70-ABC8-E6E80D389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9000" y="3883034"/>
              <a:ext cx="1703795" cy="831853"/>
            </a:xfrm>
            <a:prstGeom prst="rect">
              <a:avLst/>
            </a:prstGeom>
            <a:solidFill>
              <a:srgbClr val="438086"/>
            </a:solidFill>
            <a:ln w="3175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简单关联容器</a:t>
              </a:r>
              <a:endParaRPr kumimoji="1" lang="en-US" altLang="zh-CN" sz="1600" kern="0" dirty="0">
                <a:solidFill>
                  <a:srgbClr val="DEDEDE"/>
                </a:solidFill>
                <a:latin typeface="Times New Roman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defRPr/>
              </a:pPr>
              <a:r>
                <a: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(Simple </a:t>
              </a:r>
              <a:r>
                <a:rPr kumimoji="1" lang="en-US" altLang="zh-CN" sz="1600" kern="0" dirty="0" err="1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Asso</a:t>
              </a:r>
              <a:r>
                <a: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-</a:t>
              </a:r>
              <a:br>
                <a: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</a:br>
              <a:r>
                <a:rPr kumimoji="1" lang="en-US" altLang="zh-CN" sz="1600" kern="0" dirty="0" err="1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ciative</a:t>
              </a:r>
              <a:r>
                <a: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 Container)</a:t>
              </a:r>
              <a:endParaRPr kumimoji="1" lang="zh-CN" altLang="zh-CN" sz="1600" kern="0" dirty="0">
                <a:solidFill>
                  <a:srgbClr val="DEDEDE"/>
                </a:solidFill>
                <a:latin typeface="Times New Roman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Text Box 10">
              <a:extLst>
                <a:ext uri="{FF2B5EF4-FFF2-40B4-BE49-F238E27FC236}">
                  <a16:creationId xmlns:a16="http://schemas.microsoft.com/office/drawing/2014/main" id="{5096FB6F-0A65-43B3-990F-D3DC33134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6035" y="5240353"/>
              <a:ext cx="1714511" cy="831853"/>
            </a:xfrm>
            <a:prstGeom prst="rect">
              <a:avLst/>
            </a:prstGeom>
            <a:solidFill>
              <a:srgbClr val="438086"/>
            </a:solidFill>
            <a:ln w="31750" cap="flat" cmpd="sng" algn="ctr">
              <a:solidFill>
                <a:sysClr val="window" lastClr="FFFFFF"/>
              </a:solidFill>
              <a:prstDash val="solid"/>
              <a:headEnd/>
              <a:tailEnd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  <p:txBody>
            <a:bodyPr/>
            <a:lstStyle/>
            <a:p>
              <a:pPr algn="ctr" eaLnBrk="1" hangingPunct="1">
                <a:defRPr/>
              </a:pPr>
              <a:r>
                <a:rPr kumimoji="1" lang="zh-CN" altLang="en-US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二元关联容器</a:t>
              </a:r>
              <a:endParaRPr kumimoji="1" lang="en-US" altLang="zh-CN" sz="1600" kern="0" dirty="0">
                <a:solidFill>
                  <a:srgbClr val="DEDEDE"/>
                </a:solidFill>
                <a:latin typeface="Times New Roman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defRPr/>
              </a:pPr>
              <a:r>
                <a: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(Pair </a:t>
              </a:r>
              <a:r>
                <a:rPr kumimoji="1" lang="en-US" altLang="zh-CN" sz="1600" kern="0" dirty="0" err="1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Asso</a:t>
              </a:r>
              <a:r>
                <a: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-</a:t>
              </a:r>
              <a:br>
                <a: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</a:br>
              <a:r>
                <a:rPr kumimoji="1" lang="en-US" altLang="zh-CN" sz="1600" kern="0" dirty="0" err="1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ciative</a:t>
              </a:r>
              <a:r>
                <a:rPr kumimoji="1" lang="en-US" altLang="zh-CN" sz="1600" kern="0" dirty="0">
                  <a:solidFill>
                    <a:srgbClr val="DEDEDE"/>
                  </a:solidFill>
                  <a:latin typeface="Times New Roman" pitchFamily="18" charset="0"/>
                  <a:ea typeface="宋体" panose="02010600030101010101" pitchFamily="2" charset="-122"/>
                </a:rPr>
                <a:t> Container)</a:t>
              </a:r>
              <a:endParaRPr kumimoji="1" lang="zh-CN" altLang="zh-CN" sz="1600" kern="0" dirty="0">
                <a:solidFill>
                  <a:srgbClr val="DEDEDE"/>
                </a:solidFill>
                <a:latin typeface="Times New Roman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9" name="AutoShape 11">
              <a:extLst>
                <a:ext uri="{FF2B5EF4-FFF2-40B4-BE49-F238E27FC236}">
                  <a16:creationId xmlns:a16="http://schemas.microsoft.com/office/drawing/2014/main" id="{3BBA8BC8-C9E3-429C-85BF-8B386F39A90E}"/>
                </a:ext>
              </a:extLst>
            </p:cNvPr>
            <p:cNvCxnSpPr>
              <a:cxnSpLocks noChangeShapeType="1"/>
              <a:stCxn id="45" idx="1"/>
              <a:endCxn id="47" idx="3"/>
            </p:cNvCxnSpPr>
            <p:nvPr/>
          </p:nvCxnSpPr>
          <p:spPr bwMode="auto">
            <a:xfrm flipH="1" flipV="1">
              <a:off x="6722795" y="4298961"/>
              <a:ext cx="218904" cy="679453"/>
            </a:xfrm>
            <a:prstGeom prst="straightConnector1">
              <a:avLst/>
            </a:prstGeom>
            <a:solidFill>
              <a:srgbClr val="438086"/>
            </a:solidFill>
            <a:ln w="31750" cap="flat" cmpd="sng" algn="ctr">
              <a:solidFill>
                <a:srgbClr val="53548A"/>
              </a:solidFill>
              <a:prstDash val="solid"/>
              <a:headEnd/>
              <a:tailEnd type="triangl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0" name="AutoShape 11">
              <a:extLst>
                <a:ext uri="{FF2B5EF4-FFF2-40B4-BE49-F238E27FC236}">
                  <a16:creationId xmlns:a16="http://schemas.microsoft.com/office/drawing/2014/main" id="{34740546-D09F-4CA2-A507-850E934BDAD7}"/>
                </a:ext>
              </a:extLst>
            </p:cNvPr>
            <p:cNvCxnSpPr>
              <a:cxnSpLocks noChangeShapeType="1"/>
              <a:stCxn id="45" idx="1"/>
              <a:endCxn id="48" idx="3"/>
            </p:cNvCxnSpPr>
            <p:nvPr/>
          </p:nvCxnSpPr>
          <p:spPr bwMode="auto">
            <a:xfrm flipH="1">
              <a:off x="6710546" y="4978414"/>
              <a:ext cx="231154" cy="677866"/>
            </a:xfrm>
            <a:prstGeom prst="straightConnector1">
              <a:avLst/>
            </a:prstGeom>
            <a:solidFill>
              <a:srgbClr val="438086"/>
            </a:solidFill>
            <a:ln w="31750" cap="flat" cmpd="sng" algn="ctr">
              <a:solidFill>
                <a:srgbClr val="53548A"/>
              </a:solidFill>
              <a:prstDash val="solid"/>
              <a:headEnd/>
              <a:tailEnd type="triangle" w="med" len="med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51" name="组合 56">
            <a:extLst>
              <a:ext uri="{FF2B5EF4-FFF2-40B4-BE49-F238E27FC236}">
                <a16:creationId xmlns:a16="http://schemas.microsoft.com/office/drawing/2014/main" id="{4CD1B794-378C-46ED-8834-1326DD4AC680}"/>
              </a:ext>
            </a:extLst>
          </p:cNvPr>
          <p:cNvGrpSpPr>
            <a:grpSpLocks/>
          </p:cNvGrpSpPr>
          <p:nvPr/>
        </p:nvGrpSpPr>
        <p:grpSpPr bwMode="auto">
          <a:xfrm>
            <a:off x="2083937" y="3643313"/>
            <a:ext cx="6000750" cy="2428875"/>
            <a:chOff x="1000100" y="3786190"/>
            <a:chExt cx="6786610" cy="2428892"/>
          </a:xfrm>
        </p:grpSpPr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B2A48C7-D33E-495C-9CD4-589D30D654FC}"/>
                </a:ext>
              </a:extLst>
            </p:cNvPr>
            <p:cNvCxnSpPr/>
            <p:nvPr/>
          </p:nvCxnSpPr>
          <p:spPr bwMode="auto">
            <a:xfrm>
              <a:off x="1000100" y="3786190"/>
              <a:ext cx="6786610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DBC1B83-7910-4338-BD2D-522A67A20E9D}"/>
                </a:ext>
              </a:extLst>
            </p:cNvPr>
            <p:cNvCxnSpPr/>
            <p:nvPr/>
          </p:nvCxnSpPr>
          <p:spPr bwMode="auto">
            <a:xfrm>
              <a:off x="1000100" y="4929198"/>
              <a:ext cx="6786610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2592AE88-51F5-405F-8BC8-26FABC1D4394}"/>
                </a:ext>
              </a:extLst>
            </p:cNvPr>
            <p:cNvCxnSpPr/>
            <p:nvPr/>
          </p:nvCxnSpPr>
          <p:spPr bwMode="auto">
            <a:xfrm>
              <a:off x="1000100" y="6215082"/>
              <a:ext cx="6786610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grpSp>
        <p:nvGrpSpPr>
          <p:cNvPr id="55" name="组合 55">
            <a:extLst>
              <a:ext uri="{FF2B5EF4-FFF2-40B4-BE49-F238E27FC236}">
                <a16:creationId xmlns:a16="http://schemas.microsoft.com/office/drawing/2014/main" id="{350F225A-4E6D-4754-A408-2EFDB6B1B3D4}"/>
              </a:ext>
            </a:extLst>
          </p:cNvPr>
          <p:cNvGrpSpPr>
            <a:grpSpLocks/>
          </p:cNvGrpSpPr>
          <p:nvPr/>
        </p:nvGrpSpPr>
        <p:grpSpPr bwMode="auto">
          <a:xfrm>
            <a:off x="4057200" y="2428875"/>
            <a:ext cx="4000500" cy="3643313"/>
            <a:chOff x="1000100" y="2786058"/>
            <a:chExt cx="4000528" cy="3429024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130E201-EEFB-4FCE-B787-FDCF3048FDD3}"/>
                </a:ext>
              </a:extLst>
            </p:cNvPr>
            <p:cNvCxnSpPr/>
            <p:nvPr/>
          </p:nvCxnSpPr>
          <p:spPr bwMode="auto">
            <a:xfrm rot="5400000">
              <a:off x="-714413" y="4500570"/>
              <a:ext cx="3429024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E6FBA6B7-23BA-4217-8418-6FB596D401A2}"/>
                </a:ext>
              </a:extLst>
            </p:cNvPr>
            <p:cNvCxnSpPr/>
            <p:nvPr/>
          </p:nvCxnSpPr>
          <p:spPr bwMode="auto">
            <a:xfrm rot="5400000">
              <a:off x="1269976" y="4500570"/>
              <a:ext cx="3429024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F294169-BCD5-4523-9A50-09676D1764E3}"/>
                </a:ext>
              </a:extLst>
            </p:cNvPr>
            <p:cNvCxnSpPr/>
            <p:nvPr/>
          </p:nvCxnSpPr>
          <p:spPr bwMode="auto">
            <a:xfrm rot="5400000">
              <a:off x="3286115" y="4500570"/>
              <a:ext cx="3429024" cy="0"/>
            </a:xfrm>
            <a:prstGeom prst="line">
              <a:avLst/>
            </a:prstGeom>
            <a:noFill/>
            <a:ln w="19050" cap="flat" cmpd="sng" algn="ctr">
              <a:solidFill>
                <a:srgbClr val="A04DA3"/>
              </a:solidFill>
              <a:prstDash val="sysDot"/>
              <a:headEnd type="none" w="sm" len="sm"/>
              <a:tailEnd type="none" w="sm" len="sm"/>
            </a:ln>
            <a:effectLst>
              <a:outerShdw blurRad="51500" dist="25400" dir="5400000" rotWithShape="0">
                <a:srgbClr val="000000">
                  <a:alpha val="40000"/>
                </a:srgbClr>
              </a:outerShdw>
            </a:effectLst>
          </p:spPr>
        </p:cxnSp>
      </p:grpSp>
      <p:sp>
        <p:nvSpPr>
          <p:cNvPr id="59" name="矩形 23">
            <a:extLst>
              <a:ext uri="{FF2B5EF4-FFF2-40B4-BE49-F238E27FC236}">
                <a16:creationId xmlns:a16="http://schemas.microsoft.com/office/drawing/2014/main" id="{731F38F1-70B1-4DFB-9157-E61AE457A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500" y="4000500"/>
            <a:ext cx="1071562" cy="357188"/>
          </a:xfrm>
          <a:prstGeom prst="rect">
            <a:avLst/>
          </a:prstGeom>
          <a:solidFill>
            <a:srgbClr val="53548A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multiset</a:t>
            </a: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0" name="矩形 23">
            <a:extLst>
              <a:ext uri="{FF2B5EF4-FFF2-40B4-BE49-F238E27FC236}">
                <a16:creationId xmlns:a16="http://schemas.microsoft.com/office/drawing/2014/main" id="{965E7E47-85EA-4F43-A1B4-6FA0FF3E4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4500" y="5286375"/>
            <a:ext cx="1071562" cy="357188"/>
          </a:xfrm>
          <a:prstGeom prst="rect">
            <a:avLst/>
          </a:prstGeom>
          <a:solidFill>
            <a:srgbClr val="53548A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multimap</a:t>
            </a: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1" name="矩形 23">
            <a:extLst>
              <a:ext uri="{FF2B5EF4-FFF2-40B4-BE49-F238E27FC236}">
                <a16:creationId xmlns:a16="http://schemas.microsoft.com/office/drawing/2014/main" id="{80675967-6543-45E4-B136-9B52F7786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250" y="4000500"/>
            <a:ext cx="1071562" cy="357188"/>
          </a:xfrm>
          <a:prstGeom prst="rect">
            <a:avLst/>
          </a:prstGeom>
          <a:solidFill>
            <a:srgbClr val="53548A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set</a:t>
            </a: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62" name="矩形 23">
            <a:extLst>
              <a:ext uri="{FF2B5EF4-FFF2-40B4-BE49-F238E27FC236}">
                <a16:creationId xmlns:a16="http://schemas.microsoft.com/office/drawing/2014/main" id="{5666FA9D-EBEC-4E10-B1E4-26BC80C3D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250" y="5286375"/>
            <a:ext cx="1071562" cy="357188"/>
          </a:xfrm>
          <a:prstGeom prst="rect">
            <a:avLst/>
          </a:prstGeom>
          <a:solidFill>
            <a:srgbClr val="53548A"/>
          </a:solidFill>
          <a:ln w="12700" algn="ctr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map</a:t>
            </a:r>
            <a:endParaRPr kumimoji="1" lang="zh-CN" altLang="en-US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193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45DBA847-2529-4A98-B8DC-4B5FD77A8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98D9FA-1E01-44A0-A1B9-F9EAA44D8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1700808"/>
            <a:ext cx="8362950" cy="4564062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defRPr/>
            </a:pPr>
            <a:r>
              <a:rPr lang="en-GB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</a:t>
            </a:r>
            <a:r>
              <a:rPr lang="zh-CN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GB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用于需要快速定位（访问）任意位置上的元素以及主要在元素序列的尾部增加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删除元素的场合。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中定义，用动态数组实现。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GB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</a:t>
            </a:r>
            <a:r>
              <a:rPr lang="zh-CN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GB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用于经常在元素序列中任意位置上插入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删除元素的场合。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中定义，用双向链表实现。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GB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en-GB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用于主要在元素序列的两端增加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删除元素以及需要快速定位（访问）任意位置上的元素的场合。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中定义，用分段的连续空间结构实现。</a:t>
            </a:r>
            <a:endParaRPr lang="en-GB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0114F9-D741-49CC-A78F-7AB3B422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35</a:t>
            </a:fld>
            <a:endParaRPr lang="zh-CN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标题 1">
            <a:extLst>
              <a:ext uri="{FF2B5EF4-FFF2-40B4-BE49-F238E27FC236}">
                <a16:creationId xmlns:a16="http://schemas.microsoft.com/office/drawing/2014/main" id="{F9478FC0-AA07-43AE-BCA4-6218F671D9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45058" name="内容占位符 2">
            <a:extLst>
              <a:ext uri="{FF2B5EF4-FFF2-40B4-BE49-F238E27FC236}">
                <a16:creationId xmlns:a16="http://schemas.microsoft.com/office/drawing/2014/main" id="{6594EF6D-B265-4F00-8485-F05E6E86F4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9539" y="1600201"/>
            <a:ext cx="8874125" cy="5011738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stack&lt;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用于仅在元素序列的尾部增加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删除元素的场合。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中定义，一般基于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queue&lt;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用于仅在元素序列的尾部增加、头部删除元素的场合。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中定义，一般基于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GB" altLang="zh-CN" sz="2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priority_queue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的不同之处在于：每次增加元素之后，将对元素的位置进行调整，使得头部元素总是最大的。即，每次删除的总是最大（优先级最高）的元素。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中定义，一般基于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heap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结构来实现。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CF943DB-1A92-4B5B-AF35-FDA5D9A6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36</a:t>
            </a:fld>
            <a:endParaRPr lang="zh-CN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标题 1">
            <a:extLst>
              <a:ext uri="{FF2B5EF4-FFF2-40B4-BE49-F238E27FC236}">
                <a16:creationId xmlns:a16="http://schemas.microsoft.com/office/drawing/2014/main" id="{3377AEF4-3540-46C6-A52A-4CCA00982D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32A63-FEBF-4F1A-A9F1-51314F12A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1"/>
            <a:ext cx="8642350" cy="4916488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map&lt;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关键字类型，值类型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multimap&lt;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关键字类型，值类型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容器中每个元素由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关键字，值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构成（属于一种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结构类型，该结构有两个成员：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second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，关键字对应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成员，值对应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second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成员），元素是根据其关键字排序的，用于需要根据关键字来访问元素的场合。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，不同元素的关键字不能相同；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，不同元素的关键字可以相同。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它们在头文件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中定义，常常用某种二叉树来实现。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set&lt;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multiset&lt;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元素类型</a:t>
            </a:r>
            <a:r>
              <a:rPr lang="en-GB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GB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它们分别是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的特例。在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multiset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中，每个元素只有关键字而没有值，或者说关键字与值合一了。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中定义。</a:t>
            </a:r>
            <a:endParaRPr lang="en-GB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D01EDA1-5BEA-4DED-819E-EFC69FFA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37</a:t>
            </a:fld>
            <a:endParaRPr lang="zh-CN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>
            <a:extLst>
              <a:ext uri="{FF2B5EF4-FFF2-40B4-BE49-F238E27FC236}">
                <a16:creationId xmlns:a16="http://schemas.microsoft.com/office/drawing/2014/main" id="{1829DCEC-4AAD-4524-8D62-74534814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6A4BF87D-14CB-4FAA-B4DF-332ABF3FA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600" y="2204864"/>
            <a:ext cx="7416800" cy="2879725"/>
          </a:xfrm>
        </p:spPr>
        <p:txBody>
          <a:bodyPr/>
          <a:lstStyle/>
          <a:p>
            <a:pPr eaLnBrk="1" hangingPunct="1"/>
            <a:r>
              <a:rPr lang="en-GB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basic_string</a:t>
            </a:r>
            <a:r>
              <a:rPr lang="en-GB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字符类型</a:t>
            </a:r>
            <a:r>
              <a:rPr lang="en-GB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GB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类似，不同之处在于其元素为字符类型，并提供了一系列与字符串相关的操作。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分别是它的两个实例：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basic_string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&lt;char&gt;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basic_string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wchar_t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在头文件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中定义。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238A61-8933-43B0-AA13-29F7BE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38</a:t>
            </a:fld>
            <a:endParaRPr lang="zh-CN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>
            <a:extLst>
              <a:ext uri="{FF2B5EF4-FFF2-40B4-BE49-F238E27FC236}">
                <a16:creationId xmlns:a16="http://schemas.microsoft.com/office/drawing/2014/main" id="{1829DCEC-4AAD-4524-8D62-74534814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6A4BF87D-14CB-4FAA-B4DF-332ABF3FA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600" y="1601321"/>
            <a:ext cx="7416800" cy="4647079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一个可以扩展的动态数组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随机访问、在尾部插入或删除元素快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在中间或头部插入或删除元素慢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向量的容量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(capacity)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：实际分配空间的大小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s.capacity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：返回当前容量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s.reserve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：若容量小于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进行扩展，使其容量至少为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</a:p>
          <a:p>
            <a:pPr eaLnBrk="1" hangingPunct="1"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238A61-8933-43B0-AA13-29F7BE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39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79064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2E19C45-2837-4B7C-A1E9-293523869DF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5656" y="188640"/>
            <a:ext cx="4759325" cy="1139825"/>
          </a:xfrm>
        </p:spPr>
        <p:txBody>
          <a:bodyPr/>
          <a:lstStyle/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EC65974-1882-40BF-8095-B6810EE537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2204864"/>
            <a:ext cx="4916488" cy="17208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类属的概念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C++标准模板库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55DE0C-F9B7-49E7-9E11-59A02ED8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>
            <a:extLst>
              <a:ext uri="{FF2B5EF4-FFF2-40B4-BE49-F238E27FC236}">
                <a16:creationId xmlns:a16="http://schemas.microsoft.com/office/drawing/2014/main" id="{1829DCEC-4AAD-4524-8D62-74534814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6A4BF87D-14CB-4FAA-B4DF-332ABF3FA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600" y="1601321"/>
            <a:ext cx="7416800" cy="287972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&lt;vector&gt;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238A61-8933-43B0-AA13-29F7BE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40</a:t>
            </a:fld>
            <a:endParaRPr lang="zh-CN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5CA065D-045A-4587-A1A0-4C8E770C2CFC}"/>
              </a:ext>
            </a:extLst>
          </p:cNvPr>
          <p:cNvSpPr txBox="1">
            <a:spLocks/>
          </p:cNvSpPr>
          <p:nvPr/>
        </p:nvSpPr>
        <p:spPr>
          <a:xfrm>
            <a:off x="628201" y="2143163"/>
            <a:ext cx="4737884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std::vector&lt;double&gt; values;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51082A1-89C0-46EF-849B-3054374F716B}"/>
              </a:ext>
            </a:extLst>
          </p:cNvPr>
          <p:cNvSpPr txBox="1">
            <a:spLocks/>
          </p:cNvSpPr>
          <p:nvPr/>
        </p:nvSpPr>
        <p:spPr>
          <a:xfrm>
            <a:off x="623937" y="2829642"/>
            <a:ext cx="8383454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std::vector&lt;int&gt; primes {2, 3, 5, 7, 11, 13, 17};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946DE19-EAAD-4748-9416-CB943FEEEE67}"/>
              </a:ext>
            </a:extLst>
          </p:cNvPr>
          <p:cNvSpPr txBox="1">
            <a:spLocks/>
          </p:cNvSpPr>
          <p:nvPr/>
        </p:nvSpPr>
        <p:spPr>
          <a:xfrm>
            <a:off x="628656" y="3611392"/>
            <a:ext cx="5471811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std::vector&lt;double&gt; values(20);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ECBBF72-0FE2-47C2-9C39-64FA65DE6F6E}"/>
              </a:ext>
            </a:extLst>
          </p:cNvPr>
          <p:cNvSpPr txBox="1">
            <a:spLocks/>
          </p:cNvSpPr>
          <p:nvPr/>
        </p:nvSpPr>
        <p:spPr>
          <a:xfrm>
            <a:off x="623937" y="4378395"/>
            <a:ext cx="6301990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std::vector&lt;double&gt; values(20, 1.0);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983BC7B-1CAC-4277-85B4-BDA5137E22C4}"/>
              </a:ext>
            </a:extLst>
          </p:cNvPr>
          <p:cNvSpPr txBox="1">
            <a:spLocks/>
          </p:cNvSpPr>
          <p:nvPr/>
        </p:nvSpPr>
        <p:spPr>
          <a:xfrm>
            <a:off x="623937" y="5186575"/>
            <a:ext cx="5652285" cy="1105279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std::vector&lt;char&gt;value1(5, 'c');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std::vector&lt;char&gt;value2(value1);</a:t>
            </a:r>
          </a:p>
        </p:txBody>
      </p:sp>
    </p:spTree>
    <p:extLst>
      <p:ext uri="{BB962C8B-B14F-4D97-AF65-F5344CB8AC3E}">
        <p14:creationId xmlns:p14="http://schemas.microsoft.com/office/powerpoint/2010/main" val="3324468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>
            <a:extLst>
              <a:ext uri="{FF2B5EF4-FFF2-40B4-BE49-F238E27FC236}">
                <a16:creationId xmlns:a16="http://schemas.microsoft.com/office/drawing/2014/main" id="{1829DCEC-4AAD-4524-8D62-74534814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6A4BF87D-14CB-4FAA-B4DF-332ABF3FA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600" y="1601321"/>
            <a:ext cx="7416800" cy="4647079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在两端插入或删除元素快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在中间插入或删除元素慢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随机访问较快，但比向量容器慢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可在序列头部添加或删除元素</a:t>
            </a:r>
          </a:p>
          <a:p>
            <a:pPr eaLnBrk="1" hangingPunct="1"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238A61-8933-43B0-AA13-29F7BE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41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762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>
            <a:extLst>
              <a:ext uri="{FF2B5EF4-FFF2-40B4-BE49-F238E27FC236}">
                <a16:creationId xmlns:a16="http://schemas.microsoft.com/office/drawing/2014/main" id="{1829DCEC-4AAD-4524-8D62-74534814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6A4BF87D-14CB-4FAA-B4DF-332ABF3FA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600" y="1601321"/>
            <a:ext cx="7416800" cy="287972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&lt;deque&gt;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238A61-8933-43B0-AA13-29F7BE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42</a:t>
            </a:fld>
            <a:endParaRPr lang="zh-CN" altLang="zh-CN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344A477-4978-4CFC-90A7-AC41137AFC77}"/>
              </a:ext>
            </a:extLst>
          </p:cNvPr>
          <p:cNvSpPr txBox="1">
            <a:spLocks/>
          </p:cNvSpPr>
          <p:nvPr/>
        </p:nvSpPr>
        <p:spPr>
          <a:xfrm>
            <a:off x="628201" y="2143163"/>
            <a:ext cx="3438473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std::deque&lt;int&gt; d;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7D683266-7F21-4A7F-BCC8-3C3EB568B771}"/>
              </a:ext>
            </a:extLst>
          </p:cNvPr>
          <p:cNvSpPr txBox="1">
            <a:spLocks/>
          </p:cNvSpPr>
          <p:nvPr/>
        </p:nvSpPr>
        <p:spPr>
          <a:xfrm>
            <a:off x="628200" y="2936479"/>
            <a:ext cx="4052084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std::deque&lt;int&gt; d(10);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821055A-BAEA-4115-884F-8905732C22EF}"/>
              </a:ext>
            </a:extLst>
          </p:cNvPr>
          <p:cNvSpPr txBox="1">
            <a:spLocks/>
          </p:cNvSpPr>
          <p:nvPr/>
        </p:nvSpPr>
        <p:spPr>
          <a:xfrm>
            <a:off x="628201" y="3766697"/>
            <a:ext cx="4521316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std::deque&lt;int&gt; d(10, 5);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2870D74-3855-4A28-935A-D74F35752363}"/>
              </a:ext>
            </a:extLst>
          </p:cNvPr>
          <p:cNvSpPr txBox="1">
            <a:spLocks/>
          </p:cNvSpPr>
          <p:nvPr/>
        </p:nvSpPr>
        <p:spPr>
          <a:xfrm>
            <a:off x="628199" y="4612134"/>
            <a:ext cx="4807897" cy="1105279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std::deque&lt;int&gt; d1(5);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std::deque&lt;int&gt; d2(d1);</a:t>
            </a:r>
          </a:p>
        </p:txBody>
      </p:sp>
    </p:spTree>
    <p:extLst>
      <p:ext uri="{BB962C8B-B14F-4D97-AF65-F5344CB8AC3E}">
        <p14:creationId xmlns:p14="http://schemas.microsoft.com/office/powerpoint/2010/main" val="3110192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>
            <a:extLst>
              <a:ext uri="{FF2B5EF4-FFF2-40B4-BE49-F238E27FC236}">
                <a16:creationId xmlns:a16="http://schemas.microsoft.com/office/drawing/2014/main" id="{1829DCEC-4AAD-4524-8D62-74534814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6A4BF87D-14CB-4FAA-B4DF-332ABF3FA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600" y="1601321"/>
            <a:ext cx="7416800" cy="4647079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特点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在任意位置插入和删除元素都很快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不支持随机访问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又称为双向链表容器</a:t>
            </a:r>
          </a:p>
          <a:p>
            <a:pPr marL="0" lvl="0">
              <a:spcBef>
                <a:spcPts val="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接合（</a:t>
            </a:r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splice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）操作</a:t>
            </a:r>
          </a:p>
          <a:p>
            <a:pPr marL="720000" lvl="2"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s1.splice(p, s2, q1, q2)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s2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[q1, q2)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移动到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s1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所指向元素之前</a:t>
            </a:r>
          </a:p>
          <a:p>
            <a:pPr eaLnBrk="1" hangingPunct="1">
              <a:spcBef>
                <a:spcPts val="0"/>
              </a:spcBef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238A61-8933-43B0-AA13-29F7BE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43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8048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标题 1">
            <a:extLst>
              <a:ext uri="{FF2B5EF4-FFF2-40B4-BE49-F238E27FC236}">
                <a16:creationId xmlns:a16="http://schemas.microsoft.com/office/drawing/2014/main" id="{1829DCEC-4AAD-4524-8D62-7453481471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的主要容器</a:t>
            </a:r>
          </a:p>
        </p:txBody>
      </p:sp>
      <p:sp>
        <p:nvSpPr>
          <p:cNvPr id="47106" name="内容占位符 2">
            <a:extLst>
              <a:ext uri="{FF2B5EF4-FFF2-40B4-BE49-F238E27FC236}">
                <a16:creationId xmlns:a16="http://schemas.microsoft.com/office/drawing/2014/main" id="{6A4BF87D-14CB-4FAA-B4DF-332ABF3FA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3600" y="1601321"/>
            <a:ext cx="7416800" cy="2879725"/>
          </a:xfrm>
        </p:spPr>
        <p:txBody>
          <a:bodyPr/>
          <a:lstStyle/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&lt;list&gt;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0238A61-8933-43B0-AA13-29F7BEDB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44</a:t>
            </a:fld>
            <a:endParaRPr lang="zh-CN" altLang="zh-CN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FCA49-3FE8-47D7-9C6B-2179CE2986EE}"/>
              </a:ext>
            </a:extLst>
          </p:cNvPr>
          <p:cNvSpPr txBox="1">
            <a:spLocks/>
          </p:cNvSpPr>
          <p:nvPr/>
        </p:nvSpPr>
        <p:spPr>
          <a:xfrm>
            <a:off x="628201" y="2143163"/>
            <a:ext cx="4052083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std::list&lt;int&gt; values;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AFCB0D8-825E-4B8C-9443-C878D99F6F13}"/>
              </a:ext>
            </a:extLst>
          </p:cNvPr>
          <p:cNvSpPr txBox="1">
            <a:spLocks/>
          </p:cNvSpPr>
          <p:nvPr/>
        </p:nvSpPr>
        <p:spPr>
          <a:xfrm>
            <a:off x="628200" y="2936479"/>
            <a:ext cx="4705800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std::list&lt;int&gt; values(10);</a:t>
            </a:r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97A441EB-23E8-4A51-B480-93D608F3F378}"/>
              </a:ext>
            </a:extLst>
          </p:cNvPr>
          <p:cNvSpPr txBox="1">
            <a:spLocks/>
          </p:cNvSpPr>
          <p:nvPr/>
        </p:nvSpPr>
        <p:spPr>
          <a:xfrm>
            <a:off x="628200" y="3766697"/>
            <a:ext cx="5226499" cy="545465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std::list&lt;int&gt; values(10, 5);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783048E5-BF05-484B-91F6-7D6BF3DAFB6E}"/>
              </a:ext>
            </a:extLst>
          </p:cNvPr>
          <p:cNvSpPr txBox="1">
            <a:spLocks/>
          </p:cNvSpPr>
          <p:nvPr/>
        </p:nvSpPr>
        <p:spPr>
          <a:xfrm>
            <a:off x="628199" y="4612134"/>
            <a:ext cx="5315401" cy="1105279"/>
          </a:xfrm>
          <a:prstGeom prst="rect">
            <a:avLst/>
          </a:prstGeom>
          <a:solidFill>
            <a:srgbClr val="1E1E1E"/>
          </a:solidFill>
        </p:spPr>
        <p:txBody>
          <a:bodyPr>
            <a:noAutofit/>
          </a:bodyPr>
          <a:lstStyle>
            <a:defPPr>
              <a:defRPr lang="zh-CN"/>
            </a:defPPr>
            <a:lvl1pPr>
              <a:lnSpc>
                <a:spcPct val="70000"/>
              </a:lnSpc>
              <a:defRPr sz="2200">
                <a:solidFill>
                  <a:schemeClr val="bg1"/>
                </a:solidFill>
                <a:latin typeface="Consolas" panose="020B0609020204030204" pitchFamily="49" charset="0"/>
                <a:ea typeface="黑体" panose="02010609060101010101" pitchFamily="49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sz="24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0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std::list&lt;int&gt; value1(10);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std::list&lt;int&gt; value2(value1);</a:t>
            </a:r>
          </a:p>
        </p:txBody>
      </p:sp>
    </p:spTree>
    <p:extLst>
      <p:ext uri="{BB962C8B-B14F-4D97-AF65-F5344CB8AC3E}">
        <p14:creationId xmlns:p14="http://schemas.microsoft.com/office/powerpoint/2010/main" val="4143037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标题 1">
            <a:extLst>
              <a:ext uri="{FF2B5EF4-FFF2-40B4-BE49-F238E27FC236}">
                <a16:creationId xmlns:a16="http://schemas.microsoft.com/office/drawing/2014/main" id="{4A409673-FD72-4756-8AA0-E46A290E7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48130" name="内容占位符 2">
            <a:extLst>
              <a:ext uri="{FF2B5EF4-FFF2-40B4-BE49-F238E27FC236}">
                <a16:creationId xmlns:a16="http://schemas.microsoft.com/office/drawing/2014/main" id="{B203368A-FAFF-4E14-838E-061990B2D9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878" y="1772816"/>
            <a:ext cx="9072562" cy="4248150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上述容器类模板提供了一些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公共的操作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（成员函数），其中包括：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往容器中增加元素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从容器中删除元素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获取指定位置的元素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在容器中查找元素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获取容器首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尾元素的迭代器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9E1AA2-95F0-426F-A2A6-3F8531F4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45</a:t>
            </a:fld>
            <a:endParaRPr lang="zh-CN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标题 1">
            <a:extLst>
              <a:ext uri="{FF2B5EF4-FFF2-40B4-BE49-F238E27FC236}">
                <a16:creationId xmlns:a16="http://schemas.microsoft.com/office/drawing/2014/main" id="{1FDBE6DF-C386-4BFF-9BFB-2CF0274A8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8433E648-34A6-48AC-9CB2-45EDF5C3A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7950" y="1594129"/>
            <a:ext cx="8928100" cy="5038725"/>
          </a:xfrm>
          <a:solidFill>
            <a:schemeClr val="bg1"/>
          </a:solidFill>
        </p:spPr>
        <p:txBody>
          <a:bodyPr/>
          <a:lstStyle/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T&amp; front();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T&amp; back();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分别用于获取容器中第一个、最后一个元素的引用。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push_front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T&amp; x);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pop_front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分别在容器的头部增加和删除一个元素。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push_back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(const T&amp; x);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pop_back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分别在容器的尾部增加和删除一个元素。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 begin();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 end();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分别用于获取指向容器中第一个元素位置、</a:t>
            </a:r>
            <a:r>
              <a:rPr lang="zh-CN" altLang="en-US" sz="20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最后一个元素的下一个位置的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迭代器。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适用于除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以外的所有容器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4DF1456-4295-4C2F-AA62-AACCFF3C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46</a:t>
            </a:fld>
            <a:endParaRPr lang="zh-CN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标题 1">
            <a:extLst>
              <a:ext uri="{FF2B5EF4-FFF2-40B4-BE49-F238E27FC236}">
                <a16:creationId xmlns:a16="http://schemas.microsoft.com/office/drawing/2014/main" id="{C0B7D33A-E553-43B6-8F06-A7A387256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50178" name="内容占位符 2">
            <a:extLst>
              <a:ext uri="{FF2B5EF4-FFF2-40B4-BE49-F238E27FC236}">
                <a16:creationId xmlns:a16="http://schemas.microsoft.com/office/drawing/2014/main" id="{67D5D60C-BD8C-4BAF-AA7C-27B9BAB46F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20675" y="1484784"/>
            <a:ext cx="8502650" cy="4806950"/>
          </a:xfrm>
        </p:spPr>
        <p:txBody>
          <a:bodyPr/>
          <a:lstStyle/>
          <a:p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 insert(iterator </a:t>
            </a:r>
            <a:r>
              <a:rPr lang="en-US" altLang="zh-CN" sz="2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pos,const</a:t>
            </a: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T&amp; x);</a:t>
            </a:r>
          </a:p>
          <a:p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insert(iterator </a:t>
            </a:r>
            <a:r>
              <a:rPr lang="en-US" altLang="zh-CN" sz="2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pos,InputIt</a:t>
            </a: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first,InputIt</a:t>
            </a: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last);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分别用于在容器中的指定位置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（迭代器）插入一个和多个元素。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 erase(iterator pos);</a:t>
            </a:r>
          </a:p>
          <a:p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 erase(iterator </a:t>
            </a:r>
            <a:r>
              <a:rPr lang="en-US" altLang="zh-CN" sz="2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first,iterator</a:t>
            </a: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last);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分别用于在容器中删除指定位置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（迭代器）上的一个和某范围内的多个元素。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适用于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map/multimap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set/multiset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basic_string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34E1FA-F954-4530-9F7D-9113609B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47</a:t>
            </a:fld>
            <a:endParaRPr lang="zh-CN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标题 1">
            <a:extLst>
              <a:ext uri="{FF2B5EF4-FFF2-40B4-BE49-F238E27FC236}">
                <a16:creationId xmlns:a16="http://schemas.microsoft.com/office/drawing/2014/main" id="{1D896EAD-D514-46C7-9763-EDE4B04A8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A3C11-90BF-44D5-9201-450B8BFE7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75" y="1476116"/>
            <a:ext cx="8578850" cy="5210175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T&amp; operator[](</a:t>
            </a:r>
            <a:r>
              <a:rPr lang="en-US" altLang="zh-CN" sz="2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size_type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获取容器中某位置</a:t>
            </a:r>
            <a:r>
              <a:rPr lang="en-GB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（序号）上的元素。适用于</a:t>
            </a:r>
            <a:r>
              <a:rPr lang="en-GB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basic_string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ValueType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operator[](</a:t>
            </a:r>
            <a:r>
              <a:rPr lang="en-US" altLang="zh-CN" sz="2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KeyType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 key); </a:t>
            </a: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获取容器中某个关键字所关联的值的引用。适用于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defRPr/>
            </a:pPr>
            <a:r>
              <a:rPr lang="fr-FR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T&amp; at(size_type pos);</a:t>
            </a:r>
            <a:endParaRPr lang="zh-CN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获取容器中某位置</a:t>
            </a:r>
            <a:r>
              <a:rPr lang="en-GB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pos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（序号）上的元素的引用，并进行越界检查。适用于</a:t>
            </a:r>
            <a:r>
              <a:rPr lang="en-GB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GB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basic_string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 find(const T&amp; key);</a:t>
            </a:r>
            <a:endParaRPr lang="zh-CN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  <a:defRPr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根据关键字在容器中查找某个元素，返回指向元素的迭代器（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找到）或最后一个元素的下一个位置（未找到）。适用于</a:t>
            </a:r>
            <a:r>
              <a:rPr lang="en-GB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map/</a:t>
            </a:r>
            <a:r>
              <a:rPr lang="en-GB" altLang="zh-CN" sz="2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multimap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GB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set/multiset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  <a:endParaRPr lang="zh-CN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3A6892-9B32-44D2-B73B-44AA0E04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48</a:t>
            </a:fld>
            <a:endParaRPr lang="zh-CN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52226" name="内容占位符 2">
            <a:extLst>
              <a:ext uri="{FF2B5EF4-FFF2-40B4-BE49-F238E27FC236}">
                <a16:creationId xmlns:a16="http://schemas.microsoft.com/office/drawing/2014/main" id="{F6488766-13CF-4C7B-ACB6-C3A732E274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3362" y="1988840"/>
            <a:ext cx="8677275" cy="4114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如果容器的元素类型是一个类，则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需要针对该类定义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拷贝构造函数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赋值操作符重载函数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，因为在对容器进行的操作中可能会创建新的元素（对象，拷贝构造）或进行元素间的赋值。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另外，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还需要针对元素的类重载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小于操作符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），以适应容器的一些操作（如排序）所需的元素比较运算。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49</a:t>
            </a:fld>
            <a:endParaRPr lang="zh-CN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9FE0380-AA5C-4C0A-9409-F1B0219035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260648"/>
            <a:ext cx="5832475" cy="113982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类属的概念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4B44C52-442C-4957-8A66-25803694DD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4012" y="1700808"/>
            <a:ext cx="8435975" cy="4165600"/>
          </a:xfrm>
        </p:spPr>
        <p:txBody>
          <a:bodyPr/>
          <a:lstStyle/>
          <a:p>
            <a:pPr marL="269875" indent="-269875">
              <a:lnSpc>
                <a:spcPct val="80000"/>
              </a:lnSpc>
              <a:spcAft>
                <a:spcPts val="1200"/>
              </a:spcAft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在程序设计中，经常需要用到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的程序实体，但它们所涉及的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数据类型不同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，例如：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8675"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对不同元素类型的数组进行排序的函数：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2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int_sort(int x[],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num);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2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double_sort(double x[],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num);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2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A_sort(A x[],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num);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2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8675"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存放不同类型元素的栈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2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IntStack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2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DoubleStack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2" indent="0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tack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9875" indent="-269875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EA52426-9829-4EF8-B871-D0E404FA9EAF}"/>
              </a:ext>
            </a:extLst>
          </p:cNvPr>
          <p:cNvSpPr/>
          <p:nvPr/>
        </p:nvSpPr>
        <p:spPr>
          <a:xfrm>
            <a:off x="4067944" y="4572417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对于上面的函数和类，如果能用一个函数和类来描述，则会实现代码的复用</a:t>
            </a:r>
            <a:endParaRPr lang="zh-CN" altLang="zh-CN" sz="20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41EC8FD-74EC-4358-8DE7-3014CBE0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50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70B438-94EF-4F5C-A677-26ABCC0D1B82}"/>
              </a:ext>
            </a:extLst>
          </p:cNvPr>
          <p:cNvSpPr txBox="1">
            <a:spLocks/>
          </p:cNvSpPr>
          <p:nvPr/>
        </p:nvSpPr>
        <p:spPr>
          <a:xfrm>
            <a:off x="491850" y="1435151"/>
            <a:ext cx="8159400" cy="504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75000"/>
              <a:buFont typeface="Arial" panose="020B0604020202020204" pitchFamily="34" charset="0"/>
              <a:buChar char="•"/>
              <a:defRPr lang="zh-CN" altLang="en-US" sz="2800" b="1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vector 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容器的成员函数（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1/3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0000" lvl="1" fontAlgn="auto">
              <a:lnSpc>
                <a:spcPct val="12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38F264F-6BC5-456C-94F7-7E0E0236D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109944"/>
              </p:ext>
            </p:extLst>
          </p:nvPr>
        </p:nvGraphicFramePr>
        <p:xfrm>
          <a:off x="628200" y="1961695"/>
          <a:ext cx="7886700" cy="4735830"/>
        </p:xfrm>
        <a:graphic>
          <a:graphicData uri="http://schemas.openxmlformats.org/drawingml/2006/table">
            <a:tbl>
              <a:tblPr/>
              <a:tblGrid>
                <a:gridCol w="1229175">
                  <a:extLst>
                    <a:ext uri="{9D8B030D-6E8A-4147-A177-3AD203B41FA5}">
                      <a16:colId xmlns:a16="http://schemas.microsoft.com/office/drawing/2014/main" val="1579242391"/>
                    </a:ext>
                  </a:extLst>
                </a:gridCol>
                <a:gridCol w="6657525">
                  <a:extLst>
                    <a:ext uri="{9D8B030D-6E8A-4147-A177-3AD203B41FA5}">
                      <a16:colId xmlns:a16="http://schemas.microsoft.com/office/drawing/2014/main" val="42816556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函数成员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函数功能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8988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begin()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返回指向容器中第一个元素的迭代器。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8048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end()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返回指向容器最后一个元素所在位置后一个位置的迭代器，通常和 </a:t>
                      </a:r>
                      <a:r>
                        <a:rPr lang="en-US" alt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begin()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结合使用。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7742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rbegin()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返回指向最后一个元素的迭代器。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60284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rend()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返回指向第一个元素所在位置前一个位置的迭代器。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97387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cbegin()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和 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begin()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功能相同，只不过在其基础上，增加了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属性，不能用于修改元素。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17585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cend()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和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end()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功能相同，只不过在其基础上，增加了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属性，不能用于修改元素。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4669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crbegin()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和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rbegin()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功能相同，只不过在其基础上，增加了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属性，不能用于修改元素。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10696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crend()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和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rend()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功能相同，只不过在其基础上，增加了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属性，不能用于修改元素。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62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9433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51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70B438-94EF-4F5C-A677-26ABCC0D1B82}"/>
              </a:ext>
            </a:extLst>
          </p:cNvPr>
          <p:cNvSpPr txBox="1">
            <a:spLocks/>
          </p:cNvSpPr>
          <p:nvPr/>
        </p:nvSpPr>
        <p:spPr>
          <a:xfrm>
            <a:off x="491850" y="1435151"/>
            <a:ext cx="8159400" cy="504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75000"/>
              <a:buFont typeface="Arial" panose="020B0604020202020204" pitchFamily="34" charset="0"/>
              <a:buChar char="•"/>
              <a:defRPr lang="zh-CN" altLang="en-US" sz="2800" b="1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vector 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容器的成员函数（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2/3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0000" lvl="1" fontAlgn="auto">
              <a:lnSpc>
                <a:spcPct val="12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61502F8-0B7D-41FF-AA04-A8235290C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067038"/>
              </p:ext>
            </p:extLst>
          </p:nvPr>
        </p:nvGraphicFramePr>
        <p:xfrm>
          <a:off x="628650" y="1908990"/>
          <a:ext cx="7886700" cy="4423410"/>
        </p:xfrm>
        <a:graphic>
          <a:graphicData uri="http://schemas.openxmlformats.org/drawingml/2006/table">
            <a:tbl>
              <a:tblPr/>
              <a:tblGrid>
                <a:gridCol w="1381125">
                  <a:extLst>
                    <a:ext uri="{9D8B030D-6E8A-4147-A177-3AD203B41FA5}">
                      <a16:colId xmlns:a16="http://schemas.microsoft.com/office/drawing/2014/main" val="2241630534"/>
                    </a:ext>
                  </a:extLst>
                </a:gridCol>
                <a:gridCol w="6505575">
                  <a:extLst>
                    <a:ext uri="{9D8B030D-6E8A-4147-A177-3AD203B41FA5}">
                      <a16:colId xmlns:a16="http://schemas.microsoft.com/office/drawing/2014/main" val="35469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size()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返回实际元素个数。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211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max_size()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返回元素个数的最大值。这通常是一个很大的值，一般是 </a:t>
                      </a:r>
                      <a:r>
                        <a:rPr lang="en-US" alt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CN" sz="1800" baseline="30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32</a:t>
                      </a:r>
                      <a:r>
                        <a:rPr lang="en-US" alt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-1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，所以我们很少会用到这个函数。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026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resize()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改变实际元素的个数。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574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capacity()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返回当前容量。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090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empty()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判断容器中是否有元素，若无元素，则返回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true；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反之，返回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false。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152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reserve()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增加容器的容量。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438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shrink _to_fit()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将内存减少到等于当前元素实际所使用的大小。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224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operator[ ]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重载了 </a:t>
                      </a:r>
                      <a:r>
                        <a:rPr lang="en-US" alt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[ ]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运算符，可以向访问数组中元素那样，通过下标即可访问甚至修改 </a:t>
                      </a:r>
                      <a:r>
                        <a:rPr lang="en-US" alt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vector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容器中的元素。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22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使用经过边界检查的索引访问元素。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76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9683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52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70B438-94EF-4F5C-A677-26ABCC0D1B82}"/>
              </a:ext>
            </a:extLst>
          </p:cNvPr>
          <p:cNvSpPr txBox="1">
            <a:spLocks/>
          </p:cNvSpPr>
          <p:nvPr/>
        </p:nvSpPr>
        <p:spPr>
          <a:xfrm>
            <a:off x="491850" y="1435151"/>
            <a:ext cx="8159400" cy="504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75000"/>
              <a:buFont typeface="Arial" panose="020B0604020202020204" pitchFamily="34" charset="0"/>
              <a:buChar char="•"/>
              <a:defRPr lang="zh-CN" altLang="en-US" sz="2800" b="1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vector 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容器的成员函数（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3/3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0000" lvl="1" fontAlgn="auto">
              <a:lnSpc>
                <a:spcPct val="12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858AAF2-1ACE-41A8-852B-75CE83220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468719"/>
              </p:ext>
            </p:extLst>
          </p:nvPr>
        </p:nvGraphicFramePr>
        <p:xfrm>
          <a:off x="628200" y="1975104"/>
          <a:ext cx="7886700" cy="4434840"/>
        </p:xfrm>
        <a:graphic>
          <a:graphicData uri="http://schemas.openxmlformats.org/drawingml/2006/table">
            <a:tbl>
              <a:tblPr/>
              <a:tblGrid>
                <a:gridCol w="1847850">
                  <a:extLst>
                    <a:ext uri="{9D8B030D-6E8A-4147-A177-3AD203B41FA5}">
                      <a16:colId xmlns:a16="http://schemas.microsoft.com/office/drawing/2014/main" val="3681916667"/>
                    </a:ext>
                  </a:extLst>
                </a:gridCol>
                <a:gridCol w="6038850">
                  <a:extLst>
                    <a:ext uri="{9D8B030D-6E8A-4147-A177-3AD203B41FA5}">
                      <a16:colId xmlns:a16="http://schemas.microsoft.com/office/drawing/2014/main" val="24161887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front()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返回第一个元素的引用。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02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back()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返回最后一个元素的引用。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349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data()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返回指向容器中第一个元素的指针。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280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assign()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用新元素替换原有内容。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900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push_back()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在序列的尾部添加一个元素。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15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pop_back()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移出序列尾部的元素。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305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insert()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在指定的位置插入一个或多个元素。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536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erase()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移出一个元素或一段元素。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992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clear()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移出所有的元素，容器大小变为 </a:t>
                      </a:r>
                      <a:r>
                        <a:rPr lang="en-US" altLang="zh-CN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63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swap()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交换两个容器的所有元素。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50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emplace()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在指定的位置直接生成一个元素。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931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emplace_back()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在序列尾部生成一个元素。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92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2508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53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70B438-94EF-4F5C-A677-26ABCC0D1B82}"/>
              </a:ext>
            </a:extLst>
          </p:cNvPr>
          <p:cNvSpPr txBox="1">
            <a:spLocks/>
          </p:cNvSpPr>
          <p:nvPr/>
        </p:nvSpPr>
        <p:spPr>
          <a:xfrm>
            <a:off x="491850" y="1435151"/>
            <a:ext cx="8159400" cy="504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75000"/>
              <a:buFont typeface="Arial" panose="020B0604020202020204" pitchFamily="34" charset="0"/>
              <a:buChar char="•"/>
              <a:defRPr lang="zh-CN" altLang="en-US" sz="2800" b="1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deque 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容器的成员函数（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vs.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vector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0000" lvl="1" fontAlgn="auto">
              <a:lnSpc>
                <a:spcPct val="12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440BBB6-3517-4783-B35A-0E30EC64F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699321"/>
              </p:ext>
            </p:extLst>
          </p:nvPr>
        </p:nvGraphicFramePr>
        <p:xfrm>
          <a:off x="796700" y="2239893"/>
          <a:ext cx="7550600" cy="2378213"/>
        </p:xfrm>
        <a:graphic>
          <a:graphicData uri="http://schemas.openxmlformats.org/drawingml/2006/table">
            <a:tbl>
              <a:tblPr/>
              <a:tblGrid>
                <a:gridCol w="2026100">
                  <a:extLst>
                    <a:ext uri="{9D8B030D-6E8A-4147-A177-3AD203B41FA5}">
                      <a16:colId xmlns:a16="http://schemas.microsoft.com/office/drawing/2014/main" val="2633495755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val="3605062379"/>
                    </a:ext>
                  </a:extLst>
                </a:gridCol>
              </a:tblGrid>
              <a:tr h="428205">
                <a:tc>
                  <a:txBody>
                    <a:bodyPr/>
                    <a:lstStyle/>
                    <a:p>
                      <a:r>
                        <a:rPr lang="zh-CN" altLang="en-US" sz="20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函数成员</a:t>
                      </a:r>
                    </a:p>
                  </a:txBody>
                  <a:tcPr marL="20140" marR="20140" marT="28196" marB="28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函数功能</a:t>
                      </a:r>
                    </a:p>
                  </a:txBody>
                  <a:tcPr marL="20140" marR="20140" marT="28196" marB="28196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17091"/>
                  </a:ext>
                </a:extLst>
              </a:tr>
              <a:tr h="409103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push_front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20140" marR="20140" marT="20140" marB="2014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在序列的头部添加一个元素。</a:t>
                      </a:r>
                    </a:p>
                  </a:txBody>
                  <a:tcPr marL="20140" marR="20140" marT="20140" marB="2014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86794"/>
                  </a:ext>
                </a:extLst>
              </a:tr>
              <a:tr h="409103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pop_front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20140" marR="20140" marT="20140" marB="2014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移除容器头部的元素。</a:t>
                      </a:r>
                    </a:p>
                  </a:txBody>
                  <a:tcPr marL="20140" marR="20140" marT="20140" marB="2014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038424"/>
                  </a:ext>
                </a:extLst>
              </a:tr>
              <a:tr h="1131802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emplace_front()</a:t>
                      </a:r>
                    </a:p>
                  </a:txBody>
                  <a:tcPr marL="20140" marR="20140" marT="20140" marB="2014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在容器头部生成一个元素。和 </a:t>
                      </a:r>
                      <a:r>
                        <a:rPr lang="en-US" altLang="zh-CN" sz="2000" dirty="0" err="1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push_front</a:t>
                      </a:r>
                      <a:r>
                        <a:rPr lang="en-US" altLang="zh-CN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() </a:t>
                      </a:r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的区别是，该函数直接在容器头部构造元素，省去了复制移动元素的过程。</a:t>
                      </a:r>
                    </a:p>
                  </a:txBody>
                  <a:tcPr marL="20140" marR="20140" marT="20140" marB="2014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62078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CF1BF8BA-0965-4B04-A612-7EE2A6BC9959}"/>
              </a:ext>
            </a:extLst>
          </p:cNvPr>
          <p:cNvSpPr/>
          <p:nvPr/>
        </p:nvSpPr>
        <p:spPr>
          <a:xfrm>
            <a:off x="666358" y="4784078"/>
            <a:ext cx="7670646" cy="1384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0000" lvl="1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增加了实现在容器头部添加和删除元素的成员函数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0000" lvl="1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删除了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capacity()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reserve()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data() 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成员函数。</a:t>
            </a:r>
          </a:p>
        </p:txBody>
      </p:sp>
    </p:spTree>
    <p:extLst>
      <p:ext uri="{BB962C8B-B14F-4D97-AF65-F5344CB8AC3E}">
        <p14:creationId xmlns:p14="http://schemas.microsoft.com/office/powerpoint/2010/main" val="11972167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54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70B438-94EF-4F5C-A677-26ABCC0D1B82}"/>
              </a:ext>
            </a:extLst>
          </p:cNvPr>
          <p:cNvSpPr txBox="1">
            <a:spLocks/>
          </p:cNvSpPr>
          <p:nvPr/>
        </p:nvSpPr>
        <p:spPr>
          <a:xfrm>
            <a:off x="491850" y="1435151"/>
            <a:ext cx="8159400" cy="504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75000"/>
              <a:buFont typeface="Arial" panose="020B0604020202020204" pitchFamily="34" charset="0"/>
              <a:buChar char="•"/>
              <a:defRPr lang="zh-CN" altLang="en-US" sz="2800" b="1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list 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容器的成员函数（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1/4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0000" lvl="1" fontAlgn="auto">
              <a:lnSpc>
                <a:spcPct val="12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34DB446-EDF7-45C6-AEC0-9C99058E0DC3}"/>
              </a:ext>
            </a:extLst>
          </p:cNvPr>
          <p:cNvGraphicFramePr>
            <a:graphicFrameLocks noGrp="1"/>
          </p:cNvGraphicFramePr>
          <p:nvPr/>
        </p:nvGraphicFramePr>
        <p:xfrm>
          <a:off x="628200" y="1961695"/>
          <a:ext cx="7886700" cy="4735830"/>
        </p:xfrm>
        <a:graphic>
          <a:graphicData uri="http://schemas.openxmlformats.org/drawingml/2006/table">
            <a:tbl>
              <a:tblPr/>
              <a:tblGrid>
                <a:gridCol w="1229175">
                  <a:extLst>
                    <a:ext uri="{9D8B030D-6E8A-4147-A177-3AD203B41FA5}">
                      <a16:colId xmlns:a16="http://schemas.microsoft.com/office/drawing/2014/main" val="1579242391"/>
                    </a:ext>
                  </a:extLst>
                </a:gridCol>
                <a:gridCol w="6657525">
                  <a:extLst>
                    <a:ext uri="{9D8B030D-6E8A-4147-A177-3AD203B41FA5}">
                      <a16:colId xmlns:a16="http://schemas.microsoft.com/office/drawing/2014/main" val="4281655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b="1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函数成员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>
                          <a:solidFill>
                            <a:srgbClr val="444444"/>
                          </a:solidFill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函数功能</a:t>
                      </a:r>
                    </a:p>
                  </a:txBody>
                  <a:tcPr marL="47625" marR="47625" marT="66675" marB="6667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4689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begin()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返回指向容器中第一个元素的迭代器。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58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end()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返回指向容器最后一个元素所在位置后一个位置的迭代器，通常和 </a:t>
                      </a:r>
                      <a:r>
                        <a:rPr lang="en-US" altLang="zh-CN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begin()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结合使用。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577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rbegin()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返回指向最后一个元素的迭代器。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602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rend()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返回指向第一个元素所在位置前一个位置的迭代器。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9738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cbegin()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和 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begin()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功能相同，只不过在其基础上，增加了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属性，不能用于修改元素。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1758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cend()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和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end()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功能相同，只不过在其基础上，增加了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属性，不能用于修改元素。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46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crbegin()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和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rbegin()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功能相同，只不过在其基础上，增加了 </a:t>
                      </a:r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 </a:t>
                      </a:r>
                      <a:r>
                        <a:rPr lang="zh-CN" alt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属性，不能用于修改元素。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1069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crend()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和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rend()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功能相同，只不过在其基础上，增加了 </a:t>
                      </a:r>
                      <a:r>
                        <a:rPr 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const </a:t>
                      </a:r>
                      <a:r>
                        <a:rPr lang="zh-CN" altLang="en-US" sz="18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属性，不能用于修改元素。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62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30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55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70B438-94EF-4F5C-A677-26ABCC0D1B82}"/>
              </a:ext>
            </a:extLst>
          </p:cNvPr>
          <p:cNvSpPr txBox="1">
            <a:spLocks/>
          </p:cNvSpPr>
          <p:nvPr/>
        </p:nvSpPr>
        <p:spPr>
          <a:xfrm>
            <a:off x="491850" y="1435151"/>
            <a:ext cx="8159400" cy="504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75000"/>
              <a:buFont typeface="Arial" panose="020B0604020202020204" pitchFamily="34" charset="0"/>
              <a:buChar char="•"/>
              <a:defRPr lang="zh-CN" altLang="en-US" sz="2800" b="1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list 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容器的成员函数（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2/4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0000" lvl="1" fontAlgn="auto">
              <a:lnSpc>
                <a:spcPct val="12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F59762D-12F3-4C61-A3C8-9DC57CD8D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521294"/>
              </p:ext>
            </p:extLst>
          </p:nvPr>
        </p:nvGraphicFramePr>
        <p:xfrm>
          <a:off x="648900" y="2151539"/>
          <a:ext cx="7886700" cy="3009900"/>
        </p:xfrm>
        <a:graphic>
          <a:graphicData uri="http://schemas.openxmlformats.org/drawingml/2006/table">
            <a:tbl>
              <a:tblPr/>
              <a:tblGrid>
                <a:gridCol w="1599000">
                  <a:extLst>
                    <a:ext uri="{9D8B030D-6E8A-4147-A177-3AD203B41FA5}">
                      <a16:colId xmlns:a16="http://schemas.microsoft.com/office/drawing/2014/main" val="2155948312"/>
                    </a:ext>
                  </a:extLst>
                </a:gridCol>
                <a:gridCol w="6287700">
                  <a:extLst>
                    <a:ext uri="{9D8B030D-6E8A-4147-A177-3AD203B41FA5}">
                      <a16:colId xmlns:a16="http://schemas.microsoft.com/office/drawing/2014/main" val="1664708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empty()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判断容器中是否有元素，若无元素，则返回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true；</a:t>
                      </a:r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反之，返回 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false。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8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size()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返回当前容器实际包含的元素个数。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2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max_size()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返回容器所能包含元素个数的最大值。这通常是一个很大的值，一般是 </a:t>
                      </a:r>
                      <a:r>
                        <a:rPr lang="en-US" altLang="zh-CN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CN" sz="2000" baseline="30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32</a:t>
                      </a:r>
                      <a:r>
                        <a:rPr lang="en-US" altLang="zh-CN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-1</a:t>
                      </a:r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，所以我们很少会用到这个函数。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0636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front()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返回第一个元素的引用。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938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back()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返回最后一个元素的引用。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703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assign()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用新元素替换容器中原有内容。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59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6954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56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70B438-94EF-4F5C-A677-26ABCC0D1B82}"/>
              </a:ext>
            </a:extLst>
          </p:cNvPr>
          <p:cNvSpPr txBox="1">
            <a:spLocks/>
          </p:cNvSpPr>
          <p:nvPr/>
        </p:nvSpPr>
        <p:spPr>
          <a:xfrm>
            <a:off x="491850" y="1435151"/>
            <a:ext cx="8159400" cy="504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75000"/>
              <a:buFont typeface="Arial" panose="020B0604020202020204" pitchFamily="34" charset="0"/>
              <a:buChar char="•"/>
              <a:defRPr lang="zh-CN" altLang="en-US" sz="2800" b="1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list 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容器的成员函数（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3/4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0000" lvl="1" fontAlgn="auto">
              <a:lnSpc>
                <a:spcPct val="12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5D50155-3508-4B33-954B-C43DBD5F8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95423"/>
              </p:ext>
            </p:extLst>
          </p:nvPr>
        </p:nvGraphicFramePr>
        <p:xfrm>
          <a:off x="628650" y="1995329"/>
          <a:ext cx="7886700" cy="4514850"/>
        </p:xfrm>
        <a:graphic>
          <a:graphicData uri="http://schemas.openxmlformats.org/drawingml/2006/table">
            <a:tbl>
              <a:tblPr/>
              <a:tblGrid>
                <a:gridCol w="1543050">
                  <a:extLst>
                    <a:ext uri="{9D8B030D-6E8A-4147-A177-3AD203B41FA5}">
                      <a16:colId xmlns:a16="http://schemas.microsoft.com/office/drawing/2014/main" val="2738040590"/>
                    </a:ext>
                  </a:extLst>
                </a:gridCol>
                <a:gridCol w="6343650">
                  <a:extLst>
                    <a:ext uri="{9D8B030D-6E8A-4147-A177-3AD203B41FA5}">
                      <a16:colId xmlns:a16="http://schemas.microsoft.com/office/drawing/2014/main" val="13120618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emplace_front()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在容器头部生成一个元素。该函数和 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push_front() </a:t>
                      </a:r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的功能相同，但效率更高。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139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push_front()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在容器头部插入一个元素。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155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pop_front()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删除容器头部的一个元素。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455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emplace_back()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在容器尾部直接生成一个元素。该函数和 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push_back() </a:t>
                      </a:r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的功能相同，但效率更高。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768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push_back()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在容器尾部插入一个元素。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101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pop_back()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删除容器尾部的一个元素。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244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emplace()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在容器中的指定位置插入元素。该函数和 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insert() </a:t>
                      </a:r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功能相同，但效率更高。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216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insert() 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在容器中的指定位置插入元素。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240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erase()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删除容器中一个或某区域内的元素。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462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5593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标题 1">
            <a:extLst>
              <a:ext uri="{FF2B5EF4-FFF2-40B4-BE49-F238E27FC236}">
                <a16:creationId xmlns:a16="http://schemas.microsoft.com/office/drawing/2014/main" id="{5B79F271-9480-4917-9B5A-4125CD9DD1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190501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容器的操作（成员函数）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6B535A-6FE1-4860-B150-89A5180B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57</a:t>
            </a:fld>
            <a:endParaRPr lang="zh-CN" altLang="zh-CN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70B438-94EF-4F5C-A677-26ABCC0D1B82}"/>
              </a:ext>
            </a:extLst>
          </p:cNvPr>
          <p:cNvSpPr txBox="1">
            <a:spLocks/>
          </p:cNvSpPr>
          <p:nvPr/>
        </p:nvSpPr>
        <p:spPr>
          <a:xfrm>
            <a:off x="491850" y="1435151"/>
            <a:ext cx="8159400" cy="5041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SzPct val="75000"/>
              <a:buFont typeface="Arial" panose="020B0604020202020204" pitchFamily="34" charset="0"/>
              <a:buChar char="•"/>
              <a:defRPr lang="zh-CN" altLang="en-US" sz="2800" b="1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SzPct val="75000"/>
              <a:buFont typeface="Arial" panose="020B0604020202020204" pitchFamily="34" charset="0"/>
              <a:buChar char="•"/>
              <a:defRPr lang="zh-CN" altLang="en-US" sz="24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20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zh-CN" altLang="en-US" sz="1800" kern="120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Calibri" panose="020F050202020403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fontAlgn="auto">
              <a:lnSpc>
                <a:spcPct val="120000"/>
              </a:lnSpc>
              <a:spcAft>
                <a:spcPts val="0"/>
              </a:spcAft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list 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容器的成员函数（</a:t>
            </a:r>
            <a:r>
              <a:rPr lang="en-US" altLang="zh-CN" sz="3000" dirty="0">
                <a:solidFill>
                  <a:schemeClr val="tx2"/>
                </a:solidFill>
                <a:latin typeface="Calibri" panose="020F0502020204030204" pitchFamily="34" charset="0"/>
              </a:rPr>
              <a:t>4/4</a:t>
            </a:r>
            <a:r>
              <a:rPr lang="zh-CN" altLang="en-US" sz="3000" dirty="0">
                <a:solidFill>
                  <a:schemeClr val="tx2"/>
                </a:solidFill>
                <a:latin typeface="Calibri" panose="020F0502020204030204" pitchFamily="34" charset="0"/>
              </a:rPr>
              <a:t>）</a:t>
            </a:r>
            <a:endParaRPr lang="zh-CN" altLang="en-US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360000" lvl="1" fontAlgn="auto">
              <a:lnSpc>
                <a:spcPct val="120000"/>
              </a:lnSpc>
              <a:spcAft>
                <a:spcPts val="0"/>
              </a:spcAft>
              <a:buClr>
                <a:srgbClr val="00B0F0"/>
              </a:buClr>
              <a:buFont typeface="Wingdings" panose="05000000000000000000" pitchFamily="2" charset="2"/>
              <a:buChar char="n"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08FC301-9384-4B2B-B8B0-3990CB355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28029"/>
              </p:ext>
            </p:extLst>
          </p:nvPr>
        </p:nvGraphicFramePr>
        <p:xfrm>
          <a:off x="628650" y="1988840"/>
          <a:ext cx="7886700" cy="4610100"/>
        </p:xfrm>
        <a:graphic>
          <a:graphicData uri="http://schemas.openxmlformats.org/drawingml/2006/table">
            <a:tbl>
              <a:tblPr/>
              <a:tblGrid>
                <a:gridCol w="1466850">
                  <a:extLst>
                    <a:ext uri="{9D8B030D-6E8A-4147-A177-3AD203B41FA5}">
                      <a16:colId xmlns:a16="http://schemas.microsoft.com/office/drawing/2014/main" val="1120956011"/>
                    </a:ext>
                  </a:extLst>
                </a:gridCol>
                <a:gridCol w="6419850">
                  <a:extLst>
                    <a:ext uri="{9D8B030D-6E8A-4147-A177-3AD203B41FA5}">
                      <a16:colId xmlns:a16="http://schemas.microsoft.com/office/drawing/2014/main" val="2258904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swap()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交换两个容器中的元素，必须保证这两个容器中存储的元素类型是相同的。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0532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resize()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调整容器的大小。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078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clear()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删除容器存储的所有元素。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7873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splice()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将一个 </a:t>
                      </a:r>
                      <a:r>
                        <a:rPr lang="en-US" altLang="zh-CN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list </a:t>
                      </a:r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容器中的元素插入到另一个容器的指定位置。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714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remove(val)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删除容器中所有等于 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val </a:t>
                      </a:r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的元素。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33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remove_if()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删除容器中满足条件的元素。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130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unique()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删除容器中相邻的重复元素，只保留一个。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83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merge()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合并两个事先已排好序的 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list </a:t>
                      </a:r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容器，并且合并之后的 </a:t>
                      </a:r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list </a:t>
                      </a:r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容器依然是有序的。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166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sort()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通过更改容器中元素的位置，将它们进行排序。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68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reverse()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effectLst/>
                          <a:latin typeface="Arial" panose="020B0604020202020204" pitchFamily="34" charset="0"/>
                          <a:ea typeface="黑体" panose="02010609060101010101" pitchFamily="49" charset="-122"/>
                          <a:cs typeface="Arial" panose="020B0604020202020204" pitchFamily="34" charset="0"/>
                        </a:rPr>
                        <a:t>反转容器中元素的顺序。</a:t>
                      </a: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031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575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标题 1">
            <a:extLst>
              <a:ext uri="{FF2B5EF4-FFF2-40B4-BE49-F238E27FC236}">
                <a16:creationId xmlns:a16="http://schemas.microsoft.com/office/drawing/2014/main" id="{132D9800-38E1-4FFD-A9CF-50CFCA41B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8.3.3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9EDC5-C59B-4AB3-8197-3C5060837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584002"/>
            <a:ext cx="7993062" cy="5113337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）实现了抽象的指针（智能指针），它们指向容器中的元素，用于对容器中的元素进行访问和遍历。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中，迭代器是作为类模板来实现的，它们可分为以下几种：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lnSpc>
                <a:spcPct val="110000"/>
              </a:lnSpc>
              <a:buFont typeface="Wingdings" panose="05000000000000000000" pitchFamily="2" charset="2"/>
              <a:buChar char="¢"/>
              <a:defRPr/>
            </a:pPr>
            <a:r>
              <a:rPr lang="zh-CN" altLang="en-US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输出迭代器（</a:t>
            </a:r>
            <a:r>
              <a:rPr lang="en-US" altLang="zh-CN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output iterator</a:t>
            </a:r>
            <a:r>
              <a:rPr lang="zh-CN" altLang="en-US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27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OutIt</a:t>
            </a:r>
            <a:r>
              <a:rPr lang="zh-CN" altLang="en-US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7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用于修改它所指向的容器元素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间接访问操作（*）：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输出迭代器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=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...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lnSpc>
                <a:spcPct val="110000"/>
              </a:lnSpc>
              <a:buFont typeface="Wingdings" panose="05000000000000000000" pitchFamily="2" charset="2"/>
              <a:buChar char="¢"/>
              <a:defRPr/>
            </a:pPr>
            <a:r>
              <a:rPr lang="zh-CN" altLang="zh-CN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输入迭代器（</a:t>
            </a:r>
            <a:r>
              <a:rPr lang="en-GB" altLang="zh-CN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input iterator</a:t>
            </a:r>
            <a:r>
              <a:rPr lang="zh-CN" altLang="en-US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27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InIt</a:t>
            </a:r>
            <a:r>
              <a:rPr lang="zh-CN" altLang="zh-CN" sz="27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7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用于读取它所指向的容器元素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间接访问操作（*）：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*&lt;</a:t>
            </a:r>
            <a:r>
              <a:rPr lang="zh-CN" altLang="en-US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输入迭代器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元素成员间接访问（</a:t>
            </a:r>
            <a:r>
              <a:rPr lang="en-US" altLang="zh-CN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825D72-5BF1-4B35-BFEF-3124E6C9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58</a:t>
            </a:fld>
            <a:endParaRPr lang="zh-CN" altLang="zh-CN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标题 1">
            <a:extLst>
              <a:ext uri="{FF2B5EF4-FFF2-40B4-BE49-F238E27FC236}">
                <a16:creationId xmlns:a16="http://schemas.microsoft.com/office/drawing/2014/main" id="{9AA28591-B67E-48B4-83E8-9B925337D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8.3.3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迭代器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50FEDD-A153-4585-B191-81F948C2D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1"/>
            <a:ext cx="8812212" cy="49672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742950" lvl="2" indent="-342900">
              <a:lnSpc>
                <a:spcPct val="90000"/>
              </a:lnSpc>
              <a:buFont typeface="Wingdings" panose="05000000000000000000" pitchFamily="2" charset="2"/>
              <a:buChar char="¢"/>
              <a:defRPr/>
            </a:pP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前向迭代器（</a:t>
            </a:r>
            <a:r>
              <a:rPr lang="en-US" altLang="zh-CN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forward iterator</a:t>
            </a: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23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FwdIt</a:t>
            </a: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3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读取和修改它所指向的容器元素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元素间接访问操作（*）和元素成员间接访问操作（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!=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  <a:p>
            <a:pPr marL="742950" lvl="2" indent="-342900">
              <a:lnSpc>
                <a:spcPct val="90000"/>
              </a:lnSpc>
              <a:buFont typeface="Wingdings" panose="05000000000000000000" pitchFamily="2" charset="2"/>
              <a:buChar char="¢"/>
              <a:defRPr/>
            </a:pP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双向迭代器（</a:t>
            </a:r>
            <a:r>
              <a:rPr lang="en-US" altLang="zh-CN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bidirectional iterator</a:t>
            </a: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23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BidIt</a:t>
            </a: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3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读取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修改它所指向的容器元素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元素间接访问操作（*）和元素成员间接访问操作（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++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==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!=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</a:t>
            </a:r>
          </a:p>
          <a:p>
            <a:pPr marL="742950" lvl="2" indent="-342900">
              <a:lnSpc>
                <a:spcPct val="90000"/>
              </a:lnSpc>
              <a:buFont typeface="Wingdings" panose="05000000000000000000" pitchFamily="2" charset="2"/>
              <a:buChar char="¢"/>
              <a:defRPr/>
            </a:pP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随机访问迭代器（</a:t>
            </a:r>
            <a:r>
              <a:rPr lang="en-US" altLang="zh-CN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random-access iterator</a:t>
            </a: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en-US" altLang="zh-CN" sz="23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RanIt</a:t>
            </a:r>
            <a:r>
              <a:rPr lang="zh-CN" altLang="en-US" sz="23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3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用于读取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/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修改它所指向的容器元素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元素间接访问操作（*）、元素成员间接访问操作（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-&gt;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）和随机访问元素操作（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[]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en-US" altLang="zh-CN" sz="23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++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--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+=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-=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==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!=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&lt;=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en-US" altLang="zh-CN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&gt;=</a:t>
            </a:r>
            <a:r>
              <a:rPr lang="zh-CN" altLang="en-US" sz="23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操作</a:t>
            </a:r>
          </a:p>
          <a:p>
            <a:pPr lvl="1"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EB5E401-5643-42FF-BE58-277D810C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59</a:t>
            </a:fld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D149D0AA-0703-4DFC-B518-86333607649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5106" y="1628800"/>
            <a:ext cx="8713787" cy="4467225"/>
          </a:xfrm>
        </p:spPr>
        <p:txBody>
          <a:bodyPr/>
          <a:lstStyle/>
          <a:p>
            <a:pPr marL="363538" indent="-363538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28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（泛型）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即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取值为类型的参数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，在程序中通过给这些参数提供具体的类型，来得到针对不同类型的代码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它提供了除函数、类和继承以外的另外一种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代码复用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途径。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3538" indent="-363538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（generic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一个程序实体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zh-CN" sz="24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 </a:t>
            </a:r>
            <a:r>
              <a:rPr lang="zh-CN" altLang="zh-CN" sz="2400" u="sng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够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对多种类型的数据进行操作或描述的特性。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63538" indent="-363538">
              <a:lnSpc>
                <a:spcPct val="90000"/>
              </a:lnSpc>
              <a:defRPr/>
            </a:pP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类属程序设计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eneric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rogramming）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使用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进行程序设计的技术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5AF532-0A0B-49D4-BDEA-9D39067BC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60648"/>
            <a:ext cx="583247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8.1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类属的概念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66B4278-D9F4-4093-A05F-0C35448D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7A153BF3-FE19-4116-914A-BB318BD82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迭代器之间的相容关系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0119301D-8FF4-4253-9AAD-36C0B4A8C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2012" y="1882775"/>
            <a:ext cx="7419975" cy="41148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在需要箭头左边迭代器的地方可以用箭头右边的迭代器去替代。</a:t>
            </a:r>
          </a:p>
        </p:txBody>
      </p:sp>
      <p:pic>
        <p:nvPicPr>
          <p:cNvPr id="55300" name="Picture 2">
            <a:extLst>
              <a:ext uri="{FF2B5EF4-FFF2-40B4-BE49-F238E27FC236}">
                <a16:creationId xmlns:a16="http://schemas.microsoft.com/office/drawing/2014/main" id="{90440574-4636-474A-9A34-190579FD8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12976"/>
            <a:ext cx="812165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644EF4-507E-4CF5-A99A-17A505B8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60</a:t>
            </a:fld>
            <a:endParaRPr lang="zh-CN" altLang="zh-CN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BAA77052-8BF3-4531-9396-B6BF326AE1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各容器的迭代器类型</a:t>
            </a: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440E55FF-8D39-4439-8206-2C129F99D6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1844824"/>
            <a:ext cx="8070850" cy="3925888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对于不同的容器，与它们关联的迭代器种类也会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有所不同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vector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deque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basic_string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容器类，成员函数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begin/end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返回的是随机访问迭代器（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RanIt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queue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stack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map/multimap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set/multiset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，成员函数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begin/end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则返回的是双向迭代器（</a:t>
            </a:r>
            <a:r>
              <a:rPr lang="en-US" altLang="zh-CN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BidIt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8AE2CA-9C57-4D16-A6E1-8E44AF04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61</a:t>
            </a:fld>
            <a:endParaRPr lang="zh-CN" altLang="zh-CN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5ACFDDB3-991E-4D4A-B963-4C0E24C1D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624" y="44450"/>
            <a:ext cx="7296150" cy="152717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的容器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来实现一个电话号码簿的功能</a:t>
            </a:r>
          </a:p>
        </p:txBody>
      </p:sp>
      <p:sp>
        <p:nvSpPr>
          <p:cNvPr id="57347" name="内容占位符 2">
            <a:extLst>
              <a:ext uri="{FF2B5EF4-FFF2-40B4-BE49-F238E27FC236}">
                <a16:creationId xmlns:a16="http://schemas.microsoft.com/office/drawing/2014/main" id="{7659FFFD-DE15-4B64-BD13-B4B175F92D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1925" y="1484784"/>
            <a:ext cx="8820150" cy="4868862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&lt;iostream&gt;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&lt;map&gt;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&lt;string&gt;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std;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map&lt;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string,int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phone_book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类容器，用于存储电话号码簿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创建电话簿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phone_book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["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"] = 12345678;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操作和关键字往容器中加入元素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phone_book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["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"] = 87654321;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phone_book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["</a:t>
            </a:r>
            <a:r>
              <a:rPr lang="en-US" altLang="zh-CN" sz="2000" dirty="0" err="1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"] = 56781234;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......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26B2CB3-E5EB-4B3D-B8A9-E5ECAC87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62</a:t>
            </a:fld>
            <a:endParaRPr lang="zh-CN" altLang="zh-CN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矩形 1">
            <a:extLst>
              <a:ext uri="{FF2B5EF4-FFF2-40B4-BE49-F238E27FC236}">
                <a16:creationId xmlns:a16="http://schemas.microsoft.com/office/drawing/2014/main" id="{0125A680-4005-458F-8210-DFCA1F26F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3" y="19050"/>
            <a:ext cx="3744912" cy="2592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1" name="内容占位符 2">
            <a:extLst>
              <a:ext uri="{FF2B5EF4-FFF2-40B4-BE49-F238E27FC236}">
                <a16:creationId xmlns:a16="http://schemas.microsoft.com/office/drawing/2014/main" id="{858197EA-381E-4E92-84EA-04140D3167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499" y="19050"/>
            <a:ext cx="9148861" cy="7154366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输出电话号码簿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"</a:t>
            </a:r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电话号码簿的信息如下：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map&lt;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string,int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&gt;::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const_iterator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it;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创建一个不能修改所指向的元素的迭代器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遍历容器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for 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it=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phone_book.begin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it !=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phone_book.end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it++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it-&gt;first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": 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it-&gt;second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输出元素的关键字和值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查找某个人的电话号码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请输入要查询号码的姓名：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name;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phone_book.find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(name);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查找关键字为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name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的容器元素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 ==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phone_book.end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判断是否找到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name &lt;&lt; 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": not found\n"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未找到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it-&gt;first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": "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it-&gt;second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0; 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AD9F949-17B8-4C68-97AC-8A2CAED3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63</a:t>
            </a:fld>
            <a:endParaRPr lang="zh-CN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9A2F5BEE-09A0-44DE-85F9-3BFF0A5C1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632" y="116632"/>
            <a:ext cx="7010400" cy="140970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的容器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实现求解约瑟夫问题</a:t>
            </a:r>
          </a:p>
        </p:txBody>
      </p:sp>
      <p:sp>
        <p:nvSpPr>
          <p:cNvPr id="59395" name="内容占位符 2">
            <a:extLst>
              <a:ext uri="{FF2B5EF4-FFF2-40B4-BE49-F238E27FC236}">
                <a16:creationId xmlns:a16="http://schemas.microsoft.com/office/drawing/2014/main" id="{3E8BD2A5-288A-44D1-B05E-0B256A3DB5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8294" y="1526332"/>
            <a:ext cx="8507412" cy="4876055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&lt;iostream&gt;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&lt;list&gt;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using namespace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std;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{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m,n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//m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用于存储要报的数，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用于存储小孩个数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请输入小孩的个数和要报的数：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&gt;&gt; n &gt;&gt; m;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构建圈子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list&lt;int&gt; children;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//children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是用于存储小孩编号的容器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&lt;n;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循环创建容器元素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children.push_back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（小孩的编号）从容器尾部放入容器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431A9BF-4972-4F55-8603-0A0CF294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64</a:t>
            </a:fld>
            <a:endParaRPr lang="zh-CN" altLang="zh-CN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矩形 9">
            <a:extLst>
              <a:ext uri="{FF2B5EF4-FFF2-40B4-BE49-F238E27FC236}">
                <a16:creationId xmlns:a16="http://schemas.microsoft.com/office/drawing/2014/main" id="{52ED14F1-E110-4FF7-B560-CD2F1B685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" y="115888"/>
            <a:ext cx="2089150" cy="148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2B731012-C983-4D79-8309-E1DE40BF4F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1438"/>
            <a:ext cx="9124950" cy="7101978"/>
          </a:xfrm>
          <a:solidFill>
            <a:schemeClr val="bg1"/>
          </a:solidFill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开始报数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list&lt;int&gt;::iterator current;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为指向容器元素的迭代器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children.begin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初始化成指向容器的第一个元素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只要容器元素个数大于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，就执行循环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while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children.size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&gt; 1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 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count=1; count&lt;m; count++) {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报数，循环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m-1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current++;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指向下一个元素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==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children.end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指向的是容器末尾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children.begin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指向第一个元素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循环结束时，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指向将要离开圈子的小孩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children.erase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(current);  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小孩离开圈子，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指向下一个元素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==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children.end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指向的是容器末尾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 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children.begin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指向第一个元素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循环结束时，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current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指向容器中剩下的唯一元素，即胜利者，输出其编号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"The winner is No."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*current &lt;&lt; </a:t>
            </a:r>
            <a:r>
              <a:rPr lang="en-US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"\n"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0;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685C57B-09FC-4D51-9E50-62A405AD9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65</a:t>
            </a:fld>
            <a:endParaRPr lang="zh-CN" altLang="zh-CN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2ACEC660-3634-4704-9ADB-F35914AA24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8894" y="116632"/>
            <a:ext cx="7010400" cy="14097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8.3.4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AA98E7-8D26-4D43-9E1B-D1F6B3357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35" y="1772816"/>
            <a:ext cx="8200930" cy="4114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中还提供了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通用算法（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algorithm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）模板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来操作容器中的元素。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p"/>
              <a:defRPr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2" indent="-342900">
              <a:buFont typeface="Wingdings" panose="05000000000000000000" pitchFamily="2" charset="2"/>
              <a:buChar char="¢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调序算法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lvl="2" indent="-342900">
              <a:buFont typeface="Wingdings" panose="05000000000000000000" pitchFamily="2" charset="2"/>
              <a:buChar char="¢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编辑算法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lvl="2" indent="-342900">
              <a:buFont typeface="Wingdings" panose="05000000000000000000" pitchFamily="2" charset="2"/>
              <a:buChar char="¢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查找算法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lvl="2" indent="-342900">
              <a:buFont typeface="Wingdings" panose="05000000000000000000" pitchFamily="2" charset="2"/>
              <a:buChar char="¢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算术算法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lvl="2" indent="-342900">
              <a:buFont typeface="Wingdings" panose="05000000000000000000" pitchFamily="2" charset="2"/>
              <a:buChar char="¢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集合算法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lvl="2" indent="-342900">
              <a:buFont typeface="Wingdings" panose="05000000000000000000" pitchFamily="2" charset="2"/>
              <a:buChar char="¢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堆算法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742950" lvl="2" indent="-342900">
              <a:buFont typeface="Wingdings" panose="05000000000000000000" pitchFamily="2" charset="2"/>
              <a:buChar char="¢"/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元素遍历算法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E0D7EF-BD77-4A05-9148-0CAF624D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66</a:t>
            </a:fld>
            <a:endParaRPr lang="zh-CN" altLang="zh-CN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95B8D185-8762-4CD1-9DCD-EA43775A7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算法与容器之间的关系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979A5B-B9AC-4329-B9D1-A67E5AD4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391795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中，不是把容器传给算法，而是</a:t>
            </a: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把容器的迭代器传给它们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，在算法中通过迭代器来访问和遍历容器中的元素。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不同算法所要求的迭代器种类会有所不同。例如：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replace(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FwdIt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FwdIt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last, const T&amp;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val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const T&amp;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v_new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OutIt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copy(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src_first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src_last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OutIt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dst_first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en-US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424C90-E467-49CC-B299-C8AC3D0E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67</a:t>
            </a:fld>
            <a:endParaRPr lang="zh-CN" altLang="zh-CN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标题 1">
            <a:extLst>
              <a:ext uri="{FF2B5EF4-FFF2-40B4-BE49-F238E27FC236}">
                <a16:creationId xmlns:a16="http://schemas.microsoft.com/office/drawing/2014/main" id="{B4AB0529-7E59-47DC-97BD-D317AA535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6700" y="333375"/>
            <a:ext cx="5772150" cy="1139825"/>
          </a:xfrm>
        </p:spPr>
        <p:txBody>
          <a:bodyPr/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自定义操作条件和操作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F94CA-57BA-4058-8E91-ED1FC2FCD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12" y="1496720"/>
            <a:ext cx="8893175" cy="4608512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有些算法要求使用者提供一个函数或函数对象作为自定义的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操作条件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，其参数为元素类型，返回值类型为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。例如：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4988" lvl="2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sort(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first,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last); 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按“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”排序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4988" lvl="2" indent="0"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sort(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first,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RanIt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last, </a:t>
            </a:r>
            <a:r>
              <a:rPr lang="en-US" altLang="zh-CN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BinPred</a:t>
            </a:r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less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二元谓词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less</a:t>
            </a:r>
          </a:p>
          <a:p>
            <a:pPr marL="534988" lvl="2" indent="0">
              <a:buFont typeface="Wingdings" panose="05000000000000000000" pitchFamily="2" charset="2"/>
              <a:buNone/>
              <a:defRPr/>
            </a:pP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有些算法需要使用者提供一个函数或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函数对象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，其参数和返回值类型由这些算法决定。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4988" lvl="2" indent="0">
              <a:buFont typeface="Wingdings" panose="05000000000000000000" pitchFamily="2" charset="2"/>
              <a:buNone/>
              <a:defRPr/>
            </a:pPr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accumulate(InIt first, InIt last, T val);  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按“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”操作</a:t>
            </a:r>
            <a:endParaRPr lang="en-US" altLang="zh-CN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34988" lvl="2" indent="0">
              <a:buFont typeface="Wingdings" panose="05000000000000000000" pitchFamily="2" charset="2"/>
              <a:buNone/>
              <a:defRPr/>
            </a:pPr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 accumulate(InIt first, InIt last, T val, </a:t>
            </a:r>
            <a:r>
              <a:rPr lang="fr-FR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BinOp op</a:t>
            </a:r>
            <a:r>
              <a:rPr lang="fr-FR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</a:t>
            </a:r>
            <a:r>
              <a:rPr lang="fr-FR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en-US" altLang="zh-CN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</a:t>
            </a:r>
            <a:endParaRPr lang="zh-CN" altLang="en-US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6917BB-81C9-4E7A-8AC4-3D770A5B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68</a:t>
            </a:fld>
            <a:endParaRPr lang="zh-CN" altLang="zh-CN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14D8CA60-3FF3-4AE5-B80C-8ED22A07C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813" y="404813"/>
            <a:ext cx="4752975" cy="1139825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算法举例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1956C-8295-4DCA-9211-03503D17E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2246313"/>
            <a:ext cx="8210550" cy="24780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统计容器中满足条件的元素个数：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 count_if(InIt first, InIt last, Pred cond);</a:t>
            </a:r>
          </a:p>
          <a:p>
            <a:pPr>
              <a:defRPr/>
            </a:pP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对容器中的元素按某条件排序：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sort(RanIt first, RanIt last, BinPred less);</a:t>
            </a:r>
          </a:p>
          <a:p>
            <a:pPr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3818E9-52CB-4B10-A20B-F3F0E421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69</a:t>
            </a:fld>
            <a:endParaRPr lang="zh-CN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B38F796-5D2F-482A-BEE4-7CE1328F4D5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279886"/>
            <a:ext cx="6300192" cy="113982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类属（泛型）的概念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4B44C52-442C-4957-8A66-25803694DD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579161"/>
            <a:ext cx="6408738" cy="4013200"/>
          </a:xfrm>
        </p:spPr>
        <p:txBody>
          <a:bodyPr/>
          <a:lstStyle/>
          <a:p>
            <a:pPr marL="363538" indent="-363538">
              <a:lnSpc>
                <a:spcPct val="90000"/>
              </a:lnSpc>
              <a:spcAft>
                <a:spcPts val="600"/>
              </a:spcAft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复习：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中的多态性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8675"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一名多用：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85875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函数重载（操作符重载）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85875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endParaRPr lang="zh-CN" altLang="zh-CN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8675"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43025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：宏定义、指针实现、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43025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：联合类型、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43025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endParaRPr lang="en-US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28675"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对象的多态：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43025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对象类型的多态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43025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对象标识的多态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43025" lvl="2" indent="-3429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消息的多态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AC6AA7-4914-47F3-BBC8-4E6F758BC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5318423"/>
            <a:ext cx="84645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marL="363538" indent="-363538">
              <a:spcAft>
                <a:spcPts val="1200"/>
              </a:spcAft>
              <a:defRPr/>
            </a:pPr>
            <a:r>
              <a:rPr lang="zh-CN" altLang="en-US" sz="22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包括函数模板和类模板，它们带有类型参数，在程序中可以给这些参数指定具体的类型，从而得到针对相应类型的代码</a:t>
            </a:r>
            <a:r>
              <a:rPr lang="zh-CN" altLang="zh-CN" sz="2200" b="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43A661-DE3C-4772-970F-7E558540A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标题 1">
            <a:extLst>
              <a:ext uri="{FF2B5EF4-FFF2-40B4-BE49-F238E27FC236}">
                <a16:creationId xmlns:a16="http://schemas.microsoft.com/office/drawing/2014/main" id="{CD4CB10A-DAE0-42F8-9E0F-57A1BD6D62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664" y="188640"/>
            <a:ext cx="4752975" cy="1139825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算法举例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B6769F-1356-40A7-9960-7BDAB5060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376" y="1598340"/>
            <a:ext cx="8362950" cy="499745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学生的类型：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Student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name;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enum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Major {SOFTWARE, DIGITAL_MEDIA, ... 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......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get_no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no; }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name; }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get_major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{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major; 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......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vector&lt;Student&gt; students;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5B1D8A-C4F4-4495-AC18-4DB34D28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70</a:t>
            </a:fld>
            <a:endParaRPr lang="zh-CN" altLang="zh-CN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标题 1">
            <a:extLst>
              <a:ext uri="{FF2B5EF4-FFF2-40B4-BE49-F238E27FC236}">
                <a16:creationId xmlns:a16="http://schemas.microsoft.com/office/drawing/2014/main" id="{A9319438-8801-4F40-80BB-BD17A4D200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75656" y="188640"/>
            <a:ext cx="4752975" cy="113982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34D64-92F6-4BAE-8604-F0398998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1700808"/>
            <a:ext cx="8712200" cy="45354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统计“软件工程”专业的人数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match_major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(Student &amp;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st.get_major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SOFTWARE;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count_if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students.begin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match_major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457200" lvl="1" indent="0">
              <a:buFontTx/>
              <a:buNone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统计“数字媒体”专业的人数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match_major2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(Student &amp;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return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st.get_major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DIGITAL_MEDIA; 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 </a:t>
            </a: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count_if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students.begin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match_major2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3D05D9-BE32-43AD-B325-1428EFC1D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71</a:t>
            </a:fld>
            <a:endParaRPr lang="zh-CN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标题 1">
            <a:extLst>
              <a:ext uri="{FF2B5EF4-FFF2-40B4-BE49-F238E27FC236}">
                <a16:creationId xmlns:a16="http://schemas.microsoft.com/office/drawing/2014/main" id="{A4575157-8259-499A-8400-8CD3AD6AF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813" y="404813"/>
            <a:ext cx="4752975" cy="1139825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算法举例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A39DC5-B1CD-46C1-9F0B-5AB01A89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0" y="1673225"/>
            <a:ext cx="9144000" cy="5184775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p"/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利用函数对象来解决上面的问题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Major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public: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MatchMajor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(Major m) 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major = m;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bool 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operator()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(Student&amp;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return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st.get_major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== major;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marL="457200" lvl="1" indent="0">
              <a:buFontTx/>
              <a:buNone/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count_if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students.begin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(SOFTWARE))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count_if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students.begin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DIGITAL_MEDIA))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count_if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students.begin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MatchMajor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(XXX))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82B1927-7D12-4317-A1A7-FF321266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72</a:t>
            </a:fld>
            <a:endParaRPr lang="zh-CN" altLang="zh-CN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标题 1">
            <a:extLst>
              <a:ext uri="{FF2B5EF4-FFF2-40B4-BE49-F238E27FC236}">
                <a16:creationId xmlns:a16="http://schemas.microsoft.com/office/drawing/2014/main" id="{AF3F637C-83E7-4F56-A4F5-31E23711D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813" y="404813"/>
            <a:ext cx="4752975" cy="1139825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STL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算法举例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2B1086-BFE9-4546-AFFF-179C7134A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700808"/>
            <a:ext cx="7560840" cy="460851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容器元素按“专业”排序：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compare_major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(Student &amp;st1, Student &amp;st2) 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st1.get_major() &lt; st2.get_major();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students.begin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compare_major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defRPr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24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容器元素按“姓名”排序呢？</a:t>
            </a:r>
            <a:endParaRPr lang="en-US" altLang="zh-CN" sz="24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bool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compare_name</a:t>
            </a:r>
            <a:r>
              <a:rPr lang="en-US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(Student &amp;st1, Student &amp;st2) {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st1.get_name() &lt; st2.get_name();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marL="457200" lvl="1" indent="0">
              <a:buFontTx/>
              <a:buNone/>
              <a:defRPr/>
            </a:pPr>
            <a:r>
              <a:rPr lang="en-US" altLang="zh-CN" sz="2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students.begin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students.end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(), </a:t>
            </a:r>
            <a:r>
              <a:rPr lang="en-US" altLang="zh-CN" sz="2000" dirty="0" err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compare_name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207AAC-A07A-4945-8EBD-3AC1BF81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9C85B-58F6-46EC-87A5-D65B1606D556}" type="slidenum">
              <a:rPr lang="zh-CN" altLang="zh-CN" smtClean="0"/>
              <a:pPr>
                <a:defRPr/>
              </a:pPr>
              <a:t>73</a:t>
            </a:fld>
            <a:endParaRPr lang="zh-CN" altLang="zh-CN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85E0-98D4-4021-8584-4D3E9B2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0888"/>
            <a:ext cx="7010400" cy="1409700"/>
          </a:xfrm>
        </p:spPr>
        <p:txBody>
          <a:bodyPr/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6000" b="1" kern="1200" dirty="0">
                <a:solidFill>
                  <a:srgbClr val="FFC000"/>
                </a:solidFill>
                <a:latin typeface="Calibri Light" panose="020F0302020204030204"/>
                <a:ea typeface="等线 Light" panose="02010600030101010101" pitchFamily="2" charset="-122"/>
              </a:rPr>
              <a:t>Q &amp; A</a:t>
            </a:r>
            <a:endParaRPr lang="zh-CN" altLang="en-US" sz="6000" b="1" kern="1200" dirty="0">
              <a:solidFill>
                <a:srgbClr val="FFC000"/>
              </a:solidFill>
              <a:latin typeface="Calibri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C01C6E-1D39-464A-B235-4674039C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74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49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31AE689-8A61-41B8-BB58-0BC1F749130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260648"/>
            <a:ext cx="4759325" cy="1139825"/>
          </a:xfrm>
        </p:spPr>
        <p:txBody>
          <a:bodyPr/>
          <a:lstStyle/>
          <a:p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0FD345B-BCB2-4223-95A6-099C8F471D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15616" y="1952625"/>
            <a:ext cx="4916488" cy="29527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8.1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类属的概念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 </a:t>
            </a:r>
            <a:r>
              <a:rPr lang="zh-CN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8.2.2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类模板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8.2.3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模板的复用</a:t>
            </a:r>
            <a:endParaRPr lang="zh-CN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8.3 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C++标准模板库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F09338-38EB-4659-8D2A-D34F80A4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50D15D5-7AA7-47A0-B606-2ADD009E3FE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1469" y="1844824"/>
            <a:ext cx="8501062" cy="3392488"/>
          </a:xfrm>
        </p:spPr>
        <p:txBody>
          <a:bodyPr/>
          <a:lstStyle/>
          <a:p>
            <a:pPr>
              <a:spcAft>
                <a:spcPts val="1200"/>
              </a:spcAft>
              <a:defRPr/>
            </a:pPr>
            <a:r>
              <a:rPr lang="zh-CN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带有类型参数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的函数定义，其格式为：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template &lt;class T1, class T2, ...&gt; 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&lt;返回值类型&gt; &lt;函数名&gt;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表&gt;)</a:t>
            </a:r>
          </a:p>
          <a:p>
            <a:pPr lvl="1"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......</a:t>
            </a:r>
          </a:p>
          <a:p>
            <a:pPr lvl="1"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3588" lvl="1" indent="-363538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T1、T2等是函数模板的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类型参数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返回值类型、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以及函数体中局部变量的类型可以是T1、T2等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2D5F3C-9F00-410E-8E45-B1342A903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32656"/>
            <a:ext cx="57404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lvl="1">
              <a:defRPr/>
            </a:pPr>
            <a:r>
              <a:rPr lang="en-US" altLang="zh-CN" sz="4000" b="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8.2.1 </a:t>
            </a:r>
            <a:r>
              <a:rPr lang="zh-CN" altLang="en-US" sz="4000" b="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函数模板</a:t>
            </a:r>
            <a:endParaRPr lang="zh-CN" altLang="zh-CN" sz="4000" b="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963DAA9-E8FA-49EE-B8A8-0B06FFB0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B21FA-C762-4DCF-96D9-3C0AFFDF77B0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MU_Theme_4_3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MU_Theme_4_3" id="{1C527275-ECAD-42BD-B9CA-77F83F29C23F}" vid="{A447C622-6C11-4A24-81A1-7A3CB873886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XMU_Theme_4_3</Template>
  <TotalTime>1332</TotalTime>
  <Pages>0</Pages>
  <Words>7022</Words>
  <Characters>0</Characters>
  <Application>Microsoft Office PowerPoint</Application>
  <DocSecurity>0</DocSecurity>
  <PresentationFormat>全屏显示(4:3)</PresentationFormat>
  <Lines>0</Lines>
  <Paragraphs>971</Paragraphs>
  <Slides>74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74</vt:i4>
      </vt:variant>
    </vt:vector>
  </HeadingPairs>
  <TitlesOfParts>
    <vt:vector size="88" baseType="lpstr">
      <vt:lpstr>等线</vt:lpstr>
      <vt:lpstr>等线 Light</vt:lpstr>
      <vt:lpstr>黑体</vt:lpstr>
      <vt:lpstr>楷体_GB2312</vt:lpstr>
      <vt:lpstr>隶书</vt:lpstr>
      <vt:lpstr>宋体</vt:lpstr>
      <vt:lpstr>微软雅黑</vt:lpstr>
      <vt:lpstr>Arial</vt:lpstr>
      <vt:lpstr>Calibri</vt:lpstr>
      <vt:lpstr>Calibri Light</vt:lpstr>
      <vt:lpstr>Consolas</vt:lpstr>
      <vt:lpstr>Times New Roman</vt:lpstr>
      <vt:lpstr>Wingdings</vt:lpstr>
      <vt:lpstr>XMU_Theme_4_3</vt:lpstr>
      <vt:lpstr>面向对象程序设计 (C++) Object-Oriented Programming (C++)</vt:lpstr>
      <vt:lpstr>第八章 模板</vt:lpstr>
      <vt:lpstr>主要内容</vt:lpstr>
      <vt:lpstr>主要内容</vt:lpstr>
      <vt:lpstr>8.1 类属的概念</vt:lpstr>
      <vt:lpstr>PowerPoint 演示文稿</vt:lpstr>
      <vt:lpstr>8.1 类属（泛型）的概念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主要内容</vt:lpstr>
      <vt:lpstr>8.3.1 概述</vt:lpstr>
      <vt:lpstr>PowerPoint 演示文稿</vt:lpstr>
      <vt:lpstr>PowerPoint 演示文稿</vt:lpstr>
      <vt:lpstr>STL</vt:lpstr>
      <vt:lpstr>STL</vt:lpstr>
      <vt:lpstr>STL</vt:lpstr>
      <vt:lpstr>8.3.2 容器</vt:lpstr>
      <vt:lpstr>8.3.2 容器</vt:lpstr>
      <vt:lpstr>8.3.2 容器</vt:lpstr>
      <vt:lpstr>STL的主要容器</vt:lpstr>
      <vt:lpstr>STL的主要容器</vt:lpstr>
      <vt:lpstr>STL的主要容器</vt:lpstr>
      <vt:lpstr>STL的主要容器</vt:lpstr>
      <vt:lpstr>STL的主要容器</vt:lpstr>
      <vt:lpstr>STL的主要容器</vt:lpstr>
      <vt:lpstr>STL的主要容器</vt:lpstr>
      <vt:lpstr>STL的主要容器</vt:lpstr>
      <vt:lpstr>STL的主要容器</vt:lpstr>
      <vt:lpstr>STL的主要容器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容器的操作（成员函数）</vt:lpstr>
      <vt:lpstr>8.3.3 迭代器</vt:lpstr>
      <vt:lpstr>8.3.3 迭代器</vt:lpstr>
      <vt:lpstr>迭代器之间的相容关系</vt:lpstr>
      <vt:lpstr>各容器的迭代器类型</vt:lpstr>
      <vt:lpstr>例：利用STL的容器map来实现一个电话号码簿的功能</vt:lpstr>
      <vt:lpstr>PowerPoint 演示文稿</vt:lpstr>
      <vt:lpstr>例：利用STL的容器list实现求解约瑟夫问题</vt:lpstr>
      <vt:lpstr>PowerPoint 演示文稿</vt:lpstr>
      <vt:lpstr>8.3.4 算法</vt:lpstr>
      <vt:lpstr>算法与容器之间的关系</vt:lpstr>
      <vt:lpstr>自定义操作条件和操作</vt:lpstr>
      <vt:lpstr>STL算法举例</vt:lpstr>
      <vt:lpstr>STL算法举例</vt:lpstr>
      <vt:lpstr>STL算法举例</vt:lpstr>
      <vt:lpstr>STL算法举例</vt:lpstr>
      <vt:lpstr>STL算法举例</vt:lpstr>
      <vt:lpstr>Q &amp; A</vt:lpstr>
    </vt:vector>
  </TitlesOfParts>
  <Manager/>
  <Company>CSD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subject/>
  <dc:creator>Jinsong Su</dc:creator>
  <cp:keywords/>
  <dc:description/>
  <cp:lastModifiedBy>陈胤燃</cp:lastModifiedBy>
  <cp:revision>834</cp:revision>
  <cp:lastPrinted>1899-12-30T00:00:00Z</cp:lastPrinted>
  <dcterms:created xsi:type="dcterms:W3CDTF">2005-02-20T09:54:04Z</dcterms:created>
  <dcterms:modified xsi:type="dcterms:W3CDTF">2023-05-30T15:45:03Z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