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1" r:id="rId1"/>
  </p:sldMasterIdLst>
  <p:notesMasterIdLst>
    <p:notesMasterId r:id="rId53"/>
  </p:notesMasterIdLst>
  <p:sldIdLst>
    <p:sldId id="655" r:id="rId2"/>
    <p:sldId id="344" r:id="rId3"/>
    <p:sldId id="1047" r:id="rId4"/>
    <p:sldId id="1048" r:id="rId5"/>
    <p:sldId id="974" r:id="rId6"/>
    <p:sldId id="975" r:id="rId7"/>
    <p:sldId id="976" r:id="rId8"/>
    <p:sldId id="977" r:id="rId9"/>
    <p:sldId id="979" r:id="rId10"/>
    <p:sldId id="1022" r:id="rId11"/>
    <p:sldId id="1049" r:id="rId12"/>
    <p:sldId id="981" r:id="rId13"/>
    <p:sldId id="1025" r:id="rId14"/>
    <p:sldId id="1026" r:id="rId15"/>
    <p:sldId id="1023" r:id="rId16"/>
    <p:sldId id="982" r:id="rId17"/>
    <p:sldId id="984" r:id="rId18"/>
    <p:sldId id="985" r:id="rId19"/>
    <p:sldId id="986" r:id="rId20"/>
    <p:sldId id="1050" r:id="rId21"/>
    <p:sldId id="987" r:id="rId22"/>
    <p:sldId id="988" r:id="rId23"/>
    <p:sldId id="1051" r:id="rId24"/>
    <p:sldId id="989" r:id="rId25"/>
    <p:sldId id="1031" r:id="rId26"/>
    <p:sldId id="990" r:id="rId27"/>
    <p:sldId id="1032" r:id="rId28"/>
    <p:sldId id="991" r:id="rId29"/>
    <p:sldId id="1052" r:id="rId30"/>
    <p:sldId id="1053" r:id="rId31"/>
    <p:sldId id="995" r:id="rId32"/>
    <p:sldId id="1034" r:id="rId33"/>
    <p:sldId id="1035" r:id="rId34"/>
    <p:sldId id="1036" r:id="rId35"/>
    <p:sldId id="1037" r:id="rId36"/>
    <p:sldId id="996" r:id="rId37"/>
    <p:sldId id="998" r:id="rId38"/>
    <p:sldId id="1002" r:id="rId39"/>
    <p:sldId id="1000" r:id="rId40"/>
    <p:sldId id="1054" r:id="rId41"/>
    <p:sldId id="1040" r:id="rId42"/>
    <p:sldId id="1044" r:id="rId43"/>
    <p:sldId id="1042" r:id="rId44"/>
    <p:sldId id="1043" r:id="rId45"/>
    <p:sldId id="1055" r:id="rId46"/>
    <p:sldId id="1010" r:id="rId47"/>
    <p:sldId id="1056" r:id="rId48"/>
    <p:sldId id="1012" r:id="rId49"/>
    <p:sldId id="1013" r:id="rId50"/>
    <p:sldId id="1046" r:id="rId51"/>
    <p:sldId id="657" r:id="rId5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8">
          <p15:clr>
            <a:srgbClr val="A4A3A4"/>
          </p15:clr>
        </p15:guide>
        <p15:guide id="2" pos="291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671" autoAdjust="0"/>
  </p:normalViewPr>
  <p:slideViewPr>
    <p:cSldViewPr>
      <p:cViewPr varScale="1">
        <p:scale>
          <a:sx n="92" d="100"/>
          <a:sy n="92" d="100"/>
        </p:scale>
        <p:origin x="2154" y="78"/>
      </p:cViewPr>
      <p:guideLst>
        <p:guide orient="horz" pos="2138"/>
        <p:guide pos="291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2221F58D-3B46-4BA3-9D21-267DFF30136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C497BF-EFD0-42DC-9C09-A5EF0E042BC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7384F78-845F-47C1-AD2B-B34ABD2E60C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44B73AD8-EAF9-47EE-A8A4-254B641E8B24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B98134A3-E3A0-4AB3-AAAC-7BABA87A3A9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131722CD-9BB3-4C45-817B-36BC6FC4E2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913BD75-1DAB-4775-9CDE-61CECBF9C76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55AF61FD-A7B8-4BAB-A6D2-7CA17A69A1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6FA55CF2-CFFE-48B2-ACD9-16AAA7022E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程序没有输出（排序）或输入（</a:t>
            </a:r>
            <a:r>
              <a:rPr lang="en-US" altLang="zh-CN"/>
              <a:t>helloworld</a:t>
            </a:r>
            <a:r>
              <a:rPr lang="zh-CN" altLang="en-US"/>
              <a:t>）是可以的，但不能两者都没有</a:t>
            </a: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B079CCC4-FD6B-439B-8858-B59F68AC9C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E5B3681B-7CAB-4206-814B-0D5E1EB9B014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5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B9CE47F1-3A55-4441-A173-CAE09618FE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5679565-1232-4E05-BD86-E288F5DD57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5C7DCE52-DA2A-437D-85EE-EF76DA91D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0938A270-B6F7-4DB5-83C2-8FF19EF069EF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26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F51F056-8309-4BD6-A411-1EDB91959D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F7505931-D662-4956-B8C0-83F1622D7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0CEC5B2-D269-4914-A987-24F9AAD9F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2EE0B18D-728F-4FA5-B506-698FD6D25454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27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>
            <a:extLst>
              <a:ext uri="{FF2B5EF4-FFF2-40B4-BE49-F238E27FC236}">
                <a16:creationId xmlns:a16="http://schemas.microsoft.com/office/drawing/2014/main" id="{184A0097-0A03-42B7-BA9F-92D29258197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5059" name="备注占位符 2">
            <a:extLst>
              <a:ext uri="{FF2B5EF4-FFF2-40B4-BE49-F238E27FC236}">
                <a16:creationId xmlns:a16="http://schemas.microsoft.com/office/drawing/2014/main" id="{C44610E4-AFE3-4DDE-8270-AF782A20E7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文件首先是操作系统中的概念</a:t>
            </a:r>
          </a:p>
        </p:txBody>
      </p:sp>
      <p:sp>
        <p:nvSpPr>
          <p:cNvPr id="45060" name="灯片编号占位符 3">
            <a:extLst>
              <a:ext uri="{FF2B5EF4-FFF2-40B4-BE49-F238E27FC236}">
                <a16:creationId xmlns:a16="http://schemas.microsoft.com/office/drawing/2014/main" id="{2383195F-7F7F-4D75-9FEF-1B56657441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EC3BE229-50CE-4CF0-B99D-235E74A01878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30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190B5601-EE12-46CE-BE7A-6E0CA1232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FF374435-5934-48BF-8EFD-379A44475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文件是操作系统中的概念</a:t>
            </a:r>
          </a:p>
          <a:p>
            <a:r>
              <a:rPr lang="zh-CN" altLang="en-US"/>
              <a:t>文件头具有文件编码方式等信息（</a:t>
            </a:r>
            <a:r>
              <a:rPr lang="en-US" altLang="zh-CN"/>
              <a:t>ASCII or Unicode or Binary or …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\r</a:t>
            </a:r>
            <a:r>
              <a:rPr lang="zh-CN" altLang="en-US"/>
              <a:t>回到行首</a:t>
            </a:r>
            <a:endParaRPr lang="en-US" altLang="zh-CN"/>
          </a:p>
          <a:p>
            <a:r>
              <a:rPr lang="en-US" altLang="zh-CN"/>
              <a:t>\n</a:t>
            </a:r>
            <a:r>
              <a:rPr lang="zh-CN" altLang="en-US"/>
              <a:t>回车</a:t>
            </a:r>
            <a:endParaRPr lang="en-US" altLang="zh-CN"/>
          </a:p>
          <a:p>
            <a:r>
              <a:rPr lang="en-US" altLang="zh-CN"/>
              <a:t>\t</a:t>
            </a:r>
            <a:r>
              <a:rPr lang="zh-CN" altLang="en-US"/>
              <a:t>到下一个制表符位置</a:t>
            </a:r>
            <a:endParaRPr lang="en-US" altLang="zh-CN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46D528C2-A654-40F5-A3A8-0747F9019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71810A7E-765F-475B-A04E-3DD00B106128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31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幻灯片图像占位符 1">
            <a:extLst>
              <a:ext uri="{FF2B5EF4-FFF2-40B4-BE49-F238E27FC236}">
                <a16:creationId xmlns:a16="http://schemas.microsoft.com/office/drawing/2014/main" id="{7389380F-967A-4F8F-980F-7528EC44362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9155" name="备注占位符 2">
            <a:extLst>
              <a:ext uri="{FF2B5EF4-FFF2-40B4-BE49-F238E27FC236}">
                <a16:creationId xmlns:a16="http://schemas.microsoft.com/office/drawing/2014/main" id="{31B5A511-FB5E-4663-A482-900683163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mode</a:t>
            </a:r>
            <a:r>
              <a:rPr lang="zh-CN" altLang="en-US"/>
              <a:t>指定打开方式：</a:t>
            </a:r>
            <a:endParaRPr lang="en-US" altLang="zh-CN"/>
          </a:p>
          <a:p>
            <a:r>
              <a:rPr lang="zh-CN" altLang="en-US"/>
              <a:t>取值为“</a:t>
            </a:r>
            <a:r>
              <a:rPr lang="en-US" altLang="zh-CN"/>
              <a:t>r</a:t>
            </a:r>
            <a:r>
              <a:rPr lang="zh-CN" altLang="en-US"/>
              <a:t>”表示只读、“</a:t>
            </a:r>
            <a:r>
              <a:rPr lang="en-US" altLang="zh-CN"/>
              <a:t>w</a:t>
            </a:r>
            <a:r>
              <a:rPr lang="zh-CN" altLang="en-US"/>
              <a:t>”</a:t>
            </a:r>
            <a:r>
              <a:rPr lang="en-US" altLang="zh-CN"/>
              <a:t>——</a:t>
            </a:r>
            <a:r>
              <a:rPr lang="zh-CN" altLang="en-US"/>
              <a:t>位置指针指向文件头、“</a:t>
            </a:r>
            <a:r>
              <a:rPr lang="en-US" altLang="zh-CN"/>
              <a:t>a</a:t>
            </a:r>
            <a:r>
              <a:rPr lang="zh-CN" altLang="en-US"/>
              <a:t>”</a:t>
            </a:r>
            <a:r>
              <a:rPr lang="en-US" altLang="zh-CN"/>
              <a:t> ——</a:t>
            </a:r>
            <a:r>
              <a:rPr lang="zh-CN" altLang="en-US"/>
              <a:t>位置指针指向文件尾</a:t>
            </a:r>
            <a:endParaRPr lang="en-US" altLang="zh-CN"/>
          </a:p>
          <a:p>
            <a:r>
              <a:rPr lang="zh-CN" altLang="en-US"/>
              <a:t>加上</a:t>
            </a:r>
            <a:r>
              <a:rPr lang="en-US" altLang="zh-CN"/>
              <a:t>+</a:t>
            </a:r>
            <a:r>
              <a:rPr lang="zh-CN" altLang="en-US"/>
              <a:t>表示读写方式 ；再加上“</a:t>
            </a:r>
            <a:r>
              <a:rPr lang="en-US" altLang="zh-CN"/>
              <a:t>t</a:t>
            </a:r>
            <a:r>
              <a:rPr lang="zh-CN" altLang="en-US"/>
              <a:t>” 或“</a:t>
            </a:r>
            <a:r>
              <a:rPr lang="en-US" altLang="zh-CN"/>
              <a:t>b</a:t>
            </a:r>
            <a:r>
              <a:rPr lang="zh-CN" altLang="en-US"/>
              <a:t>”以文本或二进制方式打开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origin</a:t>
            </a:r>
            <a:r>
              <a:rPr lang="zh-CN" altLang="en-US"/>
              <a:t>取值可以是</a:t>
            </a:r>
            <a:r>
              <a:rPr lang="en-US" altLang="zh-CN"/>
              <a:t>SEEK_CUR(</a:t>
            </a:r>
            <a:r>
              <a:rPr lang="zh-CN" altLang="en-US"/>
              <a:t>当前位置</a:t>
            </a:r>
            <a:r>
              <a:rPr lang="en-US" altLang="zh-CN"/>
              <a:t>)</a:t>
            </a:r>
            <a:r>
              <a:rPr lang="zh-CN" altLang="en-US"/>
              <a:t> 、</a:t>
            </a:r>
            <a:r>
              <a:rPr lang="en-US" altLang="zh-CN"/>
              <a:t>SEEK_END(</a:t>
            </a:r>
            <a:r>
              <a:rPr lang="zh-CN" altLang="en-US"/>
              <a:t>文件末尾</a:t>
            </a:r>
            <a:r>
              <a:rPr lang="en-US" altLang="zh-CN"/>
              <a:t>)</a:t>
            </a:r>
            <a:r>
              <a:rPr lang="zh-CN" altLang="en-US"/>
              <a:t>、</a:t>
            </a:r>
            <a:r>
              <a:rPr lang="en-US" altLang="zh-CN"/>
              <a:t>SEEK_SET(</a:t>
            </a:r>
            <a:r>
              <a:rPr lang="zh-CN" altLang="en-US"/>
              <a:t>文件头</a:t>
            </a:r>
            <a:r>
              <a:rPr lang="en-US" altLang="zh-CN"/>
              <a:t>)</a:t>
            </a:r>
          </a:p>
          <a:p>
            <a:r>
              <a:rPr lang="en-US" altLang="zh-CN"/>
              <a:t>offset</a:t>
            </a:r>
            <a:r>
              <a:rPr lang="zh-CN" altLang="en-US"/>
              <a:t>的值可以是正负数  </a:t>
            </a:r>
          </a:p>
        </p:txBody>
      </p:sp>
      <p:sp>
        <p:nvSpPr>
          <p:cNvPr id="49156" name="灯片编号占位符 3">
            <a:extLst>
              <a:ext uri="{FF2B5EF4-FFF2-40B4-BE49-F238E27FC236}">
                <a16:creationId xmlns:a16="http://schemas.microsoft.com/office/drawing/2014/main" id="{9126159C-82B1-439B-AA04-AEF2464085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35EA7655-D154-4CFE-8FEE-21FDF12D3A95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32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7BF5F8D3-004C-4143-A612-67ACFD0FC7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DEEF638-232B-4BDB-8C86-FC7C8CEB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37B650D0-C88E-4C79-9605-C852AB7DF7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440A913F-84D4-4D15-A61D-ADD0D279490E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33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3EBD6DFC-561F-4097-9167-875B5C2F1E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3251" name="备注占位符 2">
            <a:extLst>
              <a:ext uri="{FF2B5EF4-FFF2-40B4-BE49-F238E27FC236}">
                <a16:creationId xmlns:a16="http://schemas.microsoft.com/office/drawing/2014/main" id="{218B3296-6278-4AB4-A64C-FFE4CDEAC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574BC532-326B-45D3-8C09-63249D55C9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EDA2AD8E-FFFC-499F-BE4F-FD0FC50AEA04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34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>
            <a:extLst>
              <a:ext uri="{FF2B5EF4-FFF2-40B4-BE49-F238E27FC236}">
                <a16:creationId xmlns:a16="http://schemas.microsoft.com/office/drawing/2014/main" id="{AE2AC67D-9A02-455D-B3B7-A8ACD91880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3" name="备注占位符 2">
            <a:extLst>
              <a:ext uri="{FF2B5EF4-FFF2-40B4-BE49-F238E27FC236}">
                <a16:creationId xmlns:a16="http://schemas.microsoft.com/office/drawing/2014/main" id="{8B5245AC-85CA-4D0C-B60B-DF583F61E5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必须是#include &lt;fstream&gt;，而不能是&lt;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o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fstream&gt;或&lt;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i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fstream&gt;</a:t>
            </a:r>
            <a:endParaRPr lang="en-US" altLang="zh-CN" b="1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另外，#include 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“…”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表示先在包含该命令的源文件所在目录下进行查找，然后在系统指定目录下查找</a:t>
            </a:r>
            <a:endParaRPr lang="en-US" altLang="zh-CN" b="1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endParaRPr lang="en-US" altLang="zh-CN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ofstream类</a:t>
            </a:r>
            <a:r>
              <a:rPr lang="zh-CN" altLang="en-US"/>
              <a:t>是ostream类的派生类</a:t>
            </a:r>
            <a:endParaRPr lang="en-US" altLang="zh-CN"/>
          </a:p>
          <a:p>
            <a:endParaRPr lang="en-US" altLang="zh-CN"/>
          </a:p>
          <a:p>
            <a:pPr eaLnBrk="1" hangingPunct="1"/>
            <a:r>
              <a:rPr lang="zh-CN" altLang="en-US"/>
              <a:t>关闭文件的目的：把文件内存缓冲区的内容写到文件中。</a:t>
            </a:r>
            <a:endParaRPr lang="en-US" altLang="zh-CN"/>
          </a:p>
          <a:p>
            <a:endParaRPr lang="en-US" altLang="zh-CN"/>
          </a:p>
        </p:txBody>
      </p:sp>
      <p:sp>
        <p:nvSpPr>
          <p:cNvPr id="56324" name="灯片编号占位符 3">
            <a:extLst>
              <a:ext uri="{FF2B5EF4-FFF2-40B4-BE49-F238E27FC236}">
                <a16:creationId xmlns:a16="http://schemas.microsoft.com/office/drawing/2014/main" id="{42DDFB1F-9BCB-4299-BFED-E62E76E661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71FC2146-2520-488E-A31F-BC55E69F4727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36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F8F926F0-6DC8-4D9F-8E29-94BE967E63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1" name="备注占位符 2">
            <a:extLst>
              <a:ext uri="{FF2B5EF4-FFF2-40B4-BE49-F238E27FC236}">
                <a16:creationId xmlns:a16="http://schemas.microsoft.com/office/drawing/2014/main" id="{24006E04-252D-40F6-A8DC-70B5BEDC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cs typeface="Times New Roman" panose="02020603050405020304" pitchFamily="18" charset="0"/>
              </a:rPr>
              <a:t>ios::out </a:t>
            </a:r>
            <a:r>
              <a:rPr lang="en-US" altLang="zh-CN" b="1">
                <a:solidFill>
                  <a:srgbClr val="0070C0"/>
                </a:solidFill>
                <a:cs typeface="Times New Roman" panose="02020603050405020304" pitchFamily="18" charset="0"/>
              </a:rPr>
              <a:t>= w</a:t>
            </a:r>
            <a:r>
              <a:rPr lang="zh-CN" altLang="en-US" b="1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zh-CN" altLang="en-US" b="1">
                <a:solidFill>
                  <a:srgbClr val="0070C0"/>
                </a:solidFill>
                <a:cs typeface="Times New Roman" panose="02020603050405020304" pitchFamily="18" charset="0"/>
              </a:rPr>
              <a:t>ios::</a:t>
            </a:r>
            <a:r>
              <a:rPr lang="en-US" altLang="zh-CN" b="1">
                <a:solidFill>
                  <a:srgbClr val="0070C0"/>
                </a:solidFill>
                <a:cs typeface="Times New Roman" panose="02020603050405020304" pitchFamily="18" charset="0"/>
              </a:rPr>
              <a:t>app = a</a:t>
            </a:r>
            <a:r>
              <a:rPr lang="zh-CN" altLang="en-US" b="1">
                <a:solidFill>
                  <a:srgbClr val="0070C0"/>
                </a:solidFill>
                <a:cs typeface="Times New Roman" panose="02020603050405020304" pitchFamily="18" charset="0"/>
              </a:rPr>
              <a:t>方式</a:t>
            </a:r>
            <a:endParaRPr lang="en-US" altLang="zh-CN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endParaRPr lang="en-US" altLang="zh-CN" b="1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r>
              <a:rPr lang="zh-CN" altLang="en-US"/>
              <a:t>为什么要用按位或操作符 </a:t>
            </a:r>
            <a:r>
              <a:rPr lang="en-US" altLang="zh-CN"/>
              <a:t>| </a:t>
            </a:r>
            <a:r>
              <a:rPr lang="zh-CN" altLang="en-US"/>
              <a:t>呢？举例说明如下：</a:t>
            </a:r>
            <a:endParaRPr lang="en-US" altLang="zh-CN"/>
          </a:p>
          <a:p>
            <a:r>
              <a:rPr lang="zh-CN" altLang="en-US"/>
              <a:t>假设</a:t>
            </a:r>
            <a:r>
              <a:rPr lang="en-US" altLang="zh-CN"/>
              <a:t>ios::out</a:t>
            </a:r>
            <a:r>
              <a:rPr lang="zh-CN" altLang="en-US"/>
              <a:t>的值为</a:t>
            </a:r>
            <a:r>
              <a:rPr lang="en-US" altLang="zh-CN"/>
              <a:t>10…00</a:t>
            </a:r>
            <a:r>
              <a:rPr lang="zh-CN" altLang="en-US"/>
              <a:t>，</a:t>
            </a:r>
            <a:r>
              <a:rPr lang="en-US" altLang="zh-CN"/>
              <a:t>ios::binary</a:t>
            </a:r>
            <a:r>
              <a:rPr lang="zh-CN" altLang="en-US"/>
              <a:t>的值为</a:t>
            </a:r>
            <a:r>
              <a:rPr lang="en-US" altLang="zh-CN"/>
              <a:t>00…01</a:t>
            </a:r>
            <a:r>
              <a:rPr lang="zh-CN" altLang="en-US"/>
              <a:t>，那么按位或操作之后就是</a:t>
            </a:r>
            <a:r>
              <a:rPr lang="en-US" altLang="zh-CN"/>
              <a:t>10…01</a:t>
            </a:r>
            <a:r>
              <a:rPr lang="zh-CN" altLang="en-US"/>
              <a:t>，即同时表示</a:t>
            </a:r>
            <a:r>
              <a:rPr lang="en-US" altLang="zh-CN"/>
              <a:t>out</a:t>
            </a:r>
            <a:r>
              <a:rPr lang="zh-CN" altLang="en-US"/>
              <a:t>和</a:t>
            </a:r>
            <a:r>
              <a:rPr lang="en-US" altLang="zh-CN"/>
              <a:t>binary</a:t>
            </a:r>
            <a:r>
              <a:rPr lang="zh-CN" altLang="en-US"/>
              <a:t>两种方式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629662C7-921D-4500-B1A8-FC583C5D42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5B8A02E1-BBB5-48AD-90FB-C35C88F1F5E2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37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幻灯片图像占位符 1">
            <a:extLst>
              <a:ext uri="{FF2B5EF4-FFF2-40B4-BE49-F238E27FC236}">
                <a16:creationId xmlns:a16="http://schemas.microsoft.com/office/drawing/2014/main" id="{FAAD5CCE-B74E-4788-A799-C561C95B64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3491" name="备注占位符 2">
            <a:extLst>
              <a:ext uri="{FF2B5EF4-FFF2-40B4-BE49-F238E27FC236}">
                <a16:creationId xmlns:a16="http://schemas.microsoft.com/office/drawing/2014/main" id="{83E26369-C5D2-4DD8-826A-58E673150A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i</a:t>
            </a:r>
            <a:r>
              <a:rPr lang="zh-CN" altLang="en-US"/>
              <a:t>fstream类是</a:t>
            </a:r>
            <a:r>
              <a:rPr lang="en-US" altLang="zh-CN"/>
              <a:t>i</a:t>
            </a:r>
            <a:r>
              <a:rPr lang="zh-CN" altLang="en-US"/>
              <a:t>stream类的派生类</a:t>
            </a:r>
          </a:p>
        </p:txBody>
      </p:sp>
      <p:sp>
        <p:nvSpPr>
          <p:cNvPr id="63492" name="灯片编号占位符 3">
            <a:extLst>
              <a:ext uri="{FF2B5EF4-FFF2-40B4-BE49-F238E27FC236}">
                <a16:creationId xmlns:a16="http://schemas.microsoft.com/office/drawing/2014/main" id="{73303332-4690-4DDC-AEA3-B0D2A325DE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953B171E-40AF-4084-9A34-96E7F74639AD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41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幻灯片图像占位符 1">
            <a:extLst>
              <a:ext uri="{FF2B5EF4-FFF2-40B4-BE49-F238E27FC236}">
                <a16:creationId xmlns:a16="http://schemas.microsoft.com/office/drawing/2014/main" id="{6470A8AE-2D83-4C46-AEDC-1255EE1F13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3" name="备注占位符 2">
            <a:extLst>
              <a:ext uri="{FF2B5EF4-FFF2-40B4-BE49-F238E27FC236}">
                <a16:creationId xmlns:a16="http://schemas.microsoft.com/office/drawing/2014/main" id="{A38F5C11-1D65-4921-B48A-27AC56C3B2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stream </a:t>
            </a:r>
            <a:r>
              <a:rPr lang="zh-CN" altLang="en-US"/>
              <a:t>：本质就是缓冲区，专门用于</a:t>
            </a:r>
            <a:r>
              <a:rPr lang="en-US" altLang="zh-CN"/>
              <a:t>IO</a:t>
            </a:r>
            <a:r>
              <a:rPr lang="zh-CN" altLang="en-US"/>
              <a:t>而已（也可以理解为：水源与水池之间的水流）</a:t>
            </a:r>
          </a:p>
        </p:txBody>
      </p:sp>
      <p:sp>
        <p:nvSpPr>
          <p:cNvPr id="10244" name="灯片编号占位符 3">
            <a:extLst>
              <a:ext uri="{FF2B5EF4-FFF2-40B4-BE49-F238E27FC236}">
                <a16:creationId xmlns:a16="http://schemas.microsoft.com/office/drawing/2014/main" id="{E2FB3AC2-D8FA-47E3-931F-DEF1C97319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0E25E188-D8C8-4521-AC82-3020B34A8F92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6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BECF5B30-BF0B-436C-BD44-6AFA254837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6AC9C022-6624-4165-B3A0-65C4AC7A6B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类</a:t>
            </a:r>
            <a:r>
              <a:rPr lang="zh-CN" altLang="en-US">
                <a:cs typeface="Times New Roman" panose="02020603050405020304" pitchFamily="18" charset="0"/>
              </a:rPr>
              <a:t>fstream</a:t>
            </a:r>
            <a:r>
              <a:rPr lang="zh-CN" altLang="en-US"/>
              <a:t>是类</a:t>
            </a:r>
            <a:r>
              <a:rPr lang="zh-CN" altLang="en-US">
                <a:cs typeface="Times New Roman" panose="02020603050405020304" pitchFamily="18" charset="0"/>
              </a:rPr>
              <a:t>iostream</a:t>
            </a:r>
            <a:r>
              <a:rPr lang="zh-CN" altLang="en-US"/>
              <a:t>的派生类</a:t>
            </a:r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083F1B58-6E64-48B7-8C77-66A62680E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D1971ADE-FE87-45A6-9891-9058C2E027F6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46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91ED3152-1B5E-4B33-BEF2-5DE740078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B1004E2D-4F87-4E79-B89D-5A2624F8EE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必须是#include &lt;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str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stream&gt;，而不能是&lt;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ostr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stream&gt;或&lt;</a:t>
            </a:r>
            <a:r>
              <a:rPr lang="en-US" altLang="zh-CN" b="1">
                <a:solidFill>
                  <a:srgbClr val="0070C0"/>
                </a:solidFill>
                <a:cs typeface="Courier New" panose="02070309020205020404" pitchFamily="49" charset="0"/>
              </a:rPr>
              <a:t>istr</a:t>
            </a:r>
            <a:r>
              <a:rPr lang="zh-CN" altLang="en-US" b="1">
                <a:solidFill>
                  <a:srgbClr val="0070C0"/>
                </a:solidFill>
                <a:cs typeface="Courier New" panose="02070309020205020404" pitchFamily="49" charset="0"/>
              </a:rPr>
              <a:t>stream&gt;</a:t>
            </a:r>
            <a:endParaRPr lang="en-US" altLang="zh-CN" b="1">
              <a:solidFill>
                <a:srgbClr val="0070C0"/>
              </a:solidFill>
              <a:cs typeface="Courier New" panose="02070309020205020404" pitchFamily="49" charset="0"/>
            </a:endParaRPr>
          </a:p>
          <a:p>
            <a:endParaRPr lang="zh-CN" altLang="en-US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590C045F-BF51-4D5C-89D8-A558F53646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3A229091-AB15-48E4-B527-785D8FB7B339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49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1A97BA60-D087-4963-95E9-D4C3637F55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0ADA4AB7-3DBC-4B50-8D82-95963FD8E2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从类名来看，</a:t>
            </a:r>
            <a:r>
              <a:rPr lang="en-US" altLang="zh-CN"/>
              <a:t>C++</a:t>
            </a:r>
            <a:r>
              <a:rPr lang="zh-CN" altLang="en-US"/>
              <a:t>中的文件流类（</a:t>
            </a:r>
            <a:r>
              <a:rPr lang="en-US" altLang="zh-CN"/>
              <a:t>fstream</a:t>
            </a:r>
            <a:r>
              <a:rPr lang="zh-CN" altLang="en-US"/>
              <a:t>）继承流类（</a:t>
            </a:r>
            <a:r>
              <a:rPr lang="en-US" altLang="zh-CN"/>
              <a:t>iostream</a:t>
            </a:r>
            <a:r>
              <a:rPr lang="zh-CN" altLang="en-US"/>
              <a:t>）是符合面向对象的抽象与封装性的，</a:t>
            </a:r>
          </a:p>
          <a:p>
            <a:r>
              <a:rPr lang="zh-CN" altLang="en-US"/>
              <a:t>但</a:t>
            </a:r>
            <a:r>
              <a:rPr lang="en-US" altLang="zh-CN"/>
              <a:t>iostream</a:t>
            </a:r>
            <a:r>
              <a:rPr lang="zh-CN" altLang="en-US"/>
              <a:t>中实现了控制台</a:t>
            </a:r>
            <a:r>
              <a:rPr lang="en-US" altLang="zh-CN"/>
              <a:t>io</a:t>
            </a:r>
            <a:r>
              <a:rPr lang="zh-CN" altLang="en-US"/>
              <a:t>的功能？这是因为</a:t>
            </a:r>
            <a:r>
              <a:rPr lang="en-US" altLang="zh-CN"/>
              <a:t>C/C++</a:t>
            </a:r>
            <a:r>
              <a:rPr lang="zh-CN" altLang="en-US"/>
              <a:t>把控制台作为“标准输入输出设备”：</a:t>
            </a:r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43AE17BE-134F-422E-986C-569A59EE20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5ED9097F-E4A5-49FB-8C05-77FB5091E707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8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2A3E0A7E-4ADD-4608-92BF-91D7ED1DF2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C4AB8AC3-1495-4306-8E62-1D460FACD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重载后的输入操作</a:t>
            </a:r>
            <a:r>
              <a:rPr lang="en-US" altLang="zh-CN"/>
              <a:t>&gt;&gt;</a:t>
            </a:r>
            <a:r>
              <a:rPr lang="zh-CN" altLang="en-US"/>
              <a:t>的语义与移位运算的语义类似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2E74DC57-A3D1-4ABD-93EB-680F7F838E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D20FB9D5-3406-4671-945A-C265F7DAE319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9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幻灯片图像占位符 1">
            <a:extLst>
              <a:ext uri="{FF2B5EF4-FFF2-40B4-BE49-F238E27FC236}">
                <a16:creationId xmlns:a16="http://schemas.microsoft.com/office/drawing/2014/main" id="{2F6916CE-E9D7-4888-9746-AD459FECE2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7411" name="备注占位符 2">
            <a:extLst>
              <a:ext uri="{FF2B5EF4-FFF2-40B4-BE49-F238E27FC236}">
                <a16:creationId xmlns:a16="http://schemas.microsoft.com/office/drawing/2014/main" id="{6F426FEF-52CE-4044-8A54-AFCCE3097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12" name="灯片编号占位符 3">
            <a:extLst>
              <a:ext uri="{FF2B5EF4-FFF2-40B4-BE49-F238E27FC236}">
                <a16:creationId xmlns:a16="http://schemas.microsoft.com/office/drawing/2014/main" id="{7241D11E-255D-4A74-9A2C-7A6FB2F3F5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8F223E25-4C85-4C8D-8C56-E3AB3C6657D4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10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58DFE65C-987F-4549-ADD6-47A55CEA32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31DD6033-3002-418A-9E3C-F1787D8FEE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</a:rPr>
              <a:t>ios::scientific为科学计数法表示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ios::fixed为固定小数位数的表示</a:t>
            </a:r>
            <a:endParaRPr lang="en-US" altLang="zh-CN">
              <a:solidFill>
                <a:srgbClr val="FF0000"/>
              </a:solidFill>
            </a:endParaRPr>
          </a:p>
          <a:p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/>
              <a:t>当输出格式不是以上两者时，</a:t>
            </a:r>
            <a:r>
              <a:rPr lang="en-US" altLang="zh-CN"/>
              <a:t>setprecision(int n)</a:t>
            </a:r>
            <a:r>
              <a:rPr lang="zh-CN" altLang="en-US"/>
              <a:t>控制浮点数的有效数字个数，</a:t>
            </a:r>
            <a:endParaRPr lang="en-US" altLang="zh-CN"/>
          </a:p>
          <a:p>
            <a:r>
              <a:rPr lang="zh-CN" altLang="en-US"/>
              <a:t>对整数没有任何作用。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1BE00EFB-B768-4CAE-8583-BD9008E41D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25C59AC4-BED5-4E1B-BB46-5FB48FE342A0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18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F654CE9E-5DAE-46F8-97F5-F7217EC64F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7C0439F0-D1CE-4080-AD66-B334564C8B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662143CA-E2DD-4984-A1F0-C0EEDCB0C2B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52813F78-8DA5-4428-85BB-B9334E8DDFCE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19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D479A2BF-BD31-4B08-919D-91DF0666C8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06403F33-D36B-493E-9B22-3EF4FD546B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delimiter</a:t>
            </a:r>
            <a:r>
              <a:rPr lang="zh-CN" altLang="en-US"/>
              <a:t>：分隔符</a:t>
            </a:r>
            <a:endParaRPr lang="en-US" altLang="zh-CN"/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CFA97835-1B58-40BF-88FD-89168926D2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15047524-A88D-4F48-BE11-ECC4B36FAB44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22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5C346AE7-A38D-48AC-AE89-745DEF0D2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A6F3E7F2-A422-453B-9C33-3E8831A6D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FontTx/>
              <a:buAutoNum type="arabicPeriod"/>
              <a:defRPr/>
            </a:pPr>
            <a:r>
              <a:rPr lang="zh-CN" altLang="en-US"/>
              <a:t>抽取</a:t>
            </a:r>
            <a:r>
              <a:rPr lang="en-US" altLang="zh-CN"/>
              <a:t>/</a:t>
            </a:r>
            <a:r>
              <a:rPr lang="zh-CN" altLang="en-US"/>
              <a:t>插入操作符</a:t>
            </a:r>
            <a:r>
              <a:rPr lang="zh-CN" altLang="en-US" b="1"/>
              <a:t>通常</a:t>
            </a:r>
            <a:r>
              <a:rPr lang="zh-CN" altLang="en-US"/>
              <a:t>按</a:t>
            </a:r>
            <a:r>
              <a:rPr lang="zh-CN" altLang="en-US" b="1">
                <a:solidFill>
                  <a:srgbClr val="FF0000"/>
                </a:solidFill>
              </a:rPr>
              <a:t>友元全局函数</a:t>
            </a:r>
            <a:r>
              <a:rPr lang="zh-CN" altLang="en-US"/>
              <a:t>的方式重载。</a:t>
            </a:r>
            <a:endParaRPr lang="en-US" altLang="zh-CN"/>
          </a:p>
          <a:p>
            <a:pPr>
              <a:defRPr/>
            </a:pPr>
            <a:r>
              <a:rPr lang="en-US" altLang="zh-CN"/>
              <a:t>1</a:t>
            </a:r>
            <a:r>
              <a:rPr lang="zh-CN" altLang="en-US"/>
              <a:t>）第一个形参的类型必须是</a:t>
            </a:r>
            <a:r>
              <a:rPr lang="en-US" altLang="zh-CN"/>
              <a:t>ostream&amp;</a:t>
            </a:r>
            <a:r>
              <a:rPr lang="zh-CN" altLang="en-US"/>
              <a:t>，而不是能</a:t>
            </a:r>
            <a:r>
              <a:rPr lang="en-US" altLang="zh-CN"/>
              <a:t>ostream</a:t>
            </a:r>
            <a:r>
              <a:rPr lang="zh-CN" altLang="en-US"/>
              <a:t>，否则将会采用值传递的方式</a:t>
            </a:r>
            <a:r>
              <a:rPr lang="en-US" altLang="zh-CN"/>
              <a:t>-</a:t>
            </a:r>
            <a:r>
              <a:rPr lang="zh-CN" altLang="en-US"/>
              <a:t>进而复制一个输出流</a:t>
            </a:r>
            <a:r>
              <a:rPr lang="en-US" altLang="zh-CN"/>
              <a:t>-</a:t>
            </a:r>
            <a:r>
              <a:rPr lang="zh-CN" altLang="en-US"/>
              <a:t>从而出现同一硬件资源被多个流控制的情况；</a:t>
            </a:r>
            <a:endParaRPr lang="en-US" altLang="zh-CN"/>
          </a:p>
          <a:p>
            <a:pPr>
              <a:defRPr/>
            </a:pPr>
            <a:r>
              <a:rPr lang="en-US" altLang="zh-CN"/>
              <a:t>2</a:t>
            </a:r>
            <a:r>
              <a:rPr lang="zh-CN" altLang="en-US"/>
              <a:t>）返回值的类型和原因同上；</a:t>
            </a:r>
            <a:endParaRPr lang="en-US" altLang="zh-CN"/>
          </a:p>
          <a:p>
            <a:pPr>
              <a:defRPr/>
            </a:pPr>
            <a:r>
              <a:rPr lang="en-US" altLang="zh-CN"/>
              <a:t>3</a:t>
            </a:r>
            <a:r>
              <a:rPr lang="zh-CN" altLang="en-US"/>
              <a:t>）当</a:t>
            </a:r>
            <a:r>
              <a:rPr lang="en-US" altLang="zh-CN"/>
              <a:t>out</a:t>
            </a:r>
            <a:r>
              <a:rPr lang="zh-CN" altLang="en-US"/>
              <a:t>对应的实参是文件流、字符串流的时候，同上。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2. </a:t>
            </a:r>
            <a:r>
              <a:rPr lang="zh-CN" altLang="en-US"/>
              <a:t>如果按照成员函数重载，也可以，那么操作符的左侧参数就必须是</a:t>
            </a:r>
            <a:r>
              <a:rPr lang="en-US" altLang="zh-CN"/>
              <a:t>this</a:t>
            </a:r>
            <a:r>
              <a:rPr lang="zh-CN" altLang="en-US"/>
              <a:t>指向的对象本身，这样，就不能实现形如 </a:t>
            </a:r>
            <a:r>
              <a:rPr lang="en-US" altLang="zh-CN"/>
              <a:t>cin &lt;&lt; ...</a:t>
            </a:r>
            <a:r>
              <a:rPr lang="zh-CN" altLang="en-US"/>
              <a:t> </a:t>
            </a:r>
            <a:r>
              <a:rPr lang="en-US" altLang="zh-CN"/>
              <a:t>&lt;&lt;</a:t>
            </a:r>
            <a:r>
              <a:rPr lang="zh-CN" altLang="en-US"/>
              <a:t> </a:t>
            </a:r>
            <a:r>
              <a:rPr lang="en-US" altLang="zh-CN"/>
              <a:t>... </a:t>
            </a:r>
            <a:r>
              <a:rPr lang="zh-CN" altLang="en-US"/>
              <a:t>的</a:t>
            </a:r>
            <a:r>
              <a:rPr lang="en-US" altLang="zh-CN"/>
              <a:t>IO</a:t>
            </a:r>
            <a:r>
              <a:rPr lang="zh-CN" altLang="en-US"/>
              <a:t>对象在最左侧的形式了。</a:t>
            </a:r>
            <a:endParaRPr lang="en-US" altLang="zh-CN"/>
          </a:p>
          <a:p>
            <a:pPr>
              <a:defRPr/>
            </a:pPr>
            <a:endParaRPr lang="en-US" altLang="zh-CN"/>
          </a:p>
          <a:p>
            <a:pPr>
              <a:defRPr/>
            </a:pPr>
            <a:r>
              <a:rPr lang="en-US" altLang="zh-CN"/>
              <a:t>3. </a:t>
            </a:r>
            <a:r>
              <a:rPr lang="zh-CN" altLang="en-US"/>
              <a:t>但是作为成员函数重载，还有一点好处，就是可以实现动态绑定效果。</a:t>
            </a:r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3622CB56-1A44-46B7-8E15-105F9805E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3pPr>
            <a:lvl4pPr marL="16002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4pPr>
            <a:lvl5pPr marL="2057400" indent="-228600"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9pPr>
          </a:lstStyle>
          <a:p>
            <a:fld id="{B9BB59D2-F218-4F84-A8D3-4CAE9F699DBE}" type="slidenum">
              <a:rPr lang="zh-CN" altLang="en-US" sz="1200" smtClean="0">
                <a:solidFill>
                  <a:schemeClr val="tx1"/>
                </a:solidFill>
                <a:ea typeface="宋体" panose="02010600030101010101" pitchFamily="2" charset="-122"/>
              </a:rPr>
              <a:pPr/>
              <a:t>25</a:t>
            </a:fld>
            <a:endParaRPr lang="zh-CN" altLang="en-US" sz="1200">
              <a:solidFill>
                <a:schemeClr val="tx1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E2D46-933D-479F-AB69-9EBD8B1BA56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96690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834ADD-27D0-498F-BDA6-4ACD59094AE1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05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E8A662-09E7-447A-AECA-973DFDDDAA4B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624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4CFB9F6-7B57-4B1A-B8C4-6BB71ECAFA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52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06CF0-7ACE-40B2-BF77-4CF1844963C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09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919779-4430-44D9-918B-93F58A72F47E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242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53A468-359D-4EAF-9C83-D439DFC5BDA5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0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3F0644-705F-4352-8658-81FDBD7A0E4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931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87EDBF-9188-4D22-8817-09BE8CE7F60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3992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902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637AEB-6C52-4572-B02C-5E3FE534C7D2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252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FD7C56-160A-4245-8335-6536EFCAE8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1182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4CFB9F6-7B57-4B1A-B8C4-6BB71ECAFA8D}" type="slidenum">
              <a:rPr lang="zh-CN" altLang="en-US" smtClean="0"/>
              <a:pPr>
                <a:defRPr/>
              </a:pPr>
              <a:t>‹#›</a:t>
            </a:fld>
            <a:endParaRPr lang="zh-CN" altLang="en-US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2292379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>
            <a:extLst>
              <a:ext uri="{FF2B5EF4-FFF2-40B4-BE49-F238E27FC236}">
                <a16:creationId xmlns:a16="http://schemas.microsoft.com/office/drawing/2014/main" id="{09941F62-9D91-44DD-A786-4296F7128D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9281" y="1772816"/>
            <a:ext cx="7615237" cy="4102100"/>
          </a:xfrm>
        </p:spPr>
        <p:txBody>
          <a:bodyPr/>
          <a:lstStyle/>
          <a:p>
            <a:pPr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stream类的使用举例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通过创建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（或其派生类）的对象来进行输入操作。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stream类重载了操作符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”（插入）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，用它可进行基本类型数据的输出操作。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例如：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ostream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out(...);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&lt;&lt; e1;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//e1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是一个表达式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&lt;&lt; e2;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//e2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是一个表达式</a:t>
            </a:r>
          </a:p>
          <a:p>
            <a:pPr lvl="2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 &lt;&lt; e1 &lt;&lt; e2;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47015F1-E273-4A83-9BD2-C775AD392E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输入/输出概述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49F0E7E-EF2A-4164-A8BA-C9468184A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C4F72F0F-2865-49E5-A865-74C77CDFF4D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260648"/>
            <a:ext cx="8229600" cy="1139825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6FFA0C9-5F28-4F90-AFD6-EE0249738B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14400" y="2354262"/>
            <a:ext cx="5743575" cy="2149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面向文件的输入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面向字符串变量的输入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76443A5-41A5-4F88-B45B-FA4FA0DF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1C5E130F-A012-4D62-A0D5-5A6D41C2BB0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476672"/>
            <a:ext cx="7236296" cy="560387"/>
          </a:xfrm>
        </p:spPr>
        <p:txBody>
          <a:bodyPr/>
          <a:lstStyle/>
          <a:p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4A8D67-D5FB-418C-A49E-D9E134F7037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56792"/>
            <a:ext cx="8409413" cy="4684712"/>
          </a:xfrm>
        </p:spPr>
        <p:txBody>
          <a:bodyPr/>
          <a:lstStyle/>
          <a:p>
            <a:pPr marL="449263" indent="-449263" algn="just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头文件：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cstdio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输出字符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，返回输出的字符或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EOF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//EOF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即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end of file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，是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中定义的常量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-1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putchar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(int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);</a:t>
            </a:r>
          </a:p>
          <a:p>
            <a:pPr marL="1249363" lvl="2" indent="-449263" algn="just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指向的字符串，返回非负整数（通常为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）或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EOF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puts(const char *p);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输出基本类型的数据，返回输出的字符个数或负数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printf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char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farmat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&gt;)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P318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B08D700-4837-4E1B-A9AA-E2F473AA9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195F3AA-28A5-477C-8E36-BE406B6E5C6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620688"/>
            <a:ext cx="7092280" cy="560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16E6DBF-3F55-4BB1-A333-2197828B64F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1828" y="1556792"/>
            <a:ext cx="8300343" cy="4427538"/>
          </a:xfrm>
        </p:spPr>
        <p:txBody>
          <a:bodyPr/>
          <a:lstStyle/>
          <a:p>
            <a:pPr marL="449263" indent="-449263" algn="just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基于函数库的控制台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头文件：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include&lt;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cstdio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  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从键盘输入一个字符，返回输入的字符或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EOF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getchar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();</a:t>
            </a:r>
          </a:p>
          <a:p>
            <a:pPr marL="1249363" lvl="2" indent="-449263" algn="just">
              <a:buFont typeface="Wingdings" panose="05000000000000000000" pitchFamily="2" charset="2"/>
              <a:buChar char="l"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从键盘输入字符串并放入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指向的内存空间，返回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char *gets(char *p);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输入基本类型的数据，返回输入的数据个数或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EOF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scanf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char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farmat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, 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&gt;)</a:t>
            </a:r>
            <a:endParaRPr lang="en-US" altLang="zh-CN" sz="1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常用的格式控制字符串见课本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P318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689E716-919E-4D6F-8876-EFF03C12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FEE74CFD-6FAF-485F-B0DE-F6CCF2FC07B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548680"/>
            <a:ext cx="7092280" cy="560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903F7744-B343-4CAC-A1A1-C37C19467F5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060848"/>
            <a:ext cx="6429375" cy="1998662"/>
          </a:xfrm>
        </p:spPr>
        <p:txBody>
          <a:bodyPr/>
          <a:lstStyle/>
          <a:p>
            <a:pPr marL="449263" indent="-449263" algn="just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插入操作符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的重载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1852D4-4408-47CA-9CB1-49D053C9D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896BC88-D230-48B0-8491-41906B12107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31640" y="514350"/>
            <a:ext cx="7380312" cy="560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AB50E659-A6C0-48F9-80B8-279403499E2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9328" y="1556792"/>
            <a:ext cx="8682624" cy="4427537"/>
          </a:xfrm>
        </p:spPr>
        <p:txBody>
          <a:bodyPr/>
          <a:lstStyle/>
          <a:p>
            <a:pPr marL="449263" indent="-449263" algn="just"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预定义的静态I/O对象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cin、cout、cerr、clog</a:t>
            </a:r>
          </a:p>
          <a:p>
            <a:pPr marL="914400" lvl="1" algn="just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cin属于istream类的对象，对应计算机系统的标准输入设备；</a:t>
            </a:r>
          </a:p>
          <a:p>
            <a:pPr marL="914400" lvl="1" algn="just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cout属于ostream类的对象，对应着计算机系统的用于输出程序正常运行结果的标准输出设备;</a:t>
            </a:r>
          </a:p>
          <a:p>
            <a:pPr marL="914400" lvl="1" algn="just">
              <a:spcAft>
                <a:spcPts val="1200"/>
              </a:spcAft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cerr和clog属于ostream类的对象，对应计算机系统的用于输出程序错误信息的设备，通常情况下它们都对应着显示器;</a:t>
            </a:r>
          </a:p>
          <a:p>
            <a:pPr marL="449263" indent="-449263" algn="just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在进行控制台输入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输出时，程序中需要有下面的包含命令：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#include &lt;iostream&gt;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69462DF-548C-4ED8-B5B0-BFAE97EA7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>
            <a:extLst>
              <a:ext uri="{FF2B5EF4-FFF2-40B4-BE49-F238E27FC236}">
                <a16:creationId xmlns:a16="http://schemas.microsoft.com/office/drawing/2014/main" id="{8927F7AD-A0E8-48A8-886F-FF83B56826D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628800"/>
            <a:ext cx="8229600" cy="4786312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控制台输出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示例：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#include &lt;iostream&gt;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using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namespace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std;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x;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ch;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*p = &amp;x;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......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cout &lt;&lt; x ;      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x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的值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cout &lt;&lt; ch;     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//输出ch的值</a:t>
            </a:r>
          </a:p>
          <a:p>
            <a:pPr lvl="1">
              <a:lnSpc>
                <a:spcPct val="80000"/>
              </a:lnSpc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cout &lt;&lt;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“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hello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//输出字符串"hello"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cout &lt;&lt; p;       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//输出变量p的值，即变量x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  <a:sym typeface="Arial" panose="020B0604020202020204" pitchFamily="34" charset="0"/>
              </a:rPr>
              <a:t>的地址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//以连续方式输出，并使用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操纵符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以十六进制输出x的值，然后换行</a:t>
            </a:r>
            <a:endParaRPr lang="zh-CN" altLang="en-US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  <a:sym typeface="Arial" panose="020B0604020202020204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x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endl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ch &lt;&lt;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“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hello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”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p; 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AE6885E2-2839-4D3F-A23E-45064D86D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0448" y="2348880"/>
            <a:ext cx="4196352" cy="15843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特例！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char *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= "abcd";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 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输出字符串</a:t>
            </a:r>
          </a:p>
          <a:p>
            <a:pPr>
              <a:lnSpc>
                <a:spcPct val="80000"/>
              </a:lnSpc>
              <a:buFont typeface="Arial" pitchFamily="34" charset="0"/>
              <a:buNone/>
              <a:defRPr/>
            </a:pP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(void *)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 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  <a:r>
              <a:rPr lang="en-US" altLang="zh-CN" sz="2400" b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</a:t>
            </a:r>
            <a:endParaRPr lang="zh-CN" altLang="en-US" sz="2400" b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E0560E-8F69-4566-82DE-87B662510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48680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54BCB5B-E07C-4EDD-9E50-EDB1CEC2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16</a:t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13FD2CF-7038-44A4-91B5-A74810D47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5008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常用输出操纵符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673A0A50-B24F-456E-AED3-58812722E01F}"/>
              </a:ext>
            </a:extLst>
          </p:cNvPr>
          <p:cNvGrpSpPr>
            <a:grpSpLocks/>
          </p:cNvGrpSpPr>
          <p:nvPr/>
        </p:nvGrpSpPr>
        <p:grpSpPr bwMode="auto">
          <a:xfrm>
            <a:off x="107504" y="1484784"/>
            <a:ext cx="8712200" cy="5041900"/>
            <a:chOff x="0" y="0"/>
            <a:chExt cx="2842" cy="3349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E3B13992-D24D-4AA4-89C4-1B8C2B6E2BD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" y="3"/>
              <a:ext cx="2839" cy="3343"/>
              <a:chOff x="0" y="0"/>
              <a:chExt cx="2839" cy="3343"/>
            </a:xfrm>
          </p:grpSpPr>
          <p:grpSp>
            <p:nvGrpSpPr>
              <p:cNvPr id="24582" name="Group 5">
                <a:extLst>
                  <a:ext uri="{FF2B5EF4-FFF2-40B4-BE49-F238E27FC236}">
                    <a16:creationId xmlns:a16="http://schemas.microsoft.com/office/drawing/2014/main" id="{A31B9785-195B-437E-B4E1-AF21E93418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0"/>
                <a:ext cx="1022" cy="346"/>
                <a:chOff x="0" y="0"/>
                <a:chExt cx="1022" cy="346"/>
              </a:xfrm>
            </p:grpSpPr>
            <p:sp>
              <p:nvSpPr>
                <p:cNvPr id="24628" name="Rectangle 6">
                  <a:extLst>
                    <a:ext uri="{FF2B5EF4-FFF2-40B4-BE49-F238E27FC236}">
                      <a16:creationId xmlns:a16="http://schemas.microsoft.com/office/drawing/2014/main" id="{792DF091-61F4-4C71-B77F-4F3FC540417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操纵符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29" name="Rectangle 7">
                  <a:extLst>
                    <a:ext uri="{FF2B5EF4-FFF2-40B4-BE49-F238E27FC236}">
                      <a16:creationId xmlns:a16="http://schemas.microsoft.com/office/drawing/2014/main" id="{E5DAF8BC-F93B-40DB-907F-A22CC721446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3" name="Group 8">
                <a:extLst>
                  <a:ext uri="{FF2B5EF4-FFF2-40B4-BE49-F238E27FC236}">
                    <a16:creationId xmlns:a16="http://schemas.microsoft.com/office/drawing/2014/main" id="{A0E9124E-9754-4E52-963B-C7C165FD26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0"/>
                <a:ext cx="1814" cy="346"/>
                <a:chOff x="0" y="0"/>
                <a:chExt cx="1814" cy="346"/>
              </a:xfrm>
            </p:grpSpPr>
            <p:sp>
              <p:nvSpPr>
                <p:cNvPr id="24626" name="Rectangle 9">
                  <a:extLst>
                    <a:ext uri="{FF2B5EF4-FFF2-40B4-BE49-F238E27FC236}">
                      <a16:creationId xmlns:a16="http://schemas.microsoft.com/office/drawing/2014/main" id="{7BF92799-8B71-45EB-A58E-15A06A3758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>
                      <a:solidFill>
                        <a:srgbClr val="0070C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含义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27" name="Rectangle 10">
                  <a:extLst>
                    <a:ext uri="{FF2B5EF4-FFF2-40B4-BE49-F238E27FC236}">
                      <a16:creationId xmlns:a16="http://schemas.microsoft.com/office/drawing/2014/main" id="{8F4727EC-ABAD-4919-B5C0-23694198F1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4" name="Group 11">
                <a:extLst>
                  <a:ext uri="{FF2B5EF4-FFF2-40B4-BE49-F238E27FC236}">
                    <a16:creationId xmlns:a16="http://schemas.microsoft.com/office/drawing/2014/main" id="{7C86A374-36D8-4DEA-B010-7D7ED51312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346"/>
                <a:ext cx="1022" cy="346"/>
                <a:chOff x="0" y="0"/>
                <a:chExt cx="1022" cy="346"/>
              </a:xfrm>
            </p:grpSpPr>
            <p:sp>
              <p:nvSpPr>
                <p:cNvPr id="24624" name="Rectangle 12">
                  <a:extLst>
                    <a:ext uri="{FF2B5EF4-FFF2-40B4-BE49-F238E27FC236}">
                      <a16:creationId xmlns:a16="http://schemas.microsoft.com/office/drawing/2014/main" id="{D64AC598-D7AA-424F-A6AD-155826FEC5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endl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25" name="Rectangle 13">
                  <a:extLst>
                    <a:ext uri="{FF2B5EF4-FFF2-40B4-BE49-F238E27FC236}">
                      <a16:creationId xmlns:a16="http://schemas.microsoft.com/office/drawing/2014/main" id="{068F8390-D985-49C1-9E76-D41B71670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5" name="Group 14">
                <a:extLst>
                  <a:ext uri="{FF2B5EF4-FFF2-40B4-BE49-F238E27FC236}">
                    <a16:creationId xmlns:a16="http://schemas.microsoft.com/office/drawing/2014/main" id="{64E425E3-045B-4E8C-8FF8-159BF1EB96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346"/>
                <a:ext cx="1814" cy="346"/>
                <a:chOff x="0" y="0"/>
                <a:chExt cx="1814" cy="346"/>
              </a:xfrm>
            </p:grpSpPr>
            <p:sp>
              <p:nvSpPr>
                <p:cNvPr id="24622" name="Rectangle 15">
                  <a:extLst>
                    <a:ext uri="{FF2B5EF4-FFF2-40B4-BE49-F238E27FC236}">
                      <a16:creationId xmlns:a16="http://schemas.microsoft.com/office/drawing/2014/main" id="{708711BB-3781-4432-B0B8-AE791B6343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输出换行符，并执行flush操作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23" name="Rectangle 16">
                  <a:extLst>
                    <a:ext uri="{FF2B5EF4-FFF2-40B4-BE49-F238E27FC236}">
                      <a16:creationId xmlns:a16="http://schemas.microsoft.com/office/drawing/2014/main" id="{94A24A69-618C-4053-9D96-079CE6348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6" name="Group 17">
                <a:extLst>
                  <a:ext uri="{FF2B5EF4-FFF2-40B4-BE49-F238E27FC236}">
                    <a16:creationId xmlns:a16="http://schemas.microsoft.com/office/drawing/2014/main" id="{C1D8B05A-53EE-4902-9623-8447739400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692"/>
                <a:ext cx="1022" cy="346"/>
                <a:chOff x="0" y="0"/>
                <a:chExt cx="1022" cy="346"/>
              </a:xfrm>
            </p:grpSpPr>
            <p:sp>
              <p:nvSpPr>
                <p:cNvPr id="24620" name="Rectangle 18">
                  <a:extLst>
                    <a:ext uri="{FF2B5EF4-FFF2-40B4-BE49-F238E27FC236}">
                      <a16:creationId xmlns:a16="http://schemas.microsoft.com/office/drawing/2014/main" id="{63AB4980-ADF8-4263-8334-A43F059A99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flush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21" name="Rectangle 19">
                  <a:extLst>
                    <a:ext uri="{FF2B5EF4-FFF2-40B4-BE49-F238E27FC236}">
                      <a16:creationId xmlns:a16="http://schemas.microsoft.com/office/drawing/2014/main" id="{FAA59DA1-BDC1-434F-8DFC-20EDA186A4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7" name="Group 20">
                <a:extLst>
                  <a:ext uri="{FF2B5EF4-FFF2-40B4-BE49-F238E27FC236}">
                    <a16:creationId xmlns:a16="http://schemas.microsoft.com/office/drawing/2014/main" id="{019E4AD3-DB5F-4315-8AAB-6AB84928CC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692"/>
                <a:ext cx="1814" cy="346"/>
                <a:chOff x="0" y="0"/>
                <a:chExt cx="1814" cy="346"/>
              </a:xfrm>
            </p:grpSpPr>
            <p:sp>
              <p:nvSpPr>
                <p:cNvPr id="24618" name="Rectangle 21">
                  <a:extLst>
                    <a:ext uri="{FF2B5EF4-FFF2-40B4-BE49-F238E27FC236}">
                      <a16:creationId xmlns:a16="http://schemas.microsoft.com/office/drawing/2014/main" id="{39740A89-1C4E-44F2-9185-09EDA032ED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使输出缓存中的内容立即输出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19" name="Rectangle 22">
                  <a:extLst>
                    <a:ext uri="{FF2B5EF4-FFF2-40B4-BE49-F238E27FC236}">
                      <a16:creationId xmlns:a16="http://schemas.microsoft.com/office/drawing/2014/main" id="{59BA3DBC-49CC-4D92-9531-D51641533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8" name="Group 23">
                <a:extLst>
                  <a:ext uri="{FF2B5EF4-FFF2-40B4-BE49-F238E27FC236}">
                    <a16:creationId xmlns:a16="http://schemas.microsoft.com/office/drawing/2014/main" id="{EA4394AD-F570-409C-B082-07DFC964A2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038"/>
                <a:ext cx="1022" cy="346"/>
                <a:chOff x="0" y="0"/>
                <a:chExt cx="1022" cy="346"/>
              </a:xfrm>
            </p:grpSpPr>
            <p:sp>
              <p:nvSpPr>
                <p:cNvPr id="24616" name="Rectangle 24">
                  <a:extLst>
                    <a:ext uri="{FF2B5EF4-FFF2-40B4-BE49-F238E27FC236}">
                      <a16:creationId xmlns:a16="http://schemas.microsoft.com/office/drawing/2014/main" id="{6194924D-247F-40AC-B9DB-D6C755FCBF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dec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17" name="Rectangle 25">
                  <a:extLst>
                    <a:ext uri="{FF2B5EF4-FFF2-40B4-BE49-F238E27FC236}">
                      <a16:creationId xmlns:a16="http://schemas.microsoft.com/office/drawing/2014/main" id="{9F0859A5-C9DC-413D-8A7B-7FBE070764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89" name="Group 26">
                <a:extLst>
                  <a:ext uri="{FF2B5EF4-FFF2-40B4-BE49-F238E27FC236}">
                    <a16:creationId xmlns:a16="http://schemas.microsoft.com/office/drawing/2014/main" id="{AC3C9A60-33B4-4B0F-A6A0-85A3229DE8B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1038"/>
                <a:ext cx="1814" cy="346"/>
                <a:chOff x="0" y="0"/>
                <a:chExt cx="1814" cy="346"/>
              </a:xfrm>
            </p:grpSpPr>
            <p:sp>
              <p:nvSpPr>
                <p:cNvPr id="24614" name="Rectangle 27">
                  <a:extLst>
                    <a:ext uri="{FF2B5EF4-FFF2-40B4-BE49-F238E27FC236}">
                      <a16:creationId xmlns:a16="http://schemas.microsoft.com/office/drawing/2014/main" id="{FB4397EB-7F66-4C83-88AC-6AD79DD166C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十进制输出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15" name="Rectangle 28">
                  <a:extLst>
                    <a:ext uri="{FF2B5EF4-FFF2-40B4-BE49-F238E27FC236}">
                      <a16:creationId xmlns:a16="http://schemas.microsoft.com/office/drawing/2014/main" id="{767D8550-DE55-461F-8128-66082D036FF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0" name="Group 29">
                <a:extLst>
                  <a:ext uri="{FF2B5EF4-FFF2-40B4-BE49-F238E27FC236}">
                    <a16:creationId xmlns:a16="http://schemas.microsoft.com/office/drawing/2014/main" id="{50146588-FE2D-430E-A3BA-E6528456631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384"/>
                <a:ext cx="1022" cy="346"/>
                <a:chOff x="0" y="0"/>
                <a:chExt cx="1022" cy="346"/>
              </a:xfrm>
            </p:grpSpPr>
            <p:sp>
              <p:nvSpPr>
                <p:cNvPr id="24612" name="Rectangle 30">
                  <a:extLst>
                    <a:ext uri="{FF2B5EF4-FFF2-40B4-BE49-F238E27FC236}">
                      <a16:creationId xmlns:a16="http://schemas.microsoft.com/office/drawing/2014/main" id="{B8495941-76E9-4799-9CC2-2147E112ADB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oct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13" name="Rectangle 31">
                  <a:extLst>
                    <a:ext uri="{FF2B5EF4-FFF2-40B4-BE49-F238E27FC236}">
                      <a16:creationId xmlns:a16="http://schemas.microsoft.com/office/drawing/2014/main" id="{3E659AC3-EA46-4A06-AAD8-C44F5A1269B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1" name="Group 32">
                <a:extLst>
                  <a:ext uri="{FF2B5EF4-FFF2-40B4-BE49-F238E27FC236}">
                    <a16:creationId xmlns:a16="http://schemas.microsoft.com/office/drawing/2014/main" id="{3372CCC8-07CD-44B3-92F2-9C984C245D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1384"/>
                <a:ext cx="1814" cy="346"/>
                <a:chOff x="0" y="0"/>
                <a:chExt cx="1814" cy="346"/>
              </a:xfrm>
            </p:grpSpPr>
            <p:sp>
              <p:nvSpPr>
                <p:cNvPr id="24610" name="Rectangle 33">
                  <a:extLst>
                    <a:ext uri="{FF2B5EF4-FFF2-40B4-BE49-F238E27FC236}">
                      <a16:creationId xmlns:a16="http://schemas.microsoft.com/office/drawing/2014/main" id="{59169F42-FF72-4412-81B1-9CFF2E27F5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八进制输出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11" name="Rectangle 34">
                  <a:extLst>
                    <a:ext uri="{FF2B5EF4-FFF2-40B4-BE49-F238E27FC236}">
                      <a16:creationId xmlns:a16="http://schemas.microsoft.com/office/drawing/2014/main" id="{9E1A8471-2FD2-4D59-8A58-C529362E5A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2" name="Group 35">
                <a:extLst>
                  <a:ext uri="{FF2B5EF4-FFF2-40B4-BE49-F238E27FC236}">
                    <a16:creationId xmlns:a16="http://schemas.microsoft.com/office/drawing/2014/main" id="{341E9639-2604-40B8-9EB6-5EC517BBA95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1730"/>
                <a:ext cx="1022" cy="346"/>
                <a:chOff x="0" y="0"/>
                <a:chExt cx="1022" cy="346"/>
              </a:xfrm>
            </p:grpSpPr>
            <p:sp>
              <p:nvSpPr>
                <p:cNvPr id="24608" name="Rectangle 36">
                  <a:extLst>
                    <a:ext uri="{FF2B5EF4-FFF2-40B4-BE49-F238E27FC236}">
                      <a16:creationId xmlns:a16="http://schemas.microsoft.com/office/drawing/2014/main" id="{4ECD8B9E-8FA7-468A-8A70-C1A402ED96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hex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09" name="Rectangle 37">
                  <a:extLst>
                    <a:ext uri="{FF2B5EF4-FFF2-40B4-BE49-F238E27FC236}">
                      <a16:creationId xmlns:a16="http://schemas.microsoft.com/office/drawing/2014/main" id="{E640005F-267D-4271-951C-60D559E35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3" name="Group 38">
                <a:extLst>
                  <a:ext uri="{FF2B5EF4-FFF2-40B4-BE49-F238E27FC236}">
                    <a16:creationId xmlns:a16="http://schemas.microsoft.com/office/drawing/2014/main" id="{DA88D31F-17F7-49A9-BE4B-0E91464179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1730"/>
                <a:ext cx="1814" cy="346"/>
                <a:chOff x="0" y="0"/>
                <a:chExt cx="1814" cy="346"/>
              </a:xfrm>
            </p:grpSpPr>
            <p:sp>
              <p:nvSpPr>
                <p:cNvPr id="24606" name="Rectangle 39">
                  <a:extLst>
                    <a:ext uri="{FF2B5EF4-FFF2-40B4-BE49-F238E27FC236}">
                      <a16:creationId xmlns:a16="http://schemas.microsoft.com/office/drawing/2014/main" id="{92F65802-EDFC-4A18-AA51-C4A74F589E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十六进制输出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07" name="Rectangle 40">
                  <a:extLst>
                    <a:ext uri="{FF2B5EF4-FFF2-40B4-BE49-F238E27FC236}">
                      <a16:creationId xmlns:a16="http://schemas.microsoft.com/office/drawing/2014/main" id="{1A0F1B7C-C662-4063-A9A7-1CDC04D4D4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34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4" name="Group 41">
                <a:extLst>
                  <a:ext uri="{FF2B5EF4-FFF2-40B4-BE49-F238E27FC236}">
                    <a16:creationId xmlns:a16="http://schemas.microsoft.com/office/drawing/2014/main" id="{174E7C2C-AA89-4DDC-A043-8608FF0FC3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076"/>
                <a:ext cx="1022" cy="461"/>
                <a:chOff x="0" y="0"/>
                <a:chExt cx="1022" cy="461"/>
              </a:xfrm>
            </p:grpSpPr>
            <p:sp>
              <p:nvSpPr>
                <p:cNvPr id="24604" name="Rectangle 42">
                  <a:extLst>
                    <a:ext uri="{FF2B5EF4-FFF2-40B4-BE49-F238E27FC236}">
                      <a16:creationId xmlns:a16="http://schemas.microsoft.com/office/drawing/2014/main" id="{71ACF6FB-8CBB-4A8D-8782-94939D1FA1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936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setprecision(int n)</a:t>
                  </a:r>
                </a:p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000" b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4605" name="Rectangle 43">
                  <a:extLst>
                    <a:ext uri="{FF2B5EF4-FFF2-40B4-BE49-F238E27FC236}">
                      <a16:creationId xmlns:a16="http://schemas.microsoft.com/office/drawing/2014/main" id="{7D326025-06CD-4A78-8053-15F62C2B14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5" name="Group 44">
                <a:extLst>
                  <a:ext uri="{FF2B5EF4-FFF2-40B4-BE49-F238E27FC236}">
                    <a16:creationId xmlns:a16="http://schemas.microsoft.com/office/drawing/2014/main" id="{F4AB6AD6-3F5A-4A87-83EB-7E96B87758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076"/>
                <a:ext cx="1814" cy="461"/>
                <a:chOff x="0" y="0"/>
                <a:chExt cx="1814" cy="461"/>
              </a:xfrm>
            </p:grpSpPr>
            <p:sp>
              <p:nvSpPr>
                <p:cNvPr id="24602" name="Rectangle 45">
                  <a:extLst>
                    <a:ext uri="{FF2B5EF4-FFF2-40B4-BE49-F238E27FC236}">
                      <a16:creationId xmlns:a16="http://schemas.microsoft.com/office/drawing/2014/main" id="{8B6C915C-D2FD-41B8-A212-F4279DBCB3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28" cy="4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algn="just"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zh-CN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设置浮点数有效数字的个数或小数点后数字的位数 </a:t>
                  </a:r>
                </a:p>
              </p:txBody>
            </p:sp>
            <p:sp>
              <p:nvSpPr>
                <p:cNvPr id="24603" name="Rectangle 46">
                  <a:extLst>
                    <a:ext uri="{FF2B5EF4-FFF2-40B4-BE49-F238E27FC236}">
                      <a16:creationId xmlns:a16="http://schemas.microsoft.com/office/drawing/2014/main" id="{B62991F3-A6F1-4716-B35A-0613CBB68BD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461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6" name="Group 47">
                <a:extLst>
                  <a:ext uri="{FF2B5EF4-FFF2-40B4-BE49-F238E27FC236}">
                    <a16:creationId xmlns:a16="http://schemas.microsoft.com/office/drawing/2014/main" id="{3894F2E8-3DEE-4787-AC71-F5D13E9618D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0" y="2537"/>
                <a:ext cx="1127" cy="806"/>
                <a:chOff x="0" y="0"/>
                <a:chExt cx="1127" cy="806"/>
              </a:xfrm>
            </p:grpSpPr>
            <p:sp>
              <p:nvSpPr>
                <p:cNvPr id="24600" name="Rectangle 48">
                  <a:extLst>
                    <a:ext uri="{FF2B5EF4-FFF2-40B4-BE49-F238E27FC236}">
                      <a16:creationId xmlns:a16="http://schemas.microsoft.com/office/drawing/2014/main" id="{DD571A02-5891-46B5-8CDE-AD4D1E90CF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" y="0"/>
                  <a:ext cx="1119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en-US" altLang="zh-CN" sz="16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setiosflags(long flags)/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resetiosflags(long flags) </a:t>
                  </a:r>
                </a:p>
              </p:txBody>
            </p:sp>
            <p:sp>
              <p:nvSpPr>
                <p:cNvPr id="24601" name="Rectangle 49">
                  <a:extLst>
                    <a:ext uri="{FF2B5EF4-FFF2-40B4-BE49-F238E27FC236}">
                      <a16:creationId xmlns:a16="http://schemas.microsoft.com/office/drawing/2014/main" id="{157652B2-EAD5-4E77-9B24-F0FCCD6EBD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022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597" name="Group 50">
                <a:extLst>
                  <a:ext uri="{FF2B5EF4-FFF2-40B4-BE49-F238E27FC236}">
                    <a16:creationId xmlns:a16="http://schemas.microsoft.com/office/drawing/2014/main" id="{6AF82F29-CF4F-4B83-9B08-B170F7DE2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22" y="2537"/>
                <a:ext cx="1817" cy="806"/>
                <a:chOff x="0" y="0"/>
                <a:chExt cx="1817" cy="806"/>
              </a:xfrm>
            </p:grpSpPr>
            <p:sp>
              <p:nvSpPr>
                <p:cNvPr id="24598" name="Rectangle 51">
                  <a:extLst>
                    <a:ext uri="{FF2B5EF4-FFF2-40B4-BE49-F238E27FC236}">
                      <a16:creationId xmlns:a16="http://schemas.microsoft.com/office/drawing/2014/main" id="{8ED4B573-CD96-475A-9497-C208B24AA0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3" y="0"/>
                  <a:ext cx="1774" cy="80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设置/取消输出格式，flags的取值可以是：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ios::scientific（以指数形式显示浮点数），</a:t>
                  </a:r>
                </a:p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r>
                    <a:rPr lang="zh-CN" altLang="en-US" sz="2000" b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ios::fixed（以小数形式显示浮点数），等等</a:t>
                  </a:r>
                </a:p>
              </p:txBody>
            </p:sp>
            <p:sp>
              <p:nvSpPr>
                <p:cNvPr id="24599" name="Rectangle 52">
                  <a:extLst>
                    <a:ext uri="{FF2B5EF4-FFF2-40B4-BE49-F238E27FC236}">
                      <a16:creationId xmlns:a16="http://schemas.microsoft.com/office/drawing/2014/main" id="{302C5046-59F6-4823-A133-BEA463D71EE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1814" cy="806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¢"/>
                    <a:defRPr sz="30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1"/>
                    </a:buClr>
                    <a:buSzPct val="70000"/>
                    <a:buFont typeface="Wingdings" panose="05000000000000000000" pitchFamily="2" charset="2"/>
                    <a:buChar char="–"/>
                    <a:defRPr sz="2800">
                      <a:solidFill>
                        <a:schemeClr val="tx2"/>
                      </a:solidFill>
                      <a:latin typeface="Arial" panose="020B0604020202020204" pitchFamily="34" charset="0"/>
                      <a:ea typeface="楷体_GB2312" pitchFamily="1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4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1"/>
                    </a:buClr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•"/>
                    <a:defRPr sz="2000">
                      <a:solidFill>
                        <a:schemeClr val="tx2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 typeface="Arial" panose="020B0604020202020204" pitchFamily="34" charset="0"/>
                    <a:buNone/>
                  </a:pPr>
                  <a:endParaRPr lang="zh-CN" altLang="en-US" sz="2400" b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4581" name="Rectangle 53">
              <a:extLst>
                <a:ext uri="{FF2B5EF4-FFF2-40B4-BE49-F238E27FC236}">
                  <a16:creationId xmlns:a16="http://schemas.microsoft.com/office/drawing/2014/main" id="{ED63643B-5758-42E1-A3B2-8B059188B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2842" cy="3349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88FDC2-B59C-4B9D-8BCC-81A41C7C1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>
            <a:extLst>
              <a:ext uri="{FF2B5EF4-FFF2-40B4-BE49-F238E27FC236}">
                <a16:creationId xmlns:a16="http://schemas.microsoft.com/office/drawing/2014/main" id="{244C05A1-0F78-442B-95BB-F30CEFEC753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772816"/>
            <a:ext cx="7686675" cy="3814762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对于浮点数（float、double和long double）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当输出格式为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ios::scientific或ios::fixed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时，操纵符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setprecision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(int 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浮点数的小数点后面的位数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（分别采用科学计数法和固定小数点的格式）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当输出格式既不为ios::scientific也不为ios::fixed时（称为自动方式），操纵符setprecision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(int n)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用于设置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浮点数的有效数字个数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（采用科学计数法）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需要首先导入头文件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&lt;iomanip&gt;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47CC93DC-1469-4DB1-9AAB-CABFF2D49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863" y="549275"/>
            <a:ext cx="5008562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600" b="0">
                <a:latin typeface="微软雅黑" panose="020B0503020204020204" pitchFamily="34" charset="-122"/>
                <a:ea typeface="微软雅黑" panose="020B0503020204020204" pitchFamily="34" charset="-122"/>
              </a:rPr>
              <a:t>常用输出操纵符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8264BA-5365-47DB-8440-292473783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18</a:t>
            </a:fld>
            <a:endParaRPr lang="zh-CN" alt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659A4DF1-9114-40A7-9C56-CF8983B904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916832"/>
            <a:ext cx="8043863" cy="3614738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除了通过插入操作符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进行输出外，也可以用ostream类提供的一些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基于字节流的操作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来进行输出，例如：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//输出一个字节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ostream::put(char ch);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//输出p所指向的内存空间中count个字节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ostream::write(const char *p, int count);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D5B2AB-E5CE-4135-BA5D-D134C89F2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A972B5-A330-449B-A8EB-79290C2E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19</a:t>
            </a:fld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第九章 输入输出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64CC18E1-149F-4AD2-B2ED-F60EB02B0A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88499" y="548680"/>
            <a:ext cx="7740352" cy="560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98EBE569-0BC5-4047-A469-A0FD183207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2204864"/>
            <a:ext cx="6429375" cy="1998662"/>
          </a:xfrm>
        </p:spPr>
        <p:txBody>
          <a:bodyPr/>
          <a:lstStyle/>
          <a:p>
            <a:pPr marL="449263" indent="-449263" algn="just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抽取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插入操作符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&gt;&gt;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的重载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C4C61E2-4560-407C-ADE5-F72CDBA46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20</a:t>
            </a:fld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>
            <a:extLst>
              <a:ext uri="{FF2B5EF4-FFF2-40B4-BE49-F238E27FC236}">
                <a16:creationId xmlns:a16="http://schemas.microsoft.com/office/drawing/2014/main" id="{AB906273-E980-462F-858A-105ECEEE052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772816"/>
            <a:ext cx="8177213" cy="43576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任何基本类型的数据都可以通过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抽取操作符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在输入时，各个数据之间用空白符分开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，最后输入一个回车符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例如：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#include &lt;iostream&gt;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using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namespace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std;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......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x;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y;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str[10];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cin &gt;&gt; x; cin &gt;&gt; y; cin &gt;&gt; str;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//使用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操纵符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控制输入格式，把输入的前9个字符和一个'\0'放入str中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cin &gt;&gt; setw(10) &gt;&gt; str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69A23B-6627-43EE-8474-AB221AC9E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06" y="548680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25A05A-9C1C-4E0B-9D86-63BDF6526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76E23681-C5B5-47F7-8C6E-F078FA4A00A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32792" y="1844824"/>
            <a:ext cx="7562850" cy="4110038"/>
          </a:xfrm>
        </p:spPr>
        <p:txBody>
          <a:bodyPr/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可以使用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istream类的基于字节流的成员函数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来进行输入，例如： 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//输入一个字节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istream::get(char &amp;ch);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//输入一个字符串直到输入了count-1个字符或遇到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//delim指定的字符为止，并自动加上一个'\0'字符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istream::getline(char *p, int count, char delim=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‘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\n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’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zh-CN" altLang="en-US" sz="1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//读入count个字符至p所指向的内存空间中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istream::read(char *p, int count);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D339D1-CF04-40DE-9DB8-72B31E011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6206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89AD917-01CB-45E3-82EB-229DD646B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3C260F9B-A38C-4D20-B8F6-B5916A05C17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548680"/>
            <a:ext cx="7308304" cy="560387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FEFA4D50-4B82-4323-BE9E-CD807111045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060848"/>
            <a:ext cx="6429375" cy="1998662"/>
          </a:xfrm>
        </p:spPr>
        <p:txBody>
          <a:bodyPr/>
          <a:lstStyle/>
          <a:p>
            <a:pPr marL="449263" indent="-449263" algn="just"/>
            <a:r>
              <a:rPr lang="zh-CN" altLang="en-US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基于类库的控制台</a:t>
            </a:r>
            <a:r>
              <a:rPr lang="en-US" altLang="zh-CN" sz="2800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抽取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插入操作符 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&gt;&gt; 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和 </a:t>
            </a:r>
            <a:r>
              <a:rPr lang="en-US" altLang="zh-CN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&lt;&lt; </a:t>
            </a:r>
            <a:r>
              <a:rPr lang="zh-CN" altLang="en-US" sz="24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的重载</a:t>
            </a:r>
            <a:endParaRPr lang="en-US" altLang="zh-CN" sz="240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D7DEC0E-0220-4142-9E1A-28403F6DA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3">
            <a:extLst>
              <a:ext uri="{FF2B5EF4-FFF2-40B4-BE49-F238E27FC236}">
                <a16:creationId xmlns:a16="http://schemas.microsoft.com/office/drawing/2014/main" id="{3579CE23-B616-420F-930A-85E3805B25E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1628800"/>
            <a:ext cx="7786688" cy="2457450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为了能用抽取操作符 &gt;&gt; 和插入操作符 &lt;&lt; 对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自定义类的对象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进行输入/输出操作，就需要为自定义的类重载插入操作符 &lt;&lt; 和抽取操作符 &gt;&gt;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两者分别是对象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，但可以作为全局函数重载。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见下页例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BDD9D2D-D5F7-4706-88FC-C22DB9CBCE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406" y="639764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pic>
        <p:nvPicPr>
          <p:cNvPr id="34820" name="图片 1">
            <a:extLst>
              <a:ext uri="{FF2B5EF4-FFF2-40B4-BE49-F238E27FC236}">
                <a16:creationId xmlns:a16="http://schemas.microsoft.com/office/drawing/2014/main" id="{8ED275BD-0E06-4460-BF14-CA74AE163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284984"/>
            <a:ext cx="3012102" cy="2785385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47727B0-DA88-4EDF-8F2A-E781F8AA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>
            <a:extLst>
              <a:ext uri="{FF2B5EF4-FFF2-40B4-BE49-F238E27FC236}">
                <a16:creationId xmlns:a16="http://schemas.microsoft.com/office/drawing/2014/main" id="{81FBBF53-5C89-4EEA-887C-3C1AF7D75CA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344" y="1628800"/>
            <a:ext cx="8215312" cy="4500562"/>
          </a:xfrm>
        </p:spPr>
        <p:txBody>
          <a:bodyPr/>
          <a:lstStyle/>
          <a:p>
            <a:pPr defTabSz="614363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插入操作符按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友元全局函数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的方式重载：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14363">
              <a:lnSpc>
                <a:spcPct val="8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x, y;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......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ostream&amp; operator &lt;&lt; (ostream&amp; out, const A &amp;a)；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operator &lt;&lt; (ostream&amp; out, const A &amp;a)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    out &lt;&lt; a.x &lt;&lt; ',' &lt;&lt; a.y;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return out;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a;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a &lt;&lt; endl;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FA1677-CB5B-408A-A2A3-3797DCCBC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48680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178D53-FC4E-4405-959C-0CD2F70F5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>
            <a:extLst>
              <a:ext uri="{FF2B5EF4-FFF2-40B4-BE49-F238E27FC236}">
                <a16:creationId xmlns:a16="http://schemas.microsoft.com/office/drawing/2014/main" id="{9B89FC7A-2707-43E9-BE6B-D852CB92605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00808"/>
            <a:ext cx="8358187" cy="4500562"/>
          </a:xfrm>
        </p:spPr>
        <p:txBody>
          <a:bodyPr/>
          <a:lstStyle/>
          <a:p>
            <a:pPr defTabSz="614363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抽取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插入操作符在子类中的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再次重载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14363">
              <a:lnSpc>
                <a:spcPct val="8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zh-CN" altLang="en-US" sz="2000" dirty="0">
              <a:solidFill>
                <a:srgbClr val="00FFCC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: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......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friend ostream&amp; operator &lt;&lt; (ostream&amp; out, const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)；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operator &lt;&lt; (ostream&amp; out, const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&amp;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	    out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(A&amp;) b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',' &lt;&lt;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    return out;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b;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cout &lt;&lt; end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A0AE613-BD3B-4A8F-9E63-8EDE43248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48680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EE230BD-2A6E-4F04-A92E-3AB638C9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>
            <a:extLst>
              <a:ext uri="{FF2B5EF4-FFF2-40B4-BE49-F238E27FC236}">
                <a16:creationId xmlns:a16="http://schemas.microsoft.com/office/drawing/2014/main" id="{BBF83375-F5DD-4D31-BA63-C435AF911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772816"/>
            <a:ext cx="7312025" cy="3875088"/>
          </a:xfrm>
        </p:spPr>
        <p:txBody>
          <a:bodyPr/>
          <a:lstStyle/>
          <a:p>
            <a:pPr defTabSz="614363">
              <a:lnSpc>
                <a:spcPct val="80000"/>
              </a:lnSpc>
            </a:pPr>
            <a:r>
              <a:rPr lang="zh-CN" altLang="en-US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：只有使用对象的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指针或引用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时，才会出现动态绑定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14363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因此，再次重载子类的抽取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插入操作符，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也不能实现以下的动态绑定：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14363">
              <a:lnSpc>
                <a:spcPct val="80000"/>
              </a:lnSpc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无论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指向父类或子类，都将调用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的重载插入操作符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cout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&lt;&lt; *p;</a:t>
            </a: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614363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B8EEE7-D7D1-4F91-A61F-DAAE19473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9.2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面向控制台的输入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62B6FA7-DF39-443B-A380-1DFAE417E957}"/>
              </a:ext>
            </a:extLst>
          </p:cNvPr>
          <p:cNvSpPr/>
          <p:nvPr/>
        </p:nvSpPr>
        <p:spPr>
          <a:xfrm>
            <a:off x="2672551" y="5013176"/>
            <a:ext cx="3046026" cy="3877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algn="ctr" defTabSz="614363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解决办法见下页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5649B8A-A0F7-4EAE-9FC3-A0CBFB84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矩形 5">
            <a:extLst>
              <a:ext uri="{FF2B5EF4-FFF2-40B4-BE49-F238E27FC236}">
                <a16:creationId xmlns:a16="http://schemas.microsoft.com/office/drawing/2014/main" id="{556AEF61-B86D-4AB3-B413-CFAC09BF1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" y="287338"/>
            <a:ext cx="2592388" cy="177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728DD462-8209-4C64-B661-F9365EC4152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19075" y="211138"/>
            <a:ext cx="8924925" cy="6646862"/>
          </a:xfrm>
          <a:solidFill>
            <a:schemeClr val="bg1"/>
          </a:solidFill>
        </p:spPr>
        <p:txBody>
          <a:bodyPr/>
          <a:lstStyle/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	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x,y;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......	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在类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中定义虚函数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display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来完成打印功能，并由operator &lt;&lt;调用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virtual void display(ostream&amp; out) const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{  out &lt;&lt; x &lt;&lt; ',' &lt;&lt; y ;  }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&amp;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operator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&lt;&lt; 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&amp; out,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const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&amp; a)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	     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a.display(out);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动态绑定到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类或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类对象的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display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 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return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out;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A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{	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z;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: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 ......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在类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B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中覆盖虚函数</a:t>
            </a: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display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void display(ostream&amp; out) const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		 {  A::display(out); out &lt;&lt; ',' &lt;&lt; z;  }</a:t>
            </a: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defTabSz="614363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1988" name="矩形 4">
            <a:extLst>
              <a:ext uri="{FF2B5EF4-FFF2-40B4-BE49-F238E27FC236}">
                <a16:creationId xmlns:a16="http://schemas.microsoft.com/office/drawing/2014/main" id="{DD81680A-DE01-4C96-AA39-69ABD70BC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3525" y="260350"/>
            <a:ext cx="24479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89" name="矩形 1">
            <a:extLst>
              <a:ext uri="{FF2B5EF4-FFF2-40B4-BE49-F238E27FC236}">
                <a16:creationId xmlns:a16="http://schemas.microsoft.com/office/drawing/2014/main" id="{5EE99C13-AA06-4ADD-97D9-BBAC562F5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171450"/>
            <a:ext cx="8866187" cy="3762375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990" name="矩形 5">
            <a:extLst>
              <a:ext uri="{FF2B5EF4-FFF2-40B4-BE49-F238E27FC236}">
                <a16:creationId xmlns:a16="http://schemas.microsoft.com/office/drawing/2014/main" id="{90A938DA-B04F-46B3-BE45-A81527446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138" y="4149725"/>
            <a:ext cx="5296966" cy="2536825"/>
          </a:xfrm>
          <a:prstGeom prst="rect">
            <a:avLst/>
          </a:prstGeom>
          <a:noFill/>
          <a:ln w="254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FCF0887-7419-44C2-A491-3EA83498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E48E882D-30A4-4931-8450-D6D23C65310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332656"/>
            <a:ext cx="8229600" cy="1139825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4B458E19-7A26-417E-9950-DB252D4CA9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354262"/>
            <a:ext cx="5743575" cy="2149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面向文件的输入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面向字符串变量的输入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9957E27-8473-47C7-BD4D-B7E254C5E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29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1A2B0FA-AFAB-49AA-950B-B89B79D0378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188640"/>
            <a:ext cx="5328592" cy="1139825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A71BDE-EB63-4B99-84A5-1F02DCD4E5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2204864"/>
            <a:ext cx="5743575" cy="2149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面向文件的输入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面向字符串变量的输入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6C1EB5-DCC3-434C-8240-91D40714D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>
            <a:extLst>
              <a:ext uri="{FF2B5EF4-FFF2-40B4-BE49-F238E27FC236}">
                <a16:creationId xmlns:a16="http://schemas.microsoft.com/office/drawing/2014/main" id="{635326F8-83A6-4D15-83E9-46F3C00C2A6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606829"/>
            <a:ext cx="8101013" cy="3970338"/>
          </a:xfrm>
        </p:spPr>
        <p:txBody>
          <a:bodyPr/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中，把文件看成是由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一系列字节所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构成的字节串，称为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流式文件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。对文件中数据的操作通常是逐个字节地进行：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打开文件：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目的是把程序中表示文件的变量/对象与外部的具体文件联系起来，并建立内存缓冲区。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文件读写：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每个打开的文件都有一个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隐式的读写位置指针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它指出文件的当前读写位置；进行读写操作时，每读入或写出一个字节，该指针会自动往后移动一个字节。 </a:t>
            </a:r>
            <a:endParaRPr lang="zh-CN" altLang="en-US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l"/>
            </a:pP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目的是把内存缓冲区中的内容写入到文件中，并归还打开文件时申请的内存资源。 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FBCEA5-4717-4441-A054-5451739E3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grpSp>
        <p:nvGrpSpPr>
          <p:cNvPr id="44036" name="Group 3">
            <a:extLst>
              <a:ext uri="{FF2B5EF4-FFF2-40B4-BE49-F238E27FC236}">
                <a16:creationId xmlns:a16="http://schemas.microsoft.com/office/drawing/2014/main" id="{B071BFCF-4844-4A9B-9AF4-FB8B00BA1E3A}"/>
              </a:ext>
            </a:extLst>
          </p:cNvPr>
          <p:cNvGrpSpPr>
            <a:grpSpLocks/>
          </p:cNvGrpSpPr>
          <p:nvPr/>
        </p:nvGrpSpPr>
        <p:grpSpPr bwMode="auto">
          <a:xfrm>
            <a:off x="5580112" y="5251171"/>
            <a:ext cx="2627312" cy="560388"/>
            <a:chOff x="0" y="0"/>
            <a:chExt cx="1368" cy="278"/>
          </a:xfrm>
        </p:grpSpPr>
        <p:sp>
          <p:nvSpPr>
            <p:cNvPr id="44038" name="Rectangle 5">
              <a:extLst>
                <a:ext uri="{FF2B5EF4-FFF2-40B4-BE49-F238E27FC236}">
                  <a16:creationId xmlns:a16="http://schemas.microsoft.com/office/drawing/2014/main" id="{40A4CE95-CEB1-4426-8DFC-C13FE89FD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368" cy="1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endParaRPr lang="zh-CN" altLang="en-US" sz="2400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39" name="Line 6">
              <a:extLst>
                <a:ext uri="{FF2B5EF4-FFF2-40B4-BE49-F238E27FC236}">
                  <a16:creationId xmlns:a16="http://schemas.microsoft.com/office/drawing/2014/main" id="{ACA53244-EE17-4DDC-95AF-8218ABAC2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0"/>
              <a:ext cx="0" cy="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0" name="Line 7">
              <a:extLst>
                <a:ext uri="{FF2B5EF4-FFF2-40B4-BE49-F238E27FC236}">
                  <a16:creationId xmlns:a16="http://schemas.microsoft.com/office/drawing/2014/main" id="{E644D42B-BF40-4AE3-ABE1-FC2E821AA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" y="0"/>
              <a:ext cx="0" cy="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1" name="Line 8">
              <a:extLst>
                <a:ext uri="{FF2B5EF4-FFF2-40B4-BE49-F238E27FC236}">
                  <a16:creationId xmlns:a16="http://schemas.microsoft.com/office/drawing/2014/main" id="{3E337D00-4E67-4595-960C-9A9EA7FC56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2" y="0"/>
              <a:ext cx="0" cy="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2" name="Line 9">
              <a:extLst>
                <a:ext uri="{FF2B5EF4-FFF2-40B4-BE49-F238E27FC236}">
                  <a16:creationId xmlns:a16="http://schemas.microsoft.com/office/drawing/2014/main" id="{B151E15F-CBB0-4531-A283-2C88EE2CD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0"/>
              <a:ext cx="0" cy="1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043" name="Line 10">
              <a:extLst>
                <a:ext uri="{FF2B5EF4-FFF2-40B4-BE49-F238E27FC236}">
                  <a16:creationId xmlns:a16="http://schemas.microsoft.com/office/drawing/2014/main" id="{87BAEE5F-078F-41B1-AB2D-EB9CA5EBA6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8" y="154"/>
              <a:ext cx="0" cy="1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037" name="Text Box 11">
            <a:extLst>
              <a:ext uri="{FF2B5EF4-FFF2-40B4-BE49-F238E27FC236}">
                <a16:creationId xmlns:a16="http://schemas.microsoft.com/office/drawing/2014/main" id="{A644164C-495A-453E-956C-6572B8B585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2737" y="5800446"/>
            <a:ext cx="11795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位置指针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F592867-CE88-406C-8878-81CCBB676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30</a:t>
            </a:fld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>
            <a:extLst>
              <a:ext uri="{FF2B5EF4-FFF2-40B4-BE49-F238E27FC236}">
                <a16:creationId xmlns:a16="http://schemas.microsoft.com/office/drawing/2014/main" id="{04A73194-C343-49E1-98CD-C285872B561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3528" y="1844824"/>
            <a:ext cx="8358187" cy="3476625"/>
          </a:xfrm>
        </p:spPr>
        <p:txBody>
          <a:bodyPr/>
          <a:lstStyle/>
          <a:p>
            <a:pPr>
              <a:defRPr/>
            </a:pP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数据</a:t>
            </a:r>
            <a:r>
              <a:rPr lang="zh-CN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的存储方式 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文本方式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text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）：用于存储具有“行”结构的文本数据，只包含可显示字符和有限的几个控制字符（如：\n、\t ）。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例：文本方式存储整数1234567 ：把1、2、3、4、5、6、7的ASCII码（共7个字节）写入文件。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14350" lvl="1" indent="0">
              <a:buFont typeface="Wingdings" panose="05000000000000000000" pitchFamily="2" charset="2"/>
              <a:buNone/>
              <a:defRPr/>
            </a:pPr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lvl="1">
              <a:buFont typeface="Wingdings" panose="05000000000000000000" pitchFamily="2" charset="2"/>
              <a:buChar char="l"/>
              <a:defRPr/>
            </a:pP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二进制方式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binary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）：用于存储无显式结构的数据，可以包含任意的二进制字节。</a:t>
            </a:r>
          </a:p>
          <a:p>
            <a:pPr lvl="2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二进制方式存储整数1234567 ：把整数1234567的计算机内部表示（比如每个整数的补码占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个字节）分解成字节写入文件。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FB8CAF5-F655-4AE2-8883-5032AFDDB3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B58B21C-BF59-4722-80A2-10E85B20B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31</a:t>
            </a:fld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>
            <a:extLst>
              <a:ext uri="{FF2B5EF4-FFF2-40B4-BE49-F238E27FC236}">
                <a16:creationId xmlns:a16="http://schemas.microsoft.com/office/drawing/2014/main" id="{548E2D66-5080-46D7-98B0-E878E407C4BD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4187" y="1556792"/>
            <a:ext cx="8175625" cy="5072063"/>
          </a:xfrm>
          <a:solidFill>
            <a:schemeClr val="bg1"/>
          </a:solidFill>
        </p:spPr>
        <p:txBody>
          <a:bodyPr/>
          <a:lstStyle/>
          <a:p>
            <a:pPr marL="449263" indent="-449263" algn="just"/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头文件：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include&lt;</a:t>
            </a:r>
            <a:r>
              <a:rPr lang="en-US" altLang="zh-CN" sz="24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cstdio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&lt;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stdio.h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打开文件、关闭文件、位置指针</a:t>
            </a:r>
            <a:r>
              <a:rPr lang="zh-CN" altLang="en-US" sz="24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打开文件，若打开成功则返回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FILE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*类型的指针，否则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File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fopen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char *filename, const char *mode);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关闭文件，若关闭成功则返回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fclose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将位置指针从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origin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偏移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offset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，若成功则返回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，否则失败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fseek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 *stream, long offset, int origin);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获取位置指针的当前位置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long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ftell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判断位置指针是否在文件末尾，若是则返回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0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int *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feof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5165B18-A0A9-40EF-B087-FE7B7DB8C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5A46BBE-55E6-46F1-9BB2-838B99FE6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32</a:t>
            </a:fld>
            <a:endParaRPr lang="zh-CN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B5351207-680A-43FD-A33A-A5AE20A5A88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57646" y="1577975"/>
            <a:ext cx="8428707" cy="4643437"/>
          </a:xfrm>
        </p:spPr>
        <p:txBody>
          <a:bodyPr/>
          <a:lstStyle/>
          <a:p>
            <a:pPr marL="449263" indent="-449263" algn="just"/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输出字符，若成功则返回输出的字符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fputc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(int c, 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输出字符串，若成功则返回一个非负整数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fputs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char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string, 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输出基本类型的数据，返回输出的字符数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fprintf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*stream, cost char *format, 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&gt;)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按字节块输出：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为字节块的尺寸，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为字节块的个数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返回输出的字符个数或负数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fwrite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void *buffer,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size,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count,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   FILE *stream)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CE3CFC0-2C5C-4114-B77D-53CB6FBE2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A606AB3-DA10-4645-BDB9-DB5214A06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33</a:t>
            </a:fld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D3778B98-06F4-451C-83ED-0B44734A0C7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104" y="1577975"/>
            <a:ext cx="9036496" cy="4643437"/>
          </a:xfrm>
        </p:spPr>
        <p:txBody>
          <a:bodyPr/>
          <a:lstStyle/>
          <a:p>
            <a:pPr marL="449263" indent="-449263" algn="just"/>
            <a:r>
              <a:rPr lang="zh-CN" altLang="en-US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基于函数库的文件</a:t>
            </a:r>
            <a:r>
              <a:rPr lang="en-US" altLang="zh-CN" sz="2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I/O</a:t>
            </a:r>
          </a:p>
          <a:p>
            <a:pPr marL="849313" lvl="1" indent="-449263" algn="just"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输入一个字符，返回字符的编码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fgetc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(int c, 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输入字符串，若成功则返回该字符串，否则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NULL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char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fgets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char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string, int n, FILE *stream);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输入基本类型的数据，返回值为读入并存储的数据个数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int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fscanf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(FILE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*stream, cost char *format, &lt;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参数表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&gt;)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按字节块输入。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为字节块的尺寸，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count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为字节块的个数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返回值为读入的字节块的个数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fread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(const void *buffer,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size,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size_t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count,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               FILE *stream)</a:t>
            </a:r>
          </a:p>
          <a:p>
            <a:pPr marL="1249363" lvl="2" indent="-449263" algn="just">
              <a:buFont typeface="Wingdings" panose="05000000000000000000" pitchFamily="2" charset="2"/>
              <a:buNone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053FFB-13F0-4980-845D-5E981638F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EB9C41F-C05A-49DF-98D6-039FE2C1C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34</a:t>
            </a:fld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id="{5CB6260B-48E8-46F5-9BB2-DEBEFA4C4F7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988840"/>
            <a:ext cx="6429375" cy="1998663"/>
          </a:xfrm>
        </p:spPr>
        <p:txBody>
          <a:bodyPr/>
          <a:lstStyle/>
          <a:p>
            <a:pPr marL="449263" indent="-449263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1A24C6-9E0C-4A5C-9B58-589293BBB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DC616F-E4A1-4E3B-84AD-85D234F1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35</a:t>
            </a:fld>
            <a:endParaRPr lang="zh-CN" alt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700D0E75-2DDD-4E3C-8C83-7CF1F37554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7962" y="1625599"/>
            <a:ext cx="8540502" cy="4595813"/>
          </a:xfrm>
        </p:spPr>
        <p:txBody>
          <a:bodyPr/>
          <a:lstStyle/>
          <a:p>
            <a:pPr marL="0" indent="0" algn="just"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在利用I/O类库中的类进行外部文件的输入/输出时，程序中需要下面的包含命令：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 &lt;fstream&gt;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endParaRPr lang="en-US" altLang="zh-CN" sz="800" b="1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创建ofstream类的对象，建立与外部文件之间的联系： 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None/>
              <a:defRPr/>
            </a:pPr>
            <a:r>
              <a:rPr lang="en-US" altLang="zh-CN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ofstream out_file(&lt;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&gt;, 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打开方式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&gt;);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或下面的方式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400050" lvl="1" indent="0" algn="just">
              <a:buFont typeface="Wingdings" panose="05000000000000000000" pitchFamily="2" charset="2"/>
              <a:buNone/>
              <a:defRPr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 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ofstream out_file;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  <a:sym typeface="Arial" pitchFamily="34" charset="0"/>
              </a:rPr>
              <a:t>out_file.open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(&lt;文件名&gt;, &lt;打开方式&gt;);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marL="400050" lvl="1" indent="0" algn="just">
              <a:buFont typeface="Wingdings" panose="05000000000000000000" pitchFamily="2" charset="2"/>
              <a:buNone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判断文件是否成功打开可以采用以下方式 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if (!out_file)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//或 out_file.fail()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!out_file.is_open()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{  ...... 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     </a:t>
            </a:r>
            <a:r>
              <a:rPr lang="zh-CN" altLang="en-US" sz="20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失败处理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文件输出操作结束时，要使用ofstream的成员函数close关闭文件：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out_file.close();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12964A-9009-41CF-AF54-C713E26B7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2881F63-3BE3-4157-96C4-6D2885535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36</a:t>
            </a:fld>
            <a:endParaRPr lang="zh-CN" alt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>
            <a:extLst>
              <a:ext uri="{FF2B5EF4-FFF2-40B4-BE49-F238E27FC236}">
                <a16:creationId xmlns:a16="http://schemas.microsoft.com/office/drawing/2014/main" id="{F6D5D124-D350-4622-9267-180B4AD3059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1086" y="1844824"/>
            <a:ext cx="7815263" cy="3587750"/>
          </a:xfrm>
        </p:spPr>
        <p:txBody>
          <a:bodyPr/>
          <a:lstStyle/>
          <a:p>
            <a:pPr marL="0" indent="0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打开方式</a:t>
            </a: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ios::out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若外部文件已存在，则先把它的内容清除；否则，先创建该外部文件。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文件位置指针指向文件中的第一个字节。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ios::app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：若外部文件不存在，则先创建该外部文件。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文件位置指针指向文件末尾。</a:t>
            </a:r>
            <a:endParaRPr lang="zh-CN" altLang="en-US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ios::out | ios::binary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或者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ios::app | ios::binary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表示按二进制方式打开文件写或添加。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默认的打开方式是</a:t>
            </a: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文本方式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1EF19F-8A58-494E-8F77-F62496649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18BAB9A-4154-4A68-9889-2B3BA5CA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37</a:t>
            </a:fld>
            <a:endParaRPr lang="zh-CN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CDB75CAF-E4AD-40AE-B7C3-48085EDF98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06315" y="1844824"/>
            <a:ext cx="7200900" cy="3527425"/>
          </a:xfrm>
        </p:spPr>
        <p:txBody>
          <a:bodyPr/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操作文件指针的位置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使用下面的函数：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//指定绝对位置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ostream::seekp(&lt;位置&gt;)；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//指定相对位置，&lt;参照位置&gt;可以取以下值：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ios::beg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文件头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、ios::cur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、ios::end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文件尾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ostream&amp; ostream::seekp(&lt;偏移量&gt;, &lt;参照位置&gt;);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//获得指针位置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streampos ostream::tellp(); 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2EEE3EA-DBCA-4F15-8A88-BE8E50FEA5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7BB5CCC-4E95-4DBE-B68F-DA6E9AB7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38</a:t>
            </a:fld>
            <a:endParaRPr lang="zh-CN" alt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03CE5F9C-7D44-4EAB-BFF5-B9168C6E197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484784"/>
            <a:ext cx="7386638" cy="47990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插入操作符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进行输出。例如：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  ......</a:t>
            </a: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以文本方式输出数据到文件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out_file("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d:\\myfile.txt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ios::out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(!out_file)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out_file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' '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&lt;&lt;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 &lt;&lt; endl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//以二进制方式输出数据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ofstream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out_file(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d:\\myfile.dat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ios::out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ios::binary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(!out_file)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out_file.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*)&amp;x,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out_file.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write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*)&amp;y,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0954573-999E-46C7-9EB1-D40C7471E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2FB267-D6AE-4C0E-A18E-6CCE172E7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39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99AC832F-582F-4D83-9D4A-3408F4550FE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03648" y="260648"/>
            <a:ext cx="8229600" cy="1139825"/>
          </a:xfrm>
        </p:spPr>
        <p:txBody>
          <a:bodyPr/>
          <a:lstStyle/>
          <a:p>
            <a:r>
              <a:rPr lang="zh-CN" altLang="zh-CN" sz="360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67CD23-9877-42B0-BE65-6352B399AE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2354262"/>
            <a:ext cx="5743575" cy="2149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面向文件的输入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面向字符串变量的输入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903E3F-E201-409C-9829-A3C69C3BD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3">
            <a:extLst>
              <a:ext uri="{FF2B5EF4-FFF2-40B4-BE49-F238E27FC236}">
                <a16:creationId xmlns:a16="http://schemas.microsoft.com/office/drawing/2014/main" id="{751716F9-AA24-4C04-8702-D3CBB593EF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27584" y="1988840"/>
            <a:ext cx="6429375" cy="1998663"/>
          </a:xfrm>
        </p:spPr>
        <p:txBody>
          <a:bodyPr/>
          <a:lstStyle/>
          <a:p>
            <a:pPr marL="449263" indent="-449263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1A24C6-9E0C-4A5C-9B58-589293BBB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B866F4C-7BB3-474B-9C49-8C1C368F7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40</a:t>
            </a:fld>
            <a:endParaRPr lang="zh-CN" alt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>
            <a:extLst>
              <a:ext uri="{FF2B5EF4-FFF2-40B4-BE49-F238E27FC236}">
                <a16:creationId xmlns:a16="http://schemas.microsoft.com/office/drawing/2014/main" id="{D8B7A179-7731-4B71-B12B-D7FC8B51644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9552" y="1484784"/>
            <a:ext cx="7745413" cy="4524375"/>
          </a:xfrm>
        </p:spPr>
        <p:txBody>
          <a:bodyPr/>
          <a:lstStyle/>
          <a:p>
            <a:pPr marL="0" indent="0" algn="just">
              <a:defRPr/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关闭文件</a:t>
            </a:r>
            <a:endParaRPr lang="en-US" altLang="zh-CN" sz="2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在利用I/O类库中的类进行外部文件的输入/输出时，程序中需要下面的包含命令：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 &lt;fstream&gt;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fstream类的对象，建立与外部文件之间的联系</a:t>
            </a:r>
          </a:p>
          <a:p>
            <a:pPr marL="1241425" lvl="2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ifstream in_file(&lt;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&gt;,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&lt;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打开方式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&gt;);  </a:t>
            </a:r>
            <a:endParaRPr lang="zh-CN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  <a:p>
            <a:pPr marL="1241425" lvl="2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ifstream in_file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; 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in_file.open(&lt;文件名&gt;,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&lt;打开方式&gt;);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241425" lvl="2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判断文件是否成功打开可以采用以下方式： 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if (!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_file)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//或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_file.fail()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!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in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_file.is_open() 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     {  ...... 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    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失败处理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00050" lvl="1" indent="0" algn="just">
              <a:buFont typeface="Wingdings" panose="05000000000000000000" pitchFamily="2" charset="2"/>
              <a:buChar char="l"/>
              <a:defRPr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文件输入操作结束时，要使用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fstream的成员函数close关闭文件：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_file.close(); </a:t>
            </a:r>
          </a:p>
          <a:p>
            <a:pPr marL="841375" lvl="1" indent="-441325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endParaRPr lang="zh-CN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24E203-48C7-447F-A137-EF26B601D5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BC28831-1EC2-4029-8BAE-5263D4850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41</a:t>
            </a:fld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9FB63E89-D768-4178-AC32-EC4E9EF1BE5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4187" y="1988840"/>
            <a:ext cx="8175625" cy="2292350"/>
          </a:xfrm>
        </p:spPr>
        <p:txBody>
          <a:bodyPr/>
          <a:lstStyle/>
          <a:p>
            <a:pPr marL="0" indent="0"/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 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打开方式</a:t>
            </a: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打开文件进行读操作。如果外部文件不存在则打开文件失败。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位置指针指向文件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第一个字节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| ios::binary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：表示按二进制方式打开文件。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默认的打开方式是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文本方式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0C3E3F-7DB4-4C04-A0D8-B1EB8DA2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BCDA8EC-6E2A-45F7-9978-0EDE4A504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42</a:t>
            </a:fld>
            <a:endParaRPr lang="zh-CN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>
            <a:extLst>
              <a:ext uri="{FF2B5EF4-FFF2-40B4-BE49-F238E27FC236}">
                <a16:creationId xmlns:a16="http://schemas.microsoft.com/office/drawing/2014/main" id="{CB54099D-B3CE-4E61-ADDE-96414630961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64406" y="1507552"/>
            <a:ext cx="7215188" cy="4740275"/>
          </a:xfrm>
        </p:spPr>
        <p:txBody>
          <a:bodyPr/>
          <a:lstStyle/>
          <a:p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操作文件指针的位置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使用下面的函数：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//指定绝对位置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stream&amp;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(&lt;位置&gt;)；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//指定相对位置，&lt;参照位置&gt;可以取以下值：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ios::beg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文件头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、ios::cur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当前位置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、ios::end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文件尾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stream&amp;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stream::seek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(&lt;偏移量&gt;, &lt;参照位置&gt;);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//获得指针位置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streampos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stream::tell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 </a:t>
            </a:r>
            <a:endParaRPr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类的成员函数</a:t>
            </a:r>
            <a:r>
              <a:rPr lang="en-US" altLang="zh-CN" sz="2000" dirty="0" err="1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用于判断文件是否结束，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该函数返回非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表示上一次读操作遇到了文件结尾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 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::</a:t>
            </a:r>
            <a:r>
              <a:rPr lang="en-US" altLang="zh-CN" sz="20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eof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7EFC25B-CE92-4E5B-97B1-1C38236BD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CCFBC4E-9BEF-4553-AF84-3CB84ADFA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43</a:t>
            </a:fld>
            <a:endParaRPr lang="zh-CN" alt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65694B85-54A7-4994-901B-868AD182E94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28687" y="1422399"/>
            <a:ext cx="7286625" cy="479901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抽取操作符 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 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6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ifstream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的成员函数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进行输入。例如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</a:pPr>
            <a:endParaRPr lang="en-US" altLang="zh-CN" sz="1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x;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y;  ......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以文本方式输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入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endParaRPr lang="zh-CN" altLang="en-US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_file("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d:\\myfile.txt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",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(!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x 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&gt;&gt;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//以二进制方式输入数据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d:\\myfile.dat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ios::binary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(!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exit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(-1);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*)&amp;x,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(x));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_file.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read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char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*)&amp;y,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sizeof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(y))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8638F1A-E431-45C0-9FE1-650202E3C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9DE8DA-E84A-4360-8774-56750C2F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44</a:t>
            </a:fld>
            <a:endParaRPr lang="zh-CN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>
            <a:extLst>
              <a:ext uri="{FF2B5EF4-FFF2-40B4-BE49-F238E27FC236}">
                <a16:creationId xmlns:a16="http://schemas.microsoft.com/office/drawing/2014/main" id="{AA5C0BE0-844B-4B79-A55B-984E922FAB76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2132856"/>
            <a:ext cx="6429375" cy="1998663"/>
          </a:xfrm>
        </p:spPr>
        <p:txBody>
          <a:bodyPr/>
          <a:lstStyle/>
          <a:p>
            <a:pPr marL="449263" indent="-449263" algn="just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基于类库的文件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IO</a:t>
            </a: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输入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  <a:p>
            <a:pPr marL="449263" indent="-449263" algn="just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anose="02070309020205020404" pitchFamily="49" charset="0"/>
              </a:rPr>
              <a:t>输出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Courier New" panose="02070309020205020404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71A24C6-9E0C-4A5C-9B58-589293BBB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C534600-1580-4663-A04F-DE7E2DC2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45</a:t>
            </a:fld>
            <a:endParaRPr lang="zh-CN" alt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3">
            <a:extLst>
              <a:ext uri="{FF2B5EF4-FFF2-40B4-BE49-F238E27FC236}">
                <a16:creationId xmlns:a16="http://schemas.microsoft.com/office/drawing/2014/main" id="{E7E79DF4-8FAB-4320-9EE2-4D48C5C338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7504" y="2132856"/>
            <a:ext cx="8701658" cy="312737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如果需要打开一个既能读入数据、也能输出数据的文件，则需要创建一个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fstream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类的对象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</a:p>
          <a:p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fstream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类的对象并建立与外部文件的联系时，文件打开方式应为：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ios::in | ios::out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可在文件任意位置读写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zh-CN" altLang="en-US" sz="22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rPr>
              <a:t>ios::in | ios::app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可在文件任意位置读，但只能在文件末尾写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2B5224E-1DC5-42DE-99FE-09118D9CE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7813" y="636588"/>
            <a:ext cx="6453187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9.3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面向文件的输入</a:t>
            </a: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371897B-9DF4-4454-B3BC-BC1D36A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46</a:t>
            </a:fld>
            <a:endParaRPr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093A6AC8-50BA-4DDD-9BA0-1B7A368ABBF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60648"/>
            <a:ext cx="8229600" cy="1139825"/>
          </a:xfrm>
        </p:spPr>
        <p:txBody>
          <a:bodyPr/>
          <a:lstStyle/>
          <a:p>
            <a:r>
              <a:rPr lang="zh-CN" altLang="zh-CN" sz="3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ED47F47F-7564-4435-9EE8-39D20335952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560" y="2204864"/>
            <a:ext cx="5743575" cy="21494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9.2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面向控制台的输入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9.3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面向文件的输入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9.4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面向字符串变量的输入</a:t>
            </a: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输出</a:t>
            </a:r>
          </a:p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2F42C00-F119-4A55-9A9C-0C2B2F92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47</a:t>
            </a:fld>
            <a:endParaRPr lang="zh-CN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>
            <a:extLst>
              <a:ext uri="{FF2B5EF4-FFF2-40B4-BE49-F238E27FC236}">
                <a16:creationId xmlns:a16="http://schemas.microsoft.com/office/drawing/2014/main" id="{CEC2D8C5-7933-4C37-868E-8B68B03307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4537" y="2060848"/>
            <a:ext cx="7859712" cy="239395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作为输入源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输出目的地：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程序中的有些数据并不直接输出到标准输出设备或文件，而是需要保存在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某个字符串变量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>
              <a:defRPr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66763" lvl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程序中的有些数据并不直接从标准输入设备或文件输入，而是需要从</a:t>
            </a:r>
            <a:r>
              <a:rPr lang="zh-CN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某个字符串变量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中读入。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F771DD-A694-458F-AD62-92C5B54EB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548680"/>
            <a:ext cx="72866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9.4 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面向字符串变量的输入</a:t>
            </a: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D2FD6DE-9922-4EE1-9CAC-F4D0F043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48</a:t>
            </a:fld>
            <a:endParaRPr lang="zh-CN" alt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1102486B-87F5-4CA3-BD8E-62C23EDC2A3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4343" y="1556792"/>
            <a:ext cx="8215313" cy="5027612"/>
          </a:xfrm>
          <a:solidFill>
            <a:schemeClr val="bg1"/>
          </a:solidFill>
        </p:spPr>
        <p:txBody>
          <a:bodyPr/>
          <a:lstStyle/>
          <a:p>
            <a:pPr algn="just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首先，</a:t>
            </a:r>
            <a:r>
              <a:rPr lang="zh-CN" altLang="en-US" sz="24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#include &lt;</a:t>
            </a:r>
            <a:r>
              <a:rPr lang="en-US" altLang="zh-CN" sz="24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</a:t>
            </a:r>
            <a:r>
              <a:rPr lang="zh-CN" altLang="en-US" sz="24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Courier New" pitchFamily="49" charset="0"/>
              </a:rPr>
              <a:t>stream&gt;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再创建类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istrstream、ostrstream或strstream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然后，用与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I/O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类库的文件输入/输出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类似的操作进行输入/输出即可，例如：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对于ostrstream类 ：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char buf[100];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……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ostrstream str_buf;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或ostrstream str_buf(buf,100); 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str_buf &lt;&lt; x &lt;&lt; y &lt;&lt; endl;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1" algn="just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对于istrstream类 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char buf[100];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istrstream str_buf(buf);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或istrstream str_buf(buf,100);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itchFamily="34" charset="0"/>
            </a:endParaRP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 ……</a:t>
            </a:r>
          </a:p>
          <a:p>
            <a:pPr lvl="2" algn="just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 str_buf &gt;&gt; x &gt;&gt; y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sym typeface="Arial" pitchFamily="34" charset="0"/>
              </a:rPr>
              <a:t>;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  <a:cs typeface="Courier New" pitchFamily="49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6122118-EAF3-4637-A5C5-F5AFB0A151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9.4 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面向字符串变量的输入</a:t>
            </a: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0B97AD-0F30-4700-9C6E-591F8EDF9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49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054CA8F-457C-49AD-808E-FC67D75C8AC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188640"/>
            <a:ext cx="5759450" cy="1139825"/>
          </a:xfrm>
        </p:spPr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9.1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输入/输出概述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9E70B895-1C6F-42C8-BE26-CF1C2B1E4D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772816"/>
            <a:ext cx="7994650" cy="3773488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输入/输出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（简称I/O）是程序的重要组成部分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输入：从外设（如：键盘、文件等）得到程序运行所需要的数据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输出：程序的运行结果要输出到外设（如：显示器、打印机、文件等）中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输入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输出功能在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中是作为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C++ standard library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）的一部分来实现的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C++标准库提供了对基本数据类型的输入/输出操作；对于对自定义的类，可以重载这些输入/输出操作。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A66B0F4-B78E-4D12-8AFC-6F3FEAF8C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5</a:t>
            </a:fld>
            <a:endParaRPr lang="zh-CN" alt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F2DFD8FF-2B9A-4326-A207-3FD5901D3A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2128838"/>
            <a:ext cx="8296275" cy="1728787"/>
          </a:xfrm>
        </p:spPr>
        <p:txBody>
          <a:bodyPr/>
          <a:lstStyle/>
          <a:p>
            <a:pPr algn="just">
              <a:lnSpc>
                <a:spcPct val="110000"/>
              </a:lnSpc>
            </a:pP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2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新标准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中，类istrstream、ostrstream和strstream分别被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</a:t>
            </a:r>
            <a:r>
              <a:rPr lang="en-US" altLang="zh-CN" sz="2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stream、ostr</a:t>
            </a:r>
            <a:r>
              <a:rPr lang="en-US" altLang="zh-CN" sz="2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stream和str</a:t>
            </a:r>
            <a:r>
              <a:rPr lang="en-US" altLang="zh-CN" sz="26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</a:t>
            </a:r>
            <a:r>
              <a:rPr lang="zh-CN" altLang="en-US" sz="2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stream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所替代（在头文件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en-US" altLang="zh-CN" sz="2600" b="1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sstream</a:t>
            </a:r>
            <a:r>
              <a:rPr lang="en-US" altLang="zh-CN" sz="26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中声明）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3BFE964A-A31F-4FEC-A6C9-39C08292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636588"/>
            <a:ext cx="7286625" cy="560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9.4 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面向字符串变量的输入</a:t>
            </a:r>
            <a:r>
              <a:rPr lang="en-US" altLang="zh-CN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/</a:t>
            </a:r>
            <a:r>
              <a:rPr lang="zh-CN" altLang="en-US" sz="38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2559F8-B9DC-4013-84DC-D154D7B8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50</a:t>
            </a:fld>
            <a:endParaRPr lang="zh-CN" alt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51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10">
            <a:extLst>
              <a:ext uri="{FF2B5EF4-FFF2-40B4-BE49-F238E27FC236}">
                <a16:creationId xmlns:a16="http://schemas.microsoft.com/office/drawing/2014/main" id="{11F2F674-6555-4BAE-9E26-D0D9180FC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989" y="3239517"/>
            <a:ext cx="3343275" cy="2914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3">
            <a:extLst>
              <a:ext uri="{FF2B5EF4-FFF2-40B4-BE49-F238E27FC236}">
                <a16:creationId xmlns:a16="http://schemas.microsoft.com/office/drawing/2014/main" id="{16DCD196-8A27-42B8-AA6F-3D6FD4AABCD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0856" y="1615281"/>
            <a:ext cx="8142287" cy="3657600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在C++中，输入/输出操作是基于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字节流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的：</a:t>
            </a:r>
          </a:p>
          <a:p>
            <a:pPr lvl="1">
              <a:lnSpc>
                <a:spcPct val="800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把输入的数据看成逐个字节地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从外设流入到内存</a:t>
            </a: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Char char="l"/>
            </a:pP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把输出的数据看成逐个字节地</a:t>
            </a:r>
            <a:r>
              <a:rPr lang="zh-CN" altLang="en-US" sz="2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从内存流出到外设</a:t>
            </a:r>
            <a:endParaRPr lang="en-US" altLang="zh-CN" sz="2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8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BAE7AF8-23FD-458F-B09D-AD2448476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输入/输出概述</a:t>
            </a:r>
          </a:p>
        </p:txBody>
      </p:sp>
      <p:pic>
        <p:nvPicPr>
          <p:cNvPr id="9221" name="图片 1">
            <a:extLst>
              <a:ext uri="{FF2B5EF4-FFF2-40B4-BE49-F238E27FC236}">
                <a16:creationId xmlns:a16="http://schemas.microsoft.com/office/drawing/2014/main" id="{17F424AC-56B5-4C9D-BF5B-21F2EE6AF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356992"/>
            <a:ext cx="17716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矩形: 圆角 2">
            <a:extLst>
              <a:ext uri="{FF2B5EF4-FFF2-40B4-BE49-F238E27FC236}">
                <a16:creationId xmlns:a16="http://schemas.microsoft.com/office/drawing/2014/main" id="{FCEF6BFD-39BE-4918-8EB9-89C35C88F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9089" y="3644329"/>
            <a:ext cx="936625" cy="4318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外设</a:t>
            </a:r>
          </a:p>
        </p:txBody>
      </p:sp>
      <p:sp>
        <p:nvSpPr>
          <p:cNvPr id="9223" name="矩形: 圆角 6">
            <a:extLst>
              <a:ext uri="{FF2B5EF4-FFF2-40B4-BE49-F238E27FC236}">
                <a16:creationId xmlns:a16="http://schemas.microsoft.com/office/drawing/2014/main" id="{7FF43479-DF77-4C07-A066-6772A3967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402" y="5084192"/>
            <a:ext cx="936625" cy="433387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000" b="0">
                <a:latin typeface="微软雅黑" panose="020B0503020204020204" pitchFamily="34" charset="-122"/>
                <a:ea typeface="微软雅黑" panose="020B0503020204020204" pitchFamily="34" charset="-122"/>
              </a:rPr>
              <a:t>内存</a:t>
            </a:r>
          </a:p>
        </p:txBody>
      </p:sp>
      <p:sp>
        <p:nvSpPr>
          <p:cNvPr id="9224" name="矩形 5">
            <a:extLst>
              <a:ext uri="{FF2B5EF4-FFF2-40B4-BE49-F238E27FC236}">
                <a16:creationId xmlns:a16="http://schemas.microsoft.com/office/drawing/2014/main" id="{07AC1BDC-97DF-4B12-AFFA-0AF41D09B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6064" y="5228654"/>
            <a:ext cx="1944688" cy="215900"/>
          </a:xfrm>
          <a:prstGeom prst="rect">
            <a:avLst/>
          </a:prstGeom>
          <a:noFill/>
          <a:ln w="25400" algn="ctr">
            <a:solidFill>
              <a:srgbClr val="0070C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2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225" name="矩形 9">
            <a:extLst>
              <a:ext uri="{FF2B5EF4-FFF2-40B4-BE49-F238E27FC236}">
                <a16:creationId xmlns:a16="http://schemas.microsoft.com/office/drawing/2014/main" id="{CABCCD95-FA7F-4419-B1A5-4F39667A4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5964" y="2828354"/>
            <a:ext cx="3217863" cy="339725"/>
          </a:xfrm>
          <a:prstGeom prst="rect">
            <a:avLst/>
          </a:prstGeom>
          <a:solidFill>
            <a:schemeClr val="bg1"/>
          </a:solidFill>
          <a:ln w="15240" algn="ctr">
            <a:solidFill>
              <a:schemeClr val="tx2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1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600" b="0">
                <a:latin typeface="微软雅黑" panose="020B0503020204020204" pitchFamily="34" charset="-122"/>
                <a:ea typeface="微软雅黑" panose="020B0503020204020204" pitchFamily="34" charset="-122"/>
              </a:rPr>
              <a:t>C++ standard library</a:t>
            </a:r>
            <a:endParaRPr lang="zh-CN" altLang="en-US" sz="1600" b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260491F-FFB7-4C50-8327-3CBCC6DE992B}"/>
              </a:ext>
            </a:extLst>
          </p:cNvPr>
          <p:cNvSpPr/>
          <p:nvPr/>
        </p:nvSpPr>
        <p:spPr bwMode="auto">
          <a:xfrm rot="19973857">
            <a:off x="3760589" y="4741292"/>
            <a:ext cx="2111375" cy="198437"/>
          </a:xfrm>
          <a:prstGeom prst="rightArrow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buFont typeface="Arial" pitchFamily="34" charset="0"/>
              <a:buNone/>
              <a:defRPr/>
            </a:pPr>
            <a:endParaRPr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68430FF-C8E2-488A-9668-6D7BCBF8A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EDBFAE33-6BC5-4011-8DD9-2F5BC27EB78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52462" y="1844824"/>
            <a:ext cx="7839075" cy="3643313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根据数据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来源和去向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面向控制台的I/O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面向文件的I/O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面向字符串变量的I/O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设计范式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分类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过程式 -- 通过从C语言保留下来的函数库中的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输入/输出函数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面向对象 -- 通过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C++的I/O类库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5ADFE4F-A917-4372-8D47-A433D15AEC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9.1 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输入/输出概述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980534D-F7BB-4D74-8511-7B0FFD5E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26F763F-CA60-48A9-9753-080A4318A08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85972" y="5315499"/>
            <a:ext cx="6156167" cy="639762"/>
          </a:xfrm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/>
            </a:pP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I/O类库中主要的类以及它们之间的关系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E198A27D-C568-43A9-9DF3-2E22841FFE12}"/>
              </a:ext>
            </a:extLst>
          </p:cNvPr>
          <p:cNvGrpSpPr/>
          <p:nvPr/>
        </p:nvGrpSpPr>
        <p:grpSpPr>
          <a:xfrm>
            <a:off x="107504" y="1657320"/>
            <a:ext cx="8786813" cy="3543360"/>
            <a:chOff x="142875" y="1928813"/>
            <a:chExt cx="8786813" cy="3543360"/>
          </a:xfrm>
        </p:grpSpPr>
        <p:grpSp>
          <p:nvGrpSpPr>
            <p:cNvPr id="12291" name="Group 3">
              <a:extLst>
                <a:ext uri="{FF2B5EF4-FFF2-40B4-BE49-F238E27FC236}">
                  <a16:creationId xmlns:a16="http://schemas.microsoft.com/office/drawing/2014/main" id="{BEC4C346-9B78-4DC3-8E76-CA536F05EC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0850" y="2370138"/>
              <a:ext cx="4679950" cy="2943225"/>
              <a:chOff x="0" y="25"/>
              <a:chExt cx="1368" cy="911"/>
            </a:xfrm>
          </p:grpSpPr>
          <p:sp>
            <p:nvSpPr>
              <p:cNvPr id="12312" name="Line 5">
                <a:extLst>
                  <a:ext uri="{FF2B5EF4-FFF2-40B4-BE49-F238E27FC236}">
                    <a16:creationId xmlns:a16="http://schemas.microsoft.com/office/drawing/2014/main" id="{81F9C867-2D54-474B-84F2-E58DD239A5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25"/>
                <a:ext cx="0" cy="5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3" name="Line 6">
                <a:extLst>
                  <a:ext uri="{FF2B5EF4-FFF2-40B4-BE49-F238E27FC236}">
                    <a16:creationId xmlns:a16="http://schemas.microsoft.com/office/drawing/2014/main" id="{96915D17-540E-471A-9AFE-1C7AA5C5B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62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4" name="Line 7">
                <a:extLst>
                  <a:ext uri="{FF2B5EF4-FFF2-40B4-BE49-F238E27FC236}">
                    <a16:creationId xmlns:a16="http://schemas.microsoft.com/office/drawing/2014/main" id="{96F3E778-A3B2-4C81-BC52-6689C31B76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0" y="58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5" name="Line 8">
                <a:extLst>
                  <a:ext uri="{FF2B5EF4-FFF2-40B4-BE49-F238E27FC236}">
                    <a16:creationId xmlns:a16="http://schemas.microsoft.com/office/drawing/2014/main" id="{E772C104-63A9-4A27-BB55-99A2E58E11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24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6" name="Line 9">
                <a:extLst>
                  <a:ext uri="{FF2B5EF4-FFF2-40B4-BE49-F238E27FC236}">
                    <a16:creationId xmlns:a16="http://schemas.microsoft.com/office/drawing/2014/main" id="{ABC71804-4C11-4DC4-90CF-C559ABD1EF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312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7" name="Line 10">
                <a:extLst>
                  <a:ext uri="{FF2B5EF4-FFF2-40B4-BE49-F238E27FC236}">
                    <a16:creationId xmlns:a16="http://schemas.microsoft.com/office/drawing/2014/main" id="{C3AD97DE-992D-4AD0-AAD4-C0BE58F12A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4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8" name="Line 11">
                <a:extLst>
                  <a:ext uri="{FF2B5EF4-FFF2-40B4-BE49-F238E27FC236}">
                    <a16:creationId xmlns:a16="http://schemas.microsoft.com/office/drawing/2014/main" id="{1138E785-AD5F-4FC0-97F0-E18385B2E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624"/>
                <a:ext cx="0" cy="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19" name="Line 12">
                <a:extLst>
                  <a:ext uri="{FF2B5EF4-FFF2-40B4-BE49-F238E27FC236}">
                    <a16:creationId xmlns:a16="http://schemas.microsoft.com/office/drawing/2014/main" id="{7C50EBD9-8AD2-4BA8-B4EB-FE9A03282E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811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0" name="Line 13">
                <a:extLst>
                  <a:ext uri="{FF2B5EF4-FFF2-40B4-BE49-F238E27FC236}">
                    <a16:creationId xmlns:a16="http://schemas.microsoft.com/office/drawing/2014/main" id="{D7D5C090-A531-422C-AE13-565D6DFFF3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9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1" name="Line 14">
                <a:extLst>
                  <a:ext uri="{FF2B5EF4-FFF2-40B4-BE49-F238E27FC236}">
                    <a16:creationId xmlns:a16="http://schemas.microsoft.com/office/drawing/2014/main" id="{E9B07661-9FA8-4693-B574-2FDEAD7E2A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187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2" name="Line 15">
                <a:extLst>
                  <a:ext uri="{FF2B5EF4-FFF2-40B4-BE49-F238E27FC236}">
                    <a16:creationId xmlns:a16="http://schemas.microsoft.com/office/drawing/2014/main" id="{0DDB1FB8-4798-453E-BE68-981707201C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686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3" name="Line 16">
                <a:extLst>
                  <a:ext uri="{FF2B5EF4-FFF2-40B4-BE49-F238E27FC236}">
                    <a16:creationId xmlns:a16="http://schemas.microsoft.com/office/drawing/2014/main" id="{A5A9830C-8922-43B3-9D0C-798B1B7B80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187"/>
                <a:ext cx="0" cy="2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4" name="Line 17">
                <a:extLst>
                  <a:ext uri="{FF2B5EF4-FFF2-40B4-BE49-F238E27FC236}">
                    <a16:creationId xmlns:a16="http://schemas.microsoft.com/office/drawing/2014/main" id="{52125BCF-3531-4073-A7C5-6194BC670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152" y="499"/>
                <a:ext cx="0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5" name="Line 18">
                <a:extLst>
                  <a:ext uri="{FF2B5EF4-FFF2-40B4-BE49-F238E27FC236}">
                    <a16:creationId xmlns:a16="http://schemas.microsoft.com/office/drawing/2014/main" id="{1AB8928C-B753-4669-93B8-51A8853FBB8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36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6" name="Line 19">
                <a:extLst>
                  <a:ext uri="{FF2B5EF4-FFF2-40B4-BE49-F238E27FC236}">
                    <a16:creationId xmlns:a16="http://schemas.microsoft.com/office/drawing/2014/main" id="{CE25357E-2247-4C65-80A8-BACCC18891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52" y="499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7" name="Line 20">
                <a:extLst>
                  <a:ext uri="{FF2B5EF4-FFF2-40B4-BE49-F238E27FC236}">
                    <a16:creationId xmlns:a16="http://schemas.microsoft.com/office/drawing/2014/main" id="{80617392-3CAD-4BC6-B333-9746071B3A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32"/>
                <a:ext cx="0" cy="1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8" name="Line 21">
                <a:extLst>
                  <a:ext uri="{FF2B5EF4-FFF2-40B4-BE49-F238E27FC236}">
                    <a16:creationId xmlns:a16="http://schemas.microsoft.com/office/drawing/2014/main" id="{FB47411B-9E5E-412B-9EB4-B22A421779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582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329" name="Line 22">
                <a:extLst>
                  <a:ext uri="{FF2B5EF4-FFF2-40B4-BE49-F238E27FC236}">
                    <a16:creationId xmlns:a16="http://schemas.microsoft.com/office/drawing/2014/main" id="{AD8F50FE-8CAA-4932-B9CE-BDDD8B0EA3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719"/>
                <a:ext cx="7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2292" name="Text Box 23">
              <a:extLst>
                <a:ext uri="{FF2B5EF4-FFF2-40B4-BE49-F238E27FC236}">
                  <a16:creationId xmlns:a16="http://schemas.microsoft.com/office/drawing/2014/main" id="{1AA07C20-CDC9-4D36-B6B1-F871420DC6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75" y="1928813"/>
              <a:ext cx="6286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 </a:t>
              </a:r>
            </a:p>
          </p:txBody>
        </p:sp>
        <p:sp>
          <p:nvSpPr>
            <p:cNvPr id="12293" name="Text Box 24">
              <a:extLst>
                <a:ext uri="{FF2B5EF4-FFF2-40B4-BE49-F238E27FC236}">
                  <a16:creationId xmlns:a16="http://schemas.microsoft.com/office/drawing/2014/main" id="{4109E175-B1D6-4E94-9429-4703B59F3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2257425"/>
              <a:ext cx="1165255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istream </a:t>
              </a:r>
            </a:p>
          </p:txBody>
        </p:sp>
        <p:sp>
          <p:nvSpPr>
            <p:cNvPr id="12294" name="Text Box 25">
              <a:extLst>
                <a:ext uri="{FF2B5EF4-FFF2-40B4-BE49-F238E27FC236}">
                  <a16:creationId xmlns:a16="http://schemas.microsoft.com/office/drawing/2014/main" id="{10B400F1-2D3C-4328-A17C-15EC75CCC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138" y="3929063"/>
              <a:ext cx="125983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ostream </a:t>
              </a:r>
            </a:p>
          </p:txBody>
        </p:sp>
        <p:sp>
          <p:nvSpPr>
            <p:cNvPr id="12295" name="Text Box 26">
              <a:extLst>
                <a:ext uri="{FF2B5EF4-FFF2-40B4-BE49-F238E27FC236}">
                  <a16:creationId xmlns:a16="http://schemas.microsoft.com/office/drawing/2014/main" id="{B726CA73-3036-41BF-90C0-777928FB5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048000"/>
              <a:ext cx="125342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ifstream </a:t>
              </a:r>
            </a:p>
          </p:txBody>
        </p:sp>
        <p:sp>
          <p:nvSpPr>
            <p:cNvPr id="12296" name="Text Box 27">
              <a:extLst>
                <a:ext uri="{FF2B5EF4-FFF2-40B4-BE49-F238E27FC236}">
                  <a16:creationId xmlns:a16="http://schemas.microsoft.com/office/drawing/2014/main" id="{46698F0C-6F66-41B0-98D7-6726498A50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3468688"/>
              <a:ext cx="1479700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istrstream </a:t>
              </a:r>
            </a:p>
          </p:txBody>
        </p:sp>
        <p:sp>
          <p:nvSpPr>
            <p:cNvPr id="12297" name="Text Box 28">
              <a:extLst>
                <a:ext uri="{FF2B5EF4-FFF2-40B4-BE49-F238E27FC236}">
                  <a16:creationId xmlns:a16="http://schemas.microsoft.com/office/drawing/2014/main" id="{69083EDD-31DC-42B9-824A-993FC8E979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4654550"/>
              <a:ext cx="1342996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ofstream </a:t>
              </a:r>
            </a:p>
          </p:txBody>
        </p:sp>
        <p:sp>
          <p:nvSpPr>
            <p:cNvPr id="12298" name="Text Box 29">
              <a:extLst>
                <a:ext uri="{FF2B5EF4-FFF2-40B4-BE49-F238E27FC236}">
                  <a16:creationId xmlns:a16="http://schemas.microsoft.com/office/drawing/2014/main" id="{B63FC925-4EFC-4A04-B04D-E98BF36BDA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43000" y="5072063"/>
              <a:ext cx="157427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ostrstream </a:t>
              </a:r>
            </a:p>
          </p:txBody>
        </p:sp>
        <p:sp>
          <p:nvSpPr>
            <p:cNvPr id="12299" name="Text Box 30">
              <a:extLst>
                <a:ext uri="{FF2B5EF4-FFF2-40B4-BE49-F238E27FC236}">
                  <a16:creationId xmlns:a16="http://schemas.microsoft.com/office/drawing/2014/main" id="{77381930-D412-4ED2-9BE3-1D14362E8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78363" y="3565525"/>
              <a:ext cx="1328762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iostream </a:t>
              </a:r>
            </a:p>
          </p:txBody>
        </p:sp>
        <p:sp>
          <p:nvSpPr>
            <p:cNvPr id="12300" name="Text Box 31">
              <a:extLst>
                <a:ext uri="{FF2B5EF4-FFF2-40B4-BE49-F238E27FC236}">
                  <a16:creationId xmlns:a16="http://schemas.microsoft.com/office/drawing/2014/main" id="{C465AAB5-79C9-4E21-AD9E-8C6EE8D59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3968750"/>
              <a:ext cx="118449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fstream </a:t>
              </a:r>
            </a:p>
          </p:txBody>
        </p:sp>
        <p:sp>
          <p:nvSpPr>
            <p:cNvPr id="12301" name="Text Box 32">
              <a:extLst>
                <a:ext uri="{FF2B5EF4-FFF2-40B4-BE49-F238E27FC236}">
                  <a16:creationId xmlns:a16="http://schemas.microsoft.com/office/drawing/2014/main" id="{5A543D51-F822-4A55-9399-186A0B123F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3188" y="4357688"/>
              <a:ext cx="141077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strstream </a:t>
              </a:r>
            </a:p>
          </p:txBody>
        </p:sp>
        <p:sp>
          <p:nvSpPr>
            <p:cNvPr id="12302" name="Rectangle 32">
              <a:extLst>
                <a:ext uri="{FF2B5EF4-FFF2-40B4-BE49-F238E27FC236}">
                  <a16:creationId xmlns:a16="http://schemas.microsoft.com/office/drawing/2014/main" id="{97748936-14DC-42EE-9139-C734D390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813" y="2286000"/>
              <a:ext cx="1304925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控制台输入</a:t>
              </a:r>
            </a:p>
          </p:txBody>
        </p:sp>
        <p:sp>
          <p:nvSpPr>
            <p:cNvPr id="12303" name="Rectangle 33">
              <a:extLst>
                <a:ext uri="{FF2B5EF4-FFF2-40B4-BE49-F238E27FC236}">
                  <a16:creationId xmlns:a16="http://schemas.microsoft.com/office/drawing/2014/main" id="{4C9ACD89-2440-4EFA-9630-D78A9AD02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4625" y="3484563"/>
              <a:ext cx="1606550" cy="3603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字符串变量输入</a:t>
              </a:r>
            </a:p>
          </p:txBody>
        </p:sp>
        <p:sp>
          <p:nvSpPr>
            <p:cNvPr id="12304" name="Rectangle 34">
              <a:extLst>
                <a:ext uri="{FF2B5EF4-FFF2-40B4-BE49-F238E27FC236}">
                  <a16:creationId xmlns:a16="http://schemas.microsoft.com/office/drawing/2014/main" id="{492B08BC-FC3E-4A14-9C51-822769125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0313" y="3070225"/>
              <a:ext cx="1009650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</a:t>
              </a:r>
            </a:p>
          </p:txBody>
        </p:sp>
        <p:sp>
          <p:nvSpPr>
            <p:cNvPr id="12305" name="Rectangle 35">
              <a:extLst>
                <a:ext uri="{FF2B5EF4-FFF2-40B4-BE49-F238E27FC236}">
                  <a16:creationId xmlns:a16="http://schemas.microsoft.com/office/drawing/2014/main" id="{04BC7528-1106-43A7-9D5E-8762880195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638" y="3965575"/>
              <a:ext cx="1304925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控制台输出</a:t>
              </a:r>
            </a:p>
          </p:txBody>
        </p:sp>
        <p:sp>
          <p:nvSpPr>
            <p:cNvPr id="12306" name="Rectangle 36">
              <a:extLst>
                <a:ext uri="{FF2B5EF4-FFF2-40B4-BE49-F238E27FC236}">
                  <a16:creationId xmlns:a16="http://schemas.microsoft.com/office/drawing/2014/main" id="{D6EB97BB-EF84-4ED2-8BB9-0A1FB03B5A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53138" y="3600450"/>
              <a:ext cx="1304925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输入/输出</a:t>
              </a:r>
            </a:p>
          </p:txBody>
        </p:sp>
        <p:sp>
          <p:nvSpPr>
            <p:cNvPr id="12307" name="Rectangle 37">
              <a:extLst>
                <a:ext uri="{FF2B5EF4-FFF2-40B4-BE49-F238E27FC236}">
                  <a16:creationId xmlns:a16="http://schemas.microsoft.com/office/drawing/2014/main" id="{0C032270-EA44-4276-B0F3-350658562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9375" y="4003675"/>
              <a:ext cx="1643063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文件输入/输出</a:t>
              </a:r>
            </a:p>
          </p:txBody>
        </p:sp>
        <p:sp>
          <p:nvSpPr>
            <p:cNvPr id="12308" name="Rectangle 38">
              <a:extLst>
                <a:ext uri="{FF2B5EF4-FFF2-40B4-BE49-F238E27FC236}">
                  <a16:creationId xmlns:a16="http://schemas.microsoft.com/office/drawing/2014/main" id="{08C58A02-8EA7-4A67-B791-FA6C91F8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97663" y="4397375"/>
              <a:ext cx="2232025" cy="360363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en-US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字符串变量输入/输出</a:t>
              </a:r>
              <a:endParaRPr lang="zh-CN" altLang="en-US" sz="24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9" name="Rectangle 39">
              <a:extLst>
                <a:ext uri="{FF2B5EF4-FFF2-40B4-BE49-F238E27FC236}">
                  <a16:creationId xmlns:a16="http://schemas.microsoft.com/office/drawing/2014/main" id="{F4278202-88CB-44CE-A2EF-1AC9194B1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1750" y="4681538"/>
              <a:ext cx="1008063" cy="3603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文件输出</a:t>
              </a:r>
            </a:p>
          </p:txBody>
        </p:sp>
        <p:sp>
          <p:nvSpPr>
            <p:cNvPr id="12310" name="Rectangle 40">
              <a:extLst>
                <a:ext uri="{FF2B5EF4-FFF2-40B4-BE49-F238E27FC236}">
                  <a16:creationId xmlns:a16="http://schemas.microsoft.com/office/drawing/2014/main" id="{61D2C828-9466-4A41-A1BA-BDA3A4BD18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6225" y="5106988"/>
              <a:ext cx="1606550" cy="360362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¢"/>
                <a:defRPr sz="30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70000"/>
                <a:buFont typeface="Wingdings" panose="05000000000000000000" pitchFamily="2" charset="2"/>
                <a:buChar char="–"/>
                <a:defRPr sz="2800">
                  <a:solidFill>
                    <a:schemeClr val="tx2"/>
                  </a:solidFill>
                  <a:latin typeface="Arial" panose="020B0604020202020204" pitchFamily="34" charset="0"/>
                  <a:ea typeface="楷体_GB2312" pitchFamily="1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4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Wingdings" panose="05000000000000000000" pitchFamily="2" charset="2"/>
                <a:buChar char="•"/>
                <a:defRPr sz="2000">
                  <a:solidFill>
                    <a:schemeClr val="tx2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Arial" panose="020B0604020202020204" pitchFamily="34" charset="0"/>
                <a:buNone/>
              </a:pPr>
              <a:r>
                <a:rPr lang="zh-CN" altLang="zh-CN" sz="180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字符串变量输出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39AD2C1B-137B-4416-A985-E980B3279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9.1 </a:t>
            </a:r>
            <a:r>
              <a:rPr lang="zh-CN" altLang="en-US" sz="4000" b="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输入/输出概述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5E18BDB-A544-4E93-80B3-C19D0BF42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3">
            <a:extLst>
              <a:ext uri="{FF2B5EF4-FFF2-40B4-BE49-F238E27FC236}">
                <a16:creationId xmlns:a16="http://schemas.microsoft.com/office/drawing/2014/main" id="{27DFB612-79F5-45C3-9017-903F6BBED89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99281" y="1772816"/>
            <a:ext cx="7615237" cy="4102100"/>
          </a:xfrm>
        </p:spPr>
        <p:txBody>
          <a:bodyPr/>
          <a:lstStyle/>
          <a:p>
            <a:pPr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istream类的使用举例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通过创建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istream类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（或其派生类）的对象来进行输入操作。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istream类重载了操作符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“&gt;&gt;”（抽取），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用它可进行基本类型数据的输入操作。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  <a:defRPr/>
            </a:pP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9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例如：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istream in( ... );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&gt;&gt; x; 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//x是一个变量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&gt;&gt; y;   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//y是一个变量</a:t>
            </a:r>
          </a:p>
          <a:p>
            <a:pPr lvl="2">
              <a:buFont typeface="Wingdings" panose="05000000000000000000" pitchFamily="2" charset="2"/>
              <a:buNone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 &gt;&gt; x &gt;&gt; y;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5618D61-9245-432D-ADBC-871EC907A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7175" y="357188"/>
            <a:ext cx="575945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altLang="zh-CN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9.1 </a:t>
            </a:r>
            <a:r>
              <a:rPr lang="zh-CN" altLang="en-US" sz="4000" b="0" kern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输入/输出概述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8981E49-43F5-4514-8371-9E1246B24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D4C10F9-1996-4B91-8CB5-7A4B460A894F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XMU_Theme_4_3</Template>
  <TotalTime>1533</TotalTime>
  <Pages>0</Pages>
  <Words>4724</Words>
  <Characters>0</Characters>
  <Application>Microsoft Office PowerPoint</Application>
  <DocSecurity>0</DocSecurity>
  <PresentationFormat>全屏显示(4:3)</PresentationFormat>
  <Lines>0</Lines>
  <Paragraphs>599</Paragraphs>
  <Slides>51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51</vt:i4>
      </vt:variant>
    </vt:vector>
  </HeadingPairs>
  <TitlesOfParts>
    <vt:vector size="61" baseType="lpstr">
      <vt:lpstr>等线 Light</vt:lpstr>
      <vt:lpstr>楷体_GB2312</vt:lpstr>
      <vt:lpstr>宋体</vt:lpstr>
      <vt:lpstr>微软雅黑</vt:lpstr>
      <vt:lpstr>Arial</vt:lpstr>
      <vt:lpstr>Calibri Light</vt:lpstr>
      <vt:lpstr>Courier New</vt:lpstr>
      <vt:lpstr>Times New Roman</vt:lpstr>
      <vt:lpstr>Wingdings</vt:lpstr>
      <vt:lpstr>XMU_Theme_4_3</vt:lpstr>
      <vt:lpstr>面向对象程序设计 (C++) Object-Oriented Programming (C++)</vt:lpstr>
      <vt:lpstr>第九章 输入输出</vt:lpstr>
      <vt:lpstr>本章内容</vt:lpstr>
      <vt:lpstr>本章内容</vt:lpstr>
      <vt:lpstr>9.1 输入/输出概述</vt:lpstr>
      <vt:lpstr>PowerPoint 演示文稿</vt:lpstr>
      <vt:lpstr>PowerPoint 演示文稿</vt:lpstr>
      <vt:lpstr>I/O类库中主要的类以及它们之间的关系</vt:lpstr>
      <vt:lpstr>PowerPoint 演示文稿</vt:lpstr>
      <vt:lpstr>PowerPoint 演示文稿</vt:lpstr>
      <vt:lpstr>本章内容</vt:lpstr>
      <vt:lpstr>9.2 面向控制台的输入/输出</vt:lpstr>
      <vt:lpstr>9.2 面向控制台的输入/输出</vt:lpstr>
      <vt:lpstr>9.2 面向控制台的输入/输出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9.2 面向控制台的输入/输出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本章内容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893</cp:revision>
  <dcterms:created xsi:type="dcterms:W3CDTF">2005-02-20T09:54:04Z</dcterms:created>
  <dcterms:modified xsi:type="dcterms:W3CDTF">2023-06-06T15:36:37Z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2052-9.1.0.4993</vt:lpwstr>
  </property>
</Properties>
</file>