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317" r:id="rId2"/>
    <p:sldId id="293" r:id="rId3"/>
    <p:sldId id="356" r:id="rId4"/>
    <p:sldId id="292" r:id="rId5"/>
    <p:sldId id="295" r:id="rId6"/>
    <p:sldId id="318" r:id="rId7"/>
    <p:sldId id="296" r:id="rId8"/>
    <p:sldId id="316" r:id="rId9"/>
    <p:sldId id="297" r:id="rId10"/>
    <p:sldId id="299" r:id="rId11"/>
    <p:sldId id="301" r:id="rId12"/>
    <p:sldId id="319" r:id="rId13"/>
    <p:sldId id="320" r:id="rId14"/>
    <p:sldId id="304" r:id="rId15"/>
    <p:sldId id="326" r:id="rId16"/>
    <p:sldId id="322" r:id="rId17"/>
    <p:sldId id="306" r:id="rId18"/>
    <p:sldId id="321" r:id="rId19"/>
    <p:sldId id="327" r:id="rId20"/>
    <p:sldId id="328" r:id="rId21"/>
    <p:sldId id="325" r:id="rId22"/>
    <p:sldId id="308" r:id="rId23"/>
    <p:sldId id="309" r:id="rId24"/>
    <p:sldId id="310" r:id="rId25"/>
    <p:sldId id="311" r:id="rId26"/>
    <p:sldId id="312" r:id="rId2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13"/>
    <p:restoredTop sz="93009"/>
  </p:normalViewPr>
  <p:slideViewPr>
    <p:cSldViewPr showGuides="1">
      <p:cViewPr varScale="1">
        <p:scale>
          <a:sx n="79" d="100"/>
          <a:sy n="79" d="100"/>
        </p:scale>
        <p:origin x="1450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4" d="100"/>
          <a:sy n="74" d="100"/>
        </p:scale>
        <p:origin x="-2244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9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9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E23EEA83-2BBC-9740-B8CF-DDF0FF33087B}" type="datetimeFigureOut">
              <a:rPr lang="zh-CN" altLang="en-US"/>
              <a:t>2025-01-09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9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AA8C172-C4A4-D446-A7CC-08197F17277A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kumimoji="1"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kumimoji="1" sz="1200" smtClean="0"/>
            </a:lvl1pPr>
          </a:lstStyle>
          <a:p>
            <a:pPr>
              <a:defRPr/>
            </a:pPr>
            <a:fld id="{C66E345C-6E1A-1C46-AA39-D78EDFD8FC38}" type="datetimeFigureOut">
              <a:rPr lang="zh-CN" altLang="en-US"/>
              <a:t>2025-01-08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kumimoji="1"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kumimoji="1" sz="1200" smtClean="0"/>
            </a:lvl1pPr>
          </a:lstStyle>
          <a:p>
            <a:pPr>
              <a:defRPr/>
            </a:pPr>
            <a:fld id="{27CC4287-1871-CB48-98ED-D0CEEC8A42B2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6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r>
              <a:rPr lang="zh-CN" altLang="en-US"/>
              <a:t>平时成绩组成：（随机课堂小测、作业、调研、课堂提问、考勤）</a:t>
            </a:r>
            <a:endParaRPr kumimoji="1" lang="zh-CN" altLang="en-US"/>
          </a:p>
        </p:txBody>
      </p:sp>
      <p:sp>
        <p:nvSpPr>
          <p:cNvPr id="1638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fld id="{174A1654-6346-CF41-B039-ADC9DD4086C8}" type="slidenum">
              <a:rPr kumimoji="0" lang="zh-CN" altLang="en-US"/>
              <a:t>2</a:t>
            </a:fld>
            <a:endParaRPr kumimoji="0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 descr="08f46c7211d24e3a8701b02c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4221163"/>
            <a:ext cx="750887" cy="135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73A356-5D7F-6344-9206-F5F6AB82F18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B3F337-972E-134A-824A-46AB3B92683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02A10F-67CD-1043-BC08-B0FD6886ADA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986BC3-CD0A-EB42-BE60-C8ACE11181D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A3161E-7BCB-A64F-A27D-0CB5C5B1867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79B5B7-DE36-614F-B76C-61C079CA877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4236F2-4A59-0241-9F63-50578021B99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26129B-86F7-F849-BF52-7F2F2FE5C46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5B279A-7631-8542-921F-956CA997996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E712EF-8734-8F4A-8089-B1A28BCF962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F2D9D9-0428-2F49-8502-E7748E6BAB7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第五级软件工程</a:t>
            </a:r>
          </a:p>
          <a:p>
            <a:pPr lvl="4"/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Arial" panose="020B060402020209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9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/>
            </a:lvl1pPr>
          </a:lstStyle>
          <a:p>
            <a:pPr>
              <a:defRPr/>
            </a:pPr>
            <a:fld id="{38813577-DA5A-A749-946C-14A3B2782EEA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1031" name="TextBox 10"/>
          <p:cNvSpPr txBox="1">
            <a:spLocks noChangeArrowheads="1"/>
          </p:cNvSpPr>
          <p:nvPr/>
        </p:nvSpPr>
        <p:spPr bwMode="auto">
          <a:xfrm>
            <a:off x="7451725" y="188913"/>
            <a:ext cx="1296988" cy="3683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软 件 工 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考试题型</a:t>
            </a:r>
          </a:p>
        </p:txBody>
      </p:sp>
      <p:sp>
        <p:nvSpPr>
          <p:cNvPr id="14338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Tx/>
              <a:buAutoNum type="arabicPeriod"/>
            </a:pPr>
            <a:r>
              <a:rPr lang="zh-CN" altLang="en-US" dirty="0"/>
              <a:t>选择题</a:t>
            </a:r>
            <a:r>
              <a:rPr lang="en-US" altLang="zh-CN" dirty="0"/>
              <a:t>10%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zh-CN" altLang="en-US" dirty="0"/>
              <a:t>判断</a:t>
            </a:r>
            <a:r>
              <a:rPr lang="en-US" altLang="zh-CN" dirty="0"/>
              <a:t>10%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zh-CN" altLang="en-US" dirty="0"/>
              <a:t>简答题</a:t>
            </a:r>
            <a:r>
              <a:rPr lang="en-US" altLang="zh-CN" dirty="0"/>
              <a:t>20%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zh-CN" altLang="en-US" dirty="0"/>
              <a:t>分析设计题</a:t>
            </a:r>
            <a:r>
              <a:rPr lang="en-US" altLang="zh-CN" dirty="0"/>
              <a:t>60%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第六章 需求建模</a:t>
            </a:r>
          </a:p>
        </p:txBody>
      </p:sp>
      <p:sp>
        <p:nvSpPr>
          <p:cNvPr id="24578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457200" eaLnBrk="1" hangingPunct="1">
              <a:lnSpc>
                <a:spcPts val="4000"/>
              </a:lnSpc>
            </a:pPr>
            <a:r>
              <a:rPr lang="zh-CN" altLang="en-US" dirty="0"/>
              <a:t>掌握分析建模的方法都有哪些</a:t>
            </a:r>
            <a:endParaRPr lang="en-US" altLang="zh-CN" dirty="0"/>
          </a:p>
          <a:p>
            <a:pPr marL="514350" indent="-457200" eaLnBrk="1" hangingPunct="1">
              <a:lnSpc>
                <a:spcPts val="4000"/>
              </a:lnSpc>
            </a:pPr>
            <a:r>
              <a:rPr lang="zh-CN" altLang="en-US" dirty="0"/>
              <a:t>能够根据要求绘制：</a:t>
            </a:r>
            <a:endParaRPr lang="en-US" altLang="zh-CN" dirty="0"/>
          </a:p>
          <a:p>
            <a:pPr lvl="1" eaLnBrk="1" hangingPunct="1"/>
            <a:r>
              <a:rPr lang="zh-CN" altLang="en-US" dirty="0">
                <a:solidFill>
                  <a:srgbClr val="FF0000"/>
                </a:solidFill>
              </a:rPr>
              <a:t>数据流图；概念类图；顺序图；状态图；用例图；活动图</a:t>
            </a:r>
            <a:endParaRPr lang="en-US" altLang="zh-CN" dirty="0">
              <a:solidFill>
                <a:srgbClr val="FF0000"/>
              </a:solidFill>
            </a:endParaRPr>
          </a:p>
          <a:p>
            <a:pPr marL="514350" indent="-457200" eaLnBrk="1" hangingPunct="1"/>
            <a:r>
              <a:rPr lang="zh-CN" altLang="en-US" dirty="0"/>
              <a:t>熟悉基本加工逻辑说明的三种方法</a:t>
            </a:r>
            <a:endParaRPr lang="en-US" altLang="zh-CN" dirty="0"/>
          </a:p>
          <a:p>
            <a:pPr lvl="1" eaLnBrk="1" hangingPunct="1">
              <a:buClr>
                <a:srgbClr val="0066FF"/>
              </a:buClr>
              <a:buSzPct val="80000"/>
            </a:pPr>
            <a:r>
              <a:rPr lang="zh-CN" altLang="en-US" dirty="0">
                <a:latin typeface="宋体" pitchFamily="2" charset="-122"/>
              </a:rPr>
              <a:t>结构化英语； 判定表； 判定树</a:t>
            </a:r>
            <a:endParaRPr lang="en-US" altLang="zh-CN" dirty="0"/>
          </a:p>
          <a:p>
            <a:pPr lvl="1" eaLnBrk="1" hangingPunct="1">
              <a:lnSpc>
                <a:spcPts val="4000"/>
              </a:lnSpc>
            </a:pP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宋体" pitchFamily="2" charset="-122"/>
              </a:rPr>
              <a:t>第七章 设计工程</a:t>
            </a:r>
            <a:endParaRPr lang="zh-CN" altLang="en-US"/>
          </a:p>
        </p:txBody>
      </p:sp>
      <p:sp>
        <p:nvSpPr>
          <p:cNvPr id="25602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理解设计和需求的目标有什么不同</a:t>
            </a:r>
            <a:endParaRPr lang="en-US" altLang="zh-CN" dirty="0"/>
          </a:p>
          <a:p>
            <a:pPr eaLnBrk="1" hangingPunct="1"/>
            <a:r>
              <a:rPr lang="zh-CN" altLang="en-US" dirty="0"/>
              <a:t>理解软件设计的目标和任务</a:t>
            </a:r>
            <a:endParaRPr lang="en-US" altLang="zh-CN" dirty="0"/>
          </a:p>
          <a:p>
            <a:pPr eaLnBrk="1" hangingPunct="1"/>
            <a:r>
              <a:rPr lang="zh-CN" altLang="en-US" dirty="0"/>
              <a:t>理解结构化设计和面向对象设计的区别</a:t>
            </a:r>
            <a:endParaRPr lang="en-US" altLang="zh-CN" dirty="0"/>
          </a:p>
          <a:p>
            <a:pPr eaLnBrk="1" hangingPunct="1"/>
            <a:r>
              <a:rPr lang="zh-CN" altLang="en-US" dirty="0"/>
              <a:t>理解面向对象设计的三个模型、五个层次</a:t>
            </a:r>
            <a:endParaRPr lang="en-US" altLang="zh-CN" dirty="0"/>
          </a:p>
          <a:p>
            <a:pPr eaLnBrk="1" hangingPunct="1"/>
            <a:r>
              <a:rPr lang="zh-CN" altLang="en-US" dirty="0"/>
              <a:t>理解软件设计分层图以及各层设计任务</a:t>
            </a:r>
            <a:endParaRPr lang="en-US" altLang="zh-CN" dirty="0"/>
          </a:p>
          <a:p>
            <a:pPr eaLnBrk="1" hangingPunct="1"/>
            <a:r>
              <a:rPr lang="zh-CN" altLang="en-US" dirty="0"/>
              <a:t>理解内聚和耦合的不同种类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>
                <a:latin typeface="宋体" pitchFamily="2" charset="-122"/>
              </a:rPr>
              <a:t>第</a:t>
            </a:r>
            <a:r>
              <a:rPr lang="zh-CN" altLang="en-US">
                <a:latin typeface="宋体" pitchFamily="2" charset="-122"/>
              </a:rPr>
              <a:t>八</a:t>
            </a:r>
            <a:r>
              <a:rPr lang="zh-CN" altLang="zh-CN">
                <a:latin typeface="宋体" pitchFamily="2" charset="-122"/>
              </a:rPr>
              <a:t>章 进行体系结构设计</a:t>
            </a:r>
            <a:endParaRPr lang="zh-CN" altLang="en-US"/>
          </a:p>
        </p:txBody>
      </p:sp>
      <p:sp>
        <p:nvSpPr>
          <p:cNvPr id="26626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理解什么阶段要做体系结构设计</a:t>
            </a:r>
            <a:endParaRPr lang="en-US" altLang="zh-CN" dirty="0"/>
          </a:p>
          <a:p>
            <a:pPr eaLnBrk="1" hangingPunct="1"/>
            <a:r>
              <a:rPr lang="zh-CN" altLang="en-US" dirty="0"/>
              <a:t>掌握</a:t>
            </a:r>
            <a:r>
              <a:rPr lang="zh-CN" altLang="en-US" dirty="0">
                <a:latin typeface="宋体" pitchFamily="2" charset="-122"/>
              </a:rPr>
              <a:t>体系结构风格的分类及各类的主要特点</a:t>
            </a:r>
            <a:endParaRPr lang="en-US" altLang="zh-CN" dirty="0">
              <a:latin typeface="宋体" pitchFamily="2" charset="-122"/>
            </a:endParaRPr>
          </a:p>
          <a:p>
            <a:pPr eaLnBrk="1" hangingPunct="1"/>
            <a:r>
              <a:rPr lang="zh-CN" altLang="en-US" dirty="0"/>
              <a:t>能够按照要求设计系统架构</a:t>
            </a:r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宋体" pitchFamily="2" charset="-122"/>
              </a:rPr>
              <a:t>第九章 构件级设计建模</a:t>
            </a:r>
            <a:endParaRPr lang="zh-CN" altLang="en-US"/>
          </a:p>
        </p:txBody>
      </p:sp>
      <p:sp>
        <p:nvSpPr>
          <p:cNvPr id="27650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理解什么是构件</a:t>
            </a:r>
            <a:endParaRPr lang="en-US" altLang="zh-CN"/>
          </a:p>
          <a:p>
            <a:pPr eaLnBrk="1" hangingPunct="1"/>
            <a:r>
              <a:rPr lang="zh-CN" altLang="en-US"/>
              <a:t>了解构件设计的基本原则</a:t>
            </a:r>
            <a:endParaRPr lang="en-US" altLang="zh-CN"/>
          </a:p>
          <a:p>
            <a:pPr eaLnBrk="1" hangingPunct="1"/>
            <a:r>
              <a:rPr lang="zh-CN" altLang="en-US"/>
              <a:t>理解构件设计中要完成的任务</a:t>
            </a:r>
            <a:endParaRPr lang="en-US" altLang="zh-CN"/>
          </a:p>
          <a:p>
            <a:pPr lvl="1" eaLnBrk="1" hangingPunct="1"/>
            <a:r>
              <a:rPr lang="en-US" altLang="zh-CN"/>
              <a:t>1-7</a:t>
            </a:r>
            <a:r>
              <a:rPr lang="zh-CN" altLang="en-US"/>
              <a:t>步</a:t>
            </a:r>
            <a:endParaRPr lang="en-US" altLang="zh-CN"/>
          </a:p>
          <a:p>
            <a:pPr eaLnBrk="1" hangingPunct="1"/>
            <a:r>
              <a:rPr lang="zh-CN" altLang="en-US"/>
              <a:t>掌握传统构件设计的方法：</a:t>
            </a:r>
            <a:endParaRPr lang="en-US" altLang="zh-CN"/>
          </a:p>
          <a:p>
            <a:pPr lvl="1" eaLnBrk="1" hangingPunct="1"/>
            <a:r>
              <a:rPr lang="zh-CN" altLang="en-US"/>
              <a:t>会画程序流程图、盒图</a:t>
            </a:r>
            <a:r>
              <a:rPr lang="en-US" altLang="zh-CN"/>
              <a:t>(N-S</a:t>
            </a:r>
            <a:r>
              <a:rPr lang="zh-CN" altLang="en-US"/>
              <a:t>图</a:t>
            </a:r>
            <a:r>
              <a:rPr lang="en-US" altLang="zh-CN"/>
              <a:t>)</a:t>
            </a:r>
            <a:r>
              <a:rPr lang="zh-CN" altLang="en-US"/>
              <a:t>、</a:t>
            </a:r>
            <a:r>
              <a:rPr lang="en-US" altLang="zh-CN"/>
              <a:t>PAD</a:t>
            </a:r>
            <a:r>
              <a:rPr lang="zh-CN" altLang="en-US"/>
              <a:t>图</a:t>
            </a:r>
            <a:endParaRPr lang="en-US" altLang="zh-CN"/>
          </a:p>
          <a:p>
            <a:pPr lvl="1" eaLnBrk="1" hangingPunct="1"/>
            <a:endParaRPr lang="zh-CN" altLang="en-US"/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宋体" pitchFamily="2" charset="-122"/>
              </a:rPr>
              <a:t>第十章 完成用户界面设计</a:t>
            </a:r>
            <a:endParaRPr lang="zh-CN" altLang="en-US"/>
          </a:p>
        </p:txBody>
      </p:sp>
      <p:sp>
        <p:nvSpPr>
          <p:cNvPr id="28674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掌握人机界面设计的</a:t>
            </a:r>
            <a:r>
              <a:rPr lang="zh-CN" altLang="en-US" dirty="0">
                <a:latin typeface="宋体" pitchFamily="2" charset="-122"/>
              </a:rPr>
              <a:t>黄金规则</a:t>
            </a:r>
            <a:endParaRPr lang="en-US" altLang="zh-CN" dirty="0">
              <a:latin typeface="宋体" pitchFamily="2" charset="-122"/>
            </a:endParaRPr>
          </a:p>
          <a:p>
            <a:pPr eaLnBrk="1" hangingPunct="1"/>
            <a:r>
              <a:rPr lang="zh-CN" altLang="en-US" dirty="0"/>
              <a:t>理解人机界面设计中要理解哪些元素？</a:t>
            </a:r>
            <a:endParaRPr lang="en-US" altLang="zh-CN" dirty="0"/>
          </a:p>
          <a:p>
            <a:pPr eaLnBrk="1" hangingPunct="1"/>
            <a:r>
              <a:rPr lang="zh-CN" altLang="en-US" dirty="0"/>
              <a:t>了解一些</a:t>
            </a:r>
            <a:r>
              <a:rPr lang="zh-CN" altLang="en-US" dirty="0">
                <a:latin typeface="宋体" pitchFamily="2" charset="-122"/>
              </a:rPr>
              <a:t>界面设计模式</a:t>
            </a:r>
            <a:endParaRPr lang="en-US" altLang="zh-CN" dirty="0"/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第十一章 基于模式的软件设计</a:t>
            </a:r>
          </a:p>
        </p:txBody>
      </p:sp>
      <p:sp>
        <p:nvSpPr>
          <p:cNvPr id="29698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了解模式的种类</a:t>
            </a:r>
          </a:p>
          <a:p>
            <a:r>
              <a:rPr kumimoji="1" lang="zh-CN" altLang="en-US"/>
              <a:t>了解用模式思考的基本思路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第十二章 软件测试策略</a:t>
            </a:r>
          </a:p>
        </p:txBody>
      </p:sp>
      <p:sp>
        <p:nvSpPr>
          <p:cNvPr id="30722" name="内容占位符 2"/>
          <p:cNvSpPr>
            <a:spLocks noGrp="1" noChangeArrowheads="1"/>
          </p:cNvSpPr>
          <p:nvPr>
            <p:ph idx="1"/>
          </p:nvPr>
        </p:nvSpPr>
        <p:spPr>
          <a:xfrm>
            <a:off x="468313" y="1412875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/>
              <a:t>理解软件测试的步骤</a:t>
            </a:r>
            <a:endParaRPr lang="en-US" altLang="zh-CN"/>
          </a:p>
          <a:p>
            <a:pPr eaLnBrk="1" hangingPunct="1"/>
            <a:r>
              <a:rPr lang="zh-CN" altLang="en-US"/>
              <a:t>软件测试策略</a:t>
            </a:r>
            <a:r>
              <a:rPr lang="en-US" altLang="zh-CN"/>
              <a:t>	</a:t>
            </a:r>
          </a:p>
          <a:p>
            <a:pPr lvl="1" eaLnBrk="1" hangingPunct="1"/>
            <a:r>
              <a:rPr lang="zh-CN" altLang="en-US"/>
              <a:t>单元测试：目标；侧重点</a:t>
            </a:r>
            <a:endParaRPr lang="en-US" altLang="zh-CN"/>
          </a:p>
          <a:p>
            <a:pPr lvl="1" eaLnBrk="1" hangingPunct="1"/>
            <a:r>
              <a:rPr lang="zh-CN" altLang="en-US"/>
              <a:t>集成测试：目标；各种集成方法及优缺点</a:t>
            </a:r>
            <a:endParaRPr lang="en-US" altLang="zh-CN"/>
          </a:p>
          <a:p>
            <a:pPr lvl="1" eaLnBrk="1" hangingPunct="1"/>
            <a:r>
              <a:rPr lang="zh-CN" altLang="en-US"/>
              <a:t>确认测试：目标；</a:t>
            </a:r>
            <a:r>
              <a:rPr lang="en-US" altLang="zh-CN"/>
              <a:t>α</a:t>
            </a:r>
            <a:r>
              <a:rPr lang="zh-CN" altLang="en-US"/>
              <a:t>测试和</a:t>
            </a:r>
            <a:r>
              <a:rPr lang="en-US" altLang="zh-CN"/>
              <a:t>β</a:t>
            </a:r>
            <a:r>
              <a:rPr lang="zh-CN" altLang="en-US"/>
              <a:t>测试</a:t>
            </a:r>
            <a:endParaRPr lang="en-US" altLang="zh-CN"/>
          </a:p>
          <a:p>
            <a:pPr lvl="1" eaLnBrk="1" hangingPunct="1"/>
            <a:r>
              <a:rPr lang="zh-CN" altLang="en-US"/>
              <a:t>系统测试：目标</a:t>
            </a:r>
            <a:endParaRPr lang="en-US" altLang="zh-CN"/>
          </a:p>
          <a:p>
            <a:pPr eaLnBrk="1" hangingPunct="1"/>
            <a:r>
              <a:rPr lang="zh-CN" altLang="en-US"/>
              <a:t>面向对象的测试策略的不同点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宋体" pitchFamily="2" charset="-122"/>
              </a:rPr>
              <a:t>第十三章 测试战术</a:t>
            </a:r>
            <a:endParaRPr lang="zh-CN" altLang="en-US"/>
          </a:p>
        </p:txBody>
      </p:sp>
      <p:sp>
        <p:nvSpPr>
          <p:cNvPr id="31746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3989388"/>
          </a:xfrm>
        </p:spPr>
        <p:txBody>
          <a:bodyPr/>
          <a:lstStyle/>
          <a:p>
            <a:pPr eaLnBrk="1" hangingPunct="1">
              <a:lnSpc>
                <a:spcPts val="4000"/>
              </a:lnSpc>
            </a:pPr>
            <a:r>
              <a:rPr lang="zh-CN" altLang="en-US" sz="2800" dirty="0"/>
              <a:t>测试技术分类</a:t>
            </a:r>
            <a:endParaRPr lang="en-US" altLang="zh-CN" sz="2800" dirty="0"/>
          </a:p>
          <a:p>
            <a:pPr eaLnBrk="1" hangingPunct="1">
              <a:lnSpc>
                <a:spcPts val="4000"/>
              </a:lnSpc>
            </a:pPr>
            <a:r>
              <a:rPr lang="zh-CN" altLang="en-US" sz="2800" dirty="0"/>
              <a:t>掌握白盒测试的主要方法，并能根据要求设计测试用例</a:t>
            </a:r>
            <a:endParaRPr lang="en-US" altLang="zh-CN" sz="2800" dirty="0"/>
          </a:p>
          <a:p>
            <a:pPr lvl="1" eaLnBrk="1" hangingPunct="1">
              <a:lnSpc>
                <a:spcPts val="4000"/>
              </a:lnSpc>
            </a:pPr>
            <a:r>
              <a:rPr lang="zh-CN" altLang="en-US" sz="2400" dirty="0"/>
              <a:t>主要：条件组合测试、基本路径测试</a:t>
            </a:r>
            <a:endParaRPr lang="en-US" altLang="zh-CN" sz="2400" dirty="0"/>
          </a:p>
          <a:p>
            <a:pPr eaLnBrk="1" hangingPunct="1">
              <a:lnSpc>
                <a:spcPts val="4000"/>
              </a:lnSpc>
            </a:pPr>
            <a:r>
              <a:rPr lang="zh-CN" altLang="en-US" sz="2800" dirty="0"/>
              <a:t>掌握黑盒测试的主要方法，并能根据要求设计测试用例：</a:t>
            </a:r>
            <a:endParaRPr lang="en-US" altLang="zh-CN" sz="2800" dirty="0"/>
          </a:p>
          <a:p>
            <a:pPr lvl="1" eaLnBrk="1" hangingPunct="1">
              <a:lnSpc>
                <a:spcPts val="4000"/>
              </a:lnSpc>
            </a:pPr>
            <a:r>
              <a:rPr lang="zh-CN" altLang="en-US" sz="2400" dirty="0"/>
              <a:t>主要：等价类划分、边界值、错误推测法</a:t>
            </a:r>
            <a:endParaRPr lang="en-US" altLang="zh-CN" sz="2400" dirty="0"/>
          </a:p>
          <a:p>
            <a:pPr eaLnBrk="1" hangingPunct="1">
              <a:lnSpc>
                <a:spcPts val="4000"/>
              </a:lnSpc>
            </a:pPr>
            <a:r>
              <a:rPr lang="zh-CN" altLang="en-US" sz="2800" dirty="0"/>
              <a:t>理解面向对象的继承相关的测试、随机测试和类间测试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第十四章 质量概念</a:t>
            </a:r>
          </a:p>
        </p:txBody>
      </p:sp>
      <p:sp>
        <p:nvSpPr>
          <p:cNvPr id="32770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什么是软件质量</a:t>
            </a:r>
            <a:endParaRPr lang="en-US" altLang="zh-CN"/>
          </a:p>
          <a:p>
            <a:pPr eaLnBrk="1" hangingPunct="1"/>
            <a:r>
              <a:rPr lang="zh-CN" altLang="en-US"/>
              <a:t>软件质量要素</a:t>
            </a:r>
            <a:endParaRPr lang="en-US" altLang="zh-CN"/>
          </a:p>
          <a:p>
            <a:pPr eaLnBrk="1" hangingPunct="1"/>
            <a:r>
              <a:rPr lang="zh-CN" altLang="en-US"/>
              <a:t>如何实现软件质量</a:t>
            </a:r>
            <a:endParaRPr lang="en-US" altLang="zh-CN"/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第十五章 质量保证</a:t>
            </a:r>
          </a:p>
        </p:txBody>
      </p:sp>
      <p:sp>
        <p:nvSpPr>
          <p:cNvPr id="33794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了解软件质量保证的要素</a:t>
            </a:r>
            <a:endParaRPr lang="en-US" altLang="zh-CN"/>
          </a:p>
          <a:p>
            <a:pPr eaLnBrk="1" hangingPunct="1"/>
            <a:r>
              <a:rPr lang="zh-CN" altLang="en-US"/>
              <a:t>了解软件质量保证的任务、目标和度量</a:t>
            </a:r>
            <a:endParaRPr lang="en-US" altLang="zh-CN"/>
          </a:p>
          <a:p>
            <a:endParaRPr kumimoji="1"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成绩组成</a:t>
            </a:r>
          </a:p>
        </p:txBody>
      </p:sp>
      <p:sp>
        <p:nvSpPr>
          <p:cNvPr id="15362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/>
              <a:t>成绩组成：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期末笔试</a:t>
            </a:r>
            <a:r>
              <a:rPr lang="en-US" altLang="zh-CN" dirty="0"/>
              <a:t>35%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项目开发文档</a:t>
            </a:r>
            <a:r>
              <a:rPr lang="en-US" altLang="zh-CN" dirty="0"/>
              <a:t>40%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期中考试</a:t>
            </a:r>
            <a:r>
              <a:rPr lang="en-US" altLang="zh-CN" dirty="0"/>
              <a:t>10%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平时（含作业与考勤）</a:t>
            </a:r>
            <a:r>
              <a:rPr lang="en-US" altLang="zh-CN" dirty="0"/>
              <a:t>15%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第十六章 安全性工程</a:t>
            </a:r>
          </a:p>
        </p:txBody>
      </p:sp>
      <p:sp>
        <p:nvSpPr>
          <p:cNvPr id="34818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了解安全生命周期模型</a:t>
            </a:r>
            <a:r>
              <a:rPr kumimoji="1" lang="en-US" altLang="zh-CN" dirty="0"/>
              <a:t>SDL</a:t>
            </a:r>
            <a:r>
              <a:rPr kumimoji="1" lang="zh-CN" altLang="en-US" dirty="0"/>
              <a:t>核心原则</a:t>
            </a:r>
            <a:endParaRPr kumimoji="1" lang="en-US" altLang="zh-CN" dirty="0"/>
          </a:p>
          <a:p>
            <a:r>
              <a:rPr kumimoji="1" lang="zh-CN" altLang="en-US" dirty="0"/>
              <a:t>什么是</a:t>
            </a:r>
            <a:r>
              <a:rPr lang="zh-CN" altLang="en-US" dirty="0"/>
              <a:t>滥用例</a:t>
            </a:r>
            <a:endParaRPr lang="en-US" altLang="zh-CN" dirty="0"/>
          </a:p>
          <a:p>
            <a:r>
              <a:rPr kumimoji="1" lang="zh-CN" altLang="en-US" dirty="0"/>
              <a:t>了解威胁建模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第十七章 配置管理</a:t>
            </a:r>
          </a:p>
        </p:txBody>
      </p:sp>
      <p:sp>
        <p:nvSpPr>
          <p:cNvPr id="35842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了解软件配置项内容</a:t>
            </a:r>
          </a:p>
          <a:p>
            <a:pPr eaLnBrk="1" hangingPunct="1"/>
            <a:r>
              <a:rPr lang="zh-CN" altLang="en-US" dirty="0"/>
              <a:t>理解配置管理包含的内容</a:t>
            </a:r>
            <a:endParaRPr lang="en-US" altLang="zh-CN" dirty="0"/>
          </a:p>
          <a:p>
            <a:pPr eaLnBrk="1" hangingPunct="1"/>
            <a:r>
              <a:rPr lang="zh-CN" altLang="en-US" dirty="0"/>
              <a:t>理解基线的定义</a:t>
            </a:r>
            <a:endParaRPr lang="en-US" altLang="zh-CN" dirty="0"/>
          </a:p>
          <a:p>
            <a:pPr eaLnBrk="1" hangingPunct="1"/>
            <a:r>
              <a:rPr lang="zh-CN" altLang="en-US" dirty="0"/>
              <a:t>理解变更控制流程</a:t>
            </a:r>
            <a:endParaRPr lang="en-US" altLang="zh-CN" dirty="0"/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第十八章 项目管理概念</a:t>
            </a:r>
          </a:p>
        </p:txBody>
      </p:sp>
      <p:sp>
        <p:nvSpPr>
          <p:cNvPr id="36866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理解项目管理涉及的范围</a:t>
            </a:r>
            <a:endParaRPr lang="en-US" altLang="zh-CN" dirty="0"/>
          </a:p>
          <a:p>
            <a:pPr eaLnBrk="1" hangingPunct="1"/>
            <a:r>
              <a:rPr lang="zh-CN" altLang="en-US" dirty="0"/>
              <a:t>了解</a:t>
            </a:r>
            <a:r>
              <a:rPr lang="en-US" altLang="zh-CN" dirty="0"/>
              <a:t>W</a:t>
            </a:r>
            <a:r>
              <a:rPr lang="en-US" altLang="zh-CN" baseline="30000" dirty="0"/>
              <a:t>5</a:t>
            </a:r>
            <a:r>
              <a:rPr lang="en-US" altLang="zh-CN" dirty="0"/>
              <a:t>HH</a:t>
            </a:r>
            <a:r>
              <a:rPr lang="zh-CN" altLang="en-US" dirty="0"/>
              <a:t>原则</a:t>
            </a:r>
            <a:endParaRPr lang="en-US" altLang="zh-CN" dirty="0"/>
          </a:p>
          <a:p>
            <a:pPr eaLnBrk="1" hangingPunct="1">
              <a:lnSpc>
                <a:spcPct val="100000"/>
              </a:lnSpc>
            </a:pPr>
            <a:r>
              <a:rPr lang="zh-CN" altLang="en-US" sz="2800" dirty="0"/>
              <a:t>检查点</a:t>
            </a:r>
            <a:r>
              <a:rPr lang="en-US" altLang="zh-CN" sz="2800" dirty="0"/>
              <a:t>(Check Point)</a:t>
            </a:r>
            <a:r>
              <a:rPr lang="zh-CN" altLang="en-US" sz="2800" dirty="0"/>
              <a:t>、里程碑</a:t>
            </a:r>
            <a:r>
              <a:rPr lang="en-US" altLang="zh-CN" sz="2800" dirty="0"/>
              <a:t>(Mile Stone)</a:t>
            </a:r>
            <a:r>
              <a:rPr lang="zh-CN" altLang="en-US" sz="2800" dirty="0"/>
              <a:t>、基线</a:t>
            </a:r>
            <a:r>
              <a:rPr lang="en-US" altLang="zh-CN" sz="2800" dirty="0"/>
              <a:t>(Base Line): </a:t>
            </a:r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第十九章 过程和项目度量</a:t>
            </a:r>
          </a:p>
        </p:txBody>
      </p:sp>
      <p:sp>
        <p:nvSpPr>
          <p:cNvPr id="37890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理解项目度量的概念和项目度量的步骤</a:t>
            </a:r>
            <a:endParaRPr lang="en-US" altLang="zh-CN" dirty="0"/>
          </a:p>
          <a:p>
            <a:pPr eaLnBrk="1" hangingPunct="1"/>
            <a:r>
              <a:rPr lang="zh-CN" altLang="en-US" dirty="0"/>
              <a:t>掌握项目度量方法有哪些；掌握面向功能的度量和面向规模的度量</a:t>
            </a:r>
            <a:endParaRPr lang="en-US" altLang="zh-CN" dirty="0"/>
          </a:p>
          <a:p>
            <a:pPr lvl="1" eaLnBrk="1" hangingPunct="1"/>
            <a:endParaRPr lang="en-US" altLang="zh-CN" dirty="0"/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第二十章 软件项目估算</a:t>
            </a:r>
          </a:p>
        </p:txBody>
      </p:sp>
      <p:sp>
        <p:nvSpPr>
          <p:cNvPr id="38914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484313"/>
            <a:ext cx="8229600" cy="4979987"/>
          </a:xfrm>
        </p:spPr>
        <p:txBody>
          <a:bodyPr/>
          <a:lstStyle/>
          <a:p>
            <a:pPr eaLnBrk="1" hangingPunct="1"/>
            <a:r>
              <a:rPr lang="zh-CN" altLang="en-US" dirty="0"/>
              <a:t>掌握软件规模估算的常用方法分类及：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掌握基于问题的估算；了解基于过程的估算；了解基于用例的估算</a:t>
            </a:r>
            <a:endParaRPr lang="en-US" altLang="zh-CN" dirty="0"/>
          </a:p>
          <a:p>
            <a:pPr eaLnBrk="1" hangingPunct="1"/>
            <a:r>
              <a:rPr lang="zh-CN" altLang="en-US" dirty="0"/>
              <a:t>了解估算模型的总体结构，了解</a:t>
            </a:r>
            <a:r>
              <a:rPr lang="en-US" altLang="zh-CN" dirty="0"/>
              <a:t>COCOMO Ⅱ</a:t>
            </a:r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第二十一章 项目进度安排</a:t>
            </a:r>
          </a:p>
        </p:txBody>
      </p:sp>
      <p:sp>
        <p:nvSpPr>
          <p:cNvPr id="39938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理解人员和工作量之间的关系</a:t>
            </a:r>
            <a:endParaRPr lang="en-US" altLang="zh-CN" dirty="0"/>
          </a:p>
          <a:p>
            <a:pPr eaLnBrk="1" hangingPunct="1"/>
            <a:r>
              <a:rPr lang="zh-CN" altLang="en-US" dirty="0"/>
              <a:t>会画任务网络和甘特图</a:t>
            </a:r>
            <a:endParaRPr lang="en-US" altLang="zh-CN" dirty="0"/>
          </a:p>
          <a:p>
            <a:pPr eaLnBrk="1" hangingPunct="1"/>
            <a:r>
              <a:rPr lang="zh-CN" altLang="en-US" dirty="0"/>
              <a:t>理解获得值分析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第二十二章 风险管理</a:t>
            </a:r>
          </a:p>
        </p:txBody>
      </p:sp>
      <p:sp>
        <p:nvSpPr>
          <p:cNvPr id="40962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了解面对风险的两种策略</a:t>
            </a:r>
            <a:endParaRPr lang="en-US" altLang="zh-CN"/>
          </a:p>
          <a:p>
            <a:pPr eaLnBrk="1" hangingPunct="1"/>
            <a:r>
              <a:rPr lang="zh-CN" altLang="en-US"/>
              <a:t>了解识别风险、预测风险、风险缓解、监控的策略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项目开发文档成绩分布</a:t>
            </a:r>
          </a:p>
        </p:txBody>
      </p:sp>
      <p:sp>
        <p:nvSpPr>
          <p:cNvPr id="21506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arabicPeriod"/>
              <a:defRPr/>
            </a:pPr>
            <a:r>
              <a:rPr lang="en-GB" altLang="zh-CN" sz="2800" dirty="0" err="1"/>
              <a:t>Codearts</a:t>
            </a:r>
            <a:r>
              <a:rPr lang="zh-CN" altLang="en-US" sz="2800" dirty="0"/>
              <a:t>（原</a:t>
            </a:r>
            <a:r>
              <a:rPr lang="en-GB" altLang="zh-CN" sz="2800" dirty="0" err="1"/>
              <a:t>devcloud</a:t>
            </a:r>
            <a:r>
              <a:rPr lang="zh-CN" altLang="en-US" sz="2800" dirty="0"/>
              <a:t>）平台上项目执行情况报告</a:t>
            </a:r>
            <a:r>
              <a:rPr lang="en-US" altLang="zh-CN" sz="2800" dirty="0"/>
              <a:t>20%</a:t>
            </a:r>
          </a:p>
          <a:p>
            <a:pPr marL="514350" indent="-514350">
              <a:buFont typeface="+mj-ea"/>
              <a:buAutoNum type="arabicPeriod"/>
              <a:defRPr/>
            </a:pPr>
            <a:r>
              <a:rPr lang="zh-CN" altLang="en-US" sz="2800" dirty="0"/>
              <a:t>软件需求规格说明书</a:t>
            </a:r>
            <a:r>
              <a:rPr lang="en-US" altLang="zh-CN" sz="2800" dirty="0"/>
              <a:t>30%</a:t>
            </a:r>
            <a:r>
              <a:rPr lang="zh-CN" altLang="en-US" sz="2800" dirty="0"/>
              <a:t>（包含界面原型</a:t>
            </a:r>
            <a:r>
              <a:rPr lang="en-US" altLang="zh-CN" sz="2800" dirty="0"/>
              <a:t>10%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marL="514350" indent="-514350">
              <a:buFont typeface="+mj-ea"/>
              <a:buAutoNum type="arabicPeriod"/>
              <a:defRPr/>
            </a:pPr>
            <a:r>
              <a:rPr lang="zh-CN" altLang="en-US" sz="2800" dirty="0"/>
              <a:t>概要设计说明书</a:t>
            </a:r>
            <a:r>
              <a:rPr lang="en-US" altLang="zh-CN" sz="2800" dirty="0"/>
              <a:t>20%</a:t>
            </a:r>
          </a:p>
          <a:p>
            <a:pPr marL="514350" indent="-514350">
              <a:buFont typeface="+mj-ea"/>
              <a:buAutoNum type="arabicPeriod"/>
              <a:defRPr/>
            </a:pPr>
            <a:r>
              <a:rPr lang="zh-CN" altLang="en-US" sz="2800" dirty="0"/>
              <a:t>详细设计说明书</a:t>
            </a:r>
            <a:r>
              <a:rPr lang="en-US" altLang="zh-CN" sz="2800" dirty="0"/>
              <a:t>20%</a:t>
            </a:r>
          </a:p>
          <a:p>
            <a:pPr marL="514350" indent="-514350">
              <a:buFont typeface="+mj-ea"/>
              <a:buAutoNum type="arabicPeriod"/>
              <a:defRPr/>
            </a:pPr>
            <a:r>
              <a:rPr lang="zh-CN" altLang="en-US" sz="2800" dirty="0"/>
              <a:t>测试大纲（含两个功能的测试用例</a:t>
            </a:r>
            <a:r>
              <a:rPr lang="en-US" altLang="zh-CN" sz="2800" dirty="0"/>
              <a:t>10%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marL="0" indent="0">
              <a:buFontTx/>
              <a:buNone/>
              <a:defRPr/>
            </a:pPr>
            <a:endParaRPr lang="en-US" altLang="zh-CN" sz="2800" dirty="0"/>
          </a:p>
          <a:p>
            <a:pPr marL="514350" indent="-514350">
              <a:buFontTx/>
              <a:buAutoNum type="arabicPeriod"/>
              <a:defRPr/>
            </a:pPr>
            <a:endParaRPr lang="zh-CN" alt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第一章 软件工程介绍</a:t>
            </a:r>
          </a:p>
        </p:txBody>
      </p:sp>
      <p:sp>
        <p:nvSpPr>
          <p:cNvPr id="18434" name="内容占位符 2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软件工程的概念</a:t>
            </a:r>
            <a:endParaRPr lang="en-US" altLang="zh-CN"/>
          </a:p>
          <a:p>
            <a:pPr lvl="1" eaLnBrk="1" hangingPunct="1"/>
            <a:r>
              <a:rPr lang="zh-CN" altLang="en-US"/>
              <a:t>过程、方法和工具</a:t>
            </a:r>
            <a:endParaRPr lang="en-US" altLang="zh-CN"/>
          </a:p>
          <a:p>
            <a:pPr eaLnBrk="1" hangingPunct="1"/>
            <a:r>
              <a:rPr lang="zh-CN" altLang="en-US"/>
              <a:t>软件工程层次图</a:t>
            </a:r>
            <a:endParaRPr lang="en-US" altLang="zh-CN"/>
          </a:p>
          <a:p>
            <a:pPr eaLnBrk="1" hangingPunct="1"/>
            <a:r>
              <a:rPr lang="zh-CN" altLang="en-US"/>
              <a:t>软件危机与软件工程的关系、产生的原因及其表现</a:t>
            </a:r>
            <a:endParaRPr lang="en-US" altLang="zh-CN"/>
          </a:p>
          <a:p>
            <a:pPr eaLnBrk="1" hangingPunct="1"/>
            <a:r>
              <a:rPr lang="zh-CN" altLang="en-US"/>
              <a:t>软件神话一些错误认识</a:t>
            </a:r>
            <a:endParaRPr lang="en-US" altLang="zh-CN"/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第二章  过程模型</a:t>
            </a:r>
          </a:p>
        </p:txBody>
      </p:sp>
      <p:sp>
        <p:nvSpPr>
          <p:cNvPr id="19458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zh-CN" altLang="en-US" dirty="0"/>
              <a:t>掌握五个最基本的框架活动：</a:t>
            </a:r>
            <a:endParaRPr lang="en-US" altLang="zh-CN" dirty="0"/>
          </a:p>
          <a:p>
            <a:pPr lvl="1" eaLnBrk="1" hangingPunct="1">
              <a:lnSpc>
                <a:spcPct val="100000"/>
              </a:lnSpc>
            </a:pPr>
            <a:r>
              <a:rPr lang="zh-CN" altLang="en-US" dirty="0"/>
              <a:t>沟通、策划、建模、构建和部署</a:t>
            </a:r>
            <a:endParaRPr lang="en-US" altLang="zh-CN" dirty="0"/>
          </a:p>
          <a:p>
            <a:pPr eaLnBrk="1" hangingPunct="1">
              <a:lnSpc>
                <a:spcPct val="100000"/>
              </a:lnSpc>
            </a:pPr>
            <a:r>
              <a:rPr lang="zh-CN" altLang="en-US" dirty="0"/>
              <a:t>软件生命周期基本活动</a:t>
            </a:r>
            <a:endParaRPr lang="en-US" altLang="zh-CN" dirty="0"/>
          </a:p>
          <a:p>
            <a:pPr lvl="1" eaLnBrk="1" hangingPunct="1">
              <a:lnSpc>
                <a:spcPct val="100000"/>
              </a:lnSpc>
            </a:pPr>
            <a:r>
              <a:rPr lang="zh-CN" altLang="en-US" dirty="0"/>
              <a:t>可行性分析、需求分析、概要设计、详细设计、编码、测试、维护</a:t>
            </a:r>
            <a:endParaRPr lang="en-US" altLang="zh-CN" dirty="0"/>
          </a:p>
          <a:p>
            <a:pPr eaLnBrk="1" hangingPunct="1">
              <a:lnSpc>
                <a:spcPct val="100000"/>
              </a:lnSpc>
            </a:pPr>
            <a:r>
              <a:rPr lang="zh-CN" altLang="en-US" dirty="0"/>
              <a:t>了解典型的普适性活动</a:t>
            </a:r>
            <a:endParaRPr lang="en-US" altLang="zh-CN" dirty="0"/>
          </a:p>
          <a:p>
            <a:pPr lvl="1" eaLnBrk="1" hangingPunct="1">
              <a:lnSpc>
                <a:spcPct val="100000"/>
              </a:lnSpc>
            </a:pPr>
            <a:r>
              <a:rPr lang="zh-CN" altLang="en-US" dirty="0"/>
              <a:t>软件项目跟踪和控制；风险管理；软件质量保证；正式技术评审；测量；软件配置管理；可复用管理；工作产品的准备和生产</a:t>
            </a:r>
            <a:endParaRPr lang="en-US" altLang="zh-CN" dirty="0"/>
          </a:p>
          <a:p>
            <a:pPr eaLnBrk="1" hangingPunct="1">
              <a:lnSpc>
                <a:spcPct val="100000"/>
              </a:lnSpc>
              <a:buFont typeface="Arial" panose="020B0604020202090204" pitchFamily="34" charset="0"/>
              <a:buChar char="–"/>
            </a:pPr>
            <a:r>
              <a:rPr lang="zh-CN" altLang="en-US" dirty="0"/>
              <a:t>了解什么是</a:t>
            </a:r>
            <a:r>
              <a:rPr lang="en-US" altLang="zh-CN" dirty="0"/>
              <a:t>CMMI</a:t>
            </a:r>
          </a:p>
          <a:p>
            <a:pPr eaLnBrk="1" hangingPunct="1">
              <a:lnSpc>
                <a:spcPct val="100000"/>
              </a:lnSpc>
            </a:pPr>
            <a:endParaRPr lang="en-US" altLang="zh-CN" dirty="0">
              <a:latin typeface="宋体" pitchFamily="2" charset="-122"/>
            </a:endParaRPr>
          </a:p>
          <a:p>
            <a:pPr eaLnBrk="1" hangingPunct="1">
              <a:lnSpc>
                <a:spcPct val="100000"/>
              </a:lnSpc>
              <a:buFont typeface="Arial" panose="020B0604020202090204" pitchFamily="34" charset="0"/>
              <a:buChar char="–"/>
            </a:pPr>
            <a:endParaRPr lang="en-US" altLang="zh-CN" dirty="0"/>
          </a:p>
          <a:p>
            <a:pPr lvl="1" eaLnBrk="1" hangingPunct="1">
              <a:lnSpc>
                <a:spcPct val="100000"/>
              </a:lnSpc>
            </a:pPr>
            <a:endParaRPr lang="en-US" altLang="zh-CN" dirty="0"/>
          </a:p>
          <a:p>
            <a:pPr lvl="1" eaLnBrk="1" hangingPunct="1">
              <a:lnSpc>
                <a:spcPct val="100000"/>
              </a:lnSpc>
            </a:pPr>
            <a:endParaRPr lang="en-US" altLang="zh-CN" dirty="0"/>
          </a:p>
          <a:p>
            <a:pPr eaLnBrk="1" hangingPunct="1">
              <a:lnSpc>
                <a:spcPct val="100000"/>
              </a:lnSpc>
            </a:pP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第二章  过程模型</a:t>
            </a:r>
          </a:p>
        </p:txBody>
      </p:sp>
      <p:sp>
        <p:nvSpPr>
          <p:cNvPr id="20482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  <a:latin typeface="宋体" pitchFamily="2" charset="-122"/>
              </a:rPr>
              <a:t>理解瀑布模型；增量模型；</a:t>
            </a:r>
            <a:r>
              <a:rPr lang="en-US" altLang="zh-CN" dirty="0">
                <a:solidFill>
                  <a:srgbClr val="FF0000"/>
                </a:solidFill>
                <a:latin typeface="宋体" pitchFamily="2" charset="-122"/>
              </a:rPr>
              <a:t>RAD</a:t>
            </a:r>
            <a:r>
              <a:rPr lang="zh-CN" altLang="en-US" dirty="0">
                <a:solidFill>
                  <a:srgbClr val="FF0000"/>
                </a:solidFill>
                <a:latin typeface="宋体" pitchFamily="2" charset="-122"/>
              </a:rPr>
              <a:t>模型；原型模型；螺旋模型</a:t>
            </a:r>
            <a:r>
              <a:rPr lang="zh-CN" altLang="en-US" dirty="0">
                <a:latin typeface="宋体" pitchFamily="2" charset="-122"/>
              </a:rPr>
              <a:t>；协同开发模型；基于构件模型；形式化方法模型；面向方面模型；</a:t>
            </a:r>
            <a:r>
              <a:rPr lang="zh-CN" altLang="en-US" dirty="0">
                <a:solidFill>
                  <a:srgbClr val="FF0000"/>
                </a:solidFill>
                <a:latin typeface="宋体" pitchFamily="2" charset="-122"/>
              </a:rPr>
              <a:t>统一过程</a:t>
            </a:r>
            <a:endParaRPr lang="en-US" altLang="zh-CN" dirty="0">
              <a:solidFill>
                <a:srgbClr val="FF0000"/>
              </a:solidFill>
              <a:latin typeface="宋体" pitchFamily="2" charset="-122"/>
            </a:endParaRPr>
          </a:p>
          <a:p>
            <a:pPr lvl="1" eaLnBrk="1" hangingPunct="1"/>
            <a:r>
              <a:rPr lang="zh-CN" altLang="en-US" dirty="0">
                <a:latin typeface="宋体" pitchFamily="2" charset="-122"/>
              </a:rPr>
              <a:t>适用范围、特点、优缺点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/>
              <a:t>第</a:t>
            </a:r>
            <a:r>
              <a:rPr lang="zh-CN" altLang="en-US"/>
              <a:t>三</a:t>
            </a:r>
            <a:r>
              <a:rPr lang="zh-CN" altLang="zh-CN"/>
              <a:t>章 </a:t>
            </a:r>
            <a:r>
              <a:rPr lang="zh-CN" altLang="en-US"/>
              <a:t>敏捷开发</a:t>
            </a:r>
          </a:p>
        </p:txBody>
      </p:sp>
      <p:sp>
        <p:nvSpPr>
          <p:cNvPr id="21506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掌握敏捷开发宣言</a:t>
            </a:r>
            <a:endParaRPr lang="en-US" altLang="zh-CN" dirty="0"/>
          </a:p>
          <a:p>
            <a:pPr eaLnBrk="1" hangingPunct="1"/>
            <a:r>
              <a:rPr lang="zh-CN" altLang="en-US" dirty="0"/>
              <a:t>理解有哪些敏捷过程模型：</a:t>
            </a:r>
            <a:endParaRPr lang="en-US" altLang="zh-CN" dirty="0"/>
          </a:p>
          <a:p>
            <a:pPr lvl="1" eaLnBrk="1" hangingPunct="1"/>
            <a:r>
              <a:rPr lang="zh-CN" altLang="en-US" sz="2400" dirty="0"/>
              <a:t>极限编程；</a:t>
            </a:r>
            <a:r>
              <a:rPr lang="en-US" altLang="zh-CN" sz="2400" dirty="0"/>
              <a:t> Scrum </a:t>
            </a:r>
            <a:r>
              <a:rPr lang="zh-CN" altLang="en-US" sz="2400" dirty="0"/>
              <a:t>关键思想、流程</a:t>
            </a:r>
            <a:endParaRPr lang="en-US" altLang="zh-CN" sz="2400" dirty="0"/>
          </a:p>
          <a:p>
            <a:pPr eaLnBrk="1" hangingPunct="1"/>
            <a:r>
              <a:rPr lang="zh-CN" altLang="en-US" dirty="0"/>
              <a:t>用户故事</a:t>
            </a:r>
            <a:endParaRPr lang="en-US" altLang="zh-CN" dirty="0"/>
          </a:p>
          <a:p>
            <a:pPr eaLnBrk="1" hangingPunct="1"/>
            <a:r>
              <a:rPr lang="zh-CN" altLang="en-US" dirty="0"/>
              <a:t>了解一些过程模型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自适应软件开发；动态系统开发；</a:t>
            </a:r>
            <a:r>
              <a:rPr lang="en-US" altLang="zh-CN" dirty="0"/>
              <a:t>Crystal</a:t>
            </a:r>
            <a:r>
              <a:rPr lang="zh-CN" altLang="en-US" dirty="0"/>
              <a:t>；特征驱动开发</a:t>
            </a:r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第四章 可行性研究</a:t>
            </a:r>
          </a:p>
        </p:txBody>
      </p:sp>
      <p:sp>
        <p:nvSpPr>
          <p:cNvPr id="22530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理解</a:t>
            </a:r>
            <a:r>
              <a:rPr lang="zh-CN" altLang="en-US" dirty="0">
                <a:latin typeface="宋体" pitchFamily="2" charset="-122"/>
              </a:rPr>
              <a:t>可行性研究的目的和任务</a:t>
            </a:r>
            <a:endParaRPr lang="en-US" altLang="zh-CN" dirty="0">
              <a:latin typeface="宋体" pitchFamily="2" charset="-122"/>
            </a:endParaRPr>
          </a:p>
          <a:p>
            <a:pPr eaLnBrk="1" hangingPunct="1"/>
            <a:r>
              <a:rPr lang="zh-CN" altLang="en-US" dirty="0">
                <a:latin typeface="宋体" pitchFamily="2" charset="-122"/>
              </a:rPr>
              <a:t>各类主要可行性分析中分别完成什么工作</a:t>
            </a:r>
            <a:endParaRPr lang="en-US" altLang="zh-CN" dirty="0">
              <a:latin typeface="宋体" pitchFamily="2" charset="-122"/>
            </a:endParaRPr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第五章 理解需求</a:t>
            </a:r>
          </a:p>
        </p:txBody>
      </p:sp>
      <p:sp>
        <p:nvSpPr>
          <p:cNvPr id="23554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为什么需求工程特别困难？</a:t>
            </a:r>
            <a:endParaRPr lang="en-US" altLang="zh-CN" sz="2800" dirty="0"/>
          </a:p>
          <a:p>
            <a:pPr eaLnBrk="1" hangingPunct="1"/>
            <a:r>
              <a:rPr lang="zh-CN" altLang="en-US" sz="2800" dirty="0">
                <a:highlight>
                  <a:srgbClr val="FFFF00"/>
                </a:highlight>
              </a:rPr>
              <a:t>需求分析的三个层次</a:t>
            </a:r>
            <a:endParaRPr lang="en-US" altLang="zh-CN" sz="2800" dirty="0">
              <a:highlight>
                <a:srgbClr val="FFFF00"/>
              </a:highlight>
            </a:endParaRPr>
          </a:p>
          <a:p>
            <a:pPr eaLnBrk="1" hangingPunct="1"/>
            <a:r>
              <a:rPr lang="zh-CN" altLang="en-US" sz="2800" dirty="0"/>
              <a:t>需求工程中的七个活动</a:t>
            </a:r>
            <a:endParaRPr lang="en-US" altLang="zh-CN" sz="2800" dirty="0"/>
          </a:p>
          <a:p>
            <a:pPr marL="971550" lvl="1" indent="-514350" eaLnBrk="1" hangingPunct="1">
              <a:lnSpc>
                <a:spcPts val="4000"/>
              </a:lnSpc>
            </a:pPr>
            <a:r>
              <a:rPr lang="zh-CN" altLang="en-US" sz="2400" dirty="0"/>
              <a:t>起始；导出；精化；协商；规格说明；确认；管理</a:t>
            </a:r>
            <a:endParaRPr lang="en-US" altLang="zh-CN" sz="2400" dirty="0"/>
          </a:p>
          <a:p>
            <a:pPr eaLnBrk="1" hangingPunct="1">
              <a:lnSpc>
                <a:spcPts val="4000"/>
              </a:lnSpc>
            </a:pPr>
            <a:r>
              <a:rPr lang="zh-CN" altLang="en-US" sz="2800" dirty="0"/>
              <a:t>导出需求有哪些方法</a:t>
            </a:r>
            <a:endParaRPr lang="en-US" altLang="zh-CN" sz="2800" dirty="0"/>
          </a:p>
          <a:p>
            <a:pPr marL="971550" lvl="1" indent="-514350" eaLnBrk="1" hangingPunct="1">
              <a:lnSpc>
                <a:spcPts val="4000"/>
              </a:lnSpc>
            </a:pPr>
            <a:r>
              <a:rPr lang="zh-CN" altLang="en-US" sz="2400" dirty="0"/>
              <a:t>访谈；面向数据流自顶向下求精；协同需求获取；快速建立软件原型；质量功能部署；用户场景</a:t>
            </a:r>
            <a:endParaRPr lang="en-US" altLang="zh-CN" sz="2400" dirty="0"/>
          </a:p>
          <a:p>
            <a:pPr marL="971550" lvl="1" indent="-514350" eaLnBrk="1" hangingPunct="1">
              <a:lnSpc>
                <a:spcPts val="4000"/>
              </a:lnSpc>
            </a:pPr>
            <a:endParaRPr lang="zh-CN" altLang="en-US" dirty="0"/>
          </a:p>
          <a:p>
            <a:pPr eaLnBrk="1" hangingPunct="1"/>
            <a:endParaRPr lang="zh-CN" alt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软件工程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软件工程模板</Template>
  <TotalTime>276</TotalTime>
  <Words>935</Words>
  <Application>Microsoft Office PowerPoint</Application>
  <PresentationFormat>全屏显示(4:3)</PresentationFormat>
  <Paragraphs>136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1" baseType="lpstr">
      <vt:lpstr>等线</vt:lpstr>
      <vt:lpstr>华文新魏</vt:lpstr>
      <vt:lpstr>宋体</vt:lpstr>
      <vt:lpstr>Arial</vt:lpstr>
      <vt:lpstr>软件工程模板</vt:lpstr>
      <vt:lpstr>考试题型</vt:lpstr>
      <vt:lpstr>成绩组成</vt:lpstr>
      <vt:lpstr>项目开发文档成绩分布</vt:lpstr>
      <vt:lpstr>第一章 软件工程介绍</vt:lpstr>
      <vt:lpstr>第二章  过程模型</vt:lpstr>
      <vt:lpstr>第二章  过程模型</vt:lpstr>
      <vt:lpstr>第三章 敏捷开发</vt:lpstr>
      <vt:lpstr>第四章 可行性研究</vt:lpstr>
      <vt:lpstr>第五章 理解需求</vt:lpstr>
      <vt:lpstr>第六章 需求建模</vt:lpstr>
      <vt:lpstr>第七章 设计工程</vt:lpstr>
      <vt:lpstr>第八章 进行体系结构设计</vt:lpstr>
      <vt:lpstr>第九章 构件级设计建模</vt:lpstr>
      <vt:lpstr>第十章 完成用户界面设计</vt:lpstr>
      <vt:lpstr>第十一章 基于模式的软件设计</vt:lpstr>
      <vt:lpstr>第十二章 软件测试策略</vt:lpstr>
      <vt:lpstr>第十三章 测试战术</vt:lpstr>
      <vt:lpstr>第十四章 质量概念</vt:lpstr>
      <vt:lpstr>第十五章 质量保证</vt:lpstr>
      <vt:lpstr>第十六章 安全性工程</vt:lpstr>
      <vt:lpstr>第十七章 配置管理</vt:lpstr>
      <vt:lpstr>第十八章 项目管理概念</vt:lpstr>
      <vt:lpstr>第十九章 过程和项目度量</vt:lpstr>
      <vt:lpstr>第二十章 软件项目估算</vt:lpstr>
      <vt:lpstr>第二十一章 项目进度安排</vt:lpstr>
      <vt:lpstr>第二十二章 风险管理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考试题型</dc:title>
  <dc:creator>Microsoft Office 用户</dc:creator>
  <cp:lastModifiedBy>伟鑫 洪</cp:lastModifiedBy>
  <cp:revision>38</cp:revision>
  <dcterms:created xsi:type="dcterms:W3CDTF">2024-12-24T00:15:44Z</dcterms:created>
  <dcterms:modified xsi:type="dcterms:W3CDTF">2025-01-08T18:38:16Z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AC2F8EEDDFF61988EAFC696738D690D5_42</vt:lpwstr>
  </property>
  <property fmtid="{D5CDD505-2E9C-101B-9397-08002B2CF9AE}" pid="3" name="KSOProductBuildVer">
    <vt:lpwstr>2052-6.7.0.8823</vt:lpwstr>
  </property>
</Properties>
</file>