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306" r:id="rId3"/>
    <p:sldId id="320" r:id="rId4"/>
    <p:sldId id="321" r:id="rId5"/>
    <p:sldId id="328" r:id="rId6"/>
    <p:sldId id="322" r:id="rId7"/>
    <p:sldId id="323" r:id="rId8"/>
    <p:sldId id="324" r:id="rId9"/>
    <p:sldId id="325" r:id="rId10"/>
    <p:sldId id="345" r:id="rId11"/>
    <p:sldId id="338" r:id="rId12"/>
    <p:sldId id="329" r:id="rId13"/>
    <p:sldId id="340" r:id="rId14"/>
    <p:sldId id="339" r:id="rId15"/>
    <p:sldId id="330" r:id="rId16"/>
    <p:sldId id="331" r:id="rId17"/>
    <p:sldId id="332" r:id="rId18"/>
    <p:sldId id="333" r:id="rId19"/>
    <p:sldId id="299" r:id="rId20"/>
    <p:sldId id="327" r:id="rId21"/>
    <p:sldId id="334" r:id="rId22"/>
    <p:sldId id="335" r:id="rId23"/>
    <p:sldId id="336" r:id="rId24"/>
    <p:sldId id="341" r:id="rId25"/>
    <p:sldId id="342" r:id="rId26"/>
    <p:sldId id="343" r:id="rId27"/>
    <p:sldId id="344" r:id="rId28"/>
    <p:sldId id="337" r:id="rId29"/>
    <p:sldId id="292" r:id="rId30"/>
    <p:sldId id="315" r:id="rId31"/>
    <p:sldId id="316" r:id="rId32"/>
    <p:sldId id="317" r:id="rId3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81366"/>
  </p:normalViewPr>
  <p:slideViewPr>
    <p:cSldViewPr>
      <p:cViewPr varScale="1">
        <p:scale>
          <a:sx n="81" d="100"/>
          <a:sy n="81" d="100"/>
        </p:scale>
        <p:origin x="218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4" d="100"/>
          <a:sy n="74" d="100"/>
        </p:scale>
        <p:origin x="-2244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7B94403-B1A4-DD16-7BE1-3EB739F75A6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CE9E25F-42A7-F323-30BD-CC7AF83A4B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741DB0A6-4A88-4749-B1C2-1DCCFA7CACD5}" type="datetimeFigureOut">
              <a:rPr lang="zh-CN" altLang="en-US"/>
              <a:pPr>
                <a:defRPr/>
              </a:pPr>
              <a:t>2024/7/30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A6C6EF-8E42-5931-0DDF-12E5088373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73191B0-E6EE-F8AB-64DB-6AD0D3203BA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FA0E002-F077-EE49-8E55-9C7DE1E9E2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9EE27003-8BA1-7B6A-4F1F-6653917120A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0B952B-ECB0-AED0-0F6E-8DEB0A2FCD1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3DB73052-F06D-0E4F-8B84-5B2A90ACA21B}" type="datetimeFigureOut">
              <a:rPr lang="zh-CN" altLang="en-US"/>
              <a:pPr>
                <a:defRPr/>
              </a:pPr>
              <a:t>2024/7/30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98A8D13D-E405-1AD0-F7BF-F23B2ED304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9CB199E1-4126-5065-1077-C35A768AD7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4F0C47-C084-E0F0-0952-9FB96A01700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E92D74-F5DF-45A5-1851-602C3697F4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292E642-9603-C849-B2E7-D17B2C46C8C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>
            <a:extLst>
              <a:ext uri="{FF2B5EF4-FFF2-40B4-BE49-F238E27FC236}">
                <a16:creationId xmlns:a16="http://schemas.microsoft.com/office/drawing/2014/main" id="{A3C6D423-F942-9290-CF10-76F22D4E0C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备注占位符 2">
            <a:extLst>
              <a:ext uri="{FF2B5EF4-FFF2-40B4-BE49-F238E27FC236}">
                <a16:creationId xmlns:a16="http://schemas.microsoft.com/office/drawing/2014/main" id="{F7340DAA-1D04-46BD-2DB6-A35F941D3C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zh-CN" altLang="zh-CN"/>
              <a:t>http://v.qq.com/x/search/?q=</a:t>
            </a:r>
            <a:r>
              <a:rPr kumimoji="1" lang="zh-CN" altLang="en-US"/>
              <a:t>京东拣货机器人</a:t>
            </a:r>
            <a:r>
              <a:rPr kumimoji="1" lang="en-US" altLang="zh-CN"/>
              <a:t>&amp;</a:t>
            </a:r>
            <a:r>
              <a:rPr kumimoji="1" lang="zh-CN" altLang="zh-CN"/>
              <a:t>stag=0&amp;smartbox_ab=</a:t>
            </a:r>
            <a:endParaRPr kumimoji="1" lang="zh-CN" altLang="en-US"/>
          </a:p>
        </p:txBody>
      </p:sp>
      <p:sp>
        <p:nvSpPr>
          <p:cNvPr id="20483" name="灯片编号占位符 3">
            <a:extLst>
              <a:ext uri="{FF2B5EF4-FFF2-40B4-BE49-F238E27FC236}">
                <a16:creationId xmlns:a16="http://schemas.microsoft.com/office/drawing/2014/main" id="{9CDA3B12-740D-1C60-06DD-68B6D21568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7A7B651-DD37-5F49-93F5-90E5774E956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幻灯片图像占位符 1">
            <a:extLst>
              <a:ext uri="{FF2B5EF4-FFF2-40B4-BE49-F238E27FC236}">
                <a16:creationId xmlns:a16="http://schemas.microsoft.com/office/drawing/2014/main" id="{BC7716F8-5B3A-F295-F719-0AEB5A9F23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4" name="备注占位符 2">
            <a:extLst>
              <a:ext uri="{FF2B5EF4-FFF2-40B4-BE49-F238E27FC236}">
                <a16:creationId xmlns:a16="http://schemas.microsoft.com/office/drawing/2014/main" id="{EA264605-16CA-7BFE-8E5B-EADFA47350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zh-CN" altLang="en-US"/>
              <a:t>不断的变更是软件退化的根本原因</a:t>
            </a:r>
            <a:endParaRPr kumimoji="1" lang="en-US" altLang="zh-CN"/>
          </a:p>
          <a:p>
            <a:r>
              <a:rPr kumimoji="1" lang="zh-CN" altLang="en-US"/>
              <a:t>硬件初期失效率高：设计或生产缺陷</a:t>
            </a:r>
          </a:p>
        </p:txBody>
      </p:sp>
      <p:sp>
        <p:nvSpPr>
          <p:cNvPr id="23555" name="灯片编号占位符 3">
            <a:extLst>
              <a:ext uri="{FF2B5EF4-FFF2-40B4-BE49-F238E27FC236}">
                <a16:creationId xmlns:a16="http://schemas.microsoft.com/office/drawing/2014/main" id="{CB09BF69-6967-BAE2-01F6-D68589D955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9120DFB-B9E6-E14E-B672-2775AA2A4376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>
            <a:extLst>
              <a:ext uri="{FF2B5EF4-FFF2-40B4-BE49-F238E27FC236}">
                <a16:creationId xmlns:a16="http://schemas.microsoft.com/office/drawing/2014/main" id="{8302D59F-215B-5ED9-AAE4-A20A98252C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0" name="备注占位符 2">
            <a:extLst>
              <a:ext uri="{FF2B5EF4-FFF2-40B4-BE49-F238E27FC236}">
                <a16:creationId xmlns:a16="http://schemas.microsoft.com/office/drawing/2014/main" id="{B8374E47-57C0-7D8E-D23D-89A9BF0D6A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zh-CN" altLang="en-US"/>
              <a:t>库存目录分析：为每个常用的应用提供了详细的描述，例如：规模、年限、业务重要程度</a:t>
            </a:r>
            <a:endParaRPr kumimoji="1" lang="en-US" altLang="zh-CN"/>
          </a:p>
          <a:p>
            <a:r>
              <a:rPr kumimoji="1" lang="zh-CN" altLang="en-US"/>
              <a:t>文档重构：拙劣的文档是很多遗留系统的特点。</a:t>
            </a:r>
            <a:endParaRPr kumimoji="1" lang="en-US" altLang="zh-CN"/>
          </a:p>
          <a:p>
            <a:r>
              <a:rPr kumimoji="1" lang="zh-CN" altLang="en-US"/>
              <a:t>逆向工程：设计恢复过程</a:t>
            </a:r>
            <a:endParaRPr kumimoji="1" lang="en-US" altLang="zh-CN"/>
          </a:p>
          <a:p>
            <a:r>
              <a:rPr kumimoji="1" lang="zh-CN" altLang="en-US"/>
              <a:t>代码重构：最常见的再工程。</a:t>
            </a:r>
            <a:endParaRPr kumimoji="1" lang="en-US" altLang="zh-CN"/>
          </a:p>
          <a:p>
            <a:r>
              <a:rPr kumimoji="1" lang="zh-CN" altLang="en-US"/>
              <a:t>数据重构，对大部分的软件来说，数据体系结构比源代本身对程序的长期生存力影响更大。通过体系结构分解、逆向工程等标识数据对象和属性，并对现有的数据结构进行质量评审</a:t>
            </a:r>
            <a:endParaRPr kumimoji="1" lang="en-US" altLang="zh-CN"/>
          </a:p>
          <a:p>
            <a:r>
              <a:rPr kumimoji="1" lang="zh-CN" altLang="en-US"/>
              <a:t>正向工程：理想情况下， 自动再工程引擎 重建应用。</a:t>
            </a:r>
            <a:endParaRPr kumimoji="1" lang="en-US" altLang="zh-CN"/>
          </a:p>
          <a:p>
            <a:endParaRPr kumimoji="1" lang="en-US" altLang="zh-CN"/>
          </a:p>
        </p:txBody>
      </p:sp>
      <p:sp>
        <p:nvSpPr>
          <p:cNvPr id="27651" name="灯片编号占位符 3">
            <a:extLst>
              <a:ext uri="{FF2B5EF4-FFF2-40B4-BE49-F238E27FC236}">
                <a16:creationId xmlns:a16="http://schemas.microsoft.com/office/drawing/2014/main" id="{4DE01ECF-F5D3-1087-9FF0-B6F7B287F5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F6F5634-2285-D244-8CCF-8098F6F6D31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幻灯片图像占位符 1">
            <a:extLst>
              <a:ext uri="{FF2B5EF4-FFF2-40B4-BE49-F238E27FC236}">
                <a16:creationId xmlns:a16="http://schemas.microsoft.com/office/drawing/2014/main" id="{8F448049-B19A-55E5-D67D-2DB86534A6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6" name="备注占位符 2">
            <a:extLst>
              <a:ext uri="{FF2B5EF4-FFF2-40B4-BE49-F238E27FC236}">
                <a16:creationId xmlns:a16="http://schemas.microsoft.com/office/drawing/2014/main" id="{E816D5F5-DF26-3498-B9E2-C7BED9FD82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1" lang="zh-CN" altLang="en-US"/>
          </a:p>
        </p:txBody>
      </p:sp>
      <p:sp>
        <p:nvSpPr>
          <p:cNvPr id="41987" name="灯片编号占位符 3">
            <a:extLst>
              <a:ext uri="{FF2B5EF4-FFF2-40B4-BE49-F238E27FC236}">
                <a16:creationId xmlns:a16="http://schemas.microsoft.com/office/drawing/2014/main" id="{CC7688A4-8B6B-371A-AEB8-2E353A692C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DC75691-2A64-4C40-AC90-388AEDF3525B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幻灯片图像占位符 1">
            <a:extLst>
              <a:ext uri="{FF2B5EF4-FFF2-40B4-BE49-F238E27FC236}">
                <a16:creationId xmlns:a16="http://schemas.microsoft.com/office/drawing/2014/main" id="{0A1EE5FF-F0BC-E8ED-9D3A-54A7BCB7B1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4" name="备注占位符 2">
            <a:extLst>
              <a:ext uri="{FF2B5EF4-FFF2-40B4-BE49-F238E27FC236}">
                <a16:creationId xmlns:a16="http://schemas.microsoft.com/office/drawing/2014/main" id="{38EFE816-44BD-0642-31C2-1BF4EC4756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zh-CN" altLang="en-US"/>
              <a:t>深入理解而不是拍脑袋或妄下断言</a:t>
            </a:r>
          </a:p>
        </p:txBody>
      </p:sp>
      <p:sp>
        <p:nvSpPr>
          <p:cNvPr id="44035" name="灯片编号占位符 3">
            <a:extLst>
              <a:ext uri="{FF2B5EF4-FFF2-40B4-BE49-F238E27FC236}">
                <a16:creationId xmlns:a16="http://schemas.microsoft.com/office/drawing/2014/main" id="{D17D27F5-B5F3-B87A-9B11-DA69244737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01C0D12-89F6-CE4A-81C7-152298AEE701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幻灯片图像占位符 1">
            <a:extLst>
              <a:ext uri="{FF2B5EF4-FFF2-40B4-BE49-F238E27FC236}">
                <a16:creationId xmlns:a16="http://schemas.microsoft.com/office/drawing/2014/main" id="{6D7A0549-1F73-9E39-0F69-79B323EE8DC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0" name="备注占位符 2">
            <a:extLst>
              <a:ext uri="{FF2B5EF4-FFF2-40B4-BE49-F238E27FC236}">
                <a16:creationId xmlns:a16="http://schemas.microsoft.com/office/drawing/2014/main" id="{6C0E182B-D410-3328-FBA2-2FD01ABB909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31" name="灯片编号占位符 3">
            <a:extLst>
              <a:ext uri="{FF2B5EF4-FFF2-40B4-BE49-F238E27FC236}">
                <a16:creationId xmlns:a16="http://schemas.microsoft.com/office/drawing/2014/main" id="{76B72E7A-D89A-412D-1CCB-C2BB6491C5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E4FC2BC-6314-0145-9AD7-7145AE781D47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幻灯片图像占位符 1">
            <a:extLst>
              <a:ext uri="{FF2B5EF4-FFF2-40B4-BE49-F238E27FC236}">
                <a16:creationId xmlns:a16="http://schemas.microsoft.com/office/drawing/2014/main" id="{DD2CA85C-7AC1-167E-6737-0E99509BF2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4" name="备注占位符 2">
            <a:extLst>
              <a:ext uri="{FF2B5EF4-FFF2-40B4-BE49-F238E27FC236}">
                <a16:creationId xmlns:a16="http://schemas.microsoft.com/office/drawing/2014/main" id="{0C4046E8-05E1-FDBE-F870-079BE42707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54275" name="灯片编号占位符 3">
            <a:extLst>
              <a:ext uri="{FF2B5EF4-FFF2-40B4-BE49-F238E27FC236}">
                <a16:creationId xmlns:a16="http://schemas.microsoft.com/office/drawing/2014/main" id="{26364B87-87E6-45B0-8CF0-D7A14C0CE9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31DB47E-0307-C245-B4C6-14302CC6A342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7" descr="08f46c7211d24e3a8701b02c.jpg">
            <a:extLst>
              <a:ext uri="{FF2B5EF4-FFF2-40B4-BE49-F238E27FC236}">
                <a16:creationId xmlns:a16="http://schemas.microsoft.com/office/drawing/2014/main" id="{367E0737-2FEE-6A60-EC67-34A14B38196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4221163"/>
            <a:ext cx="750887" cy="135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2381E72-DDD0-50DD-9B59-D2D5417E9A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BF4ABAE-A6E6-93AD-3017-004AF54469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07444DB-605D-0BF7-AB3A-9CAB7D0FEC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0EB8B7-E1C8-A640-BE93-BADDD31617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6486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613C2CD-DA3F-7761-0F3A-5B8CE9DDEFE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534C122-87CC-F8F2-CB70-71D17B5F2B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3008471-F616-5A36-9663-E55935DF4C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A4A2CF-A632-2940-A5B1-F9D530B3EE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7020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621B486-6C47-4BA5-3684-AAD1F2DABB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43E66AC-F8EA-1132-C6AF-6C2979104A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8157656-4A2D-5299-63DF-C95C64DBD2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13D33A-558C-7C43-9AC7-4AF3CE268A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9686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13A7DD4-47FC-55CD-2E36-3486374EA3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102778F-09B2-9599-77C7-3701186CA3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468592F-5BC4-CF5E-4397-1985E74725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44D1AF-52C9-C34E-B8EB-BC9E70B315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7946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4932485-8B55-41C7-6F2A-B41556F721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6D6AED7-B3E7-4351-26E0-A40913A3BD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7A07A58-50DE-0A0D-FA99-BA49861F78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825DE1-D2EE-8249-AEB9-0DE1AFB273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0891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734CDF-0A8F-F654-8C27-397C8DB128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2B9CB9-62B5-8555-4FA5-F8F85C6092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8301CA-DA06-904A-98BF-AA347A19E95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BC3639-CD2F-CD4C-AEC4-91D5A45D28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8788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5FF3F80-3D8D-B65E-A880-863EE402FDF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9CAE374-9DC8-4C9B-A02A-6AAE6C2AF7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3627CF7-01D6-E3F4-D63B-8E8A1C387E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B37C62-C422-E342-BA90-14CA6E6054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6419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2007A89-310B-1348-2856-76EB53BDAA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A0CC2C3-B3CC-C390-9DF1-8848F0F600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02268DF-5F6E-16A7-4579-7DC51839E3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8D2C8C-AC42-B447-998C-EFF0961DE6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6883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E3DF57F-CD99-A3A8-4011-B3D6DAF125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8696EDF-CE58-7E30-BEBE-749E256CD7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1CA89FE-6201-5A9E-F7F3-306DAF6B89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A3EDE3-184B-0F4E-B125-FED1C14B86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8187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846E6A-9CE4-58AB-0FAB-DFD4D0DC18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2E52F4-CD9E-C8AC-CF44-1108A61AC0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ACD82D-D5C6-37AA-C19F-1E3CC5B7EC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8FA9EA-F66A-D046-8480-ECEE213526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0273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28755E-157D-2B4E-514D-2A678A3FEF7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BCEC74-95BC-7ED9-2482-E61D73AF2D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AC6726-ADE5-7E73-BE83-F147350377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8886D-44D5-C64D-B601-B270857FB5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299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3843E19-DC15-AB77-5572-B955A6FEA9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7B3ECAD-3C57-693C-20E9-E08479C405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第五级软件工程</a:t>
            </a:r>
          </a:p>
          <a:p>
            <a:pPr lvl="4"/>
            <a:endParaRPr lang="zh-CN" altLang="en-US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01C76D5F-0CAF-8E15-8FEB-659ADF38FB7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9079257-444D-CE08-B2DD-C011657CDAD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705CF36-311A-4D17-3089-817A77DF400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C33CAD30-9BA0-2744-8379-4DD537CCDB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TextBox 10">
            <a:extLst>
              <a:ext uri="{FF2B5EF4-FFF2-40B4-BE49-F238E27FC236}">
                <a16:creationId xmlns:a16="http://schemas.microsoft.com/office/drawing/2014/main" id="{1F86DB5B-E784-4D06-D665-AA52E5DC1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188913"/>
            <a:ext cx="1296988" cy="3683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zh-CN" altLang="en-US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软 件 工 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>
            <a:extLst>
              <a:ext uri="{FF2B5EF4-FFF2-40B4-BE49-F238E27FC236}">
                <a16:creationId xmlns:a16="http://schemas.microsoft.com/office/drawing/2014/main" id="{5A64DD6E-FBDD-53C2-F2B6-854075336988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4173538"/>
            <a:ext cx="4032250" cy="935037"/>
            <a:chOff x="158" y="2614"/>
            <a:chExt cx="2540" cy="589"/>
          </a:xfrm>
        </p:grpSpPr>
        <p:sp>
          <p:nvSpPr>
            <p:cNvPr id="15364" name="Text Box 10">
              <a:extLst>
                <a:ext uri="{FF2B5EF4-FFF2-40B4-BE49-F238E27FC236}">
                  <a16:creationId xmlns:a16="http://schemas.microsoft.com/office/drawing/2014/main" id="{FAC9F52D-C4DE-E63E-997D-5584620AE2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" y="2614"/>
              <a:ext cx="2540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3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365" name="Text Box 11">
              <a:extLst>
                <a:ext uri="{FF2B5EF4-FFF2-40B4-BE49-F238E27FC236}">
                  <a16:creationId xmlns:a16="http://schemas.microsoft.com/office/drawing/2014/main" id="{8AC6C87A-8FD6-DFEA-2624-6CB4816279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" y="2915"/>
              <a:ext cx="154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5362" name="标题 7">
            <a:extLst>
              <a:ext uri="{FF2B5EF4-FFF2-40B4-BE49-F238E27FC236}">
                <a16:creationId xmlns:a16="http://schemas.microsoft.com/office/drawing/2014/main" id="{3DFD76EA-AFD5-5907-3F71-CCE7034887C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第一章    软件工程介绍</a:t>
            </a:r>
          </a:p>
        </p:txBody>
      </p:sp>
      <p:sp>
        <p:nvSpPr>
          <p:cNvPr id="15363" name="副标题 8">
            <a:extLst>
              <a:ext uri="{FF2B5EF4-FFF2-40B4-BE49-F238E27FC236}">
                <a16:creationId xmlns:a16="http://schemas.microsoft.com/office/drawing/2014/main" id="{28F19876-89B8-596D-5972-3D0E81D9EBA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79388" y="4076700"/>
            <a:ext cx="4248150" cy="936625"/>
          </a:xfrm>
        </p:spPr>
        <p:txBody>
          <a:bodyPr/>
          <a:lstStyle/>
          <a:p>
            <a:pPr eaLnBrk="1" hangingPunct="1"/>
            <a:r>
              <a:rPr lang="zh-CN" altLang="en-US"/>
              <a:t>王美红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3">
            <a:extLst>
              <a:ext uri="{FF2B5EF4-FFF2-40B4-BE49-F238E27FC236}">
                <a16:creationId xmlns:a16="http://schemas.microsoft.com/office/drawing/2014/main" id="{6CC05045-224C-B44F-06DA-8F3AB9FFC8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遗留软件</a:t>
            </a:r>
          </a:p>
        </p:txBody>
      </p:sp>
      <p:sp>
        <p:nvSpPr>
          <p:cNvPr id="26626" name="内容占位符 2">
            <a:extLst>
              <a:ext uri="{FF2B5EF4-FFF2-40B4-BE49-F238E27FC236}">
                <a16:creationId xmlns:a16="http://schemas.microsoft.com/office/drawing/2014/main" id="{7C5125F4-4E8A-CB33-A844-E9C3E57E74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ts val="4000"/>
              </a:lnSpc>
              <a:buFontTx/>
              <a:buNone/>
            </a:pPr>
            <a:r>
              <a:rPr lang="zh-CN" altLang="en-US" sz="2900"/>
              <a:t>当这些变更发生时，遗留系统需要经过再工程以适应未来的多样性。</a:t>
            </a:r>
            <a:endParaRPr lang="en-US" altLang="zh-CN"/>
          </a:p>
        </p:txBody>
      </p:sp>
      <p:pic>
        <p:nvPicPr>
          <p:cNvPr id="26627" name="图片 1">
            <a:extLst>
              <a:ext uri="{FF2B5EF4-FFF2-40B4-BE49-F238E27FC236}">
                <a16:creationId xmlns:a16="http://schemas.microsoft.com/office/drawing/2014/main" id="{4AD284AF-4EBF-824F-24CB-0AE478158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2809875"/>
            <a:ext cx="4138613" cy="328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1">
            <a:extLst>
              <a:ext uri="{FF2B5EF4-FFF2-40B4-BE49-F238E27FC236}">
                <a16:creationId xmlns:a16="http://schemas.microsoft.com/office/drawing/2014/main" id="{08519B06-B4B6-88BA-C00D-0C116DE31A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8674" name="内容占位符 2">
            <a:extLst>
              <a:ext uri="{FF2B5EF4-FFF2-40B4-BE49-F238E27FC236}">
                <a16:creationId xmlns:a16="http://schemas.microsoft.com/office/drawing/2014/main" id="{971EE3E8-2A1F-6B5A-5916-41B6971128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/>
              <a:t>软件系统不断经历更新，新的软件系统从旧的软件系统中建立起来，并且</a:t>
            </a:r>
            <a:r>
              <a:rPr lang="en-US" altLang="zh-CN"/>
              <a:t>……</a:t>
            </a:r>
            <a:r>
              <a:rPr lang="zh-CN" altLang="en-US"/>
              <a:t>新旧所有系统都必须具有互操作性和协作性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1">
            <a:extLst>
              <a:ext uri="{FF2B5EF4-FFF2-40B4-BE49-F238E27FC236}">
                <a16:creationId xmlns:a16="http://schemas.microsoft.com/office/drawing/2014/main" id="{26C72F57-E8BF-8E3A-F3AD-AE7E38D820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1.2 </a:t>
            </a:r>
            <a:r>
              <a:rPr lang="zh-CN" altLang="en-US"/>
              <a:t>软件危机与软件工程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052F35-D3DC-D837-D81A-B0B94AB2A2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>
                <a:latin typeface="宋体" panose="02010600030101010101" pitchFamily="2" charset="-122"/>
              </a:rPr>
              <a:t>软件工程的提出：</a:t>
            </a:r>
            <a:endParaRPr lang="en-US" altLang="zh-CN">
              <a:latin typeface="宋体" panose="02010600030101010101" pitchFamily="2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</a:rPr>
              <a:t>软件工程主要是针对</a:t>
            </a:r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</a:rPr>
              <a:t>20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</a:rPr>
              <a:t>世纪</a:t>
            </a:r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</a:rPr>
              <a:t>60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</a:rPr>
              <a:t>年代的软件危机而提出的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>
                <a:latin typeface="宋体" panose="02010600030101010101" pitchFamily="2" charset="-122"/>
              </a:rPr>
              <a:t>软件危机定义：</a:t>
            </a:r>
            <a:endParaRPr lang="en-US" altLang="zh-CN">
              <a:latin typeface="宋体" panose="02010600030101010101" pitchFamily="2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>
                <a:latin typeface="宋体" panose="02010600030101010101" pitchFamily="2" charset="-122"/>
              </a:rPr>
              <a:t>软件危机是指在计算机软件的开发和维护过程中所遇到的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</a:rPr>
              <a:t>一系列严重问题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1">
            <a:extLst>
              <a:ext uri="{FF2B5EF4-FFF2-40B4-BE49-F238E27FC236}">
                <a16:creationId xmlns:a16="http://schemas.microsoft.com/office/drawing/2014/main" id="{189AFA84-33A3-4356-9F4F-D321D655BE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软件危机案例</a:t>
            </a:r>
          </a:p>
        </p:txBody>
      </p:sp>
      <p:sp>
        <p:nvSpPr>
          <p:cNvPr id="30722" name="内容占位符 2">
            <a:extLst>
              <a:ext uri="{FF2B5EF4-FFF2-40B4-BE49-F238E27FC236}">
                <a16:creationId xmlns:a16="http://schemas.microsoft.com/office/drawing/2014/main" id="{5BACB763-5758-AF41-7EC4-2CCE201B4D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/>
              <a:t> </a:t>
            </a:r>
            <a:r>
              <a:rPr lang="en-US" altLang="zh-CN" sz="2400"/>
              <a:t>IBM</a:t>
            </a:r>
            <a:r>
              <a:rPr lang="zh-CN" altLang="en-US" sz="2400"/>
              <a:t>公司的 </a:t>
            </a:r>
            <a:r>
              <a:rPr lang="en-US" altLang="zh-CN" sz="2400"/>
              <a:t>OS/360</a:t>
            </a:r>
            <a:r>
              <a:rPr lang="zh-CN" altLang="en-US" sz="2400"/>
              <a:t>，共约</a:t>
            </a:r>
            <a:r>
              <a:rPr lang="en-US" altLang="zh-CN" sz="2400"/>
              <a:t>100</a:t>
            </a:r>
            <a:r>
              <a:rPr lang="zh-CN" altLang="en-US" sz="2400"/>
              <a:t>万条指令，花费了</a:t>
            </a:r>
            <a:r>
              <a:rPr lang="en-US" altLang="zh-CN" sz="2400"/>
              <a:t>5000</a:t>
            </a:r>
            <a:r>
              <a:rPr lang="zh-CN" altLang="en-US" sz="2400"/>
              <a:t>个人年；经费达数亿美元，而结果却令人沮丧，错误多达</a:t>
            </a:r>
            <a:r>
              <a:rPr lang="en-US" altLang="zh-CN" sz="2400"/>
              <a:t>2000</a:t>
            </a:r>
            <a:r>
              <a:rPr lang="zh-CN" altLang="en-US" sz="2400"/>
              <a:t>个以上，系统未能完全实现当初的设想。 </a:t>
            </a:r>
            <a:r>
              <a:rPr lang="en-US" altLang="zh-CN" sz="2400"/>
              <a:t>OS/360</a:t>
            </a:r>
            <a:r>
              <a:rPr lang="zh-CN" altLang="en-US" sz="2400"/>
              <a:t>系统的负责人</a:t>
            </a:r>
            <a:r>
              <a:rPr lang="en-US" altLang="zh-CN" sz="2400"/>
              <a:t>Brooks</a:t>
            </a:r>
            <a:r>
              <a:rPr lang="zh-CN" altLang="en-US" sz="2400"/>
              <a:t>这样描述开发过程的困难和混乱：“</a:t>
            </a:r>
            <a:r>
              <a:rPr lang="en-US" altLang="zh-CN" sz="2400"/>
              <a:t>…</a:t>
            </a:r>
            <a:r>
              <a:rPr lang="zh-CN" altLang="en-US" sz="2400"/>
              <a:t>像巨兽在泥潭中作垂死挣扎，挣扎得越猛，泥浆就沾得越多，最后没有一个野兽能够逃脱淹没在泥潭中的命运。</a:t>
            </a:r>
            <a:r>
              <a:rPr lang="en-US" altLang="zh-CN" sz="2400"/>
              <a:t>…”</a:t>
            </a:r>
            <a:endParaRPr lang="zh-CN" altLang="en-US"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1">
            <a:extLst>
              <a:ext uri="{FF2B5EF4-FFF2-40B4-BE49-F238E27FC236}">
                <a16:creationId xmlns:a16="http://schemas.microsoft.com/office/drawing/2014/main" id="{23383508-628A-9E5A-A1B1-DC5D0D69B2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软件危机案例</a:t>
            </a:r>
          </a:p>
        </p:txBody>
      </p:sp>
      <p:sp>
        <p:nvSpPr>
          <p:cNvPr id="31746" name="内容占位符 2">
            <a:extLst>
              <a:ext uri="{FF2B5EF4-FFF2-40B4-BE49-F238E27FC236}">
                <a16:creationId xmlns:a16="http://schemas.microsoft.com/office/drawing/2014/main" id="{FF30645A-4894-84B0-AC59-047EF04504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/>
              <a:t>1963</a:t>
            </a:r>
            <a:r>
              <a:rPr lang="zh-CN" altLang="en-US" sz="2400"/>
              <a:t>年美国飞往火星的火箭爆炸，造成</a:t>
            </a:r>
            <a:r>
              <a:rPr lang="en-US" altLang="zh-CN" sz="2400"/>
              <a:t>1000</a:t>
            </a:r>
            <a:r>
              <a:rPr lang="zh-CN" altLang="en-US" sz="2400"/>
              <a:t>万美元的损失。</a:t>
            </a:r>
            <a:endParaRPr lang="en-US" altLang="zh-CN" sz="2400"/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/>
              <a:t>    </a:t>
            </a:r>
            <a:r>
              <a:rPr lang="zh-CN" altLang="en-US" sz="2400"/>
              <a:t>原因是</a:t>
            </a:r>
            <a:r>
              <a:rPr lang="en-US" altLang="zh-CN" sz="2400"/>
              <a:t>FORTRAN</a:t>
            </a:r>
            <a:r>
              <a:rPr lang="zh-CN" altLang="en-US" sz="2400"/>
              <a:t>程序</a:t>
            </a:r>
            <a:endParaRPr lang="en-US" altLang="zh-CN" sz="2400"/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/>
              <a:t>   </a:t>
            </a:r>
            <a:r>
              <a:rPr lang="zh-CN" altLang="en-US" sz="2400"/>
              <a:t>            </a:t>
            </a:r>
            <a:r>
              <a:rPr lang="en-US" altLang="zh-CN" sz="2400">
                <a:solidFill>
                  <a:srgbClr val="FF0000"/>
                </a:solidFill>
              </a:rPr>
              <a:t>DO 5  I=1</a:t>
            </a:r>
            <a:r>
              <a:rPr lang="zh-CN" altLang="en-US" sz="2400">
                <a:solidFill>
                  <a:srgbClr val="FF0000"/>
                </a:solidFill>
              </a:rPr>
              <a:t>，</a:t>
            </a:r>
            <a:r>
              <a:rPr lang="en-US" altLang="zh-CN" sz="2400">
                <a:solidFill>
                  <a:srgbClr val="FF0000"/>
                </a:solidFill>
              </a:rPr>
              <a:t>3 </a:t>
            </a:r>
            <a:r>
              <a:rPr lang="en-US" altLang="zh-CN" sz="2400"/>
              <a:t>       </a:t>
            </a:r>
            <a:r>
              <a:rPr lang="zh-CN" altLang="en-US" sz="2400"/>
              <a:t>误写为：</a:t>
            </a:r>
            <a:endParaRPr lang="en-US" altLang="zh-CN" sz="2400"/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/>
              <a:t>               </a:t>
            </a:r>
            <a:r>
              <a:rPr lang="en-US" altLang="zh-CN" sz="2400">
                <a:solidFill>
                  <a:srgbClr val="FF0000"/>
                </a:solidFill>
              </a:rPr>
              <a:t>DO 5  I=1 . 3 </a:t>
            </a:r>
            <a:r>
              <a:rPr lang="en-US" altLang="zh-CN" sz="2400"/>
              <a:t> </a:t>
            </a:r>
          </a:p>
          <a:p>
            <a:pPr>
              <a:lnSpc>
                <a:spcPct val="150000"/>
              </a:lnSpc>
            </a:pPr>
            <a:r>
              <a:rPr lang="en-US" altLang="zh-CN" sz="2400"/>
              <a:t>1967</a:t>
            </a:r>
            <a:r>
              <a:rPr lang="zh-CN" altLang="en-US" sz="2400"/>
              <a:t>年苏联“联盟一号”载人宇宙飞船在返航时，由于软件忽略一个小数点，在进入大气层时因打不开降落伞而烧毁。 </a:t>
            </a:r>
          </a:p>
          <a:p>
            <a:pPr>
              <a:lnSpc>
                <a:spcPct val="150000"/>
              </a:lnSpc>
            </a:pPr>
            <a:endParaRPr lang="zh-CN" altLang="en-US"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标题 1">
            <a:extLst>
              <a:ext uri="{FF2B5EF4-FFF2-40B4-BE49-F238E27FC236}">
                <a16:creationId xmlns:a16="http://schemas.microsoft.com/office/drawing/2014/main" id="{A4AD84C9-9E71-D346-AC37-8FDD5BA9A0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宋体" panose="02010600030101010101" pitchFamily="2" charset="-122"/>
              </a:rPr>
              <a:t>软件危机</a:t>
            </a:r>
            <a:r>
              <a:rPr lang="en-US" altLang="zh-CN">
                <a:latin typeface="宋体" panose="02010600030101010101" pitchFamily="2" charset="-122"/>
              </a:rPr>
              <a:t>——</a:t>
            </a:r>
            <a:r>
              <a:rPr lang="zh-CN" altLang="en-US">
                <a:latin typeface="宋体" panose="02010600030101010101" pitchFamily="2" charset="-122"/>
              </a:rPr>
              <a:t>表现</a:t>
            </a:r>
          </a:p>
        </p:txBody>
      </p:sp>
      <p:sp>
        <p:nvSpPr>
          <p:cNvPr id="29699" name="内容占位符 2">
            <a:extLst>
              <a:ext uri="{FF2B5EF4-FFF2-40B4-BE49-F238E27FC236}">
                <a16:creationId xmlns:a16="http://schemas.microsoft.com/office/drawing/2014/main" id="{062E1331-3DD3-03B9-42CF-098D0B86B7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7088" y="1412875"/>
            <a:ext cx="7696200" cy="4681538"/>
          </a:xfrm>
        </p:spPr>
        <p:txBody>
          <a:bodyPr/>
          <a:lstStyle/>
          <a:p>
            <a:pPr marL="533400" indent="-533400" eaLnBrk="1" hangingPunct="1">
              <a:lnSpc>
                <a:spcPct val="150000"/>
              </a:lnSpc>
            </a:pPr>
            <a:r>
              <a:rPr lang="zh-CN" altLang="en-US">
                <a:latin typeface="宋体" panose="02010600030101010101" pitchFamily="2" charset="-122"/>
              </a:rPr>
              <a:t>软件危机的典型表现：</a:t>
            </a:r>
          </a:p>
          <a:p>
            <a:pPr marL="914400" lvl="1" indent="-457200" eaLnBrk="1" hangingPunct="1">
              <a:lnSpc>
                <a:spcPct val="150000"/>
              </a:lnSpc>
              <a:spcBef>
                <a:spcPct val="0"/>
              </a:spcBef>
              <a:buClr>
                <a:srgbClr val="A50021"/>
              </a:buClr>
              <a:buFontTx/>
              <a:buAutoNum type="arabicPeriod"/>
            </a:pPr>
            <a:r>
              <a:rPr lang="zh-CN" altLang="en-US">
                <a:latin typeface="宋体" panose="02010600030101010101" pitchFamily="2" charset="-122"/>
              </a:rPr>
              <a:t>成本和进度估计常不准确</a:t>
            </a:r>
          </a:p>
          <a:p>
            <a:pPr marL="914400" lvl="1" indent="-457200" eaLnBrk="1" hangingPunct="1">
              <a:lnSpc>
                <a:spcPct val="150000"/>
              </a:lnSpc>
              <a:spcBef>
                <a:spcPct val="0"/>
              </a:spcBef>
              <a:buClr>
                <a:srgbClr val="A50021"/>
              </a:buClr>
              <a:buFontTx/>
              <a:buAutoNum type="arabicPeriod"/>
            </a:pPr>
            <a:r>
              <a:rPr lang="zh-CN" altLang="en-US">
                <a:latin typeface="宋体" panose="02010600030101010101" pitchFamily="2" charset="-122"/>
              </a:rPr>
              <a:t>用户的满意度常不高</a:t>
            </a:r>
          </a:p>
          <a:p>
            <a:pPr marL="914400" lvl="1" indent="-457200" eaLnBrk="1" hangingPunct="1">
              <a:lnSpc>
                <a:spcPct val="150000"/>
              </a:lnSpc>
              <a:spcBef>
                <a:spcPct val="0"/>
              </a:spcBef>
              <a:buClr>
                <a:srgbClr val="A50021"/>
              </a:buClr>
              <a:buFontTx/>
              <a:buAutoNum type="arabicPeriod"/>
            </a:pPr>
            <a:r>
              <a:rPr lang="zh-CN" altLang="en-US">
                <a:latin typeface="宋体" panose="02010600030101010101" pitchFamily="2" charset="-122"/>
              </a:rPr>
              <a:t>质量往往靠不住</a:t>
            </a:r>
            <a:endParaRPr lang="en-US" altLang="zh-CN">
              <a:latin typeface="宋体" panose="02010600030101010101" pitchFamily="2" charset="-122"/>
            </a:endParaRPr>
          </a:p>
          <a:p>
            <a:pPr marL="914400" lvl="1" indent="-457200" eaLnBrk="1" hangingPunct="1">
              <a:lnSpc>
                <a:spcPct val="150000"/>
              </a:lnSpc>
              <a:spcBef>
                <a:spcPct val="0"/>
              </a:spcBef>
              <a:buClr>
                <a:srgbClr val="A50021"/>
              </a:buClr>
              <a:buFontTx/>
              <a:buAutoNum type="arabicPeriod"/>
            </a:pPr>
            <a:r>
              <a:rPr lang="zh-CN" altLang="en-US">
                <a:latin typeface="宋体" panose="02010600030101010101" pitchFamily="2" charset="-122"/>
              </a:rPr>
              <a:t>软件通常很难维护</a:t>
            </a:r>
          </a:p>
          <a:p>
            <a:pPr marL="914400" lvl="1" indent="-457200" eaLnBrk="1" hangingPunct="1">
              <a:lnSpc>
                <a:spcPct val="150000"/>
              </a:lnSpc>
              <a:spcBef>
                <a:spcPct val="0"/>
              </a:spcBef>
              <a:buClr>
                <a:srgbClr val="A50021"/>
              </a:buClr>
              <a:buFontTx/>
              <a:buAutoNum type="arabicPeriod"/>
            </a:pPr>
            <a:r>
              <a:rPr lang="zh-CN" altLang="en-US">
                <a:latin typeface="宋体" panose="02010600030101010101" pitchFamily="2" charset="-122"/>
              </a:rPr>
              <a:t>文档资料不完整、不合格</a:t>
            </a:r>
          </a:p>
          <a:p>
            <a:pPr marL="914400" lvl="1" indent="-457200" eaLnBrk="1" hangingPunct="1">
              <a:lnSpc>
                <a:spcPct val="150000"/>
              </a:lnSpc>
              <a:spcBef>
                <a:spcPct val="0"/>
              </a:spcBef>
              <a:buClr>
                <a:srgbClr val="A50021"/>
              </a:buClr>
              <a:buFontTx/>
              <a:buAutoNum type="arabicPeriod"/>
            </a:pPr>
            <a:r>
              <a:rPr lang="zh-CN" altLang="en-US">
                <a:latin typeface="宋体" panose="02010600030101010101" pitchFamily="2" charset="-122"/>
              </a:rPr>
              <a:t>软件的成本高，所占比例逐年上升</a:t>
            </a:r>
          </a:p>
          <a:p>
            <a:pPr marL="914400" lvl="1" indent="-457200" eaLnBrk="1" hangingPunct="1">
              <a:lnSpc>
                <a:spcPct val="150000"/>
              </a:lnSpc>
              <a:spcBef>
                <a:spcPct val="0"/>
              </a:spcBef>
              <a:buClr>
                <a:srgbClr val="A50021"/>
              </a:buClr>
              <a:buFontTx/>
              <a:buAutoNum type="arabicPeriod"/>
            </a:pPr>
            <a:r>
              <a:rPr lang="zh-CN" altLang="en-US">
                <a:latin typeface="宋体" panose="02010600030101010101" pitchFamily="2" charset="-122"/>
              </a:rPr>
              <a:t>软件开发生产率提高的速度慢</a:t>
            </a:r>
          </a:p>
          <a:p>
            <a:pPr marL="533400" indent="-533400" eaLnBrk="1" hangingPunct="1">
              <a:lnSpc>
                <a:spcPct val="150000"/>
              </a:lnSpc>
            </a:pPr>
            <a:endParaRPr lang="en-US" altLang="zh-CN">
              <a:latin typeface="宋体" panose="02010600030101010101" pitchFamily="2" charset="-122"/>
            </a:endParaRPr>
          </a:p>
          <a:p>
            <a:pPr marL="533400" indent="-533400" eaLnBrk="1" hangingPunct="1">
              <a:lnSpc>
                <a:spcPct val="150000"/>
              </a:lnSpc>
            </a:pPr>
            <a:endParaRPr lang="en-US" altLang="zh-CN">
              <a:latin typeface="宋体" panose="02010600030101010101" pitchFamily="2" charset="-122"/>
            </a:endParaRPr>
          </a:p>
          <a:p>
            <a:pPr marL="533400" indent="-533400" eaLnBrk="1" hangingPunct="1">
              <a:lnSpc>
                <a:spcPct val="150000"/>
              </a:lnSpc>
            </a:pPr>
            <a:endParaRPr lang="zh-CN" altLang="en-US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标题 1">
            <a:extLst>
              <a:ext uri="{FF2B5EF4-FFF2-40B4-BE49-F238E27FC236}">
                <a16:creationId xmlns:a16="http://schemas.microsoft.com/office/drawing/2014/main" id="{6D893BA7-2EA2-8186-069C-B41ED829DF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宋体" panose="02010600030101010101" pitchFamily="2" charset="-122"/>
              </a:rPr>
              <a:t>软件危机</a:t>
            </a:r>
            <a:r>
              <a:rPr lang="en-US" altLang="zh-CN">
                <a:latin typeface="宋体" panose="02010600030101010101" pitchFamily="2" charset="-122"/>
              </a:rPr>
              <a:t>——</a:t>
            </a:r>
            <a:r>
              <a:rPr lang="zh-CN" altLang="en-US">
                <a:latin typeface="宋体" panose="02010600030101010101" pitchFamily="2" charset="-122"/>
              </a:rPr>
              <a:t>原因</a:t>
            </a:r>
          </a:p>
        </p:txBody>
      </p:sp>
      <p:sp>
        <p:nvSpPr>
          <p:cNvPr id="30723" name="内容占位符 2">
            <a:extLst>
              <a:ext uri="{FF2B5EF4-FFF2-40B4-BE49-F238E27FC236}">
                <a16:creationId xmlns:a16="http://schemas.microsoft.com/office/drawing/2014/main" id="{4367D9B6-D832-E46C-355D-3D59E44122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43000" y="1571625"/>
            <a:ext cx="7848600" cy="475297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>
                <a:latin typeface="宋体" panose="02010600030101010101" pitchFamily="2" charset="-122"/>
              </a:rPr>
              <a:t>产生软件危机的原因：</a:t>
            </a:r>
            <a:endParaRPr lang="en-US" altLang="zh-CN">
              <a:latin typeface="宋体" panose="02010600030101010101" pitchFamily="2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>
                <a:latin typeface="宋体" panose="02010600030101010101" pitchFamily="2" charset="-122"/>
              </a:rPr>
              <a:t>客观原因</a:t>
            </a:r>
            <a:endParaRPr lang="en-US" altLang="zh-CN">
              <a:latin typeface="宋体" panose="02010600030101010101" pitchFamily="2" charset="-122"/>
            </a:endParaRP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>
                <a:latin typeface="宋体" panose="02010600030101010101" pitchFamily="2" charset="-122"/>
              </a:rPr>
              <a:t>软件缺乏“可见性”，管理和控制其开发过程相对困难</a:t>
            </a:r>
            <a:endParaRPr lang="en-US" altLang="zh-CN">
              <a:latin typeface="宋体" panose="02010600030101010101" pitchFamily="2" charset="-122"/>
            </a:endParaRP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>
                <a:latin typeface="宋体" panose="02010600030101010101" pitchFamily="2" charset="-122"/>
              </a:rPr>
              <a:t>软件大多规模庞大，而复杂性随规模以指数速度上升</a:t>
            </a:r>
            <a:endParaRPr lang="en-US" altLang="zh-CN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标题 1">
            <a:extLst>
              <a:ext uri="{FF2B5EF4-FFF2-40B4-BE49-F238E27FC236}">
                <a16:creationId xmlns:a16="http://schemas.microsoft.com/office/drawing/2014/main" id="{4F52D27A-63E2-7BDE-BC83-28867D5461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宋体" panose="02010600030101010101" pitchFamily="2" charset="-122"/>
              </a:rPr>
              <a:t>软件危机</a:t>
            </a:r>
            <a:r>
              <a:rPr lang="en-US" altLang="zh-CN">
                <a:latin typeface="宋体" panose="02010600030101010101" pitchFamily="2" charset="-122"/>
              </a:rPr>
              <a:t>——</a:t>
            </a:r>
            <a:r>
              <a:rPr lang="zh-CN" altLang="en-US">
                <a:latin typeface="宋体" panose="02010600030101010101" pitchFamily="2" charset="-122"/>
              </a:rPr>
              <a:t>原因</a:t>
            </a:r>
          </a:p>
        </p:txBody>
      </p:sp>
      <p:sp>
        <p:nvSpPr>
          <p:cNvPr id="31747" name="内容占位符 2">
            <a:extLst>
              <a:ext uri="{FF2B5EF4-FFF2-40B4-BE49-F238E27FC236}">
                <a16:creationId xmlns:a16="http://schemas.microsoft.com/office/drawing/2014/main" id="{FA59A147-98E6-DD72-B1AB-83A8D5F01F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71550" y="1484313"/>
            <a:ext cx="7696200" cy="4787900"/>
          </a:xfrm>
        </p:spPr>
        <p:txBody>
          <a:bodyPr/>
          <a:lstStyle/>
          <a:p>
            <a:pPr lvl="1" eaLnBrk="1" hangingPunct="1">
              <a:lnSpc>
                <a:spcPct val="150000"/>
              </a:lnSpc>
            </a:pPr>
            <a:r>
              <a:rPr lang="zh-CN" altLang="en-US">
                <a:latin typeface="宋体" panose="02010600030101010101" pitchFamily="2" charset="-122"/>
              </a:rPr>
              <a:t>主观原因</a:t>
            </a:r>
            <a:endParaRPr lang="en-US" altLang="zh-CN">
              <a:latin typeface="宋体" panose="02010600030101010101" pitchFamily="2" charset="-122"/>
            </a:endParaRP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>
                <a:latin typeface="宋体" panose="02010600030101010101" pitchFamily="2" charset="-122"/>
              </a:rPr>
              <a:t>错误的认识和做法</a:t>
            </a:r>
            <a:endParaRPr lang="en-US" altLang="zh-CN">
              <a:latin typeface="宋体" panose="02010600030101010101" pitchFamily="2" charset="-122"/>
            </a:endParaRPr>
          </a:p>
          <a:p>
            <a:pPr lvl="3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2200">
                <a:solidFill>
                  <a:srgbClr val="FF0000"/>
                </a:solidFill>
                <a:latin typeface="宋体" panose="02010600030101010101" pitchFamily="2" charset="-122"/>
              </a:rPr>
              <a:t>忽视软件需求分析的重要</a:t>
            </a:r>
            <a:r>
              <a:rPr lang="zh-CN" altLang="en-US" sz="2200">
                <a:latin typeface="宋体" panose="02010600030101010101" pitchFamily="2" charset="-122"/>
              </a:rPr>
              <a:t>性</a:t>
            </a:r>
            <a:r>
              <a:rPr lang="en-US" altLang="zh-CN" sz="2200">
                <a:latin typeface="宋体" panose="02010600030101010101" pitchFamily="2" charset="-122"/>
              </a:rPr>
              <a:t>—</a:t>
            </a:r>
            <a:r>
              <a:rPr lang="zh-CN" altLang="en-US" sz="2200">
                <a:latin typeface="宋体" panose="02010600030101010101" pitchFamily="2" charset="-122"/>
              </a:rPr>
              <a:t>急于求成，仓促上阵</a:t>
            </a:r>
            <a:endParaRPr lang="en-US" altLang="zh-CN" sz="2200">
              <a:latin typeface="宋体" panose="02010600030101010101" pitchFamily="2" charset="-122"/>
            </a:endParaRPr>
          </a:p>
          <a:p>
            <a:pPr lvl="3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2200">
                <a:solidFill>
                  <a:srgbClr val="FF0000"/>
                </a:solidFill>
                <a:latin typeface="宋体" panose="02010600030101010101" pitchFamily="2" charset="-122"/>
              </a:rPr>
              <a:t>认为软件开发就是写程序</a:t>
            </a:r>
            <a:r>
              <a:rPr lang="en-US" altLang="zh-CN" sz="2200">
                <a:latin typeface="宋体" panose="02010600030101010101" pitchFamily="2" charset="-122"/>
              </a:rPr>
              <a:t>—</a:t>
            </a:r>
            <a:r>
              <a:rPr lang="zh-CN" altLang="en-US" sz="2200">
                <a:latin typeface="宋体" panose="02010600030101010101" pitchFamily="2" charset="-122"/>
              </a:rPr>
              <a:t>编程只占全部工作量的</a:t>
            </a:r>
            <a:r>
              <a:rPr lang="en-US" altLang="zh-CN" sz="2200">
                <a:latin typeface="宋体" panose="02010600030101010101" pitchFamily="2" charset="-122"/>
              </a:rPr>
              <a:t>10%--20%</a:t>
            </a:r>
            <a:r>
              <a:rPr lang="zh-CN" altLang="en-US" sz="2200">
                <a:latin typeface="宋体" panose="02010600030101010101" pitchFamily="2" charset="-122"/>
              </a:rPr>
              <a:t>，软件配置主要包括程序、文档和数据</a:t>
            </a:r>
            <a:endParaRPr lang="en-US" altLang="zh-CN" sz="2200">
              <a:latin typeface="宋体" panose="02010600030101010101" pitchFamily="2" charset="-122"/>
            </a:endParaRPr>
          </a:p>
          <a:p>
            <a:pPr lvl="3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2200">
                <a:solidFill>
                  <a:srgbClr val="FF0000"/>
                </a:solidFill>
                <a:latin typeface="宋体" panose="02010600030101010101" pitchFamily="2" charset="-122"/>
              </a:rPr>
              <a:t>轻视软件维护</a:t>
            </a:r>
            <a:r>
              <a:rPr lang="en-US" altLang="zh-CN" sz="2200">
                <a:latin typeface="宋体" panose="02010600030101010101" pitchFamily="2" charset="-122"/>
              </a:rPr>
              <a:t>—</a:t>
            </a:r>
            <a:r>
              <a:rPr lang="zh-CN" altLang="en-US" sz="2200">
                <a:latin typeface="宋体" panose="02010600030101010101" pitchFamily="2" charset="-122"/>
              </a:rPr>
              <a:t>维护费用占总费用的</a:t>
            </a:r>
            <a:r>
              <a:rPr lang="en-US" altLang="zh-CN" sz="2200">
                <a:latin typeface="宋体" panose="02010600030101010101" pitchFamily="2" charset="-122"/>
              </a:rPr>
              <a:t>55%--70%</a:t>
            </a:r>
          </a:p>
          <a:p>
            <a:pPr lvl="3" eaLnBrk="1" hangingPunct="1">
              <a:lnSpc>
                <a:spcPct val="150000"/>
              </a:lnSpc>
            </a:pPr>
            <a:endParaRPr lang="zh-CN" altLang="en-US"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endParaRPr lang="zh-CN" altLang="en-US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标题 1">
            <a:extLst>
              <a:ext uri="{FF2B5EF4-FFF2-40B4-BE49-F238E27FC236}">
                <a16:creationId xmlns:a16="http://schemas.microsoft.com/office/drawing/2014/main" id="{950B0BA0-1AC9-3B3E-1F1C-2B65162175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宋体" panose="02010600030101010101" pitchFamily="2" charset="-122"/>
              </a:rPr>
              <a:t>软件危机</a:t>
            </a:r>
            <a:r>
              <a:rPr lang="en-US" altLang="zh-CN">
                <a:latin typeface="宋体" panose="02010600030101010101" pitchFamily="2" charset="-122"/>
              </a:rPr>
              <a:t>——</a:t>
            </a:r>
            <a:r>
              <a:rPr lang="zh-CN" altLang="en-US">
                <a:latin typeface="宋体" panose="02010600030101010101" pitchFamily="2" charset="-122"/>
              </a:rPr>
              <a:t>消除</a:t>
            </a:r>
          </a:p>
        </p:txBody>
      </p:sp>
      <p:sp>
        <p:nvSpPr>
          <p:cNvPr id="33795" name="内容占位符 2">
            <a:extLst>
              <a:ext uri="{FF2B5EF4-FFF2-40B4-BE49-F238E27FC236}">
                <a16:creationId xmlns:a16="http://schemas.microsoft.com/office/drawing/2014/main" id="{6764F978-8DE3-BCE7-0146-4B5C66E4A5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8313" y="1412875"/>
            <a:ext cx="8229600" cy="4525963"/>
          </a:xfrm>
        </p:spPr>
        <p:txBody>
          <a:bodyPr/>
          <a:lstStyle/>
          <a:p>
            <a:pPr eaLnBrk="1" hangingPunct="1">
              <a:spcBef>
                <a:spcPts val="1000"/>
              </a:spcBef>
            </a:pPr>
            <a:r>
              <a:rPr lang="zh-CN" altLang="en-US">
                <a:latin typeface="宋体" panose="02010600030101010101" pitchFamily="2" charset="-122"/>
              </a:rPr>
              <a:t>消除软件危机的途径：</a:t>
            </a:r>
            <a:endParaRPr lang="en-US" altLang="zh-CN">
              <a:latin typeface="宋体" panose="02010600030101010101" pitchFamily="2" charset="-122"/>
            </a:endParaRPr>
          </a:p>
          <a:p>
            <a:pPr marL="914400" lvl="1" indent="-457200" eaLnBrk="1" hangingPunct="1">
              <a:spcBef>
                <a:spcPts val="1000"/>
              </a:spcBef>
              <a:buFontTx/>
              <a:buAutoNum type="arabicPeriod"/>
            </a:pPr>
            <a:r>
              <a:rPr lang="zh-CN" altLang="en-US">
                <a:latin typeface="宋体" panose="02010600030101010101" pitchFamily="2" charset="-122"/>
              </a:rPr>
              <a:t>应该树立对计算机软件的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</a:rPr>
              <a:t>正确认识</a:t>
            </a:r>
            <a:endParaRPr lang="en-US" altLang="zh-CN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marL="1314450" lvl="2" indent="-457200" eaLnBrk="1" hangingPunct="1">
              <a:spcBef>
                <a:spcPts val="1000"/>
              </a:spcBef>
              <a:buClr>
                <a:srgbClr val="FF0000"/>
              </a:buClr>
            </a:pPr>
            <a:r>
              <a:rPr lang="zh-CN" altLang="en-US">
                <a:latin typeface="宋体" panose="02010600030101010101" pitchFamily="2" charset="-122"/>
              </a:rPr>
              <a:t>软件是程序、数据及文档的完整集合。</a:t>
            </a:r>
            <a:endParaRPr lang="en-US" altLang="zh-CN">
              <a:latin typeface="宋体" panose="02010600030101010101" pitchFamily="2" charset="-122"/>
            </a:endParaRPr>
          </a:p>
          <a:p>
            <a:pPr marL="914400" lvl="1" indent="-457200" eaLnBrk="1" hangingPunct="1">
              <a:spcBef>
                <a:spcPts val="1000"/>
              </a:spcBef>
              <a:buFontTx/>
              <a:buAutoNum type="arabicPeriod"/>
            </a:pPr>
            <a:r>
              <a:rPr lang="zh-CN" altLang="en-US">
                <a:latin typeface="宋体" panose="02010600030101010101" pitchFamily="2" charset="-122"/>
              </a:rPr>
              <a:t>认识到软件开发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</a:rPr>
              <a:t>不是某种个体劳动</a:t>
            </a:r>
            <a:r>
              <a:rPr lang="zh-CN" altLang="en-US">
                <a:latin typeface="宋体" panose="02010600030101010101" pitchFamily="2" charset="-122"/>
              </a:rPr>
              <a:t>的神秘技巧</a:t>
            </a:r>
            <a:endParaRPr lang="en-US" altLang="zh-CN">
              <a:latin typeface="宋体" panose="02010600030101010101" pitchFamily="2" charset="-122"/>
            </a:endParaRPr>
          </a:p>
          <a:p>
            <a:pPr marL="1314450" lvl="2" indent="-457200" eaLnBrk="1" hangingPunct="1">
              <a:spcBef>
                <a:spcPts val="1000"/>
              </a:spcBef>
              <a:buClr>
                <a:srgbClr val="FF0000"/>
              </a:buClr>
            </a:pPr>
            <a:r>
              <a:rPr lang="zh-CN" altLang="en-US">
                <a:latin typeface="宋体" panose="02010600030101010101" pitchFamily="2" charset="-122"/>
              </a:rPr>
              <a:t>是一种组织良好、管理严密、各类人员协调配合、共同完成的工程项目。要充分吸收和借鉴经验</a:t>
            </a:r>
            <a:endParaRPr lang="en-US" altLang="zh-CN">
              <a:latin typeface="宋体" panose="02010600030101010101" pitchFamily="2" charset="-122"/>
            </a:endParaRPr>
          </a:p>
          <a:p>
            <a:pPr marL="914400" lvl="1" indent="-457200" eaLnBrk="1" hangingPunct="1">
              <a:spcBef>
                <a:spcPts val="1000"/>
              </a:spcBef>
              <a:buFontTx/>
              <a:buAutoNum type="arabicPeriod"/>
            </a:pPr>
            <a:r>
              <a:rPr lang="zh-CN" altLang="en-US">
                <a:latin typeface="宋体" panose="02010600030101010101" pitchFamily="2" charset="-122"/>
              </a:rPr>
              <a:t>推广使用在实践中总结开发出来的开发软件的成功的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</a:rPr>
              <a:t>技术和方法</a:t>
            </a:r>
            <a:r>
              <a:rPr lang="zh-CN" altLang="en-US">
                <a:latin typeface="宋体" panose="02010600030101010101" pitchFamily="2" charset="-122"/>
              </a:rPr>
              <a:t>。</a:t>
            </a:r>
            <a:endParaRPr lang="en-US" altLang="zh-CN">
              <a:latin typeface="宋体" panose="02010600030101010101" pitchFamily="2" charset="-122"/>
            </a:endParaRPr>
          </a:p>
          <a:p>
            <a:pPr marL="914400" lvl="1" indent="-457200" eaLnBrk="1" hangingPunct="1">
              <a:spcBef>
                <a:spcPts val="1000"/>
              </a:spcBef>
              <a:buFontTx/>
              <a:buAutoNum type="arabicPeriod"/>
            </a:pPr>
            <a:r>
              <a:rPr lang="zh-CN" altLang="en-US">
                <a:latin typeface="宋体" panose="02010600030101010101" pitchFamily="2" charset="-122"/>
              </a:rPr>
              <a:t>应用和开发更好的软件工具。</a:t>
            </a:r>
            <a:endParaRPr lang="en-US" altLang="zh-CN">
              <a:latin typeface="宋体" panose="02010600030101010101" pitchFamily="2" charset="-122"/>
            </a:endParaRPr>
          </a:p>
          <a:p>
            <a:pPr marL="914400" lvl="1" indent="-457200" eaLnBrk="1" hangingPunct="1">
              <a:spcBef>
                <a:spcPts val="1000"/>
              </a:spcBef>
              <a:buFontTx/>
              <a:buAutoNum type="arabicPeriod"/>
            </a:pPr>
            <a:endParaRPr lang="en-US" altLang="zh-CN">
              <a:latin typeface="宋体" panose="02010600030101010101" pitchFamily="2" charset="-122"/>
            </a:endParaRPr>
          </a:p>
          <a:p>
            <a:pPr marL="914400" lvl="1" indent="-457200" eaLnBrk="1" hangingPunct="1">
              <a:spcBef>
                <a:spcPts val="1000"/>
              </a:spcBef>
              <a:buFont typeface="Wingdings" pitchFamily="2" charset="2"/>
              <a:buNone/>
            </a:pPr>
            <a:endParaRPr lang="zh-CN" altLang="en-US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标题 1">
            <a:extLst>
              <a:ext uri="{FF2B5EF4-FFF2-40B4-BE49-F238E27FC236}">
                <a16:creationId xmlns:a16="http://schemas.microsoft.com/office/drawing/2014/main" id="{BBD63EEC-8226-D946-EC57-208C50ADD8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1.3 </a:t>
            </a:r>
            <a:r>
              <a:rPr lang="zh-CN" altLang="en-US"/>
              <a:t>软件工程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08D343-EA9B-959F-99B0-FB879F73C8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</a:rPr>
              <a:t>IEEE</a:t>
            </a:r>
            <a:r>
              <a:rPr lang="zh-CN" altLang="en-US">
                <a:solidFill>
                  <a:srgbClr val="FF0000"/>
                </a:solidFill>
              </a:rPr>
              <a:t>对软件工程的定义</a:t>
            </a:r>
            <a:r>
              <a:rPr lang="en-US" altLang="zh-CN"/>
              <a:t>:</a:t>
            </a:r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）将系统化的、严格约束的、可量化的方法应用于软件的开发、运行和维护，即将工程化应用于软件。</a:t>
            </a:r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）在（</a:t>
            </a:r>
            <a:r>
              <a:rPr lang="en-US" altLang="zh-CN"/>
              <a:t>1</a:t>
            </a:r>
            <a:r>
              <a:rPr lang="zh-CN" altLang="en-US"/>
              <a:t>）中所述方法的研究。</a:t>
            </a: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>
            <a:extLst>
              <a:ext uri="{FF2B5EF4-FFF2-40B4-BE49-F238E27FC236}">
                <a16:creationId xmlns:a16="http://schemas.microsoft.com/office/drawing/2014/main" id="{721FC016-AD1C-380A-3B58-A6A9CF440B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主要内容</a:t>
            </a:r>
          </a:p>
        </p:txBody>
      </p:sp>
      <p:sp>
        <p:nvSpPr>
          <p:cNvPr id="16386" name="内容占位符 2">
            <a:extLst>
              <a:ext uri="{FF2B5EF4-FFF2-40B4-BE49-F238E27FC236}">
                <a16:creationId xmlns:a16="http://schemas.microsoft.com/office/drawing/2014/main" id="{441BF06A-59D4-49C0-88FB-84F6A61E4D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软件的本质</a:t>
            </a:r>
            <a:endParaRPr lang="en-US" altLang="zh-CN">
              <a:hlinkClick r:id="rId2" action="ppaction://hlinksldjump"/>
            </a:endParaRPr>
          </a:p>
          <a:p>
            <a:pPr eaLnBrk="1" hangingPunct="1"/>
            <a:r>
              <a:rPr lang="zh-CN" altLang="en-US"/>
              <a:t>软件危机与软件工程 </a:t>
            </a:r>
            <a:endParaRPr lang="en-US" altLang="zh-CN">
              <a:hlinkClick r:id="rId3" action="ppaction://hlinksldjump"/>
            </a:endParaRPr>
          </a:p>
          <a:p>
            <a:pPr eaLnBrk="1" hangingPunct="1"/>
            <a:r>
              <a:rPr lang="zh-CN" altLang="en-US"/>
              <a:t>软件工程</a:t>
            </a:r>
            <a:endParaRPr lang="en-US" altLang="zh-CN"/>
          </a:p>
          <a:p>
            <a:pPr eaLnBrk="1" hangingPunct="1"/>
            <a:r>
              <a:rPr lang="zh-CN" altLang="en-US"/>
              <a:t>软件过程</a:t>
            </a:r>
            <a:endParaRPr lang="en-US" altLang="zh-CN"/>
          </a:p>
          <a:p>
            <a:pPr eaLnBrk="1" hangingPunct="1"/>
            <a:r>
              <a:rPr lang="zh-CN" altLang="en-US"/>
              <a:t>软件工程实践</a:t>
            </a:r>
            <a:endParaRPr lang="en-US" altLang="zh-CN">
              <a:hlinkClick r:id="rId4" action="ppaction://hlinksldjump"/>
            </a:endParaRPr>
          </a:p>
          <a:p>
            <a:pPr eaLnBrk="1" hangingPunct="1"/>
            <a:r>
              <a:rPr lang="zh-CN" altLang="en-US"/>
              <a:t>软件神话</a:t>
            </a:r>
            <a:endParaRPr lang="en-US" altLang="zh-CN">
              <a:hlinkClick r:id="rId4" action="ppaction://hlinksldjump"/>
            </a:endParaRPr>
          </a:p>
          <a:p>
            <a:pPr eaLnBrk="1" hangingPunct="1"/>
            <a:endParaRPr lang="en-US" altLang="zh-CN">
              <a:hlinkClick r:id="rId4" action="ppaction://hlinksldjump"/>
            </a:endParaRPr>
          </a:p>
          <a:p>
            <a:pPr eaLnBrk="1" hangingPunct="1"/>
            <a:endParaRPr lang="en-US" altLang="zh-CN"/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标题 1">
            <a:extLst>
              <a:ext uri="{FF2B5EF4-FFF2-40B4-BE49-F238E27FC236}">
                <a16:creationId xmlns:a16="http://schemas.microsoft.com/office/drawing/2014/main" id="{D9D52AD5-3B66-A5A1-FA30-6454CA10E4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宋体" panose="02010600030101010101" pitchFamily="2" charset="-122"/>
              </a:rPr>
              <a:t>软件工程</a:t>
            </a:r>
            <a:r>
              <a:rPr lang="zh-CN" altLang="en-US"/>
              <a:t>：一种层次化技术</a:t>
            </a:r>
            <a:endParaRPr lang="zh-CN" altLang="en-US">
              <a:latin typeface="宋体" panose="02010600030101010101" pitchFamily="2" charset="-122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C687E2-CEDC-78F4-6FF8-3F9D4A780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563" y="3459163"/>
            <a:ext cx="7877175" cy="2057400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rgbClr val="000000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outerShdw dist="205175" dir="4091915" algn="ctr" rotWithShape="0">
              <a:schemeClr val="bg2"/>
            </a:outerShdw>
          </a:effec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BD7CEC-5511-9ADB-AC2C-142B17BFE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3070225"/>
            <a:ext cx="6611937" cy="1600200"/>
          </a:xfrm>
          <a:prstGeom prst="ellipse">
            <a:avLst/>
          </a:prstGeom>
          <a:gradFill rotWithShape="0">
            <a:gsLst>
              <a:gs pos="0">
                <a:srgbClr val="CCECFF"/>
              </a:gs>
              <a:gs pos="100000">
                <a:srgbClr val="CCECFF">
                  <a:gamma/>
                  <a:shade val="0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outerShdw dist="181836" dir="3913492" algn="ctr" rotWithShape="0">
              <a:schemeClr val="bg2"/>
            </a:outerShdw>
          </a:effec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4E6B259-71A0-3C43-FE3C-4418F69051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6950" y="2536825"/>
            <a:ext cx="5275263" cy="1219200"/>
          </a:xfrm>
          <a:prstGeom prst="ellipse">
            <a:avLst/>
          </a:prstGeom>
          <a:gradFill rotWithShape="0">
            <a:gsLst>
              <a:gs pos="0">
                <a:srgbClr val="9900CC">
                  <a:gamma/>
                  <a:tint val="53333"/>
                  <a:invGamma/>
                </a:srgbClr>
              </a:gs>
              <a:gs pos="100000">
                <a:srgbClr val="9900CC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outerShdw dist="172739" dir="4373836" algn="ctr" rotWithShape="0">
              <a:schemeClr val="bg2"/>
            </a:outerShdw>
          </a:effec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0D2FD7D-559E-99F7-9FBA-28313D5189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9225" y="1851025"/>
            <a:ext cx="4360863" cy="990600"/>
          </a:xfrm>
          <a:prstGeom prst="ellipse">
            <a:avLst/>
          </a:prstGeom>
          <a:gradFill rotWithShape="0">
            <a:gsLst>
              <a:gs pos="0">
                <a:srgbClr val="F8F8F8"/>
              </a:gs>
              <a:gs pos="100000">
                <a:srgbClr val="F8F8F8">
                  <a:gamma/>
                  <a:shade val="50588"/>
                  <a:invGamma/>
                </a:srgbClr>
              </a:gs>
            </a:gsLst>
            <a:lin ang="5400000" scaled="1"/>
          </a:gradFill>
          <a:ln w="1270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148106" dir="3542175" algn="ctr" rotWithShape="0">
              <a:schemeClr val="bg2"/>
            </a:outerShdw>
          </a:effec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37894" name="Rectangle 10">
            <a:extLst>
              <a:ext uri="{FF2B5EF4-FFF2-40B4-BE49-F238E27FC236}">
                <a16:creationId xmlns:a16="http://schemas.microsoft.com/office/drawing/2014/main" id="{FDF0468A-24D4-DFB6-F093-1820EDEAD9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8613" y="1844675"/>
            <a:ext cx="12144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4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工具</a:t>
            </a:r>
          </a:p>
        </p:txBody>
      </p:sp>
      <p:sp>
        <p:nvSpPr>
          <p:cNvPr id="37895" name="Rectangle 11">
            <a:extLst>
              <a:ext uri="{FF2B5EF4-FFF2-40B4-BE49-F238E27FC236}">
                <a16:creationId xmlns:a16="http://schemas.microsoft.com/office/drawing/2014/main" id="{187A017C-CF8A-A546-2967-EE5A29783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5763" y="2865438"/>
            <a:ext cx="12144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4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</a:t>
            </a:r>
          </a:p>
        </p:txBody>
      </p:sp>
      <p:sp>
        <p:nvSpPr>
          <p:cNvPr id="37896" name="Rectangle 12">
            <a:extLst>
              <a:ext uri="{FF2B5EF4-FFF2-40B4-BE49-F238E27FC236}">
                <a16:creationId xmlns:a16="http://schemas.microsoft.com/office/drawing/2014/main" id="{8823F3EE-E837-78AB-AFE8-BE17E7B43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4325" y="3856038"/>
            <a:ext cx="12144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4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过程</a:t>
            </a:r>
          </a:p>
        </p:txBody>
      </p:sp>
      <p:sp>
        <p:nvSpPr>
          <p:cNvPr id="37897" name="Rectangle 13">
            <a:extLst>
              <a:ext uri="{FF2B5EF4-FFF2-40B4-BE49-F238E27FC236}">
                <a16:creationId xmlns:a16="http://schemas.microsoft.com/office/drawing/2014/main" id="{2FD35054-1D5D-6AAC-BD6A-93D6D9892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7475" y="4770438"/>
            <a:ext cx="31638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36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质量焦点</a:t>
            </a:r>
          </a:p>
        </p:txBody>
      </p:sp>
      <p:sp>
        <p:nvSpPr>
          <p:cNvPr id="37898" name="Text Box 5">
            <a:extLst>
              <a:ext uri="{FF2B5EF4-FFF2-40B4-BE49-F238E27FC236}">
                <a16:creationId xmlns:a16="http://schemas.microsoft.com/office/drawing/2014/main" id="{24ADE313-A174-885B-8FBD-D8157FE830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4263" y="3113088"/>
            <a:ext cx="14017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0"/>
              </a:spcBef>
              <a:buClr>
                <a:srgbClr val="FF0000"/>
              </a:buClr>
              <a:buFontTx/>
              <a:buNone/>
            </a:pPr>
            <a:endParaRPr lang="en-US" altLang="zh-CN" sz="2000"/>
          </a:p>
        </p:txBody>
      </p:sp>
      <p:sp>
        <p:nvSpPr>
          <p:cNvPr id="25" name="矩形标注 24">
            <a:extLst>
              <a:ext uri="{FF2B5EF4-FFF2-40B4-BE49-F238E27FC236}">
                <a16:creationId xmlns:a16="http://schemas.microsoft.com/office/drawing/2014/main" id="{D87AE068-EA4D-AA5B-4F3A-F3C551E7FB1C}"/>
              </a:ext>
            </a:extLst>
          </p:cNvPr>
          <p:cNvSpPr/>
          <p:nvPr/>
        </p:nvSpPr>
        <p:spPr>
          <a:xfrm>
            <a:off x="0" y="2500313"/>
            <a:ext cx="2214563" cy="928687"/>
          </a:xfrm>
          <a:prstGeom prst="wedgeRectCallout">
            <a:avLst>
              <a:gd name="adj1" fmla="val 109546"/>
              <a:gd name="adj2" fmla="val 252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 algn="ctr" eaLnBrk="1" hangingPunct="1">
              <a:defRPr/>
            </a:pPr>
            <a:r>
              <a:rPr lang="zh-CN" altLang="en-US" sz="2000">
                <a:solidFill>
                  <a:srgbClr val="0D0D0D"/>
                </a:solidFill>
              </a:rPr>
              <a:t>各项任务的技术方法，回答“怎么做”的问题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9" name="矩形标注 28">
            <a:extLst>
              <a:ext uri="{FF2B5EF4-FFF2-40B4-BE49-F238E27FC236}">
                <a16:creationId xmlns:a16="http://schemas.microsoft.com/office/drawing/2014/main" id="{8173E3BC-3F29-C331-04B1-C377FA3E6011}"/>
              </a:ext>
            </a:extLst>
          </p:cNvPr>
          <p:cNvSpPr/>
          <p:nvPr/>
        </p:nvSpPr>
        <p:spPr>
          <a:xfrm>
            <a:off x="0" y="3786188"/>
            <a:ext cx="2928938" cy="1143000"/>
          </a:xfrm>
          <a:prstGeom prst="wedgeRectCallout">
            <a:avLst>
              <a:gd name="adj1" fmla="val 67703"/>
              <a:gd name="adj2" fmla="val -114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 algn="ctr" eaLnBrk="1" hangingPunct="1">
              <a:defRPr/>
            </a:pPr>
            <a:r>
              <a:rPr lang="zh-CN" altLang="en-US" sz="2000">
                <a:solidFill>
                  <a:srgbClr val="0D0D0D"/>
                </a:solidFill>
              </a:rPr>
              <a:t>为了获取高质量的软件所需要完成的一系列任务的框架，它规定了完成各项任务的工作步骤</a:t>
            </a:r>
            <a:endParaRPr lang="zh-CN" altLang="en-US">
              <a:solidFill>
                <a:srgbClr val="0D0D0D"/>
              </a:solidFill>
            </a:endParaRPr>
          </a:p>
        </p:txBody>
      </p:sp>
      <p:sp>
        <p:nvSpPr>
          <p:cNvPr id="30" name="矩形标注 29">
            <a:extLst>
              <a:ext uri="{FF2B5EF4-FFF2-40B4-BE49-F238E27FC236}">
                <a16:creationId xmlns:a16="http://schemas.microsoft.com/office/drawing/2014/main" id="{17F4F07E-CEFC-4E01-041A-37E806453C01}"/>
              </a:ext>
            </a:extLst>
          </p:cNvPr>
          <p:cNvSpPr/>
          <p:nvPr/>
        </p:nvSpPr>
        <p:spPr>
          <a:xfrm>
            <a:off x="0" y="1214438"/>
            <a:ext cx="2714625" cy="1143000"/>
          </a:xfrm>
          <a:prstGeom prst="wedgeRectCallout">
            <a:avLst>
              <a:gd name="adj1" fmla="val 92060"/>
              <a:gd name="adj2" fmla="val 371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2" eaLnBrk="1" hangingPunct="1">
              <a:buClr>
                <a:srgbClr val="FF0000"/>
              </a:buClr>
              <a:defRPr/>
            </a:pPr>
            <a:r>
              <a:rPr lang="zh-CN" altLang="en-US" sz="2000">
                <a:solidFill>
                  <a:srgbClr val="0D0D0D"/>
                </a:solidFill>
              </a:rPr>
              <a:t>为运用方法而提供的自动或半自动的软件工程支撑环境</a:t>
            </a:r>
            <a:endParaRPr lang="en-US" altLang="zh-CN" sz="2000">
              <a:solidFill>
                <a:srgbClr val="0D0D0D"/>
              </a:solidFill>
            </a:endParaRPr>
          </a:p>
        </p:txBody>
      </p:sp>
      <p:sp>
        <p:nvSpPr>
          <p:cNvPr id="31" name="矩形标注 30">
            <a:extLst>
              <a:ext uri="{FF2B5EF4-FFF2-40B4-BE49-F238E27FC236}">
                <a16:creationId xmlns:a16="http://schemas.microsoft.com/office/drawing/2014/main" id="{6EA9FE20-ECD2-2CAE-73D2-6377C0911366}"/>
              </a:ext>
            </a:extLst>
          </p:cNvPr>
          <p:cNvSpPr/>
          <p:nvPr/>
        </p:nvSpPr>
        <p:spPr>
          <a:xfrm>
            <a:off x="0" y="5143500"/>
            <a:ext cx="2928938" cy="785813"/>
          </a:xfrm>
          <a:prstGeom prst="wedgeRectCallout">
            <a:avLst>
              <a:gd name="adj1" fmla="val 68315"/>
              <a:gd name="adj2" fmla="val -456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 algn="ctr" eaLnBrk="1" hangingPunct="1">
              <a:defRPr/>
            </a:pPr>
            <a:r>
              <a:rPr lang="zh-CN" altLang="en-US">
                <a:solidFill>
                  <a:srgbClr val="0D0D0D"/>
                </a:solidFill>
              </a:rPr>
              <a:t>任何工程方法（包括软件工程）必须以组织对质量的承诺为基础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allAtOnce" animBg="1"/>
      <p:bldP spid="29" grpId="0" build="allAtOnce" animBg="1"/>
      <p:bldP spid="30" grpId="0" build="allAtOnce" animBg="1"/>
      <p:bldP spid="31" grpId="0" build="allAtOnce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标题 1">
            <a:extLst>
              <a:ext uri="{FF2B5EF4-FFF2-40B4-BE49-F238E27FC236}">
                <a16:creationId xmlns:a16="http://schemas.microsoft.com/office/drawing/2014/main" id="{35915964-CCBF-0C5C-E087-CB86CD8DBD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1.4 </a:t>
            </a:r>
            <a:r>
              <a:rPr lang="zh-CN" altLang="en-US"/>
              <a:t>软件过程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1854C9-CE79-8BB2-01DB-6E627E5762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软件过程是工作产品构建时所执行的一系列活动、动作和任务的集合。</a:t>
            </a:r>
            <a:endParaRPr lang="en-US" altLang="zh-CN"/>
          </a:p>
          <a:p>
            <a:r>
              <a:rPr lang="zh-CN" altLang="en-US"/>
              <a:t>过程框架定义了若干个</a:t>
            </a:r>
            <a:r>
              <a:rPr lang="zh-CN" altLang="en-US">
                <a:solidFill>
                  <a:srgbClr val="FF0000"/>
                </a:solidFill>
              </a:rPr>
              <a:t>框架活动</a:t>
            </a:r>
            <a:r>
              <a:rPr lang="zh-CN" altLang="en-US"/>
              <a:t>，为实现完整的软件工程过程建立了基础。</a:t>
            </a:r>
            <a:endParaRPr lang="en-US" altLang="zh-CN"/>
          </a:p>
          <a:p>
            <a:r>
              <a:rPr lang="zh-CN" altLang="en-US"/>
              <a:t>通用过程框架包含以下</a:t>
            </a:r>
            <a:r>
              <a:rPr lang="en-US" altLang="zh-CN"/>
              <a:t>5</a:t>
            </a:r>
            <a:r>
              <a:rPr lang="zh-CN" altLang="en-US"/>
              <a:t>个活动：</a:t>
            </a:r>
            <a:endParaRPr lang="en-US" altLang="zh-CN"/>
          </a:p>
          <a:p>
            <a:pPr lvl="1"/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沟通、策划、建模、构建、部署</a:t>
            </a:r>
            <a:endParaRPr lang="en-US" altLang="zh-CN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/>
              <a:t>过程框架以普适性活动做补充：</a:t>
            </a:r>
            <a:endParaRPr lang="en-US" altLang="zh-CN"/>
          </a:p>
          <a:p>
            <a:pPr lvl="1"/>
            <a:r>
              <a:rPr lang="zh-CN" altLang="en-US"/>
              <a:t>项目跟踪和控制、风险管理、软件质量保证、技术评审、测量、软件配置管理、可重复管理、工作产品的准备和生产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标题 1">
            <a:extLst>
              <a:ext uri="{FF2B5EF4-FFF2-40B4-BE49-F238E27FC236}">
                <a16:creationId xmlns:a16="http://schemas.microsoft.com/office/drawing/2014/main" id="{648F3C9E-045D-79A9-57B6-BFC28E3078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不同软件过程的差异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C94889-E5FE-6B08-9113-AEDCBE1D60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/>
              <a:t>活动、动作和任务的总体流程，以及相互依赖关系</a:t>
            </a:r>
            <a:endParaRPr lang="en-US" altLang="zh-CN" sz="2800"/>
          </a:p>
          <a:p>
            <a:r>
              <a:rPr lang="zh-CN" altLang="en-US" sz="2800"/>
              <a:t>在每一个框架活动中，动作和任务的细化程度</a:t>
            </a:r>
            <a:endParaRPr lang="en-US" altLang="zh-CN" sz="2800"/>
          </a:p>
          <a:p>
            <a:r>
              <a:rPr lang="zh-CN" altLang="en-US" sz="2800"/>
              <a:t>工作产品的定义和要求的程度</a:t>
            </a:r>
            <a:endParaRPr lang="en-US" altLang="zh-CN" sz="2800"/>
          </a:p>
          <a:p>
            <a:r>
              <a:rPr lang="zh-CN" altLang="en-US" sz="2800"/>
              <a:t>质量保证活动应用的方式</a:t>
            </a:r>
            <a:endParaRPr lang="en-US" altLang="zh-CN" sz="2800"/>
          </a:p>
          <a:p>
            <a:r>
              <a:rPr lang="zh-CN" altLang="en-US" sz="2800"/>
              <a:t>过程描述的详细程度和严谨程度</a:t>
            </a:r>
            <a:endParaRPr lang="en-US" altLang="zh-CN" sz="2800"/>
          </a:p>
          <a:p>
            <a:r>
              <a:rPr lang="zh-CN" altLang="en-US" sz="2800"/>
              <a:t>客户和利益相关者项目参与的程度</a:t>
            </a:r>
            <a:endParaRPr lang="en-US" altLang="zh-CN" sz="2800"/>
          </a:p>
          <a:p>
            <a:r>
              <a:rPr lang="zh-CN" altLang="en-US" sz="2800"/>
              <a:t>软件团队所赋予的自主性</a:t>
            </a:r>
            <a:endParaRPr lang="en-US" altLang="zh-CN" sz="2800"/>
          </a:p>
          <a:p>
            <a:r>
              <a:rPr lang="zh-CN" altLang="en-US" sz="2800"/>
              <a:t>队伍组织和角色明确程度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标题 1">
            <a:extLst>
              <a:ext uri="{FF2B5EF4-FFF2-40B4-BE49-F238E27FC236}">
                <a16:creationId xmlns:a16="http://schemas.microsoft.com/office/drawing/2014/main" id="{30CA4BDF-B8BF-7D12-AC4E-1E88A90A80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1.5 </a:t>
            </a:r>
            <a:r>
              <a:rPr lang="zh-CN" altLang="en-US"/>
              <a:t>软件工程实践</a:t>
            </a:r>
          </a:p>
        </p:txBody>
      </p:sp>
      <p:sp>
        <p:nvSpPr>
          <p:cNvPr id="40962" name="内容占位符 2">
            <a:extLst>
              <a:ext uri="{FF2B5EF4-FFF2-40B4-BE49-F238E27FC236}">
                <a16:creationId xmlns:a16="http://schemas.microsoft.com/office/drawing/2014/main" id="{D74129FD-1426-8E5B-61D4-78B9250DAE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/>
              <a:t>软件工程的实践如何融入框架？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zh-CN" altLang="en-US"/>
              <a:t>实践的精髓：</a:t>
            </a:r>
            <a:endParaRPr lang="en-US" altLang="zh-CN"/>
          </a:p>
          <a:p>
            <a:pPr marL="971550" lvl="1" indent="-514350">
              <a:lnSpc>
                <a:spcPct val="150000"/>
              </a:lnSpc>
              <a:buFontTx/>
              <a:buAutoNum type="arabicPeriod"/>
            </a:pPr>
            <a:r>
              <a:rPr lang="zh-CN" altLang="en-US"/>
              <a:t>理解问题（沟通和分析）</a:t>
            </a:r>
            <a:endParaRPr lang="en-US" altLang="zh-CN"/>
          </a:p>
          <a:p>
            <a:pPr marL="971550" lvl="1" indent="-514350">
              <a:lnSpc>
                <a:spcPct val="150000"/>
              </a:lnSpc>
              <a:buFontTx/>
              <a:buAutoNum type="arabicPeriod"/>
            </a:pPr>
            <a:r>
              <a:rPr lang="zh-CN" altLang="en-US"/>
              <a:t>计划解决问题（建模和软件设计）</a:t>
            </a:r>
            <a:endParaRPr lang="en-US" altLang="zh-CN"/>
          </a:p>
          <a:p>
            <a:pPr marL="971550" lvl="1" indent="-514350">
              <a:lnSpc>
                <a:spcPct val="150000"/>
              </a:lnSpc>
              <a:buFontTx/>
              <a:buAutoNum type="arabicPeriod"/>
            </a:pPr>
            <a:r>
              <a:rPr lang="zh-CN" altLang="en-US"/>
              <a:t>实施计划（代码生成）</a:t>
            </a:r>
            <a:endParaRPr lang="en-US" altLang="zh-CN"/>
          </a:p>
          <a:p>
            <a:pPr marL="971550" lvl="1" indent="-514350">
              <a:lnSpc>
                <a:spcPct val="150000"/>
              </a:lnSpc>
              <a:buFontTx/>
              <a:buAutoNum type="arabicPeriod"/>
            </a:pPr>
            <a:r>
              <a:rPr lang="zh-CN" altLang="en-US"/>
              <a:t>检查结果的正确性（测试和质量保证）</a:t>
            </a:r>
            <a:endParaRPr lang="en-US" altLang="zh-CN"/>
          </a:p>
          <a:p>
            <a:pPr marL="971550" lvl="1" indent="-514350">
              <a:lnSpc>
                <a:spcPct val="150000"/>
              </a:lnSpc>
              <a:buFontTx/>
              <a:buAutoNum type="arabicPeriod"/>
            </a:pP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标题 1">
            <a:extLst>
              <a:ext uri="{FF2B5EF4-FFF2-40B4-BE49-F238E27FC236}">
                <a16:creationId xmlns:a16="http://schemas.microsoft.com/office/drawing/2014/main" id="{4C13F88D-35E0-A89F-885A-3899FC3F9E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2800">
                <a:solidFill>
                  <a:srgbClr val="0070C0"/>
                </a:solidFill>
              </a:rPr>
              <a:t>方法：通过基本问题对应各个阶段</a:t>
            </a:r>
          </a:p>
        </p:txBody>
      </p:sp>
      <p:sp>
        <p:nvSpPr>
          <p:cNvPr id="43010" name="内容占位符 2">
            <a:extLst>
              <a:ext uri="{FF2B5EF4-FFF2-40B4-BE49-F238E27FC236}">
                <a16:creationId xmlns:a16="http://schemas.microsoft.com/office/drawing/2014/main" id="{33641746-E0E6-D156-E30C-7DA98AB71D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buFont typeface="宋体" panose="02010600030101010101" pitchFamily="2" charset="-122"/>
              <a:buAutoNum type="circleNumDbPlain"/>
            </a:pPr>
            <a:r>
              <a:rPr lang="zh-CN" altLang="en-US"/>
              <a:t>理解问题（沟通和分析）</a:t>
            </a:r>
            <a:endParaRPr lang="en-US" altLang="zh-CN"/>
          </a:p>
          <a:p>
            <a:pPr marL="971550" lvl="1" indent="-457200">
              <a:buFont typeface="Wingdings" pitchFamily="2" charset="2"/>
              <a:buChar char="l"/>
            </a:pPr>
            <a:r>
              <a:rPr lang="zh-CN" altLang="en-US"/>
              <a:t>谁将从问题的解决中获益？</a:t>
            </a:r>
            <a:endParaRPr lang="en-US" altLang="zh-CN"/>
          </a:p>
          <a:p>
            <a:pPr marL="971550" lvl="1" indent="-457200">
              <a:buFont typeface="Wingdings" pitchFamily="2" charset="2"/>
              <a:buChar char="l"/>
            </a:pPr>
            <a:r>
              <a:rPr lang="zh-CN" altLang="en-US"/>
              <a:t>有哪些数据、功能和性能是解决问题所必须的？</a:t>
            </a:r>
            <a:endParaRPr lang="en-US" altLang="zh-CN"/>
          </a:p>
          <a:p>
            <a:pPr marL="971550" lvl="1" indent="-457200">
              <a:buFont typeface="Wingdings" pitchFamily="2" charset="2"/>
              <a:buChar char="l"/>
            </a:pPr>
            <a:r>
              <a:rPr lang="zh-CN" altLang="en-US"/>
              <a:t>问题可以划分吗？</a:t>
            </a:r>
            <a:endParaRPr lang="en-US" altLang="zh-CN"/>
          </a:p>
          <a:p>
            <a:pPr marL="971550" lvl="1" indent="-457200">
              <a:buFont typeface="Wingdings" pitchFamily="2" charset="2"/>
              <a:buChar char="l"/>
            </a:pPr>
            <a:r>
              <a:rPr lang="zh-CN" altLang="en-US"/>
              <a:t>问题可以图形化描述吗？ </a:t>
            </a:r>
            <a:endParaRPr lang="en-US" altLang="zh-CN"/>
          </a:p>
          <a:p>
            <a:pPr marL="971550" lvl="1" indent="-457200">
              <a:buFont typeface="Wingdings" pitchFamily="2" charset="2"/>
              <a:buChar char="l"/>
            </a:pPr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标题 1">
            <a:extLst>
              <a:ext uri="{FF2B5EF4-FFF2-40B4-BE49-F238E27FC236}">
                <a16:creationId xmlns:a16="http://schemas.microsoft.com/office/drawing/2014/main" id="{B4295F47-185C-967A-82A3-9DDB046CB7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2800">
                <a:solidFill>
                  <a:srgbClr val="0070C0"/>
                </a:solidFill>
              </a:rPr>
              <a:t>方法：通过基本问题对应各个阶段</a:t>
            </a:r>
            <a:endParaRPr lang="zh-CN" altLang="en-US" sz="2800"/>
          </a:p>
        </p:txBody>
      </p:sp>
      <p:sp>
        <p:nvSpPr>
          <p:cNvPr id="45058" name="内容占位符 2">
            <a:extLst>
              <a:ext uri="{FF2B5EF4-FFF2-40B4-BE49-F238E27FC236}">
                <a16:creationId xmlns:a16="http://schemas.microsoft.com/office/drawing/2014/main" id="{9BAD4FA6-C7EC-53E7-3C1B-729B59108C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28650" indent="-514350">
              <a:buFont typeface="宋体" panose="02010600030101010101" pitchFamily="2" charset="-122"/>
              <a:buAutoNum type="circleNumDbPlain" startAt="2"/>
            </a:pPr>
            <a:r>
              <a:rPr lang="zh-CN" altLang="en-US"/>
              <a:t>策划解决方案（建模和软件设计）</a:t>
            </a:r>
            <a:endParaRPr lang="en-US" altLang="zh-CN"/>
          </a:p>
          <a:p>
            <a:pPr lvl="1">
              <a:buFont typeface="Wingdings" pitchFamily="2" charset="2"/>
              <a:buChar char="l"/>
            </a:pPr>
            <a:r>
              <a:rPr lang="zh-CN" altLang="en-US"/>
              <a:t>以前曾经见过类似问题吗？</a:t>
            </a:r>
            <a:endParaRPr lang="en-US" altLang="zh-CN"/>
          </a:p>
          <a:p>
            <a:pPr lvl="1">
              <a:buFont typeface="Wingdings" pitchFamily="2" charset="2"/>
              <a:buChar char="l"/>
            </a:pPr>
            <a:r>
              <a:rPr lang="zh-CN" altLang="en-US"/>
              <a:t>类似问题是否解决过？</a:t>
            </a:r>
            <a:endParaRPr lang="en-US" altLang="zh-CN"/>
          </a:p>
          <a:p>
            <a:pPr lvl="1">
              <a:buFont typeface="Wingdings" pitchFamily="2" charset="2"/>
              <a:buChar char="l"/>
            </a:pPr>
            <a:r>
              <a:rPr lang="zh-CN" altLang="en-US"/>
              <a:t>可以定义子问题吗？ </a:t>
            </a:r>
            <a:endParaRPr lang="en-US" altLang="zh-CN"/>
          </a:p>
          <a:p>
            <a:pPr lvl="1">
              <a:buFont typeface="Wingdings" pitchFamily="2" charset="2"/>
              <a:buChar char="l"/>
            </a:pPr>
            <a:r>
              <a:rPr lang="zh-CN" altLang="en-US"/>
              <a:t>能用一种可以很快实现的方式来描述解决方案吗？ </a:t>
            </a:r>
            <a:endParaRPr lang="en-US" altLang="zh-CN"/>
          </a:p>
          <a:p>
            <a:pPr lvl="1">
              <a:buFont typeface="Wingdings" pitchFamily="2" charset="2"/>
              <a:buChar char="l"/>
            </a:pPr>
            <a:endParaRPr lang="zh-CN" altLang="en-US"/>
          </a:p>
          <a:p>
            <a:pPr marL="628650" indent="-514350"/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标题 1">
            <a:extLst>
              <a:ext uri="{FF2B5EF4-FFF2-40B4-BE49-F238E27FC236}">
                <a16:creationId xmlns:a16="http://schemas.microsoft.com/office/drawing/2014/main" id="{128B4FAD-1F15-93DF-4B8D-1A844EEB76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2800">
                <a:solidFill>
                  <a:srgbClr val="0070C0"/>
                </a:solidFill>
              </a:rPr>
              <a:t>方法：通过基本问题对应各个阶段</a:t>
            </a:r>
            <a:endParaRPr lang="zh-CN" altLang="en-US" sz="2800"/>
          </a:p>
        </p:txBody>
      </p:sp>
      <p:sp>
        <p:nvSpPr>
          <p:cNvPr id="46082" name="内容占位符 2">
            <a:extLst>
              <a:ext uri="{FF2B5EF4-FFF2-40B4-BE49-F238E27FC236}">
                <a16:creationId xmlns:a16="http://schemas.microsoft.com/office/drawing/2014/main" id="{9D91ABA1-6AA7-768F-A474-DC00B6BAE9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28650" indent="-514350">
              <a:buFont typeface="宋体" panose="02010600030101010101" pitchFamily="2" charset="-122"/>
              <a:buAutoNum type="circleNumDbPlain" startAt="3"/>
            </a:pPr>
            <a:r>
              <a:rPr lang="zh-CN" altLang="en-US"/>
              <a:t>实施计划（代码生成）</a:t>
            </a:r>
            <a:endParaRPr lang="en-US" altLang="zh-CN"/>
          </a:p>
          <a:p>
            <a:pPr marL="1028700" lvl="1" indent="-514350">
              <a:buFont typeface="Wingdings" pitchFamily="2" charset="2"/>
              <a:buChar char="l"/>
            </a:pPr>
            <a:r>
              <a:rPr lang="zh-CN" altLang="en-US"/>
              <a:t>解决方案和计划一致吗？</a:t>
            </a:r>
            <a:endParaRPr lang="en-US" altLang="zh-CN"/>
          </a:p>
          <a:p>
            <a:pPr marL="1028700" lvl="1" indent="-514350">
              <a:buFont typeface="Wingdings" pitchFamily="2" charset="2"/>
              <a:buChar char="l"/>
            </a:pPr>
            <a:r>
              <a:rPr lang="zh-CN" altLang="en-US"/>
              <a:t>解决方案的每个组成部分是否可以证明正确？</a:t>
            </a:r>
          </a:p>
          <a:p>
            <a:pPr marL="628650" indent="-514350"/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标题 1">
            <a:extLst>
              <a:ext uri="{FF2B5EF4-FFF2-40B4-BE49-F238E27FC236}">
                <a16:creationId xmlns:a16="http://schemas.microsoft.com/office/drawing/2014/main" id="{82AE0970-F649-54AB-7F82-EAE4A03644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>
                <a:solidFill>
                  <a:srgbClr val="0070C0"/>
                </a:solidFill>
              </a:rPr>
              <a:t>方法：通过基本问题对应各个阶段</a:t>
            </a:r>
            <a:endParaRPr lang="zh-CN" altLang="en-US" sz="2800"/>
          </a:p>
        </p:txBody>
      </p:sp>
      <p:sp>
        <p:nvSpPr>
          <p:cNvPr id="47106" name="内容占位符 2">
            <a:extLst>
              <a:ext uri="{FF2B5EF4-FFF2-40B4-BE49-F238E27FC236}">
                <a16:creationId xmlns:a16="http://schemas.microsoft.com/office/drawing/2014/main" id="{6112E3C3-13C5-35EF-6FBC-C5F8B894B9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28650" indent="-514350">
              <a:buFont typeface="宋体" panose="02010600030101010101" pitchFamily="2" charset="-122"/>
              <a:buAutoNum type="circleNumDbPlain" startAt="4"/>
            </a:pPr>
            <a:r>
              <a:rPr lang="zh-CN" altLang="en-US"/>
              <a:t>检查结果的正确性（测试和质量保证）</a:t>
            </a:r>
            <a:endParaRPr lang="en-US" altLang="zh-CN"/>
          </a:p>
          <a:p>
            <a:pPr marL="971550" lvl="1" indent="-457200">
              <a:buFont typeface="Wingdings" pitchFamily="2" charset="2"/>
              <a:buChar char="l"/>
            </a:pPr>
            <a:r>
              <a:rPr lang="zh-CN" altLang="en-US"/>
              <a:t>能否测试解决方案的每个部分？</a:t>
            </a:r>
            <a:endParaRPr lang="en-US" altLang="zh-CN"/>
          </a:p>
          <a:p>
            <a:pPr marL="971550" lvl="1" indent="-457200">
              <a:buFont typeface="Wingdings" pitchFamily="2" charset="2"/>
              <a:buChar char="l"/>
            </a:pPr>
            <a:r>
              <a:rPr lang="zh-CN" altLang="en-US"/>
              <a:t>解决方案是否产生了与所要求的数据、功能和特性一致的结果？ </a:t>
            </a:r>
            <a:endParaRPr lang="en-US" altLang="zh-CN"/>
          </a:p>
          <a:p>
            <a:pPr marL="628650" indent="-514350"/>
            <a:endParaRPr lang="zh-CN" altLang="en-US"/>
          </a:p>
          <a:p>
            <a:pPr marL="628650" indent="-514350"/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标题 1">
            <a:extLst>
              <a:ext uri="{FF2B5EF4-FFF2-40B4-BE49-F238E27FC236}">
                <a16:creationId xmlns:a16="http://schemas.microsoft.com/office/drawing/2014/main" id="{BF9A0F32-E4B9-54A6-58CA-52A93A2DD6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1.5 </a:t>
            </a:r>
            <a:r>
              <a:rPr lang="zh-CN" altLang="en-US"/>
              <a:t>软件工程实践</a:t>
            </a:r>
          </a:p>
        </p:txBody>
      </p:sp>
      <p:sp>
        <p:nvSpPr>
          <p:cNvPr id="49154" name="内容占位符 2">
            <a:extLst>
              <a:ext uri="{FF2B5EF4-FFF2-40B4-BE49-F238E27FC236}">
                <a16:creationId xmlns:a16="http://schemas.microsoft.com/office/drawing/2014/main" id="{36CF536B-BE61-B94F-542A-9231D60915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/>
              <a:t>一般原则</a:t>
            </a:r>
            <a:r>
              <a:rPr lang="en-US" altLang="zh-CN" sz="2800"/>
              <a:t>:</a:t>
            </a:r>
          </a:p>
          <a:p>
            <a:pPr marL="971550" lvl="1" indent="-514350">
              <a:buFontTx/>
              <a:buAutoNum type="arabicPeriod"/>
            </a:pPr>
            <a:r>
              <a:rPr lang="zh-CN" altLang="en-US" sz="2400"/>
              <a:t>存在原则   </a:t>
            </a:r>
            <a:r>
              <a:rPr lang="en-US" altLang="zh-CN" sz="2400"/>
              <a:t>--</a:t>
            </a:r>
            <a:r>
              <a:rPr lang="zh-CN" altLang="en-US" sz="2400"/>
              <a:t>增加真正的价值</a:t>
            </a:r>
            <a:endParaRPr lang="en-US" altLang="zh-CN" sz="2400"/>
          </a:p>
          <a:p>
            <a:pPr marL="971550" lvl="1" indent="-514350">
              <a:buFontTx/>
              <a:buAutoNum type="arabicPeriod"/>
            </a:pPr>
            <a:r>
              <a:rPr lang="zh-CN" altLang="en-US" sz="2400"/>
              <a:t>保持简洁  </a:t>
            </a:r>
            <a:r>
              <a:rPr lang="en-US" altLang="zh-CN" sz="2400"/>
              <a:t>--</a:t>
            </a:r>
            <a:r>
              <a:rPr lang="zh-CN" altLang="en-US" sz="2400"/>
              <a:t>易于维护和理解</a:t>
            </a:r>
            <a:endParaRPr lang="en-US" altLang="zh-CN" sz="2400"/>
          </a:p>
          <a:p>
            <a:pPr marL="971550" lvl="1" indent="-514350">
              <a:buFontTx/>
              <a:buAutoNum type="arabicPeriod"/>
            </a:pPr>
            <a:r>
              <a:rPr lang="zh-CN" altLang="en-US" sz="2400"/>
              <a:t>保持愿景  </a:t>
            </a:r>
            <a:r>
              <a:rPr lang="en-US" altLang="zh-CN" sz="2400"/>
              <a:t>--</a:t>
            </a:r>
            <a:r>
              <a:rPr lang="zh-CN" altLang="en-US" sz="2400"/>
              <a:t>概念一致</a:t>
            </a:r>
            <a:endParaRPr lang="en-US" altLang="zh-CN" sz="2400"/>
          </a:p>
          <a:p>
            <a:pPr marL="971550" lvl="1" indent="-514350">
              <a:buFontTx/>
              <a:buAutoNum type="arabicPeriod"/>
            </a:pPr>
            <a:r>
              <a:rPr lang="zh-CN" altLang="en-US" sz="2400"/>
              <a:t>关注使用者  </a:t>
            </a:r>
            <a:r>
              <a:rPr lang="en-US" altLang="zh-CN" sz="2400"/>
              <a:t>--</a:t>
            </a:r>
            <a:r>
              <a:rPr lang="zh-CN" altLang="en-US" sz="2400"/>
              <a:t>尽可能使其工作简化</a:t>
            </a:r>
            <a:endParaRPr lang="en-US" altLang="zh-CN" sz="2400"/>
          </a:p>
          <a:p>
            <a:pPr marL="971550" lvl="1" indent="-514350">
              <a:buFontTx/>
              <a:buAutoNum type="arabicPeriod"/>
            </a:pPr>
            <a:r>
              <a:rPr lang="zh-CN" altLang="en-US" sz="2400"/>
              <a:t>面向未来  </a:t>
            </a:r>
            <a:r>
              <a:rPr lang="en-US" altLang="zh-CN" sz="2400"/>
              <a:t>--</a:t>
            </a:r>
            <a:r>
              <a:rPr lang="zh-CN" altLang="en-US" sz="2400"/>
              <a:t>通用，耐用</a:t>
            </a:r>
            <a:endParaRPr lang="en-US" altLang="zh-CN" sz="2400"/>
          </a:p>
          <a:p>
            <a:pPr marL="971550" lvl="1" indent="-514350">
              <a:buFontTx/>
              <a:buAutoNum type="arabicPeriod"/>
            </a:pPr>
            <a:r>
              <a:rPr lang="zh-CN" altLang="en-US" sz="2400"/>
              <a:t>计划复用   </a:t>
            </a:r>
            <a:r>
              <a:rPr lang="en-US" altLang="zh-CN" sz="2400"/>
              <a:t>--</a:t>
            </a:r>
            <a:r>
              <a:rPr lang="zh-CN" altLang="en-US" sz="2400"/>
              <a:t>前瞻性的计划和设计</a:t>
            </a:r>
            <a:endParaRPr lang="en-US" altLang="zh-CN" sz="2400"/>
          </a:p>
          <a:p>
            <a:pPr marL="971550" lvl="1" indent="-514350">
              <a:buFontTx/>
              <a:buAutoNum type="arabicPeriod"/>
            </a:pPr>
            <a:r>
              <a:rPr lang="zh-CN" altLang="en-US" sz="2400"/>
              <a:t>认真思考  </a:t>
            </a:r>
            <a:r>
              <a:rPr lang="en-US" altLang="zh-CN" sz="2400"/>
              <a:t>--</a:t>
            </a:r>
            <a:r>
              <a:rPr lang="zh-CN" altLang="en-US" sz="2400"/>
              <a:t>行动前清晰定位、完整思考</a:t>
            </a:r>
            <a:endParaRPr lang="en-US" altLang="zh-CN" sz="2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标题 20">
            <a:extLst>
              <a:ext uri="{FF2B5EF4-FFF2-40B4-BE49-F238E27FC236}">
                <a16:creationId xmlns:a16="http://schemas.microsoft.com/office/drawing/2014/main" id="{50AF955D-FBF9-6A89-91FF-E9B8DDAAE4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1.6 </a:t>
            </a:r>
            <a:r>
              <a:rPr lang="zh-CN" altLang="en-US"/>
              <a:t>软件神话</a:t>
            </a:r>
          </a:p>
        </p:txBody>
      </p:sp>
      <p:sp>
        <p:nvSpPr>
          <p:cNvPr id="17411" name="内容占位符 21">
            <a:extLst>
              <a:ext uri="{FF2B5EF4-FFF2-40B4-BE49-F238E27FC236}">
                <a16:creationId xmlns:a16="http://schemas.microsoft.com/office/drawing/2014/main" id="{3E4C2B1A-F97B-87FE-08A5-0D58C33C2A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ts val="4000"/>
              </a:lnSpc>
            </a:pPr>
            <a:r>
              <a:rPr lang="zh-CN" altLang="en-US"/>
              <a:t>管理神话：</a:t>
            </a:r>
            <a:endParaRPr lang="en-US" altLang="zh-CN"/>
          </a:p>
          <a:p>
            <a:pPr lvl="1" eaLnBrk="1" hangingPunct="1">
              <a:lnSpc>
                <a:spcPts val="4000"/>
              </a:lnSpc>
            </a:pPr>
            <a:r>
              <a:rPr lang="zh-CN" altLang="en-US"/>
              <a:t>我们已经有了一本写满软件开发标准和规程的</a:t>
            </a:r>
            <a:r>
              <a:rPr lang="zh-CN" altLang="en-US">
                <a:solidFill>
                  <a:srgbClr val="FF0000"/>
                </a:solidFill>
              </a:rPr>
              <a:t>宝典</a:t>
            </a:r>
            <a:r>
              <a:rPr lang="zh-CN" altLang="en-US"/>
              <a:t>。它无所不包，囊括了我们可能问到的所有问题</a:t>
            </a:r>
            <a:endParaRPr lang="en-US" altLang="zh-CN"/>
          </a:p>
          <a:p>
            <a:pPr lvl="1" eaLnBrk="1" hangingPunct="1">
              <a:lnSpc>
                <a:spcPts val="4000"/>
              </a:lnSpc>
            </a:pPr>
            <a:r>
              <a:rPr lang="zh-CN" altLang="en-US"/>
              <a:t>如果我们未能按时完成计划，我们可以通过增加程序员人数而赶上进度</a:t>
            </a:r>
            <a:endParaRPr lang="en-US" altLang="zh-CN"/>
          </a:p>
          <a:p>
            <a:pPr lvl="1" eaLnBrk="1" hangingPunct="1">
              <a:lnSpc>
                <a:spcPts val="4000"/>
              </a:lnSpc>
            </a:pPr>
            <a:r>
              <a:rPr lang="zh-CN" altLang="en-US"/>
              <a:t>如果将一个软件外包给另一家公司，则我们可以完全放手不管。</a:t>
            </a:r>
            <a:endParaRPr lang="en-US" altLang="zh-CN"/>
          </a:p>
          <a:p>
            <a:pPr lvl="1" eaLnBrk="1" hangingPunct="1">
              <a:lnSpc>
                <a:spcPts val="4000"/>
              </a:lnSpc>
            </a:pPr>
            <a:r>
              <a:rPr lang="en-US" altLang="zh-CN"/>
              <a:t>……</a:t>
            </a:r>
          </a:p>
          <a:p>
            <a:pPr lvl="1" eaLnBrk="1" hangingPunct="1">
              <a:lnSpc>
                <a:spcPts val="4000"/>
              </a:lnSpc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>
            <a:extLst>
              <a:ext uri="{FF2B5EF4-FFF2-40B4-BE49-F238E27FC236}">
                <a16:creationId xmlns:a16="http://schemas.microsoft.com/office/drawing/2014/main" id="{19A5A7F7-E0AE-4353-EEA8-4C02296AC9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1.1 </a:t>
            </a:r>
            <a:r>
              <a:rPr lang="zh-CN" altLang="en-US"/>
              <a:t>软件的本质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29BDF7-A9F2-14B5-1114-9AE004035D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40105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/>
              <a:t>软件扮演着</a:t>
            </a:r>
            <a:r>
              <a:rPr lang="zh-CN" altLang="en-US">
                <a:solidFill>
                  <a:srgbClr val="FF0000"/>
                </a:solidFill>
              </a:rPr>
              <a:t>信息转换</a:t>
            </a:r>
            <a:r>
              <a:rPr lang="zh-CN" altLang="en-US"/>
              <a:t>的角色：生产、管理、获取、修改、显示或者传输各种不同的信息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zh-CN" altLang="en-US"/>
              <a:t>软件提供了计算机控制</a:t>
            </a:r>
            <a:r>
              <a:rPr lang="en-US" altLang="zh-CN"/>
              <a:t>(</a:t>
            </a:r>
            <a:r>
              <a:rPr lang="zh-CN" altLang="en-US"/>
              <a:t>操作系统</a:t>
            </a:r>
            <a:r>
              <a:rPr lang="en-US" altLang="zh-CN"/>
              <a:t>)</a:t>
            </a:r>
            <a:r>
              <a:rPr lang="zh-CN" altLang="en-US"/>
              <a:t>、信息通信（网络）以及应用程序开发和控制（软件工具和环境）的基础平台。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标题 1">
            <a:extLst>
              <a:ext uri="{FF2B5EF4-FFF2-40B4-BE49-F238E27FC236}">
                <a16:creationId xmlns:a16="http://schemas.microsoft.com/office/drawing/2014/main" id="{23B0CA5F-2C27-D928-9B02-F9DC31FA02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1.6 </a:t>
            </a:r>
            <a:r>
              <a:rPr lang="zh-CN" altLang="en-US"/>
              <a:t>软件神话（续）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8E6A3A-BF77-DEE0-E043-5923AB1C29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ts val="4000"/>
              </a:lnSpc>
            </a:pPr>
            <a:r>
              <a:rPr lang="zh-CN" altLang="en-US"/>
              <a:t>用户神话</a:t>
            </a:r>
            <a:endParaRPr lang="en-US" altLang="zh-CN"/>
          </a:p>
          <a:p>
            <a:pPr lvl="1" eaLnBrk="1" hangingPunct="1">
              <a:lnSpc>
                <a:spcPts val="4000"/>
              </a:lnSpc>
            </a:pPr>
            <a:r>
              <a:rPr lang="zh-CN" altLang="en-US"/>
              <a:t>有了对项目目标的大概了解，便足以开始编写程序，我们可以在之后的项目开发过程中逐步了解细节。</a:t>
            </a:r>
            <a:endParaRPr lang="en-US" altLang="zh-CN"/>
          </a:p>
          <a:p>
            <a:pPr lvl="1" eaLnBrk="1" hangingPunct="1">
              <a:lnSpc>
                <a:spcPts val="4000"/>
              </a:lnSpc>
            </a:pPr>
            <a:r>
              <a:rPr lang="zh-CN" altLang="en-US"/>
              <a:t>虽然项目需求不断变更，但是因为软件是弹性的，因此可以很容易地适应变化</a:t>
            </a:r>
            <a:endParaRPr lang="en-US" altLang="zh-CN"/>
          </a:p>
          <a:p>
            <a:pPr lvl="1" eaLnBrk="1" hangingPunct="1">
              <a:lnSpc>
                <a:spcPts val="4000"/>
              </a:lnSpc>
            </a:pPr>
            <a:r>
              <a:rPr lang="en-US" altLang="zh-CN"/>
              <a:t>……</a:t>
            </a:r>
          </a:p>
          <a:p>
            <a:pPr lvl="1" eaLnBrk="1" hangingPunct="1">
              <a:lnSpc>
                <a:spcPts val="4000"/>
              </a:lnSpc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标题 1">
            <a:extLst>
              <a:ext uri="{FF2B5EF4-FFF2-40B4-BE49-F238E27FC236}">
                <a16:creationId xmlns:a16="http://schemas.microsoft.com/office/drawing/2014/main" id="{47EFFC99-D35F-CDF3-3500-756739A853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1.6 </a:t>
            </a:r>
            <a:r>
              <a:rPr lang="zh-CN" altLang="en-US"/>
              <a:t>软件神话（续）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43AD5A-F665-725E-5020-EDD0296FB4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从业者神话：</a:t>
            </a:r>
            <a:endParaRPr lang="en-US" altLang="zh-CN"/>
          </a:p>
          <a:p>
            <a:pPr lvl="1" eaLnBrk="1" hangingPunct="1">
              <a:lnSpc>
                <a:spcPts val="4000"/>
              </a:lnSpc>
            </a:pPr>
            <a:r>
              <a:rPr lang="zh-CN" altLang="en-US"/>
              <a:t>当我们完成程序并将其交付使用之后，我们的任务就完成了。</a:t>
            </a:r>
            <a:endParaRPr lang="en-US" altLang="zh-CN"/>
          </a:p>
          <a:p>
            <a:pPr lvl="1" eaLnBrk="1" hangingPunct="1">
              <a:lnSpc>
                <a:spcPts val="4000"/>
              </a:lnSpc>
            </a:pPr>
            <a:r>
              <a:rPr lang="zh-CN" altLang="en-US"/>
              <a:t>直到程序开始运行，才能评估其质量</a:t>
            </a:r>
            <a:endParaRPr lang="en-US" altLang="zh-CN"/>
          </a:p>
          <a:p>
            <a:pPr lvl="1" eaLnBrk="1" hangingPunct="1">
              <a:lnSpc>
                <a:spcPts val="4000"/>
              </a:lnSpc>
            </a:pPr>
            <a:r>
              <a:rPr lang="zh-CN" altLang="en-US"/>
              <a:t>对于一个成功的软件项目，可执行程序是惟一可交付的成果。</a:t>
            </a:r>
            <a:endParaRPr lang="en-US" altLang="zh-CN"/>
          </a:p>
          <a:p>
            <a:pPr lvl="1" eaLnBrk="1" hangingPunct="1">
              <a:lnSpc>
                <a:spcPts val="4000"/>
              </a:lnSpc>
            </a:pPr>
            <a:r>
              <a:rPr lang="zh-CN" altLang="en-US"/>
              <a:t>软件工程将导致我们产生大量无用文档，并因此降低工作效率。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标题 1">
            <a:extLst>
              <a:ext uri="{FF2B5EF4-FFF2-40B4-BE49-F238E27FC236}">
                <a16:creationId xmlns:a16="http://schemas.microsoft.com/office/drawing/2014/main" id="{BB0E9DF6-C149-6A8D-503E-821C77C3C2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作业</a:t>
            </a:r>
          </a:p>
        </p:txBody>
      </p:sp>
      <p:sp>
        <p:nvSpPr>
          <p:cNvPr id="53250" name="内容占位符 2">
            <a:extLst>
              <a:ext uri="{FF2B5EF4-FFF2-40B4-BE49-F238E27FC236}">
                <a16:creationId xmlns:a16="http://schemas.microsoft.com/office/drawing/2014/main" id="{1D4D37BE-8744-3FCC-FC67-6A5A87E59B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理解：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什么是软件危机？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软件危机的具体表现有哪些？</a:t>
            </a:r>
            <a:endParaRPr lang="en-US" altLang="zh-CN" dirty="0"/>
          </a:p>
          <a:p>
            <a:pPr eaLnBrk="1" hangingPunct="1"/>
            <a:r>
              <a:rPr lang="zh-CN" altLang="en-US" dirty="0"/>
              <a:t>调研分析（交）：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大语言模型对软件行业有什么有利和不利的影响，我们作为软件人如何应对。</a:t>
            </a:r>
            <a:endParaRPr lang="en-US" altLang="zh-CN" dirty="0"/>
          </a:p>
          <a:p>
            <a:pPr lvl="1" eaLnBrk="1" hangingPunct="1">
              <a:buFontTx/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>
            <a:extLst>
              <a:ext uri="{FF2B5EF4-FFF2-40B4-BE49-F238E27FC236}">
                <a16:creationId xmlns:a16="http://schemas.microsoft.com/office/drawing/2014/main" id="{3F92226E-F356-A360-9CA2-57ABC59693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1.1 </a:t>
            </a:r>
            <a:r>
              <a:rPr lang="zh-CN" altLang="en-US"/>
              <a:t>软件的本质</a:t>
            </a:r>
          </a:p>
        </p:txBody>
      </p:sp>
      <p:sp>
        <p:nvSpPr>
          <p:cNvPr id="18434" name="内容占位符 2">
            <a:extLst>
              <a:ext uri="{FF2B5EF4-FFF2-40B4-BE49-F238E27FC236}">
                <a16:creationId xmlns:a16="http://schemas.microsoft.com/office/drawing/2014/main" id="{AF7BEEF8-399D-6B73-2291-6ABCD4FEE0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软件的定义：</a:t>
            </a:r>
            <a:endParaRPr lang="en-US" altLang="zh-CN"/>
          </a:p>
          <a:p>
            <a:pPr lvl="1"/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zh-CN" altLang="en-US">
                <a:solidFill>
                  <a:srgbClr val="FF0000"/>
                </a:solidFill>
              </a:rPr>
              <a:t>指令的集合</a:t>
            </a:r>
            <a:r>
              <a:rPr lang="zh-CN" altLang="en-US"/>
              <a:t>（计算机程序），通过执行这些指令可以满足预期的特征、功能和性能需求</a:t>
            </a:r>
            <a:endParaRPr lang="en-US" altLang="zh-CN"/>
          </a:p>
          <a:p>
            <a:pPr lvl="1"/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 </a:t>
            </a:r>
            <a:r>
              <a:rPr lang="zh-CN" altLang="en-US">
                <a:solidFill>
                  <a:srgbClr val="FF0000"/>
                </a:solidFill>
              </a:rPr>
              <a:t>数据结构</a:t>
            </a:r>
            <a:r>
              <a:rPr lang="zh-CN" altLang="en-US"/>
              <a:t>，使得程序可以合理利用信息</a:t>
            </a:r>
            <a:endParaRPr lang="en-US" altLang="zh-CN"/>
          </a:p>
          <a:p>
            <a:pPr lvl="1"/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</a:t>
            </a:r>
            <a:r>
              <a:rPr lang="zh-CN" altLang="en-US">
                <a:solidFill>
                  <a:srgbClr val="FF0000"/>
                </a:solidFill>
              </a:rPr>
              <a:t>软件描述信息</a:t>
            </a:r>
            <a:r>
              <a:rPr lang="zh-CN" altLang="en-US"/>
              <a:t>，它以硬拷贝和虚拟形式存在，用来描述程序操作和使用。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3">
            <a:extLst>
              <a:ext uri="{FF2B5EF4-FFF2-40B4-BE49-F238E27FC236}">
                <a16:creationId xmlns:a16="http://schemas.microsoft.com/office/drawing/2014/main" id="{18CC0514-9F65-A880-AC0B-3BBDDDA90C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软件角色的演化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005D5C-86B8-D4FF-F31D-126659E565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spcBef>
                <a:spcPts val="1000"/>
              </a:spcBef>
            </a:pPr>
            <a:r>
              <a:rPr lang="zh-CN" altLang="en-US" sz="2800"/>
              <a:t>计算机软件的地位在</a:t>
            </a:r>
            <a:r>
              <a:rPr lang="en-US" altLang="zh-CN" sz="2800"/>
              <a:t>50</a:t>
            </a:r>
            <a:r>
              <a:rPr lang="zh-CN" altLang="en-US" sz="2800"/>
              <a:t>多年的时间中发生了很大的变化：</a:t>
            </a:r>
            <a:endParaRPr lang="en-US" altLang="zh-CN" sz="2800"/>
          </a:p>
          <a:p>
            <a:pPr marL="914400" lvl="1" indent="-514350" eaLnBrk="1" hangingPunct="1">
              <a:spcBef>
                <a:spcPts val="1000"/>
              </a:spcBef>
              <a:buFontTx/>
              <a:buAutoNum type="arabicPeriod"/>
            </a:pPr>
            <a:r>
              <a:rPr lang="en-US" altLang="zh-CN" sz="2400"/>
              <a:t>20</a:t>
            </a:r>
            <a:r>
              <a:rPr lang="zh-CN" altLang="en-US" sz="2400"/>
              <a:t>世纪</a:t>
            </a:r>
            <a:r>
              <a:rPr lang="en-US" altLang="zh-CN" sz="2400"/>
              <a:t>70</a:t>
            </a:r>
            <a:r>
              <a:rPr lang="zh-CN" altLang="en-US" sz="2400"/>
              <a:t>，</a:t>
            </a:r>
            <a:r>
              <a:rPr lang="en-US" altLang="zh-CN" sz="2400"/>
              <a:t>80</a:t>
            </a:r>
            <a:r>
              <a:rPr lang="zh-CN" altLang="en-US" sz="2400"/>
              <a:t>年代“新的工业革命”“信息和知识（由计算机控制）将成为</a:t>
            </a:r>
            <a:r>
              <a:rPr lang="en-US" altLang="zh-CN" sz="2400"/>
              <a:t>21</a:t>
            </a:r>
            <a:r>
              <a:rPr lang="zh-CN" altLang="en-US" sz="2400"/>
              <a:t>世纪能源的焦点”</a:t>
            </a:r>
            <a:r>
              <a:rPr lang="en-US" altLang="zh-CN" sz="2400"/>
              <a:t>……</a:t>
            </a:r>
          </a:p>
          <a:p>
            <a:pPr marL="914400" lvl="1" indent="-514350" eaLnBrk="1" hangingPunct="1">
              <a:spcBef>
                <a:spcPts val="1000"/>
              </a:spcBef>
              <a:buFontTx/>
              <a:buAutoNum type="arabicPeriod"/>
            </a:pPr>
            <a:r>
              <a:rPr lang="en-US" altLang="zh-CN" sz="2400"/>
              <a:t>20</a:t>
            </a:r>
            <a:r>
              <a:rPr lang="zh-CN" altLang="en-US" sz="2400"/>
              <a:t>世纪</a:t>
            </a:r>
            <a:r>
              <a:rPr lang="en-US" altLang="zh-CN" sz="2400"/>
              <a:t>90</a:t>
            </a:r>
            <a:r>
              <a:rPr lang="zh-CN" altLang="en-US" sz="2400"/>
              <a:t>年代，“反虚拟生活”“未来不是计算”被刻意妖魔化</a:t>
            </a:r>
            <a:endParaRPr lang="en-US" altLang="zh-CN" sz="2400"/>
          </a:p>
          <a:p>
            <a:pPr marL="914400" lvl="1" indent="-514350" eaLnBrk="1" hangingPunct="1">
              <a:spcBef>
                <a:spcPts val="1000"/>
              </a:spcBef>
              <a:buFontTx/>
              <a:buAutoNum type="arabicPeriod"/>
            </a:pPr>
            <a:r>
              <a:rPr lang="en-US" altLang="zh-CN" sz="2400"/>
              <a:t>20</a:t>
            </a:r>
            <a:r>
              <a:rPr lang="zh-CN" altLang="en-US" sz="2400"/>
              <a:t>世纪</a:t>
            </a:r>
            <a:r>
              <a:rPr lang="en-US" altLang="zh-CN" sz="2400"/>
              <a:t>90</a:t>
            </a:r>
            <a:r>
              <a:rPr lang="zh-CN" altLang="en-US" sz="2400"/>
              <a:t>年代末，随着网络的意义逐步体现，千年虫等问题，计算机软件职业“复兴”</a:t>
            </a:r>
            <a:endParaRPr lang="en-US" altLang="zh-CN" sz="2400"/>
          </a:p>
          <a:p>
            <a:pPr marL="914400" lvl="1" indent="-514350" eaLnBrk="1" hangingPunct="1">
              <a:spcBef>
                <a:spcPts val="1000"/>
              </a:spcBef>
              <a:buFontTx/>
              <a:buAutoNum type="arabicPeriod"/>
            </a:pPr>
            <a:r>
              <a:rPr lang="zh-CN" altLang="en-US" sz="2400"/>
              <a:t>现代庞大的软件产业已经成为工业经济中的主导因素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3">
            <a:extLst>
              <a:ext uri="{FF2B5EF4-FFF2-40B4-BE49-F238E27FC236}">
                <a16:creationId xmlns:a16="http://schemas.microsoft.com/office/drawing/2014/main" id="{9F486E26-2292-40F1-111B-3D805B35CD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软件与硬件的差异特征</a:t>
            </a:r>
          </a:p>
        </p:txBody>
      </p:sp>
      <p:sp>
        <p:nvSpPr>
          <p:cNvPr id="21506" name="内容占位符 2">
            <a:extLst>
              <a:ext uri="{FF2B5EF4-FFF2-40B4-BE49-F238E27FC236}">
                <a16:creationId xmlns:a16="http://schemas.microsoft.com/office/drawing/2014/main" id="{F92791AE-FDC8-B447-2667-6AEA625541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/>
              <a:t>软件是开发的，而不是传统意义上生产制造的（成本）</a:t>
            </a:r>
            <a:endParaRPr lang="en-US" altLang="zh-CN"/>
          </a:p>
          <a:p>
            <a:pPr eaLnBrk="1" hangingPunct="1">
              <a:lnSpc>
                <a:spcPct val="150000"/>
              </a:lnSpc>
            </a:pPr>
            <a:r>
              <a:rPr lang="zh-CN" altLang="en-US"/>
              <a:t>软件的非通用性</a:t>
            </a:r>
            <a:endParaRPr lang="en-US" altLang="zh-CN"/>
          </a:p>
          <a:p>
            <a:pPr eaLnBrk="1" hangingPunct="1">
              <a:lnSpc>
                <a:spcPct val="150000"/>
              </a:lnSpc>
            </a:pPr>
            <a:r>
              <a:rPr lang="zh-CN" altLang="en-US"/>
              <a:t>软件不会磨损 </a:t>
            </a:r>
            <a:endParaRPr lang="en-US" altLang="zh-CN"/>
          </a:p>
          <a:p>
            <a:pPr eaLnBrk="1" hangingPunct="1">
              <a:lnSpc>
                <a:spcPct val="150000"/>
              </a:lnSpc>
            </a:pP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内容占位符 2">
            <a:extLst>
              <a:ext uri="{FF2B5EF4-FFF2-40B4-BE49-F238E27FC236}">
                <a16:creationId xmlns:a16="http://schemas.microsoft.com/office/drawing/2014/main" id="{57FA60E6-A889-C448-5024-8EACF65E56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14438" y="1571625"/>
            <a:ext cx="1471612" cy="904875"/>
          </a:xfrm>
        </p:spPr>
        <p:txBody>
          <a:bodyPr>
            <a:spAutoFit/>
          </a:bodyPr>
          <a:lstStyle/>
          <a:p>
            <a:pPr eaLnBrk="1" hangingPunct="1">
              <a:buFontTx/>
              <a:buNone/>
            </a:pPr>
            <a:endParaRPr lang="en-US" altLang="zh-CN" sz="2400"/>
          </a:p>
          <a:p>
            <a:pPr eaLnBrk="1" hangingPunct="1">
              <a:buFontTx/>
              <a:buNone/>
            </a:pPr>
            <a:r>
              <a:rPr lang="en-US" altLang="zh-CN" sz="2400"/>
              <a:t>       </a:t>
            </a:r>
            <a:endParaRPr lang="zh-CN" altLang="en-US" sz="240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58167DFB-77D9-6048-68D0-E95B2022E8D6}"/>
              </a:ext>
            </a:extLst>
          </p:cNvPr>
          <p:cNvCxnSpPr/>
          <p:nvPr/>
        </p:nvCxnSpPr>
        <p:spPr>
          <a:xfrm rot="5400000" flipH="1" flipV="1">
            <a:off x="-73024" y="2857500"/>
            <a:ext cx="1858962" cy="15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5FC1872-6258-9B79-F82B-C4C0C117F7A8}"/>
              </a:ext>
            </a:extLst>
          </p:cNvPr>
          <p:cNvCxnSpPr/>
          <p:nvPr/>
        </p:nvCxnSpPr>
        <p:spPr>
          <a:xfrm>
            <a:off x="857250" y="3786188"/>
            <a:ext cx="2635250" cy="746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任意多边形 8">
            <a:extLst>
              <a:ext uri="{FF2B5EF4-FFF2-40B4-BE49-F238E27FC236}">
                <a16:creationId xmlns:a16="http://schemas.microsoft.com/office/drawing/2014/main" id="{1130C1E3-36AE-FA1F-9A00-6BF5E6C31D82}"/>
              </a:ext>
            </a:extLst>
          </p:cNvPr>
          <p:cNvSpPr/>
          <p:nvPr/>
        </p:nvSpPr>
        <p:spPr>
          <a:xfrm>
            <a:off x="1057275" y="2265363"/>
            <a:ext cx="1773238" cy="1196975"/>
          </a:xfrm>
          <a:custGeom>
            <a:avLst/>
            <a:gdLst>
              <a:gd name="connsiteX0" fmla="*/ 11723 w 1772529"/>
              <a:gd name="connsiteY0" fmla="*/ 0 h 1198099"/>
              <a:gd name="connsiteX1" fmla="*/ 11723 w 1772529"/>
              <a:gd name="connsiteY1" fmla="*/ 422031 h 1198099"/>
              <a:gd name="connsiteX2" fmla="*/ 82061 w 1772529"/>
              <a:gd name="connsiteY2" fmla="*/ 801859 h 1198099"/>
              <a:gd name="connsiteX3" fmla="*/ 264941 w 1772529"/>
              <a:gd name="connsiteY3" fmla="*/ 1111348 h 1198099"/>
              <a:gd name="connsiteX4" fmla="*/ 1193409 w 1772529"/>
              <a:gd name="connsiteY4" fmla="*/ 1111348 h 1198099"/>
              <a:gd name="connsiteX5" fmla="*/ 1573236 w 1772529"/>
              <a:gd name="connsiteY5" fmla="*/ 590844 h 1198099"/>
              <a:gd name="connsiteX6" fmla="*/ 1742049 w 1772529"/>
              <a:gd name="connsiteY6" fmla="*/ 140677 h 1198099"/>
              <a:gd name="connsiteX7" fmla="*/ 1756116 w 1772529"/>
              <a:gd name="connsiteY7" fmla="*/ 98474 h 1198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2529" h="1198099">
                <a:moveTo>
                  <a:pt x="11723" y="0"/>
                </a:moveTo>
                <a:cubicBezTo>
                  <a:pt x="5861" y="144194"/>
                  <a:pt x="0" y="288388"/>
                  <a:pt x="11723" y="422031"/>
                </a:cubicBezTo>
                <a:cubicBezTo>
                  <a:pt x="23446" y="555674"/>
                  <a:pt x="39858" y="686973"/>
                  <a:pt x="82061" y="801859"/>
                </a:cubicBezTo>
                <a:cubicBezTo>
                  <a:pt x="124264" y="916745"/>
                  <a:pt x="79716" y="1059766"/>
                  <a:pt x="264941" y="1111348"/>
                </a:cubicBezTo>
                <a:cubicBezTo>
                  <a:pt x="450166" y="1162930"/>
                  <a:pt x="975360" y="1198099"/>
                  <a:pt x="1193409" y="1111348"/>
                </a:cubicBezTo>
                <a:cubicBezTo>
                  <a:pt x="1411458" y="1024597"/>
                  <a:pt x="1481796" y="752623"/>
                  <a:pt x="1573236" y="590844"/>
                </a:cubicBezTo>
                <a:cubicBezTo>
                  <a:pt x="1664676" y="429066"/>
                  <a:pt x="1711569" y="222739"/>
                  <a:pt x="1742049" y="140677"/>
                </a:cubicBezTo>
                <a:cubicBezTo>
                  <a:pt x="1772529" y="58615"/>
                  <a:pt x="1764322" y="78544"/>
                  <a:pt x="1756116" y="98474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/>
          </a:p>
        </p:txBody>
      </p:sp>
      <p:sp>
        <p:nvSpPr>
          <p:cNvPr id="22533" name="TextBox 9">
            <a:extLst>
              <a:ext uri="{FF2B5EF4-FFF2-40B4-BE49-F238E27FC236}">
                <a16:creationId xmlns:a16="http://schemas.microsoft.com/office/drawing/2014/main" id="{E51A2C18-F788-25F7-1CF6-440FE141B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4438" y="2143125"/>
            <a:ext cx="714375" cy="157003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初期失效</a:t>
            </a:r>
          </a:p>
        </p:txBody>
      </p:sp>
      <p:sp>
        <p:nvSpPr>
          <p:cNvPr id="22534" name="TextBox 10">
            <a:extLst>
              <a:ext uri="{FF2B5EF4-FFF2-40B4-BE49-F238E27FC236}">
                <a16:creationId xmlns:a16="http://schemas.microsoft.com/office/drawing/2014/main" id="{3EE1C703-0433-0C61-8DDE-536EE0062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250" y="2214563"/>
            <a:ext cx="714375" cy="83026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磨损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56D3F4A-D7E7-BD7D-C587-1779E5801A77}"/>
              </a:ext>
            </a:extLst>
          </p:cNvPr>
          <p:cNvCxnSpPr/>
          <p:nvPr/>
        </p:nvCxnSpPr>
        <p:spPr>
          <a:xfrm rot="10800000" flipV="1">
            <a:off x="1071563" y="2786063"/>
            <a:ext cx="357187" cy="7143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A1EFC20-18B2-25DD-2C55-AD7D32E66E30}"/>
              </a:ext>
            </a:extLst>
          </p:cNvPr>
          <p:cNvCxnSpPr>
            <a:endCxn id="9" idx="5"/>
          </p:cNvCxnSpPr>
          <p:nvPr/>
        </p:nvCxnSpPr>
        <p:spPr>
          <a:xfrm rot="10800000" flipV="1">
            <a:off x="2630488" y="2643188"/>
            <a:ext cx="512762" cy="2127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37" name="TextBox 15">
            <a:extLst>
              <a:ext uri="{FF2B5EF4-FFF2-40B4-BE49-F238E27FC236}">
                <a16:creationId xmlns:a16="http://schemas.microsoft.com/office/drawing/2014/main" id="{AE1CAD75-6503-A718-FC1A-788E3C9B2E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2428875"/>
            <a:ext cx="4286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失效率</a:t>
            </a:r>
          </a:p>
        </p:txBody>
      </p:sp>
      <p:sp>
        <p:nvSpPr>
          <p:cNvPr id="22538" name="TextBox 16">
            <a:extLst>
              <a:ext uri="{FF2B5EF4-FFF2-40B4-BE49-F238E27FC236}">
                <a16:creationId xmlns:a16="http://schemas.microsoft.com/office/drawing/2014/main" id="{9C2BB922-EAA4-8CCE-014F-E36FB2908C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7313" y="3786188"/>
            <a:ext cx="14144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时间</a:t>
            </a:r>
          </a:p>
        </p:txBody>
      </p:sp>
      <p:sp>
        <p:nvSpPr>
          <p:cNvPr id="22539" name="TextBox 17">
            <a:extLst>
              <a:ext uri="{FF2B5EF4-FFF2-40B4-BE49-F238E27FC236}">
                <a16:creationId xmlns:a16="http://schemas.microsoft.com/office/drawing/2014/main" id="{520D505A-61C9-4B70-551B-12D3E36AEB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797425"/>
            <a:ext cx="3568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图</a:t>
            </a:r>
            <a:r>
              <a:rPr lang="en-US" altLang="zh-CN" sz="2400"/>
              <a:t>1-1 </a:t>
            </a:r>
            <a:r>
              <a:rPr lang="zh-CN" altLang="en-US" sz="2400"/>
              <a:t>硬件失效曲线图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7F8B2FA-F4F4-BA3F-04A7-A8709E81616A}"/>
              </a:ext>
            </a:extLst>
          </p:cNvPr>
          <p:cNvCxnSpPr/>
          <p:nvPr/>
        </p:nvCxnSpPr>
        <p:spPr>
          <a:xfrm rot="5400000" flipH="1" flipV="1">
            <a:off x="4036219" y="2821781"/>
            <a:ext cx="19304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6E83439-B54C-D316-6523-37ECD30D91D1}"/>
              </a:ext>
            </a:extLst>
          </p:cNvPr>
          <p:cNvCxnSpPr/>
          <p:nvPr/>
        </p:nvCxnSpPr>
        <p:spPr>
          <a:xfrm>
            <a:off x="5000625" y="3786188"/>
            <a:ext cx="2357438" cy="15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任意多边形 22">
            <a:extLst>
              <a:ext uri="{FF2B5EF4-FFF2-40B4-BE49-F238E27FC236}">
                <a16:creationId xmlns:a16="http://schemas.microsoft.com/office/drawing/2014/main" id="{6F057518-CD81-F458-35FA-36858147F7E6}"/>
              </a:ext>
            </a:extLst>
          </p:cNvPr>
          <p:cNvSpPr/>
          <p:nvPr/>
        </p:nvSpPr>
        <p:spPr>
          <a:xfrm>
            <a:off x="5176838" y="2095500"/>
            <a:ext cx="1728787" cy="1411288"/>
          </a:xfrm>
          <a:custGeom>
            <a:avLst/>
            <a:gdLst>
              <a:gd name="connsiteX0" fmla="*/ 0 w 1727981"/>
              <a:gd name="connsiteY0" fmla="*/ 0 h 1411458"/>
              <a:gd name="connsiteX1" fmla="*/ 70338 w 1727981"/>
              <a:gd name="connsiteY1" fmla="*/ 548640 h 1411458"/>
              <a:gd name="connsiteX2" fmla="*/ 196947 w 1727981"/>
              <a:gd name="connsiteY2" fmla="*/ 1097280 h 1411458"/>
              <a:gd name="connsiteX3" fmla="*/ 379827 w 1727981"/>
              <a:gd name="connsiteY3" fmla="*/ 1364566 h 1411458"/>
              <a:gd name="connsiteX4" fmla="*/ 914400 w 1727981"/>
              <a:gd name="connsiteY4" fmla="*/ 1378634 h 1411458"/>
              <a:gd name="connsiteX5" fmla="*/ 1603717 w 1727981"/>
              <a:gd name="connsiteY5" fmla="*/ 1364566 h 1411458"/>
              <a:gd name="connsiteX6" fmla="*/ 1659987 w 1727981"/>
              <a:gd name="connsiteY6" fmla="*/ 1364566 h 1411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7981" h="1411458">
                <a:moveTo>
                  <a:pt x="0" y="0"/>
                </a:moveTo>
                <a:cubicBezTo>
                  <a:pt x="18757" y="182880"/>
                  <a:pt x="37514" y="365760"/>
                  <a:pt x="70338" y="548640"/>
                </a:cubicBezTo>
                <a:cubicBezTo>
                  <a:pt x="103163" y="731520"/>
                  <a:pt x="145366" y="961292"/>
                  <a:pt x="196947" y="1097280"/>
                </a:cubicBezTo>
                <a:cubicBezTo>
                  <a:pt x="248528" y="1233268"/>
                  <a:pt x="260252" y="1317674"/>
                  <a:pt x="379827" y="1364566"/>
                </a:cubicBezTo>
                <a:cubicBezTo>
                  <a:pt x="499403" y="1411458"/>
                  <a:pt x="710418" y="1378634"/>
                  <a:pt x="914400" y="1378634"/>
                </a:cubicBezTo>
                <a:cubicBezTo>
                  <a:pt x="1118382" y="1378634"/>
                  <a:pt x="1479453" y="1366911"/>
                  <a:pt x="1603717" y="1364566"/>
                </a:cubicBezTo>
                <a:cubicBezTo>
                  <a:pt x="1727981" y="1362221"/>
                  <a:pt x="1693984" y="1363393"/>
                  <a:pt x="1659987" y="1364566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/>
          </a:p>
        </p:txBody>
      </p:sp>
      <p:sp>
        <p:nvSpPr>
          <p:cNvPr id="25" name="任意多边形 24">
            <a:extLst>
              <a:ext uri="{FF2B5EF4-FFF2-40B4-BE49-F238E27FC236}">
                <a16:creationId xmlns:a16="http://schemas.microsoft.com/office/drawing/2014/main" id="{3ACF9067-F191-D4EF-A458-CC380382129A}"/>
              </a:ext>
            </a:extLst>
          </p:cNvPr>
          <p:cNvSpPr/>
          <p:nvPr/>
        </p:nvSpPr>
        <p:spPr>
          <a:xfrm>
            <a:off x="5416550" y="2124075"/>
            <a:ext cx="1889125" cy="1027113"/>
          </a:xfrm>
          <a:custGeom>
            <a:avLst/>
            <a:gdLst>
              <a:gd name="connsiteX0" fmla="*/ 0 w 1889759"/>
              <a:gd name="connsiteY0" fmla="*/ 0 h 1026941"/>
              <a:gd name="connsiteX1" fmla="*/ 70338 w 1889759"/>
              <a:gd name="connsiteY1" fmla="*/ 450166 h 1026941"/>
              <a:gd name="connsiteX2" fmla="*/ 154744 w 1889759"/>
              <a:gd name="connsiteY2" fmla="*/ 829993 h 1026941"/>
              <a:gd name="connsiteX3" fmla="*/ 323556 w 1889759"/>
              <a:gd name="connsiteY3" fmla="*/ 1012873 h 1026941"/>
              <a:gd name="connsiteX4" fmla="*/ 801858 w 1889759"/>
              <a:gd name="connsiteY4" fmla="*/ 914400 h 1026941"/>
              <a:gd name="connsiteX5" fmla="*/ 1266092 w 1889759"/>
              <a:gd name="connsiteY5" fmla="*/ 731520 h 1026941"/>
              <a:gd name="connsiteX6" fmla="*/ 1786596 w 1889759"/>
              <a:gd name="connsiteY6" fmla="*/ 534572 h 1026941"/>
              <a:gd name="connsiteX7" fmla="*/ 1885070 w 1889759"/>
              <a:gd name="connsiteY7" fmla="*/ 478301 h 1026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89759" h="1026941">
                <a:moveTo>
                  <a:pt x="0" y="0"/>
                </a:moveTo>
                <a:cubicBezTo>
                  <a:pt x="22273" y="155917"/>
                  <a:pt x="44547" y="311834"/>
                  <a:pt x="70338" y="450166"/>
                </a:cubicBezTo>
                <a:cubicBezTo>
                  <a:pt x="96129" y="588498"/>
                  <a:pt x="112541" y="736208"/>
                  <a:pt x="154744" y="829993"/>
                </a:cubicBezTo>
                <a:cubicBezTo>
                  <a:pt x="196947" y="923778"/>
                  <a:pt x="215704" y="998805"/>
                  <a:pt x="323556" y="1012873"/>
                </a:cubicBezTo>
                <a:cubicBezTo>
                  <a:pt x="431408" y="1026941"/>
                  <a:pt x="644769" y="961292"/>
                  <a:pt x="801858" y="914400"/>
                </a:cubicBezTo>
                <a:cubicBezTo>
                  <a:pt x="958947" y="867508"/>
                  <a:pt x="1266092" y="731520"/>
                  <a:pt x="1266092" y="731520"/>
                </a:cubicBezTo>
                <a:lnTo>
                  <a:pt x="1786596" y="534572"/>
                </a:lnTo>
                <a:cubicBezTo>
                  <a:pt x="1889759" y="492369"/>
                  <a:pt x="1887414" y="485335"/>
                  <a:pt x="1885070" y="478301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2C17F897-9C5C-FD0D-AE26-3527EC96F48F}"/>
              </a:ext>
            </a:extLst>
          </p:cNvPr>
          <p:cNvCxnSpPr/>
          <p:nvPr/>
        </p:nvCxnSpPr>
        <p:spPr>
          <a:xfrm rot="5400000">
            <a:off x="5465762" y="2535238"/>
            <a:ext cx="1071563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2712C70C-0B48-A131-3C35-D2A81B3DC3EE}"/>
              </a:ext>
            </a:extLst>
          </p:cNvPr>
          <p:cNvCxnSpPr/>
          <p:nvPr/>
        </p:nvCxnSpPr>
        <p:spPr>
          <a:xfrm rot="5400000">
            <a:off x="5930106" y="2428082"/>
            <a:ext cx="1000125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7CA6E36B-7A8E-4949-C77F-24311C3E3B67}"/>
              </a:ext>
            </a:extLst>
          </p:cNvPr>
          <p:cNvCxnSpPr/>
          <p:nvPr/>
        </p:nvCxnSpPr>
        <p:spPr>
          <a:xfrm rot="5400000">
            <a:off x="6394450" y="2320925"/>
            <a:ext cx="928688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任意多边形 31">
            <a:extLst>
              <a:ext uri="{FF2B5EF4-FFF2-40B4-BE49-F238E27FC236}">
                <a16:creationId xmlns:a16="http://schemas.microsoft.com/office/drawing/2014/main" id="{F9589CB7-8F43-1F10-AB59-71B9B3778746}"/>
              </a:ext>
            </a:extLst>
          </p:cNvPr>
          <p:cNvSpPr/>
          <p:nvPr/>
        </p:nvSpPr>
        <p:spPr>
          <a:xfrm>
            <a:off x="6007100" y="2068513"/>
            <a:ext cx="422275" cy="860425"/>
          </a:xfrm>
          <a:custGeom>
            <a:avLst/>
            <a:gdLst>
              <a:gd name="connsiteX0" fmla="*/ 0 w 422030"/>
              <a:gd name="connsiteY0" fmla="*/ 0 h 914400"/>
              <a:gd name="connsiteX1" fmla="*/ 84406 w 422030"/>
              <a:gd name="connsiteY1" fmla="*/ 450166 h 914400"/>
              <a:gd name="connsiteX2" fmla="*/ 154744 w 422030"/>
              <a:gd name="connsiteY2" fmla="*/ 787791 h 914400"/>
              <a:gd name="connsiteX3" fmla="*/ 253218 w 422030"/>
              <a:gd name="connsiteY3" fmla="*/ 886264 h 914400"/>
              <a:gd name="connsiteX4" fmla="*/ 365760 w 422030"/>
              <a:gd name="connsiteY4" fmla="*/ 914400 h 914400"/>
              <a:gd name="connsiteX5" fmla="*/ 422030 w 422030"/>
              <a:gd name="connsiteY5" fmla="*/ 886264 h 914400"/>
              <a:gd name="connsiteX6" fmla="*/ 422030 w 422030"/>
              <a:gd name="connsiteY6" fmla="*/ 886264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2030" h="914400">
                <a:moveTo>
                  <a:pt x="0" y="0"/>
                </a:moveTo>
                <a:cubicBezTo>
                  <a:pt x="29307" y="159433"/>
                  <a:pt x="58615" y="318867"/>
                  <a:pt x="84406" y="450166"/>
                </a:cubicBezTo>
                <a:cubicBezTo>
                  <a:pt x="110197" y="581465"/>
                  <a:pt x="126609" y="715108"/>
                  <a:pt x="154744" y="787791"/>
                </a:cubicBezTo>
                <a:cubicBezTo>
                  <a:pt x="182879" y="860474"/>
                  <a:pt x="218049" y="865163"/>
                  <a:pt x="253218" y="886264"/>
                </a:cubicBezTo>
                <a:cubicBezTo>
                  <a:pt x="288387" y="907366"/>
                  <a:pt x="337625" y="914400"/>
                  <a:pt x="365760" y="914400"/>
                </a:cubicBezTo>
                <a:cubicBezTo>
                  <a:pt x="393895" y="914400"/>
                  <a:pt x="422030" y="886264"/>
                  <a:pt x="422030" y="886264"/>
                </a:cubicBezTo>
                <a:lnTo>
                  <a:pt x="422030" y="886264"/>
                </a:ln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/>
          </a:p>
        </p:txBody>
      </p:sp>
      <p:sp>
        <p:nvSpPr>
          <p:cNvPr id="33" name="任意多边形 32">
            <a:extLst>
              <a:ext uri="{FF2B5EF4-FFF2-40B4-BE49-F238E27FC236}">
                <a16:creationId xmlns:a16="http://schemas.microsoft.com/office/drawing/2014/main" id="{BDEE76C4-AB30-15E8-9C03-920F4B8CBC41}"/>
              </a:ext>
            </a:extLst>
          </p:cNvPr>
          <p:cNvSpPr/>
          <p:nvPr/>
        </p:nvSpPr>
        <p:spPr>
          <a:xfrm>
            <a:off x="6443663" y="2039938"/>
            <a:ext cx="414337" cy="746125"/>
          </a:xfrm>
          <a:custGeom>
            <a:avLst/>
            <a:gdLst>
              <a:gd name="connsiteX0" fmla="*/ 0 w 407963"/>
              <a:gd name="connsiteY0" fmla="*/ 0 h 675250"/>
              <a:gd name="connsiteX1" fmla="*/ 70339 w 407963"/>
              <a:gd name="connsiteY1" fmla="*/ 379828 h 675250"/>
              <a:gd name="connsiteX2" fmla="*/ 140677 w 407963"/>
              <a:gd name="connsiteY2" fmla="*/ 534573 h 675250"/>
              <a:gd name="connsiteX3" fmla="*/ 225083 w 407963"/>
              <a:gd name="connsiteY3" fmla="*/ 618979 h 675250"/>
              <a:gd name="connsiteX4" fmla="*/ 407963 w 407963"/>
              <a:gd name="connsiteY4" fmla="*/ 675250 h 67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963" h="675250">
                <a:moveTo>
                  <a:pt x="0" y="0"/>
                </a:moveTo>
                <a:cubicBezTo>
                  <a:pt x="23446" y="145366"/>
                  <a:pt x="46893" y="290733"/>
                  <a:pt x="70339" y="379828"/>
                </a:cubicBezTo>
                <a:cubicBezTo>
                  <a:pt x="93785" y="468923"/>
                  <a:pt x="114886" y="494714"/>
                  <a:pt x="140677" y="534573"/>
                </a:cubicBezTo>
                <a:cubicBezTo>
                  <a:pt x="166468" y="574432"/>
                  <a:pt x="180535" y="595533"/>
                  <a:pt x="225083" y="618979"/>
                </a:cubicBezTo>
                <a:cubicBezTo>
                  <a:pt x="269631" y="642425"/>
                  <a:pt x="338797" y="658837"/>
                  <a:pt x="407963" y="67525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/>
          </a:p>
        </p:txBody>
      </p:sp>
      <p:sp>
        <p:nvSpPr>
          <p:cNvPr id="34" name="任意多边形 33">
            <a:extLst>
              <a:ext uri="{FF2B5EF4-FFF2-40B4-BE49-F238E27FC236}">
                <a16:creationId xmlns:a16="http://schemas.microsoft.com/office/drawing/2014/main" id="{987DE5BD-872D-E7B3-756D-2F8040F2AC87}"/>
              </a:ext>
            </a:extLst>
          </p:cNvPr>
          <p:cNvSpPr/>
          <p:nvPr/>
        </p:nvSpPr>
        <p:spPr>
          <a:xfrm>
            <a:off x="6864350" y="1970088"/>
            <a:ext cx="395288" cy="663575"/>
          </a:xfrm>
          <a:custGeom>
            <a:avLst/>
            <a:gdLst>
              <a:gd name="connsiteX0" fmla="*/ 0 w 393895"/>
              <a:gd name="connsiteY0" fmla="*/ 0 h 663526"/>
              <a:gd name="connsiteX1" fmla="*/ 56271 w 393895"/>
              <a:gd name="connsiteY1" fmla="*/ 393895 h 663526"/>
              <a:gd name="connsiteX2" fmla="*/ 211015 w 393895"/>
              <a:gd name="connsiteY2" fmla="*/ 618978 h 663526"/>
              <a:gd name="connsiteX3" fmla="*/ 393895 w 393895"/>
              <a:gd name="connsiteY3" fmla="*/ 661181 h 663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3895" h="663526">
                <a:moveTo>
                  <a:pt x="0" y="0"/>
                </a:moveTo>
                <a:cubicBezTo>
                  <a:pt x="10551" y="145366"/>
                  <a:pt x="21102" y="290732"/>
                  <a:pt x="56271" y="393895"/>
                </a:cubicBezTo>
                <a:cubicBezTo>
                  <a:pt x="91440" y="497058"/>
                  <a:pt x="154744" y="574430"/>
                  <a:pt x="211015" y="618978"/>
                </a:cubicBezTo>
                <a:cubicBezTo>
                  <a:pt x="267286" y="663526"/>
                  <a:pt x="330590" y="662353"/>
                  <a:pt x="393895" y="661181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/>
          </a:p>
        </p:txBody>
      </p:sp>
      <p:sp>
        <p:nvSpPr>
          <p:cNvPr id="22550" name="TextBox 34">
            <a:extLst>
              <a:ext uri="{FF2B5EF4-FFF2-40B4-BE49-F238E27FC236}">
                <a16:creationId xmlns:a16="http://schemas.microsoft.com/office/drawing/2014/main" id="{7A64C1FC-2713-9CBB-903E-B11110E7B0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2357438"/>
            <a:ext cx="4286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失效率</a:t>
            </a:r>
          </a:p>
        </p:txBody>
      </p:sp>
      <p:sp>
        <p:nvSpPr>
          <p:cNvPr id="22551" name="TextBox 35">
            <a:extLst>
              <a:ext uri="{FF2B5EF4-FFF2-40B4-BE49-F238E27FC236}">
                <a16:creationId xmlns:a16="http://schemas.microsoft.com/office/drawing/2014/main" id="{B14144A1-3427-3040-6398-B0CD00035C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3563" y="3786188"/>
            <a:ext cx="9445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时间</a:t>
            </a:r>
          </a:p>
        </p:txBody>
      </p:sp>
      <p:sp>
        <p:nvSpPr>
          <p:cNvPr id="22552" name="TextBox 36">
            <a:extLst>
              <a:ext uri="{FF2B5EF4-FFF2-40B4-BE49-F238E27FC236}">
                <a16:creationId xmlns:a16="http://schemas.microsoft.com/office/drawing/2014/main" id="{6F234CB8-F66E-2C49-ECD3-9BF822E4FE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3286125"/>
            <a:ext cx="1817688" cy="461963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理想曲线</a:t>
            </a:r>
          </a:p>
        </p:txBody>
      </p:sp>
      <p:sp>
        <p:nvSpPr>
          <p:cNvPr id="22553" name="TextBox 37">
            <a:extLst>
              <a:ext uri="{FF2B5EF4-FFF2-40B4-BE49-F238E27FC236}">
                <a16:creationId xmlns:a16="http://schemas.microsoft.com/office/drawing/2014/main" id="{7CEE078A-48FD-3444-C068-AA744BD1BF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6375" y="2276475"/>
            <a:ext cx="7143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变更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D8F1CDF6-E41E-B4E7-5876-4E061040E953}"/>
              </a:ext>
            </a:extLst>
          </p:cNvPr>
          <p:cNvCxnSpPr/>
          <p:nvPr/>
        </p:nvCxnSpPr>
        <p:spPr>
          <a:xfrm rot="16200000" flipH="1">
            <a:off x="5822156" y="2893219"/>
            <a:ext cx="214313" cy="14287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55" name="TextBox 40">
            <a:extLst>
              <a:ext uri="{FF2B5EF4-FFF2-40B4-BE49-F238E27FC236}">
                <a16:creationId xmlns:a16="http://schemas.microsoft.com/office/drawing/2014/main" id="{FBC070E0-C681-E3A1-F129-306A02A15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2313" y="2714625"/>
            <a:ext cx="1603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实际曲线</a:t>
            </a:r>
          </a:p>
        </p:txBody>
      </p:sp>
      <p:sp>
        <p:nvSpPr>
          <p:cNvPr id="22556" name="TextBox 41">
            <a:extLst>
              <a:ext uri="{FF2B5EF4-FFF2-40B4-BE49-F238E27FC236}">
                <a16:creationId xmlns:a16="http://schemas.microsoft.com/office/drawing/2014/main" id="{876EB3CA-35B5-0D95-D82F-68421B416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97425"/>
            <a:ext cx="36718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图</a:t>
            </a:r>
            <a:r>
              <a:rPr lang="en-US" altLang="zh-CN" sz="2400"/>
              <a:t>1-2 </a:t>
            </a:r>
            <a:r>
              <a:rPr lang="zh-CN" altLang="en-US" sz="2400"/>
              <a:t>软件失效曲线图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1">
            <a:extLst>
              <a:ext uri="{FF2B5EF4-FFF2-40B4-BE49-F238E27FC236}">
                <a16:creationId xmlns:a16="http://schemas.microsoft.com/office/drawing/2014/main" id="{A882C60B-294B-C06B-3895-C26B5E86BC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软件的应用领域</a:t>
            </a:r>
          </a:p>
        </p:txBody>
      </p:sp>
      <p:sp>
        <p:nvSpPr>
          <p:cNvPr id="24578" name="内容占位符 2">
            <a:extLst>
              <a:ext uri="{FF2B5EF4-FFF2-40B4-BE49-F238E27FC236}">
                <a16:creationId xmlns:a16="http://schemas.microsoft.com/office/drawing/2014/main" id="{B300BC0C-B46F-F800-74B6-25F13A9FE3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600" dirty="0"/>
              <a:t>系统软件</a:t>
            </a:r>
            <a:endParaRPr lang="en-US" altLang="zh-CN" sz="2600" dirty="0"/>
          </a:p>
          <a:p>
            <a:r>
              <a:rPr lang="zh-CN" altLang="en-US" sz="2600" dirty="0"/>
              <a:t>应用软件</a:t>
            </a:r>
            <a:endParaRPr lang="en-US" altLang="zh-CN" sz="2600" dirty="0"/>
          </a:p>
          <a:p>
            <a:r>
              <a:rPr lang="zh-CN" altLang="en-US" sz="2600" dirty="0"/>
              <a:t>工程</a:t>
            </a:r>
            <a:r>
              <a:rPr lang="en-US" altLang="zh-CN" sz="2600" dirty="0"/>
              <a:t>/</a:t>
            </a:r>
            <a:r>
              <a:rPr lang="zh-CN" altLang="en-US" sz="2600" dirty="0"/>
              <a:t>科学软件</a:t>
            </a:r>
            <a:endParaRPr lang="en-US" altLang="zh-CN" sz="2600" dirty="0"/>
          </a:p>
          <a:p>
            <a:r>
              <a:rPr lang="zh-CN" altLang="en-US" sz="2600" dirty="0"/>
              <a:t>嵌入式软件</a:t>
            </a:r>
            <a:endParaRPr lang="en-US" altLang="zh-CN" sz="2600" dirty="0"/>
          </a:p>
          <a:p>
            <a:r>
              <a:rPr lang="zh-CN" altLang="en-US" sz="2600" dirty="0"/>
              <a:t>产品线软件</a:t>
            </a:r>
            <a:endParaRPr lang="en-US" altLang="zh-CN" sz="2600" dirty="0"/>
          </a:p>
          <a:p>
            <a:r>
              <a:rPr lang="en-US" altLang="zh-CN" sz="2600" dirty="0"/>
              <a:t>Web/</a:t>
            </a:r>
            <a:r>
              <a:rPr lang="zh-CN" altLang="en-US" sz="2600" dirty="0"/>
              <a:t>移动应用软件</a:t>
            </a:r>
            <a:endParaRPr lang="en-US" altLang="zh-CN" sz="2600" dirty="0"/>
          </a:p>
          <a:p>
            <a:r>
              <a:rPr lang="zh-CN" altLang="en-US" sz="2600" dirty="0"/>
              <a:t>人工智能软件</a:t>
            </a:r>
            <a:endParaRPr lang="en-US" altLang="zh-CN" sz="2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3">
            <a:extLst>
              <a:ext uri="{FF2B5EF4-FFF2-40B4-BE49-F238E27FC236}">
                <a16:creationId xmlns:a16="http://schemas.microsoft.com/office/drawing/2014/main" id="{31ED33D4-9BA7-CF6A-18B5-0DA5ACBE3E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遗留软件</a:t>
            </a:r>
          </a:p>
        </p:txBody>
      </p:sp>
      <p:sp>
        <p:nvSpPr>
          <p:cNvPr id="16387" name="内容占位符 2">
            <a:extLst>
              <a:ext uri="{FF2B5EF4-FFF2-40B4-BE49-F238E27FC236}">
                <a16:creationId xmlns:a16="http://schemas.microsoft.com/office/drawing/2014/main" id="{CAEE7561-E1D5-2411-36BC-E9FEE7B4B9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ts val="4000"/>
              </a:lnSpc>
            </a:pPr>
            <a:r>
              <a:rPr lang="zh-CN" altLang="en-US" sz="2900"/>
              <a:t>有些软件年代比较久，甚至过于久远了。</a:t>
            </a:r>
            <a:endParaRPr lang="en-US" altLang="zh-CN" sz="2900"/>
          </a:p>
          <a:p>
            <a:pPr eaLnBrk="1" hangingPunct="1">
              <a:lnSpc>
                <a:spcPts val="4000"/>
              </a:lnSpc>
            </a:pPr>
            <a:r>
              <a:rPr lang="zh-CN" altLang="en-US" sz="2900"/>
              <a:t>具有</a:t>
            </a:r>
            <a:r>
              <a:rPr lang="zh-CN" altLang="en-US" sz="2900">
                <a:solidFill>
                  <a:srgbClr val="FF0000"/>
                </a:solidFill>
              </a:rPr>
              <a:t>生命周期长</a:t>
            </a:r>
            <a:r>
              <a:rPr lang="zh-CN" altLang="en-US" sz="2900"/>
              <a:t>以及</a:t>
            </a:r>
            <a:r>
              <a:rPr lang="zh-CN" altLang="en-US" sz="2900">
                <a:solidFill>
                  <a:srgbClr val="FF0000"/>
                </a:solidFill>
              </a:rPr>
              <a:t>业务关键性</a:t>
            </a:r>
            <a:r>
              <a:rPr lang="zh-CN" altLang="en-US" sz="2900"/>
              <a:t>的特点，大多具有质量差的缺点</a:t>
            </a:r>
            <a:endParaRPr lang="en-US" altLang="zh-CN" sz="2900"/>
          </a:p>
          <a:p>
            <a:pPr eaLnBrk="1" hangingPunct="1">
              <a:lnSpc>
                <a:spcPts val="4000"/>
              </a:lnSpc>
            </a:pPr>
            <a:r>
              <a:rPr lang="zh-CN" altLang="en-US" sz="2900"/>
              <a:t>随着时间的推移，遗留软件基于下述原因演化：</a:t>
            </a:r>
            <a:endParaRPr lang="en-US" altLang="zh-CN" sz="2900"/>
          </a:p>
          <a:p>
            <a:pPr lvl="1" eaLnBrk="1" hangingPunct="1">
              <a:lnSpc>
                <a:spcPts val="4000"/>
              </a:lnSpc>
            </a:pPr>
            <a:r>
              <a:rPr lang="zh-CN" altLang="en-US" sz="2700"/>
              <a:t>软件需求修改其适应性；软件必须根据新的业务需求进行升级；软件必须扩展以具有与更多现代化系统和数据库的协作能力；软件架构必须进行改进以适应多样化的网络环境</a:t>
            </a:r>
            <a:endParaRPr lang="en-US" altLang="zh-CN" sz="2700"/>
          </a:p>
          <a:p>
            <a:pPr eaLnBrk="1" hangingPunct="1">
              <a:lnSpc>
                <a:spcPts val="4000"/>
              </a:lnSpc>
            </a:pP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软件工程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软件工程模板</Template>
  <TotalTime>659</TotalTime>
  <Words>2006</Words>
  <Application>Microsoft Macintosh PowerPoint</Application>
  <PresentationFormat>全屏显示(4:3)</PresentationFormat>
  <Paragraphs>204</Paragraphs>
  <Slides>32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0" baseType="lpstr">
      <vt:lpstr>黑体</vt:lpstr>
      <vt:lpstr>华文新魏</vt:lpstr>
      <vt:lpstr>宋体</vt:lpstr>
      <vt:lpstr>Arial</vt:lpstr>
      <vt:lpstr>Calibri</vt:lpstr>
      <vt:lpstr>Times New Roman</vt:lpstr>
      <vt:lpstr>Wingdings</vt:lpstr>
      <vt:lpstr>软件工程模板</vt:lpstr>
      <vt:lpstr>第一章    软件工程介绍</vt:lpstr>
      <vt:lpstr>主要内容</vt:lpstr>
      <vt:lpstr>1.1 软件的本质</vt:lpstr>
      <vt:lpstr>1.1 软件的本质</vt:lpstr>
      <vt:lpstr>软件角色的演化</vt:lpstr>
      <vt:lpstr>软件与硬件的差异特征</vt:lpstr>
      <vt:lpstr>PowerPoint 演示文稿</vt:lpstr>
      <vt:lpstr>软件的应用领域</vt:lpstr>
      <vt:lpstr>遗留软件</vt:lpstr>
      <vt:lpstr>遗留软件</vt:lpstr>
      <vt:lpstr>PowerPoint 演示文稿</vt:lpstr>
      <vt:lpstr>1.2 软件危机与软件工程</vt:lpstr>
      <vt:lpstr>软件危机案例</vt:lpstr>
      <vt:lpstr>软件危机案例</vt:lpstr>
      <vt:lpstr>软件危机——表现</vt:lpstr>
      <vt:lpstr>软件危机——原因</vt:lpstr>
      <vt:lpstr>软件危机——原因</vt:lpstr>
      <vt:lpstr>软件危机——消除</vt:lpstr>
      <vt:lpstr>1.3 软件工程</vt:lpstr>
      <vt:lpstr>软件工程：一种层次化技术</vt:lpstr>
      <vt:lpstr>1.4 软件过程</vt:lpstr>
      <vt:lpstr>不同软件过程的差异</vt:lpstr>
      <vt:lpstr>1.5 软件工程实践</vt:lpstr>
      <vt:lpstr>方法：通过基本问题对应各个阶段</vt:lpstr>
      <vt:lpstr>方法：通过基本问题对应各个阶段</vt:lpstr>
      <vt:lpstr>方法：通过基本问题对应各个阶段</vt:lpstr>
      <vt:lpstr>方法：通过基本问题对应各个阶段</vt:lpstr>
      <vt:lpstr>1.5 软件工程实践</vt:lpstr>
      <vt:lpstr>1.6 软件神话</vt:lpstr>
      <vt:lpstr>1.6 软件神话（续）</vt:lpstr>
      <vt:lpstr>1.6 软件神话（续）</vt:lpstr>
      <vt:lpstr>作业</vt:lpstr>
    </vt:vector>
  </TitlesOfParts>
  <Company>Microsoft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   软件工程介绍</dc:title>
  <dc:creator>User</dc:creator>
  <cp:lastModifiedBy>Microsoft Office 用户</cp:lastModifiedBy>
  <cp:revision>128</cp:revision>
  <dcterms:created xsi:type="dcterms:W3CDTF">2010-07-29T06:04:03Z</dcterms:created>
  <dcterms:modified xsi:type="dcterms:W3CDTF">2024-07-30T09:59:48Z</dcterms:modified>
</cp:coreProperties>
</file>