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0"/>
  </p:notesMasterIdLst>
  <p:handoutMasterIdLst>
    <p:handoutMasterId r:id="rId51"/>
  </p:handoutMasterIdLst>
  <p:sldIdLst>
    <p:sldId id="256" r:id="rId2"/>
    <p:sldId id="293" r:id="rId3"/>
    <p:sldId id="348" r:id="rId4"/>
    <p:sldId id="349" r:id="rId5"/>
    <p:sldId id="350" r:id="rId6"/>
    <p:sldId id="351" r:id="rId7"/>
    <p:sldId id="352" r:id="rId8"/>
    <p:sldId id="353" r:id="rId9"/>
    <p:sldId id="354" r:id="rId10"/>
    <p:sldId id="297" r:id="rId11"/>
    <p:sldId id="312" r:id="rId12"/>
    <p:sldId id="298" r:id="rId13"/>
    <p:sldId id="299" r:id="rId14"/>
    <p:sldId id="300" r:id="rId15"/>
    <p:sldId id="301" r:id="rId16"/>
    <p:sldId id="302" r:id="rId17"/>
    <p:sldId id="303" r:id="rId18"/>
    <p:sldId id="307" r:id="rId19"/>
    <p:sldId id="314" r:id="rId20"/>
    <p:sldId id="355" r:id="rId21"/>
    <p:sldId id="315" r:id="rId22"/>
    <p:sldId id="308" r:id="rId23"/>
    <p:sldId id="311" r:id="rId24"/>
    <p:sldId id="316" r:id="rId25"/>
    <p:sldId id="317" r:id="rId26"/>
    <p:sldId id="318" r:id="rId27"/>
    <p:sldId id="319" r:id="rId28"/>
    <p:sldId id="320" r:id="rId29"/>
    <p:sldId id="310" r:id="rId30"/>
    <p:sldId id="356" r:id="rId31"/>
    <p:sldId id="304" r:id="rId32"/>
    <p:sldId id="322" r:id="rId33"/>
    <p:sldId id="323" r:id="rId34"/>
    <p:sldId id="324" r:id="rId35"/>
    <p:sldId id="325" r:id="rId36"/>
    <p:sldId id="321" r:id="rId37"/>
    <p:sldId id="341" r:id="rId38"/>
    <p:sldId id="342" r:id="rId39"/>
    <p:sldId id="340" r:id="rId40"/>
    <p:sldId id="344" r:id="rId41"/>
    <p:sldId id="345" r:id="rId42"/>
    <p:sldId id="357" r:id="rId43"/>
    <p:sldId id="358" r:id="rId44"/>
    <p:sldId id="359" r:id="rId45"/>
    <p:sldId id="360" r:id="rId46"/>
    <p:sldId id="361" r:id="rId47"/>
    <p:sldId id="362" r:id="rId48"/>
    <p:sldId id="346" r:id="rId4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240" autoAdjust="0"/>
    <p:restoredTop sz="86412" autoAdjust="0"/>
  </p:normalViewPr>
  <p:slideViewPr>
    <p:cSldViewPr showGuides="1">
      <p:cViewPr varScale="1">
        <p:scale>
          <a:sx n="98" d="100"/>
          <a:sy n="98" d="100"/>
        </p:scale>
        <p:origin x="1566" y="78"/>
      </p:cViewPr>
      <p:guideLst>
        <p:guide orient="horz" pos="2160"/>
        <p:guide pos="2880"/>
      </p:guideLst>
    </p:cSldViewPr>
  </p:slideViewPr>
  <p:outlineViewPr>
    <p:cViewPr>
      <p:scale>
        <a:sx n="33" d="100"/>
        <a:sy n="33" d="100"/>
      </p:scale>
      <p:origin x="0" y="-352"/>
    </p:cViewPr>
  </p:outlineViewPr>
  <p:notesTextViewPr>
    <p:cViewPr>
      <p:scale>
        <a:sx n="100" d="100"/>
        <a:sy n="100" d="100"/>
      </p:scale>
      <p:origin x="0" y="0"/>
    </p:cViewPr>
  </p:notesTextViewPr>
  <p:notesViewPr>
    <p:cSldViewPr>
      <p:cViewPr varScale="1">
        <p:scale>
          <a:sx n="74" d="100"/>
          <a:sy n="74" d="100"/>
        </p:scale>
        <p:origin x="-224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90204"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panose="020B0604020202090204" pitchFamily="34" charset="0"/>
                <a:ea typeface="宋体" pitchFamily="2" charset="-122"/>
              </a:defRPr>
            </a:lvl1pPr>
          </a:lstStyle>
          <a:p>
            <a:pPr>
              <a:defRPr/>
            </a:pPr>
            <a:fld id="{69F9C255-B67D-5C43-892A-747A4CE0378D}" type="datetimeFigureOut">
              <a:rPr lang="zh-CN" altLang="en-US"/>
              <a:t>2025-01-04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90204"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E2254687-F363-B347-AC18-AC7F255B3E4C}"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90204" pitchFamily="34"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90204" pitchFamily="34" charset="0"/>
                <a:ea typeface="宋体" pitchFamily="2" charset="-122"/>
              </a:defRPr>
            </a:lvl1pPr>
          </a:lstStyle>
          <a:p>
            <a:pPr>
              <a:defRPr/>
            </a:pPr>
            <a:fld id="{891C2FD4-6F1D-384E-B1B4-D0FF984877B1}" type="datetimeFigureOut">
              <a:rPr lang="zh-CN" altLang="en-US"/>
              <a:t>2025-01-04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90204" pitchFamily="34"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AFCDD1DC-A110-B142-92D7-6A0197F136E9}"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AFCDD1DC-A110-B142-92D7-6A0197F136E9}" type="slidenum">
              <a:rPr lang="zh-CN" altLang="en-US" smtClean="0"/>
              <a:t>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dirty="0"/>
              <a:t>产品需要展示出良好的</a:t>
            </a:r>
            <a:r>
              <a:rPr kumimoji="1" lang="zh-CN" altLang="en-US" dirty="0">
                <a:solidFill>
                  <a:srgbClr val="FF0000"/>
                </a:solidFill>
              </a:rPr>
              <a:t>可用性</a:t>
            </a:r>
            <a:r>
              <a:rPr kumimoji="1" lang="zh-CN" altLang="en-US" dirty="0"/>
              <a:t>（使用的容易程度和有效程度的定量测量），残疾人士使用还需要考虑</a:t>
            </a:r>
            <a:r>
              <a:rPr kumimoji="1" lang="zh-CN" altLang="en-US" dirty="0">
                <a:solidFill>
                  <a:srgbClr val="FF0000"/>
                </a:solidFill>
              </a:rPr>
              <a:t>可访问性</a:t>
            </a:r>
            <a:r>
              <a:rPr kumimoji="1" lang="zh-CN" altLang="en-US" dirty="0"/>
              <a:t>。</a:t>
            </a:r>
            <a:endParaRPr kumimoji="1" lang="en-US" altLang="zh-CN" dirty="0"/>
          </a:p>
          <a:p>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AFCDD1DC-A110-B142-92D7-6A0197F136E9}"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a:solidFill>
                  <a:schemeClr val="tx1"/>
                </a:solidFill>
                <a:effectLst/>
                <a:latin typeface="+mn-lt"/>
                <a:ea typeface="+mn-ea"/>
                <a:cs typeface="+mn-cs"/>
              </a:rPr>
              <a:t>《</a:t>
            </a:r>
            <a:r>
              <a:rPr lang="zh-CN" altLang="en-US" sz="1200" b="0" i="0" u="none" strike="noStrike" kern="1200" dirty="0">
                <a:solidFill>
                  <a:schemeClr val="tx1"/>
                </a:solidFill>
                <a:effectLst/>
                <a:latin typeface="+mn-lt"/>
                <a:ea typeface="+mn-ea"/>
                <a:cs typeface="+mn-cs"/>
              </a:rPr>
              <a:t>用户体验要素</a:t>
            </a:r>
            <a:r>
              <a:rPr lang="en-US" altLang="zh-CN" sz="1200" b="0" i="0" u="none" strike="noStrike" kern="1200" dirty="0">
                <a:solidFill>
                  <a:schemeClr val="tx1"/>
                </a:solidFill>
                <a:effectLst/>
                <a:latin typeface="+mn-lt"/>
                <a:ea typeface="+mn-ea"/>
                <a:cs typeface="+mn-cs"/>
              </a:rPr>
              <a:t>》</a:t>
            </a:r>
          </a:p>
          <a:p>
            <a:r>
              <a:rPr lang="zh-CN" altLang="en-US" sz="1200" b="0" i="0" u="none" strike="noStrike" kern="1200" dirty="0">
                <a:solidFill>
                  <a:schemeClr val="tx1"/>
                </a:solidFill>
                <a:effectLst/>
                <a:latin typeface="+mn-lt"/>
                <a:ea typeface="+mn-ea"/>
                <a:cs typeface="+mn-cs"/>
              </a:rPr>
              <a:t>在实际操作中有两点非常重要：</a:t>
            </a:r>
          </a:p>
          <a:p>
            <a:r>
              <a:rPr lang="zh-CN" altLang="en-US" sz="1200" b="0" i="0" u="none" strike="noStrike" kern="1200" dirty="0">
                <a:solidFill>
                  <a:schemeClr val="tx1"/>
                </a:solidFill>
                <a:effectLst/>
                <a:latin typeface="+mn-lt"/>
                <a:ea typeface="+mn-ea"/>
                <a:cs typeface="+mn-cs"/>
              </a:rPr>
              <a:t>明白正在试图解决的问题是哪个侧层级：主页的按钮时颜色不对（表现层）？还是位置不对（框架层）？还是这个按钮并不像用户理解的那样工作（结构层）？</a:t>
            </a:r>
          </a:p>
          <a:p>
            <a:r>
              <a:rPr lang="zh-CN" altLang="en-US" sz="1200" b="0" i="0" u="none" strike="noStrike" kern="1200" dirty="0">
                <a:solidFill>
                  <a:schemeClr val="tx1"/>
                </a:solidFill>
                <a:effectLst/>
                <a:latin typeface="+mn-lt"/>
                <a:ea typeface="+mn-ea"/>
                <a:cs typeface="+mn-cs"/>
              </a:rPr>
              <a:t>了解对于问题的解决方法所造成的后果：在一个层面的修改会引起上下层级的连锁反应，保持系统性的全局思考。</a:t>
            </a:r>
          </a:p>
          <a:p>
            <a:endParaRPr kumimoji="1" lang="zh-CN" altLang="en-US" dirty="0"/>
          </a:p>
        </p:txBody>
      </p:sp>
      <p:sp>
        <p:nvSpPr>
          <p:cNvPr id="4" name="灯片编号占位符 3"/>
          <p:cNvSpPr>
            <a:spLocks noGrp="1"/>
          </p:cNvSpPr>
          <p:nvPr>
            <p:ph type="sldNum" sz="quarter" idx="5"/>
          </p:nvPr>
        </p:nvSpPr>
        <p:spPr/>
        <p:txBody>
          <a:bodyPr/>
          <a:lstStyle/>
          <a:p>
            <a:fld id="{AFCDD1DC-A110-B142-92D7-6A0197F136E9}" type="slidenum">
              <a:rPr lang="zh-CN" altLang="en-US" smtClean="0"/>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08f46c7211d24e3a8701b02c.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C6371F4B-35A7-274E-A5E3-E7153A063F46}"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F7DE4D37-1E9C-C540-85FB-4138AE672C93}"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590D4351-ADFF-4949-8990-0E3F0A840827}"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7BE65BCF-1C83-0942-9241-150661EA6440}"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fld id="{9B34D1F9-6617-984D-8C0C-35885C2285B4}"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4CFE11CA-A17A-BF42-906E-A6E73EAEC165}"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fld id="{1081F619-3D63-BF4D-B9E1-F6B331F47ADD}"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fld id="{639731AF-5650-5546-AA15-72895EBCFC6C}"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fld id="{955BE64D-220D-7545-97BD-97C616943DDF}"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A8544A96-D60B-4C47-952A-63EA17CA9C9F}"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fld id="{6251517C-3AC0-3F4F-8C53-A8A8DF05BB2F}"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第五级软件工程</a:t>
            </a:r>
          </a:p>
          <a:p>
            <a:pPr lvl="4"/>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90204" pitchFamily="34" charset="0"/>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90204"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fld id="{5796A7F8-400F-C247-A6D2-ABEA51802435}" type="slidenum">
              <a:rPr lang="en-US" altLang="zh-CN"/>
              <a:t>‹#›</a:t>
            </a:fld>
            <a:endParaRPr lang="en-US" altLang="zh-CN"/>
          </a:p>
        </p:txBody>
      </p:sp>
      <p:sp>
        <p:nvSpPr>
          <p:cNvPr id="1031" name="TextBox 10"/>
          <p:cNvSpPr txBox="1">
            <a:spLocks noChangeArrowheads="1"/>
          </p:cNvSpPr>
          <p:nvPr/>
        </p:nvSpPr>
        <p:spPr bwMode="auto">
          <a:xfrm>
            <a:off x="7451725" y="188913"/>
            <a:ext cx="1296988" cy="368300"/>
          </a:xfrm>
          <a:prstGeom prst="rect">
            <a:avLst/>
          </a:prstGeom>
          <a:noFill/>
          <a:ln w="9525">
            <a:noFill/>
            <a:miter lim="800000"/>
          </a:ln>
        </p:spPr>
        <p:txBody>
          <a:bodyPr>
            <a:spAutoFit/>
          </a:bodyPr>
          <a:lstStyle/>
          <a:p>
            <a:pPr>
              <a:defRPr/>
            </a:pPr>
            <a:r>
              <a:rPr lang="zh-CN" altLang="en-US">
                <a:solidFill>
                  <a:schemeClr val="bg1"/>
                </a:solidFill>
                <a:latin typeface="华文新魏" pitchFamily="2" charset="-122"/>
                <a:ea typeface="华文新魏" pitchFamily="2" charset="-122"/>
              </a:rPr>
              <a:t>软 件 工 程</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p:nvPr/>
        </p:nvGrpSpPr>
        <p:grpSpPr bwMode="auto">
          <a:xfrm>
            <a:off x="323850" y="4173538"/>
            <a:ext cx="4032250" cy="935037"/>
            <a:chOff x="158" y="2614"/>
            <a:chExt cx="2540" cy="589"/>
          </a:xfrm>
        </p:grpSpPr>
        <p:sp>
          <p:nvSpPr>
            <p:cNvPr id="3077" name="Text Box 10"/>
            <p:cNvSpPr txBox="1">
              <a:spLocks noChangeArrowheads="1"/>
            </p:cNvSpPr>
            <p:nvPr/>
          </p:nvSpPr>
          <p:spPr bwMode="auto">
            <a:xfrm>
              <a:off x="158" y="2614"/>
              <a:ext cx="2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endParaRPr lang="zh-CN" altLang="en-US" sz="3000">
                <a:solidFill>
                  <a:schemeClr val="bg1"/>
                </a:solidFill>
                <a:latin typeface="黑体" panose="02010609060101010101" pitchFamily="49" charset="-122"/>
                <a:ea typeface="黑体" panose="02010609060101010101" pitchFamily="49" charset="-122"/>
              </a:endParaRPr>
            </a:p>
          </p:txBody>
        </p:sp>
        <p:sp>
          <p:nvSpPr>
            <p:cNvPr id="3078" name="Text Box 11"/>
            <p:cNvSpPr txBox="1">
              <a:spLocks noChangeArrowheads="1"/>
            </p:cNvSpPr>
            <p:nvPr/>
          </p:nvSpPr>
          <p:spPr bwMode="auto">
            <a:xfrm>
              <a:off x="657" y="2915"/>
              <a:ext cx="1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spcBef>
                  <a:spcPct val="50000"/>
                </a:spcBef>
              </a:pPr>
              <a:endParaRPr lang="zh-CN" altLang="en-US" sz="2400" b="1">
                <a:solidFill>
                  <a:schemeClr val="bg1"/>
                </a:solidFill>
                <a:latin typeface="黑体" panose="02010609060101010101" pitchFamily="49" charset="-122"/>
                <a:ea typeface="黑体" panose="02010609060101010101" pitchFamily="49" charset="-122"/>
              </a:endParaRPr>
            </a:p>
          </p:txBody>
        </p:sp>
      </p:grpSp>
      <p:sp>
        <p:nvSpPr>
          <p:cNvPr id="8" name="标题 7"/>
          <p:cNvSpPr>
            <a:spLocks noGrp="1"/>
          </p:cNvSpPr>
          <p:nvPr>
            <p:ph type="ctrTitle"/>
          </p:nvPr>
        </p:nvSpPr>
        <p:spPr/>
        <p:txBody>
          <a:bodyPr/>
          <a:lstStyle/>
          <a:p>
            <a:pPr eaLnBrk="1" hangingPunct="1"/>
            <a:r>
              <a:rPr lang="zh-CN" altLang="en-US" dirty="0">
                <a:latin typeface="宋体" pitchFamily="2" charset="-122"/>
              </a:rPr>
              <a:t>第十章 用户体验设计</a:t>
            </a:r>
          </a:p>
        </p:txBody>
      </p:sp>
      <p:sp>
        <p:nvSpPr>
          <p:cNvPr id="9" name="副标题 8"/>
          <p:cNvSpPr>
            <a:spLocks noGrp="1"/>
          </p:cNvSpPr>
          <p:nvPr>
            <p:ph type="subTitle" idx="1"/>
          </p:nvPr>
        </p:nvSpPr>
        <p:spPr>
          <a:xfrm>
            <a:off x="179388" y="4005263"/>
            <a:ext cx="4248150" cy="936625"/>
          </a:xfrm>
        </p:spPr>
        <p:txBody>
          <a:bodyPr/>
          <a:lstStyle/>
          <a:p>
            <a:pPr eaLnBrk="1" hangingPunct="1"/>
            <a:r>
              <a:rPr lang="zh-CN" altLang="en-US">
                <a:latin typeface="宋体" pitchFamily="2" charset="-122"/>
              </a:rPr>
              <a:t>王美红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r>
              <a:rPr lang="en-US" altLang="zh-CN" dirty="0">
                <a:latin typeface="宋体" pitchFamily="2" charset="-122"/>
              </a:rPr>
              <a:t>10.2 </a:t>
            </a:r>
            <a:r>
              <a:rPr lang="zh-CN" altLang="en-US" dirty="0">
                <a:latin typeface="宋体" pitchFamily="2" charset="-122"/>
              </a:rPr>
              <a:t>界面设计的黄金规则</a:t>
            </a:r>
            <a:endParaRPr lang="en-US" altLang="zh-CN" dirty="0">
              <a:latin typeface="宋体" pitchFamily="2" charset="-122"/>
            </a:endParaRPr>
          </a:p>
        </p:txBody>
      </p:sp>
      <p:sp>
        <p:nvSpPr>
          <p:cNvPr id="3" name="内容占位符 2"/>
          <p:cNvSpPr>
            <a:spLocks noGrp="1"/>
          </p:cNvSpPr>
          <p:nvPr>
            <p:ph idx="1"/>
          </p:nvPr>
        </p:nvSpPr>
        <p:spPr/>
        <p:txBody>
          <a:bodyPr/>
          <a:lstStyle/>
          <a:p>
            <a:pPr eaLnBrk="1" hangingPunct="1"/>
            <a:r>
              <a:rPr lang="en-US" altLang="zh-CN" dirty="0">
                <a:latin typeface="宋体" pitchFamily="2" charset="-122"/>
              </a:rPr>
              <a:t>Mandel[MAN97]</a:t>
            </a:r>
            <a:r>
              <a:rPr lang="zh-CN" altLang="en-US" dirty="0">
                <a:latin typeface="宋体" pitchFamily="2" charset="-122"/>
              </a:rPr>
              <a:t>定义了三条“黄金规则”：</a:t>
            </a:r>
            <a:endParaRPr lang="en-US" altLang="zh-CN" dirty="0">
              <a:latin typeface="宋体" pitchFamily="2" charset="-122"/>
            </a:endParaRPr>
          </a:p>
          <a:p>
            <a:pPr lvl="1" eaLnBrk="1" hangingPunct="1"/>
            <a:r>
              <a:rPr lang="zh-CN" altLang="en-US" dirty="0">
                <a:solidFill>
                  <a:srgbClr val="FF0000"/>
                </a:solidFill>
                <a:latin typeface="宋体" pitchFamily="2" charset="-122"/>
              </a:rPr>
              <a:t>把控制权交给用户</a:t>
            </a:r>
            <a:endParaRPr lang="en-US" altLang="zh-CN" dirty="0">
              <a:solidFill>
                <a:srgbClr val="FF0000"/>
              </a:solidFill>
              <a:latin typeface="宋体" pitchFamily="2" charset="-122"/>
            </a:endParaRPr>
          </a:p>
          <a:p>
            <a:pPr lvl="1" eaLnBrk="1" hangingPunct="1"/>
            <a:r>
              <a:rPr lang="zh-CN" altLang="en-US" dirty="0">
                <a:solidFill>
                  <a:srgbClr val="FF0000"/>
                </a:solidFill>
                <a:latin typeface="宋体" pitchFamily="2" charset="-122"/>
              </a:rPr>
              <a:t>减少用户的记忆负担</a:t>
            </a:r>
            <a:endParaRPr lang="en-US" altLang="zh-CN" dirty="0">
              <a:solidFill>
                <a:srgbClr val="FF0000"/>
              </a:solidFill>
              <a:latin typeface="宋体" pitchFamily="2" charset="-122"/>
            </a:endParaRPr>
          </a:p>
          <a:p>
            <a:pPr lvl="1" eaLnBrk="1" hangingPunct="1"/>
            <a:r>
              <a:rPr lang="zh-CN" altLang="en-US" dirty="0">
                <a:solidFill>
                  <a:srgbClr val="FF0000"/>
                </a:solidFill>
                <a:latin typeface="宋体" pitchFamily="2" charset="-122"/>
              </a:rPr>
              <a:t>保持界面一致</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zh-CN" altLang="en-US"/>
              <a:t>概述</a:t>
            </a:r>
          </a:p>
        </p:txBody>
      </p:sp>
      <p:sp>
        <p:nvSpPr>
          <p:cNvPr id="5123" name="内容占位符 2"/>
          <p:cNvSpPr>
            <a:spLocks noGrp="1"/>
          </p:cNvSpPr>
          <p:nvPr>
            <p:ph idx="1"/>
          </p:nvPr>
        </p:nvSpPr>
        <p:spPr/>
        <p:txBody>
          <a:bodyPr/>
          <a:lstStyle/>
          <a:p>
            <a:pPr eaLnBrk="1" hangingPunct="1"/>
            <a:r>
              <a:rPr lang="zh-CN" altLang="en-US"/>
              <a:t>人机界面（</a:t>
            </a:r>
            <a:r>
              <a:rPr lang="en-US" altLang="zh-CN" b="1"/>
              <a:t>Human-Computer Interface</a:t>
            </a:r>
            <a:r>
              <a:rPr lang="zh-CN" altLang="en-US" b="1"/>
              <a:t>，</a:t>
            </a:r>
          </a:p>
          <a:p>
            <a:pPr eaLnBrk="1" hangingPunct="1">
              <a:buFontTx/>
              <a:buNone/>
            </a:pPr>
            <a:r>
              <a:rPr lang="en-US" altLang="zh-CN" b="1"/>
              <a:t>HCI</a:t>
            </a:r>
            <a:r>
              <a:rPr lang="zh-CN" altLang="en-US" b="1"/>
              <a:t>）</a:t>
            </a:r>
            <a:r>
              <a:rPr lang="zh-CN" altLang="en-US" b="1">
                <a:solidFill>
                  <a:srgbClr val="FF0000"/>
                </a:solidFill>
              </a:rPr>
              <a:t>是计算机直接与人</a:t>
            </a:r>
            <a:r>
              <a:rPr lang="zh-CN" altLang="en-US"/>
              <a:t>打交道的途径，是计算机系统的重要组成部分，它的开发工作量占系统开发工作量的</a:t>
            </a:r>
            <a:r>
              <a:rPr lang="en-US" altLang="zh-CN" b="1">
                <a:solidFill>
                  <a:srgbClr val="FF0000"/>
                </a:solidFill>
              </a:rPr>
              <a:t>40-60%</a:t>
            </a:r>
            <a:r>
              <a:rPr lang="zh-CN" altLang="en-US" b="1"/>
              <a:t>。</a:t>
            </a:r>
            <a:endParaRPr lang="zh-CN" altLang="en-US"/>
          </a:p>
        </p:txBody>
      </p:sp>
      <p:pic>
        <p:nvPicPr>
          <p:cNvPr id="5124"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463" y="4581525"/>
            <a:ext cx="1797050"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r>
              <a:rPr lang="en-US" altLang="zh-CN" dirty="0">
                <a:latin typeface="宋体" pitchFamily="2" charset="-122"/>
              </a:rPr>
              <a:t>10.2.1</a:t>
            </a:r>
            <a:r>
              <a:rPr lang="zh-CN" altLang="en-US" dirty="0">
                <a:latin typeface="宋体" pitchFamily="2" charset="-122"/>
              </a:rPr>
              <a:t> 把控制权交给用户</a:t>
            </a:r>
          </a:p>
        </p:txBody>
      </p:sp>
      <p:sp>
        <p:nvSpPr>
          <p:cNvPr id="3" name="内容占位符 2"/>
          <p:cNvSpPr>
            <a:spLocks noGrp="1"/>
          </p:cNvSpPr>
          <p:nvPr>
            <p:ph idx="1"/>
          </p:nvPr>
        </p:nvSpPr>
        <p:spPr>
          <a:xfrm>
            <a:off x="457200" y="1600200"/>
            <a:ext cx="8362950" cy="4637088"/>
          </a:xfrm>
        </p:spPr>
        <p:txBody>
          <a:bodyPr>
            <a:normAutofit/>
          </a:bodyPr>
          <a:lstStyle/>
          <a:p>
            <a:pPr eaLnBrk="1" hangingPunct="1">
              <a:lnSpc>
                <a:spcPct val="140000"/>
              </a:lnSpc>
            </a:pPr>
            <a:r>
              <a:rPr lang="zh-CN" altLang="en-US" sz="2400" dirty="0">
                <a:latin typeface="宋体" pitchFamily="2" charset="-122"/>
              </a:rPr>
              <a:t>用户希望</a:t>
            </a:r>
            <a:r>
              <a:rPr lang="zh-CN" altLang="en-US" sz="2400" dirty="0">
                <a:solidFill>
                  <a:srgbClr val="FF0000"/>
                </a:solidFill>
                <a:latin typeface="宋体" pitchFamily="2" charset="-122"/>
              </a:rPr>
              <a:t>控制计算机</a:t>
            </a:r>
            <a:r>
              <a:rPr lang="zh-CN" altLang="en-US" sz="2400" dirty="0">
                <a:latin typeface="宋体" pitchFamily="2" charset="-122"/>
              </a:rPr>
              <a:t>，而不是被计算机控制</a:t>
            </a:r>
            <a:endParaRPr lang="en-US" altLang="zh-CN" sz="2400" dirty="0">
              <a:latin typeface="宋体" pitchFamily="2" charset="-122"/>
            </a:endParaRPr>
          </a:p>
          <a:p>
            <a:pPr eaLnBrk="1" hangingPunct="1">
              <a:lnSpc>
                <a:spcPct val="140000"/>
              </a:lnSpc>
            </a:pPr>
            <a:r>
              <a:rPr lang="zh-CN" altLang="en-US" sz="2400" dirty="0">
                <a:latin typeface="宋体" pitchFamily="2" charset="-122"/>
              </a:rPr>
              <a:t>能充分满足用户的需求，具体表现在：</a:t>
            </a:r>
            <a:endParaRPr lang="en-US" altLang="zh-CN" sz="2400" dirty="0">
              <a:latin typeface="宋体" pitchFamily="2" charset="-122"/>
            </a:endParaRPr>
          </a:p>
          <a:p>
            <a:pPr lvl="1" eaLnBrk="1" hangingPunct="1">
              <a:lnSpc>
                <a:spcPct val="140000"/>
              </a:lnSpc>
            </a:pPr>
            <a:r>
              <a:rPr lang="zh-CN" altLang="en-US" sz="2000" dirty="0">
                <a:latin typeface="宋体" pitchFamily="2" charset="-122"/>
              </a:rPr>
              <a:t>以不强迫用户进入不必要的或不希望的动作的方式来定义交互模式。</a:t>
            </a:r>
            <a:endParaRPr lang="en-US" altLang="zh-CN" sz="2000" dirty="0">
              <a:latin typeface="宋体" pitchFamily="2" charset="-122"/>
            </a:endParaRPr>
          </a:p>
          <a:p>
            <a:pPr lvl="1" eaLnBrk="1" hangingPunct="1">
              <a:lnSpc>
                <a:spcPct val="140000"/>
              </a:lnSpc>
            </a:pPr>
            <a:r>
              <a:rPr lang="zh-CN" altLang="en-US" sz="2000" dirty="0">
                <a:latin typeface="宋体" pitchFamily="2" charset="-122"/>
              </a:rPr>
              <a:t>提供</a:t>
            </a:r>
            <a:r>
              <a:rPr lang="zh-CN" altLang="en-US" sz="2000" dirty="0">
                <a:solidFill>
                  <a:srgbClr val="0070C0"/>
                </a:solidFill>
                <a:latin typeface="宋体" pitchFamily="2" charset="-122"/>
              </a:rPr>
              <a:t>灵活</a:t>
            </a:r>
            <a:r>
              <a:rPr lang="zh-CN" altLang="en-US" sz="2000" dirty="0">
                <a:latin typeface="宋体" pitchFamily="2" charset="-122"/>
              </a:rPr>
              <a:t>的</a:t>
            </a:r>
            <a:r>
              <a:rPr lang="zh-CN" altLang="en-US" sz="2000" dirty="0">
                <a:solidFill>
                  <a:srgbClr val="0070C0"/>
                </a:solidFill>
                <a:latin typeface="宋体" pitchFamily="2" charset="-122"/>
              </a:rPr>
              <a:t>交互</a:t>
            </a:r>
            <a:endParaRPr lang="en-US" altLang="zh-CN" sz="2000" dirty="0">
              <a:solidFill>
                <a:srgbClr val="0070C0"/>
              </a:solidFill>
              <a:latin typeface="宋体" pitchFamily="2" charset="-122"/>
            </a:endParaRPr>
          </a:p>
          <a:p>
            <a:pPr lvl="1" eaLnBrk="1" hangingPunct="1">
              <a:lnSpc>
                <a:spcPct val="140000"/>
              </a:lnSpc>
            </a:pPr>
            <a:r>
              <a:rPr lang="zh-CN" altLang="en-US" sz="2000" dirty="0">
                <a:latin typeface="宋体" pitchFamily="2" charset="-122"/>
              </a:rPr>
              <a:t>允许用户交互被</a:t>
            </a:r>
            <a:r>
              <a:rPr lang="zh-CN" altLang="en-US" sz="2000" dirty="0">
                <a:solidFill>
                  <a:srgbClr val="0070C0"/>
                </a:solidFill>
                <a:latin typeface="宋体" pitchFamily="2" charset="-122"/>
              </a:rPr>
              <a:t>中断和撤销</a:t>
            </a:r>
            <a:endParaRPr lang="en-US" altLang="zh-CN" sz="2000" dirty="0">
              <a:solidFill>
                <a:srgbClr val="0070C0"/>
              </a:solidFill>
              <a:latin typeface="宋体" pitchFamily="2" charset="-122"/>
            </a:endParaRPr>
          </a:p>
          <a:p>
            <a:pPr lvl="1" eaLnBrk="1" hangingPunct="1">
              <a:lnSpc>
                <a:spcPct val="140000"/>
              </a:lnSpc>
            </a:pPr>
            <a:r>
              <a:rPr lang="zh-CN" altLang="en-US" sz="2000" dirty="0">
                <a:latin typeface="宋体" pitchFamily="2" charset="-122"/>
              </a:rPr>
              <a:t>当技能级别增长时可以使交互</a:t>
            </a:r>
            <a:r>
              <a:rPr lang="zh-CN" altLang="en-US" sz="2000" dirty="0">
                <a:solidFill>
                  <a:srgbClr val="0070C0"/>
                </a:solidFill>
                <a:latin typeface="宋体" pitchFamily="2" charset="-122"/>
              </a:rPr>
              <a:t>流线化</a:t>
            </a:r>
            <a:r>
              <a:rPr lang="zh-CN" altLang="en-US" sz="2000" dirty="0">
                <a:latin typeface="宋体" pitchFamily="2" charset="-122"/>
              </a:rPr>
              <a:t>并允许定制交互</a:t>
            </a:r>
            <a:r>
              <a:rPr lang="en-US" altLang="zh-CN" sz="2000" dirty="0">
                <a:latin typeface="宋体" pitchFamily="2" charset="-122"/>
              </a:rPr>
              <a:t>—</a:t>
            </a:r>
            <a:r>
              <a:rPr lang="zh-CN" altLang="en-US" sz="2000" dirty="0">
                <a:latin typeface="宋体" pitchFamily="2" charset="-122"/>
              </a:rPr>
              <a:t>如宏</a:t>
            </a:r>
            <a:endParaRPr lang="en-US" altLang="zh-CN" sz="2000" dirty="0">
              <a:latin typeface="宋体" pitchFamily="2" charset="-122"/>
            </a:endParaRPr>
          </a:p>
          <a:p>
            <a:pPr lvl="1" eaLnBrk="1" hangingPunct="1">
              <a:lnSpc>
                <a:spcPct val="140000"/>
              </a:lnSpc>
            </a:pPr>
            <a:r>
              <a:rPr lang="zh-CN" altLang="en-US" sz="2000" dirty="0">
                <a:latin typeface="宋体" pitchFamily="2" charset="-122"/>
              </a:rPr>
              <a:t>使用户与</a:t>
            </a:r>
            <a:r>
              <a:rPr lang="zh-CN" altLang="en-US" sz="2000" dirty="0">
                <a:solidFill>
                  <a:srgbClr val="0070C0"/>
                </a:solidFill>
                <a:latin typeface="宋体" pitchFamily="2" charset="-122"/>
              </a:rPr>
              <a:t>内部细节隔离</a:t>
            </a:r>
            <a:r>
              <a:rPr lang="zh-CN" altLang="en-US" sz="2000" dirty="0">
                <a:latin typeface="宋体" pitchFamily="2" charset="-122"/>
              </a:rPr>
              <a:t>开来</a:t>
            </a:r>
            <a:endParaRPr lang="en-US" altLang="zh-CN" sz="2000" dirty="0">
              <a:latin typeface="宋体" pitchFamily="2" charset="-122"/>
            </a:endParaRPr>
          </a:p>
          <a:p>
            <a:pPr lvl="1" eaLnBrk="1" hangingPunct="1">
              <a:lnSpc>
                <a:spcPct val="140000"/>
              </a:lnSpc>
            </a:pPr>
            <a:r>
              <a:rPr lang="zh-CN" altLang="en-US" sz="2000" dirty="0">
                <a:latin typeface="宋体" pitchFamily="2" charset="-122"/>
              </a:rPr>
              <a:t>设计应允许用户与出现在屏幕上的</a:t>
            </a:r>
            <a:r>
              <a:rPr lang="zh-CN" altLang="en-US" sz="2000" dirty="0">
                <a:solidFill>
                  <a:srgbClr val="0070C0"/>
                </a:solidFill>
                <a:latin typeface="宋体" pitchFamily="2" charset="-122"/>
              </a:rPr>
              <a:t>对象直接交互</a:t>
            </a:r>
            <a:endParaRPr lang="en-US" altLang="zh-CN" sz="2000" dirty="0">
              <a:solidFill>
                <a:srgbClr val="0070C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r>
              <a:rPr lang="en-US" altLang="zh-CN" dirty="0">
                <a:latin typeface="宋体" pitchFamily="2" charset="-122"/>
              </a:rPr>
              <a:t>10.2.2 </a:t>
            </a:r>
            <a:r>
              <a:rPr lang="zh-CN" altLang="en-US" dirty="0">
                <a:latin typeface="宋体" pitchFamily="2" charset="-122"/>
              </a:rPr>
              <a:t>减轻用户的记忆负担</a:t>
            </a:r>
          </a:p>
        </p:txBody>
      </p:sp>
      <p:sp>
        <p:nvSpPr>
          <p:cNvPr id="3" name="内容占位符 2"/>
          <p:cNvSpPr>
            <a:spLocks noGrp="1"/>
          </p:cNvSpPr>
          <p:nvPr>
            <p:ph idx="1"/>
          </p:nvPr>
        </p:nvSpPr>
        <p:spPr/>
        <p:txBody>
          <a:bodyPr>
            <a:normAutofit/>
          </a:bodyPr>
          <a:lstStyle/>
          <a:p>
            <a:pPr eaLnBrk="1" hangingPunct="1"/>
            <a:r>
              <a:rPr lang="zh-CN" altLang="en-US" sz="2400">
                <a:latin typeface="宋体" pitchFamily="2" charset="-122"/>
              </a:rPr>
              <a:t>减少对短期</a:t>
            </a:r>
            <a:r>
              <a:rPr lang="zh-CN" altLang="en-US" sz="2400">
                <a:solidFill>
                  <a:srgbClr val="0070C0"/>
                </a:solidFill>
                <a:latin typeface="宋体" pitchFamily="2" charset="-122"/>
              </a:rPr>
              <a:t>记忆</a:t>
            </a:r>
            <a:r>
              <a:rPr lang="zh-CN" altLang="en-US" sz="2400">
                <a:latin typeface="宋体" pitchFamily="2" charset="-122"/>
              </a:rPr>
              <a:t>的要求</a:t>
            </a:r>
            <a:endParaRPr lang="en-US" altLang="zh-CN" sz="2400">
              <a:latin typeface="宋体" pitchFamily="2" charset="-122"/>
            </a:endParaRPr>
          </a:p>
          <a:p>
            <a:pPr eaLnBrk="1" hangingPunct="1"/>
            <a:r>
              <a:rPr lang="zh-CN" altLang="en-US" sz="2400">
                <a:latin typeface="宋体" pitchFamily="2" charset="-122"/>
              </a:rPr>
              <a:t>建立有意义的</a:t>
            </a:r>
            <a:r>
              <a:rPr lang="zh-CN" altLang="en-US" sz="2400">
                <a:solidFill>
                  <a:srgbClr val="0070C0"/>
                </a:solidFill>
                <a:latin typeface="宋体" pitchFamily="2" charset="-122"/>
              </a:rPr>
              <a:t>缺省</a:t>
            </a:r>
            <a:endParaRPr lang="en-US" altLang="zh-CN" sz="2400">
              <a:solidFill>
                <a:srgbClr val="0070C0"/>
              </a:solidFill>
              <a:latin typeface="宋体" pitchFamily="2" charset="-122"/>
            </a:endParaRPr>
          </a:p>
          <a:p>
            <a:pPr eaLnBrk="1" hangingPunct="1"/>
            <a:r>
              <a:rPr lang="zh-CN" altLang="en-US" sz="2400">
                <a:latin typeface="宋体" pitchFamily="2" charset="-122"/>
              </a:rPr>
              <a:t>定义直观的</a:t>
            </a:r>
            <a:r>
              <a:rPr lang="zh-CN" altLang="en-US" sz="2400">
                <a:solidFill>
                  <a:srgbClr val="0070C0"/>
                </a:solidFill>
                <a:latin typeface="宋体" pitchFamily="2" charset="-122"/>
              </a:rPr>
              <a:t>快捷方式</a:t>
            </a:r>
            <a:endParaRPr lang="en-US" altLang="zh-CN" sz="2400">
              <a:solidFill>
                <a:srgbClr val="0070C0"/>
              </a:solidFill>
              <a:latin typeface="宋体" pitchFamily="2" charset="-122"/>
            </a:endParaRPr>
          </a:p>
          <a:p>
            <a:pPr eaLnBrk="1" hangingPunct="1"/>
            <a:r>
              <a:rPr lang="zh-CN" altLang="en-US" sz="2400">
                <a:latin typeface="宋体" pitchFamily="2" charset="-122"/>
              </a:rPr>
              <a:t>界面的</a:t>
            </a:r>
            <a:r>
              <a:rPr lang="zh-CN" altLang="en-US" sz="2400">
                <a:solidFill>
                  <a:srgbClr val="0070C0"/>
                </a:solidFill>
                <a:latin typeface="宋体" pitchFamily="2" charset="-122"/>
              </a:rPr>
              <a:t>视觉布局</a:t>
            </a:r>
            <a:r>
              <a:rPr lang="zh-CN" altLang="en-US" sz="2400">
                <a:latin typeface="宋体" pitchFamily="2" charset="-122"/>
              </a:rPr>
              <a:t>应该基于真实世界的象征</a:t>
            </a:r>
            <a:endParaRPr lang="en-US" altLang="zh-CN" sz="2400">
              <a:latin typeface="宋体" pitchFamily="2" charset="-122"/>
            </a:endParaRPr>
          </a:p>
          <a:p>
            <a:pPr eaLnBrk="1" hangingPunct="1"/>
            <a:r>
              <a:rPr lang="zh-CN" altLang="en-US" sz="2400">
                <a:latin typeface="宋体" pitchFamily="2" charset="-122"/>
              </a:rPr>
              <a:t>以不断进展的方式</a:t>
            </a:r>
            <a:r>
              <a:rPr lang="zh-CN" altLang="en-US" sz="2400">
                <a:solidFill>
                  <a:srgbClr val="0070C0"/>
                </a:solidFill>
                <a:latin typeface="宋体" pitchFamily="2" charset="-122"/>
              </a:rPr>
              <a:t>揭示</a:t>
            </a:r>
            <a:r>
              <a:rPr lang="zh-CN" altLang="en-US" sz="2400">
                <a:latin typeface="宋体" pitchFamily="2" charset="-122"/>
              </a:rPr>
              <a:t>信息</a:t>
            </a:r>
            <a:r>
              <a:rPr lang="en-US" altLang="zh-CN" sz="2400">
                <a:latin typeface="宋体" pitchFamily="2" charset="-122"/>
              </a:rPr>
              <a:t>—</a:t>
            </a:r>
            <a:r>
              <a:rPr lang="zh-CN" altLang="en-US" sz="2400">
                <a:latin typeface="宋体" pitchFamily="2" charset="-122"/>
              </a:rPr>
              <a:t>不同抽象层次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dirty="0">
                <a:latin typeface="宋体" pitchFamily="2" charset="-122"/>
              </a:rPr>
              <a:t>10.2</a:t>
            </a:r>
            <a:r>
              <a:rPr lang="en-US" altLang="zh-CN" dirty="0">
                <a:latin typeface="+mn-ea"/>
                <a:ea typeface="+mn-ea"/>
              </a:rPr>
              <a:t>.3 </a:t>
            </a:r>
            <a:r>
              <a:rPr lang="zh-CN" altLang="en-US" dirty="0">
                <a:latin typeface="+mn-ea"/>
                <a:ea typeface="+mn-ea"/>
              </a:rPr>
              <a:t>保持界面一致</a:t>
            </a:r>
          </a:p>
        </p:txBody>
      </p:sp>
      <p:sp>
        <p:nvSpPr>
          <p:cNvPr id="3" name="内容占位符 2"/>
          <p:cNvSpPr>
            <a:spLocks noGrp="1"/>
          </p:cNvSpPr>
          <p:nvPr>
            <p:ph idx="1"/>
          </p:nvPr>
        </p:nvSpPr>
        <p:spPr/>
        <p:txBody>
          <a:bodyPr>
            <a:normAutofit/>
          </a:bodyPr>
          <a:lstStyle/>
          <a:p>
            <a:pPr eaLnBrk="1" hangingPunct="1"/>
            <a:r>
              <a:rPr lang="zh-CN" altLang="en-US" sz="2400" dirty="0">
                <a:latin typeface="宋体" pitchFamily="2" charset="-122"/>
              </a:rPr>
              <a:t>允许用户将当前任务放入有意义的环境中</a:t>
            </a:r>
            <a:r>
              <a:rPr lang="en-US" altLang="zh-CN" sz="2400" dirty="0">
                <a:latin typeface="宋体" pitchFamily="2" charset="-122"/>
              </a:rPr>
              <a:t>—</a:t>
            </a:r>
            <a:r>
              <a:rPr lang="zh-CN" altLang="en-US" sz="2400" dirty="0">
                <a:latin typeface="宋体" pitchFamily="2" charset="-122"/>
              </a:rPr>
              <a:t>提供</a:t>
            </a:r>
            <a:r>
              <a:rPr lang="zh-CN" altLang="en-US" sz="2400" dirty="0">
                <a:solidFill>
                  <a:srgbClr val="0070C0"/>
                </a:solidFill>
                <a:latin typeface="宋体" pitchFamily="2" charset="-122"/>
              </a:rPr>
              <a:t>指示器，如窗口题目、图标、一致的颜色编码等</a:t>
            </a:r>
            <a:endParaRPr lang="en-US" altLang="zh-CN" sz="2400" dirty="0">
              <a:solidFill>
                <a:srgbClr val="0070C0"/>
              </a:solidFill>
              <a:latin typeface="宋体" pitchFamily="2" charset="-122"/>
            </a:endParaRPr>
          </a:p>
          <a:p>
            <a:pPr eaLnBrk="1" hangingPunct="1"/>
            <a:r>
              <a:rPr lang="zh-CN" altLang="en-US" sz="2400" dirty="0">
                <a:latin typeface="宋体" pitchFamily="2" charset="-122"/>
              </a:rPr>
              <a:t>在应用系统家族内保持一致</a:t>
            </a:r>
            <a:endParaRPr lang="en-US" altLang="zh-CN" sz="2400" dirty="0">
              <a:latin typeface="宋体" pitchFamily="2" charset="-122"/>
            </a:endParaRPr>
          </a:p>
          <a:p>
            <a:pPr eaLnBrk="1" hangingPunct="1"/>
            <a:r>
              <a:rPr lang="zh-CN" altLang="en-US" sz="2400" dirty="0">
                <a:latin typeface="宋体" pitchFamily="2" charset="-122"/>
              </a:rPr>
              <a:t>和用户已有的合理的交互模型保持一致</a:t>
            </a:r>
            <a:r>
              <a:rPr lang="en-US" altLang="zh-CN" sz="2400" dirty="0">
                <a:latin typeface="宋体" pitchFamily="2" charset="-122"/>
              </a:rPr>
              <a:t>—</a:t>
            </a:r>
            <a:r>
              <a:rPr lang="zh-CN" altLang="en-US" sz="2400" dirty="0">
                <a:latin typeface="宋体" pitchFamily="2" charset="-122"/>
              </a:rPr>
              <a:t>比如一些常用快捷键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r>
              <a:rPr lang="en-US" altLang="zh-CN" dirty="0">
                <a:latin typeface="宋体" pitchFamily="2" charset="-122"/>
              </a:rPr>
              <a:t>10.3 </a:t>
            </a:r>
            <a:r>
              <a:rPr lang="zh-CN" altLang="en-US" dirty="0">
                <a:latin typeface="宋体" pitchFamily="2" charset="-122"/>
              </a:rPr>
              <a:t>用户界面的分析与设计</a:t>
            </a:r>
            <a:endParaRPr lang="zh-CN" altLang="en-US" dirty="0"/>
          </a:p>
        </p:txBody>
      </p:sp>
      <p:sp>
        <p:nvSpPr>
          <p:cNvPr id="3" name="内容占位符 2"/>
          <p:cNvSpPr>
            <a:spLocks noGrp="1"/>
          </p:cNvSpPr>
          <p:nvPr>
            <p:ph idx="1"/>
          </p:nvPr>
        </p:nvSpPr>
        <p:spPr>
          <a:xfrm>
            <a:off x="457200" y="1600200"/>
            <a:ext cx="8229600" cy="3413125"/>
          </a:xfrm>
        </p:spPr>
        <p:txBody>
          <a:bodyPr>
            <a:normAutofit/>
          </a:bodyPr>
          <a:lstStyle/>
          <a:p>
            <a:pPr eaLnBrk="1" hangingPunct="1"/>
            <a:r>
              <a:rPr lang="zh-CN" altLang="en-US" sz="2800" dirty="0">
                <a:latin typeface="宋体" pitchFamily="2" charset="-122"/>
              </a:rPr>
              <a:t>界面分析和设计时要考虑的模型：</a:t>
            </a:r>
            <a:endParaRPr lang="en-US" altLang="zh-CN" sz="2800" dirty="0">
              <a:latin typeface="宋体" pitchFamily="2" charset="-122"/>
            </a:endParaRPr>
          </a:p>
          <a:p>
            <a:pPr lvl="1" eaLnBrk="1" hangingPunct="1"/>
            <a:r>
              <a:rPr lang="zh-CN" altLang="en-US" sz="2400" dirty="0">
                <a:latin typeface="宋体" pitchFamily="2" charset="-122"/>
              </a:rPr>
              <a:t>工程师或软件工程师建立</a:t>
            </a:r>
            <a:r>
              <a:rPr lang="zh-CN" altLang="en-US" sz="2400" dirty="0">
                <a:solidFill>
                  <a:srgbClr val="0070C0"/>
                </a:solidFill>
                <a:latin typeface="宋体" pitchFamily="2" charset="-122"/>
              </a:rPr>
              <a:t>用户模型</a:t>
            </a:r>
            <a:endParaRPr lang="en-US" altLang="zh-CN" sz="2400" dirty="0">
              <a:solidFill>
                <a:srgbClr val="0070C0"/>
              </a:solidFill>
              <a:latin typeface="宋体" pitchFamily="2" charset="-122"/>
            </a:endParaRPr>
          </a:p>
          <a:p>
            <a:pPr lvl="1" eaLnBrk="1" hangingPunct="1"/>
            <a:r>
              <a:rPr lang="zh-CN" altLang="en-US" sz="2400" dirty="0">
                <a:latin typeface="宋体" pitchFamily="2" charset="-122"/>
              </a:rPr>
              <a:t>软件工程师创建设计模型</a:t>
            </a:r>
            <a:endParaRPr lang="en-US" altLang="zh-CN" sz="2400" dirty="0">
              <a:latin typeface="宋体" pitchFamily="2" charset="-122"/>
            </a:endParaRPr>
          </a:p>
          <a:p>
            <a:pPr lvl="1" eaLnBrk="1" hangingPunct="1"/>
            <a:r>
              <a:rPr lang="zh-CN" altLang="en-US" sz="2400" dirty="0">
                <a:latin typeface="宋体" pitchFamily="2" charset="-122"/>
              </a:rPr>
              <a:t>最终用户的心理模型或系统感觉</a:t>
            </a:r>
            <a:endParaRPr lang="en-US" altLang="zh-CN" sz="2400" dirty="0">
              <a:latin typeface="宋体" pitchFamily="2" charset="-122"/>
            </a:endParaRPr>
          </a:p>
          <a:p>
            <a:pPr lvl="1" eaLnBrk="1" hangingPunct="1"/>
            <a:r>
              <a:rPr lang="zh-CN" altLang="en-US" sz="2400" dirty="0">
                <a:latin typeface="宋体" pitchFamily="2" charset="-122"/>
              </a:rPr>
              <a:t>系统的实现者创建实现模型</a:t>
            </a:r>
          </a:p>
        </p:txBody>
      </p:sp>
      <p:sp>
        <p:nvSpPr>
          <p:cNvPr id="5" name="TextBox 4"/>
          <p:cNvSpPr txBox="1">
            <a:spLocks noChangeArrowheads="1"/>
          </p:cNvSpPr>
          <p:nvPr/>
        </p:nvSpPr>
        <p:spPr bwMode="auto">
          <a:xfrm>
            <a:off x="1116013" y="5373688"/>
            <a:ext cx="66960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en-US" sz="2600" dirty="0"/>
              <a:t>界面工程师的任务：</a:t>
            </a:r>
            <a:r>
              <a:rPr lang="zh-CN" altLang="en-US" sz="2600" dirty="0">
                <a:solidFill>
                  <a:srgbClr val="FF0000"/>
                </a:solidFill>
              </a:rPr>
              <a:t>消除这些模型的差距，导出一致的界面表示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blinds(horizontal)">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r>
              <a:rPr lang="zh-CN" altLang="en-US" dirty="0">
                <a:latin typeface="宋体" pitchFamily="2" charset="-122"/>
              </a:rPr>
              <a:t>用户交互过程设计</a:t>
            </a:r>
            <a:endParaRPr lang="zh-CN" altLang="en-US" dirty="0"/>
          </a:p>
        </p:txBody>
      </p:sp>
      <p:cxnSp>
        <p:nvCxnSpPr>
          <p:cNvPr id="3" name="直线箭头连接符 2"/>
          <p:cNvCxnSpPr/>
          <p:nvPr/>
        </p:nvCxnSpPr>
        <p:spPr>
          <a:xfrm>
            <a:off x="251520" y="3392996"/>
            <a:ext cx="4546848" cy="0"/>
          </a:xfrm>
          <a:prstGeom prst="straightConnector1">
            <a:avLst/>
          </a:prstGeom>
          <a:ln>
            <a:solidFill>
              <a:schemeClr val="accent1">
                <a:lumMod val="90000"/>
              </a:schemeClr>
            </a:solidFill>
            <a:tailEnd type="triangle"/>
          </a:ln>
        </p:spPr>
        <p:style>
          <a:lnRef idx="2">
            <a:schemeClr val="accent4"/>
          </a:lnRef>
          <a:fillRef idx="1">
            <a:schemeClr val="lt1"/>
          </a:fillRef>
          <a:effectRef idx="0">
            <a:schemeClr val="accent4"/>
          </a:effectRef>
          <a:fontRef idx="minor">
            <a:schemeClr val="dk1"/>
          </a:fontRef>
        </p:style>
      </p:cxnSp>
      <p:cxnSp>
        <p:nvCxnSpPr>
          <p:cNvPr id="6" name="直线箭头连接符 5"/>
          <p:cNvCxnSpPr/>
          <p:nvPr/>
        </p:nvCxnSpPr>
        <p:spPr>
          <a:xfrm flipH="1" flipV="1">
            <a:off x="2123728" y="1952836"/>
            <a:ext cx="72008" cy="3384376"/>
          </a:xfrm>
          <a:prstGeom prst="straightConnector1">
            <a:avLst/>
          </a:prstGeom>
          <a:ln>
            <a:solidFill>
              <a:schemeClr val="accent1">
                <a:lumMod val="90000"/>
              </a:schemeClr>
            </a:solidFill>
            <a:tailEnd type="triangle"/>
          </a:ln>
        </p:spPr>
        <p:style>
          <a:lnRef idx="2">
            <a:schemeClr val="accent4"/>
          </a:lnRef>
          <a:fillRef idx="1">
            <a:schemeClr val="lt1"/>
          </a:fillRef>
          <a:effectRef idx="0">
            <a:schemeClr val="accent4"/>
          </a:effectRef>
          <a:fontRef idx="minor">
            <a:schemeClr val="dk1"/>
          </a:fontRef>
        </p:style>
      </p:cxnSp>
      <p:sp>
        <p:nvSpPr>
          <p:cNvPr id="8" name="任意形状 7"/>
          <p:cNvSpPr/>
          <p:nvPr/>
        </p:nvSpPr>
        <p:spPr>
          <a:xfrm>
            <a:off x="912973" y="2377015"/>
            <a:ext cx="2720154" cy="1644703"/>
          </a:xfrm>
          <a:custGeom>
            <a:avLst/>
            <a:gdLst>
              <a:gd name="connsiteX0" fmla="*/ 1244820 w 2720154"/>
              <a:gd name="connsiteY0" fmla="*/ 699253 h 1644703"/>
              <a:gd name="connsiteX1" fmla="*/ 1506077 w 2720154"/>
              <a:gd name="connsiteY1" fmla="*/ 1029667 h 1644703"/>
              <a:gd name="connsiteX2" fmla="*/ 1252504 w 2720154"/>
              <a:gd name="connsiteY2" fmla="*/ 1237135 h 1644703"/>
              <a:gd name="connsiteX3" fmla="*/ 776094 w 2720154"/>
              <a:gd name="connsiteY3" fmla="*/ 1029667 h 1644703"/>
              <a:gd name="connsiteX4" fmla="*/ 1214084 w 2720154"/>
              <a:gd name="connsiteY4" fmla="*/ 353472 h 1644703"/>
              <a:gd name="connsiteX5" fmla="*/ 1928699 w 2720154"/>
              <a:gd name="connsiteY5" fmla="*/ 1060403 h 1644703"/>
              <a:gd name="connsiteX6" fmla="*/ 1237136 w 2720154"/>
              <a:gd name="connsiteY6" fmla="*/ 1644389 h 1644703"/>
              <a:gd name="connsiteX7" fmla="*/ 6 w 2720154"/>
              <a:gd name="connsiteY7" fmla="*/ 983562 h 1644703"/>
              <a:gd name="connsiteX8" fmla="*/ 1221768 w 2720154"/>
              <a:gd name="connsiteY8" fmla="*/ 6 h 1644703"/>
              <a:gd name="connsiteX9" fmla="*/ 2720154 w 2720154"/>
              <a:gd name="connsiteY9" fmla="*/ 998930 h 1644703"/>
              <a:gd name="connsiteX10" fmla="*/ 2720154 w 2720154"/>
              <a:gd name="connsiteY10" fmla="*/ 998930 h 164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0154" h="1644703">
                <a:moveTo>
                  <a:pt x="1244820" y="699253"/>
                </a:moveTo>
                <a:cubicBezTo>
                  <a:pt x="1374808" y="819636"/>
                  <a:pt x="1504796" y="940020"/>
                  <a:pt x="1506077" y="1029667"/>
                </a:cubicBezTo>
                <a:cubicBezTo>
                  <a:pt x="1507358" y="1119314"/>
                  <a:pt x="1374168" y="1237135"/>
                  <a:pt x="1252504" y="1237135"/>
                </a:cubicBezTo>
                <a:cubicBezTo>
                  <a:pt x="1130840" y="1237135"/>
                  <a:pt x="782497" y="1176944"/>
                  <a:pt x="776094" y="1029667"/>
                </a:cubicBezTo>
                <a:cubicBezTo>
                  <a:pt x="769691" y="882390"/>
                  <a:pt x="1021983" y="348349"/>
                  <a:pt x="1214084" y="353472"/>
                </a:cubicBezTo>
                <a:cubicBezTo>
                  <a:pt x="1406185" y="358595"/>
                  <a:pt x="1924857" y="845250"/>
                  <a:pt x="1928699" y="1060403"/>
                </a:cubicBezTo>
                <a:cubicBezTo>
                  <a:pt x="1932541" y="1275556"/>
                  <a:pt x="1558585" y="1657196"/>
                  <a:pt x="1237136" y="1644389"/>
                </a:cubicBezTo>
                <a:cubicBezTo>
                  <a:pt x="915687" y="1631582"/>
                  <a:pt x="2567" y="1257626"/>
                  <a:pt x="6" y="983562"/>
                </a:cubicBezTo>
                <a:cubicBezTo>
                  <a:pt x="-2555" y="709498"/>
                  <a:pt x="768410" y="-2555"/>
                  <a:pt x="1221768" y="6"/>
                </a:cubicBezTo>
                <a:cubicBezTo>
                  <a:pt x="1675126" y="2567"/>
                  <a:pt x="2720154" y="998930"/>
                  <a:pt x="2720154" y="998930"/>
                </a:cubicBezTo>
                <a:lnTo>
                  <a:pt x="2720154" y="998930"/>
                </a:lnTo>
              </a:path>
            </a:pathLst>
          </a:cu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kumimoji="1" lang="zh-CN" altLang="en-US" dirty="0"/>
          </a:p>
        </p:txBody>
      </p:sp>
      <p:sp>
        <p:nvSpPr>
          <p:cNvPr id="9" name="文本框 8"/>
          <p:cNvSpPr txBox="1"/>
          <p:nvPr/>
        </p:nvSpPr>
        <p:spPr>
          <a:xfrm>
            <a:off x="2398830" y="3632510"/>
            <a:ext cx="1107996"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zh-CN" altLang="en-US" dirty="0"/>
              <a:t>界面设计</a:t>
            </a:r>
          </a:p>
        </p:txBody>
      </p:sp>
      <p:sp>
        <p:nvSpPr>
          <p:cNvPr id="12" name="文本框 11"/>
          <p:cNvSpPr txBox="1"/>
          <p:nvPr/>
        </p:nvSpPr>
        <p:spPr>
          <a:xfrm>
            <a:off x="777499" y="3663246"/>
            <a:ext cx="1107996"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zh-CN" altLang="en-US" dirty="0"/>
              <a:t>界面构建</a:t>
            </a:r>
          </a:p>
        </p:txBody>
      </p:sp>
      <p:sp>
        <p:nvSpPr>
          <p:cNvPr id="13" name="文本框 12"/>
          <p:cNvSpPr txBox="1"/>
          <p:nvPr/>
        </p:nvSpPr>
        <p:spPr>
          <a:xfrm>
            <a:off x="631502" y="2526009"/>
            <a:ext cx="1107996"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zh-CN" altLang="en-US" dirty="0"/>
              <a:t>界面验证</a:t>
            </a:r>
          </a:p>
        </p:txBody>
      </p:sp>
      <p:sp>
        <p:nvSpPr>
          <p:cNvPr id="14" name="文本框 13"/>
          <p:cNvSpPr txBox="1"/>
          <p:nvPr/>
        </p:nvSpPr>
        <p:spPr>
          <a:xfrm>
            <a:off x="2575562" y="2456853"/>
            <a:ext cx="1800493" cy="369332"/>
          </a:xfrm>
          <a:prstGeom prst="rect">
            <a:avLst/>
          </a:prstGeom>
          <a:noFill/>
          <a:ln>
            <a:noFill/>
          </a:ln>
        </p:spPr>
        <p:style>
          <a:lnRef idx="2">
            <a:schemeClr val="accent4"/>
          </a:lnRef>
          <a:fillRef idx="1">
            <a:schemeClr val="lt1"/>
          </a:fillRef>
          <a:effectRef idx="0">
            <a:schemeClr val="accent4"/>
          </a:effectRef>
          <a:fontRef idx="minor">
            <a:schemeClr val="dk1"/>
          </a:fontRef>
        </p:style>
        <p:txBody>
          <a:bodyPr wrap="none" rtlCol="0">
            <a:spAutoFit/>
          </a:bodyPr>
          <a:lstStyle/>
          <a:p>
            <a:r>
              <a:rPr kumimoji="1" lang="zh-CN" altLang="en-US" dirty="0"/>
              <a:t>界面分析和建模</a:t>
            </a:r>
          </a:p>
        </p:txBody>
      </p:sp>
      <p:sp>
        <p:nvSpPr>
          <p:cNvPr id="11" name="文本框 10"/>
          <p:cNvSpPr txBox="1"/>
          <p:nvPr/>
        </p:nvSpPr>
        <p:spPr>
          <a:xfrm>
            <a:off x="6292152" y="1609276"/>
            <a:ext cx="2818654" cy="646331"/>
          </a:xfrm>
          <a:prstGeom prst="rect">
            <a:avLst/>
          </a:prstGeom>
          <a:noFill/>
        </p:spPr>
        <p:txBody>
          <a:bodyPr wrap="square" rtlCol="0">
            <a:spAutoFit/>
          </a:bodyPr>
          <a:lstStyle/>
          <a:p>
            <a:r>
              <a:rPr kumimoji="1" lang="zh-CN" altLang="en-US" dirty="0"/>
              <a:t>重点在于那些与系统交互的</a:t>
            </a:r>
            <a:r>
              <a:rPr kumimoji="1" lang="zh-CN" altLang="en-US" dirty="0">
                <a:solidFill>
                  <a:srgbClr val="FF0000"/>
                </a:solidFill>
              </a:rPr>
              <a:t>用户</a:t>
            </a:r>
            <a:r>
              <a:rPr kumimoji="1" lang="zh-CN" altLang="en-US" dirty="0"/>
              <a:t>的轮廓</a:t>
            </a:r>
          </a:p>
        </p:txBody>
      </p:sp>
      <p:sp>
        <p:nvSpPr>
          <p:cNvPr id="18" name="文本框 17"/>
          <p:cNvSpPr txBox="1"/>
          <p:nvPr/>
        </p:nvSpPr>
        <p:spPr>
          <a:xfrm>
            <a:off x="5102669" y="1738245"/>
            <a:ext cx="1296146" cy="369332"/>
          </a:xfrm>
          <a:prstGeom prst="rect">
            <a:avLst/>
          </a:prstGeom>
          <a:noFill/>
        </p:spPr>
        <p:txBody>
          <a:bodyPr wrap="square">
            <a:spAutoFit/>
          </a:bodyPr>
          <a:lstStyle/>
          <a:p>
            <a:r>
              <a:rPr kumimoji="1" lang="zh-CN" altLang="en-US" dirty="0"/>
              <a:t>界面分析：</a:t>
            </a:r>
            <a:endParaRPr lang="zh-CN" altLang="en-US" dirty="0"/>
          </a:p>
        </p:txBody>
      </p:sp>
      <p:sp>
        <p:nvSpPr>
          <p:cNvPr id="19" name="文本框 18"/>
          <p:cNvSpPr txBox="1"/>
          <p:nvPr/>
        </p:nvSpPr>
        <p:spPr>
          <a:xfrm>
            <a:off x="6269322" y="3337308"/>
            <a:ext cx="2818654" cy="646331"/>
          </a:xfrm>
          <a:prstGeom prst="rect">
            <a:avLst/>
          </a:prstGeom>
          <a:noFill/>
        </p:spPr>
        <p:txBody>
          <a:bodyPr wrap="square" rtlCol="0">
            <a:spAutoFit/>
          </a:bodyPr>
          <a:lstStyle/>
          <a:p>
            <a:r>
              <a:rPr kumimoji="1" lang="zh-CN" altLang="en-US" dirty="0"/>
              <a:t>开始于评估场景的原型，之后为用户界面</a:t>
            </a:r>
          </a:p>
        </p:txBody>
      </p:sp>
      <p:sp>
        <p:nvSpPr>
          <p:cNvPr id="20" name="文本框 19"/>
          <p:cNvSpPr txBox="1"/>
          <p:nvPr/>
        </p:nvSpPr>
        <p:spPr>
          <a:xfrm>
            <a:off x="5079839" y="3466277"/>
            <a:ext cx="1296146" cy="369332"/>
          </a:xfrm>
          <a:prstGeom prst="rect">
            <a:avLst/>
          </a:prstGeom>
          <a:noFill/>
        </p:spPr>
        <p:txBody>
          <a:bodyPr wrap="square">
            <a:spAutoFit/>
          </a:bodyPr>
          <a:lstStyle/>
          <a:p>
            <a:r>
              <a:rPr kumimoji="1" lang="zh-CN" altLang="en-US" dirty="0"/>
              <a:t>界面构建：</a:t>
            </a:r>
            <a:endParaRPr lang="zh-CN" altLang="en-US" dirty="0"/>
          </a:p>
        </p:txBody>
      </p:sp>
      <p:sp>
        <p:nvSpPr>
          <p:cNvPr id="21" name="文本框 20"/>
          <p:cNvSpPr txBox="1"/>
          <p:nvPr/>
        </p:nvSpPr>
        <p:spPr>
          <a:xfrm>
            <a:off x="6292374" y="4172887"/>
            <a:ext cx="2818654" cy="1200329"/>
          </a:xfrm>
          <a:prstGeom prst="rect">
            <a:avLst/>
          </a:prstGeom>
          <a:noFill/>
        </p:spPr>
        <p:txBody>
          <a:bodyPr wrap="square" rtlCol="0">
            <a:spAutoFit/>
          </a:bodyPr>
          <a:lstStyle/>
          <a:p>
            <a:r>
              <a:rPr kumimoji="1" lang="zh-CN" altLang="en-US" dirty="0"/>
              <a:t>着重于界面正确实现每个用户任务的能力；容易使用和学习的程度；用户对界面的接受度。</a:t>
            </a:r>
          </a:p>
        </p:txBody>
      </p:sp>
      <p:sp>
        <p:nvSpPr>
          <p:cNvPr id="22" name="文本框 21"/>
          <p:cNvSpPr txBox="1"/>
          <p:nvPr/>
        </p:nvSpPr>
        <p:spPr>
          <a:xfrm>
            <a:off x="5102891" y="4301856"/>
            <a:ext cx="1296146" cy="369332"/>
          </a:xfrm>
          <a:prstGeom prst="rect">
            <a:avLst/>
          </a:prstGeom>
          <a:noFill/>
        </p:spPr>
        <p:txBody>
          <a:bodyPr wrap="square">
            <a:spAutoFit/>
          </a:bodyPr>
          <a:lstStyle/>
          <a:p>
            <a:r>
              <a:rPr kumimoji="1" lang="zh-CN" altLang="en-US" dirty="0"/>
              <a:t>界面验证：</a:t>
            </a:r>
            <a:endParaRPr lang="zh-CN" altLang="en-US" dirty="0"/>
          </a:p>
        </p:txBody>
      </p:sp>
      <p:sp>
        <p:nvSpPr>
          <p:cNvPr id="23" name="文本框 22"/>
          <p:cNvSpPr txBox="1"/>
          <p:nvPr/>
        </p:nvSpPr>
        <p:spPr>
          <a:xfrm>
            <a:off x="6295620" y="2390491"/>
            <a:ext cx="2818654" cy="646331"/>
          </a:xfrm>
          <a:prstGeom prst="rect">
            <a:avLst/>
          </a:prstGeom>
          <a:noFill/>
        </p:spPr>
        <p:txBody>
          <a:bodyPr wrap="square" rtlCol="0">
            <a:spAutoFit/>
          </a:bodyPr>
          <a:lstStyle/>
          <a:p>
            <a:r>
              <a:rPr kumimoji="1" lang="zh-CN" altLang="en-US" dirty="0"/>
              <a:t>定义界面和动作，满足任务和各使用目标</a:t>
            </a:r>
          </a:p>
        </p:txBody>
      </p:sp>
      <p:sp>
        <p:nvSpPr>
          <p:cNvPr id="24" name="文本框 23"/>
          <p:cNvSpPr txBox="1"/>
          <p:nvPr/>
        </p:nvSpPr>
        <p:spPr>
          <a:xfrm>
            <a:off x="5106137" y="2519460"/>
            <a:ext cx="1296146" cy="369332"/>
          </a:xfrm>
          <a:prstGeom prst="rect">
            <a:avLst/>
          </a:prstGeom>
          <a:noFill/>
        </p:spPr>
        <p:txBody>
          <a:bodyPr wrap="square">
            <a:spAutoFit/>
          </a:bodyPr>
          <a:lstStyle/>
          <a:p>
            <a:r>
              <a:rPr kumimoji="1" lang="zh-CN" altLang="en-US" dirty="0"/>
              <a:t>界面设计：</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defRPr/>
            </a:pPr>
            <a:r>
              <a:rPr lang="en-US" altLang="zh-CN" dirty="0">
                <a:latin typeface="+mn-ea"/>
                <a:ea typeface="+mn-ea"/>
              </a:rPr>
              <a:t>10.4</a:t>
            </a:r>
            <a:r>
              <a:rPr lang="zh-CN" altLang="en-US" dirty="0">
                <a:latin typeface="+mn-ea"/>
                <a:ea typeface="+mn-ea"/>
              </a:rPr>
              <a:t> 用户体验分析</a:t>
            </a:r>
            <a:endParaRPr lang="zh-CN" altLang="en-US" dirty="0"/>
          </a:p>
        </p:txBody>
      </p:sp>
      <p:sp>
        <p:nvSpPr>
          <p:cNvPr id="3" name="内容占位符 2"/>
          <p:cNvSpPr>
            <a:spLocks noGrp="1"/>
          </p:cNvSpPr>
          <p:nvPr>
            <p:ph idx="1"/>
          </p:nvPr>
        </p:nvSpPr>
        <p:spPr/>
        <p:txBody>
          <a:bodyPr>
            <a:normAutofit/>
          </a:bodyPr>
          <a:lstStyle/>
          <a:p>
            <a:pPr eaLnBrk="1" hangingPunct="1">
              <a:lnSpc>
                <a:spcPct val="130000"/>
              </a:lnSpc>
            </a:pPr>
            <a:r>
              <a:rPr lang="zh-CN" altLang="en-US" sz="2700" dirty="0">
                <a:latin typeface="宋体" pitchFamily="2" charset="-122"/>
              </a:rPr>
              <a:t>所有工程过程模型的一个重要原则是：</a:t>
            </a:r>
            <a:endParaRPr lang="en-US" altLang="zh-CN" sz="2700" dirty="0">
              <a:latin typeface="宋体" pitchFamily="2" charset="-122"/>
            </a:endParaRPr>
          </a:p>
          <a:p>
            <a:pPr lvl="1" eaLnBrk="1" hangingPunct="1">
              <a:lnSpc>
                <a:spcPct val="130000"/>
              </a:lnSpc>
            </a:pPr>
            <a:r>
              <a:rPr lang="zh-CN" altLang="en-US" sz="2400" dirty="0">
                <a:latin typeface="宋体" pitchFamily="2" charset="-122"/>
              </a:rPr>
              <a:t>在试图设计一个解决方案之前最好对问题有更好的理解。</a:t>
            </a:r>
            <a:endParaRPr lang="en-US" altLang="zh-CN" sz="2400" dirty="0">
              <a:latin typeface="宋体" pitchFamily="2" charset="-122"/>
            </a:endParaRPr>
          </a:p>
          <a:p>
            <a:pPr eaLnBrk="1" hangingPunct="1">
              <a:lnSpc>
                <a:spcPct val="130000"/>
              </a:lnSpc>
            </a:pPr>
            <a:r>
              <a:rPr lang="zh-CN" altLang="en-US" sz="2700" dirty="0">
                <a:latin typeface="宋体" pitchFamily="2" charset="-122"/>
              </a:rPr>
              <a:t>界面设计中，何谓理解？</a:t>
            </a:r>
            <a:endParaRPr lang="en-US" altLang="zh-CN" sz="2700" dirty="0">
              <a:latin typeface="宋体" pitchFamily="2" charset="-122"/>
            </a:endParaRPr>
          </a:p>
          <a:p>
            <a:pPr lvl="1" eaLnBrk="1" hangingPunct="1">
              <a:lnSpc>
                <a:spcPct val="130000"/>
              </a:lnSpc>
            </a:pPr>
            <a:r>
              <a:rPr lang="zh-CN" altLang="en-US" sz="2400" dirty="0">
                <a:latin typeface="宋体" pitchFamily="2" charset="-122"/>
              </a:rPr>
              <a:t>了解通过界面和系统交互的</a:t>
            </a:r>
            <a:r>
              <a:rPr lang="zh-CN" altLang="en-US" sz="2400" dirty="0">
                <a:solidFill>
                  <a:srgbClr val="0070C0"/>
                </a:solidFill>
                <a:latin typeface="宋体" pitchFamily="2" charset="-122"/>
              </a:rPr>
              <a:t>人</a:t>
            </a:r>
            <a:endParaRPr lang="en-US" altLang="zh-CN" sz="2400" dirty="0">
              <a:solidFill>
                <a:srgbClr val="0070C0"/>
              </a:solidFill>
              <a:latin typeface="宋体" pitchFamily="2" charset="-122"/>
            </a:endParaRPr>
          </a:p>
          <a:p>
            <a:pPr lvl="1" eaLnBrk="1" hangingPunct="1">
              <a:lnSpc>
                <a:spcPct val="130000"/>
              </a:lnSpc>
            </a:pPr>
            <a:r>
              <a:rPr lang="zh-CN" altLang="en-US" sz="2400" dirty="0">
                <a:latin typeface="宋体" pitchFamily="2" charset="-122"/>
              </a:rPr>
              <a:t>了解最终用户为完成工作要做的</a:t>
            </a:r>
            <a:r>
              <a:rPr lang="zh-CN" altLang="en-US" sz="2400" dirty="0">
                <a:solidFill>
                  <a:srgbClr val="0070C0"/>
                </a:solidFill>
                <a:latin typeface="宋体" pitchFamily="2" charset="-122"/>
              </a:rPr>
              <a:t>任务</a:t>
            </a:r>
            <a:endParaRPr lang="en-US" altLang="zh-CN" sz="2400" dirty="0">
              <a:solidFill>
                <a:srgbClr val="0070C0"/>
              </a:solidFill>
              <a:latin typeface="宋体" pitchFamily="2" charset="-122"/>
            </a:endParaRPr>
          </a:p>
          <a:p>
            <a:pPr lvl="1" eaLnBrk="1" hangingPunct="1">
              <a:lnSpc>
                <a:spcPct val="130000"/>
              </a:lnSpc>
            </a:pPr>
            <a:r>
              <a:rPr lang="zh-CN" altLang="en-US" sz="2400" dirty="0">
                <a:latin typeface="宋体" pitchFamily="2" charset="-122"/>
              </a:rPr>
              <a:t>作为界面的一部分而</a:t>
            </a:r>
            <a:r>
              <a:rPr lang="zh-CN" altLang="en-US" sz="2400" dirty="0">
                <a:solidFill>
                  <a:srgbClr val="0070C0"/>
                </a:solidFill>
                <a:latin typeface="宋体" pitchFamily="2" charset="-122"/>
              </a:rPr>
              <a:t>显示的内容</a:t>
            </a:r>
            <a:endParaRPr lang="en-US" altLang="zh-CN" sz="2400" dirty="0">
              <a:solidFill>
                <a:srgbClr val="0070C0"/>
              </a:solidFill>
              <a:latin typeface="宋体" pitchFamily="2" charset="-122"/>
            </a:endParaRPr>
          </a:p>
          <a:p>
            <a:pPr lvl="1" eaLnBrk="1" hangingPunct="1">
              <a:lnSpc>
                <a:spcPct val="130000"/>
              </a:lnSpc>
            </a:pPr>
            <a:r>
              <a:rPr lang="zh-CN" altLang="en-US" sz="2400" dirty="0">
                <a:latin typeface="宋体" pitchFamily="2" charset="-122"/>
              </a:rPr>
              <a:t>任务处理的</a:t>
            </a:r>
            <a:r>
              <a:rPr lang="zh-CN" altLang="en-US" sz="2400" dirty="0">
                <a:solidFill>
                  <a:srgbClr val="0070C0"/>
                </a:solidFill>
                <a:latin typeface="宋体" pitchFamily="2" charset="-122"/>
              </a:rPr>
              <a:t>环境</a:t>
            </a:r>
            <a:endParaRPr lang="zh-CN" altLang="en-US" sz="2000" dirty="0">
              <a:solidFill>
                <a:srgbClr val="0070C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linds(horizontal)">
                                      <p:cBhvr>
                                        <p:cTn id="15" dur="500"/>
                                        <p:tgtEl>
                                          <p:spTgt spid="3">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eaLnBrk="1" hangingPunct="1"/>
            <a:r>
              <a:rPr lang="en-US" altLang="zh-CN" dirty="0"/>
              <a:t>10.4.1</a:t>
            </a:r>
            <a:r>
              <a:rPr lang="zh-CN" altLang="en-US" dirty="0"/>
              <a:t>用户分析</a:t>
            </a:r>
          </a:p>
        </p:txBody>
      </p:sp>
      <p:sp>
        <p:nvSpPr>
          <p:cNvPr id="3" name="内容占位符 2"/>
          <p:cNvSpPr>
            <a:spLocks noGrp="1"/>
          </p:cNvSpPr>
          <p:nvPr>
            <p:ph idx="1"/>
          </p:nvPr>
        </p:nvSpPr>
        <p:spPr/>
        <p:txBody>
          <a:bodyPr/>
          <a:lstStyle/>
          <a:p>
            <a:pPr eaLnBrk="1" hangingPunct="1"/>
            <a:r>
              <a:rPr lang="zh-CN" altLang="en-US" sz="2800" dirty="0">
                <a:latin typeface="宋体" pitchFamily="2" charset="-122"/>
              </a:rPr>
              <a:t>属于哪一类用户</a:t>
            </a:r>
            <a:endParaRPr lang="en-US" altLang="zh-CN" sz="2800" dirty="0">
              <a:latin typeface="宋体" pitchFamily="2" charset="-122"/>
            </a:endParaRPr>
          </a:p>
          <a:p>
            <a:pPr eaLnBrk="1" hangingPunct="1"/>
            <a:r>
              <a:rPr lang="zh-CN" altLang="en-US" sz="2800" dirty="0">
                <a:latin typeface="宋体" pitchFamily="2" charset="-122"/>
              </a:rPr>
              <a:t>用户分析信息获取途径：</a:t>
            </a:r>
            <a:endParaRPr lang="en-US" altLang="zh-CN" sz="2800" dirty="0">
              <a:latin typeface="宋体" pitchFamily="2" charset="-122"/>
            </a:endParaRPr>
          </a:p>
          <a:p>
            <a:pPr lvl="1" eaLnBrk="1" hangingPunct="1"/>
            <a:r>
              <a:rPr lang="zh-CN" altLang="en-US" sz="2400" dirty="0">
                <a:latin typeface="宋体" pitchFamily="2" charset="-122"/>
              </a:rPr>
              <a:t>用户访谈 </a:t>
            </a:r>
            <a:r>
              <a:rPr lang="en-US" altLang="zh-CN" sz="2400" dirty="0">
                <a:latin typeface="宋体" pitchFamily="2" charset="-122"/>
              </a:rPr>
              <a:t>–</a:t>
            </a:r>
            <a:r>
              <a:rPr lang="zh-CN" altLang="en-US" sz="2400" dirty="0">
                <a:latin typeface="宋体" pitchFamily="2" charset="-122"/>
              </a:rPr>
              <a:t>一对一或群论</a:t>
            </a:r>
            <a:endParaRPr lang="en-US" altLang="zh-CN" sz="2400" dirty="0">
              <a:latin typeface="宋体" pitchFamily="2" charset="-122"/>
            </a:endParaRPr>
          </a:p>
          <a:p>
            <a:pPr lvl="1" eaLnBrk="1" hangingPunct="1"/>
            <a:r>
              <a:rPr lang="zh-CN" altLang="en-US" sz="2400" dirty="0">
                <a:latin typeface="宋体" pitchFamily="2" charset="-122"/>
              </a:rPr>
              <a:t>零售输入 </a:t>
            </a:r>
            <a:r>
              <a:rPr lang="en-US" altLang="zh-CN" sz="2400" dirty="0">
                <a:latin typeface="宋体" pitchFamily="2" charset="-122"/>
              </a:rPr>
              <a:t>–</a:t>
            </a:r>
            <a:r>
              <a:rPr lang="zh-CN" altLang="en-US" sz="2400" dirty="0">
                <a:latin typeface="宋体" pitchFamily="2" charset="-122"/>
              </a:rPr>
              <a:t>销售人员完成</a:t>
            </a:r>
            <a:endParaRPr lang="en-US" altLang="zh-CN" sz="2400" dirty="0">
              <a:latin typeface="宋体" pitchFamily="2" charset="-122"/>
            </a:endParaRPr>
          </a:p>
          <a:p>
            <a:pPr lvl="1" eaLnBrk="1" hangingPunct="1"/>
            <a:r>
              <a:rPr lang="zh-CN" altLang="en-US" sz="2400" dirty="0">
                <a:latin typeface="宋体" pitchFamily="2" charset="-122"/>
              </a:rPr>
              <a:t>市场输入 </a:t>
            </a:r>
            <a:r>
              <a:rPr lang="en-US" altLang="zh-CN" sz="2400" dirty="0">
                <a:latin typeface="宋体" pitchFamily="2" charset="-122"/>
              </a:rPr>
              <a:t>–</a:t>
            </a:r>
            <a:r>
              <a:rPr lang="zh-CN" altLang="en-US" sz="2400" dirty="0">
                <a:latin typeface="宋体" pitchFamily="2" charset="-122"/>
              </a:rPr>
              <a:t>市场分析</a:t>
            </a:r>
            <a:endParaRPr lang="en-US" altLang="zh-CN" sz="2400" dirty="0">
              <a:latin typeface="宋体" pitchFamily="2" charset="-122"/>
            </a:endParaRPr>
          </a:p>
          <a:p>
            <a:pPr lvl="1" eaLnBrk="1" hangingPunct="1"/>
            <a:r>
              <a:rPr lang="zh-CN" altLang="en-US" sz="2400" dirty="0">
                <a:latin typeface="宋体" pitchFamily="2" charset="-122"/>
              </a:rPr>
              <a:t>支持输入 </a:t>
            </a:r>
            <a:r>
              <a:rPr lang="en-US" altLang="zh-CN" sz="2400" dirty="0">
                <a:latin typeface="宋体" pitchFamily="2" charset="-122"/>
              </a:rPr>
              <a:t>–</a:t>
            </a:r>
            <a:r>
              <a:rPr lang="zh-CN" altLang="en-US" sz="2400" dirty="0">
                <a:latin typeface="宋体" pitchFamily="2" charset="-122"/>
              </a:rPr>
              <a:t>技术支持人员完成</a:t>
            </a:r>
            <a:endParaRPr lang="en-US" altLang="zh-CN" sz="2400" dirty="0">
              <a:latin typeface="宋体" pitchFamily="2" charset="-122"/>
            </a:endParaRPr>
          </a:p>
          <a:p>
            <a:pPr eaLnBrk="1" hangingPunct="1">
              <a:buFont typeface="Wingdings" panose="05000000000000000000" pitchFamily="2" charset="2"/>
              <a:buChar char="Ø"/>
            </a:pPr>
            <a:endParaRPr lang="en-US" altLang="zh-CN" sz="2400" dirty="0">
              <a:latin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dirty="0"/>
              <a:t>用户分析（续）</a:t>
            </a:r>
          </a:p>
        </p:txBody>
      </p:sp>
      <p:sp>
        <p:nvSpPr>
          <p:cNvPr id="3" name="内容占位符 2"/>
          <p:cNvSpPr>
            <a:spLocks noGrp="1"/>
          </p:cNvSpPr>
          <p:nvPr>
            <p:ph idx="1"/>
          </p:nvPr>
        </p:nvSpPr>
        <p:spPr/>
        <p:txBody>
          <a:bodyPr/>
          <a:lstStyle/>
          <a:p>
            <a:pPr eaLnBrk="1" hangingPunct="1"/>
            <a:r>
              <a:rPr lang="zh-CN" altLang="en-US" dirty="0"/>
              <a:t>用户特性分析：</a:t>
            </a:r>
            <a:endParaRPr lang="en-US" altLang="zh-CN" dirty="0"/>
          </a:p>
          <a:p>
            <a:pPr marL="971550" lvl="1" indent="-514350" eaLnBrk="1" hangingPunct="1">
              <a:buFontTx/>
              <a:buAutoNum type="arabicPeriod"/>
            </a:pPr>
            <a:r>
              <a:rPr lang="zh-CN" altLang="en-US" dirty="0">
                <a:solidFill>
                  <a:srgbClr val="FF0000"/>
                </a:solidFill>
              </a:rPr>
              <a:t>用户类型</a:t>
            </a:r>
            <a:endParaRPr lang="en-US" altLang="zh-CN" dirty="0">
              <a:solidFill>
                <a:srgbClr val="FF0000"/>
              </a:solidFill>
            </a:endParaRPr>
          </a:p>
          <a:p>
            <a:pPr marL="1371600" lvl="2" indent="-514350" eaLnBrk="1" hangingPunct="1"/>
            <a:r>
              <a:rPr lang="zh-CN" altLang="en-US" dirty="0"/>
              <a:t>外行型； 初学型； 熟练型； 专家型（了解系统内部构造，要求提供修改和扩充系统能力的界面）</a:t>
            </a:r>
          </a:p>
          <a:p>
            <a:pPr marL="971550" lvl="1" indent="-514350" eaLnBrk="1" hangingPunct="1">
              <a:buFontTx/>
              <a:buAutoNum type="arabicPeriod"/>
            </a:pPr>
            <a:r>
              <a:rPr lang="zh-CN" altLang="en-US" dirty="0">
                <a:solidFill>
                  <a:srgbClr val="FF0000"/>
                </a:solidFill>
              </a:rPr>
              <a:t>用户特性度量</a:t>
            </a:r>
            <a:endParaRPr lang="en-US" altLang="zh-CN" dirty="0">
              <a:solidFill>
                <a:srgbClr val="FF0000"/>
              </a:solidFill>
            </a:endParaRPr>
          </a:p>
          <a:p>
            <a:pPr marL="1371600" lvl="2" indent="-514350" eaLnBrk="1" hangingPunct="1"/>
            <a:r>
              <a:rPr lang="zh-CN" altLang="en-US" dirty="0"/>
              <a:t>使用的频度； 需要自由选择界面的情况；思维能力；生理能力和技能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zh-CN" altLang="en-US" dirty="0">
                <a:latin typeface="+mn-ea"/>
                <a:ea typeface="+mn-ea"/>
              </a:rPr>
              <a:t>主要内容</a:t>
            </a:r>
          </a:p>
        </p:txBody>
      </p:sp>
      <p:sp>
        <p:nvSpPr>
          <p:cNvPr id="3" name="内容占位符 2"/>
          <p:cNvSpPr>
            <a:spLocks noGrp="1"/>
          </p:cNvSpPr>
          <p:nvPr>
            <p:ph idx="1"/>
          </p:nvPr>
        </p:nvSpPr>
        <p:spPr>
          <a:xfrm>
            <a:off x="539552" y="1556792"/>
            <a:ext cx="8229600" cy="4525963"/>
          </a:xfrm>
        </p:spPr>
        <p:txBody>
          <a:bodyPr/>
          <a:lstStyle/>
          <a:p>
            <a:pPr eaLnBrk="1" hangingPunct="1">
              <a:lnSpc>
                <a:spcPct val="100000"/>
              </a:lnSpc>
            </a:pPr>
            <a:r>
              <a:rPr lang="zh-CN" altLang="en-US" sz="2800" dirty="0">
                <a:latin typeface="宋体" pitchFamily="2" charset="-122"/>
              </a:rPr>
              <a:t>用户体验设计元素</a:t>
            </a:r>
            <a:endParaRPr lang="en-US" altLang="zh-CN" sz="2800" dirty="0">
              <a:latin typeface="宋体" pitchFamily="2" charset="-122"/>
            </a:endParaRPr>
          </a:p>
          <a:p>
            <a:pPr eaLnBrk="1" hangingPunct="1">
              <a:lnSpc>
                <a:spcPct val="100000"/>
              </a:lnSpc>
            </a:pPr>
            <a:r>
              <a:rPr lang="zh-CN" altLang="en-US" sz="2800" dirty="0">
                <a:latin typeface="宋体" pitchFamily="2" charset="-122"/>
              </a:rPr>
              <a:t>黄金规则</a:t>
            </a:r>
            <a:endParaRPr lang="en-US" altLang="zh-CN" sz="2800" dirty="0">
              <a:latin typeface="宋体" pitchFamily="2" charset="-122"/>
            </a:endParaRPr>
          </a:p>
          <a:p>
            <a:pPr eaLnBrk="1" hangingPunct="1">
              <a:lnSpc>
                <a:spcPct val="100000"/>
              </a:lnSpc>
            </a:pPr>
            <a:r>
              <a:rPr lang="zh-CN" altLang="en-US" sz="2800" dirty="0">
                <a:latin typeface="宋体" pitchFamily="2" charset="-122"/>
              </a:rPr>
              <a:t>用户界面的分析与设计</a:t>
            </a:r>
            <a:endParaRPr lang="en-US" altLang="zh-CN" sz="2800" dirty="0">
              <a:latin typeface="宋体" pitchFamily="2" charset="-122"/>
            </a:endParaRPr>
          </a:p>
          <a:p>
            <a:pPr eaLnBrk="1" hangingPunct="1">
              <a:lnSpc>
                <a:spcPct val="100000"/>
              </a:lnSpc>
            </a:pPr>
            <a:r>
              <a:rPr lang="zh-CN" altLang="en-US" sz="2800" dirty="0">
                <a:latin typeface="宋体" pitchFamily="2" charset="-122"/>
              </a:rPr>
              <a:t>用户体验分析</a:t>
            </a:r>
            <a:endParaRPr lang="en-US" altLang="zh-CN" sz="2800" dirty="0">
              <a:latin typeface="宋体" pitchFamily="2" charset="-122"/>
            </a:endParaRPr>
          </a:p>
          <a:p>
            <a:pPr eaLnBrk="1" hangingPunct="1">
              <a:lnSpc>
                <a:spcPct val="100000"/>
              </a:lnSpc>
            </a:pPr>
            <a:r>
              <a:rPr lang="zh-CN" altLang="en-US" sz="2800" dirty="0">
                <a:latin typeface="宋体" pitchFamily="2" charset="-122"/>
              </a:rPr>
              <a:t>用户体验设计</a:t>
            </a:r>
            <a:endParaRPr lang="en-US" altLang="zh-CN" sz="2800" dirty="0">
              <a:latin typeface="宋体" pitchFamily="2" charset="-122"/>
            </a:endParaRPr>
          </a:p>
          <a:p>
            <a:pPr eaLnBrk="1" hangingPunct="1">
              <a:lnSpc>
                <a:spcPct val="100000"/>
              </a:lnSpc>
            </a:pPr>
            <a:r>
              <a:rPr lang="zh-CN" altLang="en-US" sz="2800" dirty="0">
                <a:latin typeface="宋体" pitchFamily="2" charset="-122"/>
              </a:rPr>
              <a:t>用户界面设计</a:t>
            </a:r>
            <a:endParaRPr lang="en-US" altLang="zh-CN" sz="2800" dirty="0">
              <a:latin typeface="宋体" pitchFamily="2" charset="-122"/>
            </a:endParaRPr>
          </a:p>
          <a:p>
            <a:pPr eaLnBrk="1" hangingPunct="1">
              <a:lnSpc>
                <a:spcPct val="100000"/>
              </a:lnSpc>
            </a:pPr>
            <a:r>
              <a:rPr lang="zh-CN" altLang="en-US" sz="2800" dirty="0">
                <a:latin typeface="宋体" pitchFamily="2" charset="-122"/>
              </a:rPr>
              <a:t>设计评估</a:t>
            </a:r>
            <a:endParaRPr lang="en-US" altLang="zh-CN" sz="2800" dirty="0">
              <a:latin typeface="宋体" pitchFamily="2" charset="-122"/>
            </a:endParaRPr>
          </a:p>
          <a:p>
            <a:pPr eaLnBrk="1" hangingPunct="1">
              <a:lnSpc>
                <a:spcPct val="100000"/>
              </a:lnSpc>
            </a:pPr>
            <a:r>
              <a:rPr lang="zh-CN" altLang="en-US" sz="2800" dirty="0">
                <a:latin typeface="宋体" pitchFamily="2" charset="-122"/>
              </a:rPr>
              <a:t>可用性和可访问性</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10.4.2</a:t>
            </a:r>
            <a:r>
              <a:rPr kumimoji="1" lang="zh-CN" altLang="en-US" dirty="0"/>
              <a:t> 用户建模</a:t>
            </a:r>
          </a:p>
        </p:txBody>
      </p:sp>
      <p:sp>
        <p:nvSpPr>
          <p:cNvPr id="3" name="内容占位符 2"/>
          <p:cNvSpPr>
            <a:spLocks noGrp="1"/>
          </p:cNvSpPr>
          <p:nvPr>
            <p:ph idx="1"/>
          </p:nvPr>
        </p:nvSpPr>
        <p:spPr/>
        <p:txBody>
          <a:bodyPr/>
          <a:lstStyle/>
          <a:p>
            <a:r>
              <a:rPr kumimoji="1" lang="zh-CN" altLang="en-US" dirty="0"/>
              <a:t>数据搜集和分析</a:t>
            </a:r>
            <a:endParaRPr kumimoji="1" lang="en-US" altLang="zh-CN" dirty="0"/>
          </a:p>
          <a:p>
            <a:r>
              <a:rPr kumimoji="1" lang="zh-CN" altLang="en-US" dirty="0"/>
              <a:t>描述角色</a:t>
            </a:r>
            <a:endParaRPr kumimoji="1" lang="en-US" altLang="zh-CN" dirty="0"/>
          </a:p>
          <a:p>
            <a:r>
              <a:rPr kumimoji="1" lang="zh-CN" altLang="en-US" dirty="0"/>
              <a:t>开发场景</a:t>
            </a:r>
            <a:endParaRPr kumimoji="1" lang="en-US" altLang="zh-CN" dirty="0"/>
          </a:p>
          <a:p>
            <a:r>
              <a:rPr kumimoji="1" lang="zh-CN" altLang="en-US" dirty="0"/>
              <a:t>被利益相关者接受</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pPr eaLnBrk="1" hangingPunct="1"/>
            <a:r>
              <a:rPr lang="en-US" altLang="zh-CN" dirty="0"/>
              <a:t>10.4.3</a:t>
            </a:r>
            <a:r>
              <a:rPr lang="zh-CN" altLang="en-US" dirty="0"/>
              <a:t> 任务分析</a:t>
            </a:r>
          </a:p>
        </p:txBody>
      </p:sp>
      <p:sp>
        <p:nvSpPr>
          <p:cNvPr id="17411" name="内容占位符 2"/>
          <p:cNvSpPr>
            <a:spLocks noGrp="1"/>
          </p:cNvSpPr>
          <p:nvPr>
            <p:ph idx="1"/>
          </p:nvPr>
        </p:nvSpPr>
        <p:spPr>
          <a:xfrm>
            <a:off x="457200" y="1600200"/>
            <a:ext cx="8229600" cy="2908300"/>
          </a:xfrm>
        </p:spPr>
        <p:txBody>
          <a:bodyPr/>
          <a:lstStyle/>
          <a:p>
            <a:pPr eaLnBrk="1" hangingPunct="1"/>
            <a:r>
              <a:rPr lang="zh-CN" altLang="en-US" sz="2800" dirty="0">
                <a:latin typeface="宋体" pitchFamily="2" charset="-122"/>
              </a:rPr>
              <a:t>分析方法：自顶向下，逐步进行功能分解</a:t>
            </a:r>
          </a:p>
        </p:txBody>
      </p:sp>
      <p:sp>
        <p:nvSpPr>
          <p:cNvPr id="17412" name="TextBox 3"/>
          <p:cNvSpPr txBox="1">
            <a:spLocks noChangeArrowheads="1"/>
          </p:cNvSpPr>
          <p:nvPr/>
        </p:nvSpPr>
        <p:spPr bwMode="auto">
          <a:xfrm>
            <a:off x="611560" y="3008312"/>
            <a:ext cx="7777163"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50000"/>
              </a:lnSpc>
            </a:pPr>
            <a:r>
              <a:rPr lang="zh-CN" altLang="en-US" sz="2400" dirty="0"/>
              <a:t>注意：与常规的功能分解不同的是，主要考虑与</a:t>
            </a:r>
            <a:r>
              <a:rPr lang="zh-CN" altLang="en-US" sz="2400" dirty="0">
                <a:solidFill>
                  <a:srgbClr val="FF0000"/>
                </a:solidFill>
              </a:rPr>
              <a:t>人相关的活动</a:t>
            </a:r>
            <a:r>
              <a:rPr lang="zh-CN" altLang="en-US" sz="2400" dirty="0"/>
              <a:t>，也就是考虑用户需要</a:t>
            </a:r>
            <a:r>
              <a:rPr lang="zh-CN" altLang="en-US" sz="2400" dirty="0">
                <a:solidFill>
                  <a:srgbClr val="FF0000"/>
                </a:solidFill>
              </a:rPr>
              <a:t>输入</a:t>
            </a:r>
            <a:r>
              <a:rPr lang="zh-CN" altLang="en-US" sz="2400" dirty="0"/>
              <a:t>数据的步骤和计算机如何提示或者</a:t>
            </a:r>
            <a:r>
              <a:rPr lang="zh-CN" altLang="en-US" sz="2400" dirty="0">
                <a:solidFill>
                  <a:srgbClr val="FF0000"/>
                </a:solidFill>
              </a:rPr>
              <a:t>反馈</a:t>
            </a:r>
            <a:r>
              <a:rPr lang="zh-CN" altLang="en-US" sz="2400" dirty="0"/>
              <a:t>给用户信息。</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dirty="0"/>
              <a:t>任务分析</a:t>
            </a:r>
          </a:p>
        </p:txBody>
      </p:sp>
      <p:sp>
        <p:nvSpPr>
          <p:cNvPr id="3" name="内容占位符 2"/>
          <p:cNvSpPr>
            <a:spLocks noGrp="1"/>
          </p:cNvSpPr>
          <p:nvPr>
            <p:ph idx="1"/>
          </p:nvPr>
        </p:nvSpPr>
        <p:spPr/>
        <p:txBody>
          <a:bodyPr/>
          <a:lstStyle/>
          <a:p>
            <a:pPr eaLnBrk="1" hangingPunct="1"/>
            <a:r>
              <a:rPr lang="zh-CN" altLang="en-US" dirty="0">
                <a:latin typeface="宋体" pitchFamily="2" charset="-122"/>
              </a:rPr>
              <a:t>使用用例</a:t>
            </a:r>
            <a:r>
              <a:rPr lang="en-US" altLang="zh-CN" dirty="0">
                <a:latin typeface="宋体" pitchFamily="2" charset="-122"/>
              </a:rPr>
              <a:t>—</a:t>
            </a:r>
            <a:r>
              <a:rPr lang="zh-CN" altLang="en-US" dirty="0">
                <a:latin typeface="宋体" pitchFamily="2" charset="-122"/>
              </a:rPr>
              <a:t>第一人称非正式形式书写</a:t>
            </a:r>
            <a:endParaRPr lang="en-US" altLang="zh-CN" dirty="0">
              <a:latin typeface="宋体" pitchFamily="2" charset="-122"/>
            </a:endParaRPr>
          </a:p>
          <a:p>
            <a:pPr eaLnBrk="1" hangingPunct="1">
              <a:buFont typeface="Wingdings" panose="05000000000000000000" pitchFamily="2" charset="2"/>
              <a:buChar char="Ø"/>
            </a:pPr>
            <a:endParaRPr lang="en-US" altLang="zh-CN" dirty="0">
              <a:latin typeface="宋体" pitchFamily="2" charset="-122"/>
            </a:endParaRPr>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 y="2565400"/>
            <a:ext cx="8936038" cy="329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a:xfrm>
            <a:off x="518864" y="274638"/>
            <a:ext cx="8229600" cy="1143000"/>
          </a:xfrm>
        </p:spPr>
        <p:txBody>
          <a:bodyPr/>
          <a:lstStyle/>
          <a:p>
            <a:pPr eaLnBrk="1" hangingPunct="1"/>
            <a:r>
              <a:rPr lang="zh-CN" altLang="en-US" dirty="0"/>
              <a:t>任务分析</a:t>
            </a:r>
          </a:p>
        </p:txBody>
      </p:sp>
      <p:sp>
        <p:nvSpPr>
          <p:cNvPr id="3" name="内容占位符 2"/>
          <p:cNvSpPr>
            <a:spLocks noGrp="1"/>
          </p:cNvSpPr>
          <p:nvPr>
            <p:ph idx="1"/>
          </p:nvPr>
        </p:nvSpPr>
        <p:spPr/>
        <p:txBody>
          <a:bodyPr/>
          <a:lstStyle/>
          <a:p>
            <a:pPr eaLnBrk="1" hangingPunct="1"/>
            <a:r>
              <a:rPr lang="zh-CN" altLang="en-US">
                <a:latin typeface="宋体" pitchFamily="2" charset="-122"/>
              </a:rPr>
              <a:t>任务细化</a:t>
            </a:r>
            <a:endParaRPr lang="en-US" altLang="zh-CN">
              <a:latin typeface="宋体" pitchFamily="2" charset="-122"/>
            </a:endParaRPr>
          </a:p>
          <a:p>
            <a:pPr eaLnBrk="1" hangingPunct="1"/>
            <a:r>
              <a:rPr lang="zh-CN" altLang="en-US">
                <a:latin typeface="宋体" pitchFamily="2" charset="-122"/>
              </a:rPr>
              <a:t>对象细化</a:t>
            </a:r>
            <a:endParaRPr lang="en-US" altLang="zh-CN">
              <a:latin typeface="宋体" pitchFamily="2" charset="-122"/>
            </a:endParaRPr>
          </a:p>
          <a:p>
            <a:pPr eaLnBrk="1" hangingPunct="1"/>
            <a:r>
              <a:rPr lang="zh-CN" altLang="en-US">
                <a:latin typeface="宋体" pitchFamily="2" charset="-122"/>
              </a:rPr>
              <a:t>工作流分析</a:t>
            </a:r>
            <a:endParaRPr lang="en-US" altLang="zh-CN">
              <a:latin typeface="宋体" pitchFamily="2" charset="-122"/>
            </a:endParaRPr>
          </a:p>
          <a:p>
            <a:pPr eaLnBrk="1" hangingPunct="1"/>
            <a:r>
              <a:rPr lang="zh-CN" altLang="en-US">
                <a:latin typeface="宋体" pitchFamily="2" charset="-122"/>
              </a:rPr>
              <a:t>层次表示</a:t>
            </a:r>
            <a:endParaRPr lang="en-US" altLang="zh-CN">
              <a:latin typeface="宋体" pitchFamily="2" charset="-122"/>
            </a:endParaRPr>
          </a:p>
          <a:p>
            <a:pPr eaLnBrk="1" hangingPunct="1"/>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dirty="0"/>
              <a:t>任务分析</a:t>
            </a:r>
          </a:p>
        </p:txBody>
      </p:sp>
      <p:sp>
        <p:nvSpPr>
          <p:cNvPr id="20483" name="内容占位符 2"/>
          <p:cNvSpPr>
            <a:spLocks noGrp="1"/>
          </p:cNvSpPr>
          <p:nvPr>
            <p:ph idx="1"/>
          </p:nvPr>
        </p:nvSpPr>
        <p:spPr/>
        <p:txBody>
          <a:bodyPr/>
          <a:lstStyle/>
          <a:p>
            <a:pPr eaLnBrk="1" hangingPunct="1"/>
            <a:r>
              <a:rPr lang="zh-CN" altLang="en-US" dirty="0">
                <a:solidFill>
                  <a:srgbClr val="FF0000"/>
                </a:solidFill>
              </a:rPr>
              <a:t>任务分配</a:t>
            </a:r>
            <a:endParaRPr lang="en-US" altLang="zh-CN" dirty="0">
              <a:solidFill>
                <a:srgbClr val="FF0000"/>
              </a:solidFill>
            </a:endParaRPr>
          </a:p>
          <a:p>
            <a:pPr lvl="1" eaLnBrk="1" hangingPunct="1"/>
            <a:r>
              <a:rPr lang="zh-CN" altLang="en-US" dirty="0">
                <a:solidFill>
                  <a:srgbClr val="0070C0"/>
                </a:solidFill>
              </a:rPr>
              <a:t>用户</a:t>
            </a:r>
            <a:r>
              <a:rPr lang="zh-CN" altLang="en-US" dirty="0"/>
              <a:t>的任务：创造、判断、探索</a:t>
            </a:r>
            <a:endParaRPr lang="en-US" altLang="zh-CN" dirty="0"/>
          </a:p>
          <a:p>
            <a:pPr lvl="1" eaLnBrk="1" hangingPunct="1"/>
            <a:r>
              <a:rPr lang="zh-CN" altLang="en-US" dirty="0">
                <a:solidFill>
                  <a:srgbClr val="0070C0"/>
                </a:solidFill>
              </a:rPr>
              <a:t>计算机</a:t>
            </a:r>
            <a:r>
              <a:rPr lang="zh-CN" altLang="en-US" dirty="0"/>
              <a:t>的任务：重复检查、计算、数据处理</a:t>
            </a:r>
            <a:endParaRPr lang="en-US" altLang="zh-CN" dirty="0"/>
          </a:p>
          <a:p>
            <a:pPr lvl="1" eaLnBrk="1" hangingPunct="1"/>
            <a:r>
              <a:rPr lang="zh-CN" altLang="en-US" dirty="0">
                <a:solidFill>
                  <a:srgbClr val="0070C0"/>
                </a:solidFill>
              </a:rPr>
              <a:t>两者混合</a:t>
            </a:r>
            <a:r>
              <a:rPr lang="zh-CN" altLang="en-US" dirty="0"/>
              <a:t>任务：数据录入、数据恢复、决策支持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zh-CN" altLang="en-US" dirty="0"/>
              <a:t>任务分析</a:t>
            </a:r>
          </a:p>
        </p:txBody>
      </p:sp>
      <p:sp>
        <p:nvSpPr>
          <p:cNvPr id="21507" name="内容占位符 2"/>
          <p:cNvSpPr>
            <a:spLocks noGrp="1"/>
          </p:cNvSpPr>
          <p:nvPr>
            <p:ph idx="1"/>
          </p:nvPr>
        </p:nvSpPr>
        <p:spPr/>
        <p:txBody>
          <a:bodyPr/>
          <a:lstStyle/>
          <a:p>
            <a:pPr eaLnBrk="1" hangingPunct="1"/>
            <a:r>
              <a:rPr lang="zh-CN" altLang="en-US" sz="2800">
                <a:solidFill>
                  <a:srgbClr val="FF0000"/>
                </a:solidFill>
              </a:rPr>
              <a:t>任务分配步骤：</a:t>
            </a:r>
            <a:endParaRPr lang="en-US" altLang="zh-CN" sz="2800">
              <a:solidFill>
                <a:srgbClr val="FF0000"/>
              </a:solidFill>
            </a:endParaRPr>
          </a:p>
          <a:p>
            <a:pPr lvl="1" eaLnBrk="1" hangingPunct="1"/>
            <a:r>
              <a:rPr lang="zh-CN" altLang="en-US" sz="2400"/>
              <a:t>检查</a:t>
            </a:r>
            <a:r>
              <a:rPr lang="zh-CN" altLang="en-US" sz="2400">
                <a:solidFill>
                  <a:srgbClr val="FF0000"/>
                </a:solidFill>
              </a:rPr>
              <a:t>数据流图</a:t>
            </a:r>
            <a:r>
              <a:rPr lang="zh-CN" altLang="en-US" sz="2400"/>
              <a:t>，标出哪些是单独由计算机完成的任务、哪些是由两者共同完成的任务。</a:t>
            </a:r>
          </a:p>
          <a:p>
            <a:pPr lvl="1" eaLnBrk="1" hangingPunct="1"/>
            <a:r>
              <a:rPr lang="zh-CN" altLang="en-US" sz="2400"/>
              <a:t>对于共同完成的任务，将任务的每一个动作分配给计算机或人。</a:t>
            </a:r>
          </a:p>
          <a:p>
            <a:pPr lvl="1" eaLnBrk="1" hangingPunct="1"/>
            <a:r>
              <a:rPr lang="zh-CN" altLang="en-US" sz="2400"/>
              <a:t>细化计算机与人的</a:t>
            </a:r>
            <a:r>
              <a:rPr lang="zh-CN" altLang="en-US" sz="2400">
                <a:solidFill>
                  <a:srgbClr val="FF0000"/>
                </a:solidFill>
              </a:rPr>
              <a:t>协同动作</a:t>
            </a:r>
            <a:r>
              <a:rPr lang="zh-CN" altLang="en-US" sz="2400"/>
              <a:t>，以确定人和计算机如何交互。</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dirty="0"/>
              <a:t>任务分析</a:t>
            </a:r>
          </a:p>
        </p:txBody>
      </p:sp>
      <p:sp>
        <p:nvSpPr>
          <p:cNvPr id="22531" name="内容占位符 2"/>
          <p:cNvSpPr>
            <a:spLocks noGrp="1"/>
          </p:cNvSpPr>
          <p:nvPr>
            <p:ph idx="1"/>
          </p:nvPr>
        </p:nvSpPr>
        <p:spPr/>
        <p:txBody>
          <a:bodyPr/>
          <a:lstStyle/>
          <a:p>
            <a:pPr eaLnBrk="1" hangingPunct="1"/>
            <a:r>
              <a:rPr lang="zh-CN" altLang="en-US" sz="2800">
                <a:solidFill>
                  <a:srgbClr val="FF0000"/>
                </a:solidFill>
              </a:rPr>
              <a:t>对象细化</a:t>
            </a:r>
            <a:r>
              <a:rPr lang="zh-CN" altLang="en-US"/>
              <a:t>：</a:t>
            </a:r>
            <a:endParaRPr lang="en-US" altLang="zh-CN"/>
          </a:p>
          <a:p>
            <a:pPr lvl="1" eaLnBrk="1" hangingPunct="1"/>
            <a:r>
              <a:rPr lang="zh-CN" altLang="en-US" sz="2400"/>
              <a:t>通过对对象上面动作的评估为设计师提供一个操作列表</a:t>
            </a:r>
            <a:endParaRPr lang="en-US" altLang="zh-CN" sz="2400"/>
          </a:p>
          <a:p>
            <a:pPr lvl="1" eaLnBrk="1" hangingPunct="1"/>
            <a:r>
              <a:rPr lang="zh-CN" altLang="en-US" sz="2400"/>
              <a:t>如家具模板</a:t>
            </a:r>
            <a:r>
              <a:rPr lang="en-US" altLang="zh-CN" sz="2400"/>
              <a:t>Furniture</a:t>
            </a:r>
            <a:r>
              <a:rPr lang="zh-CN" altLang="en-US" sz="2400"/>
              <a:t>类，包括</a:t>
            </a:r>
            <a:r>
              <a:rPr lang="en-US" altLang="zh-CN" sz="2400"/>
              <a:t>size ,shape, location</a:t>
            </a:r>
            <a:r>
              <a:rPr lang="zh-CN" altLang="en-US" sz="2400"/>
              <a:t>属性，任务“选择”、“移动”“拖拽”等操作，</a:t>
            </a:r>
            <a:r>
              <a:rPr lang="zh-CN" altLang="en-US" sz="2400">
                <a:solidFill>
                  <a:srgbClr val="0070C0"/>
                </a:solidFill>
              </a:rPr>
              <a:t>随着设计的不断细化，每个操作的细节都将被定义出来</a:t>
            </a:r>
            <a:r>
              <a:rPr lang="zh-CN" altLang="en-US" sz="2400"/>
              <a:t>。</a:t>
            </a:r>
            <a:endParaRPr lang="en-US" altLang="zh-CN" sz="2400"/>
          </a:p>
          <a:p>
            <a:pPr lvl="1" eaLnBrk="1" hangingPunct="1"/>
            <a:endParaRPr lang="en-US" altLang="zh-CN"/>
          </a:p>
          <a:p>
            <a:pPr lvl="1" eaLnBrk="1" hangingPunct="1"/>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zh-CN" altLang="en-US" dirty="0"/>
              <a:t>任务分析</a:t>
            </a:r>
          </a:p>
        </p:txBody>
      </p:sp>
      <p:sp>
        <p:nvSpPr>
          <p:cNvPr id="23555" name="内容占位符 2"/>
          <p:cNvSpPr>
            <a:spLocks noGrp="1"/>
          </p:cNvSpPr>
          <p:nvPr>
            <p:ph idx="1"/>
          </p:nvPr>
        </p:nvSpPr>
        <p:spPr/>
        <p:txBody>
          <a:bodyPr/>
          <a:lstStyle/>
          <a:p>
            <a:pPr eaLnBrk="1" hangingPunct="1"/>
            <a:r>
              <a:rPr lang="zh-CN" altLang="en-US" sz="2800">
                <a:solidFill>
                  <a:srgbClr val="FF0000"/>
                </a:solidFill>
              </a:rPr>
              <a:t>工作流分析</a:t>
            </a:r>
            <a:endParaRPr lang="en-US" altLang="zh-CN" sz="2800">
              <a:solidFill>
                <a:srgbClr val="FF0000"/>
              </a:solidFill>
            </a:endParaRPr>
          </a:p>
          <a:p>
            <a:pPr lvl="1" eaLnBrk="1" hangingPunct="1"/>
            <a:r>
              <a:rPr lang="zh-CN" altLang="en-US" sz="2400"/>
              <a:t>可以使软件工程师很好地理解在包含多个成员时，一个工作过程是如何完成的。</a:t>
            </a:r>
            <a:endParaRPr lang="en-US" altLang="zh-CN" sz="2400"/>
          </a:p>
          <a:p>
            <a:pPr lvl="1" eaLnBrk="1" hangingPunct="1"/>
            <a:r>
              <a:rPr lang="zh-CN" altLang="en-US" sz="2400"/>
              <a:t>可通过分析</a:t>
            </a:r>
            <a:r>
              <a:rPr lang="zh-CN" altLang="en-US" sz="2400">
                <a:solidFill>
                  <a:srgbClr val="0070C0"/>
                </a:solidFill>
              </a:rPr>
              <a:t>泳道图</a:t>
            </a:r>
            <a:r>
              <a:rPr lang="zh-CN" altLang="en-US" sz="2400"/>
              <a:t>完成</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pPr eaLnBrk="1" hangingPunct="1"/>
            <a:r>
              <a:rPr lang="zh-CN" altLang="en-US" dirty="0"/>
              <a:t>任务分析</a:t>
            </a:r>
          </a:p>
        </p:txBody>
      </p:sp>
      <p:sp>
        <p:nvSpPr>
          <p:cNvPr id="24579" name="内容占位符 2"/>
          <p:cNvSpPr>
            <a:spLocks noGrp="1"/>
          </p:cNvSpPr>
          <p:nvPr>
            <p:ph idx="1"/>
          </p:nvPr>
        </p:nvSpPr>
        <p:spPr>
          <a:xfrm>
            <a:off x="457200" y="1600200"/>
            <a:ext cx="8229600" cy="1541463"/>
          </a:xfrm>
        </p:spPr>
        <p:txBody>
          <a:bodyPr/>
          <a:lstStyle/>
          <a:p>
            <a:pPr eaLnBrk="1" hangingPunct="1"/>
            <a:r>
              <a:rPr lang="zh-CN" altLang="en-US">
                <a:solidFill>
                  <a:srgbClr val="FF0000"/>
                </a:solidFill>
              </a:rPr>
              <a:t>层次分析</a:t>
            </a:r>
            <a:endParaRPr lang="en-US" altLang="zh-CN">
              <a:solidFill>
                <a:srgbClr val="FF0000"/>
              </a:solidFill>
            </a:endParaRPr>
          </a:p>
          <a:p>
            <a:pPr lvl="1" eaLnBrk="1" hangingPunct="1"/>
            <a:r>
              <a:rPr lang="zh-CN" altLang="en-US"/>
              <a:t>细化过程。</a:t>
            </a:r>
            <a:endParaRPr lang="en-US" altLang="zh-CN"/>
          </a:p>
          <a:p>
            <a:pPr lvl="1" eaLnBrk="1" hangingPunct="1"/>
            <a:endParaRPr lang="zh-CN" altLang="en-US"/>
          </a:p>
        </p:txBody>
      </p:sp>
      <p:sp>
        <p:nvSpPr>
          <p:cNvPr id="4" name="TextBox 3"/>
          <p:cNvSpPr txBox="1">
            <a:spLocks noChangeArrowheads="1"/>
          </p:cNvSpPr>
          <p:nvPr/>
        </p:nvSpPr>
        <p:spPr bwMode="auto">
          <a:xfrm>
            <a:off x="2951163" y="1484313"/>
            <a:ext cx="61928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en-US" sz="2400"/>
              <a:t>如：请求重新填写处方 的用户任务，开发后得到如下任务层：</a:t>
            </a:r>
            <a:endParaRPr lang="zh-CN" altLang="en-US"/>
          </a:p>
        </p:txBody>
      </p:sp>
      <p:sp>
        <p:nvSpPr>
          <p:cNvPr id="5" name="TextBox 4"/>
          <p:cNvSpPr txBox="1"/>
          <p:nvPr/>
        </p:nvSpPr>
        <p:spPr>
          <a:xfrm>
            <a:off x="3203575" y="2276475"/>
            <a:ext cx="5400675" cy="4248150"/>
          </a:xfrm>
          <a:prstGeom prst="rect">
            <a:avLst/>
          </a:prstGeom>
          <a:noFill/>
          <a:ln>
            <a:solidFill>
              <a:srgbClr val="00B0F0"/>
            </a:solidFill>
          </a:ln>
        </p:spPr>
        <p:txBody>
          <a:bodyPr>
            <a:spAutoFit/>
          </a:bodyPr>
          <a:lstStyle>
            <a:lvl1pPr eaLnBrk="0" hangingPunct="0">
              <a:defRPr>
                <a:solidFill>
                  <a:schemeClr val="tx1"/>
                </a:solidFill>
                <a:latin typeface="Arial" panose="020B0604020202090204" pitchFamily="34" charset="0"/>
                <a:ea typeface="宋体" pitchFamily="2" charset="-122"/>
              </a:defRPr>
            </a:lvl1pPr>
            <a:lvl2pPr eaLnBrk="0" hangingPunct="0">
              <a:defRPr>
                <a:solidFill>
                  <a:schemeClr val="tx1"/>
                </a:solidFill>
                <a:latin typeface="Arial" panose="020B0604020202090204" pitchFamily="34" charset="0"/>
                <a:ea typeface="宋体" pitchFamily="2" charset="-122"/>
              </a:defRPr>
            </a:lvl2pPr>
            <a:lvl3pPr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lnSpc>
                <a:spcPct val="150000"/>
              </a:lnSpc>
              <a:buFont typeface="Arial" panose="020B0604020202090204" pitchFamily="34" charset="0"/>
              <a:buChar char="•"/>
            </a:pPr>
            <a:r>
              <a:rPr lang="zh-CN" altLang="en-US" sz="2400">
                <a:latin typeface="宋体" pitchFamily="2" charset="-122"/>
              </a:rPr>
              <a:t>重新填写处方请求</a:t>
            </a:r>
            <a:endParaRPr lang="en-US" altLang="zh-CN" sz="2400">
              <a:latin typeface="宋体" pitchFamily="2" charset="-122"/>
            </a:endParaRPr>
          </a:p>
          <a:p>
            <a:pPr lvl="1" eaLnBrk="1" hangingPunct="1">
              <a:lnSpc>
                <a:spcPct val="150000"/>
              </a:lnSpc>
              <a:buFont typeface="Arial" panose="020B0604020202090204" pitchFamily="34" charset="0"/>
              <a:buChar char="•"/>
            </a:pPr>
            <a:r>
              <a:rPr lang="zh-CN" altLang="en-US" sz="2400">
                <a:latin typeface="宋体" pitchFamily="2" charset="-122"/>
              </a:rPr>
              <a:t>提供辨识信息</a:t>
            </a:r>
            <a:endParaRPr lang="en-US" altLang="zh-CN" sz="2400">
              <a:latin typeface="宋体" pitchFamily="2" charset="-122"/>
            </a:endParaRPr>
          </a:p>
          <a:p>
            <a:pPr lvl="2" eaLnBrk="1" hangingPunct="1">
              <a:lnSpc>
                <a:spcPct val="150000"/>
              </a:lnSpc>
              <a:buFont typeface="Arial" panose="020B0604020202090204" pitchFamily="34" charset="0"/>
              <a:buChar char="•"/>
            </a:pPr>
            <a:r>
              <a:rPr lang="zh-CN" altLang="en-US" sz="2400">
                <a:latin typeface="宋体" pitchFamily="2" charset="-122"/>
              </a:rPr>
              <a:t>提供姓名</a:t>
            </a:r>
            <a:endParaRPr lang="en-US" altLang="zh-CN" sz="2400">
              <a:latin typeface="宋体" pitchFamily="2" charset="-122"/>
            </a:endParaRPr>
          </a:p>
          <a:p>
            <a:pPr lvl="2" eaLnBrk="1" hangingPunct="1">
              <a:lnSpc>
                <a:spcPct val="150000"/>
              </a:lnSpc>
              <a:buFont typeface="Arial" panose="020B0604020202090204" pitchFamily="34" charset="0"/>
              <a:buChar char="•"/>
            </a:pPr>
            <a:r>
              <a:rPr lang="zh-CN" altLang="en-US" sz="2400">
                <a:latin typeface="宋体" pitchFamily="2" charset="-122"/>
              </a:rPr>
              <a:t>指定用户的</a:t>
            </a:r>
            <a:r>
              <a:rPr lang="en-US" altLang="zh-CN" sz="2400">
                <a:latin typeface="宋体" pitchFamily="2" charset="-122"/>
              </a:rPr>
              <a:t>ID</a:t>
            </a:r>
          </a:p>
          <a:p>
            <a:pPr lvl="2" eaLnBrk="1" hangingPunct="1">
              <a:lnSpc>
                <a:spcPct val="150000"/>
              </a:lnSpc>
              <a:buFont typeface="Arial" panose="020B0604020202090204" pitchFamily="34" charset="0"/>
              <a:buChar char="•"/>
            </a:pPr>
            <a:r>
              <a:rPr lang="zh-CN" altLang="en-US" sz="2400">
                <a:latin typeface="宋体" pitchFamily="2" charset="-122"/>
              </a:rPr>
              <a:t>指定</a:t>
            </a:r>
            <a:r>
              <a:rPr lang="en-US" altLang="zh-CN" sz="2400">
                <a:latin typeface="宋体" pitchFamily="2" charset="-122"/>
              </a:rPr>
              <a:t>PIN</a:t>
            </a:r>
            <a:r>
              <a:rPr lang="zh-CN" altLang="en-US" sz="2400">
                <a:latin typeface="宋体" pitchFamily="2" charset="-122"/>
              </a:rPr>
              <a:t>和密码</a:t>
            </a:r>
            <a:endParaRPr lang="en-US" altLang="zh-CN" sz="2400">
              <a:latin typeface="宋体" pitchFamily="2" charset="-122"/>
            </a:endParaRPr>
          </a:p>
          <a:p>
            <a:pPr lvl="1" eaLnBrk="1" hangingPunct="1">
              <a:lnSpc>
                <a:spcPct val="150000"/>
              </a:lnSpc>
              <a:buFont typeface="Arial" panose="020B0604020202090204" pitchFamily="34" charset="0"/>
              <a:buChar char="•"/>
            </a:pPr>
            <a:r>
              <a:rPr lang="zh-CN" altLang="en-US" sz="2400">
                <a:latin typeface="宋体" pitchFamily="2" charset="-122"/>
              </a:rPr>
              <a:t>指定处方序号</a:t>
            </a:r>
            <a:endParaRPr lang="en-US" altLang="zh-CN" sz="2400">
              <a:latin typeface="宋体" pitchFamily="2" charset="-122"/>
            </a:endParaRPr>
          </a:p>
          <a:p>
            <a:pPr lvl="1" eaLnBrk="1" hangingPunct="1">
              <a:lnSpc>
                <a:spcPct val="150000"/>
              </a:lnSpc>
              <a:buFont typeface="Arial" panose="020B0604020202090204" pitchFamily="34" charset="0"/>
              <a:buChar char="•"/>
            </a:pPr>
            <a:r>
              <a:rPr lang="zh-CN" altLang="en-US" sz="2400">
                <a:latin typeface="宋体" pitchFamily="2" charset="-122"/>
              </a:rPr>
              <a:t>指定重新填写处方所需要的日期</a:t>
            </a:r>
            <a:endParaRPr lang="en-US" altLang="zh-CN" sz="2400">
              <a:latin typeface="宋体" pitchFamily="2" charset="-122"/>
            </a:endParaRPr>
          </a:p>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pPr eaLnBrk="1" hangingPunct="1"/>
            <a:r>
              <a:rPr lang="en-US" altLang="zh-CN" dirty="0"/>
              <a:t>10.4.4 </a:t>
            </a:r>
            <a:r>
              <a:rPr lang="zh-CN" altLang="en-US" dirty="0"/>
              <a:t>工作环境分析</a:t>
            </a:r>
          </a:p>
        </p:txBody>
      </p:sp>
      <p:sp>
        <p:nvSpPr>
          <p:cNvPr id="26627" name="内容占位符 2"/>
          <p:cNvSpPr>
            <a:spLocks noGrp="1"/>
          </p:cNvSpPr>
          <p:nvPr>
            <p:ph idx="1"/>
          </p:nvPr>
        </p:nvSpPr>
        <p:spPr/>
        <p:txBody>
          <a:bodyPr/>
          <a:lstStyle/>
          <a:p>
            <a:pPr eaLnBrk="1" hangingPunct="1"/>
            <a:r>
              <a:rPr lang="zh-CN" altLang="en-US" sz="2800" dirty="0"/>
              <a:t>物理环境分析</a:t>
            </a:r>
            <a:endParaRPr lang="en-US" altLang="zh-CN" sz="2800" dirty="0"/>
          </a:p>
          <a:p>
            <a:pPr eaLnBrk="1" hangingPunct="1"/>
            <a:r>
              <a:rPr lang="zh-CN" altLang="en-US" sz="2800" dirty="0"/>
              <a:t>工作场所的文化氛围</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用户体验设计</a:t>
            </a:r>
          </a:p>
        </p:txBody>
      </p:sp>
      <p:sp>
        <p:nvSpPr>
          <p:cNvPr id="3" name="内容占位符 2"/>
          <p:cNvSpPr>
            <a:spLocks noGrp="1"/>
          </p:cNvSpPr>
          <p:nvPr>
            <p:ph idx="1"/>
          </p:nvPr>
        </p:nvSpPr>
        <p:spPr/>
        <p:txBody>
          <a:bodyPr/>
          <a:lstStyle/>
          <a:p>
            <a:r>
              <a:rPr kumimoji="1" lang="zh-CN" altLang="en-US" sz="2800" dirty="0"/>
              <a:t>用户体验（</a:t>
            </a:r>
            <a:r>
              <a:rPr kumimoji="1" lang="en-US" altLang="zh-CN" sz="2800" dirty="0"/>
              <a:t>UX</a:t>
            </a:r>
            <a:r>
              <a:rPr kumimoji="1" lang="zh-CN" altLang="en-US" sz="2800" dirty="0"/>
              <a:t>）设计是通过在产品及其用户之间创建可用的、可访问的并且令人愉悦的交互来提高用户对产品满意度的过程。</a:t>
            </a:r>
            <a:endParaRPr kumimoji="1" lang="en-US" altLang="zh-CN" sz="2800" dirty="0"/>
          </a:p>
          <a:p>
            <a:r>
              <a:rPr kumimoji="1" lang="zh-CN" altLang="en-US" sz="2800" dirty="0"/>
              <a:t>如果要使一个产品取得成功，它就必须提供良好的用户体验。</a:t>
            </a:r>
            <a:endParaRPr kumimoji="1" lang="en-US" altLang="zh-CN" sz="2800" dirty="0"/>
          </a:p>
          <a:p>
            <a:r>
              <a:rPr kumimoji="1" lang="zh-CN" altLang="en-US" sz="2800" dirty="0"/>
              <a:t>比界面设计、可用性、可访问性工程要广泛。</a:t>
            </a:r>
            <a:endParaRPr kumimoji="1" lang="en-US" altLang="zh-CN" sz="2800" dirty="0"/>
          </a:p>
          <a:p>
            <a:r>
              <a:rPr kumimoji="1" lang="zh-CN" altLang="en-US" sz="2800" dirty="0"/>
              <a:t>应在项目生命周期早期开始。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r>
              <a:rPr lang="en-US" altLang="zh-CN" dirty="0">
                <a:latin typeface="宋体" pitchFamily="2" charset="-122"/>
              </a:rPr>
              <a:t>10.5 </a:t>
            </a:r>
            <a:r>
              <a:rPr lang="zh-CN" altLang="en-US" dirty="0">
                <a:latin typeface="宋体" pitchFamily="2" charset="-122"/>
              </a:rPr>
              <a:t>用户体验设计</a:t>
            </a:r>
            <a:endParaRPr lang="zh-CN" altLang="en-US" dirty="0"/>
          </a:p>
        </p:txBody>
      </p:sp>
      <p:pic>
        <p:nvPicPr>
          <p:cNvPr id="5" name="图片 4"/>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20000"/>
                    </a14:imgEffect>
                    <a14:imgEffect>
                      <a14:colorTemperature colorTemp="4700"/>
                    </a14:imgEffect>
                  </a14:imgLayer>
                </a14:imgProps>
              </a:ext>
            </a:extLst>
          </a:blip>
          <a:stretch>
            <a:fillRect/>
          </a:stretch>
        </p:blipFill>
        <p:spPr>
          <a:xfrm>
            <a:off x="1619672" y="1628800"/>
            <a:ext cx="4248472" cy="4043726"/>
          </a:xfrm>
          <a:prstGeom prst="rect">
            <a:avLst/>
          </a:prstGeom>
        </p:spPr>
      </p:pic>
      <p:sp>
        <p:nvSpPr>
          <p:cNvPr id="2" name="文本框 1"/>
          <p:cNvSpPr txBox="1"/>
          <p:nvPr/>
        </p:nvSpPr>
        <p:spPr>
          <a:xfrm>
            <a:off x="6588224" y="2276872"/>
            <a:ext cx="646331" cy="2116028"/>
          </a:xfrm>
          <a:prstGeom prst="rect">
            <a:avLst/>
          </a:prstGeom>
          <a:noFill/>
        </p:spPr>
        <p:txBody>
          <a:bodyPr wrap="none" rtlCol="0">
            <a:spAutoFit/>
          </a:bodyPr>
          <a:lstStyle/>
          <a:p>
            <a:pPr>
              <a:lnSpc>
                <a:spcPct val="150000"/>
              </a:lnSpc>
            </a:pPr>
            <a:r>
              <a:rPr kumimoji="1" lang="zh-CN" altLang="en-US" dirty="0"/>
              <a:t>理解</a:t>
            </a:r>
            <a:endParaRPr kumimoji="1" lang="en-US" altLang="zh-CN" dirty="0"/>
          </a:p>
          <a:p>
            <a:pPr>
              <a:lnSpc>
                <a:spcPct val="150000"/>
              </a:lnSpc>
            </a:pPr>
            <a:r>
              <a:rPr kumimoji="1" lang="zh-CN" altLang="en-US" dirty="0"/>
              <a:t>草图</a:t>
            </a:r>
            <a:endParaRPr kumimoji="1" lang="en-US" altLang="zh-CN" dirty="0"/>
          </a:p>
          <a:p>
            <a:pPr>
              <a:lnSpc>
                <a:spcPct val="150000"/>
              </a:lnSpc>
            </a:pPr>
            <a:r>
              <a:rPr kumimoji="1" lang="zh-CN" altLang="en-US" dirty="0"/>
              <a:t>决策</a:t>
            </a:r>
            <a:endParaRPr kumimoji="1" lang="en-US" altLang="zh-CN" dirty="0"/>
          </a:p>
          <a:p>
            <a:pPr>
              <a:lnSpc>
                <a:spcPct val="150000"/>
              </a:lnSpc>
            </a:pPr>
            <a:r>
              <a:rPr kumimoji="1" lang="zh-CN" altLang="en-US" dirty="0"/>
              <a:t>原型</a:t>
            </a:r>
            <a:endParaRPr kumimoji="1" lang="en-US" altLang="zh-CN" dirty="0"/>
          </a:p>
          <a:p>
            <a:pPr>
              <a:lnSpc>
                <a:spcPct val="150000"/>
              </a:lnSpc>
            </a:pPr>
            <a:r>
              <a:rPr kumimoji="1" lang="zh-CN" altLang="en-US" dirty="0"/>
              <a:t>验证</a:t>
            </a:r>
            <a:endParaRPr kumimoji="1" lang="en-US" alt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eaLnBrk="1" hangingPunct="1"/>
            <a:r>
              <a:rPr lang="en-US" altLang="zh-CN" dirty="0">
                <a:latin typeface="宋体" pitchFamily="2" charset="-122"/>
              </a:rPr>
              <a:t>10.6 </a:t>
            </a:r>
            <a:r>
              <a:rPr lang="zh-CN" altLang="en-US" dirty="0">
                <a:latin typeface="宋体" pitchFamily="2" charset="-122"/>
              </a:rPr>
              <a:t>用户界面设计</a:t>
            </a:r>
            <a:endParaRPr lang="zh-CN" altLang="en-US" dirty="0"/>
          </a:p>
        </p:txBody>
      </p:sp>
      <p:sp>
        <p:nvSpPr>
          <p:cNvPr id="3" name="内容占位符 2"/>
          <p:cNvSpPr>
            <a:spLocks noGrp="1"/>
          </p:cNvSpPr>
          <p:nvPr>
            <p:ph idx="1"/>
          </p:nvPr>
        </p:nvSpPr>
        <p:spPr>
          <a:xfrm>
            <a:off x="179512" y="1600200"/>
            <a:ext cx="8640960" cy="4525963"/>
          </a:xfrm>
        </p:spPr>
        <p:txBody>
          <a:bodyPr/>
          <a:lstStyle/>
          <a:p>
            <a:pPr eaLnBrk="1" hangingPunct="1"/>
            <a:r>
              <a:rPr lang="en-US" altLang="zh-CN" sz="2800" dirty="0">
                <a:latin typeface="宋体" pitchFamily="2" charset="-122"/>
              </a:rPr>
              <a:t>10.6.1</a:t>
            </a:r>
            <a:r>
              <a:rPr lang="zh-CN" altLang="en-US" sz="2800" dirty="0">
                <a:latin typeface="宋体" pitchFamily="2" charset="-122"/>
              </a:rPr>
              <a:t> 应用界面设计步骤</a:t>
            </a:r>
            <a:endParaRPr lang="en-US" altLang="zh-CN" sz="2800" dirty="0">
              <a:latin typeface="宋体" pitchFamily="2" charset="-122"/>
            </a:endParaRPr>
          </a:p>
          <a:p>
            <a:pPr marL="914400" lvl="1" indent="-457200" eaLnBrk="1" hangingPunct="1">
              <a:buFontTx/>
              <a:buAutoNum type="arabicPeriod"/>
            </a:pPr>
            <a:r>
              <a:rPr lang="zh-CN" altLang="en-US" sz="2400" dirty="0">
                <a:latin typeface="宋体" pitchFamily="2" charset="-122"/>
              </a:rPr>
              <a:t>使用将</a:t>
            </a:r>
            <a:r>
              <a:rPr lang="zh-CN" altLang="en-US" sz="2400" dirty="0">
                <a:solidFill>
                  <a:srgbClr val="FF0000"/>
                </a:solidFill>
                <a:latin typeface="宋体" pitchFamily="2" charset="-122"/>
              </a:rPr>
              <a:t>前面分析</a:t>
            </a:r>
            <a:r>
              <a:rPr lang="zh-CN" altLang="en-US" sz="2400" dirty="0">
                <a:latin typeface="宋体" pitchFamily="2" charset="-122"/>
              </a:rPr>
              <a:t>中获得的信息，定义界面对象和行为</a:t>
            </a:r>
            <a:endParaRPr lang="en-US" altLang="zh-CN" sz="2400" dirty="0">
              <a:latin typeface="宋体" pitchFamily="2" charset="-122"/>
            </a:endParaRPr>
          </a:p>
          <a:p>
            <a:pPr marL="914400" lvl="1" indent="-457200" eaLnBrk="1" hangingPunct="1">
              <a:buFontTx/>
              <a:buAutoNum type="arabicPeriod"/>
            </a:pPr>
            <a:r>
              <a:rPr lang="zh-CN" altLang="en-US" sz="2400" dirty="0">
                <a:latin typeface="宋体" pitchFamily="2" charset="-122"/>
              </a:rPr>
              <a:t>定义那些导致用户界面</a:t>
            </a:r>
            <a:r>
              <a:rPr lang="zh-CN" altLang="en-US" sz="2400" dirty="0">
                <a:solidFill>
                  <a:srgbClr val="FF0000"/>
                </a:solidFill>
                <a:latin typeface="宋体" pitchFamily="2" charset="-122"/>
              </a:rPr>
              <a:t>状态发生变化的事件</a:t>
            </a:r>
            <a:r>
              <a:rPr lang="zh-CN" altLang="en-US" sz="2400" dirty="0">
                <a:latin typeface="宋体" pitchFamily="2" charset="-122"/>
              </a:rPr>
              <a:t>（用户动作），对这个行为建模</a:t>
            </a:r>
            <a:endParaRPr lang="en-US" altLang="zh-CN" sz="2400" dirty="0">
              <a:latin typeface="宋体" pitchFamily="2" charset="-122"/>
            </a:endParaRPr>
          </a:p>
          <a:p>
            <a:pPr marL="914400" lvl="1" indent="-457200" eaLnBrk="1" hangingPunct="1">
              <a:buFontTx/>
              <a:buAutoNum type="arabicPeriod"/>
            </a:pPr>
            <a:r>
              <a:rPr lang="zh-CN" altLang="en-US" sz="2400" dirty="0">
                <a:latin typeface="宋体" pitchFamily="2" charset="-122"/>
              </a:rPr>
              <a:t>描述每一个界面状态，就像最终用户实际看到的那样。</a:t>
            </a:r>
            <a:endParaRPr lang="en-US" altLang="zh-CN" sz="2400" dirty="0">
              <a:latin typeface="宋体" pitchFamily="2" charset="-122"/>
            </a:endParaRPr>
          </a:p>
          <a:p>
            <a:pPr marL="914400" lvl="1" indent="-457200" eaLnBrk="1" hangingPunct="1">
              <a:buFontTx/>
              <a:buAutoNum type="arabicPeriod"/>
            </a:pPr>
            <a:r>
              <a:rPr lang="zh-CN" altLang="en-US" sz="2400" dirty="0">
                <a:latin typeface="宋体" pitchFamily="2" charset="-122"/>
              </a:rPr>
              <a:t>简要说明用户如何从界面提供的界面信息来解释系统状态。</a:t>
            </a:r>
            <a:endParaRPr lang="en-US" altLang="zh-CN" sz="2400" dirty="0">
              <a:latin typeface="宋体" pitchFamily="2" charset="-122"/>
            </a:endParaRPr>
          </a:p>
          <a:p>
            <a:pPr eaLnBrk="1" hangingPunct="1">
              <a:buFont typeface="Wingdings" panose="05000000000000000000" pitchFamily="2" charset="2"/>
              <a:buChar char="Ø"/>
            </a:pPr>
            <a:endParaRPr lang="en-US" altLang="zh-CN" sz="2400" dirty="0">
              <a:latin typeface="宋体" pitchFamily="2" charset="-122"/>
            </a:endParaRPr>
          </a:p>
          <a:p>
            <a:pPr eaLnBrk="1" hangingPunct="1">
              <a:buFont typeface="Wingdings" panose="05000000000000000000" pitchFamily="2" charset="2"/>
              <a:buChar char="Ø"/>
            </a:pPr>
            <a:endParaRPr lang="zh-CN" altLang="en-US" sz="2400" dirty="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pPr eaLnBrk="1" hangingPunct="1"/>
            <a:r>
              <a:rPr lang="zh-CN" altLang="en-US"/>
              <a:t>例：</a:t>
            </a:r>
            <a:r>
              <a:rPr lang="en-US" altLang="zh-CN"/>
              <a:t>SafeHome</a:t>
            </a:r>
            <a:r>
              <a:rPr lang="zh-CN" altLang="en-US"/>
              <a:t>高级版本</a:t>
            </a:r>
          </a:p>
        </p:txBody>
      </p:sp>
      <p:sp>
        <p:nvSpPr>
          <p:cNvPr id="28675" name="内容占位符 2"/>
          <p:cNvSpPr>
            <a:spLocks noGrp="1"/>
          </p:cNvSpPr>
          <p:nvPr>
            <p:ph idx="1"/>
          </p:nvPr>
        </p:nvSpPr>
        <p:spPr>
          <a:xfrm>
            <a:off x="457200" y="1600200"/>
            <a:ext cx="8229600" cy="2692400"/>
          </a:xfrm>
        </p:spPr>
        <p:txBody>
          <a:bodyPr/>
          <a:lstStyle/>
          <a:p>
            <a:pPr eaLnBrk="1" hangingPunct="1"/>
            <a:r>
              <a:rPr lang="en-US" altLang="zh-CN" b="1"/>
              <a:t>SafeHome </a:t>
            </a:r>
            <a:r>
              <a:rPr lang="zh-CN" altLang="en-US" b="1"/>
              <a:t>高级版本：</a:t>
            </a:r>
          </a:p>
          <a:p>
            <a:pPr lvl="1" eaLnBrk="1" hangingPunct="1"/>
            <a:r>
              <a:rPr lang="zh-CN" altLang="en-US"/>
              <a:t>使用计算机或笔记本电脑，通过</a:t>
            </a:r>
            <a:r>
              <a:rPr lang="en-US" altLang="zh-CN" b="1"/>
              <a:t>modem</a:t>
            </a:r>
            <a:r>
              <a:rPr lang="zh-CN" altLang="en-US" b="1"/>
              <a:t>从</a:t>
            </a:r>
            <a:r>
              <a:rPr lang="en-US" altLang="zh-CN" b="1"/>
              <a:t>Internet</a:t>
            </a:r>
            <a:r>
              <a:rPr lang="zh-CN" altLang="en-US" b="1"/>
              <a:t>远程访问，</a:t>
            </a:r>
            <a:r>
              <a:rPr lang="zh-CN" altLang="en-US"/>
              <a:t>检查房子状态、重新设置系统、启动或关闭系统，以及通过预先安置的摄像机监控房间的局部位置。</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0" y="333375"/>
            <a:ext cx="8913813" cy="5616575"/>
          </a:xfrm>
        </p:spPr>
        <p:txBody>
          <a:bodyPr/>
          <a:lstStyle/>
          <a:p>
            <a:pPr eaLnBrk="1" hangingPunct="1">
              <a:lnSpc>
                <a:spcPct val="100000"/>
              </a:lnSpc>
            </a:pPr>
            <a:r>
              <a:rPr lang="zh-CN" altLang="en-US" dirty="0">
                <a:solidFill>
                  <a:srgbClr val="FF0000"/>
                </a:solidFill>
              </a:rPr>
              <a:t>问题陈述：</a:t>
            </a:r>
          </a:p>
          <a:p>
            <a:pPr lvl="1" eaLnBrk="1" hangingPunct="1"/>
            <a:r>
              <a:rPr lang="zh-CN" altLang="en-US" sz="2400" dirty="0"/>
              <a:t>为了远程访问</a:t>
            </a:r>
            <a:r>
              <a:rPr lang="en-US" altLang="zh-CN" sz="2400" dirty="0" err="1"/>
              <a:t>SafeHome</a:t>
            </a:r>
            <a:r>
              <a:rPr lang="zh-CN" altLang="en-US" sz="2400" dirty="0"/>
              <a:t>，房主提供一个标识符和一个密码。这些定义了访问的级别（如并非所有用户均可以重新配置系统）并提供安全保证。一旦确认身份，用户（具有全部访问权限）检查系统状态并通过启动或关闭系统改变状态。用户通过显示房子的建筑平面图、观察每个安全传感器、显示每个当前配置区域以及必要时修改区域而重新配置系统。用户通过策略地放置的摄像头观察房子内部。用户可以摇动和变焦每个摄像头而提供房子内部的不同视角。</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p:cNvSpPr>
            <a:spLocks noGrp="1"/>
          </p:cNvSpPr>
          <p:nvPr>
            <p:ph idx="1"/>
          </p:nvPr>
        </p:nvSpPr>
        <p:spPr>
          <a:xfrm>
            <a:off x="395288" y="404813"/>
            <a:ext cx="431800" cy="1008062"/>
          </a:xfrm>
        </p:spPr>
        <p:txBody>
          <a:bodyPr/>
          <a:lstStyle/>
          <a:p>
            <a:pPr eaLnBrk="1" hangingPunct="1"/>
            <a:r>
              <a:rPr lang="zh-CN" altLang="en-US">
                <a:solidFill>
                  <a:srgbClr val="FF0000"/>
                </a:solidFill>
              </a:rPr>
              <a:t>确定屏幕对象</a:t>
            </a:r>
            <a:endParaRPr lang="en-US" altLang="zh-CN">
              <a:solidFill>
                <a:srgbClr val="FF0000"/>
              </a:solidFill>
            </a:endParaRPr>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404813"/>
            <a:ext cx="6256337" cy="4889500"/>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pic>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5516563"/>
            <a:ext cx="8723313"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1"/>
          </p:nvPr>
        </p:nvSpPr>
        <p:spPr>
          <a:xfrm>
            <a:off x="395288" y="0"/>
            <a:ext cx="8229600" cy="936625"/>
          </a:xfrm>
        </p:spPr>
        <p:txBody>
          <a:bodyPr/>
          <a:lstStyle/>
          <a:p>
            <a:pPr eaLnBrk="1" hangingPunct="1">
              <a:buFontTx/>
              <a:buNone/>
            </a:pPr>
            <a:r>
              <a:rPr lang="zh-CN" altLang="en-US">
                <a:solidFill>
                  <a:srgbClr val="FF0000"/>
                </a:solidFill>
              </a:rPr>
              <a:t>屏幕布局</a:t>
            </a:r>
          </a:p>
        </p:txBody>
      </p:sp>
      <p:pic>
        <p:nvPicPr>
          <p:cNvPr id="3174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68363"/>
            <a:ext cx="8886825" cy="5989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t>10.6.2 </a:t>
            </a:r>
            <a:r>
              <a:rPr lang="zh-CN" altLang="en-US" dirty="0">
                <a:latin typeface="宋体" pitchFamily="2" charset="-122"/>
              </a:rPr>
              <a:t>界面设计模式</a:t>
            </a:r>
            <a:endParaRPr lang="zh-CN" altLang="en-US" dirty="0"/>
          </a:p>
        </p:txBody>
      </p:sp>
      <p:sp>
        <p:nvSpPr>
          <p:cNvPr id="3" name="内容占位符 2"/>
          <p:cNvSpPr>
            <a:spLocks noGrp="1"/>
          </p:cNvSpPr>
          <p:nvPr>
            <p:ph idx="1"/>
          </p:nvPr>
        </p:nvSpPr>
        <p:spPr/>
        <p:txBody>
          <a:bodyPr/>
          <a:lstStyle/>
          <a:p>
            <a:pPr eaLnBrk="1" hangingPunct="1"/>
            <a:r>
              <a:rPr lang="zh-CN" altLang="en-US" sz="2800" b="1">
                <a:latin typeface="宋体" pitchFamily="2" charset="-122"/>
              </a:rPr>
              <a:t>完整用户界面。</a:t>
            </a:r>
            <a:r>
              <a:rPr lang="zh-CN" altLang="en-US" sz="2800">
                <a:latin typeface="宋体" pitchFamily="2" charset="-122"/>
              </a:rPr>
              <a:t>为高层结构和导航提供设计指导</a:t>
            </a:r>
            <a:endParaRPr lang="en-US" altLang="zh-CN" sz="2800">
              <a:latin typeface="宋体" pitchFamily="2" charset="-122"/>
            </a:endParaRPr>
          </a:p>
          <a:p>
            <a:pPr lvl="1" eaLnBrk="1" hangingPunct="1"/>
            <a:r>
              <a:rPr lang="zh-CN" altLang="en-US" sz="2400">
                <a:solidFill>
                  <a:srgbClr val="FF0000"/>
                </a:solidFill>
                <a:latin typeface="宋体" pitchFamily="2" charset="-122"/>
              </a:rPr>
              <a:t>模式</a:t>
            </a:r>
            <a:r>
              <a:rPr lang="zh-CN" altLang="en-US" sz="2400">
                <a:latin typeface="宋体" pitchFamily="2" charset="-122"/>
              </a:rPr>
              <a:t>：</a:t>
            </a:r>
            <a:r>
              <a:rPr lang="zh-CN" altLang="en-US" sz="2400" i="1">
                <a:latin typeface="宋体" pitchFamily="2" charset="-122"/>
              </a:rPr>
              <a:t>高层导航</a:t>
            </a:r>
            <a:endParaRPr lang="en-US" altLang="zh-CN" sz="2400" i="1">
              <a:latin typeface="宋体" pitchFamily="2" charset="-122"/>
            </a:endParaRPr>
          </a:p>
          <a:p>
            <a:pPr lvl="1" eaLnBrk="1" hangingPunct="1"/>
            <a:r>
              <a:rPr lang="zh-CN" altLang="en-US" sz="2400">
                <a:solidFill>
                  <a:srgbClr val="FF0000"/>
                </a:solidFill>
                <a:latin typeface="宋体" pitchFamily="2" charset="-122"/>
              </a:rPr>
              <a:t>简要描述</a:t>
            </a:r>
            <a:r>
              <a:rPr lang="zh-CN" altLang="en-US" sz="2400">
                <a:latin typeface="宋体" pitchFamily="2" charset="-122"/>
              </a:rPr>
              <a:t>：提供高层菜单，通常带有一个图像，能够直接掉转到任一个系统主要功能</a:t>
            </a:r>
            <a:endParaRPr lang="zh-CN" alt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t>10.6.2 </a:t>
            </a:r>
            <a:r>
              <a:rPr lang="zh-CN" altLang="en-US" dirty="0">
                <a:latin typeface="宋体" pitchFamily="2" charset="-122"/>
              </a:rPr>
              <a:t>界面设计模式（续）</a:t>
            </a:r>
            <a:endParaRPr lang="zh-CN" altLang="en-US" dirty="0"/>
          </a:p>
        </p:txBody>
      </p:sp>
      <p:sp>
        <p:nvSpPr>
          <p:cNvPr id="3" name="内容占位符 2"/>
          <p:cNvSpPr>
            <a:spLocks noGrp="1"/>
          </p:cNvSpPr>
          <p:nvPr>
            <p:ph idx="1"/>
          </p:nvPr>
        </p:nvSpPr>
        <p:spPr/>
        <p:txBody>
          <a:bodyPr/>
          <a:lstStyle/>
          <a:p>
            <a:pPr eaLnBrk="1" hangingPunct="1"/>
            <a:r>
              <a:rPr lang="zh-CN" altLang="en-US" sz="2800" b="1" dirty="0">
                <a:latin typeface="宋体" pitchFamily="2" charset="-122"/>
              </a:rPr>
              <a:t>页面布局。</a:t>
            </a:r>
            <a:r>
              <a:rPr lang="zh-CN" altLang="en-US" sz="2800" dirty="0">
                <a:latin typeface="宋体" pitchFamily="2" charset="-122"/>
              </a:rPr>
              <a:t>负责页面概括组织（用于站点）或者清楚的屏幕显示（用于需要进行交互的应用系统）</a:t>
            </a:r>
            <a:endParaRPr lang="en-US" altLang="zh-CN" sz="2800" dirty="0">
              <a:latin typeface="宋体" pitchFamily="2" charset="-122"/>
            </a:endParaRPr>
          </a:p>
          <a:p>
            <a:pPr lvl="1" eaLnBrk="1" hangingPunct="1"/>
            <a:r>
              <a:rPr lang="zh-CN" altLang="en-US" sz="2400" dirty="0">
                <a:solidFill>
                  <a:srgbClr val="FF0000"/>
                </a:solidFill>
                <a:latin typeface="宋体" pitchFamily="2" charset="-122"/>
              </a:rPr>
              <a:t>模式</a:t>
            </a:r>
            <a:r>
              <a:rPr lang="zh-CN" altLang="en-US" sz="2400" dirty="0">
                <a:latin typeface="宋体" pitchFamily="2" charset="-122"/>
              </a:rPr>
              <a:t>：</a:t>
            </a:r>
            <a:r>
              <a:rPr lang="zh-CN" altLang="en-US" sz="2400" b="1" i="1" dirty="0">
                <a:latin typeface="宋体" pitchFamily="2" charset="-122"/>
              </a:rPr>
              <a:t>层叠</a:t>
            </a:r>
            <a:endParaRPr lang="en-US" altLang="zh-CN" sz="2400" b="1" i="1" dirty="0">
              <a:latin typeface="宋体" pitchFamily="2" charset="-122"/>
            </a:endParaRPr>
          </a:p>
          <a:p>
            <a:pPr lvl="1" eaLnBrk="1" hangingPunct="1"/>
            <a:r>
              <a:rPr lang="zh-CN" altLang="en-US" sz="2400" dirty="0">
                <a:solidFill>
                  <a:srgbClr val="FF0000"/>
                </a:solidFill>
                <a:latin typeface="宋体" pitchFamily="2" charset="-122"/>
              </a:rPr>
              <a:t>简要描述</a:t>
            </a:r>
            <a:r>
              <a:rPr lang="zh-CN" altLang="en-US" sz="2400" dirty="0">
                <a:latin typeface="宋体" pitchFamily="2" charset="-122"/>
              </a:rPr>
              <a:t>：呈现层叠状的标签卡，伴随着鼠标每一下点击的选择，显示指定的子功能或者分类内容。</a:t>
            </a:r>
            <a:endParaRPr lang="zh-CN" alt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t>10.6.2 </a:t>
            </a:r>
            <a:r>
              <a:rPr lang="zh-CN" altLang="en-US" dirty="0">
                <a:latin typeface="宋体" pitchFamily="2" charset="-122"/>
              </a:rPr>
              <a:t>界面设计模式（续）</a:t>
            </a:r>
            <a:endParaRPr lang="zh-CN" altLang="en-US" dirty="0"/>
          </a:p>
        </p:txBody>
      </p:sp>
      <p:sp>
        <p:nvSpPr>
          <p:cNvPr id="3" name="内容占位符 2"/>
          <p:cNvSpPr>
            <a:spLocks noGrp="1"/>
          </p:cNvSpPr>
          <p:nvPr>
            <p:ph idx="1"/>
          </p:nvPr>
        </p:nvSpPr>
        <p:spPr/>
        <p:txBody>
          <a:bodyPr/>
          <a:lstStyle/>
          <a:p>
            <a:pPr eaLnBrk="1" hangingPunct="1"/>
            <a:r>
              <a:rPr lang="zh-CN" altLang="en-US" sz="2600" b="1" dirty="0">
                <a:latin typeface="宋体" pitchFamily="2" charset="-122"/>
              </a:rPr>
              <a:t>表格和输入。</a:t>
            </a:r>
            <a:r>
              <a:rPr lang="zh-CN" altLang="en-US" sz="2600" dirty="0">
                <a:latin typeface="宋体" pitchFamily="2" charset="-122"/>
              </a:rPr>
              <a:t>考虑了完成表格级输入的各种设计方法。</a:t>
            </a:r>
            <a:endParaRPr lang="en-US" altLang="zh-CN" sz="2600" dirty="0">
              <a:latin typeface="宋体" pitchFamily="2" charset="-122"/>
            </a:endParaRPr>
          </a:p>
          <a:p>
            <a:pPr lvl="1" eaLnBrk="1" hangingPunct="1"/>
            <a:r>
              <a:rPr lang="zh-CN" altLang="en-US" sz="2400" dirty="0">
                <a:solidFill>
                  <a:srgbClr val="FF0000"/>
                </a:solidFill>
                <a:latin typeface="宋体" pitchFamily="2" charset="-122"/>
              </a:rPr>
              <a:t>模式</a:t>
            </a:r>
            <a:r>
              <a:rPr lang="zh-CN" altLang="en-US" sz="2400" dirty="0">
                <a:latin typeface="宋体" pitchFamily="2" charset="-122"/>
              </a:rPr>
              <a:t>：</a:t>
            </a:r>
            <a:r>
              <a:rPr lang="zh-CN" altLang="en-US" sz="2400" b="1" i="1" dirty="0">
                <a:latin typeface="宋体" pitchFamily="2" charset="-122"/>
              </a:rPr>
              <a:t>填充空格</a:t>
            </a:r>
            <a:endParaRPr lang="en-US" altLang="zh-CN" sz="2400" b="1" i="1" dirty="0">
              <a:latin typeface="宋体" pitchFamily="2" charset="-122"/>
            </a:endParaRPr>
          </a:p>
          <a:p>
            <a:pPr lvl="1" eaLnBrk="1" hangingPunct="1"/>
            <a:r>
              <a:rPr lang="zh-CN" altLang="en-US" sz="2400" dirty="0">
                <a:solidFill>
                  <a:srgbClr val="FF0000"/>
                </a:solidFill>
                <a:latin typeface="宋体" pitchFamily="2" charset="-122"/>
              </a:rPr>
              <a:t>简要描述</a:t>
            </a:r>
            <a:r>
              <a:rPr lang="zh-CN" altLang="en-US" sz="2400" dirty="0">
                <a:latin typeface="宋体" pitchFamily="2" charset="-122"/>
              </a:rPr>
              <a:t>：允许在“文本框”中填写文字与数字数据。</a:t>
            </a:r>
            <a:endParaRPr lang="en-US" altLang="zh-CN" sz="2400" dirty="0">
              <a:latin typeface="宋体" pitchFamily="2" charset="-122"/>
            </a:endParaRPr>
          </a:p>
          <a:p>
            <a:pPr eaLnBrk="1" hangingPunct="1"/>
            <a:r>
              <a:rPr lang="zh-CN" altLang="en-US" sz="2600" b="1" dirty="0">
                <a:latin typeface="宋体" pitchFamily="2" charset="-122"/>
              </a:rPr>
              <a:t>表。</a:t>
            </a:r>
            <a:r>
              <a:rPr lang="zh-CN" altLang="en-US" sz="2600" dirty="0">
                <a:latin typeface="宋体" pitchFamily="2" charset="-122"/>
              </a:rPr>
              <a:t>为创建和操作各种列表数据提供设计指导。</a:t>
            </a:r>
            <a:endParaRPr lang="en-US" altLang="zh-CN" sz="2600" dirty="0">
              <a:latin typeface="宋体" pitchFamily="2" charset="-122"/>
            </a:endParaRPr>
          </a:p>
          <a:p>
            <a:pPr lvl="1" eaLnBrk="1" hangingPunct="1"/>
            <a:r>
              <a:rPr lang="zh-CN" altLang="en-US" sz="2400" dirty="0">
                <a:solidFill>
                  <a:srgbClr val="FF0000"/>
                </a:solidFill>
                <a:latin typeface="宋体" pitchFamily="2" charset="-122"/>
              </a:rPr>
              <a:t>模式</a:t>
            </a:r>
            <a:r>
              <a:rPr lang="zh-CN" altLang="en-US" sz="2400" dirty="0">
                <a:latin typeface="宋体" pitchFamily="2" charset="-122"/>
              </a:rPr>
              <a:t>：</a:t>
            </a:r>
            <a:r>
              <a:rPr lang="zh-CN" altLang="en-US" sz="2400" b="1" i="1" dirty="0">
                <a:latin typeface="宋体" pitchFamily="2" charset="-122"/>
              </a:rPr>
              <a:t>有序表</a:t>
            </a:r>
            <a:endParaRPr lang="en-US" altLang="zh-CN" sz="2400" b="1" i="1" dirty="0">
              <a:latin typeface="宋体" pitchFamily="2" charset="-122"/>
            </a:endParaRPr>
          </a:p>
          <a:p>
            <a:pPr lvl="1" eaLnBrk="1" hangingPunct="1"/>
            <a:r>
              <a:rPr lang="zh-CN" altLang="en-US" sz="2400" dirty="0">
                <a:solidFill>
                  <a:srgbClr val="FF0000"/>
                </a:solidFill>
                <a:latin typeface="宋体" pitchFamily="2" charset="-122"/>
              </a:rPr>
              <a:t>简要描述</a:t>
            </a:r>
            <a:r>
              <a:rPr lang="zh-CN" altLang="en-US" sz="2400" dirty="0">
                <a:latin typeface="宋体" pitchFamily="2" charset="-122"/>
              </a:rPr>
              <a:t>：用来显示长记录列表，可以在任何一列上选择排序机制进行排序。</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t>10.6.2 </a:t>
            </a:r>
            <a:r>
              <a:rPr lang="zh-CN" altLang="en-US" dirty="0">
                <a:latin typeface="宋体" pitchFamily="2" charset="-122"/>
              </a:rPr>
              <a:t>界面设计模式（续）</a:t>
            </a:r>
            <a:endParaRPr lang="zh-CN" altLang="en-US" dirty="0"/>
          </a:p>
        </p:txBody>
      </p:sp>
      <p:sp>
        <p:nvSpPr>
          <p:cNvPr id="3" name="内容占位符 2"/>
          <p:cNvSpPr>
            <a:spLocks noGrp="1"/>
          </p:cNvSpPr>
          <p:nvPr>
            <p:ph idx="1"/>
          </p:nvPr>
        </p:nvSpPr>
        <p:spPr>
          <a:xfrm>
            <a:off x="250825" y="1600200"/>
            <a:ext cx="8893175" cy="4525963"/>
          </a:xfrm>
        </p:spPr>
        <p:txBody>
          <a:bodyPr/>
          <a:lstStyle/>
          <a:p>
            <a:pPr eaLnBrk="1" hangingPunct="1">
              <a:lnSpc>
                <a:spcPts val="4000"/>
              </a:lnSpc>
            </a:pPr>
            <a:r>
              <a:rPr lang="zh-CN" altLang="en-US" sz="2600" b="1" dirty="0">
                <a:latin typeface="宋体" pitchFamily="2" charset="-122"/>
              </a:rPr>
              <a:t>直接数据操作。</a:t>
            </a:r>
            <a:r>
              <a:rPr lang="zh-CN" altLang="en-US" sz="2600" dirty="0">
                <a:latin typeface="宋体" pitchFamily="2" charset="-122"/>
              </a:rPr>
              <a:t>解决数据编辑、数据修改和数据转换问题。</a:t>
            </a:r>
            <a:endParaRPr lang="en-US" altLang="zh-CN" sz="2600" dirty="0">
              <a:latin typeface="宋体" pitchFamily="2" charset="-122"/>
            </a:endParaRPr>
          </a:p>
          <a:p>
            <a:pPr lvl="1" eaLnBrk="1" hangingPunct="1">
              <a:lnSpc>
                <a:spcPts val="4000"/>
              </a:lnSpc>
            </a:pPr>
            <a:r>
              <a:rPr lang="zh-CN" altLang="en-US" sz="2400" dirty="0">
                <a:solidFill>
                  <a:srgbClr val="FF0000"/>
                </a:solidFill>
                <a:latin typeface="宋体" pitchFamily="2" charset="-122"/>
              </a:rPr>
              <a:t>模式</a:t>
            </a:r>
            <a:r>
              <a:rPr lang="zh-CN" altLang="en-US" sz="2400" dirty="0">
                <a:latin typeface="宋体" pitchFamily="2" charset="-122"/>
              </a:rPr>
              <a:t>：</a:t>
            </a:r>
            <a:r>
              <a:rPr lang="zh-CN" altLang="en-US" sz="2400" b="1" i="1" dirty="0">
                <a:latin typeface="宋体" pitchFamily="2" charset="-122"/>
              </a:rPr>
              <a:t>现场编辑</a:t>
            </a:r>
            <a:endParaRPr lang="en-US" altLang="zh-CN" sz="2400" b="1" i="1" dirty="0">
              <a:latin typeface="宋体" pitchFamily="2" charset="-122"/>
            </a:endParaRPr>
          </a:p>
          <a:p>
            <a:pPr lvl="1" eaLnBrk="1" hangingPunct="1">
              <a:lnSpc>
                <a:spcPts val="4000"/>
              </a:lnSpc>
            </a:pPr>
            <a:r>
              <a:rPr lang="zh-CN" altLang="en-US" sz="2400" dirty="0">
                <a:solidFill>
                  <a:srgbClr val="FF0000"/>
                </a:solidFill>
                <a:latin typeface="宋体" pitchFamily="2" charset="-122"/>
              </a:rPr>
              <a:t>简要描述</a:t>
            </a:r>
            <a:r>
              <a:rPr lang="zh-CN" altLang="en-US" sz="2400" dirty="0">
                <a:latin typeface="宋体" pitchFamily="2" charset="-122"/>
              </a:rPr>
              <a:t>：为显示位置上的特定类型内容提供简单的文本编辑能力。</a:t>
            </a:r>
            <a:endParaRPr lang="zh-CN" altLang="en-US" sz="2400" dirty="0"/>
          </a:p>
          <a:p>
            <a:pPr eaLnBrk="1" hangingPunct="1">
              <a:lnSpc>
                <a:spcPts val="4000"/>
              </a:lnSpc>
            </a:pPr>
            <a:r>
              <a:rPr lang="zh-CN" altLang="en-US" sz="2600" b="1" dirty="0">
                <a:latin typeface="宋体" pitchFamily="2" charset="-122"/>
              </a:rPr>
              <a:t>导航。</a:t>
            </a:r>
            <a:r>
              <a:rPr lang="zh-CN" altLang="en-US" sz="2600" dirty="0">
                <a:latin typeface="宋体" pitchFamily="2" charset="-122"/>
              </a:rPr>
              <a:t>辅助用户在层级菜单、</a:t>
            </a:r>
            <a:r>
              <a:rPr lang="en-US" altLang="zh-CN" sz="2600" dirty="0">
                <a:latin typeface="宋体" pitchFamily="2" charset="-122"/>
              </a:rPr>
              <a:t>Web</a:t>
            </a:r>
            <a:r>
              <a:rPr lang="zh-CN" altLang="en-US" sz="2600" dirty="0">
                <a:latin typeface="宋体" pitchFamily="2" charset="-122"/>
              </a:rPr>
              <a:t>页面和交互显示屏幕上航行。</a:t>
            </a:r>
            <a:endParaRPr lang="en-US" altLang="zh-CN" sz="2600" dirty="0">
              <a:latin typeface="宋体" pitchFamily="2" charset="-122"/>
            </a:endParaRPr>
          </a:p>
          <a:p>
            <a:pPr lvl="1" eaLnBrk="1" hangingPunct="1">
              <a:lnSpc>
                <a:spcPts val="4000"/>
              </a:lnSpc>
            </a:pPr>
            <a:r>
              <a:rPr lang="zh-CN" altLang="en-US" sz="2400" dirty="0">
                <a:solidFill>
                  <a:srgbClr val="FF0000"/>
                </a:solidFill>
                <a:latin typeface="宋体" pitchFamily="2" charset="-122"/>
              </a:rPr>
              <a:t>模式</a:t>
            </a:r>
            <a:r>
              <a:rPr lang="zh-CN" altLang="en-US" sz="2400" dirty="0">
                <a:latin typeface="宋体" pitchFamily="2" charset="-122"/>
              </a:rPr>
              <a:t>：</a:t>
            </a:r>
            <a:r>
              <a:rPr lang="zh-CN" altLang="en-US" sz="2400" b="1" i="1" dirty="0">
                <a:latin typeface="宋体" pitchFamily="2" charset="-122"/>
              </a:rPr>
              <a:t>面包屑</a:t>
            </a:r>
            <a:endParaRPr lang="en-US" altLang="zh-CN" sz="2400" b="1" i="1" dirty="0">
              <a:latin typeface="宋体" pitchFamily="2" charset="-122"/>
            </a:endParaRPr>
          </a:p>
          <a:p>
            <a:pPr lvl="1" eaLnBrk="1" hangingPunct="1">
              <a:lnSpc>
                <a:spcPts val="4000"/>
              </a:lnSpc>
            </a:pPr>
            <a:r>
              <a:rPr lang="zh-CN" altLang="en-US" sz="2400" dirty="0">
                <a:solidFill>
                  <a:srgbClr val="FF0000"/>
                </a:solidFill>
                <a:latin typeface="宋体" pitchFamily="2" charset="-122"/>
              </a:rPr>
              <a:t>简要描述</a:t>
            </a:r>
            <a:r>
              <a:rPr lang="zh-CN" altLang="en-US" sz="2400" dirty="0">
                <a:latin typeface="宋体" pitchFamily="2" charset="-122"/>
              </a:rPr>
              <a:t>：当用户工作于复杂层次结构的页面或者屏幕显示时，提供完全的导航路径。</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10.1</a:t>
            </a:r>
            <a:r>
              <a:rPr kumimoji="1" lang="zh-CN" altLang="en-US" dirty="0"/>
              <a:t> 用户体验设计元素</a:t>
            </a:r>
          </a:p>
        </p:txBody>
      </p:sp>
      <p:sp>
        <p:nvSpPr>
          <p:cNvPr id="7" name="AutoShape 8"/>
          <p:cNvSpPr>
            <a:spLocks noChangeAspect="1" noChangeArrowheads="1"/>
          </p:cNvSpPr>
          <p:nvPr/>
        </p:nvSpPr>
        <p:spPr bwMode="auto">
          <a:xfrm>
            <a:off x="0" y="514350"/>
            <a:ext cx="9144000" cy="5829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64" y="1417638"/>
            <a:ext cx="7848872" cy="5003656"/>
          </a:xfrm>
          <a:prstGeom prst="rect">
            <a:avLst/>
          </a:prstGeom>
        </p:spPr>
      </p:pic>
      <p:sp>
        <p:nvSpPr>
          <p:cNvPr id="11" name="文本框 10"/>
          <p:cNvSpPr txBox="1"/>
          <p:nvPr/>
        </p:nvSpPr>
        <p:spPr>
          <a:xfrm>
            <a:off x="6660232" y="6489556"/>
            <a:ext cx="4572000" cy="369332"/>
          </a:xfrm>
          <a:prstGeom prst="rect">
            <a:avLst/>
          </a:prstGeom>
          <a:noFill/>
        </p:spPr>
        <p:txBody>
          <a:bodyPr wrap="square">
            <a:spAutoFit/>
          </a:bodyPr>
          <a:lstStyle/>
          <a:p>
            <a:r>
              <a:rPr lang="zh-CN" altLang="en-US" b="0" i="0" u="none" strike="noStrike" dirty="0">
                <a:solidFill>
                  <a:srgbClr val="272626"/>
                </a:solidFill>
                <a:effectLst/>
                <a:latin typeface="Arial" panose="020B0604020202090204" pitchFamily="34" charset="0"/>
              </a:rPr>
              <a:t>来自</a:t>
            </a:r>
            <a:r>
              <a:rPr lang="en-US" altLang="zh-CN" b="0" i="0" u="none" strike="noStrike" dirty="0">
                <a:solidFill>
                  <a:srgbClr val="272626"/>
                </a:solidFill>
                <a:effectLst/>
                <a:latin typeface="Arial" panose="020B0604020202090204" pitchFamily="34" charset="0"/>
              </a:rPr>
              <a:t>《</a:t>
            </a:r>
            <a:r>
              <a:rPr lang="zh-CN" altLang="en-US" b="0" i="0" u="none" strike="noStrike" dirty="0">
                <a:solidFill>
                  <a:srgbClr val="272626"/>
                </a:solidFill>
                <a:effectLst/>
                <a:latin typeface="Arial" panose="020B0604020202090204" pitchFamily="34" charset="0"/>
              </a:rPr>
              <a:t>用户体验要素</a:t>
            </a:r>
            <a:r>
              <a:rPr lang="en-US" altLang="zh-CN" b="0" i="0" u="none" strike="noStrike" dirty="0">
                <a:solidFill>
                  <a:srgbClr val="272626"/>
                </a:solidFill>
                <a:effectLst/>
                <a:latin typeface="Arial" panose="020B0604020202090204" pitchFamily="34" charset="0"/>
              </a:rPr>
              <a:t>》</a:t>
            </a:r>
            <a:endParaRPr lang="zh-CN" altLang="en-US" dirty="0"/>
          </a:p>
        </p:txBody>
      </p:sp>
      <p:sp>
        <p:nvSpPr>
          <p:cNvPr id="4" name="文本框 3"/>
          <p:cNvSpPr txBox="1"/>
          <p:nvPr/>
        </p:nvSpPr>
        <p:spPr>
          <a:xfrm>
            <a:off x="35496" y="6306427"/>
            <a:ext cx="6264696" cy="523220"/>
          </a:xfrm>
          <a:prstGeom prst="rect">
            <a:avLst/>
          </a:prstGeom>
          <a:noFill/>
        </p:spPr>
        <p:txBody>
          <a:bodyPr wrap="square">
            <a:spAutoFit/>
          </a:bodyPr>
          <a:lstStyle/>
          <a:p>
            <a:r>
              <a:rPr lang="zh-CN" altLang="en-US" sz="1400" b="0" i="0" u="none" strike="noStrike" kern="1200" dirty="0">
                <a:solidFill>
                  <a:schemeClr val="tx1"/>
                </a:solidFill>
                <a:effectLst/>
                <a:latin typeface="+mn-lt"/>
                <a:ea typeface="+mn-ea"/>
                <a:cs typeface="+mn-cs"/>
              </a:rPr>
              <a:t>主页的按钮时颜色不对（表现层）？还是位置不对（框架层）？还是这个按钮并不像用户理解的那样工作（结构层）？</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t>10.6.2 </a:t>
            </a:r>
            <a:r>
              <a:rPr lang="zh-CN" altLang="en-US" dirty="0">
                <a:latin typeface="宋体" pitchFamily="2" charset="-122"/>
              </a:rPr>
              <a:t>界面设计模式（续）</a:t>
            </a:r>
            <a:endParaRPr lang="zh-CN" altLang="en-US" dirty="0"/>
          </a:p>
        </p:txBody>
      </p:sp>
      <p:sp>
        <p:nvSpPr>
          <p:cNvPr id="3" name="内容占位符 2"/>
          <p:cNvSpPr>
            <a:spLocks noGrp="1"/>
          </p:cNvSpPr>
          <p:nvPr>
            <p:ph idx="1"/>
          </p:nvPr>
        </p:nvSpPr>
        <p:spPr>
          <a:xfrm>
            <a:off x="250825" y="1600200"/>
            <a:ext cx="8893175" cy="4525963"/>
          </a:xfrm>
        </p:spPr>
        <p:txBody>
          <a:bodyPr/>
          <a:lstStyle/>
          <a:p>
            <a:pPr eaLnBrk="1" hangingPunct="1">
              <a:lnSpc>
                <a:spcPts val="4000"/>
              </a:lnSpc>
            </a:pPr>
            <a:r>
              <a:rPr lang="zh-CN" altLang="en-US" sz="2800" b="1">
                <a:latin typeface="宋体" pitchFamily="2" charset="-122"/>
              </a:rPr>
              <a:t>搜索</a:t>
            </a:r>
            <a:r>
              <a:rPr lang="zh-CN" altLang="en-US" sz="2600" b="1">
                <a:latin typeface="宋体" pitchFamily="2" charset="-122"/>
              </a:rPr>
              <a:t>。</a:t>
            </a:r>
            <a:r>
              <a:rPr lang="zh-CN" altLang="en-US" sz="2600">
                <a:latin typeface="宋体" pitchFamily="2" charset="-122"/>
              </a:rPr>
              <a:t>对于网站上的信息或保存在可以通过交互应用访问的持久存储中的数据，能够进行特定内容的搜索。</a:t>
            </a:r>
            <a:endParaRPr lang="en-US" altLang="zh-CN" sz="2600">
              <a:latin typeface="宋体" pitchFamily="2" charset="-122"/>
            </a:endParaRPr>
          </a:p>
          <a:p>
            <a:pPr lvl="1" eaLnBrk="1" hangingPunct="1">
              <a:lnSpc>
                <a:spcPts val="4000"/>
              </a:lnSpc>
            </a:pPr>
            <a:r>
              <a:rPr lang="zh-CN" altLang="en-US" sz="2400">
                <a:solidFill>
                  <a:srgbClr val="FF0000"/>
                </a:solidFill>
                <a:latin typeface="宋体" pitchFamily="2" charset="-122"/>
              </a:rPr>
              <a:t>模式</a:t>
            </a:r>
            <a:r>
              <a:rPr lang="zh-CN" altLang="en-US" sz="2400">
                <a:latin typeface="宋体" pitchFamily="2" charset="-122"/>
              </a:rPr>
              <a:t>：</a:t>
            </a:r>
            <a:r>
              <a:rPr lang="zh-CN" altLang="en-US" sz="2400" b="1" i="1">
                <a:latin typeface="宋体" pitchFamily="2" charset="-122"/>
              </a:rPr>
              <a:t>简单搜索</a:t>
            </a:r>
            <a:endParaRPr lang="en-US" altLang="zh-CN" sz="2400" b="1" i="1">
              <a:latin typeface="宋体" pitchFamily="2" charset="-122"/>
            </a:endParaRPr>
          </a:p>
          <a:p>
            <a:pPr lvl="1" eaLnBrk="1" hangingPunct="1">
              <a:lnSpc>
                <a:spcPts val="4000"/>
              </a:lnSpc>
            </a:pPr>
            <a:r>
              <a:rPr lang="zh-CN" altLang="en-US" sz="2400">
                <a:solidFill>
                  <a:srgbClr val="FF0000"/>
                </a:solidFill>
                <a:latin typeface="宋体" pitchFamily="2" charset="-122"/>
              </a:rPr>
              <a:t>简要描述</a:t>
            </a:r>
            <a:r>
              <a:rPr lang="zh-CN" altLang="en-US" sz="2400">
                <a:latin typeface="宋体" pitchFamily="2" charset="-122"/>
              </a:rPr>
              <a:t>：提供在网站或者持久数据源中搜索由字符串描述的简单数据项的能力。</a:t>
            </a:r>
            <a:endParaRPr lang="zh-CN" altLang="en-US" sz="2400"/>
          </a:p>
          <a:p>
            <a:pPr eaLnBrk="1" hangingPunct="1">
              <a:lnSpc>
                <a:spcPts val="4000"/>
              </a:lnSpc>
            </a:pPr>
            <a:r>
              <a:rPr lang="zh-CN" altLang="en-US" sz="2400" b="1">
                <a:latin typeface="宋体" pitchFamily="2" charset="-122"/>
              </a:rPr>
              <a:t>页面元素</a:t>
            </a:r>
            <a:r>
              <a:rPr lang="zh-CN" altLang="en-US" sz="2600" b="1">
                <a:latin typeface="宋体" pitchFamily="2" charset="-122"/>
              </a:rPr>
              <a:t>。</a:t>
            </a:r>
            <a:r>
              <a:rPr lang="zh-CN" altLang="en-US" sz="2600">
                <a:latin typeface="宋体" pitchFamily="2" charset="-122"/>
              </a:rPr>
              <a:t>实现</a:t>
            </a:r>
            <a:r>
              <a:rPr lang="en-US" altLang="zh-CN" sz="2600">
                <a:latin typeface="宋体" pitchFamily="2" charset="-122"/>
              </a:rPr>
              <a:t>Web</a:t>
            </a:r>
            <a:r>
              <a:rPr lang="zh-CN" altLang="en-US" sz="2600">
                <a:latin typeface="宋体" pitchFamily="2" charset="-122"/>
              </a:rPr>
              <a:t>页面或者显示屏的特定元素</a:t>
            </a:r>
            <a:endParaRPr lang="en-US" altLang="zh-CN" sz="2600">
              <a:latin typeface="宋体" pitchFamily="2" charset="-122"/>
            </a:endParaRPr>
          </a:p>
          <a:p>
            <a:pPr lvl="1" eaLnBrk="1" hangingPunct="1">
              <a:lnSpc>
                <a:spcPts val="4000"/>
              </a:lnSpc>
            </a:pPr>
            <a:r>
              <a:rPr lang="zh-CN" altLang="en-US" sz="2400">
                <a:solidFill>
                  <a:srgbClr val="FF0000"/>
                </a:solidFill>
                <a:latin typeface="宋体" pitchFamily="2" charset="-122"/>
              </a:rPr>
              <a:t>模式</a:t>
            </a:r>
            <a:r>
              <a:rPr lang="zh-CN" altLang="en-US" sz="2400">
                <a:latin typeface="宋体" pitchFamily="2" charset="-122"/>
              </a:rPr>
              <a:t>：</a:t>
            </a:r>
            <a:r>
              <a:rPr lang="zh-CN" altLang="en-US" sz="2400" b="1" i="1">
                <a:latin typeface="宋体" pitchFamily="2" charset="-122"/>
              </a:rPr>
              <a:t>向导</a:t>
            </a:r>
            <a:endParaRPr lang="en-US" altLang="zh-CN" sz="2400" b="1" i="1">
              <a:latin typeface="宋体" pitchFamily="2" charset="-122"/>
            </a:endParaRPr>
          </a:p>
          <a:p>
            <a:pPr lvl="1" eaLnBrk="1" hangingPunct="1">
              <a:lnSpc>
                <a:spcPts val="4000"/>
              </a:lnSpc>
            </a:pPr>
            <a:r>
              <a:rPr lang="zh-CN" altLang="en-US" sz="2400">
                <a:solidFill>
                  <a:srgbClr val="FF0000"/>
                </a:solidFill>
                <a:latin typeface="宋体" pitchFamily="2" charset="-122"/>
              </a:rPr>
              <a:t>简要描述</a:t>
            </a:r>
            <a:r>
              <a:rPr lang="zh-CN" altLang="en-US" sz="2400">
                <a:latin typeface="宋体" pitchFamily="2" charset="-122"/>
              </a:rPr>
              <a:t>：通过一系列的简单窗口显示来指导完成任务，使得用户能够一次一步地完成某个复杂的任务。</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r>
              <a:rPr lang="en-US" altLang="zh-CN" dirty="0"/>
              <a:t>10.6.2 </a:t>
            </a:r>
            <a:r>
              <a:rPr lang="zh-CN" altLang="en-US" dirty="0">
                <a:latin typeface="宋体" pitchFamily="2" charset="-122"/>
              </a:rPr>
              <a:t>界面设计模式（续）</a:t>
            </a:r>
            <a:endParaRPr lang="zh-CN" altLang="en-US" dirty="0"/>
          </a:p>
        </p:txBody>
      </p:sp>
      <p:sp>
        <p:nvSpPr>
          <p:cNvPr id="3" name="内容占位符 2"/>
          <p:cNvSpPr>
            <a:spLocks noGrp="1"/>
          </p:cNvSpPr>
          <p:nvPr>
            <p:ph idx="1"/>
          </p:nvPr>
        </p:nvSpPr>
        <p:spPr>
          <a:xfrm>
            <a:off x="250825" y="1600200"/>
            <a:ext cx="8893175" cy="4525963"/>
          </a:xfrm>
        </p:spPr>
        <p:txBody>
          <a:bodyPr/>
          <a:lstStyle/>
          <a:p>
            <a:pPr eaLnBrk="1" hangingPunct="1">
              <a:lnSpc>
                <a:spcPts val="4000"/>
              </a:lnSpc>
            </a:pPr>
            <a:r>
              <a:rPr lang="zh-CN" altLang="en-US" sz="2800" b="1" dirty="0">
                <a:latin typeface="宋体" pitchFamily="2" charset="-122"/>
              </a:rPr>
              <a:t>电子商务</a:t>
            </a:r>
            <a:r>
              <a:rPr lang="zh-CN" altLang="en-US" sz="2600" b="1" dirty="0">
                <a:latin typeface="宋体" pitchFamily="2" charset="-122"/>
              </a:rPr>
              <a:t>。</a:t>
            </a:r>
            <a:r>
              <a:rPr lang="zh-CN" altLang="en-US" sz="2600" dirty="0">
                <a:latin typeface="宋体" pitchFamily="2" charset="-122"/>
              </a:rPr>
              <a:t>主要针对于站点，这些模式实现了电子商务应用中的重现元素。</a:t>
            </a:r>
            <a:endParaRPr lang="en-US" altLang="zh-CN" sz="2600" dirty="0">
              <a:latin typeface="宋体" pitchFamily="2" charset="-122"/>
            </a:endParaRPr>
          </a:p>
          <a:p>
            <a:pPr lvl="1" eaLnBrk="1" hangingPunct="1">
              <a:lnSpc>
                <a:spcPts val="4000"/>
              </a:lnSpc>
            </a:pPr>
            <a:r>
              <a:rPr lang="zh-CN" altLang="en-US" sz="2400" dirty="0">
                <a:solidFill>
                  <a:srgbClr val="FF0000"/>
                </a:solidFill>
                <a:latin typeface="宋体" pitchFamily="2" charset="-122"/>
              </a:rPr>
              <a:t>模式</a:t>
            </a:r>
            <a:r>
              <a:rPr lang="zh-CN" altLang="en-US" sz="2400" dirty="0">
                <a:latin typeface="宋体" pitchFamily="2" charset="-122"/>
              </a:rPr>
              <a:t>：</a:t>
            </a:r>
            <a:r>
              <a:rPr lang="zh-CN" altLang="en-US" sz="2400" b="1" i="1" dirty="0">
                <a:latin typeface="宋体" pitchFamily="2" charset="-122"/>
              </a:rPr>
              <a:t>购物车</a:t>
            </a:r>
            <a:endParaRPr lang="en-US" altLang="zh-CN" sz="2400" b="1" i="1" dirty="0">
              <a:latin typeface="宋体" pitchFamily="2" charset="-122"/>
            </a:endParaRPr>
          </a:p>
          <a:p>
            <a:pPr lvl="1" eaLnBrk="1" hangingPunct="1">
              <a:lnSpc>
                <a:spcPts val="4000"/>
              </a:lnSpc>
            </a:pPr>
            <a:r>
              <a:rPr lang="zh-CN" altLang="en-US" sz="2400" dirty="0">
                <a:solidFill>
                  <a:srgbClr val="FF0000"/>
                </a:solidFill>
                <a:latin typeface="宋体" pitchFamily="2" charset="-122"/>
              </a:rPr>
              <a:t>简要描述</a:t>
            </a:r>
            <a:r>
              <a:rPr lang="zh-CN" altLang="en-US" sz="2400" dirty="0">
                <a:latin typeface="宋体" pitchFamily="2" charset="-122"/>
              </a:rPr>
              <a:t>：提供一个要购买的项目清单。</a:t>
            </a:r>
            <a:endParaRPr lang="zh-CN" altLang="en-US" sz="2400" dirty="0"/>
          </a:p>
          <a:p>
            <a:pPr eaLnBrk="1" hangingPunct="1">
              <a:lnSpc>
                <a:spcPts val="4000"/>
              </a:lnSpc>
            </a:pPr>
            <a:r>
              <a:rPr lang="zh-CN" altLang="en-US" sz="2400" b="1" dirty="0">
                <a:latin typeface="宋体" pitchFamily="2" charset="-122"/>
              </a:rPr>
              <a:t>其它</a:t>
            </a:r>
            <a:r>
              <a:rPr lang="zh-CN" altLang="en-US" sz="2600" b="1" dirty="0">
                <a:latin typeface="宋体" pitchFamily="2" charset="-122"/>
              </a:rPr>
              <a:t>。</a:t>
            </a:r>
            <a:r>
              <a:rPr lang="zh-CN" altLang="en-US" sz="2600" dirty="0">
                <a:latin typeface="宋体" pitchFamily="2" charset="-122"/>
              </a:rPr>
              <a:t>模式不能简单地归类到前面所述的任一类中，在某些情况下，这些模式具有领域的依赖性或者只对特定类别的用户适用。</a:t>
            </a:r>
            <a:endParaRPr lang="en-US" altLang="zh-CN" sz="2600" dirty="0">
              <a:latin typeface="宋体" pitchFamily="2" charset="-122"/>
            </a:endParaRPr>
          </a:p>
          <a:p>
            <a:pPr lvl="1" eaLnBrk="1" hangingPunct="1">
              <a:lnSpc>
                <a:spcPts val="4000"/>
              </a:lnSpc>
            </a:pPr>
            <a:r>
              <a:rPr lang="zh-CN" altLang="en-US" sz="2400" dirty="0">
                <a:solidFill>
                  <a:srgbClr val="FF0000"/>
                </a:solidFill>
                <a:latin typeface="宋体" pitchFamily="2" charset="-122"/>
              </a:rPr>
              <a:t>模式</a:t>
            </a:r>
            <a:r>
              <a:rPr lang="zh-CN" altLang="en-US" sz="2400" dirty="0">
                <a:latin typeface="宋体" pitchFamily="2" charset="-122"/>
              </a:rPr>
              <a:t>：</a:t>
            </a:r>
            <a:r>
              <a:rPr lang="zh-CN" altLang="en-US" sz="2400" b="1" i="1" dirty="0">
                <a:latin typeface="宋体" pitchFamily="2" charset="-122"/>
              </a:rPr>
              <a:t>进展指示器</a:t>
            </a:r>
            <a:endParaRPr lang="en-US" altLang="zh-CN" sz="2400" b="1" i="1" dirty="0">
              <a:latin typeface="宋体" pitchFamily="2" charset="-122"/>
            </a:endParaRPr>
          </a:p>
          <a:p>
            <a:pPr lvl="1" eaLnBrk="1" hangingPunct="1">
              <a:lnSpc>
                <a:spcPts val="4000"/>
              </a:lnSpc>
            </a:pPr>
            <a:r>
              <a:rPr lang="zh-CN" altLang="en-US" sz="2400" dirty="0">
                <a:solidFill>
                  <a:srgbClr val="FF0000"/>
                </a:solidFill>
                <a:latin typeface="宋体" pitchFamily="2" charset="-122"/>
              </a:rPr>
              <a:t>简要描述</a:t>
            </a:r>
            <a:r>
              <a:rPr lang="zh-CN" altLang="en-US" sz="2400" dirty="0">
                <a:latin typeface="宋体" pitchFamily="2" charset="-122"/>
              </a:rPr>
              <a:t>：为某一正在进行的操作提供进展指示。</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linds(horizontal)">
                                      <p:cBhvr>
                                        <p:cTn id="10" dur="500"/>
                                        <p:tgtEl>
                                          <p:spTgt spid="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blinds(horizontal)">
                                      <p:cBhvr>
                                        <p:cTn id="1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10.7</a:t>
            </a:r>
            <a:r>
              <a:rPr kumimoji="1" lang="zh-CN" altLang="en-US" dirty="0"/>
              <a:t> 设计评估</a:t>
            </a:r>
          </a:p>
        </p:txBody>
      </p:sp>
      <p:pic>
        <p:nvPicPr>
          <p:cNvPr id="4" name="内容占位符 3"/>
          <p:cNvPicPr>
            <a:picLocks noGrp="1" noChangeAspect="1"/>
          </p:cNvPicPr>
          <p:nvPr>
            <p:ph idx="1"/>
          </p:nvPr>
        </p:nvPicPr>
        <p:blipFill>
          <a:blip r:embed="rId2"/>
          <a:stretch>
            <a:fillRect/>
          </a:stretch>
        </p:blipFill>
        <p:spPr>
          <a:xfrm>
            <a:off x="2483768" y="1556792"/>
            <a:ext cx="3817819" cy="452596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10.7.1</a:t>
            </a:r>
            <a:r>
              <a:rPr kumimoji="1" lang="zh-CN" altLang="en-US" dirty="0"/>
              <a:t> 原型审查</a:t>
            </a:r>
          </a:p>
        </p:txBody>
      </p:sp>
      <p:sp>
        <p:nvSpPr>
          <p:cNvPr id="3" name="内容占位符 2"/>
          <p:cNvSpPr>
            <a:spLocks noGrp="1"/>
          </p:cNvSpPr>
          <p:nvPr>
            <p:ph idx="1"/>
          </p:nvPr>
        </p:nvSpPr>
        <p:spPr/>
        <p:txBody>
          <a:bodyPr/>
          <a:lstStyle/>
          <a:p>
            <a:r>
              <a:rPr kumimoji="1" lang="zh-CN" altLang="en-US" sz="2400" dirty="0"/>
              <a:t>可以用下面的一系列评估标准对设计进行早期评估：</a:t>
            </a:r>
          </a:p>
          <a:p>
            <a:pPr lvl="1"/>
            <a:r>
              <a:rPr kumimoji="1" lang="en-US" altLang="zh-CN" sz="2000" dirty="0"/>
              <a:t>1. </a:t>
            </a:r>
            <a:r>
              <a:rPr kumimoji="1" lang="zh-CN" altLang="en-US" sz="2000" dirty="0"/>
              <a:t>系统及其界面的需求模型或书面规格说明的长度和复杂性在一定程度上体现了用户学习系统的难度；</a:t>
            </a:r>
          </a:p>
          <a:p>
            <a:pPr lvl="1"/>
            <a:r>
              <a:rPr kumimoji="1" lang="en-US" altLang="zh-CN" sz="2000" dirty="0"/>
              <a:t>2. </a:t>
            </a:r>
            <a:r>
              <a:rPr kumimoji="1" lang="zh-CN" altLang="en-US" sz="2000" dirty="0"/>
              <a:t>指定用户任务的个数以及每个任务动作的平均数在一定程度上体现了系统的交互时间和系统的总体效率。</a:t>
            </a:r>
          </a:p>
          <a:p>
            <a:pPr lvl="1"/>
            <a:r>
              <a:rPr kumimoji="1" lang="en-US" altLang="zh-CN" sz="2000" dirty="0"/>
              <a:t>3. </a:t>
            </a:r>
            <a:r>
              <a:rPr kumimoji="1" lang="zh-CN" altLang="en-US" sz="2000" dirty="0"/>
              <a:t>设计模型中动作、任务和系统状态的数量体现了用户学习系统时所要记忆内容的多少。</a:t>
            </a:r>
            <a:endParaRPr kumimoji="1" lang="en-US" altLang="zh-CN" sz="2000" dirty="0"/>
          </a:p>
          <a:p>
            <a:pPr lvl="1"/>
            <a:r>
              <a:rPr kumimoji="1" lang="en-US" altLang="zh-CN" sz="2000" dirty="0"/>
              <a:t>4. </a:t>
            </a:r>
            <a:r>
              <a:rPr kumimoji="1" lang="zh-CN" altLang="en-US" sz="2000" dirty="0"/>
              <a:t>界面风格、帮助设施和错误处理协议在一定程度上体现了界面的复杂度和用户的接受程度。</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10.7.2</a:t>
            </a:r>
            <a:r>
              <a:rPr kumimoji="1" lang="zh-CN" altLang="en-US" dirty="0"/>
              <a:t> 用户测试</a:t>
            </a:r>
          </a:p>
        </p:txBody>
      </p:sp>
      <p:sp>
        <p:nvSpPr>
          <p:cNvPr id="3" name="内容占位符 2"/>
          <p:cNvSpPr>
            <a:spLocks noGrp="1"/>
          </p:cNvSpPr>
          <p:nvPr>
            <p:ph idx="1"/>
          </p:nvPr>
        </p:nvSpPr>
        <p:spPr/>
        <p:txBody>
          <a:bodyPr/>
          <a:lstStyle/>
          <a:p>
            <a:r>
              <a:rPr kumimoji="1" lang="zh-CN" altLang="en-US" sz="2800" dirty="0"/>
              <a:t>搜集定性或定量的一些数据以帮助进行界面评估</a:t>
            </a:r>
            <a:endParaRPr kumimoji="1" lang="en-US" altLang="zh-CN" sz="2800" dirty="0"/>
          </a:p>
          <a:p>
            <a:pPr lvl="1"/>
            <a:r>
              <a:rPr kumimoji="1" lang="zh-CN" altLang="en-US" sz="2400" dirty="0"/>
              <a:t>定性：问卷调查</a:t>
            </a:r>
            <a:endParaRPr kumimoji="1" lang="en-US" altLang="zh-CN" sz="2400" dirty="0"/>
          </a:p>
          <a:p>
            <a:pPr lvl="1"/>
            <a:r>
              <a:rPr kumimoji="1" lang="zh-CN" altLang="en-US" sz="2400" dirty="0"/>
              <a:t>定量：观察用户与界面交互，记录相关数据（标准间隔时间内完成用户数量、观看屏幕时间、错误数量和类型、错误恢复时间、使用帮助时间</a:t>
            </a:r>
            <a:r>
              <a:rPr kumimoji="1" lang="en-US" altLang="zh-CN" sz="2400" dirty="0"/>
              <a:t>……</a:t>
            </a:r>
            <a:r>
              <a:rPr kumimoji="1" lang="zh-CN" altLang="en-US" sz="2400"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10.8</a:t>
            </a:r>
            <a:r>
              <a:rPr kumimoji="1" lang="zh-CN" altLang="en-US" dirty="0"/>
              <a:t> 可用性和可访问性</a:t>
            </a:r>
          </a:p>
        </p:txBody>
      </p:sp>
      <p:sp>
        <p:nvSpPr>
          <p:cNvPr id="3" name="内容占位符 2"/>
          <p:cNvSpPr>
            <a:spLocks noGrp="1"/>
          </p:cNvSpPr>
          <p:nvPr>
            <p:ph idx="1"/>
          </p:nvPr>
        </p:nvSpPr>
        <p:spPr>
          <a:xfrm>
            <a:off x="251520" y="1447381"/>
            <a:ext cx="8003232" cy="4525963"/>
          </a:xfrm>
        </p:spPr>
        <p:txBody>
          <a:bodyPr/>
          <a:lstStyle/>
          <a:p>
            <a:r>
              <a:rPr kumimoji="1" lang="en-US" altLang="zh-CN" sz="2400" dirty="0"/>
              <a:t>10.8.1</a:t>
            </a:r>
            <a:r>
              <a:rPr kumimoji="1" lang="zh-CN" altLang="en-US" sz="2400" dirty="0"/>
              <a:t> 可用性准则</a:t>
            </a:r>
            <a:r>
              <a:rPr kumimoji="1" lang="en-US" altLang="zh-CN" sz="2400" dirty="0"/>
              <a:t>【Bruce</a:t>
            </a:r>
            <a:r>
              <a:rPr kumimoji="1" lang="zh-CN" altLang="en-US" sz="2400" dirty="0"/>
              <a:t> </a:t>
            </a:r>
            <a:r>
              <a:rPr kumimoji="1" lang="en-US" altLang="zh-CN" sz="2400" dirty="0" err="1"/>
              <a:t>Tognozzi</a:t>
            </a:r>
            <a:r>
              <a:rPr kumimoji="1" lang="en-US" altLang="zh-CN" sz="2400" dirty="0"/>
              <a:t>】</a:t>
            </a:r>
          </a:p>
          <a:p>
            <a:pPr lvl="1"/>
            <a:r>
              <a:rPr kumimoji="1" lang="zh-CN" altLang="en-US" sz="2400" b="1" dirty="0"/>
              <a:t>预测</a:t>
            </a:r>
            <a:r>
              <a:rPr kumimoji="1" lang="zh-CN" altLang="en-US" sz="2400" dirty="0"/>
              <a:t>：能预测用户的下一个动作</a:t>
            </a:r>
            <a:endParaRPr kumimoji="1" lang="en-US" altLang="zh-CN" sz="2400" dirty="0"/>
          </a:p>
          <a:p>
            <a:pPr lvl="1"/>
            <a:r>
              <a:rPr kumimoji="1" lang="zh-CN" altLang="en-US" sz="2400" b="1" dirty="0"/>
              <a:t>传达</a:t>
            </a:r>
            <a:r>
              <a:rPr kumimoji="1" lang="zh-CN" altLang="en-US" sz="2400" dirty="0"/>
              <a:t>：界面能传达用户启动的任何活动的状态</a:t>
            </a:r>
            <a:endParaRPr kumimoji="1" lang="en-US" altLang="zh-CN" sz="2400" dirty="0"/>
          </a:p>
          <a:p>
            <a:pPr lvl="1"/>
            <a:r>
              <a:rPr kumimoji="1" lang="zh-CN" altLang="en-US" sz="2400" b="1" dirty="0"/>
              <a:t>一致</a:t>
            </a:r>
            <a:r>
              <a:rPr kumimoji="1" lang="zh-CN" altLang="en-US" sz="2400" dirty="0"/>
              <a:t>：导航、菜单、图标和美学风格的使用应该在整个系统中保持一致</a:t>
            </a:r>
            <a:endParaRPr kumimoji="1" lang="en-US" altLang="zh-CN" sz="2400" dirty="0"/>
          </a:p>
          <a:p>
            <a:pPr lvl="1"/>
            <a:r>
              <a:rPr kumimoji="1" lang="zh-CN" altLang="en-US" sz="2400" b="1" dirty="0"/>
              <a:t>自律</a:t>
            </a:r>
            <a:r>
              <a:rPr kumimoji="1" lang="zh-CN" altLang="en-US" sz="2400" dirty="0"/>
              <a:t>：使用已经在应用中建立起来的导航习惯，如用户</a:t>
            </a:r>
            <a:r>
              <a:rPr kumimoji="1" lang="en-US" altLang="zh-CN" sz="2400" dirty="0"/>
              <a:t>ID</a:t>
            </a:r>
            <a:r>
              <a:rPr kumimoji="1" lang="zh-CN" altLang="en-US" sz="2400" dirty="0"/>
              <a:t>和密码访问控制</a:t>
            </a:r>
            <a:endParaRPr kumimoji="1" lang="en-US" altLang="zh-CN" sz="2400" dirty="0"/>
          </a:p>
          <a:p>
            <a:pPr lvl="1"/>
            <a:r>
              <a:rPr kumimoji="1" lang="zh-CN" altLang="en-US" sz="2400" b="1" dirty="0"/>
              <a:t>效率</a:t>
            </a:r>
            <a:r>
              <a:rPr kumimoji="1" lang="zh-CN" altLang="en-US" sz="2400" dirty="0"/>
              <a:t>：应优化用户的工作效率</a:t>
            </a:r>
            <a:endParaRPr kumimoji="1" lang="en-US" altLang="zh-CN" sz="2400" dirty="0"/>
          </a:p>
          <a:p>
            <a:pPr lvl="1"/>
            <a:endParaRPr kumimoji="1" lang="zh-CN" altLang="en-US" sz="14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260648"/>
            <a:ext cx="8651304" cy="5001419"/>
          </a:xfrm>
        </p:spPr>
        <p:txBody>
          <a:bodyPr/>
          <a:lstStyle/>
          <a:p>
            <a:pPr lvl="1"/>
            <a:r>
              <a:rPr kumimoji="1" lang="zh-CN" altLang="en-US" sz="2400" b="1" dirty="0"/>
              <a:t>灵活性</a:t>
            </a:r>
            <a:r>
              <a:rPr kumimoji="1" lang="zh-CN" altLang="en-US" sz="2400" dirty="0"/>
              <a:t>：界面应足够灵活，便于用户完成任务，浏览应用</a:t>
            </a:r>
            <a:endParaRPr kumimoji="1" lang="en-US" altLang="zh-CN" sz="2400" dirty="0"/>
          </a:p>
          <a:p>
            <a:pPr lvl="1"/>
            <a:r>
              <a:rPr kumimoji="1" lang="zh-CN" altLang="en-US" sz="2400" b="1" dirty="0"/>
              <a:t>关注点</a:t>
            </a:r>
            <a:r>
              <a:rPr kumimoji="1" lang="zh-CN" altLang="en-US" sz="2400" dirty="0"/>
              <a:t>：界面应该关注用户正在完成的任务</a:t>
            </a:r>
            <a:endParaRPr kumimoji="1" lang="en-US" altLang="zh-CN" sz="2400" dirty="0"/>
          </a:p>
          <a:p>
            <a:pPr lvl="1"/>
            <a:r>
              <a:rPr kumimoji="1" lang="zh-CN" altLang="en-US" sz="2400" b="1" dirty="0"/>
              <a:t>人机界面对象</a:t>
            </a:r>
            <a:r>
              <a:rPr kumimoji="1" lang="zh-CN" altLang="en-US" sz="2400" dirty="0"/>
              <a:t>：使用已有对象库</a:t>
            </a:r>
            <a:endParaRPr kumimoji="1" lang="en-US" altLang="zh-CN" sz="2400" dirty="0"/>
          </a:p>
          <a:p>
            <a:pPr lvl="1"/>
            <a:r>
              <a:rPr kumimoji="1" lang="zh-CN" altLang="en-US" sz="2400" b="1" dirty="0"/>
              <a:t>缩短等待时间</a:t>
            </a:r>
            <a:r>
              <a:rPr kumimoji="1" lang="zh-CN" altLang="en-US" sz="2400" dirty="0"/>
              <a:t>：减少等待时间，即时响应，进度条，娱乐活动等</a:t>
            </a:r>
            <a:endParaRPr kumimoji="1" lang="en-US" altLang="zh-CN" sz="2400" dirty="0"/>
          </a:p>
          <a:p>
            <a:pPr lvl="1"/>
            <a:r>
              <a:rPr kumimoji="1" lang="zh-CN" altLang="en-US" sz="2400" b="1" dirty="0"/>
              <a:t>学习能力</a:t>
            </a:r>
            <a:r>
              <a:rPr kumimoji="1" lang="zh-CN" altLang="en-US" sz="2400" dirty="0"/>
              <a:t>：应将用户的学习时间减到最少</a:t>
            </a:r>
            <a:endParaRPr kumimoji="1" lang="en-US" altLang="zh-CN" sz="2400" dirty="0"/>
          </a:p>
          <a:p>
            <a:pPr lvl="1"/>
            <a:r>
              <a:rPr kumimoji="1" lang="zh-CN" altLang="en-US" sz="2400" b="1" dirty="0"/>
              <a:t>隐喻</a:t>
            </a:r>
            <a:r>
              <a:rPr kumimoji="1" lang="zh-CN" altLang="en-US" sz="2400" dirty="0"/>
              <a:t>：反应现实世界的经验</a:t>
            </a:r>
            <a:endParaRPr kumimoji="1" lang="en-US" altLang="zh-CN" sz="2400" dirty="0"/>
          </a:p>
          <a:p>
            <a:pPr lvl="1"/>
            <a:r>
              <a:rPr kumimoji="1" lang="zh-CN" altLang="en-US" sz="2400" b="1" dirty="0"/>
              <a:t>易读性</a:t>
            </a:r>
            <a:r>
              <a:rPr kumimoji="1" lang="zh-CN" altLang="en-US" sz="2400" dirty="0"/>
              <a:t>：所有信息对老年人和中年人都易读</a:t>
            </a:r>
            <a:endParaRPr kumimoji="1" lang="en-US" altLang="zh-CN" sz="2400" dirty="0"/>
          </a:p>
          <a:p>
            <a:pPr lvl="1"/>
            <a:r>
              <a:rPr kumimoji="1" lang="zh-CN" altLang="en-US" sz="2400" b="1" dirty="0"/>
              <a:t>跟踪状态</a:t>
            </a:r>
            <a:r>
              <a:rPr kumimoji="1" lang="zh-CN" altLang="en-US" sz="2400" dirty="0"/>
              <a:t>：合适的时候，跟踪和保存用户状态，再次进入时展示</a:t>
            </a:r>
            <a:endParaRPr kumimoji="1" lang="en-US" altLang="zh-CN" sz="2400" dirty="0"/>
          </a:p>
          <a:p>
            <a:pPr lvl="1"/>
            <a:r>
              <a:rPr kumimoji="1" lang="zh-CN" altLang="en-US" sz="2400" b="1" dirty="0"/>
              <a:t>可视化导航</a:t>
            </a:r>
            <a:r>
              <a:rPr kumimoji="1" lang="zh-CN" altLang="en-US" sz="2400" dirty="0"/>
              <a:t>：用户检索对象功能，并选择功能</a:t>
            </a:r>
            <a:endParaRPr kumimoji="1" lang="zh-CN" altLang="en-US" sz="44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r>
              <a:rPr kumimoji="1" lang="en-US" altLang="zh-CN" dirty="0"/>
              <a:t>12.8.2</a:t>
            </a:r>
            <a:r>
              <a:rPr kumimoji="1" lang="zh-CN" altLang="en-US" dirty="0"/>
              <a:t> 可访问性准则</a:t>
            </a:r>
            <a:endParaRPr kumimoji="1" lang="en-US" altLang="zh-CN" dirty="0"/>
          </a:p>
          <a:p>
            <a:pPr lvl="1"/>
            <a:r>
              <a:rPr kumimoji="1" lang="zh-CN" altLang="en-US" sz="2400" dirty="0"/>
              <a:t>可访问性是必须的（道义、法律、业务需求）</a:t>
            </a:r>
            <a:endParaRPr kumimoji="1" lang="en-US" altLang="zh-CN" sz="2400" dirty="0"/>
          </a:p>
          <a:p>
            <a:pPr lvl="1"/>
            <a:r>
              <a:rPr kumimoji="1" lang="zh-CN" altLang="en-US" sz="2400" b="1" dirty="0"/>
              <a:t>响应时间</a:t>
            </a:r>
            <a:r>
              <a:rPr kumimoji="1" lang="zh-CN" altLang="en-US" sz="2400" dirty="0"/>
              <a:t>：时间长度和可变性（稳定命令响应时间）</a:t>
            </a:r>
            <a:endParaRPr kumimoji="1" lang="en-US" altLang="zh-CN" sz="2400" dirty="0"/>
          </a:p>
          <a:p>
            <a:pPr lvl="1"/>
            <a:r>
              <a:rPr kumimoji="1" lang="zh-CN" altLang="en-US" sz="2400" b="1" dirty="0"/>
              <a:t>帮助设施</a:t>
            </a:r>
            <a:r>
              <a:rPr kumimoji="1" lang="zh-CN" altLang="en-US" sz="2400" dirty="0"/>
              <a:t>：联机帮助</a:t>
            </a:r>
            <a:endParaRPr kumimoji="1" lang="en-US" altLang="zh-CN" sz="2400" dirty="0"/>
          </a:p>
          <a:p>
            <a:pPr lvl="1"/>
            <a:r>
              <a:rPr kumimoji="1" lang="zh-CN" altLang="en-US" sz="2400" b="1" dirty="0"/>
              <a:t>错误处理</a:t>
            </a:r>
            <a:r>
              <a:rPr kumimoji="1" lang="zh-CN" altLang="en-US" sz="2400" dirty="0"/>
              <a:t>：可以理解，恢复性建议，指出后，视觉和听觉提示，不将错误归咎于用户。</a:t>
            </a:r>
            <a:endParaRPr kumimoji="1" lang="en-US" altLang="zh-CN" sz="2400" dirty="0"/>
          </a:p>
          <a:p>
            <a:pPr lvl="1"/>
            <a:r>
              <a:rPr kumimoji="1" lang="zh-CN" altLang="en-US" sz="2400" b="1" dirty="0"/>
              <a:t>菜单和命令标记</a:t>
            </a:r>
            <a:r>
              <a:rPr kumimoji="1" lang="zh-CN" altLang="en-US" sz="2400" dirty="0"/>
              <a:t>：菜单是否都有对应命令，命令提供方式，是否难记，是否可定制，是否可自解释</a:t>
            </a:r>
            <a:r>
              <a:rPr kumimoji="1" lang="en-US" altLang="zh-CN" sz="2400" dirty="0"/>
              <a:t>……</a:t>
            </a:r>
          </a:p>
          <a:p>
            <a:pPr lvl="1"/>
            <a:r>
              <a:rPr kumimoji="1" lang="zh-CN" altLang="en-US" sz="2400" b="1" dirty="0"/>
              <a:t>国际化</a:t>
            </a:r>
            <a:r>
              <a:rPr kumimoji="1" lang="zh-CN" altLang="en-US" sz="2400" dirty="0"/>
              <a:t>：本地化、全球化需要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a:t>作业</a:t>
            </a:r>
          </a:p>
        </p:txBody>
      </p:sp>
      <p:sp>
        <p:nvSpPr>
          <p:cNvPr id="53251" name="内容占位符 2"/>
          <p:cNvSpPr>
            <a:spLocks noGrp="1"/>
          </p:cNvSpPr>
          <p:nvPr>
            <p:ph idx="1"/>
          </p:nvPr>
        </p:nvSpPr>
        <p:spPr/>
        <p:txBody>
          <a:bodyPr/>
          <a:lstStyle/>
          <a:p>
            <a:r>
              <a:rPr lang="zh-CN" altLang="en-US" dirty="0"/>
              <a:t>查看淘宝</a:t>
            </a:r>
            <a:r>
              <a:rPr lang="en-US" altLang="zh-CN" dirty="0"/>
              <a:t>APP</a:t>
            </a:r>
            <a:r>
              <a:rPr lang="zh-CN" altLang="en-US" dirty="0"/>
              <a:t>关于订单相关的界面，分析其好的设计点或问题。</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10.1.1</a:t>
            </a:r>
            <a:r>
              <a:rPr kumimoji="1" lang="zh-CN" altLang="en-US" dirty="0"/>
              <a:t> 信息体系结构</a:t>
            </a:r>
          </a:p>
        </p:txBody>
      </p:sp>
      <p:sp>
        <p:nvSpPr>
          <p:cNvPr id="3" name="内容占位符 2"/>
          <p:cNvSpPr>
            <a:spLocks noGrp="1"/>
          </p:cNvSpPr>
          <p:nvPr>
            <p:ph idx="1"/>
          </p:nvPr>
        </p:nvSpPr>
        <p:spPr/>
        <p:txBody>
          <a:bodyPr/>
          <a:lstStyle/>
          <a:p>
            <a:r>
              <a:rPr kumimoji="1" lang="zh-CN" altLang="en-US" sz="2400" dirty="0"/>
              <a:t>作为体系结构设计师，你必须确定信息（内容）体系结构和软件体系结构</a:t>
            </a:r>
            <a:endParaRPr kumimoji="1" lang="en-US" altLang="zh-CN" sz="2400" dirty="0"/>
          </a:p>
          <a:p>
            <a:pPr lvl="1"/>
            <a:r>
              <a:rPr kumimoji="1" lang="zh-CN" altLang="en-US" sz="2000" dirty="0">
                <a:solidFill>
                  <a:srgbClr val="FF0000"/>
                </a:solidFill>
              </a:rPr>
              <a:t>信息体系结构</a:t>
            </a:r>
            <a:r>
              <a:rPr kumimoji="1" lang="zh-CN" altLang="en-US" sz="2000" dirty="0"/>
              <a:t>常用于表示可以更好地组织、标记、导航和搜索内容对象的结构</a:t>
            </a:r>
            <a:endParaRPr kumimoji="1" lang="en-US" altLang="zh-CN" sz="2000" dirty="0"/>
          </a:p>
          <a:p>
            <a:pPr lvl="1"/>
            <a:r>
              <a:rPr kumimoji="1" lang="zh-CN" altLang="en-US" sz="2000" dirty="0">
                <a:solidFill>
                  <a:srgbClr val="FF0000"/>
                </a:solidFill>
              </a:rPr>
              <a:t>内容体系结构</a:t>
            </a:r>
            <a:r>
              <a:rPr kumimoji="1" lang="zh-CN" altLang="en-US" sz="2000" dirty="0"/>
              <a:t>着重于构造用于展示和导航的内容对象（或复合对象，如屏幕或窗口小部件）的方式。</a:t>
            </a:r>
            <a:endParaRPr kumimoji="1" lang="en-US" altLang="zh-CN" sz="2000" dirty="0"/>
          </a:p>
          <a:p>
            <a:pPr lvl="1"/>
            <a:r>
              <a:rPr kumimoji="1" lang="zh-CN" altLang="en-US" sz="2000" dirty="0">
                <a:solidFill>
                  <a:srgbClr val="FF0000"/>
                </a:solidFill>
              </a:rPr>
              <a:t>软件体系结构</a:t>
            </a:r>
            <a:r>
              <a:rPr kumimoji="1" lang="zh-CN" altLang="en-US" sz="2000" dirty="0"/>
              <a:t>提供了构建应用程序以管理用户交互，处理内部处理任务，效果导航和呈现内容的方式。</a:t>
            </a:r>
            <a:endParaRPr kumimoji="1" lang="en-US" altLang="zh-C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10.1.2</a:t>
            </a:r>
            <a:r>
              <a:rPr kumimoji="1" lang="zh-CN" altLang="en-US" dirty="0"/>
              <a:t> 用户交互设计</a:t>
            </a:r>
          </a:p>
        </p:txBody>
      </p:sp>
      <p:sp>
        <p:nvSpPr>
          <p:cNvPr id="3" name="内容占位符 2"/>
          <p:cNvSpPr>
            <a:spLocks noGrp="1"/>
          </p:cNvSpPr>
          <p:nvPr>
            <p:ph idx="1"/>
          </p:nvPr>
        </p:nvSpPr>
        <p:spPr/>
        <p:txBody>
          <a:bodyPr/>
          <a:lstStyle/>
          <a:p>
            <a:r>
              <a:rPr kumimoji="1" lang="zh-CN" altLang="en-US" sz="2400" dirty="0"/>
              <a:t>交互设计着重于产品与其用户之间的交互界面。</a:t>
            </a:r>
            <a:endParaRPr kumimoji="1" lang="en-US" altLang="zh-CN" sz="2400" dirty="0"/>
          </a:p>
          <a:p>
            <a:r>
              <a:rPr kumimoji="1" lang="zh-CN" altLang="en-US" sz="2400" dirty="0"/>
              <a:t>最初，用户界面交互设计人员在设计用户界面时必须问一些重要问题：</a:t>
            </a:r>
            <a:endParaRPr kumimoji="1" lang="en-US" altLang="zh-CN" sz="2400" dirty="0"/>
          </a:p>
          <a:p>
            <a:pPr lvl="1"/>
            <a:r>
              <a:rPr kumimoji="1" lang="zh-CN" altLang="en-US" sz="1600" dirty="0"/>
              <a:t>用户如何用鼠标、手指或手写笔直接与界面交互？ </a:t>
            </a:r>
            <a:endParaRPr kumimoji="1" lang="en-US" altLang="zh-CN" sz="1600" dirty="0"/>
          </a:p>
          <a:p>
            <a:pPr lvl="1"/>
            <a:r>
              <a:rPr kumimoji="1" lang="zh-CN" altLang="en-US" sz="1600" dirty="0"/>
              <a:t>外观（如颜色、形状、大小）如何为用户提供有关用户交互功能的线索？</a:t>
            </a:r>
          </a:p>
          <a:p>
            <a:pPr lvl="1"/>
            <a:r>
              <a:rPr kumimoji="1" lang="zh-CN" altLang="en-US" sz="1600" dirty="0"/>
              <a:t>提供什么信息使用户在操作之前就知道会发生什么？ </a:t>
            </a:r>
            <a:endParaRPr kumimoji="1" lang="en-US" altLang="zh-CN" sz="1600" dirty="0"/>
          </a:p>
          <a:p>
            <a:pPr lvl="1"/>
            <a:r>
              <a:rPr kumimoji="1" lang="zh-CN" altLang="en-US" sz="1600" dirty="0"/>
              <a:t>是否设置了任何限制以帮助用户防止错误的发生？</a:t>
            </a:r>
            <a:endParaRPr kumimoji="1" lang="en-US" altLang="zh-CN" sz="1600" dirty="0"/>
          </a:p>
          <a:p>
            <a:pPr lvl="1"/>
            <a:r>
              <a:rPr kumimoji="1" lang="zh-CN" altLang="en-US" sz="1600" dirty="0"/>
              <a:t>错误消息是否为用户提供了纠正问题或解释错误发生原因的方法？</a:t>
            </a:r>
          </a:p>
          <a:p>
            <a:pPr lvl="1"/>
            <a:r>
              <a:rPr kumimoji="1" lang="zh-CN" altLang="en-US" sz="1600" dirty="0"/>
              <a:t>一旦执行动作，用户会得到什么反馈？</a:t>
            </a:r>
          </a:p>
          <a:p>
            <a:pPr lvl="1"/>
            <a:r>
              <a:rPr kumimoji="1" lang="zh-CN" altLang="en-US" sz="1600" dirty="0"/>
              <a:t>界面元素的大小是否合理以便于交互？ </a:t>
            </a:r>
            <a:endParaRPr kumimoji="1" lang="en-US" altLang="zh-CN" sz="1600" dirty="0"/>
          </a:p>
          <a:p>
            <a:pPr lvl="1"/>
            <a:r>
              <a:rPr kumimoji="1" lang="zh-CN" altLang="en-US" sz="1600" dirty="0"/>
              <a:t>应该使用什么熟悉的或标准的格式来显示信息和接受输入？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10.1.3</a:t>
            </a:r>
            <a:r>
              <a:rPr kumimoji="1" lang="zh-CN" altLang="en-US" dirty="0"/>
              <a:t> 可用性工程</a:t>
            </a:r>
          </a:p>
        </p:txBody>
      </p:sp>
      <p:sp>
        <p:nvSpPr>
          <p:cNvPr id="3" name="内容占位符 2"/>
          <p:cNvSpPr>
            <a:spLocks noGrp="1"/>
          </p:cNvSpPr>
          <p:nvPr>
            <p:ph idx="1"/>
          </p:nvPr>
        </p:nvSpPr>
        <p:spPr/>
        <p:txBody>
          <a:bodyPr/>
          <a:lstStyle/>
          <a:p>
            <a:r>
              <a:rPr kumimoji="1" lang="zh-CN" altLang="en-US" sz="2400" dirty="0"/>
              <a:t>可用性：</a:t>
            </a:r>
            <a:endParaRPr kumimoji="1" lang="en-US" altLang="zh-CN" sz="2400" dirty="0"/>
          </a:p>
          <a:p>
            <a:pPr lvl="1"/>
            <a:r>
              <a:rPr kumimoji="1" lang="zh-CN" altLang="en-US" sz="2000" dirty="0"/>
              <a:t>可用性工程是</a:t>
            </a:r>
            <a:r>
              <a:rPr kumimoji="1" lang="en-US" altLang="zh-CN" sz="2000" dirty="0">
                <a:solidFill>
                  <a:srgbClr val="FF0000"/>
                </a:solidFill>
              </a:rPr>
              <a:t>UX</a:t>
            </a:r>
            <a:r>
              <a:rPr kumimoji="1" lang="zh-CN" altLang="en-US" sz="2000" dirty="0">
                <a:solidFill>
                  <a:srgbClr val="FF0000"/>
                </a:solidFill>
              </a:rPr>
              <a:t>设计的一部分。</a:t>
            </a:r>
            <a:endParaRPr kumimoji="1" lang="en-US" altLang="zh-CN" sz="2000" dirty="0">
              <a:solidFill>
                <a:srgbClr val="FF0000"/>
              </a:solidFill>
            </a:endParaRPr>
          </a:p>
          <a:p>
            <a:pPr lvl="1"/>
            <a:r>
              <a:rPr kumimoji="1" lang="zh-CN" altLang="en-US" sz="2000" dirty="0"/>
              <a:t>定义了软件产品的人机交互部分的规范、设计和测试内容</a:t>
            </a:r>
            <a:endParaRPr kumimoji="1" lang="en-US" altLang="zh-CN" sz="2000" dirty="0"/>
          </a:p>
          <a:p>
            <a:pPr lvl="1"/>
            <a:r>
              <a:rPr kumimoji="1" lang="zh-CN" altLang="en-US" sz="2000" dirty="0"/>
              <a:t>着重于设计高可用性的人机界面</a:t>
            </a:r>
            <a:endParaRPr kumimoji="1" lang="en-US" altLang="zh-CN" sz="2000" dirty="0"/>
          </a:p>
          <a:p>
            <a:pPr lvl="1"/>
            <a:r>
              <a:rPr kumimoji="1" lang="zh-CN" altLang="en-US" sz="2000" dirty="0"/>
              <a:t>主观；若专注于使产品易于学习、易于使用并且易于记忆，可对可用性进行</a:t>
            </a:r>
            <a:r>
              <a:rPr kumimoji="1" lang="zh-CN" altLang="en-US" sz="2000" dirty="0">
                <a:solidFill>
                  <a:srgbClr val="FF0000"/>
                </a:solidFill>
              </a:rPr>
              <a:t>量化评估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10.1.3</a:t>
            </a:r>
            <a:r>
              <a:rPr kumimoji="1" lang="zh-CN" altLang="en-US" dirty="0"/>
              <a:t> 可用性工程</a:t>
            </a:r>
          </a:p>
        </p:txBody>
      </p:sp>
      <p:sp>
        <p:nvSpPr>
          <p:cNvPr id="3" name="内容占位符 2"/>
          <p:cNvSpPr>
            <a:spLocks noGrp="1"/>
          </p:cNvSpPr>
          <p:nvPr>
            <p:ph idx="1"/>
          </p:nvPr>
        </p:nvSpPr>
        <p:spPr/>
        <p:txBody>
          <a:bodyPr/>
          <a:lstStyle/>
          <a:p>
            <a:r>
              <a:rPr kumimoji="1" lang="zh-CN" altLang="en-US" sz="2400" dirty="0"/>
              <a:t>可访问性：</a:t>
            </a:r>
            <a:endParaRPr kumimoji="1" lang="en-US" altLang="zh-CN" sz="2400" dirty="0"/>
          </a:p>
          <a:p>
            <a:pPr lvl="1"/>
            <a:r>
              <a:rPr kumimoji="1" lang="zh-CN" altLang="en-US" sz="2000" dirty="0"/>
              <a:t>特殊需要的人（如视觉障碍、听觉障碍、老年人、认知障碍者）提供感知、理解、导航和与计算机产品交互的方式的程度。</a:t>
            </a:r>
          </a:p>
          <a:p>
            <a:pPr lvl="1"/>
            <a:r>
              <a:rPr kumimoji="1" lang="zh-CN" altLang="en-US" sz="2000" dirty="0"/>
              <a:t>目的是提供消除障碍的硬件或软件工具。</a:t>
            </a:r>
            <a:endParaRPr kumimoji="1" lang="en-US" altLang="zh-C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10.1.4</a:t>
            </a:r>
            <a:r>
              <a:rPr kumimoji="1" lang="zh-CN" altLang="en-US" dirty="0"/>
              <a:t> 可视化设计</a:t>
            </a:r>
          </a:p>
        </p:txBody>
      </p:sp>
      <p:sp>
        <p:nvSpPr>
          <p:cNvPr id="3" name="内容占位符 2"/>
          <p:cNvSpPr>
            <a:spLocks noGrp="1"/>
          </p:cNvSpPr>
          <p:nvPr>
            <p:ph idx="1"/>
          </p:nvPr>
        </p:nvSpPr>
        <p:spPr/>
        <p:txBody>
          <a:bodyPr/>
          <a:lstStyle/>
          <a:p>
            <a:r>
              <a:rPr kumimoji="1" lang="zh-CN" altLang="en-US" dirty="0"/>
              <a:t>“情人眼里出西施”，应回到需求模型，考虑“谁是产品的用户，他们想要什么外观？”</a:t>
            </a:r>
            <a:endParaRPr kumimoji="1" lang="en-US" altLang="zh-CN" dirty="0"/>
          </a:p>
          <a:p>
            <a:r>
              <a:rPr kumimoji="1" lang="zh-CN" altLang="en-US" dirty="0"/>
              <a:t>雇佣经验丰富的图形设计师进行美学设计工作。</a:t>
            </a:r>
          </a:p>
        </p:txBody>
      </p:sp>
    </p:spTree>
  </p:cSld>
  <p:clrMapOvr>
    <a:masterClrMapping/>
  </p:clrMapOvr>
</p:sld>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软件工程模板</Template>
  <TotalTime>207</TotalTime>
  <Words>2703</Words>
  <Application>Microsoft Office PowerPoint</Application>
  <PresentationFormat>全屏显示(4:3)</PresentationFormat>
  <Paragraphs>262</Paragraphs>
  <Slides>48</Slides>
  <Notes>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黑体</vt:lpstr>
      <vt:lpstr>华文新魏</vt:lpstr>
      <vt:lpstr>宋体</vt:lpstr>
      <vt:lpstr>Arial</vt:lpstr>
      <vt:lpstr>Calibri</vt:lpstr>
      <vt:lpstr>Wingdings</vt:lpstr>
      <vt:lpstr>软件工程模板</vt:lpstr>
      <vt:lpstr>第十章 用户体验设计</vt:lpstr>
      <vt:lpstr>主要内容</vt:lpstr>
      <vt:lpstr>用户体验设计</vt:lpstr>
      <vt:lpstr>10.1 用户体验设计元素</vt:lpstr>
      <vt:lpstr>10.1.1 信息体系结构</vt:lpstr>
      <vt:lpstr>10.1.2 用户交互设计</vt:lpstr>
      <vt:lpstr>10.1.3 可用性工程</vt:lpstr>
      <vt:lpstr>10.1.3 可用性工程</vt:lpstr>
      <vt:lpstr>10.1.4 可视化设计</vt:lpstr>
      <vt:lpstr>10.2 界面设计的黄金规则</vt:lpstr>
      <vt:lpstr>概述</vt:lpstr>
      <vt:lpstr>10.2.1 把控制权交给用户</vt:lpstr>
      <vt:lpstr>10.2.2 减轻用户的记忆负担</vt:lpstr>
      <vt:lpstr>10.2.3 保持界面一致</vt:lpstr>
      <vt:lpstr>10.3 用户界面的分析与设计</vt:lpstr>
      <vt:lpstr>用户交互过程设计</vt:lpstr>
      <vt:lpstr>10.4 用户体验分析</vt:lpstr>
      <vt:lpstr>10.4.1用户分析</vt:lpstr>
      <vt:lpstr>用户分析（续）</vt:lpstr>
      <vt:lpstr>10.4.2 用户建模</vt:lpstr>
      <vt:lpstr>10.4.3 任务分析</vt:lpstr>
      <vt:lpstr>任务分析</vt:lpstr>
      <vt:lpstr>任务分析</vt:lpstr>
      <vt:lpstr>任务分析</vt:lpstr>
      <vt:lpstr>任务分析</vt:lpstr>
      <vt:lpstr>任务分析</vt:lpstr>
      <vt:lpstr>任务分析</vt:lpstr>
      <vt:lpstr>任务分析</vt:lpstr>
      <vt:lpstr>10.4.4 工作环境分析</vt:lpstr>
      <vt:lpstr>10.5 用户体验设计</vt:lpstr>
      <vt:lpstr>10.6 用户界面设计</vt:lpstr>
      <vt:lpstr>例：SafeHome高级版本</vt:lpstr>
      <vt:lpstr>PowerPoint 演示文稿</vt:lpstr>
      <vt:lpstr>PowerPoint 演示文稿</vt:lpstr>
      <vt:lpstr>PowerPoint 演示文稿</vt:lpstr>
      <vt:lpstr>10.6.2 界面设计模式</vt:lpstr>
      <vt:lpstr>10.6.2 界面设计模式（续）</vt:lpstr>
      <vt:lpstr>10.6.2 界面设计模式（续）</vt:lpstr>
      <vt:lpstr>10.6.2 界面设计模式（续）</vt:lpstr>
      <vt:lpstr>10.6.2 界面设计模式（续）</vt:lpstr>
      <vt:lpstr>10.6.2 界面设计模式（续）</vt:lpstr>
      <vt:lpstr>10.7 设计评估</vt:lpstr>
      <vt:lpstr>10.7.1 原型审查</vt:lpstr>
      <vt:lpstr>10.7.2 用户测试</vt:lpstr>
      <vt:lpstr>10.8 可用性和可访问性</vt:lpstr>
      <vt:lpstr>PowerPoint 演示文稿</vt:lpstr>
      <vt:lpstr>PowerPoint 演示文稿</vt:lpstr>
      <vt:lpstr>作业</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第十一章 完成用户界面设计</dc:title>
  <dc:creator>User</dc:creator>
  <cp:lastModifiedBy>伟鑫 洪</cp:lastModifiedBy>
  <cp:revision>184</cp:revision>
  <dcterms:created xsi:type="dcterms:W3CDTF">2024-10-29T00:45:58Z</dcterms:created>
  <dcterms:modified xsi:type="dcterms:W3CDTF">2025-01-04T17:51:04Z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408ECE92051AB28E1A30206753864BEA_42</vt:lpwstr>
  </property>
  <property fmtid="{D5CDD505-2E9C-101B-9397-08002B2CF9AE}" pid="3" name="KSOProductBuildVer">
    <vt:lpwstr>2052-6.7.0.8823</vt:lpwstr>
  </property>
</Properties>
</file>