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0"/>
  </p:notesMasterIdLst>
  <p:handoutMasterIdLst>
    <p:handoutMasterId r:id="rId91"/>
  </p:handoutMasterIdLst>
  <p:sldIdLst>
    <p:sldId id="256" r:id="rId2"/>
    <p:sldId id="292" r:id="rId3"/>
    <p:sldId id="293" r:id="rId4"/>
    <p:sldId id="313" r:id="rId5"/>
    <p:sldId id="295" r:id="rId6"/>
    <p:sldId id="310" r:id="rId7"/>
    <p:sldId id="386" r:id="rId8"/>
    <p:sldId id="296" r:id="rId9"/>
    <p:sldId id="311" r:id="rId10"/>
    <p:sldId id="297" r:id="rId11"/>
    <p:sldId id="312" r:id="rId12"/>
    <p:sldId id="316" r:id="rId13"/>
    <p:sldId id="300" r:id="rId14"/>
    <p:sldId id="301" r:id="rId15"/>
    <p:sldId id="302" r:id="rId16"/>
    <p:sldId id="319" r:id="rId17"/>
    <p:sldId id="321" r:id="rId18"/>
    <p:sldId id="322" r:id="rId19"/>
    <p:sldId id="323" r:id="rId20"/>
    <p:sldId id="324" r:id="rId21"/>
    <p:sldId id="318" r:id="rId22"/>
    <p:sldId id="325" r:id="rId23"/>
    <p:sldId id="303" r:id="rId24"/>
    <p:sldId id="327" r:id="rId25"/>
    <p:sldId id="329" r:id="rId26"/>
    <p:sldId id="328" r:id="rId27"/>
    <p:sldId id="330" r:id="rId28"/>
    <p:sldId id="331" r:id="rId29"/>
    <p:sldId id="384" r:id="rId30"/>
    <p:sldId id="332" r:id="rId31"/>
    <p:sldId id="333" r:id="rId32"/>
    <p:sldId id="334" r:id="rId33"/>
    <p:sldId id="335" r:id="rId34"/>
    <p:sldId id="336" r:id="rId35"/>
    <p:sldId id="337" r:id="rId36"/>
    <p:sldId id="338" r:id="rId37"/>
    <p:sldId id="339" r:id="rId38"/>
    <p:sldId id="385" r:id="rId39"/>
    <p:sldId id="326" r:id="rId40"/>
    <p:sldId id="341" r:id="rId41"/>
    <p:sldId id="340" r:id="rId42"/>
    <p:sldId id="317" r:id="rId43"/>
    <p:sldId id="342" r:id="rId44"/>
    <p:sldId id="343" r:id="rId45"/>
    <p:sldId id="344" r:id="rId46"/>
    <p:sldId id="304" r:id="rId47"/>
    <p:sldId id="345" r:id="rId48"/>
    <p:sldId id="346" r:id="rId49"/>
    <p:sldId id="347" r:id="rId50"/>
    <p:sldId id="349" r:id="rId51"/>
    <p:sldId id="348" r:id="rId52"/>
    <p:sldId id="350" r:id="rId53"/>
    <p:sldId id="351"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71" r:id="rId73"/>
    <p:sldId id="372" r:id="rId74"/>
    <p:sldId id="387" r:id="rId75"/>
    <p:sldId id="388" r:id="rId76"/>
    <p:sldId id="389" r:id="rId77"/>
    <p:sldId id="373" r:id="rId78"/>
    <p:sldId id="307" r:id="rId79"/>
    <p:sldId id="380" r:id="rId80"/>
    <p:sldId id="379" r:id="rId81"/>
    <p:sldId id="374" r:id="rId82"/>
    <p:sldId id="375" r:id="rId83"/>
    <p:sldId id="376" r:id="rId84"/>
    <p:sldId id="377" r:id="rId85"/>
    <p:sldId id="381" r:id="rId86"/>
    <p:sldId id="382" r:id="rId87"/>
    <p:sldId id="378" r:id="rId88"/>
    <p:sldId id="383" r:id="rId8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2" autoAdjust="0"/>
    <p:restoredTop sz="94648"/>
  </p:normalViewPr>
  <p:slideViewPr>
    <p:cSldViewPr showGuides="1">
      <p:cViewPr varScale="1">
        <p:scale>
          <a:sx n="107" d="100"/>
          <a:sy n="107" d="100"/>
        </p:scale>
        <p:origin x="1578" y="108"/>
      </p:cViewPr>
      <p:guideLst>
        <p:guide orient="horz" pos="2160"/>
        <p:guide pos="2880"/>
      </p:guideLst>
    </p:cSldViewPr>
  </p:slideViewPr>
  <p:notesTextViewPr>
    <p:cViewPr>
      <p:scale>
        <a:sx n="100" d="100"/>
        <a:sy n="100" d="100"/>
      </p:scale>
      <p:origin x="0" y="0"/>
    </p:cViewPr>
  </p:notesTextViewPr>
  <p:notesViewPr>
    <p:cSldViewPr>
      <p:cViewPr varScale="1">
        <p:scale>
          <a:sx n="74" d="100"/>
          <a:sy n="74" d="100"/>
        </p:scale>
        <p:origin x="-22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90204"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90204" pitchFamily="34" charset="0"/>
                <a:ea typeface="宋体" pitchFamily="2" charset="-122"/>
              </a:defRPr>
            </a:lvl1pPr>
          </a:lstStyle>
          <a:p>
            <a:pPr>
              <a:defRPr/>
            </a:pPr>
            <a:fld id="{05F21E22-6B4C-794D-B784-524CF0A7AE0D}" type="datetimeFigureOut">
              <a:rPr lang="zh-CN" altLang="en-US"/>
              <a:t>2025-01-05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90204"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019FCB8E-B392-5444-B844-F17B627B76C2}"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FD27B532-8A06-5245-A4DC-8A8B194C7F3E}" type="datetimeFigureOut">
              <a:rPr lang="zh-CN" altLang="en-US"/>
              <a:t>2025-01-05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185D79C-DFF6-CC4E-97E3-CBCF0A1A3229}"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详细内容参看</a:t>
            </a:r>
            <a:r>
              <a:rPr lang="en-US" altLang="zh-CN"/>
              <a:t>P318-P319</a:t>
            </a:r>
            <a:endParaRPr lang="zh-CN" altLang="en-US"/>
          </a:p>
        </p:txBody>
      </p:sp>
      <p:sp>
        <p:nvSpPr>
          <p:cNvPr id="9216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fld id="{CBD3A75D-AF4D-574B-9DBC-8DBD98656780}" type="slidenum">
              <a:rPr lang="zh-CN" altLang="en-US" smtClean="0"/>
              <a:t>75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08f46c7211d24e3a8701b02c.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29BFA9C-4B3C-ED44-A786-549AA5F36A16}"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ACDFD2F-C8F7-3140-AA34-182BA4ACE983}"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4B8D901-6F27-E945-9D8E-1A1F9DB82AFD}"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B7E59A9-B406-A04A-A36D-D240027E3890}"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1EAF809-CEF7-CB48-A99D-E39322F6469F}"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2C86FBA-B92F-0B40-B288-368DD2C09449}"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F69C865-640C-1740-9F71-14FA40741FE4}"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111CDB7-A5A1-414C-A4CA-32DC4E5646F2}"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70B98F9-0ABB-3248-82F5-5D4E95A06634}"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7C720F1-9F9D-1049-BE34-0D411561215C}"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FD0A57B-409F-EF48-81D3-07D0BCD8187E}"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第五级软件工程</a:t>
            </a:r>
          </a:p>
          <a:p>
            <a:pPr lvl="4"/>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90204" pitchFamily="34"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90204"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5FA15939-9A9E-FE40-B8CC-0648057144D3}" type="slidenum">
              <a:rPr lang="en-US" altLang="zh-CN"/>
              <a:t>‹#›</a:t>
            </a:fld>
            <a:endParaRPr lang="en-US" altLang="zh-CN"/>
          </a:p>
        </p:txBody>
      </p:sp>
      <p:sp>
        <p:nvSpPr>
          <p:cNvPr id="1031" name="TextBox 10"/>
          <p:cNvSpPr txBox="1">
            <a:spLocks noChangeArrowheads="1"/>
          </p:cNvSpPr>
          <p:nvPr/>
        </p:nvSpPr>
        <p:spPr bwMode="auto">
          <a:xfrm>
            <a:off x="7451725" y="188913"/>
            <a:ext cx="1296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defRPr/>
            </a:pPr>
            <a:r>
              <a:rPr lang="zh-CN" altLang="en-US">
                <a:solidFill>
                  <a:schemeClr val="bg1"/>
                </a:solidFill>
                <a:latin typeface="华文新魏" panose="02010800040101010101" pitchFamily="2" charset="-122"/>
                <a:ea typeface="华文新魏" panose="02010800040101010101" pitchFamily="2" charset="-122"/>
              </a:rPr>
              <a:t>软 件 工 程</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26469;&#33258;&#24494;&#36719;&#32593;&#31449;&#19978;&#30340;&#19968;&#20221;&#27979;&#35797;&#35745;&#21010;.doc"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enku.baidu.com/view/383416a6f524ccbff1218429.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21151;&#33021;&#27979;&#35797;&#29992;&#20363;.doc"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23433;&#20840;&#24615;&#27979;&#35797;&#29992;&#20363;&#27169;&#26495;.pdf"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p:nvPr/>
        </p:nvGrpSpPr>
        <p:grpSpPr bwMode="auto">
          <a:xfrm>
            <a:off x="323850" y="4173538"/>
            <a:ext cx="4032250" cy="935037"/>
            <a:chOff x="158" y="2614"/>
            <a:chExt cx="2540" cy="589"/>
          </a:xfrm>
        </p:grpSpPr>
        <p:sp>
          <p:nvSpPr>
            <p:cNvPr id="15364" name="Text Box 10"/>
            <p:cNvSpPr txBox="1">
              <a:spLocks noChangeArrowheads="1"/>
            </p:cNvSpPr>
            <p:nvPr/>
          </p:nvSpPr>
          <p:spPr bwMode="auto">
            <a:xfrm>
              <a:off x="158" y="2614"/>
              <a:ext cx="25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endParaRPr lang="zh-CN" altLang="en-US" sz="3000">
                <a:solidFill>
                  <a:schemeClr val="bg1"/>
                </a:solidFill>
                <a:latin typeface="黑体" panose="02010609060101010101" pitchFamily="49" charset="-122"/>
                <a:ea typeface="黑体" panose="02010609060101010101" pitchFamily="49" charset="-122"/>
              </a:endParaRPr>
            </a:p>
          </p:txBody>
        </p:sp>
        <p:sp>
          <p:nvSpPr>
            <p:cNvPr id="15365" name="Text Box 11"/>
            <p:cNvSpPr txBox="1">
              <a:spLocks noChangeArrowheads="1"/>
            </p:cNvSpPr>
            <p:nvPr/>
          </p:nvSpPr>
          <p:spPr bwMode="auto">
            <a:xfrm>
              <a:off x="657" y="2915"/>
              <a:ext cx="1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endParaRPr lang="zh-CN" altLang="en-US" sz="2400" b="1">
                <a:solidFill>
                  <a:schemeClr val="bg1"/>
                </a:solidFill>
                <a:latin typeface="黑体" panose="02010609060101010101" pitchFamily="49" charset="-122"/>
                <a:ea typeface="黑体" panose="02010609060101010101" pitchFamily="49" charset="-122"/>
              </a:endParaRPr>
            </a:p>
          </p:txBody>
        </p:sp>
      </p:grpSp>
      <p:sp>
        <p:nvSpPr>
          <p:cNvPr id="15362" name="标题 7"/>
          <p:cNvSpPr>
            <a:spLocks noGrp="1" noChangeArrowheads="1"/>
          </p:cNvSpPr>
          <p:nvPr>
            <p:ph type="ctrTitle"/>
          </p:nvPr>
        </p:nvSpPr>
        <p:spPr/>
        <p:txBody>
          <a:bodyPr/>
          <a:lstStyle/>
          <a:p>
            <a:pPr eaLnBrk="1" hangingPunct="1"/>
            <a:r>
              <a:rPr lang="zh-CN" altLang="en-US"/>
              <a:t>第十二章 软件测试策略</a:t>
            </a:r>
          </a:p>
        </p:txBody>
      </p:sp>
      <p:sp>
        <p:nvSpPr>
          <p:cNvPr id="15363" name="副标题 8"/>
          <p:cNvSpPr>
            <a:spLocks noGrp="1" noChangeArrowheads="1"/>
          </p:cNvSpPr>
          <p:nvPr>
            <p:ph type="subTitle" idx="1"/>
          </p:nvPr>
        </p:nvSpPr>
        <p:spPr>
          <a:xfrm>
            <a:off x="179388" y="4005263"/>
            <a:ext cx="4248150" cy="936625"/>
          </a:xfrm>
        </p:spPr>
        <p:txBody>
          <a:bodyPr/>
          <a:lstStyle/>
          <a:p>
            <a:pPr eaLnBrk="1" hangingPunct="1"/>
            <a:r>
              <a:rPr lang="zh-CN" altLang="en-US"/>
              <a:t>王美红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3"/>
          <p:cNvSpPr>
            <a:spLocks noGrp="1" noChangeArrowheads="1"/>
          </p:cNvSpPr>
          <p:nvPr>
            <p:ph type="title"/>
          </p:nvPr>
        </p:nvSpPr>
        <p:spPr/>
        <p:txBody>
          <a:bodyPr/>
          <a:lstStyle/>
          <a:p>
            <a:pPr eaLnBrk="1" hangingPunct="1"/>
            <a:r>
              <a:rPr lang="zh-CN" altLang="en-US"/>
              <a:t>软件测试的组织</a:t>
            </a:r>
          </a:p>
        </p:txBody>
      </p:sp>
      <p:sp>
        <p:nvSpPr>
          <p:cNvPr id="24578" name="内容占位符 2"/>
          <p:cNvSpPr>
            <a:spLocks noGrp="1" noChangeArrowheads="1"/>
          </p:cNvSpPr>
          <p:nvPr>
            <p:ph idx="1"/>
          </p:nvPr>
        </p:nvSpPr>
        <p:spPr/>
        <p:txBody>
          <a:bodyPr/>
          <a:lstStyle/>
          <a:p>
            <a:pPr eaLnBrk="1" hangingPunct="1">
              <a:lnSpc>
                <a:spcPct val="140000"/>
              </a:lnSpc>
            </a:pPr>
            <a:r>
              <a:rPr lang="zh-CN" altLang="en-US">
                <a:latin typeface="宋体" pitchFamily="2" charset="-122"/>
              </a:rPr>
              <a:t>软件测试是破坏性的（心理）</a:t>
            </a:r>
            <a:endParaRPr lang="en-US" altLang="zh-CN">
              <a:latin typeface="宋体" pitchFamily="2" charset="-122"/>
            </a:endParaRPr>
          </a:p>
          <a:p>
            <a:pPr eaLnBrk="1" hangingPunct="1">
              <a:lnSpc>
                <a:spcPct val="140000"/>
              </a:lnSpc>
            </a:pPr>
            <a:r>
              <a:rPr lang="zh-CN" altLang="en-US">
                <a:latin typeface="宋体" pitchFamily="2" charset="-122"/>
              </a:rPr>
              <a:t>软件测试的组织</a:t>
            </a:r>
            <a:r>
              <a:rPr lang="en-US" altLang="zh-CN">
                <a:latin typeface="宋体" pitchFamily="2" charset="-122"/>
              </a:rPr>
              <a:t>—</a:t>
            </a:r>
            <a:r>
              <a:rPr lang="zh-CN" altLang="en-US">
                <a:latin typeface="宋体" pitchFamily="2" charset="-122"/>
              </a:rPr>
              <a:t>应由什么人来组织测试（</a:t>
            </a:r>
            <a:r>
              <a:rPr lang="zh-CN" altLang="en-US">
                <a:solidFill>
                  <a:srgbClr val="FF0000"/>
                </a:solidFill>
                <a:latin typeface="宋体" pitchFamily="2" charset="-122"/>
              </a:rPr>
              <a:t>看似正确的想法</a:t>
            </a:r>
            <a:r>
              <a:rPr lang="zh-CN" altLang="en-US">
                <a:latin typeface="宋体" pitchFamily="2" charset="-122"/>
              </a:rPr>
              <a:t>）：</a:t>
            </a:r>
            <a:endParaRPr lang="en-US" altLang="zh-CN">
              <a:latin typeface="宋体" pitchFamily="2" charset="-122"/>
            </a:endParaRPr>
          </a:p>
          <a:p>
            <a:pPr lvl="1" eaLnBrk="1" hangingPunct="1">
              <a:lnSpc>
                <a:spcPct val="140000"/>
              </a:lnSpc>
            </a:pPr>
            <a:r>
              <a:rPr lang="zh-CN" altLang="en-US">
                <a:latin typeface="宋体" pitchFamily="2" charset="-122"/>
              </a:rPr>
              <a:t>软件开发人员不应该参加测试</a:t>
            </a:r>
            <a:endParaRPr lang="en-US" altLang="zh-CN">
              <a:latin typeface="宋体" pitchFamily="2" charset="-122"/>
            </a:endParaRPr>
          </a:p>
          <a:p>
            <a:pPr lvl="1" eaLnBrk="1" hangingPunct="1">
              <a:lnSpc>
                <a:spcPct val="140000"/>
              </a:lnSpc>
            </a:pPr>
            <a:r>
              <a:rPr lang="zh-CN" altLang="en-US">
                <a:latin typeface="宋体" pitchFamily="2" charset="-122"/>
              </a:rPr>
              <a:t>让刻意挑毛病的陌生人来测试</a:t>
            </a:r>
            <a:endParaRPr lang="en-US" altLang="zh-CN">
              <a:latin typeface="宋体" pitchFamily="2" charset="-122"/>
            </a:endParaRPr>
          </a:p>
          <a:p>
            <a:pPr lvl="1" eaLnBrk="1" hangingPunct="1">
              <a:lnSpc>
                <a:spcPct val="140000"/>
              </a:lnSpc>
            </a:pPr>
            <a:r>
              <a:rPr lang="zh-CN" altLang="en-US">
                <a:latin typeface="宋体" pitchFamily="2" charset="-122"/>
              </a:rPr>
              <a:t>测试人员只在测试开始时才参与工作</a:t>
            </a:r>
            <a:endParaRPr lang="en-US" altLang="zh-CN">
              <a:latin typeface="宋体" pitchFamily="2" charset="-122"/>
            </a:endParaRPr>
          </a:p>
          <a:p>
            <a:pPr eaLnBrk="1" hangingPunct="1">
              <a:lnSpc>
                <a:spcPct val="140000"/>
              </a:lnSpc>
              <a:buFont typeface="Wingdings" panose="05000000000000000000" pitchFamily="2" charset="2"/>
              <a:buChar char="Ø"/>
            </a:pPr>
            <a:endParaRPr lang="en-US" altLang="zh-CN" sz="2200">
              <a:latin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内容占位符 2"/>
          <p:cNvSpPr>
            <a:spLocks noGrp="1" noChangeArrowheads="1"/>
          </p:cNvSpPr>
          <p:nvPr>
            <p:ph idx="1"/>
          </p:nvPr>
        </p:nvSpPr>
        <p:spPr>
          <a:xfrm>
            <a:off x="395288" y="260350"/>
            <a:ext cx="8229600" cy="4525963"/>
          </a:xfrm>
        </p:spPr>
        <p:txBody>
          <a:bodyPr/>
          <a:lstStyle/>
          <a:p>
            <a:pPr eaLnBrk="1" hangingPunct="1">
              <a:buFontTx/>
              <a:buNone/>
            </a:pPr>
            <a:r>
              <a:rPr lang="zh-CN" altLang="en-US"/>
              <a:t>实际上：</a:t>
            </a:r>
            <a:endParaRPr lang="en-US" altLang="zh-CN"/>
          </a:p>
          <a:p>
            <a:pPr eaLnBrk="1" hangingPunct="1"/>
            <a:r>
              <a:rPr lang="zh-CN" altLang="en-US" sz="2400"/>
              <a:t>测试贯穿于整个软件的开发过程中，开发人员必须参与测试。</a:t>
            </a:r>
            <a:endParaRPr lang="en-US" altLang="zh-CN" sz="2400"/>
          </a:p>
          <a:p>
            <a:pPr eaLnBrk="1" hangingPunct="1"/>
            <a:r>
              <a:rPr lang="zh-CN" altLang="en-US" sz="2400"/>
              <a:t>对即将交付软件的</a:t>
            </a:r>
            <a:r>
              <a:rPr lang="zh-CN" altLang="en-US" sz="2400">
                <a:solidFill>
                  <a:srgbClr val="FF0000"/>
                </a:solidFill>
              </a:rPr>
              <a:t>集成测试</a:t>
            </a:r>
            <a:r>
              <a:rPr lang="zh-CN" altLang="en-US" sz="2400"/>
              <a:t>，开发人员往往也要参加。</a:t>
            </a:r>
            <a:endParaRPr lang="en-US" altLang="zh-CN" sz="2400"/>
          </a:p>
          <a:p>
            <a:pPr eaLnBrk="1" hangingPunct="1"/>
            <a:r>
              <a:rPr lang="zh-CN" altLang="en-US" sz="2400"/>
              <a:t>集成测试中，有</a:t>
            </a:r>
            <a:r>
              <a:rPr lang="zh-CN" altLang="en-US" sz="2400">
                <a:solidFill>
                  <a:srgbClr val="FF0000"/>
                </a:solidFill>
              </a:rPr>
              <a:t>独立测试组</a:t>
            </a:r>
            <a:r>
              <a:rPr lang="zh-CN" altLang="en-US" sz="2400"/>
              <a:t>（</a:t>
            </a:r>
            <a:r>
              <a:rPr lang="en-US" altLang="zh-CN" sz="2400"/>
              <a:t>ITG</a:t>
            </a:r>
            <a:r>
              <a:rPr lang="zh-CN" altLang="en-US" sz="2400"/>
              <a:t>）的介入</a:t>
            </a:r>
            <a:endParaRPr lang="en-US" altLang="zh-CN" sz="2400"/>
          </a:p>
          <a:p>
            <a:pPr eaLnBrk="1" hangingPunct="1"/>
            <a:r>
              <a:rPr lang="en-US" altLang="zh-CN" sz="2400"/>
              <a:t>ITG</a:t>
            </a:r>
            <a:r>
              <a:rPr lang="zh-CN" altLang="en-US" sz="2400"/>
              <a:t>的目的是为了避免开发人员进行测试所引发的固有问题，以找错误为主要工作内容，避免利益冲突。</a:t>
            </a:r>
            <a:endParaRPr lang="en-US" altLang="zh-CN" sz="2400"/>
          </a:p>
          <a:p>
            <a:pPr eaLnBrk="1" hangingPunct="1"/>
            <a:r>
              <a:rPr lang="en-US" altLang="zh-CN" sz="2400"/>
              <a:t>ITG</a:t>
            </a:r>
            <a:r>
              <a:rPr lang="zh-CN" altLang="en-US" sz="2400"/>
              <a:t>应从一开始就要介入项目，只是不像开发人员过多地注意细节。</a:t>
            </a:r>
          </a:p>
          <a:p>
            <a:pPr eaLnBrk="1" hangingPunct="1"/>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noChangeArrowheads="1"/>
          </p:cNvSpPr>
          <p:nvPr>
            <p:ph type="title"/>
          </p:nvPr>
        </p:nvSpPr>
        <p:spPr>
          <a:xfrm>
            <a:off x="323850" y="274638"/>
            <a:ext cx="8362950" cy="1143000"/>
          </a:xfrm>
        </p:spPr>
        <p:txBody>
          <a:bodyPr/>
          <a:lstStyle/>
          <a:p>
            <a:pPr eaLnBrk="1" hangingPunct="1"/>
            <a:r>
              <a:rPr lang="en-US" altLang="zh-CN" sz="3600"/>
              <a:t>12.1.3</a:t>
            </a:r>
            <a:r>
              <a:rPr lang="zh-CN" altLang="en-US" sz="3600"/>
              <a:t>面向对象软件体系结构的测试策略</a:t>
            </a:r>
          </a:p>
        </p:txBody>
      </p:sp>
      <p:sp>
        <p:nvSpPr>
          <p:cNvPr id="26626" name="内容占位符 2"/>
          <p:cNvSpPr>
            <a:spLocks noGrp="1" noChangeArrowheads="1"/>
          </p:cNvSpPr>
          <p:nvPr>
            <p:ph idx="1"/>
          </p:nvPr>
        </p:nvSpPr>
        <p:spPr/>
        <p:txBody>
          <a:bodyPr/>
          <a:lstStyle/>
          <a:p>
            <a:pPr eaLnBrk="1" hangingPunct="1"/>
            <a:r>
              <a:rPr lang="zh-CN" altLang="en-US">
                <a:latin typeface="宋体" pitchFamily="2" charset="-122"/>
              </a:rPr>
              <a:t>从小型测试走向大型测试</a:t>
            </a:r>
            <a:endParaRPr lang="en-US" altLang="zh-CN">
              <a:latin typeface="宋体" pitchFamily="2" charset="-122"/>
            </a:endParaRPr>
          </a:p>
          <a:p>
            <a:pPr eaLnBrk="1" hangingPunct="1"/>
            <a:r>
              <a:rPr lang="zh-CN" altLang="en-US">
                <a:latin typeface="宋体" pitchFamily="2" charset="-122"/>
              </a:rPr>
              <a:t>小型测试的对象是</a:t>
            </a:r>
            <a:r>
              <a:rPr lang="zh-CN" altLang="en-US">
                <a:solidFill>
                  <a:srgbClr val="FF0000"/>
                </a:solidFill>
                <a:latin typeface="宋体" pitchFamily="2" charset="-122"/>
              </a:rPr>
              <a:t>类</a:t>
            </a:r>
            <a:endParaRPr lang="en-US" altLang="zh-CN">
              <a:solidFill>
                <a:srgbClr val="FF0000"/>
              </a:solidFill>
              <a:latin typeface="宋体" pitchFamily="2" charset="-122"/>
            </a:endParaRPr>
          </a:p>
          <a:p>
            <a:pPr eaLnBrk="1" hangingPunct="1"/>
            <a:r>
              <a:rPr lang="zh-CN" altLang="en-US">
                <a:latin typeface="宋体" pitchFamily="2" charset="-122"/>
              </a:rPr>
              <a:t>对相关类通信协作的集成测试</a:t>
            </a:r>
            <a:endParaRPr lang="en-US" altLang="zh-CN">
              <a:latin typeface="宋体" pitchFamily="2" charset="-122"/>
            </a:endParaRPr>
          </a:p>
          <a:p>
            <a:pPr eaLnBrk="1" hangingPunct="1"/>
            <a:r>
              <a:rPr lang="zh-CN" altLang="en-US">
                <a:latin typeface="宋体" pitchFamily="2" charset="-122"/>
              </a:rPr>
              <a:t>最后，作为一个整体来测试系统</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3"/>
          <p:cNvSpPr>
            <a:spLocks noGrp="1" noChangeArrowheads="1"/>
          </p:cNvSpPr>
          <p:nvPr>
            <p:ph type="title"/>
          </p:nvPr>
        </p:nvSpPr>
        <p:spPr/>
        <p:txBody>
          <a:bodyPr/>
          <a:lstStyle/>
          <a:p>
            <a:pPr eaLnBrk="1" hangingPunct="1"/>
            <a:r>
              <a:rPr lang="en-US" altLang="zh-CN"/>
              <a:t>12.1.4 </a:t>
            </a:r>
            <a:r>
              <a:rPr lang="zh-CN" altLang="en-US"/>
              <a:t>测试完成的标准</a:t>
            </a:r>
          </a:p>
        </p:txBody>
      </p:sp>
      <p:sp>
        <p:nvSpPr>
          <p:cNvPr id="27650" name="内容占位符 2"/>
          <p:cNvSpPr>
            <a:spLocks noGrp="1" noChangeArrowheads="1"/>
          </p:cNvSpPr>
          <p:nvPr>
            <p:ph idx="1"/>
          </p:nvPr>
        </p:nvSpPr>
        <p:spPr/>
        <p:txBody>
          <a:bodyPr/>
          <a:lstStyle/>
          <a:p>
            <a:pPr eaLnBrk="1" hangingPunct="1"/>
            <a:r>
              <a:rPr lang="zh-CN" altLang="en-US" sz="2800">
                <a:solidFill>
                  <a:srgbClr val="C00000"/>
                </a:solidFill>
              </a:rPr>
              <a:t>测试只能是在某个阶段</a:t>
            </a:r>
            <a:r>
              <a:rPr lang="zh-CN" altLang="en-US" sz="2800">
                <a:solidFill>
                  <a:srgbClr val="0070C0"/>
                </a:solidFill>
              </a:rPr>
              <a:t>告以段落</a:t>
            </a:r>
            <a:r>
              <a:rPr lang="zh-CN" altLang="en-US" sz="2800">
                <a:solidFill>
                  <a:srgbClr val="C00000"/>
                </a:solidFill>
              </a:rPr>
              <a:t>，由于软件使用的软环境可能要永恒地变化，所有，它时刻、永远地面临考验，</a:t>
            </a:r>
            <a:r>
              <a:rPr lang="zh-CN" altLang="en-US" sz="2800">
                <a:solidFill>
                  <a:srgbClr val="0070C0"/>
                </a:solidFill>
              </a:rPr>
              <a:t>没有尽头</a:t>
            </a:r>
            <a:r>
              <a:rPr lang="zh-CN" altLang="en-US" sz="2800">
                <a:solidFill>
                  <a:srgbClr val="C00000"/>
                </a:solidFill>
              </a:rPr>
              <a:t>，即测试是永远也完不成的。</a:t>
            </a:r>
            <a:endParaRPr lang="en-US" altLang="zh-CN" sz="2800">
              <a:solidFill>
                <a:srgbClr val="C00000"/>
              </a:solidFill>
            </a:endParaRPr>
          </a:p>
          <a:p>
            <a:pPr eaLnBrk="1" hangingPunct="1"/>
            <a:r>
              <a:rPr lang="zh-CN" altLang="en-US" sz="2800">
                <a:solidFill>
                  <a:srgbClr val="C00000"/>
                </a:solidFill>
              </a:rPr>
              <a:t>统计质量保证方法</a:t>
            </a:r>
            <a:r>
              <a:rPr lang="zh-CN" altLang="en-US" sz="2800"/>
              <a:t>提出了统计使用技术，在测试过程中搜集度量数据并利用现有的统计模型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3"/>
          <p:cNvSpPr>
            <a:spLocks noGrp="1" noChangeArrowheads="1"/>
          </p:cNvSpPr>
          <p:nvPr>
            <p:ph type="title"/>
          </p:nvPr>
        </p:nvSpPr>
        <p:spPr/>
        <p:txBody>
          <a:bodyPr/>
          <a:lstStyle/>
          <a:p>
            <a:pPr eaLnBrk="1" hangingPunct="1"/>
            <a:r>
              <a:rPr lang="en-US" altLang="zh-CN"/>
              <a:t>12.2 </a:t>
            </a:r>
            <a:r>
              <a:rPr lang="zh-CN" altLang="en-US"/>
              <a:t>策略问题</a:t>
            </a:r>
          </a:p>
        </p:txBody>
      </p:sp>
      <p:sp>
        <p:nvSpPr>
          <p:cNvPr id="3" name="内容占位符 2"/>
          <p:cNvSpPr>
            <a:spLocks noGrp="1" noChangeArrowheads="1"/>
          </p:cNvSpPr>
          <p:nvPr>
            <p:ph idx="1"/>
          </p:nvPr>
        </p:nvSpPr>
        <p:spPr/>
        <p:txBody>
          <a:bodyPr/>
          <a:lstStyle/>
          <a:p>
            <a:pPr eaLnBrk="1" hangingPunct="1"/>
            <a:r>
              <a:rPr lang="zh-CN" altLang="en-US" sz="2400">
                <a:latin typeface="宋体" pitchFamily="2" charset="-122"/>
              </a:rPr>
              <a:t>在开发软件时，应以量化方式设计测试指标</a:t>
            </a:r>
            <a:endParaRPr lang="en-US" altLang="zh-CN" sz="2400">
              <a:latin typeface="宋体" pitchFamily="2" charset="-122"/>
            </a:endParaRPr>
          </a:p>
          <a:p>
            <a:pPr eaLnBrk="1" hangingPunct="1"/>
            <a:r>
              <a:rPr lang="zh-CN" altLang="en-US" sz="2400">
                <a:latin typeface="宋体" pitchFamily="2" charset="-122"/>
              </a:rPr>
              <a:t>显示地陈述测试目标</a:t>
            </a:r>
            <a:endParaRPr lang="en-US" altLang="zh-CN" sz="2400">
              <a:latin typeface="宋体" pitchFamily="2" charset="-122"/>
            </a:endParaRPr>
          </a:p>
          <a:p>
            <a:pPr eaLnBrk="1" hangingPunct="1"/>
            <a:r>
              <a:rPr lang="zh-CN" altLang="en-US" sz="2400">
                <a:latin typeface="宋体" pitchFamily="2" charset="-122"/>
              </a:rPr>
              <a:t>为软件的不同类用户量身定做测试计划</a:t>
            </a:r>
            <a:endParaRPr lang="en-US" altLang="zh-CN" sz="2400">
              <a:latin typeface="宋体" pitchFamily="2" charset="-122"/>
            </a:endParaRPr>
          </a:p>
          <a:p>
            <a:pPr eaLnBrk="1" hangingPunct="1"/>
            <a:r>
              <a:rPr lang="zh-CN" altLang="en-US" sz="2400">
                <a:latin typeface="宋体" pitchFamily="2" charset="-122"/>
              </a:rPr>
              <a:t>软件设计时应设计测试接口</a:t>
            </a:r>
            <a:endParaRPr lang="en-US" altLang="zh-CN" sz="2400">
              <a:latin typeface="宋体" pitchFamily="2" charset="-122"/>
            </a:endParaRPr>
          </a:p>
          <a:p>
            <a:pPr eaLnBrk="1" hangingPunct="1"/>
            <a:r>
              <a:rPr lang="zh-CN" altLang="en-US" sz="2400">
                <a:latin typeface="宋体" pitchFamily="2" charset="-122"/>
              </a:rPr>
              <a:t>正式技术评审能完成测试所需的前期工作</a:t>
            </a:r>
            <a:endParaRPr lang="en-US" altLang="zh-CN" sz="2400">
              <a:latin typeface="宋体" pitchFamily="2" charset="-122"/>
            </a:endParaRPr>
          </a:p>
          <a:p>
            <a:pPr eaLnBrk="1" hangingPunct="1"/>
            <a:r>
              <a:rPr lang="zh-CN" altLang="en-US" sz="2400">
                <a:latin typeface="宋体" pitchFamily="2" charset="-122"/>
              </a:rPr>
              <a:t>对测试策略和用例进行正式技术评审</a:t>
            </a:r>
            <a:endParaRPr lang="en-US" altLang="zh-CN" sz="2400">
              <a:latin typeface="宋体" pitchFamily="2" charset="-122"/>
            </a:endParaRPr>
          </a:p>
          <a:p>
            <a:pPr eaLnBrk="1" hangingPunct="1"/>
            <a:r>
              <a:rPr lang="zh-CN" altLang="en-US" sz="2400">
                <a:latin typeface="宋体" pitchFamily="2" charset="-122"/>
              </a:rPr>
              <a:t>为测试过程建立一种持续改进方法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3"/>
          <p:cNvSpPr>
            <a:spLocks noGrp="1" noChangeArrowheads="1"/>
          </p:cNvSpPr>
          <p:nvPr>
            <p:ph type="title"/>
          </p:nvPr>
        </p:nvSpPr>
        <p:spPr/>
        <p:txBody>
          <a:bodyPr/>
          <a:lstStyle/>
          <a:p>
            <a:pPr eaLnBrk="1" hangingPunct="1"/>
            <a:r>
              <a:rPr lang="en-US" altLang="zh-CN"/>
              <a:t>12.3 </a:t>
            </a:r>
            <a:r>
              <a:rPr lang="zh-CN" altLang="en-US"/>
              <a:t>传统软件测试策略</a:t>
            </a:r>
          </a:p>
        </p:txBody>
      </p:sp>
      <p:sp>
        <p:nvSpPr>
          <p:cNvPr id="3" name="内容占位符 2"/>
          <p:cNvSpPr>
            <a:spLocks noGrp="1" noChangeArrowheads="1"/>
          </p:cNvSpPr>
          <p:nvPr>
            <p:ph idx="1"/>
          </p:nvPr>
        </p:nvSpPr>
        <p:spPr/>
        <p:txBody>
          <a:bodyPr/>
          <a:lstStyle/>
          <a:p>
            <a:pPr eaLnBrk="1" hangingPunct="1"/>
            <a:r>
              <a:rPr lang="zh-CN" altLang="en-US" sz="2800">
                <a:solidFill>
                  <a:srgbClr val="FF0000"/>
                </a:solidFill>
                <a:latin typeface="宋体" pitchFamily="2" charset="-122"/>
              </a:rPr>
              <a:t>单元测试</a:t>
            </a:r>
            <a:endParaRPr lang="en-US" altLang="zh-CN" sz="2800">
              <a:solidFill>
                <a:srgbClr val="FF0000"/>
              </a:solidFill>
              <a:latin typeface="宋体" pitchFamily="2" charset="-122"/>
            </a:endParaRPr>
          </a:p>
          <a:p>
            <a:pPr lvl="1" eaLnBrk="1" hangingPunct="1"/>
            <a:r>
              <a:rPr lang="zh-CN" altLang="en-US" sz="2400"/>
              <a:t>内容：根据详细设计说明书、程序清单，采用白盒、黑盒测试的测试用例，对模块进行检查，主要包括以下五部分</a:t>
            </a:r>
            <a:endParaRPr lang="en-US" altLang="zh-CN" sz="2400">
              <a:latin typeface="宋体" pitchFamily="2" charset="-122"/>
            </a:endParaRP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292600"/>
            <a:ext cx="564832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9460"/>
                                        </p:tgtEl>
                                        <p:attrNameLst>
                                          <p:attrName>style.visibility</p:attrName>
                                        </p:attrNameLst>
                                      </p:cBhvr>
                                      <p:to>
                                        <p:strVal val="visible"/>
                                      </p:to>
                                    </p:set>
                                    <p:animEffect transition="in" filter="blinds(horizontal)">
                                      <p:cBhvr>
                                        <p:cTn id="15"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algn="just" eaLnBrk="1" hangingPunct="1"/>
            <a:r>
              <a:rPr lang="zh-CN" altLang="en-US">
                <a:latin typeface="宋体" pitchFamily="2" charset="-122"/>
              </a:rPr>
              <a:t>(1) 模块接口测试</a:t>
            </a:r>
          </a:p>
        </p:txBody>
      </p:sp>
      <p:sp>
        <p:nvSpPr>
          <p:cNvPr id="30722" name="Rectangle 3"/>
          <p:cNvSpPr>
            <a:spLocks noGrp="1" noChangeArrowheads="1"/>
          </p:cNvSpPr>
          <p:nvPr>
            <p:ph idx="1"/>
          </p:nvPr>
        </p:nvSpPr>
        <p:spPr/>
        <p:txBody>
          <a:bodyPr/>
          <a:lstStyle/>
          <a:p>
            <a:pPr eaLnBrk="1" hangingPunct="1"/>
            <a:r>
              <a:rPr lang="zh-CN" altLang="en-US"/>
              <a:t>被测模块的入口参数</a:t>
            </a:r>
          </a:p>
          <a:p>
            <a:pPr eaLnBrk="1" hangingPunct="1"/>
            <a:r>
              <a:rPr lang="zh-CN" altLang="en-US"/>
              <a:t>被测模块调用子模块时的入口参数</a:t>
            </a:r>
          </a:p>
          <a:p>
            <a:pPr eaLnBrk="1" hangingPunct="1"/>
            <a:r>
              <a:rPr lang="zh-CN" altLang="en-US"/>
              <a:t> 输出给标准函数的参数</a:t>
            </a:r>
          </a:p>
          <a:p>
            <a:pPr eaLnBrk="1" hangingPunct="1"/>
            <a:r>
              <a:rPr lang="zh-CN" altLang="en-US"/>
              <a:t> 全局量的定义在各模块中是否一致</a:t>
            </a:r>
          </a:p>
          <a:p>
            <a:pPr eaLnBrk="1" hangingPunct="1"/>
            <a:r>
              <a:rPr lang="zh-CN" altLang="en-US"/>
              <a:t> 当模块对外部设备进行操作时，要测试：</a:t>
            </a:r>
          </a:p>
          <a:p>
            <a:pPr lvl="1" eaLnBrk="1" hangingPunct="1"/>
            <a:r>
              <a:rPr lang="zh-CN" altLang="en-US"/>
              <a:t>文件属性、</a:t>
            </a:r>
            <a:r>
              <a:rPr lang="en-US" altLang="zh-CN" b="1"/>
              <a:t>I/O</a:t>
            </a:r>
            <a:r>
              <a:rPr lang="zh-CN" altLang="en-US" b="1"/>
              <a:t>格式等</a:t>
            </a:r>
            <a:br>
              <a:rPr lang="zh-CN" altLang="en-US">
                <a:latin typeface="宋体" pitchFamily="2" charset="-122"/>
              </a:rPr>
            </a:br>
            <a:endParaRPr lang="zh-CN" altLang="en-US">
              <a:latin typeface="宋体" pitchFamily="2" charset="-122"/>
            </a:endParaRPr>
          </a:p>
        </p:txBody>
      </p:sp>
    </p:spTree>
  </p:cSld>
  <p:clrMapOvr>
    <a:masterClrMapping/>
  </p:clrMapOvr>
  <p:transition>
    <p:strips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algn="just" eaLnBrk="1" hangingPunct="1"/>
            <a:r>
              <a:rPr lang="zh-CN" altLang="en-US">
                <a:latin typeface="宋体" pitchFamily="2" charset="-122"/>
              </a:rPr>
              <a:t>(2) 局部数据结构测试</a:t>
            </a:r>
          </a:p>
        </p:txBody>
      </p:sp>
      <p:sp>
        <p:nvSpPr>
          <p:cNvPr id="31746" name="Rectangle 3"/>
          <p:cNvSpPr>
            <a:spLocks noGrp="1" noChangeArrowheads="1"/>
          </p:cNvSpPr>
          <p:nvPr>
            <p:ph type="body" idx="1"/>
          </p:nvPr>
        </p:nvSpPr>
        <p:spPr>
          <a:xfrm>
            <a:off x="1447800" y="1412875"/>
            <a:ext cx="7696200" cy="5000625"/>
          </a:xfrm>
        </p:spPr>
        <p:txBody>
          <a:bodyPr/>
          <a:lstStyle/>
          <a:p>
            <a:pPr eaLnBrk="1" hangingPunct="1">
              <a:lnSpc>
                <a:spcPct val="110000"/>
              </a:lnSpc>
            </a:pPr>
            <a:r>
              <a:rPr lang="zh-CN" altLang="en-US">
                <a:latin typeface="宋体" pitchFamily="2" charset="-122"/>
              </a:rPr>
              <a:t>不正确或不一致的</a:t>
            </a:r>
            <a:r>
              <a:rPr lang="zh-CN" altLang="en-US">
                <a:solidFill>
                  <a:srgbClr val="0070C0"/>
                </a:solidFill>
                <a:latin typeface="宋体" pitchFamily="2" charset="-122"/>
              </a:rPr>
              <a:t>数据类型说明</a:t>
            </a:r>
          </a:p>
          <a:p>
            <a:pPr eaLnBrk="1" hangingPunct="1">
              <a:lnSpc>
                <a:spcPct val="110000"/>
              </a:lnSpc>
            </a:pPr>
            <a:r>
              <a:rPr lang="zh-CN" altLang="en-US">
                <a:latin typeface="宋体" pitchFamily="2" charset="-122"/>
              </a:rPr>
              <a:t>使用尚未赋值或尚未初始化的</a:t>
            </a:r>
            <a:r>
              <a:rPr lang="zh-CN" altLang="en-US">
                <a:solidFill>
                  <a:srgbClr val="0070C0"/>
                </a:solidFill>
                <a:latin typeface="宋体" pitchFamily="2" charset="-122"/>
              </a:rPr>
              <a:t>变量</a:t>
            </a:r>
          </a:p>
          <a:p>
            <a:pPr eaLnBrk="1" hangingPunct="1">
              <a:lnSpc>
                <a:spcPct val="110000"/>
              </a:lnSpc>
            </a:pPr>
            <a:r>
              <a:rPr lang="zh-CN" altLang="en-US">
                <a:latin typeface="宋体" pitchFamily="2" charset="-122"/>
              </a:rPr>
              <a:t>错误的初始值或错误的</a:t>
            </a:r>
            <a:r>
              <a:rPr lang="zh-CN" altLang="en-US">
                <a:solidFill>
                  <a:srgbClr val="0070C0"/>
                </a:solidFill>
                <a:latin typeface="宋体" pitchFamily="2" charset="-122"/>
              </a:rPr>
              <a:t>缺省值</a:t>
            </a:r>
          </a:p>
          <a:p>
            <a:pPr eaLnBrk="1" hangingPunct="1">
              <a:lnSpc>
                <a:spcPct val="110000"/>
              </a:lnSpc>
            </a:pPr>
            <a:r>
              <a:rPr lang="zh-CN" altLang="en-US">
                <a:solidFill>
                  <a:srgbClr val="0070C0"/>
                </a:solidFill>
                <a:latin typeface="宋体" pitchFamily="2" charset="-122"/>
              </a:rPr>
              <a:t>变量名</a:t>
            </a:r>
            <a:r>
              <a:rPr lang="zh-CN" altLang="en-US">
                <a:latin typeface="宋体" pitchFamily="2" charset="-122"/>
              </a:rPr>
              <a:t>拼写错或书写错</a:t>
            </a:r>
          </a:p>
          <a:p>
            <a:pPr eaLnBrk="1" hangingPunct="1">
              <a:lnSpc>
                <a:spcPct val="110000"/>
              </a:lnSpc>
            </a:pPr>
            <a:r>
              <a:rPr lang="zh-CN" altLang="en-US">
                <a:latin typeface="宋体" pitchFamily="2" charset="-122"/>
              </a:rPr>
              <a:t>不一致的数据类型</a:t>
            </a:r>
          </a:p>
          <a:p>
            <a:pPr eaLnBrk="1" hangingPunct="1">
              <a:lnSpc>
                <a:spcPct val="110000"/>
              </a:lnSpc>
            </a:pPr>
            <a:r>
              <a:rPr lang="zh-CN" altLang="en-US">
                <a:solidFill>
                  <a:srgbClr val="0070C0"/>
                </a:solidFill>
                <a:latin typeface="宋体" pitchFamily="2" charset="-122"/>
              </a:rPr>
              <a:t>全局数据</a:t>
            </a:r>
            <a:r>
              <a:rPr lang="zh-CN" altLang="en-US">
                <a:latin typeface="宋体" pitchFamily="2" charset="-122"/>
              </a:rPr>
              <a:t>对模块的影响 </a:t>
            </a:r>
            <a:br>
              <a:rPr lang="zh-CN" altLang="en-US">
                <a:latin typeface="宋体" pitchFamily="2" charset="-122"/>
              </a:rPr>
            </a:br>
            <a:endParaRPr lang="zh-CN" altLang="en-US">
              <a:latin typeface="宋体" pitchFamily="2" charset="-122"/>
            </a:endParaRPr>
          </a:p>
        </p:txBody>
      </p:sp>
    </p:spTree>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algn="l" eaLnBrk="1" hangingPunct="1"/>
            <a:r>
              <a:rPr lang="zh-CN" altLang="en-US">
                <a:latin typeface="宋体" pitchFamily="2" charset="-122"/>
              </a:rPr>
              <a:t>(3) 路径测试</a:t>
            </a:r>
          </a:p>
        </p:txBody>
      </p:sp>
      <p:sp>
        <p:nvSpPr>
          <p:cNvPr id="32770" name="Rectangle 3"/>
          <p:cNvSpPr>
            <a:spLocks noGrp="1" noChangeArrowheads="1"/>
          </p:cNvSpPr>
          <p:nvPr>
            <p:ph sz="half" idx="1"/>
          </p:nvPr>
        </p:nvSpPr>
        <p:spPr>
          <a:xfrm>
            <a:off x="468313" y="2332038"/>
            <a:ext cx="4038600" cy="4525962"/>
          </a:xfrm>
          <a:ln>
            <a:solidFill>
              <a:srgbClr val="00B0F0"/>
            </a:solidFill>
            <a:miter lim="800000"/>
          </a:ln>
        </p:spPr>
        <p:txBody>
          <a:bodyPr/>
          <a:lstStyle/>
          <a:p>
            <a:pPr eaLnBrk="1" hangingPunct="1"/>
            <a:r>
              <a:rPr lang="zh-CN" altLang="en-US"/>
              <a:t>常见的计算错误：</a:t>
            </a:r>
          </a:p>
          <a:p>
            <a:pPr lvl="1" eaLnBrk="1" hangingPunct="1"/>
            <a:r>
              <a:rPr lang="zh-CN" altLang="en-US"/>
              <a:t>运算的优先次序</a:t>
            </a:r>
          </a:p>
          <a:p>
            <a:pPr lvl="1" eaLnBrk="1" hangingPunct="1"/>
            <a:r>
              <a:rPr lang="zh-CN" altLang="en-US"/>
              <a:t>不同类型的运算对象进行计算</a:t>
            </a:r>
          </a:p>
          <a:p>
            <a:pPr lvl="1" eaLnBrk="1" hangingPunct="1"/>
            <a:r>
              <a:rPr lang="zh-CN" altLang="en-US"/>
              <a:t>运算精度不够</a:t>
            </a:r>
          </a:p>
        </p:txBody>
      </p:sp>
      <p:sp>
        <p:nvSpPr>
          <p:cNvPr id="32771" name="内容占位符 3"/>
          <p:cNvSpPr>
            <a:spLocks noGrp="1"/>
          </p:cNvSpPr>
          <p:nvPr>
            <p:ph sz="half" idx="2"/>
          </p:nvPr>
        </p:nvSpPr>
        <p:spPr>
          <a:xfrm>
            <a:off x="4643438" y="2332038"/>
            <a:ext cx="4038600" cy="4525962"/>
          </a:xfrm>
          <a:ln>
            <a:solidFill>
              <a:srgbClr val="00B0F0"/>
            </a:solidFill>
            <a:miter lim="800000"/>
          </a:ln>
        </p:spPr>
        <p:txBody>
          <a:bodyPr/>
          <a:lstStyle/>
          <a:p>
            <a:pPr eaLnBrk="1" hangingPunct="1"/>
            <a:r>
              <a:rPr lang="zh-CN" altLang="en-US"/>
              <a:t>常见的比较和控制流错误：</a:t>
            </a:r>
          </a:p>
          <a:p>
            <a:pPr lvl="1" eaLnBrk="1" hangingPunct="1"/>
            <a:r>
              <a:rPr lang="zh-CN" altLang="en-US"/>
              <a:t>不同数据类型相比较</a:t>
            </a:r>
          </a:p>
          <a:p>
            <a:pPr lvl="1" eaLnBrk="1" hangingPunct="1"/>
            <a:r>
              <a:rPr lang="zh-CN" altLang="en-US"/>
              <a:t>浮点数比较</a:t>
            </a:r>
          </a:p>
          <a:p>
            <a:pPr lvl="1" eaLnBrk="1" hangingPunct="1"/>
            <a:r>
              <a:rPr lang="zh-CN" altLang="en-US"/>
              <a:t>循环次数不正确</a:t>
            </a:r>
          </a:p>
          <a:p>
            <a:pPr lvl="1" eaLnBrk="1" hangingPunct="1"/>
            <a:r>
              <a:rPr lang="zh-CN" altLang="en-US"/>
              <a:t>不可能的循环中止条件</a:t>
            </a:r>
            <a:br>
              <a:rPr lang="zh-CN" altLang="en-US">
                <a:latin typeface="宋体" pitchFamily="2" charset="-122"/>
              </a:rPr>
            </a:br>
            <a:endParaRPr lang="zh-CN" altLang="en-US">
              <a:latin typeface="宋体" pitchFamily="2" charset="-122"/>
            </a:endParaRPr>
          </a:p>
          <a:p>
            <a:pPr eaLnBrk="1" hangingPunct="1"/>
            <a:endParaRPr lang="zh-CN" altLang="en-US"/>
          </a:p>
        </p:txBody>
      </p:sp>
      <p:sp>
        <p:nvSpPr>
          <p:cNvPr id="32772" name="矩形 4"/>
          <p:cNvSpPr>
            <a:spLocks noChangeArrowheads="1"/>
          </p:cNvSpPr>
          <p:nvPr/>
        </p:nvSpPr>
        <p:spPr bwMode="auto">
          <a:xfrm>
            <a:off x="611188" y="1557338"/>
            <a:ext cx="557053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en-US" sz="2800"/>
              <a:t>设计测试用例对重要路径进行测试</a:t>
            </a:r>
          </a:p>
        </p:txBody>
      </p:sp>
    </p:spTree>
  </p:cSld>
  <p:clrMapOvr>
    <a:masterClrMapping/>
  </p:clrMapOvr>
  <p:transition>
    <p:strips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algn="l" eaLnBrk="1" hangingPunct="1"/>
            <a:r>
              <a:rPr lang="zh-CN" altLang="en-US">
                <a:latin typeface="宋体" pitchFamily="2" charset="-122"/>
              </a:rPr>
              <a:t>(4) 错误处理测试</a:t>
            </a:r>
          </a:p>
        </p:txBody>
      </p:sp>
      <p:sp>
        <p:nvSpPr>
          <p:cNvPr id="33794" name="Rectangle 3"/>
          <p:cNvSpPr>
            <a:spLocks noGrp="1" noChangeArrowheads="1"/>
          </p:cNvSpPr>
          <p:nvPr>
            <p:ph type="body" idx="1"/>
          </p:nvPr>
        </p:nvSpPr>
        <p:spPr/>
        <p:txBody>
          <a:bodyPr/>
          <a:lstStyle/>
          <a:p>
            <a:pPr eaLnBrk="1" hangingPunct="1"/>
            <a:r>
              <a:rPr lang="zh-CN" altLang="en-US"/>
              <a:t>错误处理测试：好的模块设计要能预见出错的条件，设置出错处理</a:t>
            </a:r>
          </a:p>
          <a:p>
            <a:pPr lvl="1" eaLnBrk="1" hangingPunct="1"/>
            <a:r>
              <a:rPr lang="zh-CN" altLang="en-US"/>
              <a:t>常见的有问题的出错处理</a:t>
            </a:r>
          </a:p>
          <a:p>
            <a:pPr lvl="2" eaLnBrk="1" hangingPunct="1"/>
            <a:r>
              <a:rPr lang="zh-CN" altLang="en-US"/>
              <a:t>出错描述难以理解</a:t>
            </a:r>
          </a:p>
          <a:p>
            <a:pPr lvl="2" eaLnBrk="1" hangingPunct="1"/>
            <a:r>
              <a:rPr lang="zh-CN" altLang="en-US"/>
              <a:t>出错不易定位</a:t>
            </a:r>
          </a:p>
          <a:p>
            <a:pPr lvl="2" eaLnBrk="1" hangingPunct="1"/>
            <a:r>
              <a:rPr lang="zh-CN" altLang="en-US"/>
              <a:t>出错显示与实际错误不符</a:t>
            </a:r>
          </a:p>
          <a:p>
            <a:pPr lvl="2" eaLnBrk="1" hangingPunct="1"/>
            <a:r>
              <a:rPr lang="zh-CN" altLang="en-US"/>
              <a:t>在对错误处理之前已引起系统的干预</a:t>
            </a:r>
            <a:endParaRPr lang="en-US" altLang="zh-CN"/>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20"/>
          <p:cNvSpPr>
            <a:spLocks noGrp="1" noChangeArrowheads="1"/>
          </p:cNvSpPr>
          <p:nvPr>
            <p:ph type="title"/>
          </p:nvPr>
        </p:nvSpPr>
        <p:spPr/>
        <p:txBody>
          <a:bodyPr/>
          <a:lstStyle/>
          <a:p>
            <a:pPr eaLnBrk="1" hangingPunct="1"/>
            <a:r>
              <a:rPr lang="zh-CN" altLang="en-US"/>
              <a:t>主要内容</a:t>
            </a:r>
          </a:p>
        </p:txBody>
      </p:sp>
      <p:sp>
        <p:nvSpPr>
          <p:cNvPr id="16386" name="内容占位符 21"/>
          <p:cNvSpPr>
            <a:spLocks noGrp="1" noChangeArrowheads="1"/>
          </p:cNvSpPr>
          <p:nvPr>
            <p:ph idx="1"/>
          </p:nvPr>
        </p:nvSpPr>
        <p:spPr/>
        <p:txBody>
          <a:bodyPr/>
          <a:lstStyle/>
          <a:p>
            <a:pPr eaLnBrk="1" hangingPunct="1"/>
            <a:r>
              <a:rPr lang="zh-CN" altLang="en-US"/>
              <a:t>什么是软件测试</a:t>
            </a:r>
            <a:endParaRPr lang="en-US" altLang="zh-CN"/>
          </a:p>
          <a:p>
            <a:pPr eaLnBrk="1" hangingPunct="1"/>
            <a:r>
              <a:rPr lang="zh-CN" altLang="en-US"/>
              <a:t>软件测试的策略</a:t>
            </a:r>
            <a:endParaRPr lang="en-US" altLang="zh-CN"/>
          </a:p>
          <a:p>
            <a:pPr eaLnBrk="1" hangingPunct="1"/>
            <a:r>
              <a:rPr lang="zh-CN" altLang="en-US"/>
              <a:t>软件调试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algn="l" eaLnBrk="1" hangingPunct="1"/>
            <a:r>
              <a:rPr lang="zh-CN" altLang="en-US">
                <a:latin typeface="宋体" pitchFamily="2" charset="-122"/>
              </a:rPr>
              <a:t>(5) 边界测试</a:t>
            </a:r>
          </a:p>
        </p:txBody>
      </p:sp>
      <p:sp>
        <p:nvSpPr>
          <p:cNvPr id="34818" name="Rectangle 3"/>
          <p:cNvSpPr>
            <a:spLocks noGrp="1" noChangeArrowheads="1"/>
          </p:cNvSpPr>
          <p:nvPr>
            <p:ph type="body" idx="1"/>
          </p:nvPr>
        </p:nvSpPr>
        <p:spPr/>
        <p:txBody>
          <a:bodyPr/>
          <a:lstStyle/>
          <a:p>
            <a:pPr eaLnBrk="1" hangingPunct="1"/>
            <a:r>
              <a:rPr lang="zh-CN" altLang="en-US"/>
              <a:t>检查各种边界情况</a:t>
            </a:r>
          </a:p>
          <a:p>
            <a:pPr lvl="1" eaLnBrk="1" hangingPunct="1"/>
            <a:r>
              <a:rPr lang="zh-CN" altLang="en-US"/>
              <a:t>循环的第</a:t>
            </a:r>
            <a:r>
              <a:rPr lang="en-US" altLang="zh-CN" b="1"/>
              <a:t>n</a:t>
            </a:r>
            <a:r>
              <a:rPr lang="zh-CN" altLang="en-US" b="1"/>
              <a:t>次</a:t>
            </a:r>
          </a:p>
          <a:p>
            <a:pPr lvl="1" eaLnBrk="1" hangingPunct="1"/>
            <a:r>
              <a:rPr lang="zh-CN" altLang="en-US"/>
              <a:t>取最大和最小值时</a:t>
            </a:r>
          </a:p>
          <a:p>
            <a:pPr lvl="1" eaLnBrk="1" hangingPunct="1"/>
            <a:r>
              <a:rPr lang="zh-CN" altLang="en-US"/>
              <a:t>比较中刚好等于、大于、小于时</a:t>
            </a:r>
            <a:endParaRPr lang="zh-CN" altLang="en-US">
              <a:latin typeface="宋体" pitchFamily="2" charset="-122"/>
            </a:endParaRP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p:txBody>
          <a:bodyPr/>
          <a:lstStyle/>
          <a:p>
            <a:pPr eaLnBrk="1" hangingPunct="1"/>
            <a:r>
              <a:rPr lang="en-US" altLang="zh-CN"/>
              <a:t>12.3 </a:t>
            </a:r>
            <a:r>
              <a:rPr lang="zh-CN" altLang="en-US"/>
              <a:t>传统软件测试策略（续）</a:t>
            </a:r>
          </a:p>
        </p:txBody>
      </p:sp>
      <p:sp>
        <p:nvSpPr>
          <p:cNvPr id="35842" name="内容占位符 2"/>
          <p:cNvSpPr>
            <a:spLocks noGrp="1" noChangeArrowheads="1"/>
          </p:cNvSpPr>
          <p:nvPr>
            <p:ph idx="1"/>
          </p:nvPr>
        </p:nvSpPr>
        <p:spPr/>
        <p:txBody>
          <a:bodyPr/>
          <a:lstStyle/>
          <a:p>
            <a:pPr eaLnBrk="1" hangingPunct="1"/>
            <a:r>
              <a:rPr lang="zh-CN" altLang="en-US">
                <a:solidFill>
                  <a:srgbClr val="FF0000"/>
                </a:solidFill>
                <a:latin typeface="宋体" pitchFamily="2" charset="-122"/>
              </a:rPr>
              <a:t>单元测试规程</a:t>
            </a:r>
            <a:r>
              <a:rPr lang="en-US" altLang="zh-CN">
                <a:latin typeface="宋体" pitchFamily="2" charset="-122"/>
              </a:rPr>
              <a:t>----</a:t>
            </a:r>
            <a:r>
              <a:rPr lang="zh-CN" altLang="en-US">
                <a:latin typeface="宋体" pitchFamily="2" charset="-122"/>
              </a:rPr>
              <a:t>所测试单元不是独立的程序，它可能和其它部分交互信息，在测试时，应模拟这些数据或信息（驱动软件和桩软件）</a:t>
            </a:r>
            <a:endParaRPr lang="en-US" altLang="zh-CN">
              <a:latin typeface="宋体" pitchFamily="2" charset="-122"/>
            </a:endParaRPr>
          </a:p>
          <a:p>
            <a:pPr eaLnBrk="1" hangingPunct="1"/>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pPr eaLnBrk="1" hangingPunct="1"/>
            <a:endParaRPr lang="zh-CN" altLang="en-US"/>
          </a:p>
        </p:txBody>
      </p:sp>
      <p:pic>
        <p:nvPicPr>
          <p:cNvPr id="368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20713"/>
            <a:ext cx="8569325" cy="5516562"/>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
          <p:cNvSpPr>
            <a:spLocks noGrp="1" noChangeArrowheads="1"/>
          </p:cNvSpPr>
          <p:nvPr>
            <p:ph type="title"/>
          </p:nvPr>
        </p:nvSpPr>
        <p:spPr/>
        <p:txBody>
          <a:bodyPr/>
          <a:lstStyle/>
          <a:p>
            <a:pPr eaLnBrk="1" hangingPunct="1"/>
            <a:r>
              <a:rPr lang="en-US" altLang="zh-CN"/>
              <a:t>12.3 </a:t>
            </a:r>
            <a:r>
              <a:rPr lang="zh-CN" altLang="en-US"/>
              <a:t>传统软件测试策略（续）</a:t>
            </a:r>
          </a:p>
        </p:txBody>
      </p:sp>
      <p:sp>
        <p:nvSpPr>
          <p:cNvPr id="3" name="内容占位符 2"/>
          <p:cNvSpPr>
            <a:spLocks noGrp="1" noChangeArrowheads="1"/>
          </p:cNvSpPr>
          <p:nvPr>
            <p:ph idx="1"/>
          </p:nvPr>
        </p:nvSpPr>
        <p:spPr/>
        <p:txBody>
          <a:bodyPr/>
          <a:lstStyle/>
          <a:p>
            <a:pPr eaLnBrk="1" hangingPunct="1"/>
            <a:r>
              <a:rPr lang="zh-CN" altLang="en-US" sz="2800">
                <a:solidFill>
                  <a:srgbClr val="FF0000"/>
                </a:solidFill>
                <a:latin typeface="宋体" pitchFamily="2" charset="-122"/>
              </a:rPr>
              <a:t>集成测试</a:t>
            </a:r>
            <a:endParaRPr lang="en-US" altLang="zh-CN" sz="2800">
              <a:solidFill>
                <a:srgbClr val="FF0000"/>
              </a:solidFill>
              <a:latin typeface="宋体" pitchFamily="2" charset="-122"/>
            </a:endParaRPr>
          </a:p>
          <a:p>
            <a:pPr lvl="1" eaLnBrk="1" hangingPunct="1"/>
            <a:r>
              <a:rPr lang="zh-CN" altLang="en-US" sz="2400"/>
              <a:t>又称组装测试，联合测试</a:t>
            </a:r>
            <a:endParaRPr lang="en-US" altLang="zh-CN" sz="2400">
              <a:latin typeface="宋体" pitchFamily="2" charset="-122"/>
            </a:endParaRPr>
          </a:p>
          <a:p>
            <a:pPr lvl="1" eaLnBrk="1" hangingPunct="1"/>
            <a:r>
              <a:rPr lang="zh-CN" altLang="en-US" sz="2400"/>
              <a:t>将所有模块按设计要求组装成系统</a:t>
            </a:r>
            <a:endParaRPr lang="en-US" altLang="zh-CN" sz="2400"/>
          </a:p>
          <a:p>
            <a:pPr lvl="1" eaLnBrk="1" hangingPunct="1"/>
            <a:r>
              <a:rPr lang="zh-CN" altLang="en-US" sz="2400">
                <a:solidFill>
                  <a:srgbClr val="FF0000"/>
                </a:solidFill>
                <a:latin typeface="宋体" pitchFamily="2" charset="-122"/>
              </a:rPr>
              <a:t>一步到位</a:t>
            </a:r>
            <a:r>
              <a:rPr lang="zh-CN" altLang="en-US" sz="2400">
                <a:latin typeface="宋体" pitchFamily="2" charset="-122"/>
              </a:rPr>
              <a:t>与</a:t>
            </a:r>
            <a:r>
              <a:rPr lang="zh-CN" altLang="en-US" sz="2400">
                <a:solidFill>
                  <a:srgbClr val="FF0000"/>
                </a:solidFill>
                <a:latin typeface="宋体" pitchFamily="2" charset="-122"/>
              </a:rPr>
              <a:t>增量集成</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p:nvPr>
        </p:nvSpPr>
        <p:spPr/>
        <p:txBody>
          <a:bodyPr/>
          <a:lstStyle/>
          <a:p>
            <a:pPr eaLnBrk="1" hangingPunct="1"/>
            <a:r>
              <a:rPr lang="en-US" altLang="zh-CN"/>
              <a:t>12.3 </a:t>
            </a:r>
            <a:r>
              <a:rPr lang="zh-CN" altLang="en-US"/>
              <a:t>传统软件测试策略（续）</a:t>
            </a:r>
          </a:p>
        </p:txBody>
      </p:sp>
      <p:sp>
        <p:nvSpPr>
          <p:cNvPr id="3" name="内容占位符 2"/>
          <p:cNvSpPr>
            <a:spLocks noGrp="1" noChangeArrowheads="1"/>
          </p:cNvSpPr>
          <p:nvPr>
            <p:ph idx="1"/>
          </p:nvPr>
        </p:nvSpPr>
        <p:spPr/>
        <p:txBody>
          <a:bodyPr/>
          <a:lstStyle/>
          <a:p>
            <a:pPr eaLnBrk="1" hangingPunct="1">
              <a:lnSpc>
                <a:spcPts val="4000"/>
              </a:lnSpc>
              <a:buFontTx/>
              <a:buNone/>
            </a:pPr>
            <a:r>
              <a:rPr lang="en-US" altLang="zh-CN">
                <a:solidFill>
                  <a:srgbClr val="FF0000"/>
                </a:solidFill>
              </a:rPr>
              <a:t>1. </a:t>
            </a:r>
            <a:r>
              <a:rPr lang="zh-CN" altLang="en-US">
                <a:solidFill>
                  <a:srgbClr val="FF0000"/>
                </a:solidFill>
              </a:rPr>
              <a:t>一次到位：</a:t>
            </a:r>
          </a:p>
          <a:p>
            <a:pPr lvl="1" eaLnBrk="1" hangingPunct="1">
              <a:lnSpc>
                <a:spcPts val="4000"/>
              </a:lnSpc>
            </a:pPr>
            <a:r>
              <a:rPr lang="zh-CN" altLang="en-US"/>
              <a:t>又称为非增式组装，一次性组装或大爆炸集成，这种集成将所有单元在一起编译并进行一次性测试。</a:t>
            </a:r>
          </a:p>
          <a:p>
            <a:pPr eaLnBrk="1" hangingPunct="1">
              <a:lnSpc>
                <a:spcPts val="4000"/>
              </a:lnSpc>
            </a:pPr>
            <a:r>
              <a:rPr lang="zh-CN" altLang="en-US"/>
              <a:t>缺点：</a:t>
            </a:r>
          </a:p>
          <a:p>
            <a:pPr lvl="1" eaLnBrk="1" hangingPunct="1">
              <a:lnSpc>
                <a:spcPts val="4000"/>
              </a:lnSpc>
            </a:pPr>
            <a:r>
              <a:rPr lang="zh-CN" altLang="en-US"/>
              <a:t>一次成功的可能性不大</a:t>
            </a:r>
          </a:p>
          <a:p>
            <a:pPr lvl="1" eaLnBrk="1" hangingPunct="1">
              <a:lnSpc>
                <a:spcPts val="4000"/>
              </a:lnSpc>
            </a:pPr>
            <a:r>
              <a:rPr lang="zh-CN" altLang="en-US"/>
              <a:t>当发现缺陷时，没有多少线索能够用来帮助确定缺陷位置。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p:txBody>
          <a:bodyPr/>
          <a:lstStyle/>
          <a:p>
            <a:pPr eaLnBrk="1" hangingPunct="1"/>
            <a:r>
              <a:rPr lang="zh-CN" altLang="en-US"/>
              <a:t>一次性组装 实例</a:t>
            </a:r>
          </a:p>
        </p:txBody>
      </p:sp>
      <p:pic>
        <p:nvPicPr>
          <p:cNvPr id="399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1268413"/>
            <a:ext cx="7200900" cy="5180012"/>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p:txBody>
          <a:bodyPr/>
          <a:lstStyle/>
          <a:p>
            <a:pPr eaLnBrk="1" hangingPunct="1"/>
            <a:r>
              <a:rPr lang="en-US" altLang="zh-CN"/>
              <a:t>12.3 </a:t>
            </a:r>
            <a:r>
              <a:rPr lang="zh-CN" altLang="en-US"/>
              <a:t>传统软件测试策略（续）</a:t>
            </a:r>
          </a:p>
        </p:txBody>
      </p:sp>
      <p:sp>
        <p:nvSpPr>
          <p:cNvPr id="40962" name="内容占位符 2"/>
          <p:cNvSpPr>
            <a:spLocks noGrp="1" noChangeArrowheads="1"/>
          </p:cNvSpPr>
          <p:nvPr>
            <p:ph idx="1"/>
          </p:nvPr>
        </p:nvSpPr>
        <p:spPr/>
        <p:txBody>
          <a:bodyPr/>
          <a:lstStyle/>
          <a:p>
            <a:pPr eaLnBrk="1" hangingPunct="1">
              <a:buFontTx/>
              <a:buNone/>
            </a:pPr>
            <a:r>
              <a:rPr lang="en-US" altLang="zh-CN">
                <a:solidFill>
                  <a:srgbClr val="FF0000"/>
                </a:solidFill>
              </a:rPr>
              <a:t>2. </a:t>
            </a:r>
            <a:r>
              <a:rPr lang="zh-CN" altLang="en-US">
                <a:solidFill>
                  <a:srgbClr val="FF0000"/>
                </a:solidFill>
              </a:rPr>
              <a:t>增式组装：</a:t>
            </a:r>
            <a:endParaRPr lang="en-US" altLang="zh-CN">
              <a:solidFill>
                <a:srgbClr val="FF0000"/>
              </a:solidFill>
            </a:endParaRPr>
          </a:p>
          <a:p>
            <a:pPr lvl="1" eaLnBrk="1" hangingPunct="1"/>
            <a:r>
              <a:rPr lang="zh-CN" altLang="en-US"/>
              <a:t>逐步组装成较大的系统，边组装边测试</a:t>
            </a:r>
            <a:endParaRPr lang="en-US" altLang="zh-CN"/>
          </a:p>
          <a:p>
            <a:pPr lvl="2" eaLnBrk="1" hangingPunct="1"/>
            <a:r>
              <a:rPr lang="zh-CN" altLang="en-US"/>
              <a:t>自顶向下的增殖方式</a:t>
            </a:r>
          </a:p>
          <a:p>
            <a:pPr lvl="2" eaLnBrk="1" hangingPunct="1"/>
            <a:r>
              <a:rPr lang="zh-CN" altLang="en-US"/>
              <a:t>自底向上的增殖方式</a:t>
            </a:r>
          </a:p>
          <a:p>
            <a:pPr lvl="2" eaLnBrk="1" hangingPunct="1"/>
            <a:r>
              <a:rPr lang="zh-CN" altLang="en-US"/>
              <a:t>混合增殖方式</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p:txBody>
          <a:bodyPr/>
          <a:lstStyle/>
          <a:p>
            <a:pPr eaLnBrk="1" hangingPunct="1"/>
            <a:r>
              <a:rPr lang="zh-CN" altLang="en-US"/>
              <a:t>自顶向下的增殖方式</a:t>
            </a:r>
          </a:p>
        </p:txBody>
      </p:sp>
      <p:sp>
        <p:nvSpPr>
          <p:cNvPr id="41986" name="内容占位符 2"/>
          <p:cNvSpPr>
            <a:spLocks noGrp="1" noChangeArrowheads="1"/>
          </p:cNvSpPr>
          <p:nvPr>
            <p:ph idx="1"/>
          </p:nvPr>
        </p:nvSpPr>
        <p:spPr>
          <a:xfrm>
            <a:off x="323850" y="1600200"/>
            <a:ext cx="8820150" cy="4525963"/>
          </a:xfrm>
        </p:spPr>
        <p:txBody>
          <a:bodyPr/>
          <a:lstStyle/>
          <a:p>
            <a:pPr eaLnBrk="1" hangingPunct="1">
              <a:lnSpc>
                <a:spcPts val="4000"/>
              </a:lnSpc>
            </a:pPr>
            <a:r>
              <a:rPr lang="zh-CN" altLang="en-US" sz="2800" dirty="0"/>
              <a:t>以</a:t>
            </a:r>
            <a:r>
              <a:rPr lang="zh-CN" altLang="en-US" sz="2800" dirty="0">
                <a:solidFill>
                  <a:srgbClr val="FF0000"/>
                </a:solidFill>
              </a:rPr>
              <a:t>主模块</a:t>
            </a:r>
            <a:r>
              <a:rPr lang="zh-CN" altLang="en-US" sz="2800" dirty="0"/>
              <a:t>为被测模块及驱动模块，所有直属于主模块的下属模块用桩模块代替，对主模块进行测试</a:t>
            </a:r>
          </a:p>
          <a:p>
            <a:pPr eaLnBrk="1" hangingPunct="1">
              <a:lnSpc>
                <a:spcPts val="4000"/>
              </a:lnSpc>
            </a:pPr>
            <a:r>
              <a:rPr lang="zh-CN" altLang="en-US" sz="2800" dirty="0"/>
              <a:t>采用深度优先或广度优先的分层策略，用实际模块代替相应桩模块，再用桩模块代替它们的直接下属模块，组装成新的子系统</a:t>
            </a:r>
          </a:p>
          <a:p>
            <a:pPr eaLnBrk="1" hangingPunct="1">
              <a:lnSpc>
                <a:spcPts val="4000"/>
              </a:lnSpc>
            </a:pPr>
            <a:r>
              <a:rPr lang="zh-CN" altLang="en-US" sz="2800" dirty="0"/>
              <a:t>进行回归测试（重新执行以前做过的测试），排除组装过程中引入新的错误的可能</a:t>
            </a:r>
            <a:endParaRPr lang="en-US" altLang="zh-CN" sz="2800" dirty="0"/>
          </a:p>
          <a:p>
            <a:pPr eaLnBrk="1" hangingPunct="1">
              <a:lnSpc>
                <a:spcPts val="4000"/>
              </a:lnSpc>
            </a:pPr>
            <a:r>
              <a:rPr lang="zh-CN" altLang="en-US" sz="2800" dirty="0"/>
              <a:t> 完成所有组装</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p:txBody>
          <a:bodyPr/>
          <a:lstStyle/>
          <a:p>
            <a:pPr eaLnBrk="1" hangingPunct="1"/>
            <a:endParaRPr lang="zh-CN" altLang="en-US"/>
          </a:p>
        </p:txBody>
      </p:sp>
      <p:sp>
        <p:nvSpPr>
          <p:cNvPr id="43010" name="内容占位符 2"/>
          <p:cNvSpPr>
            <a:spLocks noGrp="1" noChangeArrowheads="1"/>
          </p:cNvSpPr>
          <p:nvPr>
            <p:ph idx="1"/>
          </p:nvPr>
        </p:nvSpPr>
        <p:spPr/>
        <p:txBody>
          <a:bodyPr/>
          <a:lstStyle/>
          <a:p>
            <a:pPr eaLnBrk="1" hangingPunct="1"/>
            <a:endParaRPr lang="zh-CN" altLang="en-US"/>
          </a:p>
        </p:txBody>
      </p:sp>
      <p:pic>
        <p:nvPicPr>
          <p:cNvPr id="430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15888"/>
            <a:ext cx="8820150" cy="658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ChangeArrowheads="1"/>
          </p:cNvSpPr>
          <p:nvPr>
            <p:ph type="title"/>
          </p:nvPr>
        </p:nvSpPr>
        <p:spPr/>
        <p:txBody>
          <a:bodyPr/>
          <a:lstStyle/>
          <a:p>
            <a:pPr algn="l" eaLnBrk="1" hangingPunct="1"/>
            <a:r>
              <a:rPr lang="zh-CN" altLang="en-US" sz="3200">
                <a:solidFill>
                  <a:srgbClr val="FF0000"/>
                </a:solidFill>
              </a:rPr>
              <a:t>编写测试驱动模块以及桩模块的实例</a:t>
            </a:r>
            <a:r>
              <a:rPr lang="zh-CN" altLang="en-US" sz="3200"/>
              <a:t>被测代码：</a:t>
            </a:r>
            <a:br>
              <a:rPr lang="en-US" altLang="zh-CN" sz="3200"/>
            </a:br>
            <a:endParaRPr lang="zh-CN" altLang="en-US" sz="3200">
              <a:solidFill>
                <a:srgbClr val="FF0000"/>
              </a:solidFill>
            </a:endParaRPr>
          </a:p>
        </p:txBody>
      </p:sp>
      <p:sp>
        <p:nvSpPr>
          <p:cNvPr id="44034" name="内容占位符 2"/>
          <p:cNvSpPr>
            <a:spLocks noGrp="1"/>
          </p:cNvSpPr>
          <p:nvPr>
            <p:ph idx="1"/>
          </p:nvPr>
        </p:nvSpPr>
        <p:spPr>
          <a:xfrm>
            <a:off x="395288" y="2220913"/>
            <a:ext cx="3970337" cy="4637087"/>
          </a:xfrm>
          <a:solidFill>
            <a:srgbClr val="FFC000"/>
          </a:solidFill>
          <a:ln>
            <a:solidFill>
              <a:srgbClr val="FFC000"/>
            </a:solidFill>
            <a:miter lim="800000"/>
          </a:ln>
        </p:spPr>
        <p:txBody>
          <a:bodyPr/>
          <a:lstStyle/>
          <a:p>
            <a:pPr eaLnBrk="1" hangingPunct="1">
              <a:lnSpc>
                <a:spcPct val="100000"/>
              </a:lnSpc>
              <a:buFontTx/>
              <a:buNone/>
            </a:pPr>
            <a:r>
              <a:rPr lang="en-US" altLang="zh-CN" sz="2400"/>
              <a:t>int Max()</a:t>
            </a:r>
            <a:br>
              <a:rPr lang="en-US" altLang="zh-CN" sz="2400"/>
            </a:br>
            <a:r>
              <a:rPr lang="en-US" altLang="zh-CN" sz="2400"/>
              <a:t>{</a:t>
            </a:r>
            <a:br>
              <a:rPr lang="en-US" altLang="zh-CN" sz="2400"/>
            </a:br>
            <a:r>
              <a:rPr lang="en-US" altLang="zh-CN" sz="2400"/>
              <a:t>int a = fun1(); //</a:t>
            </a:r>
            <a:r>
              <a:rPr lang="zh-CN" altLang="en-US" sz="2400"/>
              <a:t>需要打桩</a:t>
            </a:r>
            <a:br>
              <a:rPr lang="zh-CN" altLang="en-US" sz="2400"/>
            </a:br>
            <a:r>
              <a:rPr lang="en-US" altLang="zh-CN" sz="2400"/>
              <a:t>int b = fun2(); //</a:t>
            </a:r>
            <a:r>
              <a:rPr lang="zh-CN" altLang="en-US" sz="2400"/>
              <a:t>需要打桩</a:t>
            </a:r>
            <a:br>
              <a:rPr lang="zh-CN" altLang="en-US" sz="2400"/>
            </a:br>
            <a:br>
              <a:rPr lang="zh-CN" altLang="en-US" sz="2400"/>
            </a:br>
            <a:r>
              <a:rPr lang="en-US" altLang="zh-CN" sz="2400"/>
              <a:t>if (a&gt;b)</a:t>
            </a:r>
            <a:br>
              <a:rPr lang="en-US" altLang="zh-CN" sz="2400"/>
            </a:br>
            <a:r>
              <a:rPr lang="en-US" altLang="zh-CN" sz="2400"/>
              <a:t>    return a;</a:t>
            </a:r>
            <a:br>
              <a:rPr lang="en-US" altLang="zh-CN" sz="2400"/>
            </a:br>
            <a:r>
              <a:rPr lang="en-US" altLang="zh-CN" sz="2400"/>
              <a:t>else</a:t>
            </a:r>
            <a:br>
              <a:rPr lang="en-US" altLang="zh-CN" sz="2400"/>
            </a:br>
            <a:r>
              <a:rPr lang="en-US" altLang="zh-CN" sz="2400"/>
              <a:t>   return b;</a:t>
            </a:r>
            <a:br>
              <a:rPr lang="en-US" altLang="zh-CN" sz="2400"/>
            </a:br>
            <a:r>
              <a:rPr lang="en-US" altLang="zh-CN" sz="2400"/>
              <a:t>}</a:t>
            </a:r>
            <a:endParaRPr lang="zh-CN" altLang="en-US" sz="2400"/>
          </a:p>
        </p:txBody>
      </p:sp>
      <p:sp>
        <p:nvSpPr>
          <p:cNvPr id="44035" name="矩形 3"/>
          <p:cNvSpPr>
            <a:spLocks noChangeArrowheads="1"/>
          </p:cNvSpPr>
          <p:nvPr/>
        </p:nvSpPr>
        <p:spPr bwMode="auto">
          <a:xfrm>
            <a:off x="323850" y="1341438"/>
            <a:ext cx="2286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en-US">
                <a:solidFill>
                  <a:srgbClr val="000000"/>
                </a:solidFill>
              </a:rPr>
              <a:t>被测代码：</a:t>
            </a:r>
            <a:br>
              <a:rPr lang="en-US" altLang="zh-CN">
                <a:solidFill>
                  <a:srgbClr val="000000"/>
                </a:solidFill>
              </a:rPr>
            </a:br>
            <a:endParaRPr lang="zh-CN" altLang="en-US" sz="1800"/>
          </a:p>
        </p:txBody>
      </p:sp>
      <p:sp>
        <p:nvSpPr>
          <p:cNvPr id="5" name="矩形 4"/>
          <p:cNvSpPr>
            <a:spLocks noChangeArrowheads="1"/>
          </p:cNvSpPr>
          <p:nvPr/>
        </p:nvSpPr>
        <p:spPr bwMode="auto">
          <a:xfrm>
            <a:off x="4932363" y="981075"/>
            <a:ext cx="2286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en-US">
                <a:solidFill>
                  <a:srgbClr val="000000"/>
                </a:solidFill>
              </a:rPr>
              <a:t>驱动模块：</a:t>
            </a:r>
            <a:br>
              <a:rPr lang="en-US" altLang="zh-CN">
                <a:solidFill>
                  <a:srgbClr val="000000"/>
                </a:solidFill>
              </a:rPr>
            </a:br>
            <a:endParaRPr lang="zh-CN" altLang="en-US" sz="1800"/>
          </a:p>
        </p:txBody>
      </p:sp>
      <p:sp>
        <p:nvSpPr>
          <p:cNvPr id="6" name="内容占位符 2"/>
          <p:cNvSpPr txBox="1"/>
          <p:nvPr/>
        </p:nvSpPr>
        <p:spPr bwMode="auto">
          <a:xfrm>
            <a:off x="4787900" y="1844675"/>
            <a:ext cx="3970338" cy="2736850"/>
          </a:xfrm>
          <a:prstGeom prst="rect">
            <a:avLst/>
          </a:prstGeom>
          <a:solidFill>
            <a:srgbClr val="FFC000"/>
          </a:solidFill>
          <a:ln w="9525">
            <a:solidFill>
              <a:srgbClr val="FFC000"/>
            </a:solidFill>
            <a:miter lim="800000"/>
          </a:ln>
        </p:spPr>
        <p:txBody>
          <a:bodyPr/>
          <a:lstStyle>
            <a:lvl1pPr marL="342900" indent="-342900">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buFontTx/>
              <a:buNone/>
            </a:pPr>
            <a:r>
              <a:rPr lang="en-US" altLang="zh-CN" sz="2400"/>
              <a:t>int main()</a:t>
            </a:r>
            <a:br>
              <a:rPr lang="en-US" altLang="zh-CN" sz="2400"/>
            </a:br>
            <a:r>
              <a:rPr lang="en-US" altLang="zh-CN" sz="2400"/>
              <a:t>{</a:t>
            </a:r>
            <a:br>
              <a:rPr lang="en-US" altLang="zh-CN" sz="2400"/>
            </a:br>
            <a:r>
              <a:rPr lang="en-US" altLang="zh-CN" sz="2400"/>
              <a:t>    //</a:t>
            </a:r>
            <a:r>
              <a:rPr lang="zh-CN" altLang="en-US" sz="2400"/>
              <a:t>初始化</a:t>
            </a:r>
            <a:br>
              <a:rPr lang="zh-CN" altLang="en-US" sz="2400"/>
            </a:br>
            <a:r>
              <a:rPr lang="zh-CN" altLang="en-US" sz="2400"/>
              <a:t>    </a:t>
            </a:r>
            <a:r>
              <a:rPr lang="en-US" altLang="zh-CN" sz="2400"/>
              <a:t>int ret = Max();</a:t>
            </a:r>
            <a:br>
              <a:rPr lang="en-US" altLang="zh-CN" sz="2400"/>
            </a:br>
            <a:r>
              <a:rPr lang="en-US" altLang="zh-CN" sz="2400"/>
              <a:t>    //</a:t>
            </a:r>
            <a:r>
              <a:rPr lang="zh-CN" altLang="en-US" sz="2400"/>
              <a:t>判断结果是否符合预期</a:t>
            </a:r>
            <a:br>
              <a:rPr lang="zh-CN" altLang="en-US" sz="2400"/>
            </a:br>
            <a:r>
              <a:rPr lang="en-US" altLang="zh-CN" sz="2400"/>
              <a:t>}</a:t>
            </a:r>
            <a:br>
              <a:rPr lang="en-US" altLang="zh-CN" sz="2400"/>
            </a:br>
            <a:endParaRPr lang="zh-CN" altLang="en-US" sz="2400"/>
          </a:p>
        </p:txBody>
      </p:sp>
      <p:sp>
        <p:nvSpPr>
          <p:cNvPr id="7" name="矩形 6"/>
          <p:cNvSpPr>
            <a:spLocks noChangeArrowheads="1"/>
          </p:cNvSpPr>
          <p:nvPr/>
        </p:nvSpPr>
        <p:spPr bwMode="auto">
          <a:xfrm>
            <a:off x="4932363" y="5589588"/>
            <a:ext cx="3887787" cy="92233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1800"/>
              <a:t>int fun1(){return 0;}; </a:t>
            </a:r>
            <a:br>
              <a:rPr lang="en-US" altLang="zh-CN" sz="1800"/>
            </a:br>
            <a:r>
              <a:rPr lang="en-US" altLang="zh-CN" sz="1800"/>
              <a:t>int fun2(){return 0;}; </a:t>
            </a:r>
            <a:br>
              <a:rPr lang="en-US" altLang="zh-CN" sz="1800"/>
            </a:br>
            <a:endParaRPr lang="zh-CN" altLang="en-US" sz="1800"/>
          </a:p>
        </p:txBody>
      </p:sp>
      <p:sp>
        <p:nvSpPr>
          <p:cNvPr id="8" name="矩形 7"/>
          <p:cNvSpPr>
            <a:spLocks noChangeArrowheads="1"/>
          </p:cNvSpPr>
          <p:nvPr/>
        </p:nvSpPr>
        <p:spPr bwMode="auto">
          <a:xfrm>
            <a:off x="4787900" y="4941888"/>
            <a:ext cx="2286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en-US">
                <a:solidFill>
                  <a:srgbClr val="000000"/>
                </a:solidFill>
              </a:rPr>
              <a:t>桩模块：</a:t>
            </a:r>
            <a:br>
              <a:rPr lang="en-US" altLang="zh-CN">
                <a:solidFill>
                  <a:srgbClr val="000000"/>
                </a:solidFill>
              </a:rPr>
            </a:b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a:xfrm>
            <a:off x="468313" y="0"/>
            <a:ext cx="8229600" cy="1143000"/>
          </a:xfrm>
        </p:spPr>
        <p:txBody>
          <a:bodyPr/>
          <a:lstStyle/>
          <a:p>
            <a:pPr eaLnBrk="1" hangingPunct="1"/>
            <a:r>
              <a:rPr lang="zh-CN" altLang="en-US" sz="4000">
                <a:latin typeface="宋体" pitchFamily="2" charset="-122"/>
              </a:rPr>
              <a:t>软件操作造成损失惊人</a:t>
            </a:r>
            <a:endParaRPr lang="zh-CN" altLang="en-US" sz="4000"/>
          </a:p>
        </p:txBody>
      </p:sp>
      <p:sp>
        <p:nvSpPr>
          <p:cNvPr id="17410" name="内容占位符 2"/>
          <p:cNvSpPr>
            <a:spLocks noGrp="1" noChangeArrowheads="1"/>
          </p:cNvSpPr>
          <p:nvPr>
            <p:ph idx="1"/>
          </p:nvPr>
        </p:nvSpPr>
        <p:spPr>
          <a:xfrm>
            <a:off x="395288" y="1125538"/>
            <a:ext cx="8229600" cy="4668837"/>
          </a:xfrm>
        </p:spPr>
        <p:txBody>
          <a:bodyPr/>
          <a:lstStyle/>
          <a:p>
            <a:pPr eaLnBrk="1" hangingPunct="1">
              <a:lnSpc>
                <a:spcPts val="3800"/>
              </a:lnSpc>
            </a:pPr>
            <a:r>
              <a:rPr lang="en-US" altLang="zh-CN" sz="2400">
                <a:latin typeface="宋体" pitchFamily="2" charset="-122"/>
              </a:rPr>
              <a:t>IT</a:t>
            </a:r>
            <a:r>
              <a:rPr lang="zh-CN" altLang="en-US" sz="2400">
                <a:latin typeface="宋体" pitchFamily="2" charset="-122"/>
              </a:rPr>
              <a:t>失败每年将使全球经济付出惊人的</a:t>
            </a:r>
            <a:r>
              <a:rPr lang="en-US" altLang="zh-CN" sz="2400">
                <a:latin typeface="宋体" pitchFamily="2" charset="-122"/>
              </a:rPr>
              <a:t>6.2</a:t>
            </a:r>
            <a:r>
              <a:rPr lang="zh-CN" altLang="en-US" sz="2400">
                <a:latin typeface="宋体" pitchFamily="2" charset="-122"/>
              </a:rPr>
              <a:t>万亿美元的代价</a:t>
            </a:r>
            <a:r>
              <a:rPr lang="en-US" altLang="zh-CN" sz="2400">
                <a:latin typeface="宋体" pitchFamily="2" charset="-122"/>
              </a:rPr>
              <a:t>--</a:t>
            </a:r>
            <a:r>
              <a:rPr lang="zh-CN" altLang="en-US" sz="2400">
                <a:latin typeface="宋体" pitchFamily="2" charset="-122"/>
              </a:rPr>
              <a:t> </a:t>
            </a:r>
            <a:r>
              <a:rPr lang="en-US" altLang="zh-CN" sz="2400" i="1">
                <a:latin typeface="宋体" pitchFamily="2" charset="-122"/>
              </a:rPr>
              <a:t>IT</a:t>
            </a:r>
            <a:r>
              <a:rPr lang="zh-CN" altLang="en-US" sz="2400" i="1">
                <a:latin typeface="宋体" pitchFamily="2" charset="-122"/>
              </a:rPr>
              <a:t>复杂性危机：威胁与机会</a:t>
            </a:r>
            <a:endParaRPr lang="en-US" altLang="zh-CN" sz="2400">
              <a:latin typeface="宋体" pitchFamily="2" charset="-122"/>
            </a:endParaRPr>
          </a:p>
          <a:p>
            <a:pPr eaLnBrk="1" hangingPunct="1">
              <a:lnSpc>
                <a:spcPts val="3800"/>
              </a:lnSpc>
            </a:pPr>
            <a:r>
              <a:rPr lang="en-US" altLang="zh-CN" sz="2400" b="1">
                <a:latin typeface="宋体" pitchFamily="2" charset="-122"/>
              </a:rPr>
              <a:t>1996</a:t>
            </a:r>
            <a:r>
              <a:rPr lang="zh-CN" altLang="en-US" sz="2400" b="1">
                <a:latin typeface="宋体" pitchFamily="2" charset="-122"/>
              </a:rPr>
              <a:t>年</a:t>
            </a:r>
            <a:r>
              <a:rPr lang="en-US" altLang="zh-CN" sz="2400" b="1">
                <a:latin typeface="宋体" pitchFamily="2" charset="-122"/>
              </a:rPr>
              <a:t>6</a:t>
            </a:r>
            <a:r>
              <a:rPr lang="zh-CN" altLang="en-US" sz="2400" b="1">
                <a:latin typeface="宋体" pitchFamily="2" charset="-122"/>
              </a:rPr>
              <a:t>月发射的阿里亚娜</a:t>
            </a:r>
            <a:r>
              <a:rPr lang="en-US" altLang="zh-CN" sz="2400" b="1">
                <a:latin typeface="宋体" pitchFamily="2" charset="-122"/>
              </a:rPr>
              <a:t>5</a:t>
            </a:r>
            <a:r>
              <a:rPr lang="zh-CN" altLang="en-US" sz="2400" b="1">
                <a:latin typeface="宋体" pitchFamily="2" charset="-122"/>
              </a:rPr>
              <a:t>型火箭升空失</a:t>
            </a:r>
            <a:r>
              <a:rPr lang="zh-CN" altLang="en-US" sz="2400">
                <a:latin typeface="宋体" pitchFamily="2" charset="-122"/>
              </a:rPr>
              <a:t>败，损失</a:t>
            </a:r>
            <a:r>
              <a:rPr lang="en-US" altLang="zh-CN" sz="2400" b="1">
                <a:latin typeface="宋体" pitchFamily="2" charset="-122"/>
              </a:rPr>
              <a:t>25</a:t>
            </a:r>
            <a:r>
              <a:rPr lang="zh-CN" altLang="en-US" sz="2400" b="1">
                <a:latin typeface="宋体" pitchFamily="2" charset="-122"/>
              </a:rPr>
              <a:t>亿美元</a:t>
            </a:r>
          </a:p>
          <a:p>
            <a:pPr eaLnBrk="1" hangingPunct="1">
              <a:lnSpc>
                <a:spcPts val="3800"/>
              </a:lnSpc>
            </a:pPr>
            <a:r>
              <a:rPr lang="zh-CN" altLang="en-US" sz="2400">
                <a:latin typeface="宋体" pitchFamily="2" charset="-122"/>
              </a:rPr>
              <a:t>美国航空业，</a:t>
            </a:r>
            <a:r>
              <a:rPr lang="en-US" altLang="zh-CN" sz="2400" b="1">
                <a:latin typeface="宋体" pitchFamily="2" charset="-122"/>
              </a:rPr>
              <a:t>1999</a:t>
            </a:r>
            <a:r>
              <a:rPr lang="zh-CN" altLang="en-US" sz="2400" b="1">
                <a:latin typeface="宋体" pitchFamily="2" charset="-122"/>
              </a:rPr>
              <a:t>年损失</a:t>
            </a:r>
            <a:r>
              <a:rPr lang="en-US" altLang="zh-CN" sz="2400" b="1">
                <a:latin typeface="宋体" pitchFamily="2" charset="-122"/>
              </a:rPr>
              <a:t>16</a:t>
            </a:r>
            <a:r>
              <a:rPr lang="zh-CN" altLang="en-US" sz="2400" b="1">
                <a:latin typeface="宋体" pitchFamily="2" charset="-122"/>
              </a:rPr>
              <a:t>亿美元</a:t>
            </a:r>
          </a:p>
          <a:p>
            <a:pPr eaLnBrk="1" hangingPunct="1">
              <a:lnSpc>
                <a:spcPts val="3800"/>
              </a:lnSpc>
            </a:pPr>
            <a:r>
              <a:rPr lang="zh-CN" altLang="en-US" sz="2400">
                <a:latin typeface="宋体" pitchFamily="2" charset="-122"/>
              </a:rPr>
              <a:t>海湾战争中，</a:t>
            </a:r>
            <a:r>
              <a:rPr lang="zh-CN" altLang="en-US" sz="2400" b="1">
                <a:latin typeface="宋体" pitchFamily="2" charset="-122"/>
              </a:rPr>
              <a:t>“爱国者”导弹的雷达跟踪系统被</a:t>
            </a:r>
            <a:r>
              <a:rPr lang="zh-CN" altLang="en-US" sz="2400">
                <a:latin typeface="宋体" pitchFamily="2" charset="-122"/>
              </a:rPr>
              <a:t>扰乱，发射导弹时产生</a:t>
            </a:r>
            <a:r>
              <a:rPr lang="en-US" altLang="zh-CN" sz="2400" b="1">
                <a:latin typeface="宋体" pitchFamily="2" charset="-122"/>
              </a:rPr>
              <a:t>1/3</a:t>
            </a:r>
            <a:r>
              <a:rPr lang="zh-CN" altLang="en-US" sz="2400" b="1">
                <a:latin typeface="宋体" pitchFamily="2" charset="-122"/>
              </a:rPr>
              <a:t>秒误差，未能击中</a:t>
            </a:r>
          </a:p>
          <a:p>
            <a:pPr eaLnBrk="1" hangingPunct="1">
              <a:lnSpc>
                <a:spcPts val="3800"/>
              </a:lnSpc>
            </a:pPr>
            <a:r>
              <a:rPr lang="zh-CN" altLang="en-US" sz="2400">
                <a:latin typeface="宋体" pitchFamily="2" charset="-122"/>
              </a:rPr>
              <a:t>伊拉克发射的</a:t>
            </a:r>
            <a:r>
              <a:rPr lang="zh-CN" altLang="en-US" sz="2400" b="1">
                <a:latin typeface="宋体" pitchFamily="2" charset="-122"/>
              </a:rPr>
              <a:t>“飞毛腿”导弹，造成多人伤亡</a:t>
            </a:r>
            <a:endParaRPr lang="en-US" altLang="zh-CN" sz="2400" b="1">
              <a:latin typeface="宋体" pitchFamily="2" charset="-122"/>
            </a:endParaRPr>
          </a:p>
          <a:p>
            <a:pPr eaLnBrk="1" hangingPunct="1">
              <a:lnSpc>
                <a:spcPts val="3800"/>
              </a:lnSpc>
            </a:pPr>
            <a:r>
              <a:rPr lang="en-US" altLang="zh-CN" sz="2400" b="1">
                <a:latin typeface="宋体" pitchFamily="2" charset="-122"/>
              </a:rPr>
              <a:t>2003</a:t>
            </a:r>
            <a:r>
              <a:rPr lang="zh-CN" altLang="en-US" sz="2400" b="1">
                <a:latin typeface="宋体" pitchFamily="2" charset="-122"/>
              </a:rPr>
              <a:t>年</a:t>
            </a:r>
            <a:r>
              <a:rPr lang="en-US" altLang="zh-CN" sz="2400" b="1">
                <a:latin typeface="宋体" pitchFamily="2" charset="-122"/>
              </a:rPr>
              <a:t>8</a:t>
            </a:r>
            <a:r>
              <a:rPr lang="zh-CN" altLang="en-US" sz="2400" b="1">
                <a:latin typeface="宋体" pitchFamily="2" charset="-122"/>
              </a:rPr>
              <a:t>月</a:t>
            </a:r>
            <a:r>
              <a:rPr lang="en-US" altLang="zh-CN" sz="2400" b="1">
                <a:latin typeface="宋体" pitchFamily="2" charset="-122"/>
              </a:rPr>
              <a:t>14</a:t>
            </a:r>
            <a:r>
              <a:rPr lang="zh-CN" altLang="en-US" sz="2400" b="1">
                <a:latin typeface="宋体" pitchFamily="2" charset="-122"/>
              </a:rPr>
              <a:t>日，美国及加拿大部分地区发</a:t>
            </a:r>
            <a:r>
              <a:rPr lang="zh-CN" altLang="en-US" sz="2400">
                <a:latin typeface="宋体" pitchFamily="2" charset="-122"/>
              </a:rPr>
              <a:t>生了历史上最大的停电事故，原因是电力监测与控制系统出现软件错误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p:txBody>
          <a:bodyPr/>
          <a:lstStyle/>
          <a:p>
            <a:pPr eaLnBrk="1" hangingPunct="1"/>
            <a:r>
              <a:rPr lang="zh-CN" altLang="en-US"/>
              <a:t>自顶向下的增殖方式</a:t>
            </a:r>
          </a:p>
        </p:txBody>
      </p:sp>
      <p:sp>
        <p:nvSpPr>
          <p:cNvPr id="45058" name="内容占位符 2"/>
          <p:cNvSpPr>
            <a:spLocks noGrp="1" noChangeArrowheads="1"/>
          </p:cNvSpPr>
          <p:nvPr>
            <p:ph idx="1"/>
          </p:nvPr>
        </p:nvSpPr>
        <p:spPr/>
        <p:txBody>
          <a:bodyPr/>
          <a:lstStyle/>
          <a:p>
            <a:pPr eaLnBrk="1" hangingPunct="1"/>
            <a:r>
              <a:rPr lang="zh-CN" altLang="en-US" dirty="0"/>
              <a:t>桩模块的几种情况：</a:t>
            </a:r>
          </a:p>
          <a:p>
            <a:pPr lvl="1" eaLnBrk="1" hangingPunct="1"/>
            <a:r>
              <a:rPr lang="zh-CN" altLang="en-US" dirty="0"/>
              <a:t>显示跟踪信息</a:t>
            </a:r>
            <a:endParaRPr lang="en-US" altLang="zh-CN" dirty="0"/>
          </a:p>
          <a:p>
            <a:pPr lvl="1" eaLnBrk="1" hangingPunct="1"/>
            <a:r>
              <a:rPr lang="zh-CN" altLang="en-US" dirty="0"/>
              <a:t>显示传递的信息</a:t>
            </a:r>
          </a:p>
          <a:p>
            <a:pPr lvl="1" eaLnBrk="1" hangingPunct="1"/>
            <a:r>
              <a:rPr lang="zh-CN" altLang="en-US" dirty="0"/>
              <a:t>从一个表（或外部文件）返回一个值</a:t>
            </a:r>
          </a:p>
          <a:p>
            <a:pPr lvl="1" eaLnBrk="1" hangingPunct="1"/>
            <a:r>
              <a:rPr lang="zh-CN" altLang="en-US" dirty="0"/>
              <a:t>进行一项表查询以根据输入参数返回输出参数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p:txBody>
          <a:bodyPr/>
          <a:lstStyle/>
          <a:p>
            <a:pPr eaLnBrk="1" hangingPunct="1"/>
            <a:r>
              <a:rPr lang="zh-CN" altLang="en-US"/>
              <a:t>自底向上的增殖方式</a:t>
            </a:r>
          </a:p>
        </p:txBody>
      </p:sp>
      <p:sp>
        <p:nvSpPr>
          <p:cNvPr id="46082" name="内容占位符 2"/>
          <p:cNvSpPr>
            <a:spLocks noGrp="1" noChangeArrowheads="1"/>
          </p:cNvSpPr>
          <p:nvPr>
            <p:ph idx="1"/>
          </p:nvPr>
        </p:nvSpPr>
        <p:spPr/>
        <p:txBody>
          <a:bodyPr/>
          <a:lstStyle/>
          <a:p>
            <a:pPr eaLnBrk="1" hangingPunct="1"/>
            <a:r>
              <a:rPr lang="zh-CN" altLang="en-US"/>
              <a:t>由驱动模块控制</a:t>
            </a:r>
            <a:r>
              <a:rPr lang="zh-CN" altLang="en-US">
                <a:solidFill>
                  <a:srgbClr val="FF0000"/>
                </a:solidFill>
              </a:rPr>
              <a:t>最底层模块</a:t>
            </a:r>
            <a:r>
              <a:rPr lang="zh-CN" altLang="en-US"/>
              <a:t>进行测试</a:t>
            </a:r>
          </a:p>
          <a:p>
            <a:pPr eaLnBrk="1" hangingPunct="1"/>
            <a:r>
              <a:rPr lang="zh-CN" altLang="en-US"/>
              <a:t>用实际模块代替驱动模块，组装成子系统</a:t>
            </a:r>
          </a:p>
          <a:p>
            <a:pPr eaLnBrk="1" hangingPunct="1"/>
            <a:r>
              <a:rPr lang="zh-CN" altLang="en-US"/>
              <a:t>为子系统配备驱动模块，进行测试</a:t>
            </a:r>
          </a:p>
          <a:p>
            <a:pPr eaLnBrk="1" hangingPunct="1"/>
            <a:r>
              <a:rPr lang="zh-CN" altLang="en-US"/>
              <a:t>完成所有组装</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p:txBody>
          <a:bodyPr/>
          <a:lstStyle/>
          <a:p>
            <a:pPr eaLnBrk="1" hangingPunct="1"/>
            <a:endParaRPr lang="zh-CN" altLang="en-US"/>
          </a:p>
        </p:txBody>
      </p:sp>
      <p:pic>
        <p:nvPicPr>
          <p:cNvPr id="471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30175"/>
            <a:ext cx="9144000" cy="6283325"/>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p:txBody>
          <a:bodyPr/>
          <a:lstStyle/>
          <a:p>
            <a:pPr eaLnBrk="1" hangingPunct="1"/>
            <a:r>
              <a:rPr lang="zh-CN" altLang="en-US"/>
              <a:t>自底向上的增殖方式</a:t>
            </a:r>
          </a:p>
        </p:txBody>
      </p:sp>
      <p:sp>
        <p:nvSpPr>
          <p:cNvPr id="48130" name="内容占位符 2"/>
          <p:cNvSpPr>
            <a:spLocks noGrp="1" noChangeArrowheads="1"/>
          </p:cNvSpPr>
          <p:nvPr>
            <p:ph idx="1"/>
          </p:nvPr>
        </p:nvSpPr>
        <p:spPr/>
        <p:txBody>
          <a:bodyPr/>
          <a:lstStyle/>
          <a:p>
            <a:pPr eaLnBrk="1" hangingPunct="1"/>
            <a:r>
              <a:rPr lang="zh-CN" altLang="en-US"/>
              <a:t>驱动模块的几种情况：</a:t>
            </a:r>
          </a:p>
          <a:p>
            <a:pPr lvl="1" eaLnBrk="1" hangingPunct="1"/>
            <a:r>
              <a:rPr lang="zh-CN" altLang="en-US"/>
              <a:t>调用从属模块</a:t>
            </a:r>
          </a:p>
          <a:p>
            <a:pPr lvl="1" eaLnBrk="1" hangingPunct="1"/>
            <a:r>
              <a:rPr lang="zh-CN" altLang="en-US"/>
              <a:t>从表（或外部文件）中传送参数</a:t>
            </a:r>
          </a:p>
          <a:p>
            <a:pPr lvl="1" eaLnBrk="1" hangingPunct="1"/>
            <a:r>
              <a:rPr lang="zh-CN" altLang="en-US"/>
              <a:t>显示参数</a:t>
            </a:r>
          </a:p>
          <a:p>
            <a:pPr lvl="1" eaLnBrk="1" hangingPunct="1"/>
            <a:r>
              <a:rPr lang="zh-CN" altLang="en-US"/>
              <a:t> 兼有上面两个功能</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p:nvPr>
        </p:nvSpPr>
        <p:spPr/>
        <p:txBody>
          <a:bodyPr/>
          <a:lstStyle/>
          <a:p>
            <a:pPr eaLnBrk="1" hangingPunct="1"/>
            <a:r>
              <a:rPr lang="zh-CN" altLang="en-US"/>
              <a:t>比较</a:t>
            </a:r>
          </a:p>
        </p:txBody>
      </p:sp>
      <p:sp>
        <p:nvSpPr>
          <p:cNvPr id="49154" name="内容占位符 2"/>
          <p:cNvSpPr>
            <a:spLocks noGrp="1" noChangeArrowheads="1"/>
          </p:cNvSpPr>
          <p:nvPr>
            <p:ph sz="half" idx="1"/>
          </p:nvPr>
        </p:nvSpPr>
        <p:spPr/>
        <p:txBody>
          <a:bodyPr/>
          <a:lstStyle/>
          <a:p>
            <a:pPr algn="ctr" eaLnBrk="1" hangingPunct="1">
              <a:lnSpc>
                <a:spcPts val="4000"/>
              </a:lnSpc>
              <a:buFontTx/>
              <a:buNone/>
            </a:pPr>
            <a:r>
              <a:rPr lang="zh-CN" altLang="en-US">
                <a:solidFill>
                  <a:srgbClr val="FF0000"/>
                </a:solidFill>
              </a:rPr>
              <a:t>自顶向下方式</a:t>
            </a:r>
          </a:p>
          <a:p>
            <a:pPr eaLnBrk="1" hangingPunct="1">
              <a:lnSpc>
                <a:spcPts val="4000"/>
              </a:lnSpc>
            </a:pPr>
            <a:r>
              <a:rPr lang="zh-CN" altLang="en-US">
                <a:solidFill>
                  <a:srgbClr val="0070C0"/>
                </a:solidFill>
              </a:rPr>
              <a:t>缺点</a:t>
            </a:r>
            <a:r>
              <a:rPr lang="zh-CN" altLang="en-US"/>
              <a:t>：需要建立桩模块；重要而复杂的算法模块一般在底层</a:t>
            </a:r>
          </a:p>
          <a:p>
            <a:pPr eaLnBrk="1" hangingPunct="1">
              <a:lnSpc>
                <a:spcPts val="4000"/>
              </a:lnSpc>
            </a:pPr>
            <a:r>
              <a:rPr lang="zh-CN" altLang="en-US">
                <a:solidFill>
                  <a:srgbClr val="0070C0"/>
                </a:solidFill>
              </a:rPr>
              <a:t>优点</a:t>
            </a:r>
            <a:r>
              <a:rPr lang="zh-CN" altLang="en-US"/>
              <a:t>：较早的发现主要控制方面的问题</a:t>
            </a:r>
            <a:endParaRPr lang="en-US" altLang="zh-CN"/>
          </a:p>
          <a:p>
            <a:pPr eaLnBrk="1" hangingPunct="1">
              <a:lnSpc>
                <a:spcPts val="4000"/>
              </a:lnSpc>
              <a:buFontTx/>
              <a:buNone/>
            </a:pPr>
            <a:endParaRPr lang="zh-CN" altLang="en-US"/>
          </a:p>
        </p:txBody>
      </p:sp>
      <p:sp>
        <p:nvSpPr>
          <p:cNvPr id="49155" name="内容占位符 3"/>
          <p:cNvSpPr>
            <a:spLocks noGrp="1" noChangeArrowheads="1"/>
          </p:cNvSpPr>
          <p:nvPr>
            <p:ph sz="half" idx="2"/>
          </p:nvPr>
        </p:nvSpPr>
        <p:spPr/>
        <p:txBody>
          <a:bodyPr/>
          <a:lstStyle/>
          <a:p>
            <a:pPr algn="ctr" eaLnBrk="1" hangingPunct="1">
              <a:lnSpc>
                <a:spcPts val="4000"/>
              </a:lnSpc>
              <a:buFontTx/>
              <a:buNone/>
            </a:pPr>
            <a:r>
              <a:rPr lang="zh-CN" altLang="en-US">
                <a:solidFill>
                  <a:srgbClr val="FF0000"/>
                </a:solidFill>
              </a:rPr>
              <a:t>自底向上方式</a:t>
            </a:r>
          </a:p>
          <a:p>
            <a:pPr eaLnBrk="1" hangingPunct="1">
              <a:lnSpc>
                <a:spcPts val="4000"/>
              </a:lnSpc>
            </a:pPr>
            <a:r>
              <a:rPr lang="zh-CN" altLang="en-US">
                <a:solidFill>
                  <a:srgbClr val="0070C0"/>
                </a:solidFill>
              </a:rPr>
              <a:t>优点</a:t>
            </a:r>
            <a:r>
              <a:rPr lang="zh-CN" altLang="en-US"/>
              <a:t>：不需要建立桩模块，建立驱动模块一般比建立桩模块容易；容易出问题的部分在早期解决；易于并行测试，提高效率</a:t>
            </a:r>
          </a:p>
          <a:p>
            <a:pPr eaLnBrk="1" hangingPunct="1">
              <a:lnSpc>
                <a:spcPts val="4000"/>
              </a:lnSpc>
            </a:pPr>
            <a:r>
              <a:rPr lang="zh-CN" altLang="en-US">
                <a:solidFill>
                  <a:srgbClr val="0070C0"/>
                </a:solidFill>
              </a:rPr>
              <a:t>缺点</a:t>
            </a:r>
            <a:r>
              <a:rPr lang="zh-CN" altLang="en-US"/>
              <a:t>：最后才接触到主要的控制</a:t>
            </a:r>
          </a:p>
          <a:p>
            <a:pPr eaLnBrk="1" hangingPunct="1"/>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p:nvPr>
        </p:nvSpPr>
        <p:spPr/>
        <p:txBody>
          <a:bodyPr/>
          <a:lstStyle/>
          <a:p>
            <a:pPr eaLnBrk="1" hangingPunct="1"/>
            <a:r>
              <a:rPr lang="zh-CN" altLang="en-US"/>
              <a:t>混合增殖方式</a:t>
            </a:r>
          </a:p>
        </p:txBody>
      </p:sp>
      <p:sp>
        <p:nvSpPr>
          <p:cNvPr id="50178" name="内容占位符 2"/>
          <p:cNvSpPr>
            <a:spLocks noGrp="1" noChangeArrowheads="1"/>
          </p:cNvSpPr>
          <p:nvPr>
            <p:ph idx="1"/>
          </p:nvPr>
        </p:nvSpPr>
        <p:spPr/>
        <p:txBody>
          <a:bodyPr/>
          <a:lstStyle/>
          <a:p>
            <a:pPr eaLnBrk="1" hangingPunct="1"/>
            <a:r>
              <a:rPr lang="zh-CN" altLang="en-US"/>
              <a:t>衍变的自顶向下的增殖测试：</a:t>
            </a:r>
          </a:p>
          <a:p>
            <a:pPr lvl="1" eaLnBrk="1" hangingPunct="1"/>
            <a:r>
              <a:rPr lang="zh-CN" altLang="en-US"/>
              <a:t>强化对输入输出模块和新算法的测试，并自底向上组装成功能完整且相对独立的子系统，然后再由主模块自顶向下进行增殖测试</a:t>
            </a:r>
          </a:p>
          <a:p>
            <a:pPr eaLnBrk="1" hangingPunct="1"/>
            <a:r>
              <a:rPr lang="zh-CN" altLang="en-US"/>
              <a:t>自底向上－自顶向下的增殖测试：</a:t>
            </a:r>
          </a:p>
          <a:p>
            <a:pPr lvl="1" eaLnBrk="1" hangingPunct="1"/>
            <a:r>
              <a:rPr lang="zh-CN" altLang="en-US"/>
              <a:t>对含读操作的子系统自底向上进行组装测试，对含写操作的子系统做自顶向下的组装测试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rrowheads="1"/>
          </p:cNvSpPr>
          <p:nvPr>
            <p:ph type="title"/>
          </p:nvPr>
        </p:nvSpPr>
        <p:spPr/>
        <p:txBody>
          <a:bodyPr/>
          <a:lstStyle/>
          <a:p>
            <a:pPr eaLnBrk="1" hangingPunct="1"/>
            <a:r>
              <a:rPr lang="zh-CN" altLang="en-US">
                <a:solidFill>
                  <a:srgbClr val="FF0000"/>
                </a:solidFill>
              </a:rPr>
              <a:t>回归测试</a:t>
            </a:r>
            <a:endParaRPr lang="zh-CN" altLang="en-US"/>
          </a:p>
        </p:txBody>
      </p:sp>
      <p:sp>
        <p:nvSpPr>
          <p:cNvPr id="51202" name="内容占位符 2"/>
          <p:cNvSpPr>
            <a:spLocks noGrp="1" noChangeArrowheads="1"/>
          </p:cNvSpPr>
          <p:nvPr>
            <p:ph idx="1"/>
          </p:nvPr>
        </p:nvSpPr>
        <p:spPr/>
        <p:txBody>
          <a:bodyPr/>
          <a:lstStyle/>
          <a:p>
            <a:pPr eaLnBrk="1" hangingPunct="1"/>
            <a:r>
              <a:rPr lang="zh-CN" altLang="en-US"/>
              <a:t>对所修改的模块及其子模块进行自顶向下测试</a:t>
            </a:r>
          </a:p>
          <a:p>
            <a:pPr eaLnBrk="1" hangingPunct="1"/>
            <a:r>
              <a:rPr lang="zh-CN" altLang="en-US"/>
              <a:t>测试完成后将其视为子系统，再自底向上测试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noChangeArrowheads="1"/>
          </p:cNvSpPr>
          <p:nvPr>
            <p:ph type="title"/>
          </p:nvPr>
        </p:nvSpPr>
        <p:spPr/>
        <p:txBody>
          <a:bodyPr/>
          <a:lstStyle/>
          <a:p>
            <a:pPr eaLnBrk="1" hangingPunct="1"/>
            <a:r>
              <a:rPr lang="zh-CN" altLang="en-US">
                <a:solidFill>
                  <a:srgbClr val="FF0000"/>
                </a:solidFill>
              </a:rPr>
              <a:t>冒烟测试</a:t>
            </a:r>
          </a:p>
        </p:txBody>
      </p:sp>
      <p:sp>
        <p:nvSpPr>
          <p:cNvPr id="52226" name="内容占位符 2"/>
          <p:cNvSpPr>
            <a:spLocks noGrp="1" noChangeArrowheads="1"/>
          </p:cNvSpPr>
          <p:nvPr>
            <p:ph idx="1"/>
          </p:nvPr>
        </p:nvSpPr>
        <p:spPr>
          <a:xfrm>
            <a:off x="457200" y="1600200"/>
            <a:ext cx="8435975" cy="4525963"/>
          </a:xfrm>
        </p:spPr>
        <p:txBody>
          <a:bodyPr/>
          <a:lstStyle/>
          <a:p>
            <a:pPr eaLnBrk="1" hangingPunct="1"/>
            <a:r>
              <a:rPr lang="zh-CN" altLang="en-US"/>
              <a:t>冒烟测试的对象是每一个新编译的需要正式测试的软件版本，目的是确认软件基本功能正常，可以进行后续的正式测试工作。冒烟测试的执行者是版本编译人员。</a:t>
            </a:r>
          </a:p>
          <a:p>
            <a:pPr eaLnBrk="1" hangingPunct="1"/>
            <a:r>
              <a:rPr lang="zh-CN" altLang="en-US"/>
              <a:t>可以理解为耗时短，仅用一袋烟功夫足够了</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rrowheads="1"/>
          </p:cNvSpPr>
          <p:nvPr>
            <p:ph type="title"/>
          </p:nvPr>
        </p:nvSpPr>
        <p:spPr/>
        <p:txBody>
          <a:bodyPr/>
          <a:lstStyle/>
          <a:p>
            <a:pPr eaLnBrk="1" hangingPunct="1"/>
            <a:r>
              <a:rPr lang="zh-CN" altLang="en-US">
                <a:solidFill>
                  <a:srgbClr val="FF0000"/>
                </a:solidFill>
              </a:rPr>
              <a:t>冒烟测试</a:t>
            </a:r>
          </a:p>
        </p:txBody>
      </p:sp>
      <p:sp>
        <p:nvSpPr>
          <p:cNvPr id="53250" name="内容占位符 2"/>
          <p:cNvSpPr>
            <a:spLocks noGrp="1" noChangeArrowheads="1"/>
          </p:cNvSpPr>
          <p:nvPr>
            <p:ph idx="1"/>
          </p:nvPr>
        </p:nvSpPr>
        <p:spPr/>
        <p:txBody>
          <a:bodyPr/>
          <a:lstStyle/>
          <a:p>
            <a:pPr marL="571500" indent="-514350" eaLnBrk="1" hangingPunct="1">
              <a:buFontTx/>
              <a:buAutoNum type="arabicPeriod"/>
            </a:pPr>
            <a:r>
              <a:rPr lang="zh-CN" altLang="en-US"/>
              <a:t>将已经转换为代码的软件构件集成为“</a:t>
            </a:r>
            <a:r>
              <a:rPr lang="en-US" altLang="zh-CN"/>
              <a:t>Build</a:t>
            </a:r>
            <a:r>
              <a:rPr lang="zh-CN" altLang="en-US"/>
              <a:t>”</a:t>
            </a:r>
            <a:endParaRPr lang="en-US" altLang="zh-CN"/>
          </a:p>
          <a:p>
            <a:pPr marL="571500" indent="-514350" eaLnBrk="1" hangingPunct="1">
              <a:buFontTx/>
              <a:buAutoNum type="arabicPeriod"/>
            </a:pPr>
            <a:r>
              <a:rPr lang="zh-CN" altLang="en-US"/>
              <a:t>设计一系列测试以暴漏影响</a:t>
            </a:r>
            <a:r>
              <a:rPr lang="en-US" altLang="zh-CN"/>
              <a:t>build</a:t>
            </a:r>
            <a:r>
              <a:rPr lang="zh-CN" altLang="en-US"/>
              <a:t>正确地完成其功能的错误</a:t>
            </a:r>
            <a:endParaRPr lang="en-US" altLang="zh-CN"/>
          </a:p>
          <a:p>
            <a:pPr marL="571500" indent="-514350" eaLnBrk="1" hangingPunct="1">
              <a:buFontTx/>
              <a:buAutoNum type="arabicPeriod"/>
            </a:pPr>
            <a:r>
              <a:rPr lang="zh-CN" altLang="en-US"/>
              <a:t>每天该“</a:t>
            </a:r>
            <a:r>
              <a:rPr lang="en-US" altLang="zh-CN"/>
              <a:t>build</a:t>
            </a:r>
            <a:r>
              <a:rPr lang="zh-CN" altLang="en-US"/>
              <a:t>”与其他“</a:t>
            </a:r>
            <a:r>
              <a:rPr lang="en-US" altLang="zh-CN"/>
              <a:t>build</a:t>
            </a:r>
            <a:r>
              <a:rPr lang="zh-CN" altLang="en-US"/>
              <a:t>”及整个软件产品集成起来进行冒烟测试</a:t>
            </a:r>
            <a:endParaRPr lang="en-US" altLang="zh-CN"/>
          </a:p>
          <a:p>
            <a:pPr marL="571500" indent="-514350" eaLnBrk="1" hangingPunct="1"/>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p:txBody>
          <a:bodyPr/>
          <a:lstStyle/>
          <a:p>
            <a:pPr eaLnBrk="1" hangingPunct="1"/>
            <a:r>
              <a:rPr lang="zh-CN" altLang="en-US">
                <a:solidFill>
                  <a:srgbClr val="FF0000"/>
                </a:solidFill>
                <a:latin typeface="宋体" pitchFamily="2" charset="-122"/>
              </a:rPr>
              <a:t>测试策略的选择</a:t>
            </a:r>
            <a:endParaRPr lang="zh-CN" altLang="en-US"/>
          </a:p>
        </p:txBody>
      </p:sp>
      <p:sp>
        <p:nvSpPr>
          <p:cNvPr id="54274" name="内容占位符 2"/>
          <p:cNvSpPr>
            <a:spLocks noGrp="1" noChangeArrowheads="1"/>
          </p:cNvSpPr>
          <p:nvPr>
            <p:ph idx="1"/>
          </p:nvPr>
        </p:nvSpPr>
        <p:spPr/>
        <p:txBody>
          <a:bodyPr/>
          <a:lstStyle/>
          <a:p>
            <a:pPr eaLnBrk="1" hangingPunct="1"/>
            <a:r>
              <a:rPr lang="zh-CN" altLang="en-US">
                <a:latin typeface="宋体" pitchFamily="2" charset="-122"/>
              </a:rPr>
              <a:t>策略选择：</a:t>
            </a:r>
            <a:endParaRPr lang="en-US" altLang="zh-CN">
              <a:latin typeface="宋体" pitchFamily="2" charset="-122"/>
            </a:endParaRPr>
          </a:p>
          <a:p>
            <a:pPr lvl="1" eaLnBrk="1" hangingPunct="1"/>
            <a:r>
              <a:rPr lang="zh-CN" altLang="en-US">
                <a:latin typeface="宋体" pitchFamily="2" charset="-122"/>
              </a:rPr>
              <a:t>依赖于软件的特征，有时也与项目进度安排有关。</a:t>
            </a:r>
            <a:endParaRPr lang="en-US" altLang="zh-CN">
              <a:latin typeface="宋体" pitchFamily="2" charset="-122"/>
            </a:endParaRPr>
          </a:p>
          <a:p>
            <a:pPr lvl="1" eaLnBrk="1" hangingPunct="1"/>
            <a:r>
              <a:rPr lang="zh-CN" altLang="en-US">
                <a:latin typeface="宋体" pitchFamily="2" charset="-122"/>
              </a:rPr>
              <a:t>组合方法：</a:t>
            </a:r>
            <a:endParaRPr lang="en-US" altLang="zh-CN">
              <a:latin typeface="宋体" pitchFamily="2" charset="-122"/>
            </a:endParaRPr>
          </a:p>
          <a:p>
            <a:pPr lvl="2" eaLnBrk="1" hangingPunct="1"/>
            <a:r>
              <a:rPr lang="zh-CN" altLang="en-US">
                <a:latin typeface="宋体" pitchFamily="2" charset="-122"/>
              </a:rPr>
              <a:t>自顶向下测试程序高层；自底向上测试从属层；应着重测试关键模块</a:t>
            </a:r>
            <a:endParaRPr lang="en-US" altLang="zh-CN">
              <a:latin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noChangeArrowheads="1"/>
          </p:cNvSpPr>
          <p:nvPr>
            <p:ph type="title"/>
          </p:nvPr>
        </p:nvSpPr>
        <p:spPr>
          <a:xfrm>
            <a:off x="468313" y="0"/>
            <a:ext cx="8229600" cy="1143000"/>
          </a:xfrm>
        </p:spPr>
        <p:txBody>
          <a:bodyPr/>
          <a:lstStyle/>
          <a:p>
            <a:pPr eaLnBrk="1" hangingPunct="1"/>
            <a:r>
              <a:rPr lang="zh-CN" altLang="en-US"/>
              <a:t>什么是软件测试</a:t>
            </a:r>
          </a:p>
        </p:txBody>
      </p:sp>
      <p:sp>
        <p:nvSpPr>
          <p:cNvPr id="18434" name="TextBox 4"/>
          <p:cNvSpPr txBox="1">
            <a:spLocks noChangeArrowheads="1"/>
          </p:cNvSpPr>
          <p:nvPr/>
        </p:nvSpPr>
        <p:spPr bwMode="auto">
          <a:xfrm>
            <a:off x="611188" y="5229225"/>
            <a:ext cx="7491412"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spcBef>
                <a:spcPct val="0"/>
              </a:spcBef>
            </a:pPr>
            <a:r>
              <a:rPr lang="zh-CN" altLang="en-US" sz="2800">
                <a:latin typeface="宋体" pitchFamily="2" charset="-122"/>
              </a:rPr>
              <a:t>对软件需求分析、软件设计和编码的最终审查</a:t>
            </a:r>
            <a:endParaRPr lang="en-US" altLang="zh-CN" sz="2800">
              <a:latin typeface="宋体" pitchFamily="2" charset="-122"/>
            </a:endParaRPr>
          </a:p>
          <a:p>
            <a:pPr eaLnBrk="1" hangingPunct="1">
              <a:spcBef>
                <a:spcPct val="0"/>
              </a:spcBef>
            </a:pPr>
            <a:r>
              <a:rPr lang="zh-CN" altLang="en-US" sz="2800">
                <a:latin typeface="宋体" pitchFamily="2" charset="-122"/>
              </a:rPr>
              <a:t>是为了</a:t>
            </a:r>
            <a:r>
              <a:rPr lang="zh-CN" altLang="en-US" sz="2800">
                <a:solidFill>
                  <a:srgbClr val="FF0000"/>
                </a:solidFill>
                <a:latin typeface="宋体" pitchFamily="2" charset="-122"/>
              </a:rPr>
              <a:t>发现</a:t>
            </a:r>
            <a:r>
              <a:rPr lang="zh-CN" altLang="en-US" sz="2800">
                <a:latin typeface="宋体" pitchFamily="2" charset="-122"/>
              </a:rPr>
              <a:t>错误而执行程序的过程</a:t>
            </a:r>
          </a:p>
        </p:txBody>
      </p:sp>
      <p:sp>
        <p:nvSpPr>
          <p:cNvPr id="18435" name="内容占位符 5"/>
          <p:cNvSpPr>
            <a:spLocks noGrp="1" noChangeArrowheads="1"/>
          </p:cNvSpPr>
          <p:nvPr>
            <p:ph idx="1"/>
          </p:nvPr>
        </p:nvSpPr>
        <p:spPr/>
        <p:txBody>
          <a:bodyPr/>
          <a:lstStyle/>
          <a:p>
            <a:endParaRPr lang="zh-CN" altLang="en-US"/>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052513"/>
            <a:ext cx="7273925"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ChangeArrowheads="1"/>
          </p:cNvSpPr>
          <p:nvPr>
            <p:ph type="title"/>
          </p:nvPr>
        </p:nvSpPr>
        <p:spPr/>
        <p:txBody>
          <a:bodyPr/>
          <a:lstStyle/>
          <a:p>
            <a:pPr eaLnBrk="1" hangingPunct="1"/>
            <a:r>
              <a:rPr lang="zh-CN" altLang="en-US">
                <a:solidFill>
                  <a:srgbClr val="FF0000"/>
                </a:solidFill>
                <a:latin typeface="宋体" pitchFamily="2" charset="-122"/>
              </a:rPr>
              <a:t>测试策略的选择</a:t>
            </a:r>
            <a:endParaRPr lang="zh-CN" altLang="en-US"/>
          </a:p>
        </p:txBody>
      </p:sp>
      <p:sp>
        <p:nvSpPr>
          <p:cNvPr id="55298" name="内容占位符 2"/>
          <p:cNvSpPr>
            <a:spLocks noGrp="1" noChangeArrowheads="1"/>
          </p:cNvSpPr>
          <p:nvPr>
            <p:ph idx="1"/>
          </p:nvPr>
        </p:nvSpPr>
        <p:spPr/>
        <p:txBody>
          <a:bodyPr/>
          <a:lstStyle/>
          <a:p>
            <a:pPr eaLnBrk="1" hangingPunct="1"/>
            <a:r>
              <a:rPr lang="zh-CN" altLang="en-US">
                <a:latin typeface="宋体" pitchFamily="2" charset="-122"/>
              </a:rPr>
              <a:t>关键模块：</a:t>
            </a:r>
            <a:endParaRPr lang="en-US" altLang="zh-CN">
              <a:latin typeface="宋体" pitchFamily="2" charset="-122"/>
            </a:endParaRPr>
          </a:p>
          <a:p>
            <a:pPr lvl="1" eaLnBrk="1" hangingPunct="1"/>
            <a:r>
              <a:rPr lang="zh-CN" altLang="en-US"/>
              <a:t> 满足某些软件需求</a:t>
            </a:r>
          </a:p>
          <a:p>
            <a:pPr lvl="1" eaLnBrk="1" hangingPunct="1"/>
            <a:r>
              <a:rPr lang="zh-CN" altLang="en-US"/>
              <a:t> 处于较高层次</a:t>
            </a:r>
            <a:endParaRPr lang="en-US" altLang="zh-CN"/>
          </a:p>
          <a:p>
            <a:pPr lvl="1" eaLnBrk="1" hangingPunct="1"/>
            <a:r>
              <a:rPr lang="zh-CN" altLang="en-US"/>
              <a:t> 较复杂、易发生错误</a:t>
            </a:r>
            <a:endParaRPr lang="en-US" altLang="zh-CN"/>
          </a:p>
          <a:p>
            <a:pPr lvl="1" eaLnBrk="1" hangingPunct="1"/>
            <a:r>
              <a:rPr lang="zh-CN" altLang="en-US"/>
              <a:t> 有明确定义的性能要求</a:t>
            </a:r>
            <a:endParaRPr lang="en-US" altLang="zh-CN"/>
          </a:p>
          <a:p>
            <a:pPr eaLnBrk="1" hangingPunct="1"/>
            <a:r>
              <a:rPr lang="zh-CN" altLang="en-US">
                <a:latin typeface="宋体" pitchFamily="2" charset="-122"/>
              </a:rPr>
              <a:t>关键模块应尽早测试</a:t>
            </a:r>
            <a:endParaRPr lang="en-US" altLang="zh-CN">
              <a:latin typeface="宋体" pitchFamily="2" charset="-122"/>
            </a:endParaRPr>
          </a:p>
          <a:p>
            <a:pPr eaLnBrk="1" hangingPunct="1"/>
            <a:endParaRPr lang="zh-CN" altLang="en-US"/>
          </a:p>
          <a:p>
            <a:pPr eaLnBrk="1" hangingPunct="1"/>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noChangeArrowheads="1"/>
          </p:cNvSpPr>
          <p:nvPr>
            <p:ph type="title"/>
          </p:nvPr>
        </p:nvSpPr>
        <p:spPr/>
        <p:txBody>
          <a:bodyPr/>
          <a:lstStyle/>
          <a:p>
            <a:pPr eaLnBrk="1" hangingPunct="1"/>
            <a:r>
              <a:rPr lang="zh-CN" altLang="en-US">
                <a:solidFill>
                  <a:srgbClr val="FF0000"/>
                </a:solidFill>
                <a:latin typeface="宋体" pitchFamily="2" charset="-122"/>
              </a:rPr>
              <a:t>测试集成文档</a:t>
            </a:r>
            <a:endParaRPr lang="zh-CN" altLang="en-US"/>
          </a:p>
        </p:txBody>
      </p:sp>
      <p:sp>
        <p:nvSpPr>
          <p:cNvPr id="56322" name="内容占位符 2"/>
          <p:cNvSpPr>
            <a:spLocks noGrp="1" noChangeArrowheads="1"/>
          </p:cNvSpPr>
          <p:nvPr>
            <p:ph idx="1"/>
          </p:nvPr>
        </p:nvSpPr>
        <p:spPr/>
        <p:txBody>
          <a:bodyPr/>
          <a:lstStyle/>
          <a:p>
            <a:pPr eaLnBrk="1" hangingPunct="1">
              <a:lnSpc>
                <a:spcPts val="4000"/>
              </a:lnSpc>
            </a:pPr>
            <a:r>
              <a:rPr lang="zh-CN" altLang="en-US" sz="2800">
                <a:latin typeface="宋体" pitchFamily="2" charset="-122"/>
              </a:rPr>
              <a:t>测试计划和步骤文档化，是今后软件配置的一部分。软件集成的计划和测试描述等都应该是测试文档一部分。</a:t>
            </a:r>
            <a:endParaRPr lang="en-US" altLang="zh-CN" sz="2800">
              <a:latin typeface="宋体" pitchFamily="2" charset="-122"/>
            </a:endParaRPr>
          </a:p>
          <a:p>
            <a:pPr eaLnBrk="1" hangingPunct="1">
              <a:lnSpc>
                <a:spcPts val="4000"/>
              </a:lnSpc>
            </a:pPr>
            <a:r>
              <a:rPr lang="zh-CN" altLang="en-US" sz="2800"/>
              <a:t>测试相关文档：</a:t>
            </a:r>
            <a:endParaRPr lang="en-US" altLang="zh-CN" sz="2800"/>
          </a:p>
          <a:p>
            <a:pPr lvl="1" eaLnBrk="1" hangingPunct="1">
              <a:lnSpc>
                <a:spcPts val="4000"/>
              </a:lnSpc>
            </a:pPr>
            <a:r>
              <a:rPr lang="zh-CN" altLang="en-US"/>
              <a:t>测试计划 ；测试需求分析（可不写，依项目而定） ；测试方案 ；测试用例 ；测试执行计划（可不写） ；测试报告。</a:t>
            </a:r>
            <a:endParaRPr lang="en-US" altLang="zh-CN"/>
          </a:p>
          <a:p>
            <a:pPr lvl="1" eaLnBrk="1" hangingPunct="1">
              <a:lnSpc>
                <a:spcPts val="4000"/>
              </a:lnSpc>
            </a:pPr>
            <a:r>
              <a:rPr lang="zh-CN" altLang="en-US"/>
              <a:t>例：</a:t>
            </a:r>
            <a:r>
              <a:rPr lang="zh-CN" altLang="en-US">
                <a:hlinkClick r:id="rId2" action="ppaction://hlinkfile"/>
              </a:rPr>
              <a:t>来自微软网站上的一份测试计划</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p:nvPr>
        </p:nvSpPr>
        <p:spPr>
          <a:xfrm>
            <a:off x="250825" y="274638"/>
            <a:ext cx="8893175" cy="1143000"/>
          </a:xfrm>
        </p:spPr>
        <p:txBody>
          <a:bodyPr/>
          <a:lstStyle/>
          <a:p>
            <a:pPr eaLnBrk="1" hangingPunct="1"/>
            <a:r>
              <a:rPr lang="en-US" altLang="zh-CN"/>
              <a:t>12.4 </a:t>
            </a:r>
            <a:r>
              <a:rPr lang="zh-CN" altLang="en-US"/>
              <a:t>面向对象软件的测试策略详解</a:t>
            </a:r>
          </a:p>
        </p:txBody>
      </p:sp>
      <p:sp>
        <p:nvSpPr>
          <p:cNvPr id="57346" name="内容占位符 2"/>
          <p:cNvSpPr>
            <a:spLocks noGrp="1" noChangeArrowheads="1"/>
          </p:cNvSpPr>
          <p:nvPr>
            <p:ph idx="1"/>
          </p:nvPr>
        </p:nvSpPr>
        <p:spPr/>
        <p:txBody>
          <a:bodyPr/>
          <a:lstStyle/>
          <a:p>
            <a:pPr eaLnBrk="1" hangingPunct="1"/>
            <a:r>
              <a:rPr lang="zh-CN" altLang="en-US">
                <a:solidFill>
                  <a:srgbClr val="FF0000"/>
                </a:solidFill>
              </a:rPr>
              <a:t>单元测试</a:t>
            </a:r>
            <a:endParaRPr lang="en-US" altLang="zh-CN"/>
          </a:p>
          <a:p>
            <a:pPr lvl="1" eaLnBrk="1" hangingPunct="1"/>
            <a:r>
              <a:rPr lang="zh-CN" altLang="en-US"/>
              <a:t>测试对象是</a:t>
            </a:r>
            <a:r>
              <a:rPr lang="zh-CN" altLang="en-US">
                <a:solidFill>
                  <a:srgbClr val="0070C0"/>
                </a:solidFill>
              </a:rPr>
              <a:t>类</a:t>
            </a:r>
            <a:r>
              <a:rPr lang="zh-CN" altLang="en-US"/>
              <a:t>，类包含属性、操作等，有些类之间有类似的属性与操作，此时可以考虑同时测试这些指标</a:t>
            </a:r>
            <a:endParaRPr lang="en-US" altLang="zh-CN"/>
          </a:p>
          <a:p>
            <a:pPr eaLnBrk="1" hangingPunct="1">
              <a:buFontTx/>
              <a:buNone/>
            </a:pPr>
            <a:br>
              <a:rPr lang="zh-CN" altLang="en-US"/>
            </a:b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ChangeArrowheads="1"/>
          </p:cNvSpPr>
          <p:nvPr>
            <p:ph type="title"/>
          </p:nvPr>
        </p:nvSpPr>
        <p:spPr>
          <a:xfrm>
            <a:off x="0" y="274638"/>
            <a:ext cx="8893175" cy="1143000"/>
          </a:xfrm>
        </p:spPr>
        <p:txBody>
          <a:bodyPr/>
          <a:lstStyle/>
          <a:p>
            <a:pPr eaLnBrk="1" hangingPunct="1"/>
            <a:r>
              <a:rPr lang="en-US" altLang="zh-CN"/>
              <a:t>12.4 </a:t>
            </a:r>
            <a:r>
              <a:rPr lang="zh-CN" altLang="en-US"/>
              <a:t>面向对象软件的测试策略详解</a:t>
            </a:r>
          </a:p>
        </p:txBody>
      </p:sp>
      <p:sp>
        <p:nvSpPr>
          <p:cNvPr id="58370" name="内容占位符 2"/>
          <p:cNvSpPr>
            <a:spLocks noGrp="1" noChangeArrowheads="1"/>
          </p:cNvSpPr>
          <p:nvPr>
            <p:ph idx="1"/>
          </p:nvPr>
        </p:nvSpPr>
        <p:spPr/>
        <p:txBody>
          <a:bodyPr/>
          <a:lstStyle/>
          <a:p>
            <a:pPr eaLnBrk="1" hangingPunct="1"/>
            <a:r>
              <a:rPr lang="zh-CN" altLang="en-US">
                <a:solidFill>
                  <a:srgbClr val="FF0000"/>
                </a:solidFill>
              </a:rPr>
              <a:t>集成测试</a:t>
            </a:r>
            <a:endParaRPr lang="en-US" altLang="zh-CN"/>
          </a:p>
          <a:p>
            <a:pPr marL="971550" lvl="1" indent="-514350" eaLnBrk="1" hangingPunct="1">
              <a:buFontTx/>
              <a:buAutoNum type="arabicPeriod"/>
            </a:pPr>
            <a:r>
              <a:rPr lang="zh-CN" altLang="en-US"/>
              <a:t>基于线程的测试</a:t>
            </a:r>
            <a:endParaRPr lang="en-US" altLang="zh-CN"/>
          </a:p>
          <a:p>
            <a:pPr lvl="2" eaLnBrk="1" hangingPunct="1"/>
            <a:r>
              <a:rPr lang="zh-CN" altLang="en-US"/>
              <a:t>集成</a:t>
            </a:r>
            <a:r>
              <a:rPr lang="zh-CN" altLang="en-US">
                <a:solidFill>
                  <a:srgbClr val="FF0000"/>
                </a:solidFill>
              </a:rPr>
              <a:t>响应系统的一个输入或事件</a:t>
            </a:r>
            <a:r>
              <a:rPr lang="zh-CN" altLang="en-US"/>
              <a:t>所需的一组类，每个线程被集成并分别测试，应用回归测试以保证没有产生副作用。</a:t>
            </a:r>
            <a:endParaRPr lang="en-US" altLang="zh-CN"/>
          </a:p>
          <a:p>
            <a:pPr lvl="2" eaLnBrk="1" hangingPunct="1"/>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noChangeArrowheads="1"/>
          </p:cNvSpPr>
          <p:nvPr>
            <p:ph type="title"/>
          </p:nvPr>
        </p:nvSpPr>
        <p:spPr/>
        <p:txBody>
          <a:bodyPr/>
          <a:lstStyle/>
          <a:p>
            <a:pPr eaLnBrk="1" hangingPunct="1"/>
            <a:r>
              <a:rPr lang="zh-CN" altLang="en-US" sz="3800"/>
              <a:t>面向对象</a:t>
            </a:r>
            <a:r>
              <a:rPr lang="en-US" altLang="zh-CN" sz="3800"/>
              <a:t>—</a:t>
            </a:r>
            <a:r>
              <a:rPr lang="zh-CN" altLang="en-US" sz="3800"/>
              <a:t>集成测试</a:t>
            </a:r>
          </a:p>
        </p:txBody>
      </p:sp>
      <p:sp>
        <p:nvSpPr>
          <p:cNvPr id="59394" name="内容占位符 2"/>
          <p:cNvSpPr>
            <a:spLocks noGrp="1" noChangeArrowheads="1"/>
          </p:cNvSpPr>
          <p:nvPr>
            <p:ph idx="1"/>
          </p:nvPr>
        </p:nvSpPr>
        <p:spPr/>
        <p:txBody>
          <a:bodyPr/>
          <a:lstStyle/>
          <a:p>
            <a:pPr lvl="1" eaLnBrk="1" hangingPunct="1">
              <a:buFontTx/>
              <a:buNone/>
            </a:pPr>
            <a:r>
              <a:rPr lang="en-US" altLang="zh-CN"/>
              <a:t>2.</a:t>
            </a:r>
            <a:r>
              <a:rPr lang="zh-CN" altLang="en-US"/>
              <a:t>基于使用的测试</a:t>
            </a:r>
            <a:endParaRPr lang="en-US" altLang="zh-CN"/>
          </a:p>
          <a:p>
            <a:pPr lvl="2" eaLnBrk="1" hangingPunct="1">
              <a:lnSpc>
                <a:spcPct val="120000"/>
              </a:lnSpc>
              <a:buClr>
                <a:schemeClr val="tx2"/>
              </a:buClr>
              <a:buFont typeface="Wingdings" panose="05000000000000000000" pitchFamily="2" charset="2"/>
              <a:buAutoNum type="circleNumDbPlain"/>
            </a:pPr>
            <a:r>
              <a:rPr lang="zh-CN" altLang="en-US"/>
              <a:t>通过测试那些几乎不使用服务器类的类</a:t>
            </a:r>
            <a:r>
              <a:rPr lang="en-US" altLang="zh-CN"/>
              <a:t>(</a:t>
            </a:r>
            <a:r>
              <a:rPr lang="zh-CN" altLang="en-US"/>
              <a:t>称为</a:t>
            </a:r>
            <a:r>
              <a:rPr lang="zh-CN" altLang="en-US">
                <a:solidFill>
                  <a:srgbClr val="FF0000"/>
                </a:solidFill>
              </a:rPr>
              <a:t>独立类</a:t>
            </a:r>
            <a:r>
              <a:rPr lang="en-US" altLang="zh-CN"/>
              <a:t>)</a:t>
            </a:r>
            <a:r>
              <a:rPr lang="zh-CN" altLang="en-US"/>
              <a:t>来开始系统的构造</a:t>
            </a:r>
          </a:p>
          <a:p>
            <a:pPr lvl="2" eaLnBrk="1" hangingPunct="1">
              <a:lnSpc>
                <a:spcPct val="120000"/>
              </a:lnSpc>
              <a:buClr>
                <a:schemeClr val="tx2"/>
              </a:buClr>
              <a:buFont typeface="Wingdings" panose="05000000000000000000" pitchFamily="2" charset="2"/>
              <a:buAutoNum type="circleNumDbPlain"/>
            </a:pPr>
            <a:r>
              <a:rPr lang="zh-CN" altLang="en-US"/>
              <a:t>在独立类测试完成后，下一层的使用独立类的类，称为</a:t>
            </a:r>
            <a:r>
              <a:rPr lang="zh-CN" altLang="en-US">
                <a:solidFill>
                  <a:srgbClr val="FF0000"/>
                </a:solidFill>
              </a:rPr>
              <a:t>依赖类</a:t>
            </a:r>
            <a:r>
              <a:rPr lang="zh-CN" altLang="en-US"/>
              <a:t>，被测试</a:t>
            </a:r>
          </a:p>
          <a:p>
            <a:pPr lvl="2" eaLnBrk="1" hangingPunct="1">
              <a:lnSpc>
                <a:spcPct val="120000"/>
              </a:lnSpc>
              <a:buClr>
                <a:schemeClr val="tx2"/>
              </a:buClr>
              <a:buFont typeface="Wingdings" panose="05000000000000000000" pitchFamily="2" charset="2"/>
              <a:buAutoNum type="circleNumDbPlain"/>
            </a:pPr>
            <a:r>
              <a:rPr lang="zh-CN" altLang="en-US"/>
              <a:t>这个依赖类层次的测试序列一直持续到构造完整个系统。</a:t>
            </a:r>
          </a:p>
          <a:p>
            <a:pPr eaLnBrk="1" hangingPunct="1"/>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p:nvPr>
        </p:nvSpPr>
        <p:spPr/>
        <p:txBody>
          <a:bodyPr/>
          <a:lstStyle/>
          <a:p>
            <a:pPr eaLnBrk="1" hangingPunct="1"/>
            <a:r>
              <a:rPr lang="zh-CN" altLang="en-US"/>
              <a:t>面向对象</a:t>
            </a:r>
            <a:r>
              <a:rPr lang="en-US" altLang="zh-CN"/>
              <a:t>—</a:t>
            </a:r>
            <a:r>
              <a:rPr lang="zh-CN" altLang="en-US"/>
              <a:t>集成测试</a:t>
            </a:r>
          </a:p>
        </p:txBody>
      </p:sp>
      <p:sp>
        <p:nvSpPr>
          <p:cNvPr id="60418" name="内容占位符 2"/>
          <p:cNvSpPr>
            <a:spLocks noGrp="1" noChangeArrowheads="1"/>
          </p:cNvSpPr>
          <p:nvPr>
            <p:ph idx="1"/>
          </p:nvPr>
        </p:nvSpPr>
        <p:spPr/>
        <p:txBody>
          <a:bodyPr/>
          <a:lstStyle/>
          <a:p>
            <a:pPr eaLnBrk="1" hangingPunct="1"/>
            <a:r>
              <a:rPr lang="zh-CN" altLang="en-US"/>
              <a:t>驱动程序和桩程序：</a:t>
            </a:r>
            <a:endParaRPr lang="en-US" altLang="zh-CN"/>
          </a:p>
          <a:p>
            <a:pPr lvl="1" eaLnBrk="1" hangingPunct="1"/>
            <a:r>
              <a:rPr lang="zh-CN" altLang="en-US"/>
              <a:t>驱动程序可用于：</a:t>
            </a:r>
            <a:endParaRPr lang="en-US" altLang="zh-CN"/>
          </a:p>
          <a:p>
            <a:pPr lvl="2" eaLnBrk="1" hangingPunct="1"/>
            <a:r>
              <a:rPr lang="zh-CN" altLang="en-US"/>
              <a:t>测试低层中的操作和整组类的测试</a:t>
            </a:r>
            <a:endParaRPr lang="en-US" altLang="zh-CN"/>
          </a:p>
          <a:p>
            <a:pPr lvl="2" eaLnBrk="1" hangingPunct="1"/>
            <a:r>
              <a:rPr lang="zh-CN" altLang="en-US"/>
              <a:t>代替用户界面以便于在界面实现之前进行系统功能的测试</a:t>
            </a:r>
            <a:endParaRPr lang="en-US" altLang="zh-CN"/>
          </a:p>
          <a:p>
            <a:pPr lvl="1" eaLnBrk="1" hangingPunct="1"/>
            <a:r>
              <a:rPr lang="zh-CN" altLang="en-US"/>
              <a:t>桩程序可用于：</a:t>
            </a:r>
            <a:endParaRPr lang="en-US" altLang="zh-CN"/>
          </a:p>
          <a:p>
            <a:pPr lvl="2" eaLnBrk="1" hangingPunct="1"/>
            <a:r>
              <a:rPr lang="zh-CN" altLang="en-US"/>
              <a:t>在需要类间的协作但其中一个或多个协作类未完全实现的情况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3"/>
          <p:cNvSpPr>
            <a:spLocks noGrp="1" noChangeArrowheads="1"/>
          </p:cNvSpPr>
          <p:nvPr>
            <p:ph type="title"/>
          </p:nvPr>
        </p:nvSpPr>
        <p:spPr/>
        <p:txBody>
          <a:bodyPr/>
          <a:lstStyle/>
          <a:p>
            <a:pPr eaLnBrk="1" hangingPunct="1"/>
            <a:r>
              <a:rPr lang="en-US" altLang="zh-CN"/>
              <a:t>12.5 </a:t>
            </a:r>
            <a:r>
              <a:rPr lang="zh-CN" altLang="en-US"/>
              <a:t>确认测试</a:t>
            </a:r>
          </a:p>
        </p:txBody>
      </p:sp>
      <p:sp>
        <p:nvSpPr>
          <p:cNvPr id="3" name="内容占位符 2"/>
          <p:cNvSpPr>
            <a:spLocks noGrp="1" noChangeArrowheads="1"/>
          </p:cNvSpPr>
          <p:nvPr>
            <p:ph idx="1"/>
          </p:nvPr>
        </p:nvSpPr>
        <p:spPr/>
        <p:txBody>
          <a:bodyPr/>
          <a:lstStyle/>
          <a:p>
            <a:pPr eaLnBrk="1" hangingPunct="1"/>
            <a:r>
              <a:rPr lang="zh-CN" altLang="en-US"/>
              <a:t>在传统软件和面向对象软件间没有明显差别。</a:t>
            </a:r>
            <a:endParaRPr lang="en-US" altLang="zh-CN">
              <a:solidFill>
                <a:srgbClr val="FF0000"/>
              </a:solidFill>
            </a:endParaRPr>
          </a:p>
          <a:p>
            <a:pPr eaLnBrk="1" hangingPunct="1"/>
            <a:r>
              <a:rPr lang="zh-CN" altLang="en-US">
                <a:solidFill>
                  <a:srgbClr val="FF0000"/>
                </a:solidFill>
              </a:rPr>
              <a:t>始于</a:t>
            </a:r>
            <a:r>
              <a:rPr lang="zh-CN" altLang="en-US"/>
              <a:t>集成测试的结束</a:t>
            </a:r>
            <a:endParaRPr lang="en-US" altLang="zh-CN"/>
          </a:p>
          <a:p>
            <a:pPr eaLnBrk="1" hangingPunct="1"/>
            <a:r>
              <a:rPr lang="zh-CN" altLang="en-US"/>
              <a:t>验证软件的功能和性能及其它特性是否与</a:t>
            </a:r>
            <a:r>
              <a:rPr lang="zh-CN" altLang="en-US">
                <a:solidFill>
                  <a:srgbClr val="FF0000"/>
                </a:solidFill>
              </a:rPr>
              <a:t>用户要求</a:t>
            </a:r>
            <a:r>
              <a:rPr lang="zh-CN" altLang="en-US"/>
              <a:t>一致</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noChangeArrowheads="1"/>
          </p:cNvSpPr>
          <p:nvPr>
            <p:ph type="title"/>
          </p:nvPr>
        </p:nvSpPr>
        <p:spPr/>
        <p:txBody>
          <a:bodyPr/>
          <a:lstStyle/>
          <a:p>
            <a:pPr eaLnBrk="1" hangingPunct="1"/>
            <a:r>
              <a:rPr lang="zh-CN" altLang="en-US"/>
              <a:t>确认测试的步骤</a:t>
            </a:r>
          </a:p>
        </p:txBody>
      </p:sp>
      <p:sp>
        <p:nvSpPr>
          <p:cNvPr id="3" name="内容占位符 2"/>
          <p:cNvSpPr>
            <a:spLocks noGrp="1" noChangeArrowheads="1"/>
          </p:cNvSpPr>
          <p:nvPr>
            <p:ph idx="1"/>
          </p:nvPr>
        </p:nvSpPr>
        <p:spPr/>
        <p:txBody>
          <a:bodyPr/>
          <a:lstStyle/>
          <a:p>
            <a:pPr eaLnBrk="1" hangingPunct="1">
              <a:lnSpc>
                <a:spcPts val="4000"/>
              </a:lnSpc>
            </a:pPr>
            <a:r>
              <a:rPr lang="zh-CN" altLang="en-US"/>
              <a:t>进行</a:t>
            </a:r>
            <a:r>
              <a:rPr lang="zh-CN" altLang="en-US">
                <a:solidFill>
                  <a:srgbClr val="FF0000"/>
                </a:solidFill>
              </a:rPr>
              <a:t>有效性测试</a:t>
            </a:r>
            <a:r>
              <a:rPr lang="zh-CN" altLang="en-US"/>
              <a:t>（黑盒测试）</a:t>
            </a:r>
          </a:p>
          <a:p>
            <a:pPr lvl="1" eaLnBrk="1" hangingPunct="1">
              <a:lnSpc>
                <a:spcPts val="4000"/>
              </a:lnSpc>
            </a:pPr>
            <a:r>
              <a:rPr lang="zh-CN" altLang="en-US"/>
              <a:t>制定测试计划、测试步骤，设计测试用例</a:t>
            </a:r>
          </a:p>
          <a:p>
            <a:pPr lvl="1" eaLnBrk="1" hangingPunct="1">
              <a:lnSpc>
                <a:spcPts val="4000"/>
              </a:lnSpc>
            </a:pPr>
            <a:r>
              <a:rPr lang="zh-CN" altLang="en-US"/>
              <a:t>确定所有的功能、性能均满足要求</a:t>
            </a:r>
          </a:p>
          <a:p>
            <a:pPr eaLnBrk="1" hangingPunct="1">
              <a:lnSpc>
                <a:spcPts val="4000"/>
              </a:lnSpc>
            </a:pPr>
            <a:r>
              <a:rPr lang="zh-CN" altLang="en-US"/>
              <a:t>软件</a:t>
            </a:r>
            <a:r>
              <a:rPr lang="zh-CN" altLang="en-US">
                <a:solidFill>
                  <a:srgbClr val="FF0000"/>
                </a:solidFill>
              </a:rPr>
              <a:t>配置复查</a:t>
            </a:r>
          </a:p>
          <a:p>
            <a:pPr eaLnBrk="1" hangingPunct="1">
              <a:lnSpc>
                <a:spcPts val="4000"/>
              </a:lnSpc>
            </a:pPr>
            <a:r>
              <a:rPr lang="en-US" altLang="zh-CN"/>
              <a:t>α</a:t>
            </a:r>
            <a:r>
              <a:rPr lang="zh-CN" altLang="en-US"/>
              <a:t>测试和</a:t>
            </a:r>
            <a:r>
              <a:rPr lang="en-US" altLang="zh-CN"/>
              <a:t>β</a:t>
            </a:r>
            <a:r>
              <a:rPr lang="zh-CN" altLang="en-US"/>
              <a:t>测试</a:t>
            </a:r>
          </a:p>
          <a:p>
            <a:pPr eaLnBrk="1" hangingPunct="1">
              <a:lnSpc>
                <a:spcPts val="4000"/>
              </a:lnSpc>
            </a:pPr>
            <a:r>
              <a:rPr lang="zh-CN" altLang="en-US"/>
              <a:t>验收测试：由用户用实际数据进行测试。考虑软件的功能、性能、可移植性、兼容性、可维护性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noChangeArrowheads="1"/>
          </p:cNvSpPr>
          <p:nvPr>
            <p:ph type="title"/>
          </p:nvPr>
        </p:nvSpPr>
        <p:spPr/>
        <p:txBody>
          <a:bodyPr/>
          <a:lstStyle/>
          <a:p>
            <a:pPr eaLnBrk="1" hangingPunct="1"/>
            <a:r>
              <a:rPr lang="en-US" altLang="zh-CN"/>
              <a:t>α</a:t>
            </a:r>
            <a:r>
              <a:rPr lang="zh-CN" altLang="en-US"/>
              <a:t>测试和</a:t>
            </a:r>
            <a:r>
              <a:rPr lang="en-US" altLang="zh-CN"/>
              <a:t>β</a:t>
            </a:r>
            <a:r>
              <a:rPr lang="zh-CN" altLang="en-US"/>
              <a:t>测试</a:t>
            </a:r>
          </a:p>
        </p:txBody>
      </p:sp>
      <p:sp>
        <p:nvSpPr>
          <p:cNvPr id="63490" name="内容占位符 2"/>
          <p:cNvSpPr>
            <a:spLocks noGrp="1" noChangeArrowheads="1"/>
          </p:cNvSpPr>
          <p:nvPr>
            <p:ph idx="1"/>
          </p:nvPr>
        </p:nvSpPr>
        <p:spPr/>
        <p:txBody>
          <a:bodyPr/>
          <a:lstStyle/>
          <a:p>
            <a:pPr eaLnBrk="1" hangingPunct="1"/>
            <a:r>
              <a:rPr lang="en-US" altLang="zh-CN"/>
              <a:t>α</a:t>
            </a:r>
            <a:r>
              <a:rPr lang="zh-CN" altLang="en-US"/>
              <a:t>测试：</a:t>
            </a:r>
            <a:endParaRPr lang="en-US" altLang="zh-CN"/>
          </a:p>
          <a:p>
            <a:pPr lvl="1" eaLnBrk="1" hangingPunct="1"/>
            <a:r>
              <a:rPr lang="zh-CN" altLang="en-US"/>
              <a:t>由一个用户在受控环境下进行的测试。</a:t>
            </a:r>
            <a:endParaRPr lang="en-US" altLang="zh-CN"/>
          </a:p>
          <a:p>
            <a:pPr lvl="1" eaLnBrk="1" hangingPunct="1"/>
            <a:r>
              <a:rPr lang="zh-CN" altLang="en-US"/>
              <a:t>最终用户在开发者的场所进行。</a:t>
            </a:r>
            <a:endParaRPr lang="en-US" altLang="zh-CN"/>
          </a:p>
          <a:p>
            <a:pPr lvl="1" eaLnBrk="1" hangingPunct="1"/>
            <a:r>
              <a:rPr lang="zh-CN" altLang="en-US"/>
              <a:t>目的是评价软件产品的</a:t>
            </a:r>
            <a:r>
              <a:rPr lang="en-US" altLang="zh-CN" b="1"/>
              <a:t>FLURPS</a:t>
            </a:r>
            <a:r>
              <a:rPr lang="zh-CN" altLang="en-US" b="1"/>
              <a:t>（功能、局域化、可使用性、</a:t>
            </a:r>
            <a:r>
              <a:rPr lang="zh-CN" altLang="en-US"/>
              <a:t>可靠性、性能、支持），产品的界面和特色</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p:txBody>
          <a:bodyPr/>
          <a:lstStyle/>
          <a:p>
            <a:pPr eaLnBrk="1" hangingPunct="1"/>
            <a:r>
              <a:rPr lang="en-US" altLang="zh-CN"/>
              <a:t>α</a:t>
            </a:r>
            <a:r>
              <a:rPr lang="zh-CN" altLang="en-US"/>
              <a:t>测试和</a:t>
            </a:r>
            <a:r>
              <a:rPr lang="en-US" altLang="zh-CN"/>
              <a:t>β</a:t>
            </a:r>
            <a:r>
              <a:rPr lang="zh-CN" altLang="en-US"/>
              <a:t>测试</a:t>
            </a:r>
          </a:p>
        </p:txBody>
      </p:sp>
      <p:sp>
        <p:nvSpPr>
          <p:cNvPr id="64514" name="内容占位符 2"/>
          <p:cNvSpPr>
            <a:spLocks noGrp="1" noChangeArrowheads="1"/>
          </p:cNvSpPr>
          <p:nvPr>
            <p:ph idx="1"/>
          </p:nvPr>
        </p:nvSpPr>
        <p:spPr/>
        <p:txBody>
          <a:bodyPr/>
          <a:lstStyle/>
          <a:p>
            <a:pPr eaLnBrk="1" hangingPunct="1"/>
            <a:r>
              <a:rPr lang="en-US" altLang="zh-CN"/>
              <a:t>β</a:t>
            </a:r>
            <a:r>
              <a:rPr lang="zh-CN" altLang="en-US"/>
              <a:t>测试：</a:t>
            </a:r>
            <a:endParaRPr lang="en-US" altLang="zh-CN"/>
          </a:p>
          <a:p>
            <a:pPr lvl="1" eaLnBrk="1" hangingPunct="1"/>
            <a:r>
              <a:rPr lang="zh-CN" altLang="en-US"/>
              <a:t>由多个用户在实际使用环境下的测试。</a:t>
            </a:r>
            <a:endParaRPr lang="en-US" altLang="zh-CN"/>
          </a:p>
          <a:p>
            <a:pPr lvl="1" eaLnBrk="1" hangingPunct="1"/>
            <a:r>
              <a:rPr lang="zh-CN" altLang="en-US"/>
              <a:t>用户定期向开发者报告软件运行的问题。</a:t>
            </a:r>
            <a:endParaRPr lang="en-US" altLang="zh-CN"/>
          </a:p>
          <a:p>
            <a:pPr lvl="1" eaLnBrk="1" hangingPunct="1"/>
            <a:r>
              <a:rPr lang="zh-CN" altLang="en-US"/>
              <a:t>主要衡量产品的</a:t>
            </a:r>
            <a:r>
              <a:rPr lang="en-US" altLang="zh-CN" b="1"/>
              <a:t>FLURPS</a:t>
            </a:r>
            <a:endParaRPr lang="zh-CN" altLang="en-US"/>
          </a:p>
          <a:p>
            <a:pPr eaLnBrk="1" hangingPunct="1"/>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3"/>
          <p:cNvSpPr>
            <a:spLocks noGrp="1" noChangeArrowheads="1"/>
          </p:cNvSpPr>
          <p:nvPr>
            <p:ph type="title"/>
          </p:nvPr>
        </p:nvSpPr>
        <p:spPr/>
        <p:txBody>
          <a:bodyPr/>
          <a:lstStyle/>
          <a:p>
            <a:pPr eaLnBrk="1" hangingPunct="1"/>
            <a:r>
              <a:rPr lang="en-US" altLang="zh-CN"/>
              <a:t>12.1 </a:t>
            </a:r>
            <a:r>
              <a:rPr lang="zh-CN" altLang="en-US"/>
              <a:t>软件测试的策略性方法</a:t>
            </a:r>
          </a:p>
        </p:txBody>
      </p:sp>
      <p:sp>
        <p:nvSpPr>
          <p:cNvPr id="19458" name="内容占位符 2"/>
          <p:cNvSpPr>
            <a:spLocks noGrp="1" noChangeArrowheads="1"/>
          </p:cNvSpPr>
          <p:nvPr>
            <p:ph idx="1"/>
          </p:nvPr>
        </p:nvSpPr>
        <p:spPr/>
        <p:txBody>
          <a:bodyPr/>
          <a:lstStyle/>
          <a:p>
            <a:pPr eaLnBrk="1" hangingPunct="1"/>
            <a:r>
              <a:rPr lang="zh-CN" altLang="en-US" sz="2800">
                <a:latin typeface="宋体" pitchFamily="2" charset="-122"/>
              </a:rPr>
              <a:t>测试是可以事先计划并可以系统地进行的一系列活动。因此，应该为软件过程定义软件测试模板，即将特定的测试用例设计技术和测试方法放到一系列的测试步骤中去。</a:t>
            </a:r>
            <a:endParaRPr lang="zh-CN"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noChangeArrowheads="1"/>
          </p:cNvSpPr>
          <p:nvPr>
            <p:ph type="title"/>
          </p:nvPr>
        </p:nvSpPr>
        <p:spPr/>
        <p:txBody>
          <a:bodyPr/>
          <a:lstStyle/>
          <a:p>
            <a:pPr eaLnBrk="1" hangingPunct="1"/>
            <a:r>
              <a:rPr lang="zh-CN" altLang="en-US"/>
              <a:t>确认测试完成的标志</a:t>
            </a:r>
          </a:p>
        </p:txBody>
      </p:sp>
      <p:sp>
        <p:nvSpPr>
          <p:cNvPr id="65538" name="内容占位符 2"/>
          <p:cNvSpPr>
            <a:spLocks noGrp="1" noChangeArrowheads="1"/>
          </p:cNvSpPr>
          <p:nvPr>
            <p:ph idx="1"/>
          </p:nvPr>
        </p:nvSpPr>
        <p:spPr/>
        <p:txBody>
          <a:bodyPr/>
          <a:lstStyle/>
          <a:p>
            <a:pPr eaLnBrk="1" hangingPunct="1"/>
            <a:r>
              <a:rPr lang="zh-CN" altLang="en-US"/>
              <a:t>功能和性能与用户的要求一致，用户接受</a:t>
            </a:r>
            <a:endParaRPr lang="en-US" altLang="zh-CN"/>
          </a:p>
          <a:p>
            <a:pPr eaLnBrk="1" hangingPunct="1"/>
            <a:r>
              <a:rPr lang="zh-CN" altLang="en-US"/>
              <a:t>应交付的文档：</a:t>
            </a:r>
          </a:p>
          <a:p>
            <a:pPr lvl="1" eaLnBrk="1" hangingPunct="1"/>
            <a:r>
              <a:rPr lang="zh-CN" altLang="en-US"/>
              <a:t>确认测试分析报告、最终的用户手册和操作手册、项目开发总结报告</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noChangeArrowheads="1"/>
          </p:cNvSpPr>
          <p:nvPr>
            <p:ph type="title"/>
          </p:nvPr>
        </p:nvSpPr>
        <p:spPr/>
        <p:txBody>
          <a:bodyPr/>
          <a:lstStyle/>
          <a:p>
            <a:pPr eaLnBrk="1" hangingPunct="1"/>
            <a:r>
              <a:rPr lang="en-US" altLang="zh-CN"/>
              <a:t>12.6 </a:t>
            </a:r>
            <a:r>
              <a:rPr lang="zh-CN" altLang="en-US"/>
              <a:t>系统测试</a:t>
            </a:r>
          </a:p>
        </p:txBody>
      </p:sp>
      <p:sp>
        <p:nvSpPr>
          <p:cNvPr id="66562" name="内容占位符 2"/>
          <p:cNvSpPr>
            <a:spLocks noGrp="1" noChangeArrowheads="1"/>
          </p:cNvSpPr>
          <p:nvPr>
            <p:ph idx="1"/>
          </p:nvPr>
        </p:nvSpPr>
        <p:spPr/>
        <p:txBody>
          <a:bodyPr/>
          <a:lstStyle/>
          <a:p>
            <a:pPr eaLnBrk="1" hangingPunct="1"/>
            <a:r>
              <a:rPr lang="zh-CN" altLang="en-US"/>
              <a:t>系统测试是基于</a:t>
            </a:r>
            <a:r>
              <a:rPr lang="zh-CN" altLang="en-US">
                <a:solidFill>
                  <a:srgbClr val="FF0000"/>
                </a:solidFill>
              </a:rPr>
              <a:t>实际应用环境</a:t>
            </a:r>
            <a:r>
              <a:rPr lang="zh-CN" altLang="en-US"/>
              <a:t>对计算机系统的一种多方位的测试，每一种测试都具有不同的目的，但所有的测试都是为了检验各个系统成分能否正确集成到一起并且是否能完成预定的功能。</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noChangeArrowheads="1"/>
          </p:cNvSpPr>
          <p:nvPr>
            <p:ph type="title"/>
          </p:nvPr>
        </p:nvSpPr>
        <p:spPr/>
        <p:txBody>
          <a:bodyPr/>
          <a:lstStyle/>
          <a:p>
            <a:pPr eaLnBrk="1" hangingPunct="1"/>
            <a:r>
              <a:rPr lang="en-US" altLang="zh-CN"/>
              <a:t>12.6 </a:t>
            </a:r>
            <a:r>
              <a:rPr lang="zh-CN" altLang="en-US"/>
              <a:t>系统测试（续）</a:t>
            </a:r>
          </a:p>
        </p:txBody>
      </p:sp>
      <p:sp>
        <p:nvSpPr>
          <p:cNvPr id="3" name="内容占位符 2"/>
          <p:cNvSpPr>
            <a:spLocks noGrp="1" noChangeArrowheads="1"/>
          </p:cNvSpPr>
          <p:nvPr>
            <p:ph idx="1"/>
          </p:nvPr>
        </p:nvSpPr>
        <p:spPr/>
        <p:txBody>
          <a:bodyPr/>
          <a:lstStyle/>
          <a:p>
            <a:pPr eaLnBrk="1" hangingPunct="1"/>
            <a:r>
              <a:rPr lang="zh-CN" altLang="en-US"/>
              <a:t>测试方法：</a:t>
            </a:r>
            <a:endParaRPr lang="en-US" altLang="zh-CN"/>
          </a:p>
          <a:p>
            <a:pPr lvl="1" eaLnBrk="1" hangingPunct="1"/>
            <a:r>
              <a:rPr lang="zh-CN" altLang="en-US">
                <a:solidFill>
                  <a:srgbClr val="FF0000"/>
                </a:solidFill>
              </a:rPr>
              <a:t>恢复测试</a:t>
            </a:r>
            <a:r>
              <a:rPr lang="zh-CN" altLang="en-US"/>
              <a:t>： 测试计算机系统在一定时间内在错误情况下恢复并能继续运行的能力</a:t>
            </a:r>
          </a:p>
          <a:p>
            <a:pPr lvl="1" eaLnBrk="1" hangingPunct="1"/>
            <a:r>
              <a:rPr lang="zh-CN" altLang="en-US">
                <a:solidFill>
                  <a:srgbClr val="FF0000"/>
                </a:solidFill>
              </a:rPr>
              <a:t>安全性测试</a:t>
            </a:r>
            <a:r>
              <a:rPr lang="zh-CN" altLang="en-US"/>
              <a:t>：测试计算机系统内的保护机制能否保护系统不受到非法侵入</a:t>
            </a:r>
          </a:p>
          <a:p>
            <a:pPr lvl="1" eaLnBrk="1" hangingPunct="1"/>
            <a:r>
              <a:rPr lang="zh-CN" altLang="en-US">
                <a:solidFill>
                  <a:srgbClr val="FF0000"/>
                </a:solidFill>
                <a:hlinkClick r:id="rId2"/>
              </a:rPr>
              <a:t>压力测试</a:t>
            </a:r>
            <a:r>
              <a:rPr lang="zh-CN" altLang="en-US"/>
              <a:t>：测试软件对非正常情况的处理能力</a:t>
            </a:r>
          </a:p>
          <a:p>
            <a:pPr lvl="1" eaLnBrk="1" hangingPunct="1"/>
            <a:r>
              <a:rPr lang="zh-CN" altLang="en-US">
                <a:solidFill>
                  <a:srgbClr val="FF0000"/>
                </a:solidFill>
              </a:rPr>
              <a:t>性能测试</a:t>
            </a:r>
            <a:r>
              <a:rPr lang="zh-CN" altLang="en-US"/>
              <a:t>：测试软件在集成系统中的运行性能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noChangeArrowheads="1"/>
          </p:cNvSpPr>
          <p:nvPr>
            <p:ph type="title"/>
          </p:nvPr>
        </p:nvSpPr>
        <p:spPr/>
        <p:txBody>
          <a:bodyPr/>
          <a:lstStyle/>
          <a:p>
            <a:pPr eaLnBrk="1" hangingPunct="1"/>
            <a:r>
              <a:rPr lang="zh-CN" altLang="en-US"/>
              <a:t>验收测试的内容</a:t>
            </a:r>
          </a:p>
        </p:txBody>
      </p:sp>
      <p:sp>
        <p:nvSpPr>
          <p:cNvPr id="68610" name="内容占位符 2"/>
          <p:cNvSpPr>
            <a:spLocks noGrp="1" noChangeArrowheads="1"/>
          </p:cNvSpPr>
          <p:nvPr>
            <p:ph idx="1"/>
          </p:nvPr>
        </p:nvSpPr>
        <p:spPr/>
        <p:txBody>
          <a:bodyPr/>
          <a:lstStyle/>
          <a:p>
            <a:pPr eaLnBrk="1" hangingPunct="1">
              <a:lnSpc>
                <a:spcPct val="100000"/>
              </a:lnSpc>
            </a:pPr>
            <a:r>
              <a:rPr lang="zh-CN" altLang="en-US" sz="2600">
                <a:latin typeface="宋体" pitchFamily="2" charset="-122"/>
              </a:rPr>
              <a:t>明确验收项目，规定验收测试通过的标准。</a:t>
            </a:r>
          </a:p>
          <a:p>
            <a:pPr eaLnBrk="1" hangingPunct="1">
              <a:lnSpc>
                <a:spcPct val="100000"/>
              </a:lnSpc>
            </a:pPr>
            <a:r>
              <a:rPr lang="en-US" altLang="zh-CN" sz="2600">
                <a:latin typeface="宋体" pitchFamily="2" charset="-122"/>
              </a:rPr>
              <a:t>•</a:t>
            </a:r>
            <a:r>
              <a:rPr lang="zh-CN" altLang="en-US" sz="2600">
                <a:latin typeface="宋体" pitchFamily="2" charset="-122"/>
              </a:rPr>
              <a:t>确定测试方法。</a:t>
            </a:r>
          </a:p>
          <a:p>
            <a:pPr eaLnBrk="1" hangingPunct="1">
              <a:lnSpc>
                <a:spcPct val="100000"/>
              </a:lnSpc>
            </a:pPr>
            <a:r>
              <a:rPr lang="zh-CN" altLang="en-US" sz="2600">
                <a:latin typeface="宋体" pitchFamily="2" charset="-122"/>
              </a:rPr>
              <a:t>决定验收测试的组织机构和可利用的资源。</a:t>
            </a:r>
          </a:p>
          <a:p>
            <a:pPr eaLnBrk="1" hangingPunct="1">
              <a:lnSpc>
                <a:spcPct val="100000"/>
              </a:lnSpc>
            </a:pPr>
            <a:r>
              <a:rPr lang="zh-CN" altLang="en-US" sz="2600">
                <a:latin typeface="宋体" pitchFamily="2" charset="-122"/>
              </a:rPr>
              <a:t>选定测试结果分析方法。</a:t>
            </a:r>
          </a:p>
          <a:p>
            <a:pPr eaLnBrk="1" hangingPunct="1">
              <a:lnSpc>
                <a:spcPct val="100000"/>
              </a:lnSpc>
            </a:pPr>
            <a:r>
              <a:rPr lang="zh-CN" altLang="en-US" sz="2600">
                <a:latin typeface="宋体" pitchFamily="2" charset="-122"/>
              </a:rPr>
              <a:t>指定验收测试计划并进行评审。</a:t>
            </a:r>
          </a:p>
          <a:p>
            <a:pPr eaLnBrk="1" hangingPunct="1">
              <a:lnSpc>
                <a:spcPct val="100000"/>
              </a:lnSpc>
            </a:pPr>
            <a:r>
              <a:rPr lang="zh-CN" altLang="en-US" sz="2600">
                <a:latin typeface="宋体" pitchFamily="2" charset="-122"/>
              </a:rPr>
              <a:t>设计验收测试所用测试用例。</a:t>
            </a:r>
          </a:p>
          <a:p>
            <a:pPr eaLnBrk="1" hangingPunct="1">
              <a:lnSpc>
                <a:spcPct val="100000"/>
              </a:lnSpc>
            </a:pPr>
            <a:r>
              <a:rPr lang="zh-CN" altLang="en-US" sz="2600">
                <a:latin typeface="宋体" pitchFamily="2" charset="-122"/>
              </a:rPr>
              <a:t>审查验收测试准备工作。</a:t>
            </a:r>
          </a:p>
          <a:p>
            <a:pPr eaLnBrk="1" hangingPunct="1">
              <a:lnSpc>
                <a:spcPct val="100000"/>
              </a:lnSpc>
            </a:pPr>
            <a:r>
              <a:rPr lang="zh-CN" altLang="en-US" sz="2600">
                <a:latin typeface="宋体" pitchFamily="2" charset="-122"/>
              </a:rPr>
              <a:t>执行验收测试。</a:t>
            </a:r>
          </a:p>
          <a:p>
            <a:pPr eaLnBrk="1" hangingPunct="1">
              <a:lnSpc>
                <a:spcPct val="100000"/>
              </a:lnSpc>
            </a:pPr>
            <a:r>
              <a:rPr lang="zh-CN" altLang="en-US" sz="2600">
                <a:latin typeface="宋体" pitchFamily="2" charset="-122"/>
              </a:rPr>
              <a:t>分析测试结果。</a:t>
            </a:r>
          </a:p>
          <a:p>
            <a:pPr eaLnBrk="1" hangingPunct="1">
              <a:lnSpc>
                <a:spcPct val="100000"/>
              </a:lnSpc>
            </a:pPr>
            <a:r>
              <a:rPr lang="zh-CN" altLang="en-US" sz="2600">
                <a:latin typeface="宋体" pitchFamily="2" charset="-122"/>
              </a:rPr>
              <a:t>阐明验收测试结论，决定通过验收或拒绝。</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zh-CN" altLang="en-US">
                <a:latin typeface="宋体" pitchFamily="2" charset="-122"/>
              </a:rPr>
              <a:t>测试种类（自学）</a:t>
            </a:r>
          </a:p>
        </p:txBody>
      </p:sp>
      <p:sp>
        <p:nvSpPr>
          <p:cNvPr id="757763" name="Rectangle 3"/>
          <p:cNvSpPr>
            <a:spLocks noGrp="1" noChangeArrowheads="1"/>
          </p:cNvSpPr>
          <p:nvPr>
            <p:ph idx="1"/>
          </p:nvPr>
        </p:nvSpPr>
        <p:spPr/>
        <p:txBody>
          <a:bodyPr/>
          <a:lstStyle/>
          <a:p>
            <a:pPr eaLnBrk="1" hangingPunct="1">
              <a:defRPr/>
            </a:pPr>
            <a:r>
              <a:rPr lang="zh-CN" altLang="en-US">
                <a:latin typeface="宋体" pitchFamily="2" charset="-122"/>
              </a:rPr>
              <a:t>软件测试是由一系列不同的测试组成。主要目的是对以计算机为基础的系统进行充分的测试。</a:t>
            </a:r>
          </a:p>
          <a:p>
            <a:pPr eaLnBrk="1" hangingPunct="1">
              <a:defRPr/>
            </a:pPr>
            <a:r>
              <a:rPr lang="zh-CN" altLang="en-US" u="sng">
                <a:solidFill>
                  <a:srgbClr val="FF0000"/>
                </a:solidFill>
                <a:effectLst>
                  <a:outerShdw blurRad="38100" dist="38100" dir="2700000" algn="tl">
                    <a:srgbClr val="C0C0C0"/>
                  </a:outerShdw>
                </a:effectLst>
                <a:latin typeface="宋体" pitchFamily="2" charset="-122"/>
                <a:hlinkClick r:id="rId2" action="ppaction://hlinkfile"/>
              </a:rPr>
              <a:t>功能测试</a:t>
            </a:r>
            <a:endParaRPr lang="zh-CN" altLang="en-US" u="sng">
              <a:solidFill>
                <a:srgbClr val="FF0000"/>
              </a:solidFill>
              <a:effectLst>
                <a:outerShdw blurRad="38100" dist="38100" dir="2700000" algn="tl">
                  <a:srgbClr val="C0C0C0"/>
                </a:outerShdw>
              </a:effectLst>
              <a:latin typeface="宋体" pitchFamily="2" charset="-122"/>
            </a:endParaRPr>
          </a:p>
          <a:p>
            <a:pPr lvl="1" eaLnBrk="1" hangingPunct="1">
              <a:defRPr/>
            </a:pPr>
            <a:r>
              <a:rPr lang="zh-CN" altLang="en-US">
                <a:latin typeface="宋体" pitchFamily="2" charset="-122"/>
              </a:rPr>
              <a:t>功能测试是在规定的一段时间内运行软件系统的所有功能，以验证这个软件系统有无严重错误。</a:t>
            </a:r>
            <a:br>
              <a:rPr lang="zh-CN" altLang="en-US">
                <a:latin typeface="宋体" pitchFamily="2" charset="-122"/>
              </a:rPr>
            </a:br>
            <a:endParaRPr lang="zh-CN" altLang="en-US" sz="2000">
              <a:latin typeface="宋体" pitchFamily="2" charset="-122"/>
            </a:endParaRPr>
          </a:p>
        </p:txBody>
      </p:sp>
    </p:spTree>
  </p:cSld>
  <p:clrMapOvr>
    <a:masterClrMapping/>
  </p:clrMapOvr>
  <p:transition>
    <p:split orient="vert"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70658" name="Rectangle 2"/>
          <p:cNvSpPr>
            <a:spLocks noGrp="1" noChangeArrowheads="1"/>
          </p:cNvSpPr>
          <p:nvPr>
            <p:ph idx="1"/>
          </p:nvPr>
        </p:nvSpPr>
        <p:spPr/>
        <p:txBody>
          <a:bodyPr/>
          <a:lstStyle/>
          <a:p>
            <a:pPr eaLnBrk="1" hangingPunct="1"/>
            <a:r>
              <a:rPr lang="zh-CN" altLang="en-US">
                <a:solidFill>
                  <a:srgbClr val="FF0000"/>
                </a:solidFill>
                <a:latin typeface="宋体" pitchFamily="2" charset="-122"/>
              </a:rPr>
              <a:t>可靠性测试</a:t>
            </a:r>
          </a:p>
          <a:p>
            <a:pPr lvl="1" eaLnBrk="1" hangingPunct="1"/>
            <a:r>
              <a:rPr lang="zh-CN" altLang="en-US">
                <a:latin typeface="宋体" pitchFamily="2" charset="-122"/>
              </a:rPr>
              <a:t>如果系统需求说明书中有对可靠性的要求，则需进行可靠性测试。</a:t>
            </a:r>
          </a:p>
          <a:p>
            <a:pPr lvl="1" eaLnBrk="1" hangingPunct="1">
              <a:buFont typeface="Wingdings" panose="05000000000000000000" pitchFamily="2" charset="2"/>
              <a:buNone/>
            </a:pPr>
            <a:r>
              <a:rPr lang="zh-CN" altLang="en-US">
                <a:latin typeface="宋体" pitchFamily="2" charset="-122"/>
              </a:rPr>
              <a:t>  ① 平均失效间隔时间 </a:t>
            </a:r>
            <a:r>
              <a:rPr lang="en-US" altLang="zh-CN">
                <a:latin typeface="宋体" pitchFamily="2" charset="-122"/>
              </a:rPr>
              <a:t>MTBF (Mean Time Between Failures) </a:t>
            </a:r>
            <a:r>
              <a:rPr lang="zh-CN" altLang="en-US">
                <a:latin typeface="宋体" pitchFamily="2" charset="-122"/>
              </a:rPr>
              <a:t>是否超过规定时限?</a:t>
            </a:r>
            <a:br>
              <a:rPr lang="zh-CN" altLang="en-US">
                <a:latin typeface="宋体" pitchFamily="2" charset="-122"/>
              </a:rPr>
            </a:br>
            <a:r>
              <a:rPr lang="zh-CN" altLang="en-US">
                <a:latin typeface="宋体" pitchFamily="2" charset="-122"/>
              </a:rPr>
              <a:t>② 因故障而停机的时间 </a:t>
            </a:r>
            <a:r>
              <a:rPr lang="en-US" altLang="zh-CN">
                <a:latin typeface="宋体" pitchFamily="2" charset="-122"/>
              </a:rPr>
              <a:t>MTTR (Mean Time To Repairs) </a:t>
            </a:r>
            <a:r>
              <a:rPr lang="zh-CN" altLang="en-US">
                <a:latin typeface="宋体" pitchFamily="2" charset="-122"/>
              </a:rPr>
              <a:t>在一年中应不超过多少时间。</a:t>
            </a:r>
            <a:br>
              <a:rPr lang="zh-CN" altLang="en-US">
                <a:latin typeface="宋体" pitchFamily="2" charset="-122"/>
              </a:rPr>
            </a:br>
            <a:endParaRPr lang="zh-CN" altLang="en-US">
              <a:latin typeface="宋体" pitchFamily="2" charset="-122"/>
            </a:endParaRPr>
          </a:p>
        </p:txBody>
      </p:sp>
    </p:spTree>
  </p:cSld>
  <p:clrMapOvr>
    <a:masterClrMapping/>
  </p:clrMapOvr>
  <p:transition>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71682" name="Rectangle 2"/>
          <p:cNvSpPr>
            <a:spLocks noGrp="1" noChangeArrowheads="1"/>
          </p:cNvSpPr>
          <p:nvPr>
            <p:ph idx="1"/>
          </p:nvPr>
        </p:nvSpPr>
        <p:spPr/>
        <p:txBody>
          <a:bodyPr/>
          <a:lstStyle/>
          <a:p>
            <a:pPr eaLnBrk="1" hangingPunct="1"/>
            <a:r>
              <a:rPr lang="zh-CN" altLang="en-US">
                <a:solidFill>
                  <a:srgbClr val="FF0000"/>
                </a:solidFill>
                <a:latin typeface="宋体" pitchFamily="2" charset="-122"/>
              </a:rPr>
              <a:t>强度测试</a:t>
            </a:r>
          </a:p>
          <a:p>
            <a:pPr lvl="1" eaLnBrk="1" hangingPunct="1"/>
            <a:r>
              <a:rPr lang="zh-CN" altLang="en-US">
                <a:latin typeface="宋体" pitchFamily="2" charset="-122"/>
              </a:rPr>
              <a:t>强度测试是要检查在系统</a:t>
            </a:r>
            <a:r>
              <a:rPr lang="zh-CN" altLang="en-US">
                <a:solidFill>
                  <a:srgbClr val="FF0000"/>
                </a:solidFill>
                <a:latin typeface="宋体" pitchFamily="2" charset="-122"/>
              </a:rPr>
              <a:t>运行环境不正常乃至发生故障的情况下</a:t>
            </a:r>
            <a:r>
              <a:rPr lang="zh-CN" altLang="en-US">
                <a:latin typeface="宋体" pitchFamily="2" charset="-122"/>
              </a:rPr>
              <a:t>，系统可以运行到何种程度的测试。例如：</a:t>
            </a:r>
          </a:p>
          <a:p>
            <a:pPr lvl="2" eaLnBrk="1" hangingPunct="1"/>
            <a:r>
              <a:rPr lang="zh-CN" altLang="en-US" sz="2600">
                <a:latin typeface="宋体" pitchFamily="2" charset="-122"/>
              </a:rPr>
              <a:t>把输入数据速率提高一个数量级，确定输入功能将如何响应。</a:t>
            </a:r>
          </a:p>
          <a:p>
            <a:pPr lvl="2" eaLnBrk="1" hangingPunct="1"/>
            <a:r>
              <a:rPr lang="zh-CN" altLang="en-US" sz="2600">
                <a:latin typeface="宋体" pitchFamily="2" charset="-122"/>
              </a:rPr>
              <a:t>设计需要占用最大存储量或其它资源的测试用例进行测试。 </a:t>
            </a:r>
            <a:br>
              <a:rPr lang="zh-CN" altLang="en-US" sz="2600">
                <a:latin typeface="宋体" pitchFamily="2" charset="-122"/>
              </a:rPr>
            </a:br>
            <a:endParaRPr lang="zh-CN" altLang="en-US" sz="2600">
              <a:latin typeface="宋体" pitchFamily="2" charset="-122"/>
            </a:endParaRPr>
          </a:p>
        </p:txBody>
      </p:sp>
    </p:spTree>
  </p:cSld>
  <p:clrMapOvr>
    <a:masterClrMapping/>
  </p:clrMapOvr>
  <p:transition>
    <p:strips dir="l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72706" name="Rectangle 2"/>
          <p:cNvSpPr>
            <a:spLocks noGrp="1" noChangeArrowheads="1"/>
          </p:cNvSpPr>
          <p:nvPr>
            <p:ph idx="1"/>
          </p:nvPr>
        </p:nvSpPr>
        <p:spPr/>
        <p:txBody>
          <a:bodyPr/>
          <a:lstStyle/>
          <a:p>
            <a:pPr lvl="2" eaLnBrk="1" hangingPunct="1">
              <a:lnSpc>
                <a:spcPct val="120000"/>
              </a:lnSpc>
            </a:pPr>
            <a:r>
              <a:rPr lang="zh-CN" altLang="en-US" sz="2600">
                <a:latin typeface="宋体" pitchFamily="2" charset="-122"/>
              </a:rPr>
              <a:t>设计出在虚拟存储管理机制中引起“颠簸”的测试用例进行测试。</a:t>
            </a:r>
          </a:p>
          <a:p>
            <a:pPr lvl="2" eaLnBrk="1" hangingPunct="1">
              <a:lnSpc>
                <a:spcPct val="120000"/>
              </a:lnSpc>
            </a:pPr>
            <a:r>
              <a:rPr lang="zh-CN" altLang="en-US" sz="2600">
                <a:latin typeface="宋体" pitchFamily="2" charset="-122"/>
              </a:rPr>
              <a:t>设计出会对磁盘常驻内存的数据过度访问的测试用例进行测试。</a:t>
            </a:r>
          </a:p>
          <a:p>
            <a:pPr lvl="1" eaLnBrk="1" hangingPunct="1">
              <a:lnSpc>
                <a:spcPct val="120000"/>
              </a:lnSpc>
            </a:pPr>
            <a:r>
              <a:rPr lang="zh-CN" altLang="en-US" sz="2200">
                <a:latin typeface="宋体" pitchFamily="2" charset="-122"/>
              </a:rPr>
              <a:t>强度测试的一个变种就是</a:t>
            </a:r>
            <a:r>
              <a:rPr lang="zh-CN" altLang="en-US" sz="2200">
                <a:solidFill>
                  <a:srgbClr val="FF0000"/>
                </a:solidFill>
                <a:latin typeface="宋体" pitchFamily="2" charset="-122"/>
              </a:rPr>
              <a:t>敏感性测试</a:t>
            </a:r>
            <a:r>
              <a:rPr lang="zh-CN" altLang="en-US" sz="2200">
                <a:latin typeface="宋体" pitchFamily="2" charset="-122"/>
              </a:rPr>
              <a:t>。在程序有效数据界限内一个小范围内的一组数据可能引起极端的或不平稳的错误处理出现，或者导致极度的性能下降的情况发生。此测试用以</a:t>
            </a:r>
            <a:r>
              <a:rPr lang="zh-CN" altLang="en-US" sz="2200">
                <a:solidFill>
                  <a:srgbClr val="FF0000"/>
                </a:solidFill>
                <a:latin typeface="宋体" pitchFamily="2" charset="-122"/>
              </a:rPr>
              <a:t>发现可能引起这种不稳定性或不正常处理的某些数据组合</a:t>
            </a:r>
            <a:r>
              <a:rPr lang="zh-CN" altLang="en-US" sz="2200">
                <a:latin typeface="宋体" pitchFamily="2" charset="-122"/>
              </a:rPr>
              <a:t>。</a:t>
            </a:r>
            <a:br>
              <a:rPr lang="zh-CN" altLang="en-US" sz="2200">
                <a:latin typeface="宋体" pitchFamily="2" charset="-122"/>
              </a:rPr>
            </a:br>
            <a:endParaRPr lang="zh-CN" altLang="en-US" sz="2200">
              <a:latin typeface="宋体" pitchFamily="2" charset="-122"/>
            </a:endParaRPr>
          </a:p>
        </p:txBody>
      </p:sp>
    </p:spTree>
  </p:cSld>
  <p:clrMapOvr>
    <a:masterClrMapping/>
  </p:clrMapOvr>
  <p:transition>
    <p:strips/>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761858" name="Rectangle 2"/>
          <p:cNvSpPr>
            <a:spLocks noGrp="1" noChangeArrowheads="1"/>
          </p:cNvSpPr>
          <p:nvPr>
            <p:ph idx="1"/>
          </p:nvPr>
        </p:nvSpPr>
        <p:spPr/>
        <p:txBody>
          <a:bodyPr/>
          <a:lstStyle/>
          <a:p>
            <a:pPr eaLnBrk="1" hangingPunct="1">
              <a:lnSpc>
                <a:spcPct val="100000"/>
              </a:lnSpc>
              <a:defRPr/>
            </a:pPr>
            <a:r>
              <a:rPr lang="zh-CN" altLang="en-US">
                <a:solidFill>
                  <a:srgbClr val="FF0000"/>
                </a:solidFill>
                <a:latin typeface="宋体" pitchFamily="2" charset="-122"/>
              </a:rPr>
              <a:t>性能测试</a:t>
            </a:r>
          </a:p>
          <a:p>
            <a:pPr lvl="1" eaLnBrk="1" hangingPunct="1">
              <a:lnSpc>
                <a:spcPct val="100000"/>
              </a:lnSpc>
              <a:defRPr/>
            </a:pPr>
            <a:r>
              <a:rPr lang="zh-CN" altLang="en-US">
                <a:latin typeface="宋体" pitchFamily="2" charset="-122"/>
              </a:rPr>
              <a:t>性能测试是要检查系统是否满足在需求说明书中规定的性能。特别是对于实时系统或嵌入式系统。</a:t>
            </a:r>
          </a:p>
          <a:p>
            <a:pPr lvl="1" eaLnBrk="1" hangingPunct="1">
              <a:lnSpc>
                <a:spcPct val="100000"/>
              </a:lnSpc>
              <a:defRPr/>
            </a:pPr>
            <a:r>
              <a:rPr lang="zh-CN" altLang="en-US">
                <a:latin typeface="宋体" pitchFamily="2" charset="-122"/>
              </a:rPr>
              <a:t>性能测试常常</a:t>
            </a:r>
            <a:r>
              <a:rPr lang="zh-CN" altLang="en-US">
                <a:solidFill>
                  <a:srgbClr val="D00202"/>
                </a:solidFill>
                <a:latin typeface="宋体" pitchFamily="2" charset="-122"/>
              </a:rPr>
              <a:t>需要与强度测试结合起来</a:t>
            </a:r>
            <a:r>
              <a:rPr lang="zh-CN" altLang="en-US">
                <a:latin typeface="宋体" pitchFamily="2" charset="-122"/>
              </a:rPr>
              <a:t>进行，并常常要求</a:t>
            </a:r>
            <a:r>
              <a:rPr lang="zh-CN" altLang="en-US">
                <a:solidFill>
                  <a:srgbClr val="D00202"/>
                </a:solidFill>
                <a:latin typeface="宋体" pitchFamily="2" charset="-122"/>
              </a:rPr>
              <a:t>同时进行硬件和软件检测</a:t>
            </a:r>
            <a:r>
              <a:rPr lang="zh-CN" altLang="en-US">
                <a:latin typeface="宋体" pitchFamily="2" charset="-122"/>
              </a:rPr>
              <a:t>。</a:t>
            </a:r>
          </a:p>
          <a:p>
            <a:pPr lvl="1" eaLnBrk="1" hangingPunct="1">
              <a:lnSpc>
                <a:spcPct val="100000"/>
              </a:lnSpc>
              <a:defRPr/>
            </a:pPr>
            <a:r>
              <a:rPr lang="zh-CN" altLang="en-US">
                <a:latin typeface="宋体" pitchFamily="2" charset="-122"/>
              </a:rPr>
              <a:t>通常，对软件性能的检测表现在以下几个方面：</a:t>
            </a:r>
            <a:r>
              <a:rPr lang="zh-CN" altLang="en-US">
                <a:solidFill>
                  <a:srgbClr val="D00202"/>
                </a:solidFill>
                <a:effectLst>
                  <a:outerShdw blurRad="38100" dist="38100" dir="2700000" algn="tl">
                    <a:srgbClr val="C0C0C0"/>
                  </a:outerShdw>
                </a:effectLst>
                <a:latin typeface="宋体" pitchFamily="2" charset="-122"/>
              </a:rPr>
              <a:t>响应时间</a:t>
            </a:r>
            <a:r>
              <a:rPr lang="zh-CN" altLang="en-US">
                <a:solidFill>
                  <a:srgbClr val="D00202"/>
                </a:solidFill>
                <a:latin typeface="宋体" pitchFamily="2" charset="-122"/>
              </a:rPr>
              <a:t>、</a:t>
            </a:r>
            <a:r>
              <a:rPr lang="zh-CN" altLang="en-US">
                <a:solidFill>
                  <a:srgbClr val="D00202"/>
                </a:solidFill>
                <a:effectLst>
                  <a:outerShdw blurRad="38100" dist="38100" dir="2700000" algn="tl">
                    <a:srgbClr val="C0C0C0"/>
                  </a:outerShdw>
                </a:effectLst>
                <a:latin typeface="宋体" pitchFamily="2" charset="-122"/>
              </a:rPr>
              <a:t>吞吐量</a:t>
            </a:r>
            <a:r>
              <a:rPr lang="zh-CN" altLang="en-US">
                <a:solidFill>
                  <a:srgbClr val="D00202"/>
                </a:solidFill>
                <a:latin typeface="宋体" pitchFamily="2" charset="-122"/>
              </a:rPr>
              <a:t>、</a:t>
            </a:r>
            <a:r>
              <a:rPr lang="zh-CN" altLang="en-US">
                <a:solidFill>
                  <a:srgbClr val="D00202"/>
                </a:solidFill>
                <a:effectLst>
                  <a:outerShdw blurRad="38100" dist="38100" dir="2700000" algn="tl">
                    <a:srgbClr val="C0C0C0"/>
                  </a:outerShdw>
                </a:effectLst>
                <a:latin typeface="宋体" pitchFamily="2" charset="-122"/>
              </a:rPr>
              <a:t>辅助存储区</a:t>
            </a:r>
            <a:r>
              <a:rPr lang="zh-CN" altLang="en-US">
                <a:latin typeface="宋体" pitchFamily="2" charset="-122"/>
              </a:rPr>
              <a:t>，例如缓冲区，工作区的大小等、</a:t>
            </a:r>
            <a:r>
              <a:rPr lang="zh-CN" altLang="en-US">
                <a:solidFill>
                  <a:srgbClr val="D00202"/>
                </a:solidFill>
                <a:effectLst>
                  <a:outerShdw blurRad="38100" dist="38100" dir="2700000" algn="tl">
                    <a:srgbClr val="C0C0C0"/>
                  </a:outerShdw>
                </a:effectLst>
                <a:latin typeface="宋体" pitchFamily="2" charset="-122"/>
              </a:rPr>
              <a:t>处理精度</a:t>
            </a:r>
            <a:r>
              <a:rPr lang="zh-CN" altLang="en-US">
                <a:latin typeface="宋体" pitchFamily="2" charset="-122"/>
              </a:rPr>
              <a:t>，等等。</a:t>
            </a:r>
            <a:br>
              <a:rPr lang="zh-CN" altLang="en-US">
                <a:latin typeface="宋体" pitchFamily="2" charset="-122"/>
              </a:rPr>
            </a:br>
            <a:endParaRPr lang="zh-CN" altLang="en-US">
              <a:latin typeface="宋体" pitchFamily="2" charset="-122"/>
            </a:endParaRPr>
          </a:p>
        </p:txBody>
      </p:sp>
    </p:spTree>
  </p:cSld>
  <p:clrMapOvr>
    <a:masterClrMapping/>
  </p:clrMapOvr>
  <p:transition>
    <p:strips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762882" name="Rectangle 2"/>
          <p:cNvSpPr>
            <a:spLocks noGrp="1" noChangeArrowheads="1"/>
          </p:cNvSpPr>
          <p:nvPr>
            <p:ph idx="1"/>
          </p:nvPr>
        </p:nvSpPr>
        <p:spPr/>
        <p:txBody>
          <a:bodyPr/>
          <a:lstStyle/>
          <a:p>
            <a:pPr eaLnBrk="1" hangingPunct="1">
              <a:defRPr/>
            </a:pPr>
            <a:r>
              <a:rPr lang="zh-CN" altLang="en-US" sz="3600">
                <a:solidFill>
                  <a:srgbClr val="FF0000"/>
                </a:solidFill>
                <a:latin typeface="宋体" pitchFamily="2" charset="-122"/>
              </a:rPr>
              <a:t>恢复测试</a:t>
            </a:r>
          </a:p>
          <a:p>
            <a:pPr lvl="1" eaLnBrk="1" hangingPunct="1">
              <a:lnSpc>
                <a:spcPct val="95000"/>
              </a:lnSpc>
              <a:defRPr/>
            </a:pPr>
            <a:r>
              <a:rPr lang="zh-CN" altLang="en-US">
                <a:latin typeface="宋体" pitchFamily="2" charset="-122"/>
              </a:rPr>
              <a:t>恢复测试是要证实在</a:t>
            </a:r>
            <a:r>
              <a:rPr lang="zh-CN" altLang="en-US">
                <a:solidFill>
                  <a:srgbClr val="D00202"/>
                </a:solidFill>
                <a:latin typeface="宋体" pitchFamily="2" charset="-122"/>
              </a:rPr>
              <a:t>克服硬件故障</a:t>
            </a:r>
            <a:r>
              <a:rPr lang="zh-CN" altLang="en-US">
                <a:latin typeface="宋体" pitchFamily="2" charset="-122"/>
              </a:rPr>
              <a:t>(包括掉电、硬件或网络出错等)</a:t>
            </a:r>
            <a:r>
              <a:rPr lang="zh-CN" altLang="en-US">
                <a:solidFill>
                  <a:srgbClr val="D00202"/>
                </a:solidFill>
                <a:latin typeface="宋体" pitchFamily="2" charset="-122"/>
              </a:rPr>
              <a:t>后，系统能否正常地继续进行工作</a:t>
            </a:r>
            <a:r>
              <a:rPr lang="zh-CN" altLang="en-US">
                <a:solidFill>
                  <a:schemeClr val="accent2"/>
                </a:solidFill>
                <a:latin typeface="宋体" pitchFamily="2" charset="-122"/>
              </a:rPr>
              <a:t>，</a:t>
            </a:r>
            <a:r>
              <a:rPr lang="zh-CN" altLang="en-US">
                <a:latin typeface="宋体" pitchFamily="2" charset="-122"/>
              </a:rPr>
              <a:t>并不对系统造成任何损害</a:t>
            </a:r>
          </a:p>
          <a:p>
            <a:pPr lvl="1" eaLnBrk="1" hangingPunct="1">
              <a:lnSpc>
                <a:spcPct val="95000"/>
              </a:lnSpc>
              <a:defRPr/>
            </a:pPr>
            <a:r>
              <a:rPr lang="zh-CN" altLang="en-US">
                <a:latin typeface="宋体" pitchFamily="2" charset="-122"/>
              </a:rPr>
              <a:t>为此，可采用各种人工干预的手段，模拟硬件故障，故意造成软件出错。并由此检查：</a:t>
            </a:r>
          </a:p>
          <a:p>
            <a:pPr lvl="2" eaLnBrk="1" hangingPunct="1">
              <a:lnSpc>
                <a:spcPct val="95000"/>
              </a:lnSpc>
              <a:defRPr/>
            </a:pPr>
            <a:r>
              <a:rPr lang="zh-CN" altLang="en-US" sz="2900">
                <a:solidFill>
                  <a:srgbClr val="FF3300"/>
                </a:solidFill>
                <a:effectLst>
                  <a:outerShdw blurRad="38100" dist="38100" dir="2700000" algn="tl">
                    <a:srgbClr val="C0C0C0"/>
                  </a:outerShdw>
                </a:effectLst>
                <a:latin typeface="宋体" pitchFamily="2" charset="-122"/>
              </a:rPr>
              <a:t>错误探测功能</a:t>
            </a:r>
            <a:r>
              <a:rPr lang="zh-CN" altLang="en-US" sz="2900">
                <a:latin typeface="宋体" pitchFamily="2" charset="-122"/>
              </a:rPr>
              <a:t>──系统能否发现硬件失效与故障；</a:t>
            </a:r>
            <a:endParaRPr lang="zh-CN" altLang="en-US">
              <a:latin typeface="宋体" pitchFamily="2" charset="-122"/>
            </a:endParaRPr>
          </a:p>
          <a:p>
            <a:pPr eaLnBrk="1" hangingPunct="1">
              <a:defRPr/>
            </a:pPr>
            <a:endParaRPr lang="zh-CN" altLang="en-US">
              <a:latin typeface="宋体" pitchFamily="2" charset="-122"/>
            </a:endParaRPr>
          </a:p>
          <a:p>
            <a:pPr eaLnBrk="1" hangingPunct="1">
              <a:defRPr/>
            </a:pPr>
            <a:endParaRPr lang="zh-CN" altLang="en-US">
              <a:latin typeface="宋体" pitchFamily="2" charset="-122"/>
            </a:endParaRPr>
          </a:p>
        </p:txBody>
      </p:sp>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p:txBody>
          <a:bodyPr/>
          <a:lstStyle/>
          <a:p>
            <a:pPr eaLnBrk="1" hangingPunct="1"/>
            <a:r>
              <a:rPr lang="zh-CN" altLang="en-US"/>
              <a:t>软件测试步骤</a:t>
            </a:r>
          </a:p>
        </p:txBody>
      </p:sp>
      <p:sp>
        <p:nvSpPr>
          <p:cNvPr id="20482" name="内容占位符 2"/>
          <p:cNvSpPr>
            <a:spLocks noGrp="1" noChangeArrowheads="1"/>
          </p:cNvSpPr>
          <p:nvPr>
            <p:ph idx="1"/>
          </p:nvPr>
        </p:nvSpPr>
        <p:spPr>
          <a:xfrm>
            <a:off x="250825" y="5157788"/>
            <a:ext cx="8893175" cy="1065212"/>
          </a:xfrm>
        </p:spPr>
        <p:txBody>
          <a:bodyPr/>
          <a:lstStyle/>
          <a:p>
            <a:pPr eaLnBrk="1" hangingPunct="1"/>
            <a:r>
              <a:rPr lang="zh-CN" altLang="en-US">
                <a:latin typeface="宋体" pitchFamily="2" charset="-122"/>
              </a:rPr>
              <a:t>要求：具有足够的</a:t>
            </a:r>
            <a:r>
              <a:rPr lang="zh-CN" altLang="en-US">
                <a:solidFill>
                  <a:srgbClr val="FF0000"/>
                </a:solidFill>
                <a:latin typeface="宋体" pitchFamily="2" charset="-122"/>
              </a:rPr>
              <a:t>灵活性</a:t>
            </a:r>
            <a:r>
              <a:rPr lang="zh-CN" altLang="en-US">
                <a:latin typeface="宋体" pitchFamily="2" charset="-122"/>
              </a:rPr>
              <a:t>，同时，又必须严格</a:t>
            </a:r>
            <a:endParaRPr lang="en-US" altLang="zh-CN">
              <a:latin typeface="宋体" pitchFamily="2" charset="-122"/>
            </a:endParaRPr>
          </a:p>
          <a:p>
            <a:pPr eaLnBrk="1" hangingPunct="1"/>
            <a:endParaRPr lang="zh-CN" altLang="en-US"/>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73238"/>
            <a:ext cx="64960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75778" name="Rectangle 2"/>
          <p:cNvSpPr>
            <a:spLocks noGrp="1" noChangeArrowheads="1"/>
          </p:cNvSpPr>
          <p:nvPr>
            <p:ph idx="1"/>
          </p:nvPr>
        </p:nvSpPr>
        <p:spPr/>
        <p:txBody>
          <a:bodyPr/>
          <a:lstStyle/>
          <a:p>
            <a:pPr lvl="2" eaLnBrk="1" hangingPunct="1">
              <a:lnSpc>
                <a:spcPct val="110000"/>
              </a:lnSpc>
            </a:pPr>
            <a:r>
              <a:rPr lang="zh-CN" altLang="en-US" sz="2600">
                <a:latin typeface="宋体" pitchFamily="2" charset="-122"/>
              </a:rPr>
              <a:t>能否</a:t>
            </a:r>
            <a:r>
              <a:rPr lang="zh-CN" altLang="en-US" sz="2600">
                <a:solidFill>
                  <a:srgbClr val="FF3300"/>
                </a:solidFill>
                <a:latin typeface="宋体" pitchFamily="2" charset="-122"/>
              </a:rPr>
              <a:t>切换或启动备用的硬件</a:t>
            </a:r>
            <a:r>
              <a:rPr lang="zh-CN" altLang="en-US" sz="2600">
                <a:latin typeface="宋体" pitchFamily="2" charset="-122"/>
              </a:rPr>
              <a:t>；</a:t>
            </a:r>
          </a:p>
          <a:p>
            <a:pPr lvl="2" eaLnBrk="1" hangingPunct="1">
              <a:lnSpc>
                <a:spcPct val="110000"/>
              </a:lnSpc>
            </a:pPr>
            <a:r>
              <a:rPr lang="zh-CN" altLang="en-US" sz="2600">
                <a:latin typeface="宋体" pitchFamily="2" charset="-122"/>
              </a:rPr>
              <a:t>在故障发生时能否</a:t>
            </a:r>
            <a:r>
              <a:rPr lang="zh-CN" altLang="en-US" sz="2600">
                <a:solidFill>
                  <a:srgbClr val="FF3300"/>
                </a:solidFill>
                <a:latin typeface="宋体" pitchFamily="2" charset="-122"/>
              </a:rPr>
              <a:t>保护正在运行的作业和系统状态</a:t>
            </a:r>
            <a:r>
              <a:rPr lang="zh-CN" altLang="en-US" sz="2600">
                <a:latin typeface="宋体" pitchFamily="2" charset="-122"/>
              </a:rPr>
              <a:t>；</a:t>
            </a:r>
          </a:p>
          <a:p>
            <a:pPr lvl="2" eaLnBrk="1" hangingPunct="1">
              <a:lnSpc>
                <a:spcPct val="110000"/>
              </a:lnSpc>
            </a:pPr>
            <a:r>
              <a:rPr lang="zh-CN" altLang="en-US" sz="2600">
                <a:latin typeface="宋体" pitchFamily="2" charset="-122"/>
              </a:rPr>
              <a:t>在系统恢复后能否</a:t>
            </a:r>
            <a:r>
              <a:rPr lang="zh-CN" altLang="en-US" sz="2600">
                <a:solidFill>
                  <a:srgbClr val="FF3300"/>
                </a:solidFill>
                <a:latin typeface="宋体" pitchFamily="2" charset="-122"/>
              </a:rPr>
              <a:t>从最后记录下来的无错误状态开始继续执行作业</a:t>
            </a:r>
            <a:r>
              <a:rPr lang="zh-CN" altLang="en-US" sz="2600">
                <a:latin typeface="宋体" pitchFamily="2" charset="-122"/>
              </a:rPr>
              <a:t>，等等。</a:t>
            </a:r>
          </a:p>
          <a:p>
            <a:pPr lvl="2" eaLnBrk="1" hangingPunct="1">
              <a:lnSpc>
                <a:spcPct val="110000"/>
              </a:lnSpc>
            </a:pPr>
            <a:r>
              <a:rPr lang="zh-CN" altLang="en-US" sz="2600">
                <a:solidFill>
                  <a:srgbClr val="FF3300"/>
                </a:solidFill>
                <a:latin typeface="宋体" pitchFamily="2" charset="-122"/>
              </a:rPr>
              <a:t>掉电测试</a:t>
            </a:r>
            <a:r>
              <a:rPr lang="zh-CN" altLang="en-US" sz="2600">
                <a:latin typeface="宋体" pitchFamily="2" charset="-122"/>
              </a:rPr>
              <a:t>：其目的是测试软件系统在发生电源中断时能否</a:t>
            </a:r>
            <a:r>
              <a:rPr lang="zh-CN" altLang="en-US" sz="2600">
                <a:solidFill>
                  <a:srgbClr val="D00202"/>
                </a:solidFill>
                <a:latin typeface="宋体" pitchFamily="2" charset="-122"/>
              </a:rPr>
              <a:t>保护当时的状态且不毁坏数据</a:t>
            </a:r>
            <a:r>
              <a:rPr lang="zh-CN" altLang="en-US" sz="2600">
                <a:latin typeface="宋体" pitchFamily="2" charset="-122"/>
              </a:rPr>
              <a:t>，然后在</a:t>
            </a:r>
            <a:r>
              <a:rPr lang="zh-CN" altLang="en-US" sz="2600">
                <a:solidFill>
                  <a:srgbClr val="D00202"/>
                </a:solidFill>
                <a:latin typeface="宋体" pitchFamily="2" charset="-122"/>
              </a:rPr>
              <a:t>电源恢复时从保留的断点处重新进行操作</a:t>
            </a:r>
            <a:r>
              <a:rPr lang="zh-CN" altLang="en-US" sz="2600">
                <a:latin typeface="宋体" pitchFamily="2" charset="-122"/>
              </a:rPr>
              <a:t>。</a:t>
            </a:r>
            <a:br>
              <a:rPr lang="zh-CN" altLang="en-US" sz="2600">
                <a:latin typeface="宋体" pitchFamily="2" charset="-122"/>
              </a:rPr>
            </a:br>
            <a:endParaRPr lang="zh-CN" altLang="en-US" sz="2600">
              <a:latin typeface="宋体" pitchFamily="2" charset="-122"/>
            </a:endParaRPr>
          </a:p>
        </p:txBody>
      </p:sp>
    </p:spTree>
  </p:cSld>
  <p:clrMapOvr>
    <a:masterClrMapping/>
  </p:clrMapOvr>
  <p:transition>
    <p:pull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76802" name="Rectangle 2"/>
          <p:cNvSpPr>
            <a:spLocks noGrp="1" noChangeArrowheads="1"/>
          </p:cNvSpPr>
          <p:nvPr>
            <p:ph idx="1"/>
          </p:nvPr>
        </p:nvSpPr>
        <p:spPr/>
        <p:txBody>
          <a:bodyPr/>
          <a:lstStyle/>
          <a:p>
            <a:pPr eaLnBrk="1" hangingPunct="1">
              <a:lnSpc>
                <a:spcPct val="95000"/>
              </a:lnSpc>
            </a:pPr>
            <a:r>
              <a:rPr lang="zh-CN" altLang="en-US">
                <a:solidFill>
                  <a:srgbClr val="FF0000"/>
                </a:solidFill>
                <a:latin typeface="宋体" pitchFamily="2" charset="-122"/>
              </a:rPr>
              <a:t>启动／停止测试</a:t>
            </a:r>
          </a:p>
          <a:p>
            <a:pPr lvl="1" eaLnBrk="1" hangingPunct="1">
              <a:lnSpc>
                <a:spcPct val="95000"/>
              </a:lnSpc>
            </a:pPr>
            <a:r>
              <a:rPr lang="zh-CN" altLang="en-US">
                <a:latin typeface="宋体" pitchFamily="2" charset="-122"/>
              </a:rPr>
              <a:t>这类测试的目的是验证</a:t>
            </a:r>
            <a:r>
              <a:rPr lang="zh-CN" altLang="en-US">
                <a:solidFill>
                  <a:srgbClr val="D00202"/>
                </a:solidFill>
                <a:latin typeface="宋体" pitchFamily="2" charset="-122"/>
              </a:rPr>
              <a:t>在机器启动及关机阶段，软件系统正确处理的能力</a:t>
            </a:r>
            <a:r>
              <a:rPr lang="zh-CN" altLang="en-US">
                <a:latin typeface="宋体" pitchFamily="2" charset="-122"/>
              </a:rPr>
              <a:t>。</a:t>
            </a:r>
          </a:p>
          <a:p>
            <a:pPr lvl="1" eaLnBrk="1" hangingPunct="1">
              <a:lnSpc>
                <a:spcPct val="95000"/>
              </a:lnSpc>
            </a:pPr>
            <a:r>
              <a:rPr lang="zh-CN" altLang="en-US">
                <a:latin typeface="宋体" pitchFamily="2" charset="-122"/>
              </a:rPr>
              <a:t>这类测试包括</a:t>
            </a:r>
          </a:p>
          <a:p>
            <a:pPr lvl="2" eaLnBrk="1" hangingPunct="1">
              <a:lnSpc>
                <a:spcPct val="95000"/>
              </a:lnSpc>
            </a:pPr>
            <a:r>
              <a:rPr lang="zh-CN" altLang="en-US">
                <a:solidFill>
                  <a:srgbClr val="FF3300"/>
                </a:solidFill>
                <a:latin typeface="宋体" pitchFamily="2" charset="-122"/>
              </a:rPr>
              <a:t>反复启动软件系统</a:t>
            </a:r>
            <a:r>
              <a:rPr lang="zh-CN" altLang="en-US">
                <a:latin typeface="宋体" pitchFamily="2" charset="-122"/>
              </a:rPr>
              <a:t> (例如，操作系统自举、网络的启动、应用程序的调用等)</a:t>
            </a:r>
          </a:p>
          <a:p>
            <a:pPr lvl="2" eaLnBrk="1" hangingPunct="1">
              <a:lnSpc>
                <a:spcPct val="95000"/>
              </a:lnSpc>
            </a:pPr>
            <a:r>
              <a:rPr lang="zh-CN" altLang="en-US">
                <a:solidFill>
                  <a:srgbClr val="FF3300"/>
                </a:solidFill>
                <a:latin typeface="宋体" pitchFamily="2" charset="-122"/>
              </a:rPr>
              <a:t>在尽可能多的情况下关机</a:t>
            </a:r>
            <a:r>
              <a:rPr lang="zh-CN" altLang="en-US">
                <a:latin typeface="宋体" pitchFamily="2" charset="-122"/>
              </a:rPr>
              <a:t>。</a:t>
            </a:r>
            <a:br>
              <a:rPr lang="zh-CN" altLang="en-US">
                <a:latin typeface="宋体" pitchFamily="2" charset="-122"/>
              </a:rPr>
            </a:br>
            <a:endParaRPr lang="zh-CN" altLang="en-US">
              <a:latin typeface="宋体" pitchFamily="2" charset="-122"/>
            </a:endParaRPr>
          </a:p>
          <a:p>
            <a:pPr eaLnBrk="1" hangingPunct="1"/>
            <a:endParaRPr lang="zh-CN" altLang="en-US">
              <a:latin typeface="宋体" pitchFamily="2" charset="-122"/>
            </a:endParaRPr>
          </a:p>
          <a:p>
            <a:pPr eaLnBrk="1" hangingPunct="1"/>
            <a:endParaRPr lang="zh-CN" altLang="en-US">
              <a:latin typeface="宋体" pitchFamily="2" charset="-122"/>
            </a:endParaRPr>
          </a:p>
        </p:txBody>
      </p:sp>
    </p:spTree>
  </p:cSld>
  <p:clrMapOvr>
    <a:masterClrMapping/>
  </p:clrMapOvr>
  <p:transition>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77826" name="Rectangle 2"/>
          <p:cNvSpPr>
            <a:spLocks noGrp="1" noChangeArrowheads="1"/>
          </p:cNvSpPr>
          <p:nvPr>
            <p:ph idx="1"/>
          </p:nvPr>
        </p:nvSpPr>
        <p:spPr/>
        <p:txBody>
          <a:bodyPr/>
          <a:lstStyle/>
          <a:p>
            <a:pPr eaLnBrk="1" hangingPunct="1">
              <a:lnSpc>
                <a:spcPct val="100000"/>
              </a:lnSpc>
            </a:pPr>
            <a:r>
              <a:rPr lang="zh-CN" altLang="en-US" dirty="0">
                <a:solidFill>
                  <a:srgbClr val="FF0000"/>
                </a:solidFill>
                <a:latin typeface="宋体" pitchFamily="2" charset="-122"/>
              </a:rPr>
              <a:t>配置测试</a:t>
            </a:r>
          </a:p>
          <a:p>
            <a:pPr lvl="1" eaLnBrk="1" hangingPunct="1">
              <a:lnSpc>
                <a:spcPct val="100000"/>
              </a:lnSpc>
            </a:pPr>
            <a:r>
              <a:rPr lang="zh-CN" altLang="en-US" dirty="0">
                <a:latin typeface="宋体" pitchFamily="2" charset="-122"/>
              </a:rPr>
              <a:t>这类测试是要检查</a:t>
            </a:r>
            <a:r>
              <a:rPr lang="zh-CN" altLang="en-US" dirty="0">
                <a:solidFill>
                  <a:srgbClr val="D00202"/>
                </a:solidFill>
                <a:latin typeface="宋体" pitchFamily="2" charset="-122"/>
              </a:rPr>
              <a:t>计算机系统内各个设备或各种资源之间的相互联结和功能分配中的错误。</a:t>
            </a:r>
          </a:p>
          <a:p>
            <a:pPr lvl="1" eaLnBrk="1" hangingPunct="1">
              <a:lnSpc>
                <a:spcPct val="100000"/>
              </a:lnSpc>
            </a:pPr>
            <a:r>
              <a:rPr lang="zh-CN" altLang="en-US" dirty="0">
                <a:latin typeface="宋体" pitchFamily="2" charset="-122"/>
              </a:rPr>
              <a:t>它主要包括以下几种：</a:t>
            </a:r>
          </a:p>
          <a:p>
            <a:pPr lvl="2" eaLnBrk="1" hangingPunct="1">
              <a:lnSpc>
                <a:spcPct val="100000"/>
              </a:lnSpc>
            </a:pPr>
            <a:r>
              <a:rPr lang="zh-CN" altLang="en-US" sz="2600" dirty="0">
                <a:solidFill>
                  <a:srgbClr val="FF3300"/>
                </a:solidFill>
                <a:latin typeface="宋体" pitchFamily="2" charset="-122"/>
              </a:rPr>
              <a:t>配置命令测试</a:t>
            </a:r>
            <a:r>
              <a:rPr lang="zh-CN" altLang="en-US" sz="2600" dirty="0">
                <a:latin typeface="宋体" pitchFamily="2" charset="-122"/>
              </a:rPr>
              <a:t>：验证全部配置命令的可操作性（有效性）；特别对最大配置和最小配置要进行测试。软件配置和硬件配置都要测试。</a:t>
            </a:r>
            <a:br>
              <a:rPr lang="zh-CN" altLang="en-US" sz="2900" dirty="0">
                <a:latin typeface="宋体" pitchFamily="2" charset="-122"/>
              </a:rPr>
            </a:br>
            <a:endParaRPr lang="zh-CN" altLang="en-US" dirty="0">
              <a:latin typeface="宋体" pitchFamily="2" charset="-122"/>
            </a:endParaRPr>
          </a:p>
        </p:txBody>
      </p:sp>
    </p:spTree>
  </p:cSld>
  <p:clrMapOvr>
    <a:masterClrMapping/>
  </p:clrMapOvr>
  <p:transition>
    <p:pull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78850" name="Rectangle 2"/>
          <p:cNvSpPr>
            <a:spLocks noGrp="1" noChangeArrowheads="1"/>
          </p:cNvSpPr>
          <p:nvPr>
            <p:ph idx="1"/>
          </p:nvPr>
        </p:nvSpPr>
        <p:spPr/>
        <p:txBody>
          <a:bodyPr/>
          <a:lstStyle/>
          <a:p>
            <a:pPr lvl="2" eaLnBrk="1" hangingPunct="1"/>
            <a:r>
              <a:rPr lang="zh-CN" altLang="en-US" sz="2600" dirty="0">
                <a:solidFill>
                  <a:srgbClr val="FF3300"/>
                </a:solidFill>
                <a:latin typeface="宋体" pitchFamily="2" charset="-122"/>
              </a:rPr>
              <a:t>循环配置测试</a:t>
            </a:r>
            <a:r>
              <a:rPr lang="zh-CN" altLang="en-US" sz="2600" dirty="0">
                <a:latin typeface="宋体" pitchFamily="2" charset="-122"/>
              </a:rPr>
              <a:t>：证明对每个设备物理与逻辑的，逻辑与功能的每次循环置换配置都能正常工作。</a:t>
            </a:r>
          </a:p>
          <a:p>
            <a:pPr lvl="2" eaLnBrk="1" hangingPunct="1"/>
            <a:r>
              <a:rPr lang="zh-CN" altLang="en-US" sz="2600" dirty="0">
                <a:latin typeface="宋体" pitchFamily="2" charset="-122"/>
              </a:rPr>
              <a:t> </a:t>
            </a:r>
            <a:r>
              <a:rPr lang="zh-CN" altLang="en-US" sz="2600" dirty="0">
                <a:solidFill>
                  <a:srgbClr val="FF3300"/>
                </a:solidFill>
                <a:latin typeface="宋体" pitchFamily="2" charset="-122"/>
              </a:rPr>
              <a:t>修复测试</a:t>
            </a:r>
            <a:r>
              <a:rPr lang="zh-CN" altLang="en-US" sz="2600" dirty="0">
                <a:latin typeface="宋体" pitchFamily="2" charset="-122"/>
              </a:rPr>
              <a:t>：检查每种配置状态及哪个设备是坏的。并用自动的或手工的方式进行配置状态间的转换。</a:t>
            </a:r>
            <a:endParaRPr lang="zh-CN" altLang="en-US" sz="2100" dirty="0">
              <a:latin typeface="宋体" pitchFamily="2" charset="-122"/>
            </a:endParaRPr>
          </a:p>
        </p:txBody>
      </p:sp>
    </p:spTree>
  </p:cSld>
  <p:clrMapOvr>
    <a:masterClrMapping/>
  </p:clrMapOvr>
  <p:transition>
    <p:pull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79874" name="Rectangle 2"/>
          <p:cNvSpPr>
            <a:spLocks noGrp="1" noChangeArrowheads="1"/>
          </p:cNvSpPr>
          <p:nvPr>
            <p:ph idx="1"/>
          </p:nvPr>
        </p:nvSpPr>
        <p:spPr/>
        <p:txBody>
          <a:bodyPr/>
          <a:lstStyle/>
          <a:p>
            <a:pPr eaLnBrk="1" hangingPunct="1"/>
            <a:r>
              <a:rPr lang="zh-CN" altLang="en-US" dirty="0">
                <a:solidFill>
                  <a:srgbClr val="FF0000"/>
                </a:solidFill>
                <a:latin typeface="宋体" pitchFamily="2" charset="-122"/>
                <a:hlinkClick r:id="rId2" action="ppaction://hlinkfile"/>
              </a:rPr>
              <a:t>安全性测试</a:t>
            </a:r>
            <a:endParaRPr lang="zh-CN" altLang="en-US" dirty="0">
              <a:solidFill>
                <a:srgbClr val="FF0000"/>
              </a:solidFill>
              <a:latin typeface="宋体" pitchFamily="2" charset="-122"/>
            </a:endParaRPr>
          </a:p>
          <a:p>
            <a:pPr lvl="1" eaLnBrk="1" hangingPunct="1"/>
            <a:r>
              <a:rPr lang="zh-CN" altLang="en-US" dirty="0">
                <a:latin typeface="宋体" pitchFamily="2" charset="-122"/>
              </a:rPr>
              <a:t>安全性测试是要检验</a:t>
            </a:r>
            <a:r>
              <a:rPr lang="zh-CN" altLang="en-US" dirty="0">
                <a:solidFill>
                  <a:srgbClr val="D00202"/>
                </a:solidFill>
                <a:latin typeface="宋体" pitchFamily="2" charset="-122"/>
              </a:rPr>
              <a:t>在系统中已经存在的系统安全性、保密性措施是否发挥作用，有无漏洞。</a:t>
            </a:r>
          </a:p>
          <a:p>
            <a:pPr lvl="1" eaLnBrk="1" hangingPunct="1">
              <a:lnSpc>
                <a:spcPct val="95000"/>
              </a:lnSpc>
            </a:pPr>
            <a:r>
              <a:rPr lang="zh-CN" altLang="en-US" dirty="0">
                <a:latin typeface="宋体" pitchFamily="2" charset="-122"/>
              </a:rPr>
              <a:t>力图破坏系统的保护机构以进入系统的主要方法有以下几种：</a:t>
            </a:r>
          </a:p>
          <a:p>
            <a:pPr lvl="2" eaLnBrk="1" hangingPunct="1">
              <a:lnSpc>
                <a:spcPct val="95000"/>
              </a:lnSpc>
            </a:pPr>
            <a:r>
              <a:rPr lang="zh-CN" altLang="en-US" dirty="0">
                <a:latin typeface="宋体" pitchFamily="2" charset="-122"/>
              </a:rPr>
              <a:t>正面攻击或从侧面、背面攻击系统中易受损坏的那些部分；</a:t>
            </a:r>
          </a:p>
          <a:p>
            <a:pPr lvl="2" eaLnBrk="1" hangingPunct="1">
              <a:lnSpc>
                <a:spcPct val="95000"/>
              </a:lnSpc>
            </a:pPr>
            <a:r>
              <a:rPr lang="zh-CN" altLang="en-US" dirty="0">
                <a:latin typeface="宋体" pitchFamily="2" charset="-122"/>
              </a:rPr>
              <a:t>以系统输入为突破口，利用输入的容错性进行正面攻击；</a:t>
            </a:r>
            <a:br>
              <a:rPr lang="zh-CN" altLang="en-US" sz="2600" dirty="0">
                <a:latin typeface="宋体" pitchFamily="2" charset="-122"/>
              </a:rPr>
            </a:br>
            <a:endParaRPr lang="zh-CN" altLang="en-US" sz="2000" dirty="0">
              <a:latin typeface="宋体" pitchFamily="2" charset="-122"/>
            </a:endParaRPr>
          </a:p>
        </p:txBody>
      </p:sp>
    </p:spTree>
  </p:cSld>
  <p:clrMapOvr>
    <a:masterClrMapping/>
  </p:clrMapOvr>
  <p:transition>
    <p:pull dir="l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80898" name="Rectangle 2"/>
          <p:cNvSpPr>
            <a:spLocks noGrp="1" noChangeArrowheads="1"/>
          </p:cNvSpPr>
          <p:nvPr>
            <p:ph type="body" idx="1"/>
          </p:nvPr>
        </p:nvSpPr>
        <p:spPr/>
        <p:txBody>
          <a:bodyPr/>
          <a:lstStyle/>
          <a:p>
            <a:pPr lvl="2" eaLnBrk="1" hangingPunct="1">
              <a:lnSpc>
                <a:spcPct val="85000"/>
              </a:lnSpc>
            </a:pPr>
            <a:r>
              <a:rPr lang="zh-CN" altLang="en-US" sz="2900" dirty="0">
                <a:latin typeface="宋体" pitchFamily="2" charset="-122"/>
              </a:rPr>
              <a:t> </a:t>
            </a:r>
            <a:r>
              <a:rPr lang="zh-CN" altLang="en-US" sz="2600" dirty="0">
                <a:latin typeface="宋体" pitchFamily="2" charset="-122"/>
              </a:rPr>
              <a:t>申请和占用过多的资源压垮系统，以破坏安全措施，从而进入系统；</a:t>
            </a:r>
          </a:p>
          <a:p>
            <a:pPr lvl="2" eaLnBrk="1" hangingPunct="1">
              <a:lnSpc>
                <a:spcPct val="85000"/>
              </a:lnSpc>
            </a:pPr>
            <a:r>
              <a:rPr lang="zh-CN" altLang="en-US" sz="2600" dirty="0">
                <a:latin typeface="宋体" pitchFamily="2" charset="-122"/>
              </a:rPr>
              <a:t> 故意使系统出错，利用系统恢复的过程，窃取用户口令及其它有用的信息；</a:t>
            </a:r>
          </a:p>
          <a:p>
            <a:pPr lvl="2" eaLnBrk="1" hangingPunct="1">
              <a:lnSpc>
                <a:spcPct val="85000"/>
              </a:lnSpc>
            </a:pPr>
            <a:r>
              <a:rPr lang="zh-CN" altLang="en-US" sz="2600" dirty="0">
                <a:latin typeface="宋体" pitchFamily="2" charset="-122"/>
              </a:rPr>
              <a:t> 通过浏览残留在计算机各种资源中的垃圾（无用信息），以获取如口令，安全码，译码关键字等信息；</a:t>
            </a:r>
          </a:p>
          <a:p>
            <a:pPr lvl="2" eaLnBrk="1" hangingPunct="1">
              <a:lnSpc>
                <a:spcPct val="85000"/>
              </a:lnSpc>
            </a:pPr>
            <a:r>
              <a:rPr lang="zh-CN" altLang="en-US" sz="2600" dirty="0">
                <a:latin typeface="宋体" pitchFamily="2" charset="-122"/>
              </a:rPr>
              <a:t> 浏览全局数据，期望从中找到进入系统的关键字；</a:t>
            </a:r>
          </a:p>
          <a:p>
            <a:pPr lvl="2" eaLnBrk="1" hangingPunct="1">
              <a:lnSpc>
                <a:spcPct val="85000"/>
              </a:lnSpc>
            </a:pPr>
            <a:r>
              <a:rPr lang="zh-CN" altLang="en-US" sz="2600" dirty="0">
                <a:latin typeface="宋体" pitchFamily="2" charset="-122"/>
              </a:rPr>
              <a:t> 浏览那些逻辑上不存在，但物理上还存在的各种记录和资料等。 </a:t>
            </a:r>
          </a:p>
        </p:txBody>
      </p:sp>
    </p:spTree>
  </p:cSld>
  <p:clrMapOvr>
    <a:masterClrMapping/>
  </p:clrMapOvr>
  <p:transition>
    <p:pull dir="l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81922" name="Rectangle 2"/>
          <p:cNvSpPr>
            <a:spLocks noGrp="1" noChangeArrowheads="1"/>
          </p:cNvSpPr>
          <p:nvPr>
            <p:ph idx="1"/>
          </p:nvPr>
        </p:nvSpPr>
        <p:spPr/>
        <p:txBody>
          <a:bodyPr/>
          <a:lstStyle/>
          <a:p>
            <a:pPr eaLnBrk="1" hangingPunct="1">
              <a:lnSpc>
                <a:spcPct val="100000"/>
              </a:lnSpc>
            </a:pPr>
            <a:r>
              <a:rPr lang="zh-CN" altLang="en-US" dirty="0">
                <a:solidFill>
                  <a:srgbClr val="FF0000"/>
                </a:solidFill>
                <a:latin typeface="宋体" pitchFamily="2" charset="-122"/>
              </a:rPr>
              <a:t>可使用性测试</a:t>
            </a:r>
          </a:p>
          <a:p>
            <a:pPr lvl="1" eaLnBrk="1" hangingPunct="1">
              <a:lnSpc>
                <a:spcPct val="100000"/>
              </a:lnSpc>
            </a:pPr>
            <a:r>
              <a:rPr lang="zh-CN" altLang="en-US" dirty="0">
                <a:latin typeface="宋体" pitchFamily="2" charset="-122"/>
              </a:rPr>
              <a:t>可使用性测试主要从使用的</a:t>
            </a:r>
            <a:r>
              <a:rPr lang="zh-CN" altLang="en-US" dirty="0">
                <a:solidFill>
                  <a:srgbClr val="FF3300"/>
                </a:solidFill>
                <a:latin typeface="宋体" pitchFamily="2" charset="-122"/>
              </a:rPr>
              <a:t>合理性</a:t>
            </a:r>
            <a:r>
              <a:rPr lang="zh-CN" altLang="en-US" dirty="0">
                <a:latin typeface="宋体" pitchFamily="2" charset="-122"/>
              </a:rPr>
              <a:t>和</a:t>
            </a:r>
            <a:r>
              <a:rPr lang="zh-CN" altLang="en-US" dirty="0">
                <a:solidFill>
                  <a:srgbClr val="FF3300"/>
                </a:solidFill>
                <a:latin typeface="宋体" pitchFamily="2" charset="-122"/>
              </a:rPr>
              <a:t>方便性</a:t>
            </a:r>
            <a:r>
              <a:rPr lang="zh-CN" altLang="en-US" dirty="0">
                <a:latin typeface="宋体" pitchFamily="2" charset="-122"/>
              </a:rPr>
              <a:t>等角度对软件系统进行检查，发现人为因素或使用上的问题。</a:t>
            </a:r>
          </a:p>
          <a:p>
            <a:pPr lvl="1" eaLnBrk="1" hangingPunct="1">
              <a:lnSpc>
                <a:spcPct val="100000"/>
              </a:lnSpc>
            </a:pPr>
            <a:r>
              <a:rPr lang="zh-CN" altLang="en-US" dirty="0">
                <a:latin typeface="宋体" pitchFamily="2" charset="-122"/>
              </a:rPr>
              <a:t>要保证在足够详细的程度下，</a:t>
            </a:r>
            <a:r>
              <a:rPr lang="zh-CN" altLang="en-US" dirty="0">
                <a:solidFill>
                  <a:srgbClr val="FF3300"/>
                </a:solidFill>
                <a:latin typeface="宋体" pitchFamily="2" charset="-122"/>
              </a:rPr>
              <a:t>用户界面便于使用</a:t>
            </a:r>
            <a:r>
              <a:rPr lang="zh-CN" altLang="en-US" dirty="0">
                <a:latin typeface="宋体" pitchFamily="2" charset="-122"/>
              </a:rPr>
              <a:t>；</a:t>
            </a:r>
            <a:r>
              <a:rPr lang="zh-CN" altLang="en-US" dirty="0">
                <a:solidFill>
                  <a:srgbClr val="FF3300"/>
                </a:solidFill>
                <a:latin typeface="宋体" pitchFamily="2" charset="-122"/>
              </a:rPr>
              <a:t>对输入量可容错</a:t>
            </a:r>
            <a:r>
              <a:rPr lang="zh-CN" altLang="en-US" dirty="0">
                <a:latin typeface="宋体" pitchFamily="2" charset="-122"/>
              </a:rPr>
              <a:t>、</a:t>
            </a:r>
            <a:r>
              <a:rPr lang="zh-CN" altLang="en-US" dirty="0">
                <a:solidFill>
                  <a:srgbClr val="FF3300"/>
                </a:solidFill>
                <a:latin typeface="宋体" pitchFamily="2" charset="-122"/>
              </a:rPr>
              <a:t>响应时间和响应方式合理可行</a:t>
            </a:r>
            <a:r>
              <a:rPr lang="zh-CN" altLang="en-US" dirty="0">
                <a:latin typeface="宋体" pitchFamily="2" charset="-122"/>
              </a:rPr>
              <a:t>、</a:t>
            </a:r>
            <a:r>
              <a:rPr lang="zh-CN" altLang="en-US" dirty="0">
                <a:solidFill>
                  <a:srgbClr val="FF3300"/>
                </a:solidFill>
                <a:latin typeface="宋体" pitchFamily="2" charset="-122"/>
              </a:rPr>
              <a:t>输出信息有意义</a:t>
            </a:r>
            <a:r>
              <a:rPr lang="zh-CN" altLang="en-US" dirty="0">
                <a:latin typeface="宋体" pitchFamily="2" charset="-122"/>
              </a:rPr>
              <a:t>、</a:t>
            </a:r>
            <a:r>
              <a:rPr lang="zh-CN" altLang="en-US" dirty="0">
                <a:solidFill>
                  <a:srgbClr val="FF3300"/>
                </a:solidFill>
                <a:latin typeface="宋体" pitchFamily="2" charset="-122"/>
              </a:rPr>
              <a:t>正确并前后一致</a:t>
            </a:r>
            <a:r>
              <a:rPr lang="zh-CN" altLang="en-US" dirty="0">
                <a:latin typeface="宋体" pitchFamily="2" charset="-122"/>
              </a:rPr>
              <a:t>；</a:t>
            </a:r>
            <a:r>
              <a:rPr lang="zh-CN" altLang="en-US" dirty="0">
                <a:solidFill>
                  <a:srgbClr val="FF3300"/>
                </a:solidFill>
                <a:latin typeface="宋体" pitchFamily="2" charset="-122"/>
              </a:rPr>
              <a:t>出错信息能够引导用户去解决问题</a:t>
            </a:r>
            <a:r>
              <a:rPr lang="zh-CN" altLang="en-US" dirty="0">
                <a:latin typeface="宋体" pitchFamily="2" charset="-122"/>
              </a:rPr>
              <a:t>；</a:t>
            </a:r>
            <a:r>
              <a:rPr lang="zh-CN" altLang="en-US" dirty="0">
                <a:solidFill>
                  <a:srgbClr val="FF3300"/>
                </a:solidFill>
                <a:latin typeface="宋体" pitchFamily="2" charset="-122"/>
              </a:rPr>
              <a:t>软件文档全面</a:t>
            </a:r>
            <a:r>
              <a:rPr lang="zh-CN" altLang="en-US" dirty="0">
                <a:latin typeface="宋体" pitchFamily="2" charset="-122"/>
              </a:rPr>
              <a:t>、</a:t>
            </a:r>
            <a:r>
              <a:rPr lang="zh-CN" altLang="en-US" dirty="0">
                <a:solidFill>
                  <a:srgbClr val="FF3300"/>
                </a:solidFill>
                <a:latin typeface="宋体" pitchFamily="2" charset="-122"/>
              </a:rPr>
              <a:t>正规</a:t>
            </a:r>
            <a:r>
              <a:rPr lang="zh-CN" altLang="en-US" dirty="0">
                <a:latin typeface="宋体" pitchFamily="2" charset="-122"/>
              </a:rPr>
              <a:t>、</a:t>
            </a:r>
            <a:r>
              <a:rPr lang="zh-CN" altLang="en-US" dirty="0">
                <a:solidFill>
                  <a:srgbClr val="FF3300"/>
                </a:solidFill>
                <a:latin typeface="宋体" pitchFamily="2" charset="-122"/>
              </a:rPr>
              <a:t>确切</a:t>
            </a:r>
            <a:r>
              <a:rPr lang="zh-CN" altLang="en-US" dirty="0">
                <a:latin typeface="宋体" pitchFamily="2" charset="-122"/>
              </a:rPr>
              <a:t>。</a:t>
            </a:r>
          </a:p>
        </p:txBody>
      </p:sp>
    </p:spTree>
  </p:cSld>
  <p:clrMapOvr>
    <a:masterClrMapping/>
  </p:clrMapOvr>
  <p:transition>
    <p:pull dir="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82946" name="Rectangle 2"/>
          <p:cNvSpPr>
            <a:spLocks noGrp="1" noChangeArrowheads="1"/>
          </p:cNvSpPr>
          <p:nvPr>
            <p:ph idx="1"/>
          </p:nvPr>
        </p:nvSpPr>
        <p:spPr>
          <a:xfrm>
            <a:off x="457200" y="1600200"/>
            <a:ext cx="8229600" cy="4983162"/>
          </a:xfrm>
        </p:spPr>
        <p:txBody>
          <a:bodyPr/>
          <a:lstStyle/>
          <a:p>
            <a:pPr eaLnBrk="1" hangingPunct="1">
              <a:lnSpc>
                <a:spcPct val="90000"/>
              </a:lnSpc>
            </a:pPr>
            <a:r>
              <a:rPr lang="zh-CN" altLang="en-US" dirty="0">
                <a:solidFill>
                  <a:srgbClr val="FF0000"/>
                </a:solidFill>
                <a:latin typeface="宋体" pitchFamily="2" charset="-122"/>
              </a:rPr>
              <a:t>可支持性测试</a:t>
            </a:r>
          </a:p>
          <a:p>
            <a:pPr lvl="1" eaLnBrk="1" hangingPunct="1">
              <a:lnSpc>
                <a:spcPct val="90000"/>
              </a:lnSpc>
            </a:pPr>
            <a:r>
              <a:rPr lang="zh-CN" altLang="en-US" dirty="0">
                <a:latin typeface="宋体" pitchFamily="2" charset="-122"/>
              </a:rPr>
              <a:t>这类测试是要验证</a:t>
            </a:r>
            <a:r>
              <a:rPr lang="zh-CN" altLang="en-US" dirty="0">
                <a:solidFill>
                  <a:srgbClr val="D00202"/>
                </a:solidFill>
                <a:latin typeface="宋体" pitchFamily="2" charset="-122"/>
              </a:rPr>
              <a:t>系统的支持策略对于公司与用户方面是否切实可行。</a:t>
            </a:r>
          </a:p>
          <a:p>
            <a:pPr lvl="1" eaLnBrk="1" hangingPunct="1">
              <a:lnSpc>
                <a:spcPct val="90000"/>
              </a:lnSpc>
            </a:pPr>
            <a:r>
              <a:rPr lang="zh-CN" altLang="en-US" dirty="0">
                <a:latin typeface="宋体" pitchFamily="2" charset="-122"/>
              </a:rPr>
              <a:t>它所采用的方法是</a:t>
            </a:r>
          </a:p>
          <a:p>
            <a:pPr lvl="2" eaLnBrk="1" hangingPunct="1">
              <a:lnSpc>
                <a:spcPct val="90000"/>
              </a:lnSpc>
            </a:pPr>
            <a:r>
              <a:rPr lang="zh-CN" altLang="en-US" sz="2900" dirty="0">
                <a:solidFill>
                  <a:srgbClr val="FF3300"/>
                </a:solidFill>
                <a:latin typeface="宋体" pitchFamily="2" charset="-122"/>
              </a:rPr>
              <a:t>试运行支持过程</a:t>
            </a:r>
            <a:r>
              <a:rPr lang="zh-CN" altLang="en-US" sz="2900" dirty="0">
                <a:latin typeface="宋体" pitchFamily="2" charset="-122"/>
              </a:rPr>
              <a:t>(如对有错部分打补丁的过程，热线界面等)；</a:t>
            </a:r>
          </a:p>
          <a:p>
            <a:pPr lvl="2" eaLnBrk="1" hangingPunct="1">
              <a:lnSpc>
                <a:spcPct val="90000"/>
              </a:lnSpc>
            </a:pPr>
            <a:r>
              <a:rPr lang="zh-CN" altLang="en-US" sz="2900" dirty="0">
                <a:latin typeface="宋体" pitchFamily="2" charset="-122"/>
              </a:rPr>
              <a:t>对其结果进行</a:t>
            </a:r>
            <a:r>
              <a:rPr lang="zh-CN" altLang="en-US" sz="2900" dirty="0">
                <a:solidFill>
                  <a:srgbClr val="FF3300"/>
                </a:solidFill>
                <a:latin typeface="宋体" pitchFamily="2" charset="-122"/>
              </a:rPr>
              <a:t>质量分析</a:t>
            </a:r>
            <a:r>
              <a:rPr lang="zh-CN" altLang="en-US" sz="2900" dirty="0">
                <a:latin typeface="宋体" pitchFamily="2" charset="-122"/>
              </a:rPr>
              <a:t>；</a:t>
            </a:r>
          </a:p>
          <a:p>
            <a:pPr lvl="2" eaLnBrk="1" hangingPunct="1">
              <a:lnSpc>
                <a:spcPct val="90000"/>
              </a:lnSpc>
            </a:pPr>
            <a:r>
              <a:rPr lang="zh-CN" altLang="en-US" sz="2900" dirty="0">
                <a:solidFill>
                  <a:srgbClr val="FF3300"/>
                </a:solidFill>
                <a:latin typeface="宋体" pitchFamily="2" charset="-122"/>
              </a:rPr>
              <a:t>评审诊断工具</a:t>
            </a:r>
            <a:r>
              <a:rPr lang="zh-CN" altLang="en-US" sz="2900" dirty="0">
                <a:latin typeface="宋体" pitchFamily="2" charset="-122"/>
              </a:rPr>
              <a:t>；</a:t>
            </a:r>
          </a:p>
          <a:p>
            <a:pPr lvl="1" eaLnBrk="1" hangingPunct="1">
              <a:lnSpc>
                <a:spcPct val="90000"/>
              </a:lnSpc>
            </a:pPr>
            <a:r>
              <a:rPr lang="zh-CN" altLang="en-US" sz="3100" dirty="0">
                <a:latin typeface="宋体" pitchFamily="2" charset="-122"/>
              </a:rPr>
              <a:t> </a:t>
            </a:r>
            <a:r>
              <a:rPr lang="zh-CN" altLang="en-US" sz="3100" dirty="0">
                <a:solidFill>
                  <a:srgbClr val="FF3300"/>
                </a:solidFill>
                <a:latin typeface="宋体" pitchFamily="2" charset="-122"/>
              </a:rPr>
              <a:t>维护过程、内部维护文档</a:t>
            </a:r>
            <a:r>
              <a:rPr lang="zh-CN" altLang="en-US" sz="3100" dirty="0">
                <a:latin typeface="宋体" pitchFamily="2" charset="-122"/>
              </a:rPr>
              <a:t>；</a:t>
            </a:r>
          </a:p>
          <a:p>
            <a:pPr lvl="1" eaLnBrk="1" hangingPunct="1">
              <a:lnSpc>
                <a:spcPct val="90000"/>
              </a:lnSpc>
            </a:pPr>
            <a:r>
              <a:rPr lang="zh-CN" altLang="en-US" sz="3100" dirty="0">
                <a:latin typeface="宋体" pitchFamily="2" charset="-122"/>
              </a:rPr>
              <a:t> </a:t>
            </a:r>
            <a:r>
              <a:rPr lang="zh-CN" altLang="en-US" sz="3100" dirty="0">
                <a:solidFill>
                  <a:srgbClr val="FF3300"/>
                </a:solidFill>
                <a:latin typeface="宋体" pitchFamily="2" charset="-122"/>
              </a:rPr>
              <a:t>修复一个错误所需平均最少时间</a:t>
            </a:r>
            <a:r>
              <a:rPr lang="zh-CN" altLang="en-US" sz="3100" dirty="0">
                <a:latin typeface="宋体" pitchFamily="2" charset="-122"/>
              </a:rPr>
              <a:t>。</a:t>
            </a:r>
          </a:p>
          <a:p>
            <a:pPr eaLnBrk="1" hangingPunct="1">
              <a:lnSpc>
                <a:spcPct val="90000"/>
              </a:lnSpc>
            </a:pPr>
            <a:endParaRPr lang="zh-CN" altLang="en-US" dirty="0">
              <a:latin typeface="宋体" pitchFamily="2" charset="-122"/>
            </a:endParaRPr>
          </a:p>
        </p:txBody>
      </p:sp>
    </p:spTree>
  </p:cSld>
  <p:clrMapOvr>
    <a:masterClrMapping/>
  </p:clrMapOvr>
  <p:transition>
    <p:pull dir="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83970" name="Rectangle 2"/>
          <p:cNvSpPr>
            <a:spLocks noGrp="1" noChangeArrowheads="1"/>
          </p:cNvSpPr>
          <p:nvPr>
            <p:ph idx="1"/>
          </p:nvPr>
        </p:nvSpPr>
        <p:spPr/>
        <p:txBody>
          <a:bodyPr/>
          <a:lstStyle/>
          <a:p>
            <a:pPr eaLnBrk="1" hangingPunct="1">
              <a:lnSpc>
                <a:spcPct val="100000"/>
              </a:lnSpc>
            </a:pPr>
            <a:r>
              <a:rPr lang="zh-CN" altLang="en-US">
                <a:solidFill>
                  <a:srgbClr val="FF0000"/>
                </a:solidFill>
                <a:latin typeface="宋体" pitchFamily="2" charset="-122"/>
              </a:rPr>
              <a:t>安装测试</a:t>
            </a:r>
          </a:p>
          <a:p>
            <a:pPr lvl="1" eaLnBrk="1" hangingPunct="1">
              <a:lnSpc>
                <a:spcPct val="100000"/>
              </a:lnSpc>
            </a:pPr>
            <a:r>
              <a:rPr lang="zh-CN" altLang="en-US">
                <a:latin typeface="宋体" pitchFamily="2" charset="-122"/>
              </a:rPr>
              <a:t>安装测试的目的</a:t>
            </a:r>
            <a:r>
              <a:rPr lang="zh-CN" altLang="en-US">
                <a:solidFill>
                  <a:srgbClr val="D00202"/>
                </a:solidFill>
                <a:latin typeface="宋体" pitchFamily="2" charset="-122"/>
              </a:rPr>
              <a:t>不是找软件错误</a:t>
            </a:r>
            <a:r>
              <a:rPr lang="zh-CN" altLang="en-US">
                <a:latin typeface="宋体" pitchFamily="2" charset="-122"/>
              </a:rPr>
              <a:t>，而是</a:t>
            </a:r>
            <a:r>
              <a:rPr lang="zh-CN" altLang="en-US">
                <a:solidFill>
                  <a:srgbClr val="D00202"/>
                </a:solidFill>
                <a:latin typeface="宋体" pitchFamily="2" charset="-122"/>
              </a:rPr>
              <a:t>找安装错误。</a:t>
            </a:r>
          </a:p>
          <a:p>
            <a:pPr lvl="1" eaLnBrk="1" hangingPunct="1">
              <a:lnSpc>
                <a:spcPct val="100000"/>
              </a:lnSpc>
            </a:pPr>
            <a:r>
              <a:rPr lang="zh-CN" altLang="en-US">
                <a:latin typeface="宋体" pitchFamily="2" charset="-122"/>
              </a:rPr>
              <a:t>在安装软件系统时，会有多种选择。</a:t>
            </a:r>
          </a:p>
          <a:p>
            <a:pPr lvl="2" eaLnBrk="1" hangingPunct="1">
              <a:lnSpc>
                <a:spcPct val="100000"/>
              </a:lnSpc>
            </a:pPr>
            <a:r>
              <a:rPr lang="zh-CN" altLang="en-US" sz="2900">
                <a:latin typeface="宋体" pitchFamily="2" charset="-122"/>
              </a:rPr>
              <a:t> 要分配和装入文件与程序库</a:t>
            </a:r>
          </a:p>
          <a:p>
            <a:pPr lvl="2" eaLnBrk="1" hangingPunct="1">
              <a:lnSpc>
                <a:spcPct val="100000"/>
              </a:lnSpc>
            </a:pPr>
            <a:r>
              <a:rPr lang="zh-CN" altLang="en-US" sz="2900">
                <a:latin typeface="宋体" pitchFamily="2" charset="-122"/>
              </a:rPr>
              <a:t> 布置适用的硬件配置</a:t>
            </a:r>
          </a:p>
          <a:p>
            <a:pPr lvl="2" eaLnBrk="1" hangingPunct="1">
              <a:lnSpc>
                <a:spcPct val="100000"/>
              </a:lnSpc>
            </a:pPr>
            <a:r>
              <a:rPr lang="zh-CN" altLang="en-US" sz="2900">
                <a:latin typeface="宋体" pitchFamily="2" charset="-122"/>
              </a:rPr>
              <a:t> 进行程序的联结。</a:t>
            </a:r>
          </a:p>
          <a:p>
            <a:pPr lvl="1" eaLnBrk="1" hangingPunct="1">
              <a:lnSpc>
                <a:spcPct val="100000"/>
              </a:lnSpc>
            </a:pPr>
            <a:r>
              <a:rPr lang="zh-CN" altLang="en-US">
                <a:latin typeface="宋体" pitchFamily="2" charset="-122"/>
              </a:rPr>
              <a:t>而安装测试就是要找出在这些安装过程中出现的错误。</a:t>
            </a:r>
          </a:p>
          <a:p>
            <a:pPr eaLnBrk="1" hangingPunct="1">
              <a:lnSpc>
                <a:spcPct val="100000"/>
              </a:lnSpc>
            </a:pPr>
            <a:endParaRPr lang="zh-CN" altLang="en-US">
              <a:latin typeface="宋体" pitchFamily="2" charset="-122"/>
            </a:endParaRPr>
          </a:p>
        </p:txBody>
      </p:sp>
    </p:spTree>
  </p:cSld>
  <p:clrMapOvr>
    <a:masterClrMapping/>
  </p:clrMapOvr>
  <p:transition>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84994" name="Rectangle 2"/>
          <p:cNvSpPr>
            <a:spLocks noGrp="1" noChangeArrowheads="1"/>
          </p:cNvSpPr>
          <p:nvPr>
            <p:ph type="body" idx="1"/>
          </p:nvPr>
        </p:nvSpPr>
        <p:spPr/>
        <p:txBody>
          <a:bodyPr/>
          <a:lstStyle/>
          <a:p>
            <a:pPr lvl="1" eaLnBrk="1" hangingPunct="1"/>
            <a:r>
              <a:rPr lang="zh-CN" altLang="en-US">
                <a:latin typeface="宋体" pitchFamily="2" charset="-122"/>
              </a:rPr>
              <a:t>安装测试是在系统安装之后进行测试。它要检验：</a:t>
            </a:r>
          </a:p>
          <a:p>
            <a:pPr lvl="2" eaLnBrk="1" hangingPunct="1"/>
            <a:r>
              <a:rPr lang="zh-CN" altLang="en-US">
                <a:latin typeface="宋体" pitchFamily="2" charset="-122"/>
              </a:rPr>
              <a:t>用户选择的一套任选方案是否相容；</a:t>
            </a:r>
          </a:p>
          <a:p>
            <a:pPr lvl="2" eaLnBrk="1" hangingPunct="1"/>
            <a:r>
              <a:rPr lang="zh-CN" altLang="en-US">
                <a:latin typeface="宋体" pitchFamily="2" charset="-122"/>
              </a:rPr>
              <a:t>系统的每一部分是否都齐全；</a:t>
            </a:r>
          </a:p>
          <a:p>
            <a:pPr lvl="2" eaLnBrk="1" hangingPunct="1"/>
            <a:r>
              <a:rPr lang="zh-CN" altLang="en-US">
                <a:latin typeface="宋体" pitchFamily="2" charset="-122"/>
              </a:rPr>
              <a:t>所有文件是否都已产生并确有所需要的内容；</a:t>
            </a:r>
          </a:p>
          <a:p>
            <a:pPr lvl="2" eaLnBrk="1" hangingPunct="1"/>
            <a:r>
              <a:rPr lang="zh-CN" altLang="en-US">
                <a:latin typeface="宋体" pitchFamily="2" charset="-122"/>
              </a:rPr>
              <a:t>硬件的配置是否合理，等等。</a:t>
            </a:r>
            <a:br>
              <a:rPr lang="zh-CN" altLang="en-US">
                <a:latin typeface="宋体" pitchFamily="2" charset="-122"/>
              </a:rPr>
            </a:br>
            <a:endParaRPr lang="zh-CN" altLang="en-US">
              <a:latin typeface="宋体"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
          <p:cNvSpPr>
            <a:spLocks noGrp="1" noChangeArrowheads="1"/>
          </p:cNvSpPr>
          <p:nvPr>
            <p:ph type="title"/>
          </p:nvPr>
        </p:nvSpPr>
        <p:spPr/>
        <p:txBody>
          <a:bodyPr/>
          <a:lstStyle/>
          <a:p>
            <a:pPr eaLnBrk="1" hangingPunct="1"/>
            <a:r>
              <a:rPr lang="en-US" altLang="zh-CN"/>
              <a:t>12.1 </a:t>
            </a:r>
            <a:r>
              <a:rPr lang="zh-CN" altLang="en-US"/>
              <a:t>软件测试的策略性方法</a:t>
            </a:r>
          </a:p>
        </p:txBody>
      </p:sp>
      <p:sp>
        <p:nvSpPr>
          <p:cNvPr id="3" name="内容占位符 2"/>
          <p:cNvSpPr>
            <a:spLocks noGrp="1" noChangeArrowheads="1"/>
          </p:cNvSpPr>
          <p:nvPr>
            <p:ph idx="1"/>
          </p:nvPr>
        </p:nvSpPr>
        <p:spPr/>
        <p:txBody>
          <a:bodyPr/>
          <a:lstStyle/>
          <a:p>
            <a:pPr eaLnBrk="1" hangingPunct="1"/>
            <a:r>
              <a:rPr lang="zh-CN" altLang="en-US" sz="2800">
                <a:solidFill>
                  <a:srgbClr val="FF0000"/>
                </a:solidFill>
                <a:latin typeface="宋体" pitchFamily="2" charset="-122"/>
              </a:rPr>
              <a:t>测试策略应具备的特征</a:t>
            </a:r>
            <a:r>
              <a:rPr lang="zh-CN" altLang="en-US" sz="2800">
                <a:latin typeface="宋体" pitchFamily="2" charset="-122"/>
              </a:rPr>
              <a:t>：</a:t>
            </a:r>
            <a:endParaRPr lang="en-US" altLang="zh-CN" sz="2800">
              <a:latin typeface="宋体" pitchFamily="2" charset="-122"/>
            </a:endParaRPr>
          </a:p>
          <a:p>
            <a:pPr lvl="1" eaLnBrk="1" hangingPunct="1"/>
            <a:r>
              <a:rPr lang="zh-CN" altLang="en-US" sz="2400">
                <a:latin typeface="宋体" pitchFamily="2" charset="-122"/>
              </a:rPr>
              <a:t>在测试前应经过认真的</a:t>
            </a:r>
            <a:r>
              <a:rPr lang="zh-CN" altLang="en-US" sz="2400">
                <a:solidFill>
                  <a:srgbClr val="FF0000"/>
                </a:solidFill>
                <a:latin typeface="宋体" pitchFamily="2" charset="-122"/>
              </a:rPr>
              <a:t>技术评审</a:t>
            </a:r>
            <a:r>
              <a:rPr lang="zh-CN" altLang="en-US" sz="2400">
                <a:latin typeface="宋体" pitchFamily="2" charset="-122"/>
              </a:rPr>
              <a:t>，将明显的错误消于无形。</a:t>
            </a:r>
            <a:endParaRPr lang="en-US" altLang="zh-CN" sz="2400">
              <a:latin typeface="宋体" pitchFamily="2" charset="-122"/>
            </a:endParaRPr>
          </a:p>
          <a:p>
            <a:pPr lvl="1" eaLnBrk="1" hangingPunct="1"/>
            <a:r>
              <a:rPr lang="zh-CN" altLang="en-US" sz="2400">
                <a:latin typeface="宋体" pitchFamily="2" charset="-122"/>
              </a:rPr>
              <a:t>测试</a:t>
            </a:r>
            <a:r>
              <a:rPr lang="zh-CN" altLang="en-US" sz="2400">
                <a:solidFill>
                  <a:srgbClr val="FF0000"/>
                </a:solidFill>
                <a:latin typeface="宋体" pitchFamily="2" charset="-122"/>
              </a:rPr>
              <a:t>开始于构件</a:t>
            </a:r>
            <a:endParaRPr lang="en-US" altLang="zh-CN" sz="2400">
              <a:solidFill>
                <a:srgbClr val="FF0000"/>
              </a:solidFill>
              <a:latin typeface="宋体" pitchFamily="2" charset="-122"/>
            </a:endParaRPr>
          </a:p>
          <a:p>
            <a:pPr lvl="1" eaLnBrk="1" hangingPunct="1"/>
            <a:r>
              <a:rPr lang="zh-CN" altLang="en-US" sz="2400">
                <a:latin typeface="宋体" pitchFamily="2" charset="-122"/>
              </a:rPr>
              <a:t>不同的测试</a:t>
            </a:r>
            <a:r>
              <a:rPr lang="zh-CN" altLang="en-US" sz="2400">
                <a:solidFill>
                  <a:srgbClr val="FF0000"/>
                </a:solidFill>
                <a:latin typeface="宋体" pitchFamily="2" charset="-122"/>
              </a:rPr>
              <a:t>技术</a:t>
            </a:r>
            <a:r>
              <a:rPr lang="zh-CN" altLang="en-US" sz="2400">
                <a:latin typeface="宋体" pitchFamily="2" charset="-122"/>
              </a:rPr>
              <a:t>适用于不同的</a:t>
            </a:r>
            <a:r>
              <a:rPr lang="zh-CN" altLang="en-US" sz="2400">
                <a:solidFill>
                  <a:srgbClr val="FF0000"/>
                </a:solidFill>
                <a:latin typeface="宋体" pitchFamily="2" charset="-122"/>
              </a:rPr>
              <a:t>时间点</a:t>
            </a:r>
            <a:endParaRPr lang="en-US" altLang="zh-CN" sz="2400">
              <a:solidFill>
                <a:srgbClr val="FF0000"/>
              </a:solidFill>
              <a:latin typeface="宋体" pitchFamily="2" charset="-122"/>
            </a:endParaRPr>
          </a:p>
          <a:p>
            <a:pPr lvl="1" eaLnBrk="1" hangingPunct="1"/>
            <a:r>
              <a:rPr lang="zh-CN" altLang="en-US" sz="2400">
                <a:latin typeface="宋体" pitchFamily="2" charset="-122"/>
              </a:rPr>
              <a:t>测试由软件开发人员和独立的测试组执行</a:t>
            </a:r>
            <a:endParaRPr lang="en-US" altLang="zh-CN" sz="2400">
              <a:latin typeface="宋体" pitchFamily="2" charset="-122"/>
            </a:endParaRPr>
          </a:p>
          <a:p>
            <a:pPr lvl="1" eaLnBrk="1" hangingPunct="1"/>
            <a:r>
              <a:rPr lang="zh-CN" altLang="en-US" sz="2400">
                <a:latin typeface="宋体" pitchFamily="2" charset="-122"/>
              </a:rPr>
              <a:t>测试</a:t>
            </a:r>
            <a:r>
              <a:rPr lang="zh-CN" altLang="en-US" sz="2400">
                <a:solidFill>
                  <a:srgbClr val="FF0000"/>
                </a:solidFill>
                <a:latin typeface="宋体" pitchFamily="2" charset="-122"/>
              </a:rPr>
              <a:t>不同于调试</a:t>
            </a:r>
            <a:r>
              <a:rPr lang="zh-CN" altLang="en-US" sz="2400">
                <a:latin typeface="宋体" pitchFamily="2" charset="-122"/>
              </a:rPr>
              <a:t>，它包括调试</a:t>
            </a:r>
            <a:endParaRPr lang="en-US" altLang="zh-CN" sz="2400">
              <a:latin typeface="宋体" pitchFamily="2" charset="-122"/>
            </a:endParaRPr>
          </a:p>
          <a:p>
            <a:pPr eaLnBrk="1" hangingPunct="1">
              <a:buFont typeface="Wingdings" panose="05000000000000000000" pitchFamily="2" charset="2"/>
              <a:buChar char="Ø"/>
            </a:pPr>
            <a:endParaRPr lang="en-US" altLang="zh-CN" sz="2400"/>
          </a:p>
          <a:p>
            <a:pPr eaLnBrk="1" hangingPunct="1">
              <a:buFont typeface="Wingdings" panose="05000000000000000000" pitchFamily="2" charset="2"/>
              <a:buChar char="Ø"/>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86018" name="Rectangle 2"/>
          <p:cNvSpPr>
            <a:spLocks noGrp="1" noChangeArrowheads="1"/>
          </p:cNvSpPr>
          <p:nvPr>
            <p:ph idx="1"/>
          </p:nvPr>
        </p:nvSpPr>
        <p:spPr/>
        <p:txBody>
          <a:bodyPr/>
          <a:lstStyle/>
          <a:p>
            <a:pPr eaLnBrk="1" hangingPunct="1"/>
            <a:r>
              <a:rPr lang="zh-CN" altLang="en-US" sz="3600" dirty="0">
                <a:solidFill>
                  <a:srgbClr val="FF0000"/>
                </a:solidFill>
                <a:latin typeface="宋体" pitchFamily="2" charset="-122"/>
              </a:rPr>
              <a:t>过程测试</a:t>
            </a:r>
          </a:p>
          <a:p>
            <a:pPr lvl="1" eaLnBrk="1" hangingPunct="1"/>
            <a:r>
              <a:rPr lang="zh-CN" altLang="en-US" dirty="0">
                <a:latin typeface="宋体" pitchFamily="2" charset="-122"/>
              </a:rPr>
              <a:t>在一些大型的系统中，部分工作由软件自动完成，其它工作则需由各种人员，包括操作员，数据库管理员，终端用户等，按一定规程同计算机配合，靠人工来完成。</a:t>
            </a:r>
          </a:p>
          <a:p>
            <a:pPr lvl="1" eaLnBrk="1" hangingPunct="1"/>
            <a:r>
              <a:rPr lang="zh-CN" altLang="en-US" b="1" dirty="0">
                <a:solidFill>
                  <a:srgbClr val="FF3300"/>
                </a:solidFill>
                <a:latin typeface="宋体" pitchFamily="2" charset="-122"/>
              </a:rPr>
              <a:t>指定由人工完成的过程</a:t>
            </a:r>
            <a:r>
              <a:rPr lang="zh-CN" altLang="en-US" b="1" dirty="0">
                <a:solidFill>
                  <a:srgbClr val="0066FF"/>
                </a:solidFill>
                <a:latin typeface="宋体" pitchFamily="2" charset="-122"/>
              </a:rPr>
              <a:t>也需经过仔细的检查</a:t>
            </a:r>
            <a:r>
              <a:rPr lang="zh-CN" altLang="en-US" dirty="0">
                <a:latin typeface="宋体" pitchFamily="2" charset="-122"/>
              </a:rPr>
              <a:t>，这就是所谓的过程测试。</a:t>
            </a:r>
          </a:p>
        </p:txBody>
      </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87042" name="Rectangle 2"/>
          <p:cNvSpPr>
            <a:spLocks noGrp="1" noChangeArrowheads="1"/>
          </p:cNvSpPr>
          <p:nvPr>
            <p:ph idx="1"/>
          </p:nvPr>
        </p:nvSpPr>
        <p:spPr/>
        <p:txBody>
          <a:bodyPr/>
          <a:lstStyle/>
          <a:p>
            <a:pPr eaLnBrk="1" hangingPunct="1">
              <a:lnSpc>
                <a:spcPct val="100000"/>
              </a:lnSpc>
            </a:pPr>
            <a:r>
              <a:rPr lang="zh-CN" altLang="en-US" dirty="0">
                <a:solidFill>
                  <a:srgbClr val="FF0000"/>
                </a:solidFill>
                <a:latin typeface="宋体" pitchFamily="2" charset="-122"/>
              </a:rPr>
              <a:t>互连测试</a:t>
            </a:r>
          </a:p>
          <a:p>
            <a:pPr lvl="1" eaLnBrk="1" hangingPunct="1">
              <a:lnSpc>
                <a:spcPct val="100000"/>
              </a:lnSpc>
            </a:pPr>
            <a:r>
              <a:rPr lang="zh-CN" altLang="en-US" dirty="0">
                <a:latin typeface="宋体" pitchFamily="2" charset="-122"/>
              </a:rPr>
              <a:t>互连测试是要验证</a:t>
            </a:r>
            <a:r>
              <a:rPr lang="zh-CN" altLang="en-US" dirty="0">
                <a:solidFill>
                  <a:srgbClr val="FF0000"/>
                </a:solidFill>
                <a:latin typeface="宋体" pitchFamily="2" charset="-122"/>
              </a:rPr>
              <a:t>两个或多个不同的系统之间的互连性。</a:t>
            </a:r>
          </a:p>
          <a:p>
            <a:pPr eaLnBrk="1" hangingPunct="1">
              <a:lnSpc>
                <a:spcPct val="100000"/>
              </a:lnSpc>
            </a:pPr>
            <a:r>
              <a:rPr lang="zh-CN" altLang="en-US" dirty="0">
                <a:solidFill>
                  <a:srgbClr val="FF0000"/>
                </a:solidFill>
                <a:latin typeface="宋体" pitchFamily="2" charset="-122"/>
              </a:rPr>
              <a:t>兼容性测试</a:t>
            </a:r>
          </a:p>
          <a:p>
            <a:pPr lvl="1" eaLnBrk="1" hangingPunct="1">
              <a:lnSpc>
                <a:spcPct val="100000"/>
              </a:lnSpc>
            </a:pPr>
            <a:r>
              <a:rPr lang="zh-CN" altLang="en-US" dirty="0">
                <a:latin typeface="宋体" pitchFamily="2" charset="-122"/>
              </a:rPr>
              <a:t>这类测试主要想验证</a:t>
            </a:r>
            <a:r>
              <a:rPr lang="zh-CN" altLang="en-US" dirty="0">
                <a:solidFill>
                  <a:srgbClr val="FF0000"/>
                </a:solidFill>
                <a:latin typeface="宋体" pitchFamily="2" charset="-122"/>
              </a:rPr>
              <a:t>软件产品在不同版本之间的兼容性</a:t>
            </a:r>
            <a:r>
              <a:rPr lang="zh-CN" altLang="en-US" dirty="0">
                <a:solidFill>
                  <a:schemeClr val="accent2"/>
                </a:solidFill>
                <a:latin typeface="宋体" pitchFamily="2" charset="-122"/>
              </a:rPr>
              <a:t>。</a:t>
            </a:r>
            <a:r>
              <a:rPr lang="zh-CN" altLang="en-US" dirty="0">
                <a:latin typeface="宋体" pitchFamily="2" charset="-122"/>
              </a:rPr>
              <a:t>有两类基本的兼容性测试：</a:t>
            </a:r>
          </a:p>
          <a:p>
            <a:pPr lvl="2" eaLnBrk="1" hangingPunct="1">
              <a:lnSpc>
                <a:spcPct val="100000"/>
              </a:lnSpc>
            </a:pPr>
            <a:r>
              <a:rPr lang="zh-CN" altLang="en-US" sz="2900" dirty="0">
                <a:solidFill>
                  <a:srgbClr val="FF3300"/>
                </a:solidFill>
                <a:latin typeface="宋体" pitchFamily="2" charset="-122"/>
              </a:rPr>
              <a:t>向下兼容</a:t>
            </a:r>
          </a:p>
          <a:p>
            <a:pPr lvl="2" eaLnBrk="1" hangingPunct="1">
              <a:lnSpc>
                <a:spcPct val="100000"/>
              </a:lnSpc>
            </a:pPr>
            <a:r>
              <a:rPr lang="zh-CN" altLang="en-US" sz="2900" dirty="0">
                <a:solidFill>
                  <a:srgbClr val="FF3300"/>
                </a:solidFill>
                <a:latin typeface="宋体" pitchFamily="2" charset="-122"/>
              </a:rPr>
              <a:t>交错兼容</a:t>
            </a:r>
            <a:endParaRPr lang="zh-CN" altLang="en-US" dirty="0">
              <a:latin typeface="宋体" pitchFamily="2" charset="-122"/>
            </a:endParaRPr>
          </a:p>
          <a:p>
            <a:pPr eaLnBrk="1" hangingPunct="1">
              <a:lnSpc>
                <a:spcPct val="100000"/>
              </a:lnSpc>
            </a:pPr>
            <a:endParaRPr lang="zh-CN" altLang="en-US" dirty="0">
              <a:latin typeface="宋体" pitchFamily="2" charset="-122"/>
            </a:endParaRPr>
          </a:p>
        </p:txBody>
      </p:sp>
    </p:spTree>
  </p:cSld>
  <p:clrMapOvr>
    <a:masterClrMapping/>
  </p:clrMapOvr>
  <p:transition>
    <p:wipe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2"/>
          <p:cNvSpPr>
            <a:spLocks noGrp="1" noChangeArrowheads="1"/>
          </p:cNvSpPr>
          <p:nvPr>
            <p:ph type="title"/>
          </p:nvPr>
        </p:nvSpPr>
        <p:spPr/>
        <p:txBody>
          <a:bodyPr/>
          <a:lstStyle/>
          <a:p>
            <a:pPr eaLnBrk="1" hangingPunct="1"/>
            <a:r>
              <a:rPr lang="zh-CN" altLang="en-US">
                <a:latin typeface="宋体" pitchFamily="2" charset="-122"/>
              </a:rPr>
              <a:t>测试种类</a:t>
            </a:r>
          </a:p>
        </p:txBody>
      </p:sp>
      <p:sp>
        <p:nvSpPr>
          <p:cNvPr id="88066" name="Rectangle 2"/>
          <p:cNvSpPr>
            <a:spLocks noGrp="1" noChangeArrowheads="1"/>
          </p:cNvSpPr>
          <p:nvPr>
            <p:ph idx="1"/>
          </p:nvPr>
        </p:nvSpPr>
        <p:spPr/>
        <p:txBody>
          <a:bodyPr/>
          <a:lstStyle/>
          <a:p>
            <a:pPr eaLnBrk="1" hangingPunct="1"/>
            <a:r>
              <a:rPr lang="zh-CN" altLang="en-US">
                <a:solidFill>
                  <a:srgbClr val="FF0000"/>
                </a:solidFill>
                <a:latin typeface="宋体" pitchFamily="2" charset="-122"/>
              </a:rPr>
              <a:t>容量测试</a:t>
            </a:r>
          </a:p>
          <a:p>
            <a:pPr lvl="1" eaLnBrk="1" hangingPunct="1">
              <a:lnSpc>
                <a:spcPct val="85000"/>
              </a:lnSpc>
            </a:pPr>
            <a:r>
              <a:rPr lang="zh-CN" altLang="en-US">
                <a:latin typeface="宋体" pitchFamily="2" charset="-122"/>
              </a:rPr>
              <a:t>容量测试是要检验</a:t>
            </a:r>
            <a:r>
              <a:rPr lang="zh-CN" altLang="en-US">
                <a:solidFill>
                  <a:srgbClr val="FF0000"/>
                </a:solidFill>
                <a:latin typeface="宋体" pitchFamily="2" charset="-122"/>
              </a:rPr>
              <a:t>系统的能力最高能达到什么程度</a:t>
            </a:r>
            <a:r>
              <a:rPr lang="zh-CN" altLang="en-US">
                <a:latin typeface="宋体" pitchFamily="2" charset="-122"/>
              </a:rPr>
              <a:t>。例如，</a:t>
            </a:r>
          </a:p>
          <a:p>
            <a:pPr lvl="2" eaLnBrk="1" hangingPunct="1">
              <a:lnSpc>
                <a:spcPct val="85000"/>
              </a:lnSpc>
            </a:pPr>
            <a:r>
              <a:rPr lang="zh-CN" altLang="en-US">
                <a:latin typeface="宋体" pitchFamily="2" charset="-122"/>
              </a:rPr>
              <a:t>对于编译程序，让它处理特别长的源程序</a:t>
            </a:r>
          </a:p>
          <a:p>
            <a:pPr lvl="2" eaLnBrk="1" hangingPunct="1">
              <a:lnSpc>
                <a:spcPct val="85000"/>
              </a:lnSpc>
            </a:pPr>
            <a:r>
              <a:rPr lang="zh-CN" altLang="en-US">
                <a:latin typeface="宋体" pitchFamily="2" charset="-122"/>
              </a:rPr>
              <a:t>对于操作系统，让它的作业队列“满员”；</a:t>
            </a:r>
          </a:p>
          <a:p>
            <a:pPr lvl="2" eaLnBrk="1" hangingPunct="1">
              <a:lnSpc>
                <a:spcPct val="85000"/>
              </a:lnSpc>
            </a:pPr>
            <a:r>
              <a:rPr lang="zh-CN" altLang="en-US">
                <a:latin typeface="宋体" pitchFamily="2" charset="-122"/>
              </a:rPr>
              <a:t>对于信息检索系统，让它使用频率达到最大。</a:t>
            </a:r>
          </a:p>
          <a:p>
            <a:pPr eaLnBrk="1" hangingPunct="1">
              <a:lnSpc>
                <a:spcPct val="85000"/>
              </a:lnSpc>
              <a:buFont typeface="Wingdings" panose="05000000000000000000" pitchFamily="2" charset="2"/>
              <a:buNone/>
            </a:pPr>
            <a:r>
              <a:rPr lang="zh-CN" altLang="en-US">
                <a:latin typeface="宋体" pitchFamily="2" charset="-122"/>
              </a:rPr>
              <a:t>	在使系统的</a:t>
            </a:r>
            <a:r>
              <a:rPr lang="zh-CN" altLang="en-US">
                <a:solidFill>
                  <a:srgbClr val="FF3300"/>
                </a:solidFill>
                <a:latin typeface="宋体" pitchFamily="2" charset="-122"/>
              </a:rPr>
              <a:t>全部资源达到“满负荷”</a:t>
            </a:r>
            <a:r>
              <a:rPr lang="zh-CN" altLang="en-US">
                <a:latin typeface="宋体" pitchFamily="2" charset="-122"/>
              </a:rPr>
              <a:t>的情形下，</a:t>
            </a:r>
            <a:r>
              <a:rPr lang="zh-CN" altLang="en-US">
                <a:solidFill>
                  <a:srgbClr val="FF3300"/>
                </a:solidFill>
                <a:latin typeface="宋体" pitchFamily="2" charset="-122"/>
              </a:rPr>
              <a:t>测试系统的承受能力</a:t>
            </a:r>
            <a:r>
              <a:rPr lang="zh-CN" altLang="en-US">
                <a:latin typeface="宋体" pitchFamily="2" charset="-122"/>
              </a:rPr>
              <a:t>。</a:t>
            </a:r>
            <a:br>
              <a:rPr lang="zh-CN" altLang="en-US">
                <a:latin typeface="宋体" pitchFamily="2" charset="-122"/>
              </a:rPr>
            </a:br>
            <a:endParaRPr lang="zh-CN" altLang="en-US">
              <a:latin typeface="宋体" pitchFamily="2" charset="-122"/>
            </a:endParaRPr>
          </a:p>
        </p:txBody>
      </p:sp>
    </p:spTree>
  </p:cSld>
  <p:clrMapOvr>
    <a:masterClrMapping/>
  </p:clrMapOvr>
  <p:transition>
    <p:blinds/>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2"/>
          <p:cNvSpPr>
            <a:spLocks noGrp="1" noChangeArrowheads="1"/>
          </p:cNvSpPr>
          <p:nvPr>
            <p:ph type="title"/>
          </p:nvPr>
        </p:nvSpPr>
        <p:spPr/>
        <p:txBody>
          <a:bodyPr/>
          <a:lstStyle/>
          <a:p>
            <a:pPr eaLnBrk="1" hangingPunct="1"/>
            <a:r>
              <a:rPr lang="zh-CN" altLang="en-US">
                <a:latin typeface="宋体" pitchFamily="2" charset="-122"/>
              </a:rPr>
              <a:t>测试种类</a:t>
            </a:r>
            <a:endParaRPr lang="en-US" altLang="zh-CN">
              <a:latin typeface="宋体" pitchFamily="2" charset="-122"/>
            </a:endParaRPr>
          </a:p>
        </p:txBody>
      </p:sp>
      <p:sp>
        <p:nvSpPr>
          <p:cNvPr id="89090" name="Rectangle 2"/>
          <p:cNvSpPr>
            <a:spLocks noGrp="1" noChangeArrowheads="1"/>
          </p:cNvSpPr>
          <p:nvPr>
            <p:ph idx="1"/>
          </p:nvPr>
        </p:nvSpPr>
        <p:spPr/>
        <p:txBody>
          <a:bodyPr/>
          <a:lstStyle/>
          <a:p>
            <a:pPr eaLnBrk="1" hangingPunct="1"/>
            <a:r>
              <a:rPr lang="zh-CN" altLang="en-US">
                <a:solidFill>
                  <a:srgbClr val="FF0000"/>
                </a:solidFill>
                <a:latin typeface="宋体" pitchFamily="2" charset="-122"/>
              </a:rPr>
              <a:t>文档测试</a:t>
            </a:r>
          </a:p>
          <a:p>
            <a:pPr lvl="1" eaLnBrk="1" hangingPunct="1"/>
            <a:r>
              <a:rPr lang="zh-CN" altLang="en-US">
                <a:latin typeface="宋体" pitchFamily="2" charset="-122"/>
              </a:rPr>
              <a:t>这种测试是检查</a:t>
            </a:r>
            <a:r>
              <a:rPr lang="zh-CN" altLang="en-US">
                <a:solidFill>
                  <a:srgbClr val="FF0000"/>
                </a:solidFill>
                <a:latin typeface="宋体" pitchFamily="2" charset="-122"/>
              </a:rPr>
              <a:t>用户文档(如用户手册)的清晰性和精确性。</a:t>
            </a:r>
          </a:p>
          <a:p>
            <a:pPr lvl="1" eaLnBrk="1" hangingPunct="1"/>
            <a:r>
              <a:rPr lang="zh-CN" altLang="en-US">
                <a:latin typeface="宋体" pitchFamily="2" charset="-122"/>
              </a:rPr>
              <a:t>用户文档中所使用的例子必须在测试中一一试过，确保叙述正确无误。</a:t>
            </a:r>
          </a:p>
          <a:p>
            <a:pPr eaLnBrk="1" hangingPunct="1"/>
            <a:endParaRPr lang="zh-CN" altLang="en-US">
              <a:latin typeface="宋体" pitchFamily="2" charset="-122"/>
            </a:endParaRPr>
          </a:p>
          <a:p>
            <a:pPr eaLnBrk="1" hangingPunct="1"/>
            <a:endParaRPr lang="zh-CN" altLang="en-US">
              <a:latin typeface="宋体" pitchFamily="2" charset="-122"/>
            </a:endParaRPr>
          </a:p>
        </p:txBody>
      </p:sp>
    </p:spTree>
  </p:cSld>
  <p:clrMapOvr>
    <a:masterClrMapping/>
  </p:clrMapOvr>
  <p:transition>
    <p:blinds dir="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noChangeArrowheads="1"/>
          </p:cNvSpPr>
          <p:nvPr>
            <p:ph type="title"/>
          </p:nvPr>
        </p:nvSpPr>
        <p:spPr/>
        <p:txBody>
          <a:bodyPr/>
          <a:lstStyle/>
          <a:p>
            <a:r>
              <a:rPr lang="zh-CN" altLang="en-US"/>
              <a:t>移动</a:t>
            </a:r>
            <a:r>
              <a:rPr lang="en-US" altLang="zh-CN"/>
              <a:t>APP</a:t>
            </a:r>
            <a:r>
              <a:rPr lang="zh-CN" altLang="en-US"/>
              <a:t>手势测试</a:t>
            </a:r>
          </a:p>
        </p:txBody>
      </p:sp>
      <p:pic>
        <p:nvPicPr>
          <p:cNvPr id="90114" name="Picture 2" descr="https://gimg2.baidu.com/image_search/src=http%3A%2F%2Fimg.zcool.cn%2Fcommunity%2F01c5d85b78fe28a801218d3265055e.png&amp;refer=http%3A%2F%2Fimg.zcool.cn&amp;app=2002&amp;size=f9999,10000&amp;q=a80&amp;n=0&amp;g=0n&amp;fmt=jpeg?sec=1636679931&amp;t=38eaf8102d900ba9ca703c10bbc709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916113"/>
            <a:ext cx="5519738"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ChangeArrowheads="1"/>
          </p:cNvSpPr>
          <p:nvPr>
            <p:ph type="title"/>
          </p:nvPr>
        </p:nvSpPr>
        <p:spPr/>
        <p:txBody>
          <a:bodyPr/>
          <a:lstStyle/>
          <a:p>
            <a:r>
              <a:rPr lang="zh-CN" altLang="en-US"/>
              <a:t>导航测试</a:t>
            </a:r>
          </a:p>
        </p:txBody>
      </p:sp>
      <p:sp>
        <p:nvSpPr>
          <p:cNvPr id="91138" name="内容占位符 2"/>
          <p:cNvSpPr>
            <a:spLocks noGrp="1" noChangeArrowheads="1"/>
          </p:cNvSpPr>
          <p:nvPr>
            <p:ph idx="1"/>
          </p:nvPr>
        </p:nvSpPr>
        <p:spPr/>
        <p:txBody>
          <a:bodyPr/>
          <a:lstStyle/>
          <a:p>
            <a:r>
              <a:rPr lang="zh-CN" altLang="en-US"/>
              <a:t>对导航机制（链接及所有类型的锚、重定向、书签、框架和框架集、站点地图以及内部搜索工具的准确性）进行测试，以确保每个机制都能执行其预期功能。</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p:txBody>
          <a:bodyPr/>
          <a:lstStyle/>
          <a:p>
            <a:r>
              <a:rPr lang="zh-CN" altLang="en-US"/>
              <a:t>国际化测试</a:t>
            </a:r>
          </a:p>
        </p:txBody>
      </p:sp>
      <p:sp>
        <p:nvSpPr>
          <p:cNvPr id="93186" name="内容占位符 2"/>
          <p:cNvSpPr>
            <a:spLocks noGrp="1" noChangeArrowheads="1"/>
          </p:cNvSpPr>
          <p:nvPr>
            <p:ph idx="1"/>
          </p:nvPr>
        </p:nvSpPr>
        <p:spPr/>
        <p:txBody>
          <a:bodyPr/>
          <a:lstStyle/>
          <a:p>
            <a:r>
              <a:rPr lang="zh-CN" altLang="en-US" dirty="0"/>
              <a:t>国际化是一个创建软件产品的过程，它使得在多个国家、操着各种语言来使用产品成为可能，而不需做任何工程的改变。</a:t>
            </a:r>
            <a:endParaRPr lang="en-US" altLang="zh-CN" dirty="0"/>
          </a:p>
          <a:p>
            <a:r>
              <a:rPr lang="zh-CN" altLang="en-US" dirty="0"/>
              <a:t>除了语言，还需要考虑不同货币、不同文化、税收和标准。</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idx="4294967295"/>
          </p:nvPr>
        </p:nvSpPr>
        <p:spPr/>
        <p:txBody>
          <a:bodyPr/>
          <a:lstStyle/>
          <a:p>
            <a:pPr eaLnBrk="1" hangingPunct="1"/>
            <a:r>
              <a:rPr lang="zh-CN" altLang="en-US" sz="3200"/>
              <a:t>测试类型与测试用例设计</a:t>
            </a:r>
          </a:p>
        </p:txBody>
      </p:sp>
      <p:pic>
        <p:nvPicPr>
          <p:cNvPr id="94210" name="Picture 3"/>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3"/>
          <p:cNvSpPr>
            <a:spLocks noGrp="1" noChangeArrowheads="1"/>
          </p:cNvSpPr>
          <p:nvPr>
            <p:ph type="title"/>
          </p:nvPr>
        </p:nvSpPr>
        <p:spPr/>
        <p:txBody>
          <a:bodyPr/>
          <a:lstStyle/>
          <a:p>
            <a:pPr eaLnBrk="1" hangingPunct="1"/>
            <a:r>
              <a:rPr lang="en-US" altLang="zh-CN"/>
              <a:t>12.7 </a:t>
            </a:r>
            <a:r>
              <a:rPr lang="zh-CN" altLang="en-US"/>
              <a:t>调试技巧</a:t>
            </a:r>
          </a:p>
        </p:txBody>
      </p:sp>
      <p:sp>
        <p:nvSpPr>
          <p:cNvPr id="95234" name="内容占位符 2"/>
          <p:cNvSpPr>
            <a:spLocks noGrp="1" noChangeArrowheads="1"/>
          </p:cNvSpPr>
          <p:nvPr>
            <p:ph idx="1"/>
          </p:nvPr>
        </p:nvSpPr>
        <p:spPr/>
        <p:txBody>
          <a:bodyPr/>
          <a:lstStyle/>
          <a:p>
            <a:pPr eaLnBrk="1" hangingPunct="1"/>
            <a:r>
              <a:rPr lang="zh-CN" altLang="en-US" sz="2400" dirty="0">
                <a:latin typeface="宋体" pitchFamily="2" charset="-122"/>
              </a:rPr>
              <a:t>软件调试是在进行了成功的测试之后才开始的工作。它与软件测试不同，调试的任务是</a:t>
            </a:r>
            <a:r>
              <a:rPr lang="zh-CN" altLang="en-US" sz="2400" dirty="0">
                <a:solidFill>
                  <a:srgbClr val="FF3300"/>
                </a:solidFill>
                <a:latin typeface="宋体" pitchFamily="2" charset="-122"/>
              </a:rPr>
              <a:t>进一步诊断和改正程序中潜在的错误。</a:t>
            </a:r>
          </a:p>
          <a:p>
            <a:pPr eaLnBrk="1" hangingPunct="1"/>
            <a:r>
              <a:rPr lang="zh-CN" altLang="en-US" sz="2400" dirty="0">
                <a:latin typeface="宋体" pitchFamily="2" charset="-122"/>
              </a:rPr>
              <a:t>调试活动由两部分组成：</a:t>
            </a:r>
          </a:p>
          <a:p>
            <a:pPr lvl="1" eaLnBrk="1" hangingPunct="1"/>
            <a:r>
              <a:rPr lang="zh-CN" altLang="en-US" sz="2200" dirty="0">
                <a:latin typeface="宋体" pitchFamily="2" charset="-122"/>
              </a:rPr>
              <a:t> </a:t>
            </a:r>
            <a:r>
              <a:rPr lang="zh-CN" altLang="en-US" sz="2200" dirty="0">
                <a:solidFill>
                  <a:srgbClr val="FF3300"/>
                </a:solidFill>
                <a:latin typeface="宋体" pitchFamily="2" charset="-122"/>
              </a:rPr>
              <a:t>确定程序中可疑错误的确切性质和位置．</a:t>
            </a:r>
            <a:endParaRPr lang="zh-CN" altLang="en-US" sz="2200" dirty="0">
              <a:latin typeface="宋体" pitchFamily="2" charset="-122"/>
            </a:endParaRPr>
          </a:p>
          <a:p>
            <a:pPr lvl="1" eaLnBrk="1" hangingPunct="1"/>
            <a:r>
              <a:rPr lang="zh-CN" altLang="en-US" sz="2200" dirty="0">
                <a:latin typeface="宋体" pitchFamily="2" charset="-122"/>
              </a:rPr>
              <a:t> </a:t>
            </a:r>
            <a:r>
              <a:rPr lang="zh-CN" altLang="en-US" sz="2200" dirty="0">
                <a:solidFill>
                  <a:srgbClr val="FF3300"/>
                </a:solidFill>
                <a:latin typeface="宋体" pitchFamily="2" charset="-122"/>
              </a:rPr>
              <a:t>对程序</a:t>
            </a:r>
            <a:r>
              <a:rPr lang="en-US" altLang="zh-CN" sz="2200" dirty="0">
                <a:solidFill>
                  <a:srgbClr val="FF3300"/>
                </a:solidFill>
                <a:latin typeface="宋体" pitchFamily="2" charset="-122"/>
              </a:rPr>
              <a:t>(</a:t>
            </a:r>
            <a:r>
              <a:rPr lang="zh-CN" altLang="en-US" sz="2200" dirty="0">
                <a:solidFill>
                  <a:srgbClr val="FF3300"/>
                </a:solidFill>
                <a:latin typeface="宋体" pitchFamily="2" charset="-122"/>
              </a:rPr>
              <a:t>设计</a:t>
            </a:r>
            <a:r>
              <a:rPr lang="en-US" altLang="zh-CN" sz="2200" dirty="0">
                <a:solidFill>
                  <a:srgbClr val="FF3300"/>
                </a:solidFill>
                <a:latin typeface="宋体" pitchFamily="2" charset="-122"/>
              </a:rPr>
              <a:t>,</a:t>
            </a:r>
            <a:r>
              <a:rPr lang="zh-CN" altLang="en-US" sz="2200" dirty="0">
                <a:solidFill>
                  <a:srgbClr val="FF3300"/>
                </a:solidFill>
                <a:latin typeface="宋体" pitchFamily="2" charset="-122"/>
              </a:rPr>
              <a:t>编码</a:t>
            </a:r>
            <a:r>
              <a:rPr lang="en-US" altLang="zh-CN" sz="2200" dirty="0">
                <a:solidFill>
                  <a:srgbClr val="FF3300"/>
                </a:solidFill>
                <a:latin typeface="宋体" pitchFamily="2" charset="-122"/>
              </a:rPr>
              <a:t>)</a:t>
            </a:r>
            <a:r>
              <a:rPr lang="zh-CN" altLang="en-US" sz="2200" dirty="0">
                <a:solidFill>
                  <a:srgbClr val="FF3300"/>
                </a:solidFill>
                <a:latin typeface="宋体" pitchFamily="2" charset="-122"/>
              </a:rPr>
              <a:t>进行修改，排除这个错误</a:t>
            </a:r>
            <a:r>
              <a:rPr lang="zh-CN" altLang="en-US" sz="2200" dirty="0">
                <a:latin typeface="宋体" pitchFamily="2" charset="-122"/>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noChangeArrowheads="1"/>
          </p:cNvSpPr>
          <p:nvPr>
            <p:ph type="title"/>
          </p:nvPr>
        </p:nvSpPr>
        <p:spPr/>
        <p:txBody>
          <a:bodyPr/>
          <a:lstStyle/>
          <a:p>
            <a:pPr eaLnBrk="1" hangingPunct="1"/>
            <a:r>
              <a:rPr lang="zh-CN" altLang="en-US"/>
              <a:t>软件调试过程</a:t>
            </a:r>
          </a:p>
        </p:txBody>
      </p:sp>
      <p:pic>
        <p:nvPicPr>
          <p:cNvPr id="96258" name="Picture 3" descr="rj8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55650" y="1557338"/>
            <a:ext cx="7546975" cy="434816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3"/>
          <p:cNvSpPr>
            <a:spLocks noGrp="1" noChangeArrowheads="1"/>
          </p:cNvSpPr>
          <p:nvPr>
            <p:ph type="title"/>
          </p:nvPr>
        </p:nvSpPr>
        <p:spPr/>
        <p:txBody>
          <a:bodyPr/>
          <a:lstStyle/>
          <a:p>
            <a:pPr eaLnBrk="1" hangingPunct="1"/>
            <a:r>
              <a:rPr lang="zh-CN" altLang="en-US"/>
              <a:t>验证、确认与测试的关系</a:t>
            </a:r>
          </a:p>
        </p:txBody>
      </p:sp>
      <p:sp>
        <p:nvSpPr>
          <p:cNvPr id="3" name="内容占位符 2"/>
          <p:cNvSpPr>
            <a:spLocks noGrp="1" noChangeArrowheads="1"/>
          </p:cNvSpPr>
          <p:nvPr>
            <p:ph idx="1"/>
          </p:nvPr>
        </p:nvSpPr>
        <p:spPr/>
        <p:txBody>
          <a:bodyPr/>
          <a:lstStyle/>
          <a:p>
            <a:pPr eaLnBrk="1" hangingPunct="1">
              <a:lnSpc>
                <a:spcPct val="130000"/>
              </a:lnSpc>
            </a:pPr>
            <a:r>
              <a:rPr lang="zh-CN" altLang="en-US" sz="2200">
                <a:solidFill>
                  <a:srgbClr val="FF0000"/>
                </a:solidFill>
                <a:latin typeface="宋体" pitchFamily="2" charset="-122"/>
              </a:rPr>
              <a:t>验证</a:t>
            </a:r>
            <a:r>
              <a:rPr lang="zh-CN" altLang="en-US" sz="2200">
                <a:latin typeface="宋体" pitchFamily="2" charset="-122"/>
              </a:rPr>
              <a:t>是确保软件正确执行具有某一特定功能的一系列活动。</a:t>
            </a:r>
            <a:endParaRPr lang="en-US" altLang="zh-CN" sz="2200">
              <a:latin typeface="宋体" pitchFamily="2" charset="-122"/>
            </a:endParaRPr>
          </a:p>
          <a:p>
            <a:pPr eaLnBrk="1" hangingPunct="1">
              <a:lnSpc>
                <a:spcPct val="130000"/>
              </a:lnSpc>
            </a:pPr>
            <a:r>
              <a:rPr lang="zh-CN" altLang="en-US" sz="2200">
                <a:solidFill>
                  <a:srgbClr val="FF0000"/>
                </a:solidFill>
                <a:latin typeface="宋体" pitchFamily="2" charset="-122"/>
              </a:rPr>
              <a:t>确认</a:t>
            </a:r>
            <a:r>
              <a:rPr lang="zh-CN" altLang="en-US" sz="2200">
                <a:latin typeface="宋体" pitchFamily="2" charset="-122"/>
              </a:rPr>
              <a:t>指的是确保开发的软件可追溯到客户需求的另外一系列活动。</a:t>
            </a:r>
            <a:endParaRPr lang="en-US" altLang="zh-CN" sz="2200">
              <a:latin typeface="宋体" pitchFamily="2" charset="-122"/>
            </a:endParaRPr>
          </a:p>
          <a:p>
            <a:pPr eaLnBrk="1" hangingPunct="1">
              <a:lnSpc>
                <a:spcPct val="130000"/>
              </a:lnSpc>
            </a:pPr>
            <a:r>
              <a:rPr lang="zh-CN" altLang="en-US" sz="2200">
                <a:latin typeface="宋体" pitchFamily="2" charset="-122"/>
              </a:rPr>
              <a:t>另一种说法：</a:t>
            </a:r>
            <a:endParaRPr lang="en-US" altLang="zh-CN" sz="2200">
              <a:latin typeface="宋体" pitchFamily="2" charset="-122"/>
            </a:endParaRPr>
          </a:p>
          <a:p>
            <a:pPr lvl="1" eaLnBrk="1" hangingPunct="1">
              <a:lnSpc>
                <a:spcPct val="130000"/>
              </a:lnSpc>
            </a:pPr>
            <a:r>
              <a:rPr lang="zh-CN" altLang="en-US" sz="1900">
                <a:latin typeface="宋体" pitchFamily="2" charset="-122"/>
              </a:rPr>
              <a:t>验证：“我们在正确地构建产品吗？”</a:t>
            </a:r>
            <a:endParaRPr lang="en-US" altLang="zh-CN" sz="1900">
              <a:latin typeface="宋体" pitchFamily="2" charset="-122"/>
            </a:endParaRPr>
          </a:p>
          <a:p>
            <a:pPr lvl="1" eaLnBrk="1" hangingPunct="1">
              <a:lnSpc>
                <a:spcPct val="130000"/>
              </a:lnSpc>
            </a:pPr>
            <a:r>
              <a:rPr lang="zh-CN" altLang="en-US" sz="1900">
                <a:latin typeface="宋体" pitchFamily="2" charset="-122"/>
              </a:rPr>
              <a:t>确认：“我们在构建正确的产品吗？ ”</a:t>
            </a:r>
            <a:endParaRPr lang="en-US" altLang="zh-CN" sz="1900">
              <a:latin typeface="宋体" pitchFamily="2" charset="-122"/>
            </a:endParaRPr>
          </a:p>
          <a:p>
            <a:pPr eaLnBrk="1" hangingPunct="1">
              <a:lnSpc>
                <a:spcPct val="130000"/>
              </a:lnSpc>
            </a:pPr>
            <a:r>
              <a:rPr lang="zh-CN" altLang="en-US" sz="2200">
                <a:latin typeface="宋体" pitchFamily="2" charset="-122"/>
              </a:rPr>
              <a:t>验证和确认包括</a:t>
            </a:r>
            <a:r>
              <a:rPr lang="en-US" altLang="zh-CN" sz="2200">
                <a:latin typeface="宋体" pitchFamily="2" charset="-122"/>
              </a:rPr>
              <a:t>---</a:t>
            </a:r>
            <a:r>
              <a:rPr lang="zh-CN" altLang="en-US" sz="2200">
                <a:latin typeface="宋体" pitchFamily="2" charset="-122"/>
              </a:rPr>
              <a:t>正式技术评审、质量和配置审核、性能监控、仿真等等。</a:t>
            </a:r>
            <a:endParaRPr lang="en-US" altLang="zh-CN" sz="2200">
              <a:latin typeface="宋体" pitchFamily="2" charset="-122"/>
            </a:endParaRPr>
          </a:p>
          <a:p>
            <a:pPr eaLnBrk="1" hangingPunct="1">
              <a:lnSpc>
                <a:spcPct val="130000"/>
              </a:lnSpc>
            </a:pPr>
            <a:r>
              <a:rPr lang="zh-CN" altLang="en-US" sz="2200">
                <a:solidFill>
                  <a:srgbClr val="FF0000"/>
                </a:solidFill>
                <a:latin typeface="宋体" pitchFamily="2" charset="-122"/>
              </a:rPr>
              <a:t>测试</a:t>
            </a:r>
            <a:r>
              <a:rPr lang="zh-CN" altLang="en-US" sz="2200">
                <a:latin typeface="宋体" pitchFamily="2" charset="-122"/>
              </a:rPr>
              <a:t>是验证和确认活动的重要组成部分。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idx="4294967295"/>
          </p:nvPr>
        </p:nvSpPr>
        <p:spPr>
          <a:xfrm>
            <a:off x="468313" y="0"/>
            <a:ext cx="8229600" cy="1143000"/>
          </a:xfrm>
        </p:spPr>
        <p:txBody>
          <a:bodyPr lIns="90488" tIns="44450" rIns="90488" bIns="44450"/>
          <a:lstStyle/>
          <a:p>
            <a:pPr eaLnBrk="1" hangingPunct="1">
              <a:lnSpc>
                <a:spcPct val="80000"/>
              </a:lnSpc>
            </a:pPr>
            <a:r>
              <a:rPr lang="zh-CN" altLang="en-US">
                <a:solidFill>
                  <a:srgbClr val="FF0000"/>
                </a:solidFill>
              </a:rPr>
              <a:t>测试与调试的比较</a:t>
            </a:r>
            <a:endParaRPr lang="en-US" altLang="zh-CN">
              <a:latin typeface="宋体" pitchFamily="2" charset="-122"/>
            </a:endParaRPr>
          </a:p>
        </p:txBody>
      </p:sp>
      <p:sp>
        <p:nvSpPr>
          <p:cNvPr id="97282" name="Line 3"/>
          <p:cNvSpPr>
            <a:spLocks noChangeShapeType="1"/>
          </p:cNvSpPr>
          <p:nvPr/>
        </p:nvSpPr>
        <p:spPr bwMode="auto">
          <a:xfrm>
            <a:off x="4724400" y="974725"/>
            <a:ext cx="0" cy="5549900"/>
          </a:xfrm>
          <a:prstGeom prst="line">
            <a:avLst/>
          </a:prstGeom>
          <a:noFill/>
          <a:ln w="25400">
            <a:solidFill>
              <a:srgbClr val="438E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83" name="Rectangle 4"/>
          <p:cNvSpPr>
            <a:spLocks noChangeArrowheads="1"/>
          </p:cNvSpPr>
          <p:nvPr/>
        </p:nvSpPr>
        <p:spPr bwMode="auto">
          <a:xfrm>
            <a:off x="0" y="3214688"/>
            <a:ext cx="43561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90000"/>
              </a:lnSpc>
              <a:spcBef>
                <a:spcPct val="0"/>
              </a:spcBef>
              <a:buFontTx/>
              <a:buNone/>
            </a:pPr>
            <a:r>
              <a:rPr kumimoji="1" lang="zh-CN" altLang="en-US" sz="2800" b="1">
                <a:latin typeface="宋体" pitchFamily="2" charset="-122"/>
              </a:rPr>
              <a:t>以已知条件开始</a:t>
            </a:r>
            <a:r>
              <a:rPr kumimoji="1" lang="en-US" altLang="zh-CN" sz="2800" b="1">
                <a:latin typeface="宋体" pitchFamily="2" charset="-122"/>
              </a:rPr>
              <a:t>,</a:t>
            </a:r>
          </a:p>
          <a:p>
            <a:pPr eaLnBrk="1" hangingPunct="1">
              <a:lnSpc>
                <a:spcPct val="90000"/>
              </a:lnSpc>
              <a:spcBef>
                <a:spcPct val="0"/>
              </a:spcBef>
              <a:buFontTx/>
              <a:buNone/>
            </a:pPr>
            <a:r>
              <a:rPr kumimoji="1" lang="zh-CN" altLang="en-US" sz="2800" b="1">
                <a:latin typeface="宋体" pitchFamily="2" charset="-122"/>
              </a:rPr>
              <a:t>使用预先定义的程序</a:t>
            </a:r>
            <a:r>
              <a:rPr kumimoji="1" lang="en-US" altLang="zh-CN" sz="2800" b="1">
                <a:latin typeface="宋体" pitchFamily="2" charset="-122"/>
              </a:rPr>
              <a:t>,</a:t>
            </a:r>
          </a:p>
          <a:p>
            <a:pPr eaLnBrk="1" hangingPunct="1">
              <a:lnSpc>
                <a:spcPct val="90000"/>
              </a:lnSpc>
              <a:spcBef>
                <a:spcPct val="0"/>
              </a:spcBef>
              <a:buFontTx/>
              <a:buNone/>
            </a:pPr>
            <a:r>
              <a:rPr kumimoji="1" lang="zh-CN" altLang="en-US" sz="2800" b="1">
                <a:latin typeface="宋体" pitchFamily="2" charset="-122"/>
              </a:rPr>
              <a:t>有预知的结果</a:t>
            </a:r>
          </a:p>
        </p:txBody>
      </p:sp>
      <p:sp>
        <p:nvSpPr>
          <p:cNvPr id="97284" name="Rectangle 5"/>
          <p:cNvSpPr>
            <a:spLocks noChangeArrowheads="1"/>
          </p:cNvSpPr>
          <p:nvPr/>
        </p:nvSpPr>
        <p:spPr bwMode="auto">
          <a:xfrm>
            <a:off x="4724400" y="3214688"/>
            <a:ext cx="4267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90000"/>
              </a:lnSpc>
              <a:spcBef>
                <a:spcPct val="0"/>
              </a:spcBef>
              <a:buFontTx/>
              <a:buNone/>
            </a:pPr>
            <a:r>
              <a:rPr kumimoji="1" lang="zh-CN" altLang="en-US" sz="2800" b="1">
                <a:latin typeface="宋体" pitchFamily="2" charset="-122"/>
              </a:rPr>
              <a:t>以不可知内部条件开始</a:t>
            </a:r>
            <a:r>
              <a:rPr kumimoji="1" lang="en-US" altLang="zh-CN" sz="2800" b="1">
                <a:latin typeface="宋体" pitchFamily="2" charset="-122"/>
              </a:rPr>
              <a:t>,</a:t>
            </a:r>
            <a:r>
              <a:rPr kumimoji="1" lang="zh-CN" altLang="en-US" sz="2800" b="1">
                <a:latin typeface="宋体" pitchFamily="2" charset="-122"/>
              </a:rPr>
              <a:t>结果一般不可预见</a:t>
            </a:r>
          </a:p>
        </p:txBody>
      </p:sp>
      <p:sp>
        <p:nvSpPr>
          <p:cNvPr id="97285" name="Line 6"/>
          <p:cNvSpPr>
            <a:spLocks noChangeShapeType="1"/>
          </p:cNvSpPr>
          <p:nvPr/>
        </p:nvSpPr>
        <p:spPr bwMode="auto">
          <a:xfrm>
            <a:off x="12700" y="2498725"/>
            <a:ext cx="9042400" cy="0"/>
          </a:xfrm>
          <a:prstGeom prst="line">
            <a:avLst/>
          </a:prstGeom>
          <a:noFill/>
          <a:ln w="25400">
            <a:solidFill>
              <a:srgbClr val="438E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86" name="Rectangle 7"/>
          <p:cNvSpPr>
            <a:spLocks noChangeArrowheads="1"/>
          </p:cNvSpPr>
          <p:nvPr/>
        </p:nvSpPr>
        <p:spPr bwMode="auto">
          <a:xfrm>
            <a:off x="517525" y="2565400"/>
            <a:ext cx="30464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90000"/>
              </a:lnSpc>
              <a:spcBef>
                <a:spcPct val="0"/>
              </a:spcBef>
              <a:buFontTx/>
              <a:buNone/>
            </a:pPr>
            <a:r>
              <a:rPr kumimoji="1" lang="zh-CN" altLang="en-US" sz="2800" b="1">
                <a:latin typeface="宋体" pitchFamily="2" charset="-122"/>
              </a:rPr>
              <a:t>有计划</a:t>
            </a:r>
          </a:p>
        </p:txBody>
      </p:sp>
      <p:sp>
        <p:nvSpPr>
          <p:cNvPr id="97287" name="Rectangle 8"/>
          <p:cNvSpPr>
            <a:spLocks noChangeArrowheads="1"/>
          </p:cNvSpPr>
          <p:nvPr/>
        </p:nvSpPr>
        <p:spPr bwMode="auto">
          <a:xfrm>
            <a:off x="4724400" y="2574925"/>
            <a:ext cx="27273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90000"/>
              </a:lnSpc>
              <a:spcBef>
                <a:spcPct val="0"/>
              </a:spcBef>
              <a:buFontTx/>
              <a:buNone/>
            </a:pPr>
            <a:r>
              <a:rPr kumimoji="1" lang="zh-CN" altLang="en-US" sz="2800" b="1">
                <a:latin typeface="宋体" pitchFamily="2" charset="-122"/>
              </a:rPr>
              <a:t>被动的</a:t>
            </a:r>
          </a:p>
        </p:txBody>
      </p:sp>
      <p:sp>
        <p:nvSpPr>
          <p:cNvPr id="97288" name="Line 9"/>
          <p:cNvSpPr>
            <a:spLocks noChangeShapeType="1"/>
          </p:cNvSpPr>
          <p:nvPr/>
        </p:nvSpPr>
        <p:spPr bwMode="auto">
          <a:xfrm>
            <a:off x="12700" y="3184525"/>
            <a:ext cx="9042400" cy="0"/>
          </a:xfrm>
          <a:prstGeom prst="line">
            <a:avLst/>
          </a:prstGeom>
          <a:noFill/>
          <a:ln w="25400">
            <a:solidFill>
              <a:srgbClr val="438E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89" name="Line 10"/>
          <p:cNvSpPr>
            <a:spLocks noChangeShapeType="1"/>
          </p:cNvSpPr>
          <p:nvPr/>
        </p:nvSpPr>
        <p:spPr bwMode="auto">
          <a:xfrm>
            <a:off x="12700" y="4784725"/>
            <a:ext cx="9042400" cy="0"/>
          </a:xfrm>
          <a:prstGeom prst="line">
            <a:avLst/>
          </a:prstGeom>
          <a:noFill/>
          <a:ln w="25400">
            <a:solidFill>
              <a:srgbClr val="438E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0" name="Rectangle 11"/>
          <p:cNvSpPr>
            <a:spLocks noChangeArrowheads="1"/>
          </p:cNvSpPr>
          <p:nvPr/>
        </p:nvSpPr>
        <p:spPr bwMode="auto">
          <a:xfrm>
            <a:off x="61913" y="4827588"/>
            <a:ext cx="4078287"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90000"/>
              </a:lnSpc>
              <a:spcBef>
                <a:spcPct val="0"/>
              </a:spcBef>
              <a:buFontTx/>
              <a:buNone/>
            </a:pPr>
            <a:r>
              <a:rPr kumimoji="1" lang="zh-CN" altLang="en-US" sz="2800" b="1">
                <a:latin typeface="宋体" pitchFamily="2" charset="-122"/>
              </a:rPr>
              <a:t>由独立的测试组，在</a:t>
            </a:r>
          </a:p>
          <a:p>
            <a:pPr eaLnBrk="1" hangingPunct="1">
              <a:lnSpc>
                <a:spcPct val="90000"/>
              </a:lnSpc>
              <a:spcBef>
                <a:spcPct val="0"/>
              </a:spcBef>
              <a:buFontTx/>
              <a:buNone/>
            </a:pPr>
            <a:r>
              <a:rPr kumimoji="1" lang="zh-CN" altLang="en-US" sz="2800" b="1">
                <a:latin typeface="宋体" pitchFamily="2" charset="-122"/>
              </a:rPr>
              <a:t>不了解软件设计的条</a:t>
            </a:r>
          </a:p>
          <a:p>
            <a:pPr eaLnBrk="1" hangingPunct="1">
              <a:lnSpc>
                <a:spcPct val="90000"/>
              </a:lnSpc>
              <a:spcBef>
                <a:spcPct val="0"/>
              </a:spcBef>
              <a:buFontTx/>
              <a:buNone/>
            </a:pPr>
            <a:r>
              <a:rPr kumimoji="1" lang="zh-CN" altLang="en-US" sz="2800" b="1">
                <a:latin typeface="宋体" pitchFamily="2" charset="-122"/>
              </a:rPr>
              <a:t>件下完成</a:t>
            </a:r>
          </a:p>
        </p:txBody>
      </p:sp>
      <p:sp>
        <p:nvSpPr>
          <p:cNvPr id="97291" name="Line 12"/>
          <p:cNvSpPr>
            <a:spLocks noChangeShapeType="1"/>
          </p:cNvSpPr>
          <p:nvPr/>
        </p:nvSpPr>
        <p:spPr bwMode="auto">
          <a:xfrm>
            <a:off x="0" y="1736725"/>
            <a:ext cx="9042400" cy="0"/>
          </a:xfrm>
          <a:prstGeom prst="line">
            <a:avLst/>
          </a:prstGeom>
          <a:noFill/>
          <a:ln w="25400">
            <a:solidFill>
              <a:srgbClr val="438E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2" name="Rectangle 13"/>
          <p:cNvSpPr>
            <a:spLocks noChangeArrowheads="1"/>
          </p:cNvSpPr>
          <p:nvPr/>
        </p:nvSpPr>
        <p:spPr bwMode="auto">
          <a:xfrm>
            <a:off x="4724400" y="5345113"/>
            <a:ext cx="33766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90000"/>
              </a:lnSpc>
              <a:spcBef>
                <a:spcPct val="0"/>
              </a:spcBef>
              <a:buFontTx/>
              <a:buNone/>
            </a:pPr>
            <a:r>
              <a:rPr kumimoji="1" lang="zh-CN" altLang="en-US" sz="2800" b="1">
                <a:latin typeface="宋体" pitchFamily="2" charset="-122"/>
              </a:rPr>
              <a:t>由程序作者进行</a:t>
            </a:r>
          </a:p>
        </p:txBody>
      </p:sp>
      <p:sp>
        <p:nvSpPr>
          <p:cNvPr id="97293" name="Line 14"/>
          <p:cNvSpPr>
            <a:spLocks noChangeShapeType="1"/>
          </p:cNvSpPr>
          <p:nvPr/>
        </p:nvSpPr>
        <p:spPr bwMode="auto">
          <a:xfrm>
            <a:off x="0" y="974725"/>
            <a:ext cx="9042400" cy="0"/>
          </a:xfrm>
          <a:prstGeom prst="line">
            <a:avLst/>
          </a:prstGeom>
          <a:noFill/>
          <a:ln w="25400">
            <a:solidFill>
              <a:srgbClr val="438E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4" name="Rectangle 15"/>
          <p:cNvSpPr>
            <a:spLocks noChangeArrowheads="1"/>
          </p:cNvSpPr>
          <p:nvPr/>
        </p:nvSpPr>
        <p:spPr bwMode="auto">
          <a:xfrm>
            <a:off x="317500" y="1844675"/>
            <a:ext cx="26701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90000"/>
              </a:lnSpc>
              <a:spcBef>
                <a:spcPct val="0"/>
              </a:spcBef>
              <a:buFontTx/>
              <a:buNone/>
            </a:pPr>
            <a:r>
              <a:rPr kumimoji="1" lang="zh-CN" altLang="en-US" sz="2800" b="1">
                <a:latin typeface="宋体" pitchFamily="2" charset="-122"/>
              </a:rPr>
              <a:t>发现错误</a:t>
            </a:r>
          </a:p>
        </p:txBody>
      </p:sp>
      <p:sp>
        <p:nvSpPr>
          <p:cNvPr id="97295" name="Rectangle 16"/>
          <p:cNvSpPr>
            <a:spLocks noChangeArrowheads="1"/>
          </p:cNvSpPr>
          <p:nvPr/>
        </p:nvSpPr>
        <p:spPr bwMode="auto">
          <a:xfrm>
            <a:off x="4724400" y="1812925"/>
            <a:ext cx="50323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90000"/>
              </a:lnSpc>
              <a:spcBef>
                <a:spcPct val="0"/>
              </a:spcBef>
              <a:buFontTx/>
              <a:buNone/>
            </a:pPr>
            <a:r>
              <a:rPr kumimoji="1" lang="zh-CN" altLang="en-US" sz="2800" b="1">
                <a:latin typeface="宋体" pitchFamily="2" charset="-122"/>
              </a:rPr>
              <a:t>找出错误位置，排除</a:t>
            </a:r>
          </a:p>
        </p:txBody>
      </p:sp>
      <p:sp>
        <p:nvSpPr>
          <p:cNvPr id="97296" name="Rectangle 15"/>
          <p:cNvSpPr>
            <a:spLocks noChangeArrowheads="1"/>
          </p:cNvSpPr>
          <p:nvPr/>
        </p:nvSpPr>
        <p:spPr bwMode="auto">
          <a:xfrm>
            <a:off x="1257300" y="1052513"/>
            <a:ext cx="2097088"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en-US" b="1">
                <a:solidFill>
                  <a:srgbClr val="2B166E"/>
                </a:solidFill>
              </a:rPr>
              <a:t>测试 </a:t>
            </a:r>
            <a:r>
              <a:rPr lang="en-US" altLang="zh-CN" b="1">
                <a:solidFill>
                  <a:srgbClr val="2B166E"/>
                </a:solidFill>
              </a:rPr>
              <a:t>(test)</a:t>
            </a:r>
            <a:endParaRPr lang="zh-CN" altLang="en-US" b="1">
              <a:solidFill>
                <a:srgbClr val="2B166E"/>
              </a:solidFill>
            </a:endParaRPr>
          </a:p>
          <a:p>
            <a:pPr eaLnBrk="1" hangingPunct="1">
              <a:lnSpc>
                <a:spcPct val="100000"/>
              </a:lnSpc>
              <a:spcBef>
                <a:spcPct val="0"/>
              </a:spcBef>
              <a:buFontTx/>
              <a:buNone/>
            </a:pPr>
            <a:endParaRPr kumimoji="1" lang="zh-CN" altLang="en-US" b="1">
              <a:solidFill>
                <a:srgbClr val="2B166E"/>
              </a:solidFill>
              <a:latin typeface="宋体" pitchFamily="2" charset="-122"/>
            </a:endParaRPr>
          </a:p>
        </p:txBody>
      </p:sp>
      <p:sp>
        <p:nvSpPr>
          <p:cNvPr id="97297" name="Rectangle 16"/>
          <p:cNvSpPr>
            <a:spLocks noChangeArrowheads="1"/>
          </p:cNvSpPr>
          <p:nvPr/>
        </p:nvSpPr>
        <p:spPr bwMode="auto">
          <a:xfrm>
            <a:off x="4924425" y="1093788"/>
            <a:ext cx="37512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90000"/>
              </a:lnSpc>
              <a:spcBef>
                <a:spcPct val="0"/>
              </a:spcBef>
              <a:buFontTx/>
              <a:buNone/>
            </a:pPr>
            <a:r>
              <a:rPr lang="zh-CN" altLang="en-US" b="1">
                <a:solidFill>
                  <a:srgbClr val="2B166E"/>
                </a:solidFill>
              </a:rPr>
              <a:t>　 调试 </a:t>
            </a:r>
            <a:r>
              <a:rPr lang="en-US" altLang="zh-CN" b="1">
                <a:solidFill>
                  <a:srgbClr val="2B166E"/>
                </a:solidFill>
              </a:rPr>
              <a:t>(debug)</a:t>
            </a:r>
            <a:endParaRPr lang="zh-CN" altLang="en-US" b="1">
              <a:solidFill>
                <a:srgbClr val="2B166E"/>
              </a:solidFill>
            </a:endParaRPr>
          </a:p>
        </p:txBody>
      </p:sp>
    </p:spTree>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1"/>
          <p:cNvSpPr>
            <a:spLocks noGrp="1" noChangeArrowheads="1"/>
          </p:cNvSpPr>
          <p:nvPr>
            <p:ph type="title"/>
          </p:nvPr>
        </p:nvSpPr>
        <p:spPr/>
        <p:txBody>
          <a:bodyPr/>
          <a:lstStyle/>
          <a:p>
            <a:pPr eaLnBrk="1" hangingPunct="1"/>
            <a:r>
              <a:rPr lang="zh-CN" altLang="en-US"/>
              <a:t>找出错误是困难的</a:t>
            </a:r>
          </a:p>
        </p:txBody>
      </p:sp>
      <p:sp>
        <p:nvSpPr>
          <p:cNvPr id="98306" name="内容占位符 2"/>
          <p:cNvSpPr>
            <a:spLocks noGrp="1" noChangeArrowheads="1"/>
          </p:cNvSpPr>
          <p:nvPr>
            <p:ph idx="1"/>
          </p:nvPr>
        </p:nvSpPr>
        <p:spPr/>
        <p:txBody>
          <a:bodyPr/>
          <a:lstStyle/>
          <a:p>
            <a:pPr eaLnBrk="1" hangingPunct="1">
              <a:lnSpc>
                <a:spcPct val="100000"/>
              </a:lnSpc>
            </a:pPr>
            <a:r>
              <a:rPr lang="zh-CN" altLang="en-US" sz="2800"/>
              <a:t>现象与原因的位置可能相距甚远</a:t>
            </a:r>
          </a:p>
          <a:p>
            <a:pPr eaLnBrk="1" hangingPunct="1">
              <a:lnSpc>
                <a:spcPct val="100000"/>
              </a:lnSpc>
            </a:pPr>
            <a:r>
              <a:rPr lang="zh-CN" altLang="en-US" sz="2800"/>
              <a:t>改正其它错误时，现象可能暂时消失，但并没有排除</a:t>
            </a:r>
          </a:p>
          <a:p>
            <a:pPr eaLnBrk="1" hangingPunct="1">
              <a:lnSpc>
                <a:spcPct val="100000"/>
              </a:lnSpc>
            </a:pPr>
            <a:r>
              <a:rPr lang="zh-CN" altLang="en-US" sz="2800"/>
              <a:t>现象由一些非错误原因引起的（如计算不精确）</a:t>
            </a:r>
          </a:p>
          <a:p>
            <a:pPr eaLnBrk="1" hangingPunct="1">
              <a:lnSpc>
                <a:spcPct val="100000"/>
              </a:lnSpc>
            </a:pPr>
            <a:r>
              <a:rPr lang="zh-CN" altLang="en-US" sz="2800"/>
              <a:t>错误是由于时序问题引起，与处理过程无关</a:t>
            </a:r>
            <a:endParaRPr lang="en-US" altLang="zh-CN" sz="2800"/>
          </a:p>
          <a:p>
            <a:pPr eaLnBrk="1" hangingPunct="1">
              <a:lnSpc>
                <a:spcPct val="100000"/>
              </a:lnSpc>
            </a:pPr>
            <a:r>
              <a:rPr lang="zh-CN" altLang="en-US" sz="2800"/>
              <a:t>错误征兆时有时无</a:t>
            </a:r>
          </a:p>
          <a:p>
            <a:pPr eaLnBrk="1" hangingPunct="1">
              <a:lnSpc>
                <a:spcPct val="100000"/>
              </a:lnSpc>
            </a:pPr>
            <a:r>
              <a:rPr lang="zh-CN" altLang="en-US" sz="2800"/>
              <a:t>错误是由于任务分布在若干台不同处理机上运行而造成的</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noChangeArrowheads="1"/>
          </p:cNvSpPr>
          <p:nvPr>
            <p:ph type="title"/>
          </p:nvPr>
        </p:nvSpPr>
        <p:spPr/>
        <p:txBody>
          <a:bodyPr/>
          <a:lstStyle/>
          <a:p>
            <a:pPr eaLnBrk="1" hangingPunct="1"/>
            <a:r>
              <a:rPr lang="zh-CN" altLang="en-US"/>
              <a:t>调试的步骤</a:t>
            </a:r>
          </a:p>
        </p:txBody>
      </p:sp>
      <p:sp>
        <p:nvSpPr>
          <p:cNvPr id="99330" name="内容占位符 2"/>
          <p:cNvSpPr>
            <a:spLocks noGrp="1" noChangeArrowheads="1"/>
          </p:cNvSpPr>
          <p:nvPr>
            <p:ph idx="1"/>
          </p:nvPr>
        </p:nvSpPr>
        <p:spPr/>
        <p:txBody>
          <a:bodyPr/>
          <a:lstStyle/>
          <a:p>
            <a:pPr eaLnBrk="1" hangingPunct="1"/>
            <a:r>
              <a:rPr lang="zh-CN" altLang="en-US" sz="2600"/>
              <a:t>从错误的外部表现入手，确定出错位置</a:t>
            </a:r>
          </a:p>
          <a:p>
            <a:pPr eaLnBrk="1" hangingPunct="1"/>
            <a:r>
              <a:rPr lang="zh-CN" altLang="en-US" sz="2600"/>
              <a:t>找出错误的内在原因</a:t>
            </a:r>
          </a:p>
          <a:p>
            <a:pPr eaLnBrk="1" hangingPunct="1"/>
            <a:r>
              <a:rPr lang="zh-CN" altLang="en-US" sz="2600"/>
              <a:t>修改代码，排除错误</a:t>
            </a:r>
          </a:p>
          <a:p>
            <a:pPr eaLnBrk="1" hangingPunct="1"/>
            <a:r>
              <a:rPr lang="zh-CN" altLang="en-US" sz="2600"/>
              <a:t>重复测试，以确认：是否排除了该错误，是否引进了新的错误</a:t>
            </a:r>
          </a:p>
          <a:p>
            <a:pPr eaLnBrk="1" hangingPunct="1"/>
            <a:r>
              <a:rPr lang="zh-CN" altLang="en-US" sz="2600"/>
              <a:t>如果修改无效，则恢复原样，重复以上过程，直到改正了错误</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noChangeArrowheads="1"/>
          </p:cNvSpPr>
          <p:nvPr>
            <p:ph type="title"/>
          </p:nvPr>
        </p:nvSpPr>
        <p:spPr/>
        <p:txBody>
          <a:bodyPr/>
          <a:lstStyle/>
          <a:p>
            <a:pPr eaLnBrk="1" hangingPunct="1"/>
            <a:r>
              <a:rPr lang="zh-CN" altLang="en-US"/>
              <a:t>主要的调试方法</a:t>
            </a:r>
          </a:p>
        </p:txBody>
      </p:sp>
      <p:sp>
        <p:nvSpPr>
          <p:cNvPr id="100354" name="内容占位符 2"/>
          <p:cNvSpPr>
            <a:spLocks noGrp="1" noChangeArrowheads="1"/>
          </p:cNvSpPr>
          <p:nvPr>
            <p:ph idx="1"/>
          </p:nvPr>
        </p:nvSpPr>
        <p:spPr>
          <a:xfrm>
            <a:off x="468313" y="1412875"/>
            <a:ext cx="8229600" cy="4525963"/>
          </a:xfrm>
        </p:spPr>
        <p:txBody>
          <a:bodyPr/>
          <a:lstStyle/>
          <a:p>
            <a:pPr eaLnBrk="1" hangingPunct="1"/>
            <a:r>
              <a:rPr lang="zh-CN" altLang="en-US">
                <a:solidFill>
                  <a:srgbClr val="FF0000"/>
                </a:solidFill>
              </a:rPr>
              <a:t>强行排错</a:t>
            </a:r>
          </a:p>
          <a:p>
            <a:pPr lvl="1" eaLnBrk="1" hangingPunct="1"/>
            <a:r>
              <a:rPr lang="zh-CN" altLang="en-US"/>
              <a:t>将内存全部打印来排错</a:t>
            </a:r>
          </a:p>
          <a:p>
            <a:pPr lvl="1" eaLnBrk="1" hangingPunct="1"/>
            <a:r>
              <a:rPr lang="zh-CN" altLang="en-US"/>
              <a:t>在程序特定部位设置打印语句：</a:t>
            </a:r>
          </a:p>
          <a:p>
            <a:pPr lvl="2" eaLnBrk="1" hangingPunct="1"/>
            <a:r>
              <a:rPr lang="zh-CN" altLang="en-US"/>
              <a:t>在关键变量改变部位、重要分支部位、子程序调用部位设置打印语句，跟踪程序的执行，监视变量的变化􀂄 </a:t>
            </a:r>
            <a:endParaRPr lang="en-US" altLang="zh-CN"/>
          </a:p>
          <a:p>
            <a:pPr lvl="1" eaLnBrk="1" hangingPunct="1"/>
            <a:r>
              <a:rPr lang="zh-CN" altLang="en-US"/>
              <a:t>自动调试工具：利用某些程序语言的调试功能，分析程序的动态过程</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noChangeArrowheads="1"/>
          </p:cNvSpPr>
          <p:nvPr>
            <p:ph type="title"/>
          </p:nvPr>
        </p:nvSpPr>
        <p:spPr/>
        <p:txBody>
          <a:bodyPr/>
          <a:lstStyle/>
          <a:p>
            <a:pPr eaLnBrk="1" hangingPunct="1"/>
            <a:r>
              <a:rPr lang="zh-CN" altLang="en-US"/>
              <a:t>主要的调试方法（续）</a:t>
            </a:r>
          </a:p>
        </p:txBody>
      </p:sp>
      <p:sp>
        <p:nvSpPr>
          <p:cNvPr id="101378" name="内容占位符 2"/>
          <p:cNvSpPr>
            <a:spLocks noGrp="1" noChangeArrowheads="1"/>
          </p:cNvSpPr>
          <p:nvPr>
            <p:ph idx="1"/>
          </p:nvPr>
        </p:nvSpPr>
        <p:spPr/>
        <p:txBody>
          <a:bodyPr/>
          <a:lstStyle/>
          <a:p>
            <a:pPr eaLnBrk="1" hangingPunct="1">
              <a:lnSpc>
                <a:spcPts val="4000"/>
              </a:lnSpc>
            </a:pPr>
            <a:r>
              <a:rPr lang="zh-CN" altLang="en-US">
                <a:solidFill>
                  <a:srgbClr val="FF0000"/>
                </a:solidFill>
              </a:rPr>
              <a:t>回溯法</a:t>
            </a:r>
          </a:p>
          <a:p>
            <a:pPr lvl="1" eaLnBrk="1" hangingPunct="1">
              <a:lnSpc>
                <a:spcPts val="4000"/>
              </a:lnSpc>
            </a:pPr>
            <a:r>
              <a:rPr lang="zh-CN" altLang="en-US"/>
              <a:t>从出现问题的地方，回溯跟踪源程序，直到找到错误根源</a:t>
            </a:r>
          </a:p>
          <a:p>
            <a:pPr eaLnBrk="1" hangingPunct="1">
              <a:lnSpc>
                <a:spcPts val="4000"/>
              </a:lnSpc>
            </a:pPr>
            <a:r>
              <a:rPr lang="zh-CN" altLang="en-US">
                <a:solidFill>
                  <a:srgbClr val="FF0000"/>
                </a:solidFill>
              </a:rPr>
              <a:t>归纳法</a:t>
            </a:r>
            <a:r>
              <a:rPr lang="zh-CN" altLang="en-US"/>
              <a:t>：从特殊推断一般</a:t>
            </a:r>
          </a:p>
          <a:p>
            <a:pPr lvl="1" eaLnBrk="1" hangingPunct="1">
              <a:lnSpc>
                <a:spcPts val="4000"/>
              </a:lnSpc>
            </a:pPr>
            <a:r>
              <a:rPr lang="zh-CN" altLang="en-US"/>
              <a:t>收集数据</a:t>
            </a:r>
          </a:p>
          <a:p>
            <a:pPr lvl="1" eaLnBrk="1" hangingPunct="1">
              <a:lnSpc>
                <a:spcPts val="4000"/>
              </a:lnSpc>
            </a:pPr>
            <a:r>
              <a:rPr lang="zh-CN" altLang="en-US"/>
              <a:t>组织数据</a:t>
            </a:r>
          </a:p>
          <a:p>
            <a:pPr lvl="1" eaLnBrk="1" hangingPunct="1">
              <a:lnSpc>
                <a:spcPts val="4000"/>
              </a:lnSpc>
            </a:pPr>
            <a:r>
              <a:rPr lang="zh-CN" altLang="en-US"/>
              <a:t>提出假设</a:t>
            </a:r>
          </a:p>
          <a:p>
            <a:pPr lvl="1" eaLnBrk="1" hangingPunct="1">
              <a:lnSpc>
                <a:spcPts val="4000"/>
              </a:lnSpc>
            </a:pPr>
            <a:r>
              <a:rPr lang="zh-CN" altLang="en-US"/>
              <a:t>证明假设</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1" name="Group 2"/>
          <p:cNvGrpSpPr/>
          <p:nvPr/>
        </p:nvGrpSpPr>
        <p:grpSpPr bwMode="auto">
          <a:xfrm>
            <a:off x="0" y="1125538"/>
            <a:ext cx="9324975" cy="5656262"/>
            <a:chOff x="468" y="768"/>
            <a:chExt cx="5411" cy="3264"/>
          </a:xfrm>
        </p:grpSpPr>
        <p:sp>
          <p:nvSpPr>
            <p:cNvPr id="102403" name="Oval 3"/>
            <p:cNvSpPr>
              <a:spLocks noChangeArrowheads="1"/>
            </p:cNvSpPr>
            <p:nvPr/>
          </p:nvSpPr>
          <p:spPr bwMode="auto">
            <a:xfrm>
              <a:off x="468" y="1248"/>
              <a:ext cx="936" cy="528"/>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lIns="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kumimoji="1" lang="zh-CN" altLang="en-US" sz="1800" b="1">
                  <a:latin typeface="Times New Roman" panose="02020503050405090304" pitchFamily="18" charset="0"/>
                  <a:ea typeface="楷体_GB2312" pitchFamily="49" charset="-122"/>
                </a:rPr>
                <a:t>收集数据</a:t>
              </a:r>
              <a:endParaRPr kumimoji="1" lang="zh-CN" altLang="en-US" sz="1800" b="1">
                <a:latin typeface="Times New Roman" panose="02020503050405090304" pitchFamily="18" charset="0"/>
              </a:endParaRPr>
            </a:p>
          </p:txBody>
        </p:sp>
        <p:sp>
          <p:nvSpPr>
            <p:cNvPr id="102404" name="Oval 4"/>
            <p:cNvSpPr>
              <a:spLocks noChangeArrowheads="1"/>
            </p:cNvSpPr>
            <p:nvPr/>
          </p:nvSpPr>
          <p:spPr bwMode="auto">
            <a:xfrm>
              <a:off x="1768" y="1248"/>
              <a:ext cx="936" cy="528"/>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lIns="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kumimoji="1" lang="zh-CN" altLang="en-US" sz="1800" b="1">
                  <a:latin typeface="Times New Roman" panose="02020503050405090304" pitchFamily="18" charset="0"/>
                  <a:ea typeface="楷体_GB2312" pitchFamily="49" charset="-122"/>
                </a:rPr>
                <a:t>组织数据</a:t>
              </a:r>
              <a:endParaRPr kumimoji="1" lang="zh-CN" altLang="en-US" sz="1800" b="1">
                <a:latin typeface="Times New Roman" panose="02020503050405090304" pitchFamily="18" charset="0"/>
              </a:endParaRPr>
            </a:p>
          </p:txBody>
        </p:sp>
        <p:sp>
          <p:nvSpPr>
            <p:cNvPr id="102405" name="Oval 5"/>
            <p:cNvSpPr>
              <a:spLocks noChangeArrowheads="1"/>
            </p:cNvSpPr>
            <p:nvPr/>
          </p:nvSpPr>
          <p:spPr bwMode="auto">
            <a:xfrm>
              <a:off x="3068" y="1248"/>
              <a:ext cx="936" cy="624"/>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lIns="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kumimoji="1" lang="zh-CN" altLang="en-US" sz="1800" b="1">
                  <a:latin typeface="Times New Roman" panose="02020503050405090304" pitchFamily="18" charset="0"/>
                  <a:ea typeface="楷体_GB2312" pitchFamily="49" charset="-122"/>
                </a:rPr>
                <a:t>研究数据</a:t>
              </a:r>
            </a:p>
            <a:p>
              <a:pPr eaLnBrk="1" hangingPunct="1">
                <a:lnSpc>
                  <a:spcPct val="100000"/>
                </a:lnSpc>
                <a:spcBef>
                  <a:spcPct val="0"/>
                </a:spcBef>
                <a:buFontTx/>
                <a:buNone/>
              </a:pPr>
              <a:r>
                <a:rPr kumimoji="1" lang="zh-CN" altLang="en-US" sz="1800" b="1">
                  <a:latin typeface="Times New Roman" panose="02020503050405090304" pitchFamily="18" charset="0"/>
                  <a:ea typeface="楷体_GB2312" pitchFamily="49" charset="-122"/>
                </a:rPr>
                <a:t>间的关系</a:t>
              </a:r>
              <a:endParaRPr kumimoji="1" lang="zh-CN" altLang="en-US" sz="1800" b="1">
                <a:latin typeface="Times New Roman" panose="02020503050405090304" pitchFamily="18" charset="0"/>
              </a:endParaRPr>
            </a:p>
          </p:txBody>
        </p:sp>
        <p:sp>
          <p:nvSpPr>
            <p:cNvPr id="102406" name="Oval 6"/>
            <p:cNvSpPr>
              <a:spLocks noChangeArrowheads="1"/>
            </p:cNvSpPr>
            <p:nvPr/>
          </p:nvSpPr>
          <p:spPr bwMode="auto">
            <a:xfrm>
              <a:off x="4368" y="1296"/>
              <a:ext cx="936" cy="528"/>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lIns="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kumimoji="1" lang="zh-CN" altLang="en-US" sz="1800" b="1">
                  <a:latin typeface="Times New Roman" panose="02020503050405090304" pitchFamily="18" charset="0"/>
                  <a:ea typeface="楷体_GB2312" pitchFamily="49" charset="-122"/>
                </a:rPr>
                <a:t>提出假设</a:t>
              </a:r>
              <a:endParaRPr kumimoji="1" lang="zh-CN" altLang="en-US" sz="1800" b="1">
                <a:latin typeface="Times New Roman" panose="02020503050405090304" pitchFamily="18" charset="0"/>
              </a:endParaRPr>
            </a:p>
          </p:txBody>
        </p:sp>
        <p:sp>
          <p:nvSpPr>
            <p:cNvPr id="102407" name="Oval 7"/>
            <p:cNvSpPr>
              <a:spLocks noChangeArrowheads="1"/>
            </p:cNvSpPr>
            <p:nvPr/>
          </p:nvSpPr>
          <p:spPr bwMode="auto">
            <a:xfrm>
              <a:off x="4420" y="2064"/>
              <a:ext cx="936" cy="528"/>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lIns="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kumimoji="1" lang="zh-CN" altLang="en-US" sz="1800" b="1">
                  <a:latin typeface="Times New Roman" panose="02020503050405090304" pitchFamily="18" charset="0"/>
                  <a:ea typeface="楷体_GB2312" pitchFamily="49" charset="-122"/>
                </a:rPr>
                <a:t>证明假设</a:t>
              </a:r>
              <a:endParaRPr kumimoji="1" lang="zh-CN" altLang="en-US" sz="1800" b="1">
                <a:latin typeface="Times New Roman" panose="02020503050405090304" pitchFamily="18" charset="0"/>
              </a:endParaRPr>
            </a:p>
          </p:txBody>
        </p:sp>
        <p:sp>
          <p:nvSpPr>
            <p:cNvPr id="102408" name="Oval 8"/>
            <p:cNvSpPr>
              <a:spLocks noChangeArrowheads="1"/>
            </p:cNvSpPr>
            <p:nvPr/>
          </p:nvSpPr>
          <p:spPr bwMode="auto">
            <a:xfrm>
              <a:off x="4472" y="2880"/>
              <a:ext cx="936" cy="528"/>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lIns="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kumimoji="1" lang="zh-CN" altLang="en-US" sz="1800" b="1">
                  <a:latin typeface="Times New Roman" panose="02020503050405090304" pitchFamily="18" charset="0"/>
                  <a:ea typeface="楷体_GB2312" pitchFamily="49" charset="-122"/>
                </a:rPr>
                <a:t>纠正错误</a:t>
              </a:r>
              <a:endParaRPr kumimoji="1" lang="zh-CN" altLang="en-US" sz="1800" b="1">
                <a:latin typeface="Times New Roman" panose="02020503050405090304" pitchFamily="18" charset="0"/>
              </a:endParaRPr>
            </a:p>
          </p:txBody>
        </p:sp>
        <p:sp>
          <p:nvSpPr>
            <p:cNvPr id="102409" name="Line 9"/>
            <p:cNvSpPr>
              <a:spLocks noChangeShapeType="1"/>
            </p:cNvSpPr>
            <p:nvPr/>
          </p:nvSpPr>
          <p:spPr bwMode="auto">
            <a:xfrm>
              <a:off x="1404" y="1536"/>
              <a:ext cx="364" cy="0"/>
            </a:xfrm>
            <a:prstGeom prst="line">
              <a:avLst/>
            </a:prstGeom>
            <a:noFill/>
            <a:ln w="38100">
              <a:solidFill>
                <a:schemeClr val="tx1"/>
              </a:solidFill>
              <a:round/>
              <a:tailEnd type="arrow" w="sm" len="lg"/>
            </a:ln>
            <a:extLst>
              <a:ext uri="{909E8E84-426E-40DD-AFC4-6F175D3DCCD1}">
                <a14:hiddenFill xmlns:a14="http://schemas.microsoft.com/office/drawing/2010/main">
                  <a:noFill/>
                </a14:hiddenFill>
              </a:ext>
            </a:extLst>
          </p:spPr>
          <p:txBody>
            <a:bodyPr wrap="none" lIns="0" anchor="ctr"/>
            <a:lstStyle/>
            <a:p>
              <a:endParaRPr lang="zh-CN" altLang="en-US"/>
            </a:p>
          </p:txBody>
        </p:sp>
        <p:sp>
          <p:nvSpPr>
            <p:cNvPr id="102410" name="Line 10"/>
            <p:cNvSpPr>
              <a:spLocks noChangeShapeType="1"/>
            </p:cNvSpPr>
            <p:nvPr/>
          </p:nvSpPr>
          <p:spPr bwMode="auto">
            <a:xfrm>
              <a:off x="2704" y="1536"/>
              <a:ext cx="361" cy="0"/>
            </a:xfrm>
            <a:prstGeom prst="line">
              <a:avLst/>
            </a:prstGeom>
            <a:noFill/>
            <a:ln w="38100">
              <a:solidFill>
                <a:schemeClr val="tx1"/>
              </a:solidFill>
              <a:round/>
              <a:tailEnd type="arrow" w="sm" len="lg"/>
            </a:ln>
            <a:extLst>
              <a:ext uri="{909E8E84-426E-40DD-AFC4-6F175D3DCCD1}">
                <a14:hiddenFill xmlns:a14="http://schemas.microsoft.com/office/drawing/2010/main">
                  <a:noFill/>
                </a14:hiddenFill>
              </a:ext>
            </a:extLst>
          </p:spPr>
          <p:txBody>
            <a:bodyPr wrap="none" lIns="0" anchor="ctr"/>
            <a:lstStyle/>
            <a:p>
              <a:endParaRPr lang="zh-CN" altLang="en-US"/>
            </a:p>
          </p:txBody>
        </p:sp>
        <p:sp>
          <p:nvSpPr>
            <p:cNvPr id="102411" name="Line 11"/>
            <p:cNvSpPr>
              <a:spLocks noChangeShapeType="1"/>
            </p:cNvSpPr>
            <p:nvPr/>
          </p:nvSpPr>
          <p:spPr bwMode="auto">
            <a:xfrm>
              <a:off x="4004" y="1536"/>
              <a:ext cx="364" cy="0"/>
            </a:xfrm>
            <a:prstGeom prst="line">
              <a:avLst/>
            </a:prstGeom>
            <a:noFill/>
            <a:ln w="38100">
              <a:solidFill>
                <a:schemeClr val="tx1"/>
              </a:solidFill>
              <a:round/>
              <a:tailEnd type="arrow" w="sm" len="lg"/>
            </a:ln>
            <a:extLst>
              <a:ext uri="{909E8E84-426E-40DD-AFC4-6F175D3DCCD1}">
                <a14:hiddenFill xmlns:a14="http://schemas.microsoft.com/office/drawing/2010/main">
                  <a:noFill/>
                </a14:hiddenFill>
              </a:ext>
            </a:extLst>
          </p:spPr>
          <p:txBody>
            <a:bodyPr wrap="none" lIns="0" anchor="ctr"/>
            <a:lstStyle/>
            <a:p>
              <a:endParaRPr lang="zh-CN" altLang="en-US"/>
            </a:p>
          </p:txBody>
        </p:sp>
        <p:sp>
          <p:nvSpPr>
            <p:cNvPr id="102412" name="Line 12"/>
            <p:cNvSpPr>
              <a:spLocks noChangeShapeType="1"/>
            </p:cNvSpPr>
            <p:nvPr/>
          </p:nvSpPr>
          <p:spPr bwMode="auto">
            <a:xfrm>
              <a:off x="4836" y="1824"/>
              <a:ext cx="0" cy="240"/>
            </a:xfrm>
            <a:prstGeom prst="line">
              <a:avLst/>
            </a:prstGeom>
            <a:noFill/>
            <a:ln w="38100">
              <a:solidFill>
                <a:schemeClr val="tx1"/>
              </a:solidFill>
              <a:round/>
              <a:tailEnd type="arrow" w="sm" len="lg"/>
            </a:ln>
            <a:extLst>
              <a:ext uri="{909E8E84-426E-40DD-AFC4-6F175D3DCCD1}">
                <a14:hiddenFill xmlns:a14="http://schemas.microsoft.com/office/drawing/2010/main">
                  <a:noFill/>
                </a14:hiddenFill>
              </a:ext>
            </a:extLst>
          </p:spPr>
          <p:txBody>
            <a:bodyPr wrap="none" lIns="0" anchor="ctr"/>
            <a:lstStyle/>
            <a:p>
              <a:endParaRPr lang="zh-CN" altLang="en-US"/>
            </a:p>
          </p:txBody>
        </p:sp>
        <p:sp>
          <p:nvSpPr>
            <p:cNvPr id="102413" name="Text Box 13"/>
            <p:cNvSpPr txBox="1">
              <a:spLocks noChangeArrowheads="1"/>
            </p:cNvSpPr>
            <p:nvPr/>
          </p:nvSpPr>
          <p:spPr bwMode="auto">
            <a:xfrm>
              <a:off x="4888" y="1826"/>
              <a:ext cx="3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kumimoji="1" lang="zh-CN" altLang="en-US" sz="1800" b="1">
                  <a:latin typeface="Times New Roman" panose="02020503050405090304" pitchFamily="18" charset="0"/>
                  <a:ea typeface="楷体_GB2312" pitchFamily="49" charset="-122"/>
                </a:rPr>
                <a:t>能</a:t>
              </a:r>
              <a:endParaRPr kumimoji="1" lang="zh-CN" altLang="en-US" sz="1800" b="1">
                <a:latin typeface="Times New Roman" panose="02020503050405090304" pitchFamily="18" charset="0"/>
              </a:endParaRPr>
            </a:p>
          </p:txBody>
        </p:sp>
        <p:sp>
          <p:nvSpPr>
            <p:cNvPr id="102414" name="Line 14"/>
            <p:cNvSpPr>
              <a:spLocks noChangeShapeType="1"/>
            </p:cNvSpPr>
            <p:nvPr/>
          </p:nvSpPr>
          <p:spPr bwMode="auto">
            <a:xfrm>
              <a:off x="4836" y="2592"/>
              <a:ext cx="0" cy="288"/>
            </a:xfrm>
            <a:prstGeom prst="line">
              <a:avLst/>
            </a:prstGeom>
            <a:noFill/>
            <a:ln w="38100">
              <a:solidFill>
                <a:schemeClr val="tx1"/>
              </a:solidFill>
              <a:round/>
              <a:tailEnd type="arrow" w="sm" len="lg"/>
            </a:ln>
            <a:extLst>
              <a:ext uri="{909E8E84-426E-40DD-AFC4-6F175D3DCCD1}">
                <a14:hiddenFill xmlns:a14="http://schemas.microsoft.com/office/drawing/2010/main">
                  <a:noFill/>
                </a14:hiddenFill>
              </a:ext>
            </a:extLst>
          </p:spPr>
          <p:txBody>
            <a:bodyPr wrap="none" lIns="0" anchor="ctr"/>
            <a:lstStyle/>
            <a:p>
              <a:endParaRPr lang="zh-CN" altLang="en-US"/>
            </a:p>
          </p:txBody>
        </p:sp>
        <p:sp>
          <p:nvSpPr>
            <p:cNvPr id="102415" name="Text Box 15"/>
            <p:cNvSpPr txBox="1">
              <a:spLocks noChangeArrowheads="1"/>
            </p:cNvSpPr>
            <p:nvPr/>
          </p:nvSpPr>
          <p:spPr bwMode="auto">
            <a:xfrm>
              <a:off x="4888" y="2640"/>
              <a:ext cx="36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kumimoji="1" lang="zh-CN" altLang="en-US" sz="1800" b="1">
                  <a:latin typeface="Times New Roman" panose="02020503050405090304" pitchFamily="18" charset="0"/>
                  <a:ea typeface="楷体_GB2312" pitchFamily="49" charset="-122"/>
                </a:rPr>
                <a:t>能</a:t>
              </a:r>
              <a:endParaRPr kumimoji="1" lang="zh-CN" altLang="en-US" sz="1800" b="1">
                <a:latin typeface="Times New Roman" panose="02020503050405090304" pitchFamily="18" charset="0"/>
              </a:endParaRPr>
            </a:p>
          </p:txBody>
        </p:sp>
        <p:sp>
          <p:nvSpPr>
            <p:cNvPr id="102416" name="Freeform 16"/>
            <p:cNvSpPr/>
            <p:nvPr/>
          </p:nvSpPr>
          <p:spPr bwMode="auto">
            <a:xfrm>
              <a:off x="5304" y="1584"/>
              <a:ext cx="260" cy="768"/>
            </a:xfrm>
            <a:custGeom>
              <a:avLst/>
              <a:gdLst>
                <a:gd name="T0" fmla="*/ 4 w 328"/>
                <a:gd name="T1" fmla="*/ 768 h 768"/>
                <a:gd name="T2" fmla="*/ 18 w 328"/>
                <a:gd name="T3" fmla="*/ 624 h 768"/>
                <a:gd name="T4" fmla="*/ 22 w 328"/>
                <a:gd name="T5" fmla="*/ 240 h 768"/>
                <a:gd name="T6" fmla="*/ 0 w 328"/>
                <a:gd name="T7" fmla="*/ 0 h 768"/>
                <a:gd name="T8" fmla="*/ 0 60000 65536"/>
                <a:gd name="T9" fmla="*/ 0 60000 65536"/>
                <a:gd name="T10" fmla="*/ 0 60000 65536"/>
                <a:gd name="T11" fmla="*/ 0 60000 65536"/>
                <a:gd name="T12" fmla="*/ 0 w 328"/>
                <a:gd name="T13" fmla="*/ 0 h 768"/>
                <a:gd name="T14" fmla="*/ 328 w 328"/>
                <a:gd name="T15" fmla="*/ 768 h 768"/>
              </a:gdLst>
              <a:ahLst/>
              <a:cxnLst>
                <a:cxn ang="T8">
                  <a:pos x="T0" y="T1"/>
                </a:cxn>
                <a:cxn ang="T9">
                  <a:pos x="T2" y="T3"/>
                </a:cxn>
                <a:cxn ang="T10">
                  <a:pos x="T4" y="T5"/>
                </a:cxn>
                <a:cxn ang="T11">
                  <a:pos x="T6" y="T7"/>
                </a:cxn>
              </a:cxnLst>
              <a:rect l="T12" t="T13" r="T14" b="T15"/>
              <a:pathLst>
                <a:path w="328" h="768">
                  <a:moveTo>
                    <a:pt x="48" y="768"/>
                  </a:moveTo>
                  <a:cubicBezTo>
                    <a:pt x="124" y="740"/>
                    <a:pt x="200" y="712"/>
                    <a:pt x="240" y="624"/>
                  </a:cubicBezTo>
                  <a:cubicBezTo>
                    <a:pt x="280" y="536"/>
                    <a:pt x="328" y="344"/>
                    <a:pt x="288" y="240"/>
                  </a:cubicBezTo>
                  <a:cubicBezTo>
                    <a:pt x="248" y="136"/>
                    <a:pt x="124" y="68"/>
                    <a:pt x="0" y="0"/>
                  </a:cubicBezTo>
                </a:path>
              </a:pathLst>
            </a:custGeom>
            <a:noFill/>
            <a:ln w="38100">
              <a:solidFill>
                <a:schemeClr val="tx1"/>
              </a:solidFill>
              <a:round/>
              <a:tailEnd type="arrow" w="sm" len="lg"/>
            </a:ln>
            <a:extLst>
              <a:ext uri="{909E8E84-426E-40DD-AFC4-6F175D3DCCD1}">
                <a14:hiddenFill xmlns:a14="http://schemas.microsoft.com/office/drawing/2010/main">
                  <a:solidFill>
                    <a:srgbClr val="FFFFFF"/>
                  </a:solidFill>
                </a14:hiddenFill>
              </a:ext>
            </a:extLst>
          </p:spPr>
          <p:txBody>
            <a:bodyPr wrap="none" lIns="0" anchor="ctr"/>
            <a:lstStyle/>
            <a:p>
              <a:endParaRPr lang="zh-CN" altLang="en-US"/>
            </a:p>
          </p:txBody>
        </p:sp>
        <p:sp>
          <p:nvSpPr>
            <p:cNvPr id="102417" name="Text Box 17"/>
            <p:cNvSpPr txBox="1">
              <a:spLocks noChangeArrowheads="1"/>
            </p:cNvSpPr>
            <p:nvPr/>
          </p:nvSpPr>
          <p:spPr bwMode="auto">
            <a:xfrm>
              <a:off x="5515" y="1728"/>
              <a:ext cx="36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70000"/>
                </a:lnSpc>
                <a:spcBef>
                  <a:spcPct val="50000"/>
                </a:spcBef>
                <a:buFontTx/>
                <a:buNone/>
              </a:pPr>
              <a:r>
                <a:rPr kumimoji="1" lang="zh-CN" altLang="en-US" sz="1800" b="1">
                  <a:latin typeface="Times New Roman" panose="02020503050405090304" pitchFamily="18" charset="0"/>
                  <a:ea typeface="楷体_GB2312" pitchFamily="49" charset="-122"/>
                </a:rPr>
                <a:t>不</a:t>
              </a:r>
            </a:p>
            <a:p>
              <a:pPr eaLnBrk="1" hangingPunct="1">
                <a:lnSpc>
                  <a:spcPct val="70000"/>
                </a:lnSpc>
                <a:spcBef>
                  <a:spcPct val="50000"/>
                </a:spcBef>
                <a:buFontTx/>
                <a:buNone/>
              </a:pPr>
              <a:r>
                <a:rPr kumimoji="1" lang="zh-CN" altLang="en-US" sz="1800" b="1">
                  <a:latin typeface="Times New Roman" panose="02020503050405090304" pitchFamily="18" charset="0"/>
                  <a:ea typeface="楷体_GB2312" pitchFamily="49" charset="-122"/>
                </a:rPr>
                <a:t>能</a:t>
              </a:r>
              <a:endParaRPr kumimoji="1" lang="zh-CN" altLang="en-US" sz="1800" b="1">
                <a:latin typeface="Times New Roman" panose="02020503050405090304" pitchFamily="18" charset="0"/>
              </a:endParaRPr>
            </a:p>
          </p:txBody>
        </p:sp>
        <p:sp>
          <p:nvSpPr>
            <p:cNvPr id="102418" name="Freeform 18"/>
            <p:cNvSpPr/>
            <p:nvPr/>
          </p:nvSpPr>
          <p:spPr bwMode="auto">
            <a:xfrm>
              <a:off x="936" y="1016"/>
              <a:ext cx="3900" cy="280"/>
            </a:xfrm>
            <a:custGeom>
              <a:avLst/>
              <a:gdLst>
                <a:gd name="T0" fmla="*/ 0 w 3600"/>
                <a:gd name="T1" fmla="*/ 232 h 280"/>
                <a:gd name="T2" fmla="*/ 3239 w 3600"/>
                <a:gd name="T3" fmla="*/ 40 h 280"/>
                <a:gd name="T4" fmla="*/ 6946 w 3600"/>
                <a:gd name="T5" fmla="*/ 40 h 280"/>
                <a:gd name="T6" fmla="*/ 8682 w 3600"/>
                <a:gd name="T7" fmla="*/ 280 h 280"/>
                <a:gd name="T8" fmla="*/ 0 60000 65536"/>
                <a:gd name="T9" fmla="*/ 0 60000 65536"/>
                <a:gd name="T10" fmla="*/ 0 60000 65536"/>
                <a:gd name="T11" fmla="*/ 0 60000 65536"/>
                <a:gd name="T12" fmla="*/ 0 w 3600"/>
                <a:gd name="T13" fmla="*/ 0 h 280"/>
                <a:gd name="T14" fmla="*/ 3600 w 3600"/>
                <a:gd name="T15" fmla="*/ 280 h 280"/>
              </a:gdLst>
              <a:ahLst/>
              <a:cxnLst>
                <a:cxn ang="T8">
                  <a:pos x="T0" y="T1"/>
                </a:cxn>
                <a:cxn ang="T9">
                  <a:pos x="T2" y="T3"/>
                </a:cxn>
                <a:cxn ang="T10">
                  <a:pos x="T4" y="T5"/>
                </a:cxn>
                <a:cxn ang="T11">
                  <a:pos x="T6" y="T7"/>
                </a:cxn>
              </a:cxnLst>
              <a:rect l="T12" t="T13" r="T14" b="T15"/>
              <a:pathLst>
                <a:path w="3600" h="280">
                  <a:moveTo>
                    <a:pt x="0" y="232"/>
                  </a:moveTo>
                  <a:cubicBezTo>
                    <a:pt x="432" y="152"/>
                    <a:pt x="864" y="72"/>
                    <a:pt x="1344" y="40"/>
                  </a:cubicBezTo>
                  <a:cubicBezTo>
                    <a:pt x="1824" y="8"/>
                    <a:pt x="2504" y="0"/>
                    <a:pt x="2880" y="40"/>
                  </a:cubicBezTo>
                  <a:cubicBezTo>
                    <a:pt x="3256" y="80"/>
                    <a:pt x="3428" y="180"/>
                    <a:pt x="3600" y="280"/>
                  </a:cubicBezTo>
                </a:path>
              </a:pathLst>
            </a:custGeom>
            <a:noFill/>
            <a:ln w="38100">
              <a:solidFill>
                <a:schemeClr val="tx1"/>
              </a:solidFill>
              <a:round/>
              <a:headEnd type="arrow" w="sm" len="lg"/>
              <a:tailEnd type="arrow" w="sm" len="lg"/>
            </a:ln>
            <a:extLst>
              <a:ext uri="{909E8E84-426E-40DD-AFC4-6F175D3DCCD1}">
                <a14:hiddenFill xmlns:a14="http://schemas.microsoft.com/office/drawing/2010/main">
                  <a:solidFill>
                    <a:srgbClr val="FFFFFF"/>
                  </a:solidFill>
                </a14:hiddenFill>
              </a:ext>
            </a:extLst>
          </p:spPr>
          <p:txBody>
            <a:bodyPr wrap="none" lIns="0" anchor="ctr"/>
            <a:lstStyle/>
            <a:p>
              <a:endParaRPr lang="zh-CN" altLang="en-US"/>
            </a:p>
          </p:txBody>
        </p:sp>
        <p:sp>
          <p:nvSpPr>
            <p:cNvPr id="102419" name="Text Box 19"/>
            <p:cNvSpPr txBox="1">
              <a:spLocks noChangeArrowheads="1"/>
            </p:cNvSpPr>
            <p:nvPr/>
          </p:nvSpPr>
          <p:spPr bwMode="auto">
            <a:xfrm>
              <a:off x="2652" y="768"/>
              <a:ext cx="8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kumimoji="1" lang="zh-CN" altLang="en-US" sz="1800" b="1">
                  <a:latin typeface="Times New Roman" panose="02020503050405090304" pitchFamily="18" charset="0"/>
                  <a:ea typeface="楷体_GB2312" pitchFamily="49" charset="-122"/>
                </a:rPr>
                <a:t>不能</a:t>
              </a:r>
              <a:endParaRPr kumimoji="1" lang="zh-CN" altLang="en-US" sz="1800" b="1">
                <a:latin typeface="Times New Roman" panose="02020503050405090304" pitchFamily="18" charset="0"/>
              </a:endParaRPr>
            </a:p>
          </p:txBody>
        </p:sp>
        <p:grpSp>
          <p:nvGrpSpPr>
            <p:cNvPr id="102420" name="Group 20"/>
            <p:cNvGrpSpPr/>
            <p:nvPr/>
          </p:nvGrpSpPr>
          <p:grpSpPr bwMode="auto">
            <a:xfrm>
              <a:off x="728" y="2112"/>
              <a:ext cx="3276" cy="1920"/>
              <a:chOff x="672" y="1584"/>
              <a:chExt cx="3024" cy="1920"/>
            </a:xfrm>
          </p:grpSpPr>
          <p:graphicFrame>
            <p:nvGraphicFramePr>
              <p:cNvPr id="102421" name="Object 2"/>
              <p:cNvGraphicFramePr>
                <a:graphicFrameLocks noChangeAspect="1"/>
              </p:cNvGraphicFramePr>
              <p:nvPr/>
            </p:nvGraphicFramePr>
            <p:xfrm>
              <a:off x="768" y="1776"/>
              <a:ext cx="2841" cy="1653"/>
            </p:xfrm>
            <a:graphic>
              <a:graphicData uri="http://schemas.openxmlformats.org/presentationml/2006/ole">
                <mc:AlternateContent xmlns:mc="http://schemas.openxmlformats.org/markup-compatibility/2006">
                  <mc:Choice xmlns:v="urn:schemas-microsoft-com:vml" Requires="v">
                    <p:oleObj name="文档" r:id="rId2" imgW="28194000" imgH="16440150" progId="Word.Document.8">
                      <p:embed/>
                    </p:oleObj>
                  </mc:Choice>
                  <mc:Fallback>
                    <p:oleObj name="文档" r:id="rId2" imgW="28194000" imgH="16440150"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776"/>
                            <a:ext cx="2841" cy="1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22" name="AutoShape 22"/>
              <p:cNvSpPr>
                <a:spLocks noChangeArrowheads="1"/>
              </p:cNvSpPr>
              <p:nvPr/>
            </p:nvSpPr>
            <p:spPr bwMode="auto">
              <a:xfrm flipV="1">
                <a:off x="672" y="1584"/>
                <a:ext cx="3024" cy="1920"/>
              </a:xfrm>
              <a:prstGeom prst="wedgeRoundRectCallout">
                <a:avLst>
                  <a:gd name="adj1" fmla="val -5792"/>
                  <a:gd name="adj2" fmla="val 73903"/>
                  <a:gd name="adj3" fmla="val 16667"/>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rot="10800000" wrap="none" lIns="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endParaRPr kumimoji="1" lang="zh-CN" altLang="en-US" sz="1800" b="1">
                  <a:latin typeface="Times New Roman" panose="02020503050405090304" pitchFamily="18" charset="0"/>
                </a:endParaRPr>
              </a:p>
            </p:txBody>
          </p:sp>
        </p:grpSp>
      </p:grpSp>
      <p:sp>
        <p:nvSpPr>
          <p:cNvPr id="102402" name="标题 23"/>
          <p:cNvSpPr>
            <a:spLocks noGrp="1" noChangeArrowheads="1"/>
          </p:cNvSpPr>
          <p:nvPr>
            <p:ph type="title" idx="4294967295"/>
          </p:nvPr>
        </p:nvSpPr>
        <p:spPr>
          <a:xfrm>
            <a:off x="1258888" y="503238"/>
            <a:ext cx="7656512" cy="563562"/>
          </a:xfrm>
        </p:spPr>
        <p:txBody>
          <a:bodyPr/>
          <a:lstStyle/>
          <a:p>
            <a:pPr algn="l" eaLnBrk="1" hangingPunct="1"/>
            <a:r>
              <a:rPr kumimoji="1" lang="zh-CN" altLang="zh-CN" sz="2800">
                <a:solidFill>
                  <a:schemeClr val="tx1"/>
                </a:solidFill>
              </a:rPr>
              <a:t>例 归纳法：从错误症状中找出规律，推断根源</a:t>
            </a:r>
            <a:endParaRPr kumimoji="1" lang="zh-CN" altLang="en-US" sz="2800">
              <a:solidFill>
                <a:schemeClr val="tx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23" name="Text Box 3"/>
          <p:cNvSpPr txBox="1">
            <a:spLocks noChangeArrowheads="1"/>
          </p:cNvSpPr>
          <p:nvPr/>
        </p:nvSpPr>
        <p:spPr bwMode="auto">
          <a:xfrm>
            <a:off x="250825" y="115888"/>
            <a:ext cx="9144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90000"/>
              </a:lnSpc>
              <a:spcBef>
                <a:spcPct val="0"/>
              </a:spcBef>
              <a:buFontTx/>
              <a:buNone/>
            </a:pPr>
            <a:r>
              <a:rPr kumimoji="1" lang="zh-CN" altLang="zh-CN" sz="2800" b="1">
                <a:latin typeface="Times New Roman" panose="02020503050405090304" pitchFamily="18" charset="0"/>
                <a:ea typeface="楷体_GB2312" pitchFamily="49" charset="-122"/>
              </a:rPr>
              <a:t>发现错误：对51个学生评分 </a:t>
            </a:r>
            <a:r>
              <a:rPr kumimoji="1" lang="zh-CN" altLang="zh-CN" sz="2800" b="1">
                <a:latin typeface="Times New Roman" panose="02020503050405090304" pitchFamily="18" charset="0"/>
                <a:ea typeface="楷体_GB2312" pitchFamily="49" charset="-122"/>
                <a:sym typeface="Symbol" pitchFamily="2" charset="2"/>
              </a:rPr>
              <a:t> 中间值为26（期望值80）</a:t>
            </a:r>
            <a:endParaRPr kumimoji="1" lang="zh-CN" altLang="zh-CN" sz="2000" b="1">
              <a:latin typeface="Times New Roman" panose="02020503050405090304" pitchFamily="18" charset="0"/>
              <a:ea typeface="楷体_GB2312" pitchFamily="49" charset="-122"/>
            </a:endParaRPr>
          </a:p>
          <a:p>
            <a:pPr eaLnBrk="1" hangingPunct="1">
              <a:lnSpc>
                <a:spcPct val="90000"/>
              </a:lnSpc>
              <a:spcBef>
                <a:spcPct val="0"/>
              </a:spcBef>
              <a:buFontTx/>
              <a:buNone/>
            </a:pPr>
            <a:r>
              <a:rPr kumimoji="1" lang="zh-CN" altLang="en-US" sz="2000" b="1">
                <a:latin typeface="Times New Roman" panose="02020503050405090304" pitchFamily="18" charset="0"/>
                <a:ea typeface="楷体_GB2312" pitchFamily="49" charset="-122"/>
              </a:rPr>
              <a:t>                            </a:t>
            </a:r>
            <a:r>
              <a:rPr kumimoji="1" lang="zh-CN" altLang="en-US" sz="2800" b="1">
                <a:latin typeface="Times New Roman" panose="02020503050405090304" pitchFamily="18" charset="0"/>
                <a:ea typeface="楷体_GB2312" pitchFamily="49" charset="-122"/>
              </a:rPr>
              <a:t>对1个学生评</a:t>
            </a:r>
            <a:r>
              <a:rPr kumimoji="1" lang="zh-CN" altLang="zh-CN" sz="2800" b="1">
                <a:latin typeface="Times New Roman" panose="02020503050405090304" pitchFamily="18" charset="0"/>
                <a:ea typeface="楷体_GB2312" pitchFamily="49" charset="-122"/>
              </a:rPr>
              <a:t>分 </a:t>
            </a:r>
            <a:r>
              <a:rPr kumimoji="1" lang="zh-CN" altLang="zh-CN" sz="2800" b="1">
                <a:latin typeface="Times New Roman" panose="02020503050405090304" pitchFamily="18" charset="0"/>
                <a:ea typeface="楷体_GB2312" pitchFamily="49" charset="-122"/>
                <a:sym typeface="Symbol" pitchFamily="2" charset="2"/>
              </a:rPr>
              <a:t> 中间值为1</a:t>
            </a:r>
            <a:endParaRPr kumimoji="1" lang="zh-CN" altLang="en-US" sz="2800" b="1">
              <a:latin typeface="Times New Roman" panose="02020503050405090304" pitchFamily="18" charset="0"/>
              <a:ea typeface="楷体_GB2312" pitchFamily="49" charset="-122"/>
              <a:sym typeface="Symbol" pitchFamily="2" charset="2"/>
            </a:endParaRPr>
          </a:p>
        </p:txBody>
      </p:sp>
      <p:graphicFrame>
        <p:nvGraphicFramePr>
          <p:cNvPr id="812032" name="Object 2"/>
          <p:cNvGraphicFramePr>
            <a:graphicFrameLocks noChangeAspect="1"/>
          </p:cNvGraphicFramePr>
          <p:nvPr/>
        </p:nvGraphicFramePr>
        <p:xfrm>
          <a:off x="-211138" y="1628775"/>
          <a:ext cx="9355138" cy="3962400"/>
        </p:xfrm>
        <a:graphic>
          <a:graphicData uri="http://schemas.openxmlformats.org/presentationml/2006/ole">
            <mc:AlternateContent xmlns:mc="http://schemas.openxmlformats.org/markup-compatibility/2006">
              <mc:Choice xmlns:v="urn:schemas-microsoft-com:vml" Requires="v">
                <p:oleObj name="文档" r:id="rId2" imgW="56197500" imgH="21764625" progId="Word.Document.8">
                  <p:embed/>
                </p:oleObj>
              </mc:Choice>
              <mc:Fallback>
                <p:oleObj name="文档" r:id="rId2" imgW="56197500" imgH="21764625"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8" y="1628775"/>
                        <a:ext cx="935513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25" name="Text Box 5"/>
          <p:cNvSpPr txBox="1">
            <a:spLocks noChangeArrowheads="1"/>
          </p:cNvSpPr>
          <p:nvPr/>
        </p:nvSpPr>
        <p:spPr bwMode="auto">
          <a:xfrm>
            <a:off x="304800" y="5408613"/>
            <a:ext cx="8382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kumimoji="1" lang="zh-CN" altLang="en-US" sz="2800" b="1">
                <a:latin typeface="Times New Roman" panose="02020503050405090304" pitchFamily="18" charset="0"/>
                <a:ea typeface="楷体_GB2312" pitchFamily="49" charset="-122"/>
              </a:rPr>
              <a:t>观察分析：取奇数时出错？ </a:t>
            </a:r>
          </a:p>
          <a:p>
            <a:pPr eaLnBrk="1" hangingPunct="1">
              <a:lnSpc>
                <a:spcPct val="100000"/>
              </a:lnSpc>
              <a:spcBef>
                <a:spcPct val="0"/>
              </a:spcBef>
              <a:buFontTx/>
              <a:buNone/>
            </a:pPr>
            <a:r>
              <a:rPr kumimoji="1" lang="zh-CN" altLang="en-US" sz="2800" b="1">
                <a:latin typeface="Times New Roman" panose="02020503050405090304" pitchFamily="18" charset="0"/>
                <a:ea typeface="楷体_GB2312" pitchFamily="49" charset="-122"/>
              </a:rPr>
              <a:t>               </a:t>
            </a:r>
            <a:r>
              <a:rPr kumimoji="1" lang="zh-CN" altLang="en-US" sz="2000" b="1">
                <a:latin typeface="Times New Roman" panose="02020503050405090304" pitchFamily="18" charset="0"/>
                <a:ea typeface="楷体_GB2312" pitchFamily="49" charset="-122"/>
                <a:sym typeface="Symbol" pitchFamily="2" charset="2"/>
              </a:rPr>
              <a:t>      </a:t>
            </a:r>
            <a:r>
              <a:rPr kumimoji="1" lang="zh-CN" altLang="en-US" sz="2800" b="1">
                <a:latin typeface="Times New Roman" panose="02020503050405090304" pitchFamily="18" charset="0"/>
                <a:ea typeface="楷体_GB2312" pitchFamily="49" charset="-122"/>
                <a:sym typeface="Symbol" pitchFamily="2" charset="2"/>
              </a:rPr>
              <a:t>打印的是中间学生的编号而非分数？</a:t>
            </a:r>
          </a:p>
          <a:p>
            <a:pPr eaLnBrk="1" hangingPunct="1">
              <a:lnSpc>
                <a:spcPct val="100000"/>
              </a:lnSpc>
              <a:spcBef>
                <a:spcPct val="0"/>
              </a:spcBef>
              <a:buFontTx/>
              <a:buNone/>
            </a:pPr>
            <a:r>
              <a:rPr kumimoji="1" lang="zh-CN" altLang="en-US" sz="2800" b="1">
                <a:latin typeface="Times New Roman" panose="02020503050405090304" pitchFamily="18" charset="0"/>
                <a:ea typeface="楷体_GB2312" pitchFamily="49" charset="-122"/>
                <a:sym typeface="Symbol" pitchFamily="2" charset="2"/>
              </a:rPr>
              <a:t>加测试来验证上述推测。</a:t>
            </a:r>
            <a:endParaRPr kumimoji="1" lang="zh-CN" altLang="en-US" sz="2000" b="1">
              <a:latin typeface="Times New Roman" panose="02020503050405090304" pitchFamily="18" charset="0"/>
              <a:ea typeface="楷体_GB2312" pitchFamily="49" charset="-122"/>
              <a:sym typeface="Symbol"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2032"/>
                                        </p:tgtEl>
                                        <p:attrNameLst>
                                          <p:attrName>style.visibility</p:attrName>
                                        </p:attrNameLst>
                                      </p:cBhvr>
                                      <p:to>
                                        <p:strVal val="visible"/>
                                      </p:to>
                                    </p:set>
                                    <p:animEffect transition="in" filter="box(in)">
                                      <p:cBhvr>
                                        <p:cTn id="7" dur="500"/>
                                        <p:tgtEl>
                                          <p:spTgt spid="81203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98723"/>
                                        </p:tgtEl>
                                        <p:attrNameLst>
                                          <p:attrName>style.visibility</p:attrName>
                                        </p:attrNameLst>
                                      </p:cBhvr>
                                      <p:to>
                                        <p:strVal val="visible"/>
                                      </p:to>
                                    </p:set>
                                    <p:animEffect transition="in" filter="checkerboard(across)">
                                      <p:cBhvr>
                                        <p:cTn id="12" dur="500"/>
                                        <p:tgtEl>
                                          <p:spTgt spid="79872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98725"/>
                                        </p:tgtEl>
                                        <p:attrNameLst>
                                          <p:attrName>style.visibility</p:attrName>
                                        </p:attrNameLst>
                                      </p:cBhvr>
                                      <p:to>
                                        <p:strVal val="visible"/>
                                      </p:to>
                                    </p:set>
                                    <p:animEffect transition="in" filter="checkerboard(across)">
                                      <p:cBhvr>
                                        <p:cTn id="17" dur="500"/>
                                        <p:tgtEl>
                                          <p:spTgt spid="79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3" grpId="0" autoUpdateAnimBg="0"/>
      <p:bldP spid="79872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noChangeArrowheads="1"/>
          </p:cNvSpPr>
          <p:nvPr>
            <p:ph type="title"/>
          </p:nvPr>
        </p:nvSpPr>
        <p:spPr/>
        <p:txBody>
          <a:bodyPr/>
          <a:lstStyle/>
          <a:p>
            <a:pPr eaLnBrk="1" hangingPunct="1"/>
            <a:r>
              <a:rPr lang="zh-CN" altLang="en-US"/>
              <a:t>主要的调试方法（续）</a:t>
            </a:r>
          </a:p>
        </p:txBody>
      </p:sp>
      <p:sp>
        <p:nvSpPr>
          <p:cNvPr id="104450" name="内容占位符 2"/>
          <p:cNvSpPr>
            <a:spLocks noGrp="1" noChangeArrowheads="1"/>
          </p:cNvSpPr>
          <p:nvPr>
            <p:ph idx="1"/>
          </p:nvPr>
        </p:nvSpPr>
        <p:spPr/>
        <p:txBody>
          <a:bodyPr/>
          <a:lstStyle/>
          <a:p>
            <a:pPr eaLnBrk="1" hangingPunct="1"/>
            <a:r>
              <a:rPr lang="zh-CN" altLang="en-US">
                <a:solidFill>
                  <a:srgbClr val="FF0000"/>
                </a:solidFill>
              </a:rPr>
              <a:t>演绎法</a:t>
            </a:r>
            <a:r>
              <a:rPr lang="zh-CN" altLang="en-US"/>
              <a:t>：从一般原理或前提出发，用排除法来得到结论</a:t>
            </a:r>
          </a:p>
        </p:txBody>
      </p:sp>
      <p:pic>
        <p:nvPicPr>
          <p:cNvPr id="1044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4200"/>
            <a:ext cx="9144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noChangeArrowheads="1"/>
          </p:cNvSpPr>
          <p:nvPr>
            <p:ph type="title"/>
          </p:nvPr>
        </p:nvSpPr>
        <p:spPr/>
        <p:txBody>
          <a:bodyPr/>
          <a:lstStyle/>
          <a:p>
            <a:pPr eaLnBrk="1" hangingPunct="1"/>
            <a:r>
              <a:rPr lang="zh-CN" altLang="en-US" dirty="0"/>
              <a:t>错误改正</a:t>
            </a:r>
          </a:p>
        </p:txBody>
      </p:sp>
      <p:sp>
        <p:nvSpPr>
          <p:cNvPr id="105474" name="内容占位符 2"/>
          <p:cNvSpPr>
            <a:spLocks noGrp="1" noChangeArrowheads="1"/>
          </p:cNvSpPr>
          <p:nvPr>
            <p:ph idx="1"/>
          </p:nvPr>
        </p:nvSpPr>
        <p:spPr/>
        <p:txBody>
          <a:bodyPr/>
          <a:lstStyle/>
          <a:p>
            <a:pPr eaLnBrk="1" hangingPunct="1"/>
            <a:r>
              <a:rPr lang="zh-CN" altLang="en-US" dirty="0"/>
              <a:t>一旦找到错误，就必须纠正</a:t>
            </a:r>
            <a:endParaRPr lang="en-US" altLang="zh-CN" dirty="0"/>
          </a:p>
          <a:p>
            <a:pPr marL="971550" lvl="1" indent="-514350" eaLnBrk="1" hangingPunct="1">
              <a:buFontTx/>
              <a:buAutoNum type="arabicPeriod"/>
            </a:pPr>
            <a:r>
              <a:rPr lang="zh-CN" altLang="en-US" dirty="0"/>
              <a:t>这些错误的原因在程序的另一部分也产生过吗？ </a:t>
            </a:r>
            <a:r>
              <a:rPr lang="en-US" altLang="zh-CN" dirty="0"/>
              <a:t>--</a:t>
            </a:r>
            <a:r>
              <a:rPr lang="zh-CN" altLang="en-US" dirty="0"/>
              <a:t>有助于发现其他错误</a:t>
            </a:r>
            <a:endParaRPr lang="en-US" altLang="zh-CN" dirty="0"/>
          </a:p>
          <a:p>
            <a:pPr marL="971550" lvl="1" indent="-514350" eaLnBrk="1" hangingPunct="1">
              <a:buFontTx/>
              <a:buAutoNum type="arabicPeriod"/>
            </a:pPr>
            <a:r>
              <a:rPr lang="zh-CN" altLang="en-US" dirty="0"/>
              <a:t>进行修改可能引发的“下一个错误”是什么？</a:t>
            </a:r>
            <a:endParaRPr lang="en-US" altLang="zh-CN" dirty="0"/>
          </a:p>
          <a:p>
            <a:pPr marL="971550" lvl="1" indent="-514350" eaLnBrk="1" hangingPunct="1">
              <a:buFontTx/>
              <a:buAutoNum type="arabicPeriod"/>
            </a:pPr>
            <a:r>
              <a:rPr lang="zh-CN" altLang="en-US" dirty="0"/>
              <a:t>为避免这个错误，我们首先应当做些什么？</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pPr eaLnBrk="1" hangingPunct="1"/>
            <a:r>
              <a:rPr lang="zh-CN" altLang="en-US"/>
              <a:t>测试</a:t>
            </a:r>
            <a:r>
              <a:rPr lang="en-US" altLang="zh-CN"/>
              <a:t>&amp;</a:t>
            </a:r>
            <a:r>
              <a:rPr lang="zh-CN" altLang="en-US"/>
              <a:t>质量</a:t>
            </a:r>
          </a:p>
        </p:txBody>
      </p:sp>
      <p:sp>
        <p:nvSpPr>
          <p:cNvPr id="23554" name="内容占位符 2"/>
          <p:cNvSpPr>
            <a:spLocks noGrp="1" noChangeArrowheads="1"/>
          </p:cNvSpPr>
          <p:nvPr>
            <p:ph idx="1"/>
          </p:nvPr>
        </p:nvSpPr>
        <p:spPr/>
        <p:txBody>
          <a:bodyPr/>
          <a:lstStyle/>
          <a:p>
            <a:pPr eaLnBrk="1" hangingPunct="1"/>
            <a:r>
              <a:rPr lang="zh-CN" altLang="en-US"/>
              <a:t>无论是大规模系统还是小规模系统，程序</a:t>
            </a:r>
            <a:r>
              <a:rPr lang="zh-CN" altLang="en-US">
                <a:solidFill>
                  <a:srgbClr val="FF0000"/>
                </a:solidFill>
              </a:rPr>
              <a:t>测试</a:t>
            </a:r>
            <a:r>
              <a:rPr lang="zh-CN" altLang="en-US"/>
              <a:t>的根本动机都是使用经济且能有效应用的方法</a:t>
            </a:r>
            <a:r>
              <a:rPr lang="zh-CN" altLang="en-US">
                <a:solidFill>
                  <a:srgbClr val="FF0000"/>
                </a:solidFill>
              </a:rPr>
              <a:t>认可软件质量</a:t>
            </a:r>
          </a:p>
        </p:txBody>
      </p:sp>
    </p:spTree>
  </p:cSld>
  <p:clrMapOvr>
    <a:masterClrMapping/>
  </p:clrMapOvr>
</p:sld>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软件工程模板</Template>
  <TotalTime>504</TotalTime>
  <Words>4522</Words>
  <Application>Microsoft Office PowerPoint</Application>
  <PresentationFormat>全屏显示(4:3)</PresentationFormat>
  <Paragraphs>446</Paragraphs>
  <Slides>88</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7" baseType="lpstr">
      <vt:lpstr>等线</vt:lpstr>
      <vt:lpstr>黑体</vt:lpstr>
      <vt:lpstr>华文新魏</vt:lpstr>
      <vt:lpstr>宋体</vt:lpstr>
      <vt:lpstr>Arial</vt:lpstr>
      <vt:lpstr>Times New Roman</vt:lpstr>
      <vt:lpstr>Wingdings</vt:lpstr>
      <vt:lpstr>软件工程模板</vt:lpstr>
      <vt:lpstr>文档</vt:lpstr>
      <vt:lpstr>第十二章 软件测试策略</vt:lpstr>
      <vt:lpstr>主要内容</vt:lpstr>
      <vt:lpstr>软件操作造成损失惊人</vt:lpstr>
      <vt:lpstr>什么是软件测试</vt:lpstr>
      <vt:lpstr>12.1 软件测试的策略性方法</vt:lpstr>
      <vt:lpstr>软件测试步骤</vt:lpstr>
      <vt:lpstr>12.1 软件测试的策略性方法</vt:lpstr>
      <vt:lpstr>验证、确认与测试的关系</vt:lpstr>
      <vt:lpstr>测试&amp;质量</vt:lpstr>
      <vt:lpstr>软件测试的组织</vt:lpstr>
      <vt:lpstr>PowerPoint 演示文稿</vt:lpstr>
      <vt:lpstr>12.1.3面向对象软件体系结构的测试策略</vt:lpstr>
      <vt:lpstr>12.1.4 测试完成的标准</vt:lpstr>
      <vt:lpstr>12.2 策略问题</vt:lpstr>
      <vt:lpstr>12.3 传统软件测试策略</vt:lpstr>
      <vt:lpstr>(1) 模块接口测试</vt:lpstr>
      <vt:lpstr>(2) 局部数据结构测试</vt:lpstr>
      <vt:lpstr>(3) 路径测试</vt:lpstr>
      <vt:lpstr>(4) 错误处理测试</vt:lpstr>
      <vt:lpstr>(5) 边界测试</vt:lpstr>
      <vt:lpstr>12.3 传统软件测试策略（续）</vt:lpstr>
      <vt:lpstr>PowerPoint 演示文稿</vt:lpstr>
      <vt:lpstr>12.3 传统软件测试策略（续）</vt:lpstr>
      <vt:lpstr>12.3 传统软件测试策略（续）</vt:lpstr>
      <vt:lpstr>一次性组装 实例</vt:lpstr>
      <vt:lpstr>12.3 传统软件测试策略（续）</vt:lpstr>
      <vt:lpstr>自顶向下的增殖方式</vt:lpstr>
      <vt:lpstr>PowerPoint 演示文稿</vt:lpstr>
      <vt:lpstr>编写测试驱动模块以及桩模块的实例被测代码： </vt:lpstr>
      <vt:lpstr>自顶向下的增殖方式</vt:lpstr>
      <vt:lpstr>自底向上的增殖方式</vt:lpstr>
      <vt:lpstr>PowerPoint 演示文稿</vt:lpstr>
      <vt:lpstr>自底向上的增殖方式</vt:lpstr>
      <vt:lpstr>比较</vt:lpstr>
      <vt:lpstr>混合增殖方式</vt:lpstr>
      <vt:lpstr>回归测试</vt:lpstr>
      <vt:lpstr>冒烟测试</vt:lpstr>
      <vt:lpstr>冒烟测试</vt:lpstr>
      <vt:lpstr>测试策略的选择</vt:lpstr>
      <vt:lpstr>测试策略的选择</vt:lpstr>
      <vt:lpstr>测试集成文档</vt:lpstr>
      <vt:lpstr>12.4 面向对象软件的测试策略详解</vt:lpstr>
      <vt:lpstr>12.4 面向对象软件的测试策略详解</vt:lpstr>
      <vt:lpstr>面向对象—集成测试</vt:lpstr>
      <vt:lpstr>面向对象—集成测试</vt:lpstr>
      <vt:lpstr>12.5 确认测试</vt:lpstr>
      <vt:lpstr>确认测试的步骤</vt:lpstr>
      <vt:lpstr>α测试和β测试</vt:lpstr>
      <vt:lpstr>α测试和β测试</vt:lpstr>
      <vt:lpstr>确认测试完成的标志</vt:lpstr>
      <vt:lpstr>12.6 系统测试</vt:lpstr>
      <vt:lpstr>12.6 系统测试（续）</vt:lpstr>
      <vt:lpstr>验收测试的内容</vt:lpstr>
      <vt:lpstr>测试种类（自学）</vt:lpstr>
      <vt:lpstr>测试种类</vt:lpstr>
      <vt:lpstr>测试种类</vt:lpstr>
      <vt:lpstr>测试种类</vt:lpstr>
      <vt:lpstr>测试种类</vt:lpstr>
      <vt:lpstr>测试种类</vt:lpstr>
      <vt:lpstr>测试种类</vt:lpstr>
      <vt:lpstr>测试种类</vt:lpstr>
      <vt:lpstr>测试种类</vt:lpstr>
      <vt:lpstr>测试种类</vt:lpstr>
      <vt:lpstr>测试种类</vt:lpstr>
      <vt:lpstr>测试种类</vt:lpstr>
      <vt:lpstr>测试种类</vt:lpstr>
      <vt:lpstr>测试种类</vt:lpstr>
      <vt:lpstr>测试种类</vt:lpstr>
      <vt:lpstr>测试种类</vt:lpstr>
      <vt:lpstr>测试种类</vt:lpstr>
      <vt:lpstr>测试种类</vt:lpstr>
      <vt:lpstr>测试种类</vt:lpstr>
      <vt:lpstr>测试种类</vt:lpstr>
      <vt:lpstr>移动APP手势测试</vt:lpstr>
      <vt:lpstr>导航测试</vt:lpstr>
      <vt:lpstr>国际化测试</vt:lpstr>
      <vt:lpstr>测试类型与测试用例设计</vt:lpstr>
      <vt:lpstr>12.7 调试技巧</vt:lpstr>
      <vt:lpstr>软件调试过程</vt:lpstr>
      <vt:lpstr>测试与调试的比较</vt:lpstr>
      <vt:lpstr>找出错误是困难的</vt:lpstr>
      <vt:lpstr>调试的步骤</vt:lpstr>
      <vt:lpstr>主要的调试方法</vt:lpstr>
      <vt:lpstr>主要的调试方法（续）</vt:lpstr>
      <vt:lpstr>例 归纳法：从错误症状中找出规律，推断根源</vt:lpstr>
      <vt:lpstr>PowerPoint 演示文稿</vt:lpstr>
      <vt:lpstr>主要的调试方法（续）</vt:lpstr>
      <vt:lpstr>错误改正</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 软件测试策略</dc:title>
  <dc:creator>User</dc:creator>
  <cp:lastModifiedBy>伟鑫 洪</cp:lastModifiedBy>
  <cp:revision>127</cp:revision>
  <dcterms:created xsi:type="dcterms:W3CDTF">2024-10-17T10:42:20Z</dcterms:created>
  <dcterms:modified xsi:type="dcterms:W3CDTF">2025-01-05T11:08:04Z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F52B5D11010006AC0BEA1067451CD2CB_42</vt:lpwstr>
  </property>
  <property fmtid="{D5CDD505-2E9C-101B-9397-08002B2CF9AE}" pid="3" name="KSOProductBuildVer">
    <vt:lpwstr>2052-6.7.0.8823</vt:lpwstr>
  </property>
</Properties>
</file>