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1"/>
  </p:notesMasterIdLst>
  <p:sldIdLst>
    <p:sldId id="256" r:id="rId4"/>
    <p:sldId id="294" r:id="rId5"/>
    <p:sldId id="292" r:id="rId6"/>
    <p:sldId id="293" r:id="rId7"/>
    <p:sldId id="297" r:id="rId8"/>
    <p:sldId id="338" r:id="rId9"/>
    <p:sldId id="307" r:id="rId10"/>
    <p:sldId id="308" r:id="rId12"/>
    <p:sldId id="298" r:id="rId13"/>
    <p:sldId id="306" r:id="rId14"/>
    <p:sldId id="317" r:id="rId15"/>
    <p:sldId id="321" r:id="rId16"/>
    <p:sldId id="322" r:id="rId17"/>
    <p:sldId id="323" r:id="rId18"/>
    <p:sldId id="324" r:id="rId19"/>
    <p:sldId id="325" r:id="rId20"/>
    <p:sldId id="326" r:id="rId21"/>
    <p:sldId id="327" r:id="rId22"/>
    <p:sldId id="329" r:id="rId23"/>
    <p:sldId id="330" r:id="rId24"/>
    <p:sldId id="331" r:id="rId25"/>
    <p:sldId id="332" r:id="rId26"/>
    <p:sldId id="333" r:id="rId27"/>
    <p:sldId id="334" r:id="rId28"/>
    <p:sldId id="335" r:id="rId29"/>
    <p:sldId id="336" r:id="rId30"/>
    <p:sldId id="309" r:id="rId31"/>
    <p:sldId id="316" r:id="rId32"/>
    <p:sldId id="318" r:id="rId33"/>
    <p:sldId id="311" r:id="rId34"/>
    <p:sldId id="319" r:id="rId35"/>
    <p:sldId id="312" r:id="rId36"/>
    <p:sldId id="328" r:id="rId37"/>
    <p:sldId id="313" r:id="rId38"/>
    <p:sldId id="314" r:id="rId39"/>
    <p:sldId id="315" r:id="rId40"/>
    <p:sldId id="303" r:id="rId41"/>
    <p:sldId id="373" r:id="rId42"/>
    <p:sldId id="340" r:id="rId43"/>
    <p:sldId id="341" r:id="rId44"/>
    <p:sldId id="342" r:id="rId45"/>
    <p:sldId id="343" r:id="rId46"/>
    <p:sldId id="344" r:id="rId47"/>
    <p:sldId id="345" r:id="rId48"/>
    <p:sldId id="346" r:id="rId49"/>
    <p:sldId id="347" r:id="rId50"/>
    <p:sldId id="348" r:id="rId51"/>
    <p:sldId id="349" r:id="rId52"/>
    <p:sldId id="350" r:id="rId53"/>
    <p:sldId id="351" r:id="rId54"/>
    <p:sldId id="352" r:id="rId55"/>
    <p:sldId id="353" r:id="rId56"/>
    <p:sldId id="354" r:id="rId57"/>
    <p:sldId id="355" r:id="rId58"/>
    <p:sldId id="356" r:id="rId59"/>
    <p:sldId id="357" r:id="rId60"/>
    <p:sldId id="358" r:id="rId61"/>
    <p:sldId id="359" r:id="rId62"/>
    <p:sldId id="360" r:id="rId63"/>
    <p:sldId id="372" r:id="rId64"/>
    <p:sldId id="361" r:id="rId65"/>
    <p:sldId id="362" r:id="rId66"/>
    <p:sldId id="363" r:id="rId67"/>
    <p:sldId id="364" r:id="rId68"/>
    <p:sldId id="365" r:id="rId69"/>
    <p:sldId id="366" r:id="rId70"/>
    <p:sldId id="367" r:id="rId71"/>
    <p:sldId id="368" r:id="rId72"/>
    <p:sldId id="369" r:id="rId73"/>
    <p:sldId id="370" r:id="rId74"/>
    <p:sldId id="371" r:id="rId75"/>
    <p:sldId id="339" r:id="rId76"/>
    <p:sldId id="374" r:id="rId77"/>
    <p:sldId id="375" r:id="rId78"/>
    <p:sldId id="376" r:id="rId79"/>
    <p:sldId id="377" r:id="rId80"/>
    <p:sldId id="378" r:id="rId81"/>
    <p:sldId id="379" r:id="rId82"/>
    <p:sldId id="380" r:id="rId83"/>
    <p:sldId id="381" r:id="rId84"/>
    <p:sldId id="382" r:id="rId85"/>
    <p:sldId id="383" r:id="rId86"/>
    <p:sldId id="384" r:id="rId87"/>
    <p:sldId id="385" r:id="rId88"/>
    <p:sldId id="386" r:id="rId89"/>
    <p:sldId id="387" r:id="rId90"/>
    <p:sldId id="388" r:id="rId91"/>
    <p:sldId id="389" r:id="rId92"/>
    <p:sldId id="390" r:id="rId93"/>
    <p:sldId id="391" r:id="rId94"/>
    <p:sldId id="392" r:id="rId95"/>
    <p:sldId id="394" r:id="rId96"/>
    <p:sldId id="395" r:id="rId97"/>
    <p:sldId id="396" r:id="rId98"/>
    <p:sldId id="397" r:id="rId9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175"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howGuides="1">
      <p:cViewPr varScale="1">
        <p:scale>
          <a:sx n="131" d="100"/>
          <a:sy n="131" d="100"/>
        </p:scale>
        <p:origin x="1624" y="184"/>
      </p:cViewPr>
      <p:guideLst>
        <p:guide orient="horz" pos="2175"/>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6.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5.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4.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3.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notesMaster" Target="notesMasters/notesMaster1.xml"/><Relationship Id="rId102" Type="http://schemas.openxmlformats.org/officeDocument/2006/relationships/tableStyles" Target="tableStyles.xml"/><Relationship Id="rId101" Type="http://schemas.openxmlformats.org/officeDocument/2006/relationships/viewProps" Target="viewProps.xml"/><Relationship Id="rId100"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7D9C7E-7C93-0642-9140-010FF26197CF}"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3CB25-7747-AB40-9F34-C509EA1349C1}"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noFill/>
          <a:ln>
            <a:solidFill>
              <a:srgbClr val="000000"/>
            </a:solidFill>
            <a:miter lim="800000"/>
          </a:ln>
        </p:spPr>
      </p:sp>
      <p:sp>
        <p:nvSpPr>
          <p:cNvPr id="3379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lnSpc>
                <a:spcPct val="80000"/>
              </a:lnSpc>
              <a:spcBef>
                <a:spcPct val="0"/>
              </a:spcBef>
            </a:pPr>
            <a:r>
              <a:rPr lang="zh-CN" altLang="zh-CN" sz="600"/>
              <a:t>代码走查（</a:t>
            </a:r>
            <a:r>
              <a:rPr lang="en-US" altLang="zh-CN" sz="600"/>
              <a:t>Walkthrough</a:t>
            </a:r>
            <a:r>
              <a:rPr lang="zh-CN" altLang="zh-CN" sz="600"/>
              <a:t>） ：人工走查，主要是一个讨论过程，是非正式的。</a:t>
            </a:r>
            <a:endParaRPr lang="zh-CN" altLang="zh-CN" sz="600"/>
          </a:p>
          <a:p>
            <a:pPr eaLnBrk="1" hangingPunct="1">
              <a:lnSpc>
                <a:spcPct val="80000"/>
              </a:lnSpc>
              <a:spcBef>
                <a:spcPct val="0"/>
              </a:spcBef>
            </a:pPr>
            <a:r>
              <a:rPr lang="zh-CN" altLang="zh-CN" sz="600"/>
              <a:t>开发组内部进行的，采用讲解、讨论和模拟运行的方式进行的查找错误的活动。 </a:t>
            </a:r>
            <a:br>
              <a:rPr lang="zh-CN" altLang="zh-CN" sz="600"/>
            </a:br>
            <a:br>
              <a:rPr lang="zh-CN" altLang="zh-CN" sz="600"/>
            </a:br>
            <a:endParaRPr lang="zh-CN" altLang="zh-CN" sz="600"/>
          </a:p>
          <a:p>
            <a:pPr eaLnBrk="1" hangingPunct="1">
              <a:lnSpc>
                <a:spcPct val="80000"/>
              </a:lnSpc>
              <a:spcBef>
                <a:spcPct val="0"/>
              </a:spcBef>
            </a:pPr>
            <a:r>
              <a:rPr lang="zh-CN" altLang="zh-CN" sz="600"/>
              <a:t>当团队成员对代码进行讨论的时候，他们的讨论应该集中到一些重要的话题上，比如算法，基于对象的编程，类设计。 然而，许多代码走查不会做这些事，通常代码走查是枯燥的，烦人的，机械的。 这就是为什么许多开发人员讨厌这些。要使得代码走查变得很有效，那么这个过程就必须是有趣的，有创造性的。 很经常地，代码走查退化成了仅是关注于强制代码标准－－一个可以被自动执行的实践。</a:t>
            </a:r>
            <a:endParaRPr lang="zh-CN" altLang="zh-CN" sz="600"/>
          </a:p>
          <a:p>
            <a:pPr eaLnBrk="1" hangingPunct="1">
              <a:lnSpc>
                <a:spcPct val="80000"/>
              </a:lnSpc>
              <a:spcBef>
                <a:spcPct val="0"/>
              </a:spcBef>
            </a:pPr>
            <a:endParaRPr lang="zh-CN" altLang="zh-CN" sz="600"/>
          </a:p>
          <a:p>
            <a:pPr eaLnBrk="1" hangingPunct="1">
              <a:lnSpc>
                <a:spcPct val="80000"/>
              </a:lnSpc>
              <a:spcBef>
                <a:spcPct val="0"/>
              </a:spcBef>
            </a:pPr>
            <a:r>
              <a:rPr lang="zh-CN" altLang="zh-CN" sz="600"/>
              <a:t>代码审查</a:t>
            </a:r>
            <a:r>
              <a:rPr lang="en-US" altLang="zh-CN" sz="600"/>
              <a:t>(Inspection)</a:t>
            </a:r>
            <a:r>
              <a:rPr lang="zh-CN" altLang="zh-CN" sz="600"/>
              <a:t>：有一个评审过程，是正式的。</a:t>
            </a:r>
            <a:endParaRPr lang="zh-CN" altLang="zh-CN" sz="600"/>
          </a:p>
          <a:p>
            <a:pPr eaLnBrk="1" hangingPunct="1">
              <a:lnSpc>
                <a:spcPct val="80000"/>
              </a:lnSpc>
              <a:spcBef>
                <a:spcPct val="0"/>
              </a:spcBef>
            </a:pPr>
            <a:r>
              <a:rPr lang="zh-CN" altLang="zh-CN" sz="600"/>
              <a:t>开发组内部进行的，采用讲解、提问并使用编码模板进行的查找错误的活动。一般有正式的计划、流程和结果报告。 </a:t>
            </a:r>
            <a:br>
              <a:rPr lang="zh-CN" altLang="zh-CN" sz="600"/>
            </a:br>
            <a:r>
              <a:rPr lang="en-US" altLang="zh-CN" sz="600"/>
              <a:t>1. Comment </a:t>
            </a:r>
            <a:br>
              <a:rPr lang="en-US" altLang="zh-CN" sz="600"/>
            </a:br>
            <a:endParaRPr lang="en-US" altLang="zh-CN" sz="600"/>
          </a:p>
          <a:p>
            <a:pPr eaLnBrk="1" hangingPunct="1">
              <a:lnSpc>
                <a:spcPct val="80000"/>
              </a:lnSpc>
              <a:spcBef>
                <a:spcPct val="0"/>
              </a:spcBef>
            </a:pPr>
            <a:r>
              <a:rPr lang="zh-CN" altLang="zh-CN" sz="600"/>
              <a:t>　　注释没写，或者格式不对，或者毫无意义 </a:t>
            </a:r>
            <a:br>
              <a:rPr lang="zh-CN" altLang="zh-CN" sz="600"/>
            </a:br>
            <a:endParaRPr lang="zh-CN" altLang="zh-CN" sz="600"/>
          </a:p>
          <a:p>
            <a:pPr eaLnBrk="1" hangingPunct="1">
              <a:lnSpc>
                <a:spcPct val="80000"/>
              </a:lnSpc>
              <a:spcBef>
                <a:spcPct val="0"/>
              </a:spcBef>
            </a:pPr>
            <a:r>
              <a:rPr lang="zh-CN" altLang="zh-CN" sz="600"/>
              <a:t>　　</a:t>
            </a:r>
            <a:r>
              <a:rPr lang="en-US" altLang="zh-CN" sz="600"/>
              <a:t>2. Coding Standard </a:t>
            </a:r>
            <a:br>
              <a:rPr lang="en-US" altLang="zh-CN" sz="600"/>
            </a:br>
            <a:endParaRPr lang="en-US" altLang="zh-CN" sz="600"/>
          </a:p>
          <a:p>
            <a:pPr eaLnBrk="1" hangingPunct="1">
              <a:lnSpc>
                <a:spcPct val="80000"/>
              </a:lnSpc>
              <a:spcBef>
                <a:spcPct val="0"/>
              </a:spcBef>
            </a:pPr>
            <a:r>
              <a:rPr lang="zh-CN" altLang="zh-CN" sz="600"/>
              <a:t>　　没遵守代码规范 </a:t>
            </a:r>
            <a:br>
              <a:rPr lang="zh-CN" altLang="zh-CN" sz="600"/>
            </a:br>
            <a:endParaRPr lang="zh-CN" altLang="zh-CN" sz="600"/>
          </a:p>
          <a:p>
            <a:pPr eaLnBrk="1" hangingPunct="1">
              <a:lnSpc>
                <a:spcPct val="80000"/>
              </a:lnSpc>
              <a:spcBef>
                <a:spcPct val="0"/>
              </a:spcBef>
            </a:pPr>
            <a:r>
              <a:rPr lang="zh-CN" altLang="zh-CN" sz="600"/>
              <a:t>　　</a:t>
            </a:r>
            <a:r>
              <a:rPr lang="en-US" altLang="zh-CN" sz="600"/>
              <a:t>3. Existing Wheel </a:t>
            </a:r>
            <a:br>
              <a:rPr lang="en-US" altLang="zh-CN" sz="600"/>
            </a:br>
            <a:endParaRPr lang="en-US" altLang="zh-CN" sz="600"/>
          </a:p>
          <a:p>
            <a:pPr eaLnBrk="1" hangingPunct="1">
              <a:lnSpc>
                <a:spcPct val="80000"/>
              </a:lnSpc>
              <a:spcBef>
                <a:spcPct val="0"/>
              </a:spcBef>
            </a:pPr>
            <a:r>
              <a:rPr lang="zh-CN" altLang="zh-CN" sz="600"/>
              <a:t>　　重复现成的代码，或者是开源项目，或者公司已有代码 </a:t>
            </a:r>
            <a:br>
              <a:rPr lang="zh-CN" altLang="zh-CN" sz="600"/>
            </a:br>
            <a:endParaRPr lang="zh-CN" altLang="zh-CN" sz="600"/>
          </a:p>
          <a:p>
            <a:pPr eaLnBrk="1" hangingPunct="1">
              <a:lnSpc>
                <a:spcPct val="80000"/>
              </a:lnSpc>
              <a:spcBef>
                <a:spcPct val="0"/>
              </a:spcBef>
            </a:pPr>
            <a:r>
              <a:rPr lang="zh-CN" altLang="zh-CN" sz="600"/>
              <a:t>　　</a:t>
            </a:r>
            <a:r>
              <a:rPr lang="en-US" altLang="zh-CN" sz="600"/>
              <a:t>4. Better practice </a:t>
            </a:r>
            <a:br>
              <a:rPr lang="en-US" altLang="zh-CN" sz="600"/>
            </a:br>
            <a:endParaRPr lang="en-US" altLang="zh-CN" sz="600"/>
          </a:p>
          <a:p>
            <a:pPr eaLnBrk="1" hangingPunct="1">
              <a:lnSpc>
                <a:spcPct val="80000"/>
              </a:lnSpc>
              <a:spcBef>
                <a:spcPct val="0"/>
              </a:spcBef>
            </a:pPr>
            <a:r>
              <a:rPr lang="zh-CN" altLang="zh-CN" sz="600"/>
              <a:t>　　</a:t>
            </a:r>
            <a:r>
              <a:rPr lang="en-US" altLang="zh-CN" sz="600"/>
              <a:t>Java</a:t>
            </a:r>
            <a:r>
              <a:rPr lang="zh-CN" altLang="zh-CN" sz="600"/>
              <a:t>或者开源项目，有更好的写法 </a:t>
            </a:r>
            <a:br>
              <a:rPr lang="zh-CN" altLang="zh-CN" sz="600"/>
            </a:br>
            <a:endParaRPr lang="zh-CN" altLang="zh-CN" sz="600"/>
          </a:p>
          <a:p>
            <a:pPr eaLnBrk="1" hangingPunct="1">
              <a:lnSpc>
                <a:spcPct val="80000"/>
              </a:lnSpc>
              <a:spcBef>
                <a:spcPct val="0"/>
              </a:spcBef>
            </a:pPr>
            <a:r>
              <a:rPr lang="zh-CN" altLang="zh-CN" sz="600"/>
              <a:t>　　</a:t>
            </a:r>
            <a:r>
              <a:rPr lang="en-US" altLang="zh-CN" sz="600"/>
              <a:t>5. Performance bottle and Improvement </a:t>
            </a:r>
            <a:br>
              <a:rPr lang="en-US" altLang="zh-CN" sz="600"/>
            </a:br>
            <a:endParaRPr lang="en-US" altLang="zh-CN" sz="600"/>
          </a:p>
          <a:p>
            <a:pPr eaLnBrk="1" hangingPunct="1">
              <a:lnSpc>
                <a:spcPct val="80000"/>
              </a:lnSpc>
              <a:spcBef>
                <a:spcPct val="0"/>
              </a:spcBef>
            </a:pPr>
            <a:r>
              <a:rPr lang="zh-CN" altLang="zh-CN" sz="600"/>
              <a:t>　　性能瓶颈和提高 </a:t>
            </a:r>
            <a:br>
              <a:rPr lang="zh-CN" altLang="zh-CN" sz="600"/>
            </a:br>
            <a:endParaRPr lang="zh-CN" altLang="zh-CN" sz="600"/>
          </a:p>
          <a:p>
            <a:pPr eaLnBrk="1" hangingPunct="1">
              <a:lnSpc>
                <a:spcPct val="80000"/>
              </a:lnSpc>
              <a:spcBef>
                <a:spcPct val="0"/>
              </a:spcBef>
            </a:pPr>
            <a:r>
              <a:rPr lang="zh-CN" altLang="zh-CN" sz="600"/>
              <a:t>　　</a:t>
            </a:r>
            <a:r>
              <a:rPr lang="en-US" altLang="zh-CN" sz="600"/>
              <a:t>6. Code Logic Error </a:t>
            </a:r>
            <a:br>
              <a:rPr lang="en-US" altLang="zh-CN" sz="600"/>
            </a:br>
            <a:endParaRPr lang="en-US" altLang="zh-CN" sz="600"/>
          </a:p>
          <a:p>
            <a:pPr eaLnBrk="1" hangingPunct="1">
              <a:lnSpc>
                <a:spcPct val="80000"/>
              </a:lnSpc>
              <a:spcBef>
                <a:spcPct val="0"/>
              </a:spcBef>
            </a:pPr>
            <a:r>
              <a:rPr lang="zh-CN" altLang="zh-CN" sz="600"/>
              <a:t>　　代码逻辑错误 </a:t>
            </a:r>
            <a:br>
              <a:rPr lang="zh-CN" altLang="zh-CN" sz="600"/>
            </a:br>
            <a:endParaRPr lang="zh-CN" altLang="zh-CN" sz="600"/>
          </a:p>
          <a:p>
            <a:pPr eaLnBrk="1" hangingPunct="1">
              <a:lnSpc>
                <a:spcPct val="80000"/>
              </a:lnSpc>
              <a:spcBef>
                <a:spcPct val="0"/>
              </a:spcBef>
            </a:pPr>
            <a:r>
              <a:rPr lang="zh-CN" altLang="zh-CN" sz="600"/>
              <a:t>　　</a:t>
            </a:r>
            <a:r>
              <a:rPr lang="en-US" altLang="zh-CN" sz="600"/>
              <a:t>7. Business Logic Error </a:t>
            </a:r>
            <a:br>
              <a:rPr lang="en-US" altLang="zh-CN" sz="600"/>
            </a:br>
            <a:endParaRPr lang="en-US" altLang="zh-CN" sz="600"/>
          </a:p>
          <a:p>
            <a:pPr eaLnBrk="1" hangingPunct="1">
              <a:lnSpc>
                <a:spcPct val="80000"/>
              </a:lnSpc>
              <a:spcBef>
                <a:spcPct val="0"/>
              </a:spcBef>
            </a:pPr>
            <a:r>
              <a:rPr lang="zh-CN" altLang="zh-CN" sz="600"/>
              <a:t>　　业务逻辑错误 </a:t>
            </a:r>
            <a:br>
              <a:rPr lang="zh-CN" altLang="zh-CN" sz="600"/>
            </a:br>
            <a:endParaRPr lang="zh-CN" altLang="zh-CN" sz="600"/>
          </a:p>
          <a:p>
            <a:pPr eaLnBrk="1" hangingPunct="1">
              <a:lnSpc>
                <a:spcPct val="80000"/>
              </a:lnSpc>
              <a:spcBef>
                <a:spcPct val="0"/>
              </a:spcBef>
            </a:pPr>
            <a:r>
              <a:rPr lang="zh-CN" altLang="zh-CN" sz="600"/>
              <a:t>　　代码审查列出问题的类型，并有解决情况报告</a:t>
            </a:r>
            <a:br>
              <a:rPr lang="zh-CN" altLang="zh-CN" sz="600"/>
            </a:br>
            <a:endParaRPr lang="zh-CN" altLang="zh-CN" sz="600"/>
          </a:p>
          <a:p>
            <a:pPr eaLnBrk="1" hangingPunct="1">
              <a:lnSpc>
                <a:spcPct val="80000"/>
              </a:lnSpc>
              <a:spcBef>
                <a:spcPct val="0"/>
              </a:spcBef>
            </a:pPr>
            <a:endParaRPr lang="zh-CN" altLang="zh-CN" sz="600"/>
          </a:p>
          <a:p>
            <a:pPr eaLnBrk="1" hangingPunct="1">
              <a:lnSpc>
                <a:spcPct val="80000"/>
              </a:lnSpc>
              <a:spcBef>
                <a:spcPct val="0"/>
              </a:spcBef>
            </a:pPr>
            <a:br>
              <a:rPr lang="zh-CN" altLang="zh-CN" sz="600"/>
            </a:br>
            <a:r>
              <a:rPr lang="zh-CN" altLang="zh-CN" sz="600"/>
              <a:t>技术评审</a:t>
            </a:r>
            <a:r>
              <a:rPr lang="en-US" altLang="zh-CN" sz="600"/>
              <a:t>(Review) </a:t>
            </a:r>
            <a:br>
              <a:rPr lang="en-US" altLang="zh-CN" sz="600"/>
            </a:br>
            <a:r>
              <a:rPr lang="zh-CN" altLang="zh-CN" sz="600"/>
              <a:t>开发组、测试组和相关人员</a:t>
            </a:r>
            <a:r>
              <a:rPr lang="en-US" altLang="zh-CN" sz="600"/>
              <a:t>(QA</a:t>
            </a:r>
            <a:r>
              <a:rPr lang="zh-CN" altLang="zh-CN" sz="600"/>
              <a:t>、产品经理等</a:t>
            </a:r>
            <a:r>
              <a:rPr lang="en-US" altLang="zh-CN" sz="600"/>
              <a:t>)</a:t>
            </a:r>
            <a:r>
              <a:rPr lang="zh-CN" altLang="zh-CN" sz="600"/>
              <a:t>联合进行的，采用讲解、提问并使用编码模板进行的查找错误的活动。一般有正式的计划、流程和结果报告。</a:t>
            </a:r>
            <a:endParaRPr lang="zh-CN" altLang="zh-CN" sz="600"/>
          </a:p>
          <a:p>
            <a:pPr eaLnBrk="1" hangingPunct="1">
              <a:lnSpc>
                <a:spcPct val="80000"/>
              </a:lnSpc>
              <a:spcBef>
                <a:spcPct val="0"/>
              </a:spcBef>
            </a:pPr>
            <a:endParaRPr lang="zh-CN" altLang="zh-CN" sz="600"/>
          </a:p>
          <a:p>
            <a:pPr eaLnBrk="1" hangingPunct="1">
              <a:lnSpc>
                <a:spcPct val="80000"/>
              </a:lnSpc>
              <a:spcBef>
                <a:spcPct val="0"/>
              </a:spcBef>
            </a:pPr>
            <a:endParaRPr lang="zh-CN" altLang="zh-CN" sz="600"/>
          </a:p>
          <a:p>
            <a:pPr eaLnBrk="1" hangingPunct="1">
              <a:lnSpc>
                <a:spcPct val="80000"/>
              </a:lnSpc>
              <a:spcBef>
                <a:spcPct val="0"/>
              </a:spcBef>
            </a:pPr>
            <a:r>
              <a:rPr lang="zh-CN" altLang="zh-CN" sz="600"/>
              <a:t>测试产品说明书属于静态黑盒测试</a:t>
            </a:r>
            <a:endParaRPr lang="zh-CN" altLang="zh-CN" sz="600"/>
          </a:p>
          <a:p>
            <a:pPr eaLnBrk="1" hangingPunct="1">
              <a:lnSpc>
                <a:spcPct val="80000"/>
              </a:lnSpc>
              <a:spcBef>
                <a:spcPct val="0"/>
              </a:spcBef>
            </a:pPr>
            <a:endParaRPr lang="zh-CN" altLang="zh-CN" sz="600"/>
          </a:p>
        </p:txBody>
      </p:sp>
      <p:sp>
        <p:nvSpPr>
          <p:cNvPr id="33796" name="灯片编号占位符 3"/>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itchFamily="2" charset="-122"/>
              </a:defRPr>
            </a:lvl1pPr>
            <a:lvl2pPr marL="742950" indent="-285750">
              <a:spcBef>
                <a:spcPct val="30000"/>
              </a:spcBef>
              <a:defRPr sz="1200">
                <a:solidFill>
                  <a:schemeClr val="tx1"/>
                </a:solidFill>
                <a:latin typeface="Calibri" panose="020F0502020204030204" pitchFamily="34" charset="0"/>
                <a:ea typeface="宋体" pitchFamily="2" charset="-122"/>
              </a:defRPr>
            </a:lvl2pPr>
            <a:lvl3pPr marL="1143000" indent="-228600">
              <a:spcBef>
                <a:spcPct val="30000"/>
              </a:spcBef>
              <a:defRPr sz="1200">
                <a:solidFill>
                  <a:schemeClr val="tx1"/>
                </a:solidFill>
                <a:latin typeface="Calibri" panose="020F0502020204030204" pitchFamily="34" charset="0"/>
                <a:ea typeface="宋体" pitchFamily="2" charset="-122"/>
              </a:defRPr>
            </a:lvl3pPr>
            <a:lvl4pPr marL="1600200" indent="-228600">
              <a:spcBef>
                <a:spcPct val="30000"/>
              </a:spcBef>
              <a:defRPr sz="1200">
                <a:solidFill>
                  <a:schemeClr val="tx1"/>
                </a:solidFill>
                <a:latin typeface="Calibri" panose="020F0502020204030204" pitchFamily="34" charset="0"/>
                <a:ea typeface="宋体" pitchFamily="2" charset="-122"/>
              </a:defRPr>
            </a:lvl4pPr>
            <a:lvl5pPr marL="2057400" indent="-228600">
              <a:spcBef>
                <a:spcPct val="30000"/>
              </a:spcBef>
              <a:defRPr sz="1200">
                <a:solidFill>
                  <a:schemeClr val="tx1"/>
                </a:solidFill>
                <a:latin typeface="Calibri" panose="020F0502020204030204" pitchFamily="34" charset="0"/>
                <a:ea typeface="宋体"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itchFamily="2" charset="-122"/>
              </a:defRPr>
            </a:lvl9pPr>
          </a:lstStyle>
          <a:p>
            <a:pPr algn="r" eaLnBrk="1" hangingPunct="1">
              <a:spcBef>
                <a:spcPct val="0"/>
              </a:spcBef>
            </a:pPr>
            <a:fld id="{5FEC88CE-1D30-6544-B1A9-0076ECEAD619}" type="slidenum">
              <a:rPr lang="en-US" altLang="zh-CN">
                <a:latin typeface="Arial" panose="020B0604020202090204" pitchFamily="34" charset="0"/>
              </a:rPr>
            </a:fld>
            <a:endParaRPr lang="zh-CN" altLang="zh-CN">
              <a:latin typeface="Arial" panose="020B0604020202090204"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95234" name="Rectangle 2"/>
          <p:cNvSpPr>
            <a:spLocks noGrp="1" noRot="1" noChangeAspect="1" noTextEdit="1"/>
          </p:cNvSpPr>
          <p:nvPr>
            <p:ph type="sldImg"/>
          </p:nvPr>
        </p:nvSpPr>
        <p:spPr>
          <a:noFill/>
          <a:ln>
            <a:solidFill>
              <a:srgbClr val="000000"/>
            </a:solidFill>
            <a:miter lim="800000"/>
          </a:ln>
        </p:spPr>
      </p:sp>
      <p:sp>
        <p:nvSpPr>
          <p:cNvPr id="95235" name="Rectangle 3"/>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en-US" altLang="zh-CN"/>
              <a:t>A.</a:t>
            </a:r>
            <a:r>
              <a:rPr lang="zh-CN" altLang="zh-CN"/>
              <a:t>输入条件的约束有以下</a:t>
            </a:r>
            <a:r>
              <a:rPr lang="en-US" altLang="zh-CN"/>
              <a:t>4</a:t>
            </a:r>
            <a:r>
              <a:rPr lang="zh-CN" altLang="zh-CN"/>
              <a:t>类： </a:t>
            </a:r>
            <a:endParaRPr lang="zh-CN" altLang="zh-CN"/>
          </a:p>
          <a:p>
            <a:pPr eaLnBrk="1" hangingPunct="1">
              <a:spcBef>
                <a:spcPct val="0"/>
              </a:spcBef>
            </a:pPr>
            <a:r>
              <a:rPr lang="zh-CN" altLang="zh-CN"/>
              <a:t>① </a:t>
            </a:r>
            <a:r>
              <a:rPr lang="en-US" altLang="zh-CN"/>
              <a:t>E</a:t>
            </a:r>
            <a:r>
              <a:rPr lang="zh-CN" altLang="zh-CN"/>
              <a:t>约束（排他）：</a:t>
            </a:r>
            <a:r>
              <a:rPr lang="en-US" altLang="zh-CN"/>
              <a:t>a</a:t>
            </a:r>
            <a:r>
              <a:rPr lang="zh-CN" altLang="zh-CN"/>
              <a:t>和</a:t>
            </a:r>
            <a:r>
              <a:rPr lang="en-US" altLang="zh-CN"/>
              <a:t>b</a:t>
            </a:r>
            <a:r>
              <a:rPr lang="zh-CN" altLang="zh-CN"/>
              <a:t>中至多有一个可能为</a:t>
            </a:r>
            <a:r>
              <a:rPr lang="en-US" altLang="zh-CN"/>
              <a:t>1</a:t>
            </a:r>
            <a:r>
              <a:rPr lang="zh-CN" altLang="zh-CN"/>
              <a:t>，即</a:t>
            </a:r>
            <a:r>
              <a:rPr lang="en-US" altLang="zh-CN"/>
              <a:t>a</a:t>
            </a:r>
            <a:r>
              <a:rPr lang="zh-CN" altLang="zh-CN"/>
              <a:t>和</a:t>
            </a:r>
            <a:r>
              <a:rPr lang="en-US" altLang="zh-CN"/>
              <a:t>b</a:t>
            </a:r>
            <a:r>
              <a:rPr lang="zh-CN" altLang="zh-CN"/>
              <a:t>不能同时为</a:t>
            </a:r>
            <a:r>
              <a:rPr lang="en-US" altLang="zh-CN"/>
              <a:t>1</a:t>
            </a:r>
            <a:r>
              <a:rPr lang="zh-CN" altLang="zh-CN"/>
              <a:t>。 </a:t>
            </a:r>
            <a:endParaRPr lang="zh-CN" altLang="zh-CN"/>
          </a:p>
          <a:p>
            <a:pPr eaLnBrk="1" hangingPunct="1">
              <a:spcBef>
                <a:spcPct val="0"/>
              </a:spcBef>
            </a:pPr>
            <a:r>
              <a:rPr lang="zh-CN" altLang="zh-CN"/>
              <a:t>② </a:t>
            </a:r>
            <a:r>
              <a:rPr lang="en-US" altLang="zh-CN"/>
              <a:t>I</a:t>
            </a:r>
            <a:r>
              <a:rPr lang="zh-CN" altLang="zh-CN"/>
              <a:t>约束（或）：</a:t>
            </a:r>
            <a:r>
              <a:rPr lang="en-US" altLang="zh-CN"/>
              <a:t>a</a:t>
            </a:r>
            <a:r>
              <a:rPr lang="zh-CN" altLang="zh-CN"/>
              <a:t>、</a:t>
            </a:r>
            <a:r>
              <a:rPr lang="en-US" altLang="zh-CN"/>
              <a:t>b</a:t>
            </a:r>
            <a:r>
              <a:rPr lang="zh-CN" altLang="zh-CN"/>
              <a:t>和</a:t>
            </a:r>
            <a:r>
              <a:rPr lang="en-US" altLang="zh-CN"/>
              <a:t>c</a:t>
            </a:r>
            <a:r>
              <a:rPr lang="zh-CN" altLang="zh-CN"/>
              <a:t>中至少有一个必须是</a:t>
            </a:r>
            <a:r>
              <a:rPr lang="en-US" altLang="zh-CN"/>
              <a:t>1</a:t>
            </a:r>
            <a:r>
              <a:rPr lang="zh-CN" altLang="zh-CN"/>
              <a:t>，即 </a:t>
            </a:r>
            <a:r>
              <a:rPr lang="en-US" altLang="zh-CN"/>
              <a:t>a</a:t>
            </a:r>
            <a:r>
              <a:rPr lang="zh-CN" altLang="zh-CN"/>
              <a:t>、</a:t>
            </a:r>
            <a:r>
              <a:rPr lang="en-US" altLang="zh-CN"/>
              <a:t>b </a:t>
            </a:r>
            <a:r>
              <a:rPr lang="zh-CN" altLang="zh-CN"/>
              <a:t>和</a:t>
            </a:r>
            <a:r>
              <a:rPr lang="en-US" altLang="zh-CN"/>
              <a:t>c</a:t>
            </a:r>
            <a:r>
              <a:rPr lang="zh-CN" altLang="zh-CN"/>
              <a:t>不能同时为</a:t>
            </a:r>
            <a:r>
              <a:rPr lang="en-US" altLang="zh-CN"/>
              <a:t>0</a:t>
            </a:r>
            <a:r>
              <a:rPr lang="zh-CN" altLang="zh-CN"/>
              <a:t>。 </a:t>
            </a:r>
            <a:endParaRPr lang="zh-CN" altLang="zh-CN"/>
          </a:p>
          <a:p>
            <a:pPr eaLnBrk="1" hangingPunct="1">
              <a:spcBef>
                <a:spcPct val="0"/>
              </a:spcBef>
            </a:pPr>
            <a:r>
              <a:rPr lang="zh-CN" altLang="zh-CN"/>
              <a:t>③ </a:t>
            </a:r>
            <a:r>
              <a:rPr lang="en-US" altLang="zh-CN"/>
              <a:t>O</a:t>
            </a:r>
            <a:r>
              <a:rPr lang="zh-CN" altLang="zh-CN"/>
              <a:t>约束（唯一）；</a:t>
            </a:r>
            <a:r>
              <a:rPr lang="en-US" altLang="zh-CN"/>
              <a:t>a</a:t>
            </a:r>
            <a:r>
              <a:rPr lang="zh-CN" altLang="zh-CN"/>
              <a:t>和</a:t>
            </a:r>
            <a:r>
              <a:rPr lang="en-US" altLang="zh-CN"/>
              <a:t>b</a:t>
            </a:r>
            <a:r>
              <a:rPr lang="zh-CN" altLang="zh-CN"/>
              <a:t>必须有一个，且仅有</a:t>
            </a:r>
            <a:r>
              <a:rPr lang="en-US" altLang="zh-CN"/>
              <a:t>1</a:t>
            </a:r>
            <a:r>
              <a:rPr lang="zh-CN" altLang="zh-CN"/>
              <a:t>个为</a:t>
            </a:r>
            <a:r>
              <a:rPr lang="en-US" altLang="zh-CN"/>
              <a:t>1</a:t>
            </a:r>
            <a:r>
              <a:rPr lang="zh-CN" altLang="zh-CN"/>
              <a:t>。 </a:t>
            </a:r>
            <a:endParaRPr lang="zh-CN" altLang="zh-CN"/>
          </a:p>
          <a:p>
            <a:pPr eaLnBrk="1" hangingPunct="1">
              <a:spcBef>
                <a:spcPct val="0"/>
              </a:spcBef>
            </a:pPr>
            <a:r>
              <a:rPr lang="zh-CN" altLang="zh-CN"/>
              <a:t>④ </a:t>
            </a:r>
            <a:r>
              <a:rPr lang="en-US" altLang="zh-CN"/>
              <a:t>R</a:t>
            </a:r>
            <a:r>
              <a:rPr lang="zh-CN" altLang="zh-CN"/>
              <a:t>约束（要求）：</a:t>
            </a:r>
            <a:r>
              <a:rPr lang="en-US" altLang="zh-CN"/>
              <a:t>a</a:t>
            </a:r>
            <a:r>
              <a:rPr lang="zh-CN" altLang="zh-CN"/>
              <a:t>是</a:t>
            </a:r>
            <a:r>
              <a:rPr lang="en-US" altLang="zh-CN"/>
              <a:t>1</a:t>
            </a:r>
            <a:r>
              <a:rPr lang="zh-CN" altLang="zh-CN"/>
              <a:t>时，</a:t>
            </a:r>
            <a:r>
              <a:rPr lang="en-US" altLang="zh-CN"/>
              <a:t>b</a:t>
            </a:r>
            <a:r>
              <a:rPr lang="zh-CN" altLang="zh-CN"/>
              <a:t>必须是</a:t>
            </a:r>
            <a:r>
              <a:rPr lang="en-US" altLang="zh-CN"/>
              <a:t>1</a:t>
            </a:r>
            <a:r>
              <a:rPr lang="zh-CN" altLang="zh-CN"/>
              <a:t>，即不可能</a:t>
            </a:r>
            <a:r>
              <a:rPr lang="en-US" altLang="zh-CN"/>
              <a:t>a</a:t>
            </a:r>
            <a:r>
              <a:rPr lang="zh-CN" altLang="zh-CN"/>
              <a:t>是</a:t>
            </a:r>
            <a:r>
              <a:rPr lang="en-US" altLang="zh-CN"/>
              <a:t>1</a:t>
            </a:r>
            <a:r>
              <a:rPr lang="zh-CN" altLang="zh-CN"/>
              <a:t>时</a:t>
            </a:r>
            <a:r>
              <a:rPr lang="en-US" altLang="zh-CN"/>
              <a:t>b</a:t>
            </a:r>
            <a:r>
              <a:rPr lang="zh-CN" altLang="zh-CN"/>
              <a:t>是</a:t>
            </a:r>
            <a:r>
              <a:rPr lang="en-US" altLang="zh-CN"/>
              <a:t>0</a:t>
            </a:r>
            <a:r>
              <a:rPr lang="zh-CN" altLang="zh-CN"/>
              <a:t>。 </a:t>
            </a:r>
            <a:endParaRPr lang="zh-CN" altLang="zh-CN"/>
          </a:p>
          <a:p>
            <a:pPr eaLnBrk="1" hangingPunct="1">
              <a:spcBef>
                <a:spcPct val="0"/>
              </a:spcBef>
            </a:pPr>
            <a:r>
              <a:rPr lang="en-US" altLang="zh-CN"/>
              <a:t>B.</a:t>
            </a:r>
            <a:r>
              <a:rPr lang="zh-CN" altLang="zh-CN"/>
              <a:t>输出条件约束类型 </a:t>
            </a:r>
            <a:endParaRPr lang="zh-CN" altLang="zh-CN"/>
          </a:p>
          <a:p>
            <a:pPr eaLnBrk="1" hangingPunct="1">
              <a:spcBef>
                <a:spcPct val="0"/>
              </a:spcBef>
            </a:pPr>
            <a:r>
              <a:rPr lang="zh-CN" altLang="zh-CN"/>
              <a:t>输出条件的约束只有</a:t>
            </a:r>
            <a:r>
              <a:rPr lang="en-US" altLang="zh-CN"/>
              <a:t>M</a:t>
            </a:r>
            <a:r>
              <a:rPr lang="zh-CN" altLang="zh-CN"/>
              <a:t>约束（强制）：若结果</a:t>
            </a:r>
            <a:r>
              <a:rPr lang="en-US" altLang="zh-CN"/>
              <a:t>a</a:t>
            </a:r>
            <a:r>
              <a:rPr lang="zh-CN" altLang="zh-CN"/>
              <a:t>是</a:t>
            </a:r>
            <a:r>
              <a:rPr lang="en-US" altLang="zh-CN"/>
              <a:t>1</a:t>
            </a:r>
            <a:r>
              <a:rPr lang="zh-CN" altLang="zh-CN"/>
              <a:t>，则结果</a:t>
            </a:r>
            <a:r>
              <a:rPr lang="en-US" altLang="zh-CN"/>
              <a:t>b</a:t>
            </a:r>
            <a:r>
              <a:rPr lang="zh-CN" altLang="zh-CN"/>
              <a:t>强制为</a:t>
            </a:r>
            <a:r>
              <a:rPr lang="en-US" altLang="zh-CN"/>
              <a:t>0</a:t>
            </a:r>
            <a:r>
              <a:rPr lang="zh-CN" altLang="zh-CN"/>
              <a:t>。 </a:t>
            </a:r>
            <a:endParaRPr lang="zh-CN" altLang="zh-CN"/>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8225BB0-E374-BF4F-80D5-D2C2351FDC6D}"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B6565059-5E68-2C47-BAB1-013A943B7E1E}"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681A3FF-C2DA-DD44-853A-6FF322B3B7E5}"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D319F9F-F4FD-0347-8148-18B30B89B1E6}"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EA119A8-ED69-1340-9109-573BD220D554}"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30C66060-E6E6-E84D-A054-E47A65ABEB11}"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9ADC63E-76BB-6F48-8457-874BCF0ECF39}"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5ECA38B6-F795-024D-91F2-84E15BF2DB2A}"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FDD656DA-1691-0C41-9974-4F2D6F651DE2}"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6859CDC0-C7A2-0844-8520-052FA0E1FBFC}"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0828CC4A-EFA4-FD48-8E3B-8FCA066174DF}"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44A4111A-8537-B346-B16E-8F1E3A195436}"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39C01E1-5D34-CD42-AA2E-71D2DCE1D85D}"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80631BF7-B4AB-E64F-BB30-4262C5868507}"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5E12298-8EAE-0645-B80F-482CC9C70937}"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21E2F3D2-9F2A-F540-B279-DB24AC7AE36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A482D34-EC2D-BF45-AB9C-480C3EB08988}"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1FBEDF24-5EF9-F244-8E3C-FEC051336C0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2A2BC021-9318-424E-B419-97AA00FCB9A3}"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FBD58C54-736A-D642-BE29-FBFB7D348569}"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AF4AF1A-C90D-4543-8686-915F2C34F8A0}"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BCAB8D2-81F2-6D48-944F-89A0547D486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jpe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第五级软件工程</a:t>
            </a:r>
            <a:endParaRPr lang="zh-CN" altLang="zh-CN"/>
          </a:p>
          <a:p>
            <a:pPr lvl="4"/>
            <a:endParaRPr lang="zh-CN" altLang="zh-CN"/>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1" hangingPunct="1">
              <a:defRPr sz="1400">
                <a:latin typeface="Arial" panose="020B0604020202090204" pitchFamily="34" charset="0"/>
                <a:ea typeface="宋体" pitchFamily="2" charset="-122"/>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1" hangingPunct="1">
              <a:defRPr sz="1400">
                <a:latin typeface="Arial" panose="020B0604020202090204" pitchFamily="34" charset="0"/>
                <a:ea typeface="宋体" pitchFamily="2" charset="-122"/>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1" hangingPunct="1">
              <a:defRPr sz="1400" smtClean="0"/>
            </a:lvl1pPr>
          </a:lstStyle>
          <a:p>
            <a:pPr>
              <a:defRPr/>
            </a:pPr>
            <a:fld id="{71D92B5B-0C2E-FF4A-9134-272A38910F58}" type="slidenum">
              <a:rPr lang="en-US" altLang="zh-CN"/>
            </a:fld>
            <a:endParaRPr lang="en-US" altLang="zh-CN"/>
          </a:p>
        </p:txBody>
      </p:sp>
      <p:sp>
        <p:nvSpPr>
          <p:cNvPr id="1031" name="TextBox 10"/>
          <p:cNvSpPr txBox="1">
            <a:spLocks noChangeArrowheads="1"/>
          </p:cNvSpPr>
          <p:nvPr/>
        </p:nvSpPr>
        <p:spPr bwMode="auto">
          <a:xfrm>
            <a:off x="7451725" y="188913"/>
            <a:ext cx="1296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zh-CN">
                <a:solidFill>
                  <a:schemeClr val="bg1"/>
                </a:solidFill>
                <a:latin typeface="华文新魏" panose="02010800040101010101" pitchFamily="2" charset="-122"/>
                <a:ea typeface="华文新魏" panose="02010800040101010101" pitchFamily="2" charset="-122"/>
              </a:rPr>
              <a:t>软 件 工 程</a:t>
            </a:r>
            <a:endParaRPr lang="zh-CN" altLang="zh-CN">
              <a:solidFill>
                <a:schemeClr val="bg1"/>
              </a:solidFill>
              <a:latin typeface="华文新魏" panose="02010800040101010101" pitchFamily="2" charset="-122"/>
              <a:ea typeface="华文新魏"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pic>
        <p:nvPicPr>
          <p:cNvPr id="13314" name="图片 7" descr="08f46c7211d24e3a8701b02c.jp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3316"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第五级软件工程</a:t>
            </a:r>
            <a:endParaRPr lang="zh-CN" altLang="zh-CN"/>
          </a:p>
          <a:p>
            <a:pPr lvl="4"/>
            <a:endParaRPr lang="zh-CN" altLang="zh-CN"/>
          </a:p>
        </p:txBody>
      </p:sp>
      <p:sp>
        <p:nvSpPr>
          <p:cNvPr id="2053" name="Rectangle 4"/>
          <p:cNvSpPr>
            <a:spLocks noGrp="1" noChangeArrowheads="1"/>
          </p:cNvSpPr>
          <p:nvPr>
            <p:ph type="dt" sz="half" idx="2"/>
          </p:nvPr>
        </p:nvSpPr>
        <p:spPr bwMode="auto">
          <a:xfrm>
            <a:off x="457200" y="6245225"/>
            <a:ext cx="2133600" cy="476250"/>
          </a:xfrm>
          <a:prstGeom prst="rect">
            <a:avLst/>
          </a:prstGeom>
          <a:noFill/>
          <a:ln w="9525">
            <a:noFill/>
            <a:miter lim="800000"/>
          </a:ln>
        </p:spPr>
        <p:txBody>
          <a:bodyPr vert="horz" wrap="square" lIns="91440" tIns="45720" rIns="91440" bIns="45720" numCol="1" anchor="t" anchorCtr="0" compatLnSpc="1"/>
          <a:lstStyle>
            <a:lvl1pPr eaLnBrk="1" hangingPunct="1">
              <a:defRPr sz="1400">
                <a:latin typeface="Arial" panose="020B0604020202090204" pitchFamily="34" charset="0"/>
                <a:ea typeface="宋体" pitchFamily="2" charset="-122"/>
              </a:defRPr>
            </a:lvl1pPr>
          </a:lstStyle>
          <a:p>
            <a:pPr>
              <a:defRPr/>
            </a:pPr>
            <a:endParaRPr lang="en-US"/>
          </a:p>
        </p:txBody>
      </p:sp>
      <p:sp>
        <p:nvSpPr>
          <p:cNvPr id="2054" name="Rectangle 5"/>
          <p:cNvSpPr>
            <a:spLocks noGrp="1" noChangeArrowheads="1"/>
          </p:cNvSpPr>
          <p:nvPr>
            <p:ph type="ftr" sz="quarter" idx="3"/>
          </p:nvPr>
        </p:nvSpPr>
        <p:spPr bwMode="auto">
          <a:xfrm>
            <a:off x="3124200" y="6245225"/>
            <a:ext cx="2895600" cy="476250"/>
          </a:xfrm>
          <a:prstGeom prst="rect">
            <a:avLst/>
          </a:prstGeom>
          <a:noFill/>
          <a:ln w="9525">
            <a:noFill/>
            <a:miter lim="800000"/>
          </a:ln>
        </p:spPr>
        <p:txBody>
          <a:bodyPr vert="horz" wrap="square" lIns="91440" tIns="45720" rIns="91440" bIns="45720" numCol="1" anchor="t" anchorCtr="0" compatLnSpc="1"/>
          <a:lstStyle>
            <a:lvl1pPr algn="ctr" eaLnBrk="1" hangingPunct="1">
              <a:defRPr sz="1400">
                <a:latin typeface="Arial" panose="020B0604020202090204" pitchFamily="34" charset="0"/>
                <a:ea typeface="宋体" pitchFamily="2" charset="-122"/>
              </a:defRPr>
            </a:lvl1pPr>
          </a:lstStyle>
          <a:p>
            <a:pPr>
              <a:defRPr/>
            </a:pPr>
            <a:endParaRPr lang="en-US"/>
          </a:p>
        </p:txBody>
      </p:sp>
      <p:sp>
        <p:nvSpPr>
          <p:cNvPr id="2055"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p:spPr>
        <p:txBody>
          <a:bodyPr vert="horz" wrap="square" lIns="91440" tIns="45720" rIns="91440" bIns="45720" numCol="1" anchor="t" anchorCtr="0" compatLnSpc="1"/>
          <a:lstStyle>
            <a:lvl1pPr algn="r" eaLnBrk="1" hangingPunct="1">
              <a:defRPr sz="1400" smtClean="0"/>
            </a:lvl1pPr>
          </a:lstStyle>
          <a:p>
            <a:pPr>
              <a:defRPr/>
            </a:pPr>
            <a:fld id="{85021C53-F2A2-BE44-8155-458E37BB708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5pPr>
      <a:lvl6pPr marL="4572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6pPr>
      <a:lvl7pPr marL="9144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7pPr>
      <a:lvl8pPr marL="13716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8pPr>
      <a:lvl9pPr marL="1828800"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0" fontAlgn="base" hangingPunct="0">
        <a:lnSpc>
          <a:spcPct val="150000"/>
        </a:lnSpc>
        <a:spcBef>
          <a:spcPct val="20000"/>
        </a:spcBef>
        <a:spcAft>
          <a:spcPct val="0"/>
        </a:spcAft>
        <a:buChar char="»"/>
        <a:defRPr sz="2000">
          <a:solidFill>
            <a:schemeClr val="tx1"/>
          </a:solidFill>
          <a:latin typeface="+mn-lt"/>
          <a:ea typeface="+mn-ea"/>
        </a:defRPr>
      </a:lvl6pPr>
      <a:lvl7pPr marL="2971800" indent="-228600" algn="l" rtl="0" eaLnBrk="0" fontAlgn="base" hangingPunct="0">
        <a:lnSpc>
          <a:spcPct val="150000"/>
        </a:lnSpc>
        <a:spcBef>
          <a:spcPct val="20000"/>
        </a:spcBef>
        <a:spcAft>
          <a:spcPct val="0"/>
        </a:spcAft>
        <a:buChar char="»"/>
        <a:defRPr sz="2000">
          <a:solidFill>
            <a:schemeClr val="tx1"/>
          </a:solidFill>
          <a:latin typeface="+mn-lt"/>
          <a:ea typeface="+mn-ea"/>
        </a:defRPr>
      </a:lvl7pPr>
      <a:lvl8pPr marL="3429000" indent="-228600" algn="l" rtl="0" eaLnBrk="0" fontAlgn="base" hangingPunct="0">
        <a:lnSpc>
          <a:spcPct val="150000"/>
        </a:lnSpc>
        <a:spcBef>
          <a:spcPct val="20000"/>
        </a:spcBef>
        <a:spcAft>
          <a:spcPct val="0"/>
        </a:spcAft>
        <a:buChar char="»"/>
        <a:defRPr sz="2000">
          <a:solidFill>
            <a:schemeClr val="tx1"/>
          </a:solidFill>
          <a:latin typeface="+mn-lt"/>
          <a:ea typeface="+mn-ea"/>
        </a:defRPr>
      </a:lvl8pPr>
      <a:lvl9pPr marL="3886200" indent="-228600" algn="l" rtl="0" eaLnBrk="0" fontAlgn="base" hangingPunct="0">
        <a:lnSpc>
          <a:spcPct val="150000"/>
        </a:lnSpc>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6.wmf"/><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7.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4.emf"/><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7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slide" Target="slide45.xml"/><Relationship Id="rId2" Type="http://schemas.openxmlformats.org/officeDocument/2006/relationships/image" Target="../media/image17.png"/><Relationship Id="rId1" Type="http://schemas.openxmlformats.org/officeDocument/2006/relationships/image" Target="../media/image1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e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e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6.png"/><Relationship Id="rId1" Type="http://schemas.openxmlformats.org/officeDocument/2006/relationships/image" Target="../media/image25.png"/></Relationships>
</file>

<file path=ppt/slides/_rels/slide9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36719;&#20214;&#24037;&#31243;&#25991;&#26723;&#27169;&#26495;/&#20843;&#12289;&#27979;&#35797;&#20998;&#26512;&#25253;&#21578;.dot" TargetMode="External"/><Relationship Id="rId2" Type="http://schemas.openxmlformats.org/officeDocument/2006/relationships/hyperlink" Target="&#36719;&#20214;&#24037;&#31243;&#25991;&#26723;&#27169;&#26495;/Web&#36719;&#20214;&#27979;&#35797;&#35745;&#21010;.doc" TargetMode="External"/><Relationship Id="rId1" Type="http://schemas.openxmlformats.org/officeDocument/2006/relationships/hyperlink" Target="&#36719;&#20214;&#24037;&#31243;&#25991;&#26723;&#27169;&#26495;/&#19971;&#12289;&#27979;&#35797;&#35745;&#21010;.dot"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23850" y="4173538"/>
            <a:ext cx="4032250" cy="935037"/>
            <a:chOff x="0" y="0"/>
            <a:chExt cx="2540" cy="589"/>
          </a:xfrm>
        </p:grpSpPr>
        <p:sp>
          <p:nvSpPr>
            <p:cNvPr id="26628" name="Text Box 10"/>
            <p:cNvSpPr txBox="1">
              <a:spLocks noChangeArrowheads="1"/>
            </p:cNvSpPr>
            <p:nvPr/>
          </p:nvSpPr>
          <p:spPr bwMode="auto">
            <a:xfrm>
              <a:off x="0" y="0"/>
              <a:ext cx="254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zh-CN" sz="3000">
                <a:solidFill>
                  <a:schemeClr val="bg1"/>
                </a:solidFill>
                <a:latin typeface="黑体" panose="02010609060101010101" pitchFamily="49" charset="-122"/>
                <a:ea typeface="黑体" panose="02010609060101010101" pitchFamily="49" charset="-122"/>
              </a:endParaRPr>
            </a:p>
          </p:txBody>
        </p:sp>
        <p:sp>
          <p:nvSpPr>
            <p:cNvPr id="26629" name="Text Box 11"/>
            <p:cNvSpPr txBox="1">
              <a:spLocks noChangeArrowheads="1"/>
            </p:cNvSpPr>
            <p:nvPr/>
          </p:nvSpPr>
          <p:spPr bwMode="auto">
            <a:xfrm>
              <a:off x="499" y="301"/>
              <a:ext cx="154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zh-CN" sz="2400" b="1">
                <a:solidFill>
                  <a:schemeClr val="bg1"/>
                </a:solidFill>
                <a:latin typeface="黑体" panose="02010609060101010101" pitchFamily="49" charset="-122"/>
                <a:ea typeface="黑体" panose="02010609060101010101" pitchFamily="49" charset="-122"/>
              </a:endParaRPr>
            </a:p>
          </p:txBody>
        </p:sp>
      </p:grpSp>
      <p:sp>
        <p:nvSpPr>
          <p:cNvPr id="26626" name="标题 7"/>
          <p:cNvSpPr>
            <a:spLocks noGrp="1" noChangeArrowheads="1"/>
          </p:cNvSpPr>
          <p:nvPr>
            <p:ph type="ctrTitle" idx="4294967295"/>
          </p:nvPr>
        </p:nvSpPr>
        <p:spPr>
          <a:xfrm>
            <a:off x="685800" y="2130425"/>
            <a:ext cx="7772400" cy="1470025"/>
          </a:xfrm>
        </p:spPr>
        <p:txBody>
          <a:bodyPr/>
          <a:lstStyle/>
          <a:p>
            <a:pPr eaLnBrk="1" hangingPunct="1"/>
            <a:r>
              <a:rPr lang="zh-CN" altLang="zh-CN" dirty="0">
                <a:latin typeface="宋体" pitchFamily="2" charset="-122"/>
              </a:rPr>
              <a:t>第十</a:t>
            </a:r>
            <a:r>
              <a:rPr lang="zh-CN" altLang="en-US" dirty="0">
                <a:latin typeface="宋体" pitchFamily="2" charset="-122"/>
              </a:rPr>
              <a:t>三</a:t>
            </a:r>
            <a:r>
              <a:rPr lang="zh-CN" altLang="zh-CN" dirty="0">
                <a:latin typeface="宋体" pitchFamily="2" charset="-122"/>
              </a:rPr>
              <a:t>章 测试战术</a:t>
            </a:r>
            <a:endParaRPr lang="zh-CN" altLang="zh-CN" dirty="0">
              <a:latin typeface="宋体" pitchFamily="2" charset="-122"/>
            </a:endParaRPr>
          </a:p>
        </p:txBody>
      </p:sp>
      <p:sp>
        <p:nvSpPr>
          <p:cNvPr id="26627" name="副标题 8"/>
          <p:cNvSpPr>
            <a:spLocks noGrp="1" noChangeArrowheads="1"/>
          </p:cNvSpPr>
          <p:nvPr>
            <p:ph type="subTitle" idx="4294967295"/>
          </p:nvPr>
        </p:nvSpPr>
        <p:spPr>
          <a:xfrm>
            <a:off x="179388" y="4005263"/>
            <a:ext cx="4248150" cy="936625"/>
          </a:xfrm>
        </p:spPr>
        <p:txBody>
          <a:bodyPr/>
          <a:lstStyle/>
          <a:p>
            <a:pPr marL="0" indent="0" algn="ctr" eaLnBrk="1" hangingPunct="1">
              <a:buFontTx/>
              <a:buNone/>
            </a:pPr>
            <a:r>
              <a:rPr lang="zh-CN" altLang="zh-CN">
                <a:latin typeface="宋体" pitchFamily="2" charset="-122"/>
              </a:rPr>
              <a:t>王美红</a:t>
            </a:r>
            <a:endParaRPr lang="zh-CN" altLang="zh-CN">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noChangeArrowheads="1"/>
          </p:cNvSpPr>
          <p:nvPr>
            <p:ph type="title" idx="4294967295"/>
          </p:nvPr>
        </p:nvSpPr>
        <p:spPr/>
        <p:txBody>
          <a:bodyPr/>
          <a:lstStyle/>
          <a:p>
            <a:pPr eaLnBrk="1" hangingPunct="1"/>
            <a:r>
              <a:rPr lang="en-US" altLang="zh-CN" dirty="0"/>
              <a:t>13.3 </a:t>
            </a:r>
            <a:r>
              <a:rPr lang="zh-CN" altLang="zh-CN" dirty="0"/>
              <a:t>白盒测试</a:t>
            </a:r>
            <a:endParaRPr lang="zh-CN" altLang="zh-CN" dirty="0"/>
          </a:p>
        </p:txBody>
      </p:sp>
      <p:sp>
        <p:nvSpPr>
          <p:cNvPr id="14339" name="内容占位符 2"/>
          <p:cNvSpPr>
            <a:spLocks noGrp="1" noChangeArrowheads="1"/>
          </p:cNvSpPr>
          <p:nvPr>
            <p:ph idx="4294967295"/>
          </p:nvPr>
        </p:nvSpPr>
        <p:spPr/>
        <p:txBody>
          <a:bodyPr/>
          <a:lstStyle/>
          <a:p>
            <a:pPr eaLnBrk="1" hangingPunct="1"/>
            <a:r>
              <a:rPr lang="zh-CN" altLang="zh-CN" sz="2800"/>
              <a:t>也称</a:t>
            </a:r>
            <a:r>
              <a:rPr lang="zh-CN" altLang="zh-CN" sz="2800">
                <a:solidFill>
                  <a:srgbClr val="FF0000"/>
                </a:solidFill>
              </a:rPr>
              <a:t>玻璃盒测试，</a:t>
            </a:r>
            <a:r>
              <a:rPr lang="zh-CN" altLang="zh-CN" sz="2800"/>
              <a:t>一种测试用例设计方法</a:t>
            </a:r>
            <a:endParaRPr lang="en-US" altLang="zh-CN" sz="2800"/>
          </a:p>
          <a:p>
            <a:pPr eaLnBrk="1" hangingPunct="1">
              <a:spcBef>
                <a:spcPct val="0"/>
              </a:spcBef>
              <a:buClr>
                <a:srgbClr val="FF9900"/>
              </a:buClr>
            </a:pPr>
            <a:r>
              <a:rPr lang="zh-CN" altLang="zh-CN" sz="2800">
                <a:latin typeface="宋体" pitchFamily="2" charset="-122"/>
              </a:rPr>
              <a:t>主要想对程序模块进行如下的检查：</a:t>
            </a:r>
            <a:endParaRPr lang="zh-CN" altLang="zh-CN" sz="2800">
              <a:latin typeface="宋体" pitchFamily="2" charset="-122"/>
            </a:endParaRPr>
          </a:p>
          <a:p>
            <a:pPr lvl="1" eaLnBrk="1" hangingPunct="1">
              <a:spcBef>
                <a:spcPct val="0"/>
              </a:spcBef>
              <a:buClr>
                <a:srgbClr val="FF3300"/>
              </a:buClr>
            </a:pPr>
            <a:r>
              <a:rPr lang="zh-CN" altLang="zh-CN" sz="2400">
                <a:latin typeface="宋体" pitchFamily="2" charset="-122"/>
              </a:rPr>
              <a:t> 对程序模块的</a:t>
            </a:r>
            <a:r>
              <a:rPr lang="zh-CN" altLang="zh-CN" sz="2400">
                <a:solidFill>
                  <a:srgbClr val="FF0000"/>
                </a:solidFill>
                <a:latin typeface="宋体" pitchFamily="2" charset="-122"/>
              </a:rPr>
              <a:t>所有独立的执行路径</a:t>
            </a:r>
            <a:r>
              <a:rPr lang="zh-CN" altLang="zh-CN" sz="2400">
                <a:latin typeface="宋体" pitchFamily="2" charset="-122"/>
              </a:rPr>
              <a:t>至少被执行一次</a:t>
            </a:r>
            <a:endParaRPr lang="zh-CN" altLang="zh-CN" sz="2400">
              <a:latin typeface="宋体" pitchFamily="2" charset="-122"/>
            </a:endParaRPr>
          </a:p>
          <a:p>
            <a:pPr lvl="1" eaLnBrk="1" hangingPunct="1">
              <a:spcBef>
                <a:spcPct val="0"/>
              </a:spcBef>
              <a:buClr>
                <a:srgbClr val="FF3300"/>
              </a:buClr>
            </a:pPr>
            <a:r>
              <a:rPr lang="zh-CN" altLang="zh-CN" sz="2400">
                <a:latin typeface="宋体" pitchFamily="2" charset="-122"/>
              </a:rPr>
              <a:t> 对</a:t>
            </a:r>
            <a:r>
              <a:rPr lang="zh-CN" altLang="zh-CN" sz="2400">
                <a:solidFill>
                  <a:srgbClr val="0234B2"/>
                </a:solidFill>
                <a:latin typeface="宋体" pitchFamily="2" charset="-122"/>
              </a:rPr>
              <a:t>所有的逻辑判定，取“</a:t>
            </a:r>
            <a:r>
              <a:rPr lang="zh-CN" altLang="zh-CN" sz="2400">
                <a:solidFill>
                  <a:srgbClr val="CC3300"/>
                </a:solidFill>
                <a:latin typeface="宋体" pitchFamily="2" charset="-122"/>
              </a:rPr>
              <a:t>真</a:t>
            </a:r>
            <a:r>
              <a:rPr lang="zh-CN" altLang="zh-CN" sz="2400">
                <a:solidFill>
                  <a:srgbClr val="0234B2"/>
                </a:solidFill>
                <a:latin typeface="宋体" pitchFamily="2" charset="-122"/>
              </a:rPr>
              <a:t>”与取“</a:t>
            </a:r>
            <a:r>
              <a:rPr lang="zh-CN" altLang="zh-CN" sz="2400">
                <a:solidFill>
                  <a:srgbClr val="CC3300"/>
                </a:solidFill>
                <a:latin typeface="宋体" pitchFamily="2" charset="-122"/>
              </a:rPr>
              <a:t>假</a:t>
            </a:r>
            <a:r>
              <a:rPr lang="zh-CN" altLang="zh-CN" sz="2400">
                <a:solidFill>
                  <a:srgbClr val="0234B2"/>
                </a:solidFill>
                <a:latin typeface="宋体" pitchFamily="2" charset="-122"/>
              </a:rPr>
              <a:t>”的两种情况都至少测试一次</a:t>
            </a:r>
            <a:endParaRPr lang="zh-CN" altLang="zh-CN" sz="2400">
              <a:solidFill>
                <a:srgbClr val="0234B2"/>
              </a:solidFill>
              <a:latin typeface="宋体" pitchFamily="2" charset="-122"/>
            </a:endParaRPr>
          </a:p>
          <a:p>
            <a:pPr lvl="1" eaLnBrk="1" hangingPunct="1">
              <a:spcBef>
                <a:spcPct val="0"/>
              </a:spcBef>
              <a:buClr>
                <a:srgbClr val="FF3300"/>
              </a:buClr>
            </a:pPr>
            <a:r>
              <a:rPr lang="zh-CN" altLang="zh-CN" sz="2400">
                <a:latin typeface="宋体" pitchFamily="2" charset="-122"/>
              </a:rPr>
              <a:t>在上下边界及可操作的范围内执行所有的循环</a:t>
            </a:r>
            <a:endParaRPr lang="en-US" altLang="zh-CN" sz="2400">
              <a:latin typeface="宋体" pitchFamily="2" charset="-122"/>
            </a:endParaRPr>
          </a:p>
          <a:p>
            <a:pPr lvl="1" eaLnBrk="1" hangingPunct="1">
              <a:spcBef>
                <a:spcPct val="0"/>
              </a:spcBef>
              <a:buClr>
                <a:srgbClr val="FF3300"/>
              </a:buClr>
            </a:pPr>
            <a:r>
              <a:rPr lang="zh-CN" altLang="zh-CN" sz="2400">
                <a:latin typeface="宋体" pitchFamily="2" charset="-122"/>
              </a:rPr>
              <a:t>检验内部数据结构以确保其有效性</a:t>
            </a:r>
            <a:endParaRPr lang="zh-CN"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7" dur="500"/>
                                        <p:tgtEl>
                                          <p:spTgt spid="143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0" dur="500"/>
                                        <p:tgtEl>
                                          <p:spTgt spid="1433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13" dur="500"/>
                                        <p:tgtEl>
                                          <p:spTgt spid="1433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16"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Box 3"/>
          <p:cNvSpPr txBox="1">
            <a:spLocks noChangeArrowheads="1"/>
          </p:cNvSpPr>
          <p:nvPr/>
        </p:nvSpPr>
        <p:spPr bwMode="auto">
          <a:xfrm>
            <a:off x="323850" y="188913"/>
            <a:ext cx="40830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3800">
                <a:solidFill>
                  <a:srgbClr val="FF0000"/>
                </a:solidFill>
              </a:rPr>
              <a:t>白盒测试主要内容</a:t>
            </a:r>
            <a:endParaRPr lang="zh-CN" altLang="zh-CN" sz="3800">
              <a:solidFill>
                <a:srgbClr val="FF0000"/>
              </a:solidFill>
            </a:endParaRPr>
          </a:p>
        </p:txBody>
      </p:sp>
      <p:sp>
        <p:nvSpPr>
          <p:cNvPr id="37890" name="矩形 4"/>
          <p:cNvSpPr>
            <a:spLocks noChangeArrowheads="1"/>
          </p:cNvSpPr>
          <p:nvPr/>
        </p:nvSpPr>
        <p:spPr bwMode="auto">
          <a:xfrm>
            <a:off x="611188" y="2852738"/>
            <a:ext cx="1223962" cy="1512887"/>
          </a:xfrm>
          <a:prstGeom prst="rect">
            <a:avLst/>
          </a:prstGeom>
          <a:solidFill>
            <a:schemeClr val="bg1"/>
          </a:solidFill>
          <a:ln w="25400">
            <a:solidFill>
              <a:srgbClr val="89A4A7"/>
            </a:solidFill>
            <a:miter lim="800000"/>
          </a:ln>
        </p:spPr>
        <p:txBody>
          <a:bodyPr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b="1">
                <a:solidFill>
                  <a:srgbClr val="002060"/>
                </a:solidFill>
              </a:rPr>
              <a:t>控制</a:t>
            </a:r>
            <a:endParaRPr lang="zh-CN" altLang="zh-CN" b="1">
              <a:solidFill>
                <a:srgbClr val="002060"/>
              </a:solidFill>
            </a:endParaRPr>
          </a:p>
          <a:p>
            <a:pPr eaLnBrk="1" hangingPunct="1">
              <a:lnSpc>
                <a:spcPct val="100000"/>
              </a:lnSpc>
              <a:spcBef>
                <a:spcPct val="0"/>
              </a:spcBef>
              <a:buFontTx/>
              <a:buNone/>
            </a:pPr>
            <a:r>
              <a:rPr lang="zh-CN" altLang="zh-CN" b="1">
                <a:solidFill>
                  <a:srgbClr val="002060"/>
                </a:solidFill>
              </a:rPr>
              <a:t>结构</a:t>
            </a:r>
            <a:endParaRPr lang="zh-CN" altLang="zh-CN" b="1">
              <a:solidFill>
                <a:srgbClr val="002060"/>
              </a:solidFill>
            </a:endParaRPr>
          </a:p>
          <a:p>
            <a:pPr eaLnBrk="1" hangingPunct="1">
              <a:lnSpc>
                <a:spcPct val="100000"/>
              </a:lnSpc>
              <a:spcBef>
                <a:spcPct val="0"/>
              </a:spcBef>
              <a:buFontTx/>
              <a:buNone/>
            </a:pPr>
            <a:r>
              <a:rPr lang="zh-CN" altLang="zh-CN" b="1">
                <a:solidFill>
                  <a:srgbClr val="002060"/>
                </a:solidFill>
              </a:rPr>
              <a:t>测试</a:t>
            </a:r>
            <a:endParaRPr lang="zh-CN" altLang="zh-CN" b="1">
              <a:solidFill>
                <a:srgbClr val="002060"/>
              </a:solidFill>
            </a:endParaRPr>
          </a:p>
        </p:txBody>
      </p:sp>
      <p:sp>
        <p:nvSpPr>
          <p:cNvPr id="37891" name="左大括号 5"/>
          <p:cNvSpPr/>
          <p:nvPr/>
        </p:nvSpPr>
        <p:spPr bwMode="auto">
          <a:xfrm>
            <a:off x="1979613" y="1916113"/>
            <a:ext cx="863600" cy="3313112"/>
          </a:xfrm>
          <a:prstGeom prst="leftBrace">
            <a:avLst>
              <a:gd name="adj1" fmla="val 8348"/>
              <a:gd name="adj2" fmla="val 50000"/>
            </a:avLst>
          </a:prstGeom>
          <a:noFill/>
          <a:ln w="9525">
            <a:solidFill>
              <a:srgbClr val="2F2F98"/>
            </a:solidFill>
            <a:round/>
          </a:ln>
          <a:extLst>
            <a:ext uri="{909E8E84-426E-40DD-AFC4-6F175D3DCCD1}">
              <a14:hiddenFill xmlns:a14="http://schemas.microsoft.com/office/drawing/2010/main">
                <a:solidFill>
                  <a:srgbClr val="FFFFFF"/>
                </a:solidFill>
              </a14:hiddenFill>
            </a:ext>
          </a:extLst>
        </p:spPr>
        <p:txBody>
          <a:bodyPr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ctr" eaLnBrk="1" hangingPunct="1">
              <a:lnSpc>
                <a:spcPct val="100000"/>
              </a:lnSpc>
              <a:spcBef>
                <a:spcPct val="0"/>
              </a:spcBef>
              <a:buFontTx/>
              <a:buNone/>
            </a:pPr>
            <a:endParaRPr lang="zh-CN" altLang="zh-CN" sz="1800"/>
          </a:p>
        </p:txBody>
      </p:sp>
      <p:sp>
        <p:nvSpPr>
          <p:cNvPr id="37892" name="矩形 6"/>
          <p:cNvSpPr>
            <a:spLocks noChangeArrowheads="1"/>
          </p:cNvSpPr>
          <p:nvPr/>
        </p:nvSpPr>
        <p:spPr bwMode="auto">
          <a:xfrm>
            <a:off x="2987675" y="4365625"/>
            <a:ext cx="1223963" cy="1511300"/>
          </a:xfrm>
          <a:prstGeom prst="rect">
            <a:avLst/>
          </a:prstGeom>
          <a:solidFill>
            <a:schemeClr val="bg1"/>
          </a:solidFill>
          <a:ln w="25400">
            <a:solidFill>
              <a:srgbClr val="89A4A7"/>
            </a:solidFill>
            <a:miter lim="800000"/>
          </a:ln>
        </p:spPr>
        <p:txBody>
          <a:bodyPr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b="1">
                <a:solidFill>
                  <a:srgbClr val="002060"/>
                </a:solidFill>
              </a:rPr>
              <a:t>基本路径测试</a:t>
            </a:r>
            <a:endParaRPr lang="zh-CN" altLang="zh-CN" b="1">
              <a:solidFill>
                <a:srgbClr val="002060"/>
              </a:solidFill>
            </a:endParaRPr>
          </a:p>
        </p:txBody>
      </p:sp>
      <p:sp>
        <p:nvSpPr>
          <p:cNvPr id="37893" name="矩形 7"/>
          <p:cNvSpPr>
            <a:spLocks noChangeArrowheads="1"/>
          </p:cNvSpPr>
          <p:nvPr/>
        </p:nvSpPr>
        <p:spPr bwMode="auto">
          <a:xfrm>
            <a:off x="2987675" y="1111250"/>
            <a:ext cx="1223963" cy="1512888"/>
          </a:xfrm>
          <a:prstGeom prst="rect">
            <a:avLst/>
          </a:prstGeom>
          <a:solidFill>
            <a:schemeClr val="bg1"/>
          </a:solidFill>
          <a:ln w="25400">
            <a:solidFill>
              <a:srgbClr val="89A4A7"/>
            </a:solidFill>
            <a:miter lim="800000"/>
          </a:ln>
        </p:spPr>
        <p:txBody>
          <a:bodyPr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b="1">
                <a:solidFill>
                  <a:srgbClr val="002060"/>
                </a:solidFill>
              </a:rPr>
              <a:t>逻辑覆盖</a:t>
            </a:r>
            <a:endParaRPr lang="zh-CN" altLang="zh-CN" b="1">
              <a:solidFill>
                <a:srgbClr val="002060"/>
              </a:solidFill>
            </a:endParaRPr>
          </a:p>
        </p:txBody>
      </p:sp>
      <p:sp>
        <p:nvSpPr>
          <p:cNvPr id="37894" name="TextBox 8"/>
          <p:cNvSpPr txBox="1">
            <a:spLocks noChangeArrowheads="1"/>
          </p:cNvSpPr>
          <p:nvPr/>
        </p:nvSpPr>
        <p:spPr bwMode="auto">
          <a:xfrm>
            <a:off x="4284663" y="3846513"/>
            <a:ext cx="4859337" cy="260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ts val="4000"/>
              </a:lnSpc>
              <a:spcBef>
                <a:spcPct val="0"/>
              </a:spcBef>
            </a:pPr>
            <a:r>
              <a:rPr lang="zh-CN" altLang="zh-CN" sz="2800"/>
              <a:t>利用流图表示控制逻辑</a:t>
            </a:r>
            <a:endParaRPr lang="zh-CN" altLang="zh-CN" sz="2800"/>
          </a:p>
          <a:p>
            <a:pPr eaLnBrk="1" hangingPunct="1">
              <a:lnSpc>
                <a:spcPts val="4000"/>
              </a:lnSpc>
              <a:spcBef>
                <a:spcPct val="0"/>
              </a:spcBef>
            </a:pPr>
            <a:r>
              <a:rPr lang="zh-CN" altLang="zh-CN" sz="2800"/>
              <a:t>确定覆盖测试路径上界的计算（环复杂度计算）</a:t>
            </a:r>
            <a:endParaRPr lang="zh-CN" altLang="zh-CN" sz="2800"/>
          </a:p>
          <a:p>
            <a:pPr eaLnBrk="1" hangingPunct="1">
              <a:lnSpc>
                <a:spcPts val="4000"/>
              </a:lnSpc>
              <a:spcBef>
                <a:spcPct val="0"/>
              </a:spcBef>
            </a:pPr>
            <a:r>
              <a:rPr lang="zh-CN" altLang="zh-CN" sz="2800"/>
              <a:t>根据流图标识独立路径</a:t>
            </a:r>
            <a:endParaRPr lang="zh-CN" altLang="zh-CN" sz="2800"/>
          </a:p>
          <a:p>
            <a:pPr eaLnBrk="1" hangingPunct="1">
              <a:lnSpc>
                <a:spcPts val="4000"/>
              </a:lnSpc>
              <a:spcBef>
                <a:spcPct val="0"/>
              </a:spcBef>
            </a:pPr>
            <a:r>
              <a:rPr lang="zh-CN" altLang="zh-CN" sz="2800"/>
              <a:t>用基本路径法导出测试案例</a:t>
            </a:r>
            <a:endParaRPr lang="zh-CN" altLang="zh-CN" sz="2800"/>
          </a:p>
        </p:txBody>
      </p:sp>
      <p:sp>
        <p:nvSpPr>
          <p:cNvPr id="37895" name="TextBox 9"/>
          <p:cNvSpPr txBox="1">
            <a:spLocks noChangeArrowheads="1"/>
          </p:cNvSpPr>
          <p:nvPr/>
        </p:nvSpPr>
        <p:spPr bwMode="auto">
          <a:xfrm>
            <a:off x="4284663" y="750888"/>
            <a:ext cx="4859337"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pPr>
            <a:r>
              <a:rPr lang="zh-CN" altLang="zh-CN" sz="2800"/>
              <a:t>语句覆盖</a:t>
            </a:r>
            <a:endParaRPr lang="zh-CN" altLang="zh-CN" sz="2800"/>
          </a:p>
          <a:p>
            <a:pPr eaLnBrk="1" hangingPunct="1">
              <a:lnSpc>
                <a:spcPct val="100000"/>
              </a:lnSpc>
              <a:spcBef>
                <a:spcPct val="0"/>
              </a:spcBef>
              <a:buFontTx/>
              <a:buNone/>
            </a:pPr>
            <a:r>
              <a:rPr lang="en-US" altLang="zh-CN" sz="2800"/>
              <a:t>•</a:t>
            </a:r>
            <a:r>
              <a:rPr lang="zh-CN" altLang="zh-CN" sz="2800"/>
              <a:t>判定覆盖</a:t>
            </a:r>
            <a:endParaRPr lang="zh-CN" altLang="zh-CN" sz="2800"/>
          </a:p>
          <a:p>
            <a:pPr eaLnBrk="1" hangingPunct="1">
              <a:lnSpc>
                <a:spcPct val="100000"/>
              </a:lnSpc>
              <a:spcBef>
                <a:spcPct val="0"/>
              </a:spcBef>
              <a:buFontTx/>
              <a:buNone/>
            </a:pPr>
            <a:r>
              <a:rPr lang="en-US" altLang="zh-CN" sz="2800"/>
              <a:t>•</a:t>
            </a:r>
            <a:r>
              <a:rPr lang="zh-CN" altLang="zh-CN" sz="2800"/>
              <a:t>条件覆盖</a:t>
            </a:r>
            <a:endParaRPr lang="zh-CN" altLang="zh-CN" sz="2800"/>
          </a:p>
          <a:p>
            <a:pPr eaLnBrk="1" hangingPunct="1">
              <a:lnSpc>
                <a:spcPct val="100000"/>
              </a:lnSpc>
              <a:spcBef>
                <a:spcPct val="0"/>
              </a:spcBef>
              <a:buFontTx/>
              <a:buNone/>
            </a:pPr>
            <a:r>
              <a:rPr lang="en-US" altLang="zh-CN" sz="2800"/>
              <a:t>•</a:t>
            </a:r>
            <a:r>
              <a:rPr lang="zh-CN" altLang="zh-CN" sz="2800"/>
              <a:t>判定</a:t>
            </a:r>
            <a:r>
              <a:rPr lang="en-US" altLang="zh-CN" sz="2800"/>
              <a:t>/</a:t>
            </a:r>
            <a:r>
              <a:rPr lang="zh-CN" altLang="zh-CN" sz="2800"/>
              <a:t>条件覆盖</a:t>
            </a:r>
            <a:endParaRPr lang="zh-CN" altLang="zh-CN" sz="2800"/>
          </a:p>
          <a:p>
            <a:pPr eaLnBrk="1" hangingPunct="1">
              <a:lnSpc>
                <a:spcPct val="100000"/>
              </a:lnSpc>
              <a:spcBef>
                <a:spcPct val="0"/>
              </a:spcBef>
              <a:buFontTx/>
              <a:buNone/>
            </a:pPr>
            <a:r>
              <a:rPr lang="en-US" altLang="zh-CN" sz="2800"/>
              <a:t>•</a:t>
            </a:r>
            <a:r>
              <a:rPr lang="zh-CN" altLang="zh-CN" sz="2800"/>
              <a:t>条件组合覆盖</a:t>
            </a:r>
            <a:endParaRPr lang="zh-CN" altLang="zh-CN" sz="2800"/>
          </a:p>
          <a:p>
            <a:pPr eaLnBrk="1" hangingPunct="1">
              <a:lnSpc>
                <a:spcPct val="100000"/>
              </a:lnSpc>
              <a:spcBef>
                <a:spcPct val="0"/>
              </a:spcBef>
              <a:buFontTx/>
              <a:buNone/>
            </a:pPr>
            <a:r>
              <a:rPr lang="en-US" altLang="zh-CN" sz="2800"/>
              <a:t>•</a:t>
            </a:r>
            <a:r>
              <a:rPr lang="zh-CN" altLang="zh-CN" sz="2800"/>
              <a:t>路径覆盖</a:t>
            </a:r>
            <a:endParaRPr lang="zh-CN" altLang="zh-CN"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idx="4294967295"/>
          </p:nvPr>
        </p:nvSpPr>
        <p:spPr/>
        <p:txBody>
          <a:bodyPr/>
          <a:lstStyle/>
          <a:p>
            <a:pPr eaLnBrk="1" hangingPunct="1"/>
            <a:r>
              <a:rPr lang="en-US" altLang="zh-CN" dirty="0"/>
              <a:t>13.4 </a:t>
            </a:r>
            <a:r>
              <a:rPr lang="zh-CN" altLang="zh-CN" dirty="0"/>
              <a:t>逻辑覆盖</a:t>
            </a:r>
            <a:endParaRPr lang="zh-CN" altLang="zh-CN" sz="4800" dirty="0">
              <a:latin typeface="宋体" pitchFamily="2" charset="-122"/>
            </a:endParaRPr>
          </a:p>
        </p:txBody>
      </p:sp>
      <p:sp>
        <p:nvSpPr>
          <p:cNvPr id="38914" name="Rectangle 3"/>
          <p:cNvSpPr>
            <a:spLocks noGrp="1" noChangeArrowheads="1"/>
          </p:cNvSpPr>
          <p:nvPr>
            <p:ph idx="4294967295"/>
          </p:nvPr>
        </p:nvSpPr>
        <p:spPr>
          <a:xfrm>
            <a:off x="468313" y="1484313"/>
            <a:ext cx="8064500" cy="5000625"/>
          </a:xfrm>
        </p:spPr>
        <p:txBody>
          <a:bodyPr/>
          <a:lstStyle/>
          <a:p>
            <a:pPr eaLnBrk="1" hangingPunct="1">
              <a:buClr>
                <a:srgbClr val="FF3300"/>
              </a:buClr>
              <a:buSzPct val="60000"/>
            </a:pPr>
            <a:r>
              <a:rPr lang="zh-CN" altLang="zh-CN"/>
              <a:t>逻辑覆盖是以</a:t>
            </a:r>
            <a:r>
              <a:rPr lang="zh-CN" altLang="zh-CN">
                <a:solidFill>
                  <a:srgbClr val="FF0000"/>
                </a:solidFill>
              </a:rPr>
              <a:t>程序内部的逻辑结构为基础</a:t>
            </a:r>
            <a:r>
              <a:rPr lang="zh-CN" altLang="zh-CN"/>
              <a:t>的设计测试用例的技术。它属白盒测试。</a:t>
            </a:r>
            <a:endParaRPr lang="zh-CN" altLang="zh-CN" sz="3600">
              <a:latin typeface="宋体" pitchFamily="2" charset="-122"/>
            </a:endParaRPr>
          </a:p>
          <a:p>
            <a:pPr lvl="1" eaLnBrk="1" hangingPunct="1">
              <a:buClr>
                <a:srgbClr val="FF3300"/>
              </a:buClr>
              <a:buSzPct val="60000"/>
            </a:pPr>
            <a:endParaRPr lang="zh-CN" altLang="zh-CN" sz="3200">
              <a:latin typeface="宋体" pitchFamily="2" charset="-122"/>
            </a:endParaRPr>
          </a:p>
        </p:txBody>
      </p:sp>
      <p:sp>
        <p:nvSpPr>
          <p:cNvPr id="38915" name="Rectangle 4"/>
          <p:cNvSpPr>
            <a:spLocks noGrp="1" noChangeArrowheads="1"/>
          </p:cNvSpPr>
          <p:nvPr>
            <p:ph type="body" sz="half" idx="4294967295"/>
          </p:nvPr>
        </p:nvSpPr>
        <p:spPr>
          <a:xfrm>
            <a:off x="4211638" y="2997200"/>
            <a:ext cx="4225925" cy="2301875"/>
          </a:xfrm>
        </p:spPr>
        <p:txBody>
          <a:bodyPr/>
          <a:lstStyle/>
          <a:p>
            <a:pPr lvl="1" eaLnBrk="1" hangingPunct="1">
              <a:buClr>
                <a:srgbClr val="FF3300"/>
              </a:buClr>
              <a:buSzPct val="60000"/>
            </a:pPr>
            <a:r>
              <a:rPr lang="zh-CN" altLang="zh-CN">
                <a:latin typeface="宋体" pitchFamily="2" charset="-122"/>
              </a:rPr>
              <a:t> 判定－条件覆盖</a:t>
            </a:r>
            <a:endParaRPr lang="zh-CN" altLang="zh-CN">
              <a:latin typeface="宋体" pitchFamily="2" charset="-122"/>
            </a:endParaRPr>
          </a:p>
          <a:p>
            <a:pPr lvl="1" eaLnBrk="1" hangingPunct="1">
              <a:buClr>
                <a:srgbClr val="FF3300"/>
              </a:buClr>
              <a:buSzPct val="60000"/>
            </a:pPr>
            <a:r>
              <a:rPr lang="zh-CN" altLang="zh-CN">
                <a:latin typeface="宋体" pitchFamily="2" charset="-122"/>
              </a:rPr>
              <a:t> 条件组合覆盖</a:t>
            </a:r>
            <a:endParaRPr lang="zh-CN" altLang="zh-CN">
              <a:latin typeface="宋体" pitchFamily="2" charset="-122"/>
            </a:endParaRPr>
          </a:p>
          <a:p>
            <a:pPr lvl="1" eaLnBrk="1" hangingPunct="1">
              <a:buClr>
                <a:srgbClr val="FF3300"/>
              </a:buClr>
              <a:buSzPct val="60000"/>
            </a:pPr>
            <a:r>
              <a:rPr lang="zh-CN" altLang="zh-CN">
                <a:latin typeface="宋体" pitchFamily="2" charset="-122"/>
              </a:rPr>
              <a:t> 路径覆盖</a:t>
            </a:r>
            <a:endParaRPr lang="zh-CN" altLang="zh-CN">
              <a:latin typeface="宋体" pitchFamily="2" charset="-122"/>
            </a:endParaRPr>
          </a:p>
        </p:txBody>
      </p:sp>
      <p:sp>
        <p:nvSpPr>
          <p:cNvPr id="38916" name="Rectangle 4"/>
          <p:cNvSpPr>
            <a:spLocks noChangeArrowheads="1"/>
          </p:cNvSpPr>
          <p:nvPr/>
        </p:nvSpPr>
        <p:spPr bwMode="auto">
          <a:xfrm>
            <a:off x="1258888" y="3141663"/>
            <a:ext cx="422592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lvl="1" eaLnBrk="1" hangingPunct="1">
              <a:lnSpc>
                <a:spcPct val="100000"/>
              </a:lnSpc>
              <a:buClr>
                <a:srgbClr val="FF3300"/>
              </a:buClr>
              <a:buSzPct val="60000"/>
              <a:buFont typeface="Wingdings" panose="05000000000000000000" pitchFamily="2" charset="2"/>
              <a:buChar char="§"/>
            </a:pPr>
            <a:r>
              <a:rPr lang="zh-CN" altLang="zh-CN">
                <a:latin typeface="宋体" pitchFamily="2" charset="-122"/>
              </a:rPr>
              <a:t>语句覆盖</a:t>
            </a:r>
            <a:endParaRPr lang="zh-CN" altLang="zh-CN">
              <a:latin typeface="宋体" pitchFamily="2" charset="-122"/>
            </a:endParaRPr>
          </a:p>
          <a:p>
            <a:pPr lvl="1" eaLnBrk="1" hangingPunct="1">
              <a:buClr>
                <a:srgbClr val="FF3300"/>
              </a:buClr>
              <a:buSzPct val="60000"/>
              <a:buFont typeface="Wingdings" panose="05000000000000000000" pitchFamily="2" charset="2"/>
              <a:buChar char="§"/>
            </a:pPr>
            <a:r>
              <a:rPr lang="zh-CN" altLang="zh-CN">
                <a:latin typeface="宋体" pitchFamily="2" charset="-122"/>
              </a:rPr>
              <a:t>判定覆盖</a:t>
            </a:r>
            <a:endParaRPr lang="zh-CN" altLang="zh-CN">
              <a:latin typeface="宋体" pitchFamily="2" charset="-122"/>
            </a:endParaRPr>
          </a:p>
          <a:p>
            <a:pPr lvl="1" eaLnBrk="1" hangingPunct="1">
              <a:buClr>
                <a:srgbClr val="FF3300"/>
              </a:buClr>
              <a:buSzPct val="60000"/>
              <a:buFont typeface="Wingdings" panose="05000000000000000000" pitchFamily="2" charset="2"/>
              <a:buChar char="§"/>
            </a:pPr>
            <a:r>
              <a:rPr lang="zh-CN" altLang="zh-CN">
                <a:latin typeface="宋体" pitchFamily="2" charset="-122"/>
              </a:rPr>
              <a:t>条件覆盖</a:t>
            </a:r>
            <a:endParaRPr lang="zh-CN" altLang="zh-CN">
              <a:latin typeface="宋体" pitchFamily="2" charset="-122"/>
            </a:endParaRPr>
          </a:p>
        </p:txBody>
      </p:sp>
    </p:spTree>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ChangeArrowheads="1"/>
          </p:cNvSpPr>
          <p:nvPr/>
        </p:nvSpPr>
        <p:spPr bwMode="auto">
          <a:xfrm>
            <a:off x="468313" y="2268538"/>
            <a:ext cx="3235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049655" indent="-1049655">
              <a:lnSpc>
                <a:spcPct val="150000"/>
              </a:lnSpc>
              <a:spcBef>
                <a:spcPct val="20000"/>
              </a:spcBef>
              <a:buChar char="•"/>
              <a:tabLst>
                <a:tab pos="660400" algn="l"/>
                <a:tab pos="1515745" algn="l"/>
              </a:tabLst>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tabLst>
                <a:tab pos="660400" algn="l"/>
                <a:tab pos="1515745" algn="l"/>
              </a:tabLst>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tabLst>
                <a:tab pos="660400" algn="l"/>
                <a:tab pos="1515745" algn="l"/>
              </a:tabLst>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tabLst>
                <a:tab pos="660400" algn="l"/>
                <a:tab pos="1515745" algn="l"/>
              </a:tabLst>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tabLst>
                <a:tab pos="660400" algn="l"/>
                <a:tab pos="1515745" algn="l"/>
              </a:tabLst>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tabLst>
                <a:tab pos="660400" algn="l"/>
                <a:tab pos="1515745" algn="l"/>
              </a:tabLst>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tabLst>
                <a:tab pos="660400" algn="l"/>
                <a:tab pos="1515745" algn="l"/>
              </a:tabLst>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tabLst>
                <a:tab pos="660400" algn="l"/>
                <a:tab pos="1515745" algn="l"/>
              </a:tabLst>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tabLst>
                <a:tab pos="660400" algn="l"/>
                <a:tab pos="1515745" algn="l"/>
              </a:tabLst>
              <a:defRPr sz="2000">
                <a:solidFill>
                  <a:schemeClr val="tx1"/>
                </a:solidFill>
                <a:latin typeface="Arial" panose="020B0604020202090204" pitchFamily="34" charset="0"/>
                <a:ea typeface="宋体" pitchFamily="2" charset="-122"/>
              </a:defRPr>
            </a:lvl9pPr>
          </a:lstStyle>
          <a:p>
            <a:pPr eaLnBrk="1" hangingPunct="1">
              <a:lnSpc>
                <a:spcPct val="90000"/>
              </a:lnSpc>
              <a:spcBef>
                <a:spcPct val="60000"/>
              </a:spcBef>
              <a:buClr>
                <a:srgbClr val="0099FF"/>
              </a:buClr>
              <a:buSzPct val="75000"/>
              <a:buFont typeface="Wingdings" panose="05000000000000000000" pitchFamily="2" charset="2"/>
              <a:buNone/>
            </a:pPr>
            <a:r>
              <a:rPr lang="zh-CN" altLang="zh-CN" sz="2400" b="1">
                <a:ea typeface="楷体_GB2312" pitchFamily="49" charset="-122"/>
              </a:rPr>
              <a:t>例：</a:t>
            </a:r>
            <a:endParaRPr lang="en-US" altLang="zh-CN" sz="2400" b="1">
              <a:ea typeface="楷体_GB2312" pitchFamily="49" charset="-122"/>
            </a:endParaRPr>
          </a:p>
        </p:txBody>
      </p:sp>
      <p:sp>
        <p:nvSpPr>
          <p:cNvPr id="17411" name="Text Box 4"/>
          <p:cNvSpPr txBox="1">
            <a:spLocks noChangeArrowheads="1"/>
          </p:cNvSpPr>
          <p:nvPr/>
        </p:nvSpPr>
        <p:spPr bwMode="auto">
          <a:xfrm>
            <a:off x="679450" y="3506788"/>
            <a:ext cx="253365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just" eaLnBrk="1" hangingPunct="1">
              <a:lnSpc>
                <a:spcPct val="100000"/>
              </a:lnSpc>
              <a:spcBef>
                <a:spcPct val="0"/>
              </a:spcBef>
              <a:buFontTx/>
              <a:buNone/>
            </a:pPr>
            <a:r>
              <a:rPr lang="zh-CN" altLang="zh-CN" sz="2800" b="1">
                <a:solidFill>
                  <a:schemeClr val="accent2"/>
                </a:solidFill>
                <a:latin typeface="Times New Roman" panose="02020503050405090304" pitchFamily="18" charset="0"/>
                <a:ea typeface="楷体_GB2312" pitchFamily="49" charset="-122"/>
              </a:rPr>
              <a:t>问题：若</a:t>
            </a:r>
            <a:r>
              <a:rPr lang="en-US" altLang="zh-CN" sz="2800" b="1">
                <a:solidFill>
                  <a:srgbClr val="FF3300"/>
                </a:solidFill>
                <a:latin typeface="Times New Roman" panose="02020503050405090304" pitchFamily="18" charset="0"/>
                <a:ea typeface="楷体_GB2312" pitchFamily="49" charset="-122"/>
              </a:rPr>
              <a:t>AND</a:t>
            </a:r>
            <a:r>
              <a:rPr lang="zh-CN" altLang="zh-CN" sz="2800" b="1">
                <a:solidFill>
                  <a:schemeClr val="accent2"/>
                </a:solidFill>
                <a:latin typeface="Times New Roman" panose="02020503050405090304" pitchFamily="18" charset="0"/>
                <a:ea typeface="楷体_GB2312" pitchFamily="49" charset="-122"/>
              </a:rPr>
              <a:t>错写为</a:t>
            </a:r>
            <a:r>
              <a:rPr lang="en-US" altLang="zh-CN" sz="2800" b="1">
                <a:solidFill>
                  <a:srgbClr val="FF3300"/>
                </a:solidFill>
                <a:latin typeface="Times New Roman" panose="02020503050405090304" pitchFamily="18" charset="0"/>
                <a:ea typeface="楷体_GB2312" pitchFamily="49" charset="-122"/>
              </a:rPr>
              <a:t>OR</a:t>
            </a:r>
            <a:r>
              <a:rPr lang="en-US" altLang="zh-CN" sz="2800" b="1">
                <a:solidFill>
                  <a:schemeClr val="accent2"/>
                </a:solidFill>
                <a:latin typeface="Times New Roman" panose="02020503050405090304" pitchFamily="18" charset="0"/>
                <a:ea typeface="楷体_GB2312" pitchFamily="49" charset="-122"/>
              </a:rPr>
              <a:t>，</a:t>
            </a:r>
            <a:r>
              <a:rPr lang="zh-CN" altLang="zh-CN" sz="2800" b="1">
                <a:solidFill>
                  <a:schemeClr val="accent2"/>
                </a:solidFill>
                <a:latin typeface="Times New Roman" panose="02020503050405090304" pitchFamily="18" charset="0"/>
                <a:ea typeface="楷体_GB2312" pitchFamily="49" charset="-122"/>
              </a:rPr>
              <a:t>或</a:t>
            </a:r>
            <a:r>
              <a:rPr lang="en-US" altLang="zh-CN" sz="2800" b="1">
                <a:solidFill>
                  <a:srgbClr val="FF3300"/>
                </a:solidFill>
                <a:latin typeface="Times New Roman" panose="02020503050405090304" pitchFamily="18" charset="0"/>
                <a:ea typeface="楷体_GB2312" pitchFamily="49" charset="-122"/>
              </a:rPr>
              <a:t>X&gt;1</a:t>
            </a:r>
            <a:r>
              <a:rPr lang="zh-CN" altLang="zh-CN" sz="2800" b="1">
                <a:solidFill>
                  <a:schemeClr val="accent2"/>
                </a:solidFill>
                <a:latin typeface="Times New Roman" panose="02020503050405090304" pitchFamily="18" charset="0"/>
                <a:ea typeface="楷体_GB2312" pitchFamily="49" charset="-122"/>
              </a:rPr>
              <a:t>错写为</a:t>
            </a:r>
            <a:r>
              <a:rPr lang="en-US" altLang="zh-CN" sz="2800" b="1">
                <a:solidFill>
                  <a:srgbClr val="FF3300"/>
                </a:solidFill>
                <a:latin typeface="Times New Roman" panose="02020503050405090304" pitchFamily="18" charset="0"/>
                <a:ea typeface="楷体_GB2312" pitchFamily="49" charset="-122"/>
              </a:rPr>
              <a:t>X&lt;1</a:t>
            </a:r>
            <a:r>
              <a:rPr lang="en-US" altLang="zh-CN" sz="2800" b="1">
                <a:solidFill>
                  <a:schemeClr val="accent2"/>
                </a:solidFill>
                <a:latin typeface="Times New Roman" panose="02020503050405090304" pitchFamily="18" charset="0"/>
                <a:ea typeface="楷体_GB2312" pitchFamily="49" charset="-122"/>
              </a:rPr>
              <a:t>,</a:t>
            </a:r>
            <a:r>
              <a:rPr lang="zh-CN" altLang="zh-CN" sz="2800" b="1">
                <a:solidFill>
                  <a:schemeClr val="accent2"/>
                </a:solidFill>
                <a:latin typeface="Times New Roman" panose="02020503050405090304" pitchFamily="18" charset="0"/>
                <a:ea typeface="楷体_GB2312" pitchFamily="49" charset="-122"/>
              </a:rPr>
              <a:t>则错误无法由上例测出。</a:t>
            </a:r>
            <a:endParaRPr lang="zh-CN" altLang="zh-CN" sz="2400" b="1">
              <a:latin typeface="Times New Roman" panose="02020503050405090304" pitchFamily="18" charset="0"/>
            </a:endParaRPr>
          </a:p>
        </p:txBody>
      </p:sp>
      <p:grpSp>
        <p:nvGrpSpPr>
          <p:cNvPr id="39939" name="Group 4"/>
          <p:cNvGrpSpPr/>
          <p:nvPr/>
        </p:nvGrpSpPr>
        <p:grpSpPr bwMode="auto">
          <a:xfrm>
            <a:off x="4360863" y="1219200"/>
            <a:ext cx="4783137" cy="5638800"/>
            <a:chOff x="0" y="0"/>
            <a:chExt cx="2507" cy="2675"/>
          </a:xfrm>
        </p:grpSpPr>
        <p:grpSp>
          <p:nvGrpSpPr>
            <p:cNvPr id="39944" name="Group 5"/>
            <p:cNvGrpSpPr/>
            <p:nvPr/>
          </p:nvGrpSpPr>
          <p:grpSpPr bwMode="auto">
            <a:xfrm>
              <a:off x="0" y="0"/>
              <a:ext cx="2507" cy="2675"/>
              <a:chOff x="0" y="0"/>
              <a:chExt cx="2507" cy="2675"/>
            </a:xfrm>
          </p:grpSpPr>
          <p:sp>
            <p:nvSpPr>
              <p:cNvPr id="39949" name="AutoShape 6"/>
              <p:cNvSpPr>
                <a:spLocks noChangeArrowheads="1"/>
              </p:cNvSpPr>
              <p:nvPr/>
            </p:nvSpPr>
            <p:spPr bwMode="auto">
              <a:xfrm>
                <a:off x="363" y="0"/>
                <a:ext cx="567" cy="272"/>
              </a:xfrm>
              <a:prstGeom prst="flowChartAlternateProcess">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b="1">
                    <a:latin typeface="Times New Roman" panose="02020503050405090304" pitchFamily="18" charset="0"/>
                  </a:rPr>
                  <a:t>入口</a:t>
                </a:r>
                <a:endParaRPr lang="zh-CN" altLang="zh-CN" sz="2800" b="1">
                  <a:latin typeface="Times New Roman" panose="02020503050405090304" pitchFamily="18" charset="0"/>
                </a:endParaRPr>
              </a:p>
            </p:txBody>
          </p:sp>
          <p:sp>
            <p:nvSpPr>
              <p:cNvPr id="39950" name="Line 7"/>
              <p:cNvSpPr>
                <a:spLocks noChangeShapeType="1"/>
              </p:cNvSpPr>
              <p:nvPr/>
            </p:nvSpPr>
            <p:spPr bwMode="auto">
              <a:xfrm>
                <a:off x="646" y="272"/>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1" name="AutoShape 8"/>
              <p:cNvSpPr>
                <a:spLocks noChangeArrowheads="1"/>
              </p:cNvSpPr>
              <p:nvPr/>
            </p:nvSpPr>
            <p:spPr bwMode="auto">
              <a:xfrm>
                <a:off x="0" y="499"/>
                <a:ext cx="1292" cy="725"/>
              </a:xfrm>
              <a:prstGeom prst="flowChartDecision">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8000" tIns="10800" rIns="18000" bIns="11880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b="1">
                    <a:latin typeface="Times New Roman" panose="02020503050405090304" pitchFamily="18" charset="0"/>
                  </a:rPr>
                  <a:t>A &gt; 1</a:t>
                </a:r>
                <a:endParaRPr lang="en-US" altLang="zh-CN" sz="2800" b="1">
                  <a:latin typeface="Times New Roman" panose="02020503050405090304" pitchFamily="18" charset="0"/>
                </a:endParaRPr>
              </a:p>
              <a:p>
                <a:pPr eaLnBrk="1" hangingPunct="1">
                  <a:lnSpc>
                    <a:spcPct val="100000"/>
                  </a:lnSpc>
                  <a:spcBef>
                    <a:spcPct val="0"/>
                  </a:spcBef>
                  <a:buFontTx/>
                  <a:buNone/>
                </a:pPr>
                <a:r>
                  <a:rPr lang="en-US" altLang="zh-CN" sz="2800" b="1">
                    <a:latin typeface="Times New Roman" panose="02020503050405090304" pitchFamily="18" charset="0"/>
                  </a:rPr>
                  <a:t>AND B=0</a:t>
                </a:r>
                <a:endParaRPr lang="en-US" altLang="zh-CN" sz="2800" b="1">
                  <a:latin typeface="Times New Roman" panose="02020503050405090304" pitchFamily="18" charset="0"/>
                </a:endParaRPr>
              </a:p>
            </p:txBody>
          </p:sp>
          <p:sp>
            <p:nvSpPr>
              <p:cNvPr id="39952" name="Line 9"/>
              <p:cNvSpPr>
                <a:spLocks noChangeShapeType="1"/>
              </p:cNvSpPr>
              <p:nvPr/>
            </p:nvSpPr>
            <p:spPr bwMode="auto">
              <a:xfrm>
                <a:off x="1292" y="862"/>
                <a:ext cx="384"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53" name="Text Box 10"/>
              <p:cNvSpPr txBox="1">
                <a:spLocks noChangeArrowheads="1"/>
              </p:cNvSpPr>
              <p:nvPr/>
            </p:nvSpPr>
            <p:spPr bwMode="auto">
              <a:xfrm>
                <a:off x="1256" y="633"/>
                <a:ext cx="33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T</a:t>
                </a:r>
                <a:endParaRPr lang="en-US" altLang="zh-CN" sz="2800" b="1">
                  <a:latin typeface="Times New Roman" panose="02020503050405090304" pitchFamily="18" charset="0"/>
                </a:endParaRPr>
              </a:p>
            </p:txBody>
          </p:sp>
          <p:sp>
            <p:nvSpPr>
              <p:cNvPr id="39954" name="Line 11"/>
              <p:cNvSpPr>
                <a:spLocks noChangeShapeType="1"/>
              </p:cNvSpPr>
              <p:nvPr/>
            </p:nvSpPr>
            <p:spPr bwMode="auto">
              <a:xfrm>
                <a:off x="646" y="1224"/>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9955" name="Group 12"/>
              <p:cNvGrpSpPr/>
              <p:nvPr/>
            </p:nvGrpSpPr>
            <p:grpSpPr bwMode="auto">
              <a:xfrm>
                <a:off x="0" y="1451"/>
                <a:ext cx="1676" cy="725"/>
                <a:chOff x="0" y="0"/>
                <a:chExt cx="1676" cy="725"/>
              </a:xfrm>
            </p:grpSpPr>
            <p:sp>
              <p:nvSpPr>
                <p:cNvPr id="39968" name="AutoShape 13"/>
                <p:cNvSpPr>
                  <a:spLocks noChangeArrowheads="1"/>
                </p:cNvSpPr>
                <p:nvPr/>
              </p:nvSpPr>
              <p:spPr bwMode="auto">
                <a:xfrm>
                  <a:off x="0" y="0"/>
                  <a:ext cx="1292" cy="725"/>
                </a:xfrm>
                <a:prstGeom prst="flowChartDecision">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8000" tIns="10800" rIns="18000" bIns="11880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b="1">
                      <a:latin typeface="Times New Roman" panose="02020503050405090304" pitchFamily="18" charset="0"/>
                    </a:rPr>
                    <a:t>A=2</a:t>
                  </a:r>
                  <a:endParaRPr lang="en-US" altLang="zh-CN" sz="2800" b="1">
                    <a:latin typeface="Times New Roman" panose="02020503050405090304" pitchFamily="18" charset="0"/>
                  </a:endParaRPr>
                </a:p>
                <a:p>
                  <a:pPr eaLnBrk="1" hangingPunct="1">
                    <a:lnSpc>
                      <a:spcPct val="100000"/>
                    </a:lnSpc>
                    <a:spcBef>
                      <a:spcPct val="0"/>
                    </a:spcBef>
                    <a:buFontTx/>
                    <a:buNone/>
                  </a:pPr>
                  <a:r>
                    <a:rPr lang="en-US" altLang="zh-CN" sz="2800" b="1">
                      <a:latin typeface="Times New Roman" panose="02020503050405090304" pitchFamily="18" charset="0"/>
                    </a:rPr>
                    <a:t>OR X &gt; 1</a:t>
                  </a:r>
                  <a:endParaRPr lang="en-US" altLang="zh-CN" sz="2800" b="1">
                    <a:latin typeface="Times New Roman" panose="02020503050405090304" pitchFamily="18" charset="0"/>
                  </a:endParaRPr>
                </a:p>
              </p:txBody>
            </p:sp>
            <p:sp>
              <p:nvSpPr>
                <p:cNvPr id="39969" name="Line 14"/>
                <p:cNvSpPr>
                  <a:spLocks noChangeShapeType="1"/>
                </p:cNvSpPr>
                <p:nvPr/>
              </p:nvSpPr>
              <p:spPr bwMode="auto">
                <a:xfrm>
                  <a:off x="1292" y="363"/>
                  <a:ext cx="384"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70" name="Text Box 15"/>
                <p:cNvSpPr txBox="1">
                  <a:spLocks noChangeArrowheads="1"/>
                </p:cNvSpPr>
                <p:nvPr/>
              </p:nvSpPr>
              <p:spPr bwMode="auto">
                <a:xfrm>
                  <a:off x="1256" y="134"/>
                  <a:ext cx="336"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T</a:t>
                  </a:r>
                  <a:endParaRPr lang="en-US" altLang="zh-CN" sz="2800" b="1">
                    <a:latin typeface="Times New Roman" panose="02020503050405090304" pitchFamily="18" charset="0"/>
                  </a:endParaRPr>
                </a:p>
              </p:txBody>
            </p:sp>
          </p:grpSp>
          <p:sp>
            <p:nvSpPr>
              <p:cNvPr id="39956" name="Text Box 16"/>
              <p:cNvSpPr txBox="1">
                <a:spLocks noChangeArrowheads="1"/>
              </p:cNvSpPr>
              <p:nvPr/>
            </p:nvSpPr>
            <p:spPr bwMode="auto">
              <a:xfrm>
                <a:off x="1691" y="725"/>
                <a:ext cx="816" cy="458"/>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X = X / A</a:t>
                </a:r>
                <a:endParaRPr lang="en-US" altLang="zh-CN" sz="2800" b="1">
                  <a:latin typeface="Times New Roman" panose="02020503050405090304" pitchFamily="18" charset="0"/>
                </a:endParaRPr>
              </a:p>
            </p:txBody>
          </p:sp>
          <p:sp>
            <p:nvSpPr>
              <p:cNvPr id="39957" name="Text Box 17"/>
              <p:cNvSpPr txBox="1">
                <a:spLocks noChangeArrowheads="1"/>
              </p:cNvSpPr>
              <p:nvPr/>
            </p:nvSpPr>
            <p:spPr bwMode="auto">
              <a:xfrm>
                <a:off x="1691" y="1677"/>
                <a:ext cx="816" cy="458"/>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X = X + 1</a:t>
                </a:r>
                <a:endParaRPr lang="en-US" altLang="zh-CN" sz="2800" b="1">
                  <a:latin typeface="Times New Roman" panose="02020503050405090304" pitchFamily="18" charset="0"/>
                </a:endParaRPr>
              </a:p>
            </p:txBody>
          </p:sp>
          <p:grpSp>
            <p:nvGrpSpPr>
              <p:cNvPr id="39958" name="Group 18"/>
              <p:cNvGrpSpPr/>
              <p:nvPr/>
            </p:nvGrpSpPr>
            <p:grpSpPr bwMode="auto">
              <a:xfrm>
                <a:off x="646" y="987"/>
                <a:ext cx="1429" cy="336"/>
                <a:chOff x="0" y="0"/>
                <a:chExt cx="1429" cy="336"/>
              </a:xfrm>
            </p:grpSpPr>
            <p:sp>
              <p:nvSpPr>
                <p:cNvPr id="39966" name="Line 19"/>
                <p:cNvSpPr>
                  <a:spLocks noChangeShapeType="1"/>
                </p:cNvSpPr>
                <p:nvPr/>
              </p:nvSpPr>
              <p:spPr bwMode="auto">
                <a:xfrm flipH="1">
                  <a:off x="0" y="336"/>
                  <a:ext cx="1428"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7" name="Line 20"/>
                <p:cNvSpPr>
                  <a:spLocks noChangeShapeType="1"/>
                </p:cNvSpPr>
                <p:nvPr/>
              </p:nvSpPr>
              <p:spPr bwMode="auto">
                <a:xfrm>
                  <a:off x="1429" y="0"/>
                  <a:ext cx="0"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9959" name="Group 21"/>
              <p:cNvGrpSpPr/>
              <p:nvPr/>
            </p:nvGrpSpPr>
            <p:grpSpPr bwMode="auto">
              <a:xfrm>
                <a:off x="646" y="1947"/>
                <a:ext cx="1429" cy="336"/>
                <a:chOff x="0" y="0"/>
                <a:chExt cx="1429" cy="336"/>
              </a:xfrm>
            </p:grpSpPr>
            <p:sp>
              <p:nvSpPr>
                <p:cNvPr id="39964" name="Line 22"/>
                <p:cNvSpPr>
                  <a:spLocks noChangeShapeType="1"/>
                </p:cNvSpPr>
                <p:nvPr/>
              </p:nvSpPr>
              <p:spPr bwMode="auto">
                <a:xfrm flipH="1">
                  <a:off x="0" y="336"/>
                  <a:ext cx="1428"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5" name="Line 23"/>
                <p:cNvSpPr>
                  <a:spLocks noChangeShapeType="1"/>
                </p:cNvSpPr>
                <p:nvPr/>
              </p:nvSpPr>
              <p:spPr bwMode="auto">
                <a:xfrm>
                  <a:off x="1429" y="0"/>
                  <a:ext cx="0"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60" name="Line 24"/>
              <p:cNvSpPr>
                <a:spLocks noChangeShapeType="1"/>
              </p:cNvSpPr>
              <p:nvPr/>
            </p:nvSpPr>
            <p:spPr bwMode="auto">
              <a:xfrm>
                <a:off x="646" y="2176"/>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1" name="AutoShape 25"/>
              <p:cNvSpPr>
                <a:spLocks noChangeArrowheads="1"/>
              </p:cNvSpPr>
              <p:nvPr/>
            </p:nvSpPr>
            <p:spPr bwMode="auto">
              <a:xfrm>
                <a:off x="363" y="2403"/>
                <a:ext cx="567" cy="272"/>
              </a:xfrm>
              <a:prstGeom prst="flowChartAlternateProcess">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b="1">
                    <a:latin typeface="Times New Roman" panose="02020503050405090304" pitchFamily="18" charset="0"/>
                  </a:rPr>
                  <a:t>返回</a:t>
                </a:r>
                <a:endParaRPr lang="zh-CN" altLang="zh-CN" sz="2800" b="1">
                  <a:latin typeface="Times New Roman" panose="02020503050405090304" pitchFamily="18" charset="0"/>
                </a:endParaRPr>
              </a:p>
            </p:txBody>
          </p:sp>
          <p:sp>
            <p:nvSpPr>
              <p:cNvPr id="39962" name="Text Box 26"/>
              <p:cNvSpPr txBox="1">
                <a:spLocks noChangeArrowheads="1"/>
              </p:cNvSpPr>
              <p:nvPr/>
            </p:nvSpPr>
            <p:spPr bwMode="auto">
              <a:xfrm>
                <a:off x="395" y="1201"/>
                <a:ext cx="24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r" eaLnBrk="1" hangingPunct="1">
                  <a:lnSpc>
                    <a:spcPct val="100000"/>
                  </a:lnSpc>
                  <a:spcBef>
                    <a:spcPct val="50000"/>
                  </a:spcBef>
                  <a:buFontTx/>
                  <a:buNone/>
                </a:pPr>
                <a:r>
                  <a:rPr lang="en-US" altLang="zh-CN" sz="2800" b="1">
                    <a:latin typeface="Times New Roman" panose="02020503050405090304" pitchFamily="18" charset="0"/>
                  </a:rPr>
                  <a:t>F</a:t>
                </a:r>
                <a:endParaRPr lang="en-US" altLang="zh-CN" sz="2800" b="1">
                  <a:latin typeface="Times New Roman" panose="02020503050405090304" pitchFamily="18" charset="0"/>
                </a:endParaRPr>
              </a:p>
            </p:txBody>
          </p:sp>
          <p:sp>
            <p:nvSpPr>
              <p:cNvPr id="39963" name="Text Box 27"/>
              <p:cNvSpPr txBox="1">
                <a:spLocks noChangeArrowheads="1"/>
              </p:cNvSpPr>
              <p:nvPr/>
            </p:nvSpPr>
            <p:spPr bwMode="auto">
              <a:xfrm>
                <a:off x="395" y="2139"/>
                <a:ext cx="24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r" eaLnBrk="1" hangingPunct="1">
                  <a:lnSpc>
                    <a:spcPct val="100000"/>
                  </a:lnSpc>
                  <a:spcBef>
                    <a:spcPct val="50000"/>
                  </a:spcBef>
                  <a:buFontTx/>
                  <a:buNone/>
                </a:pPr>
                <a:r>
                  <a:rPr lang="en-US" altLang="zh-CN" sz="2800" b="1">
                    <a:latin typeface="Times New Roman" panose="02020503050405090304" pitchFamily="18" charset="0"/>
                  </a:rPr>
                  <a:t>F</a:t>
                </a:r>
                <a:endParaRPr lang="en-US" altLang="zh-CN" sz="2800" b="1">
                  <a:latin typeface="Times New Roman" panose="02020503050405090304" pitchFamily="18" charset="0"/>
                </a:endParaRPr>
              </a:p>
            </p:txBody>
          </p:sp>
        </p:grpSp>
        <p:sp>
          <p:nvSpPr>
            <p:cNvPr id="39945" name="Line 28"/>
            <p:cNvSpPr>
              <a:spLocks noChangeShapeType="1"/>
            </p:cNvSpPr>
            <p:nvPr/>
          </p:nvSpPr>
          <p:spPr bwMode="auto">
            <a:xfrm>
              <a:off x="635" y="123"/>
              <a:ext cx="1" cy="72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6" name="Line 29"/>
            <p:cNvSpPr>
              <a:spLocks noChangeShapeType="1"/>
            </p:cNvSpPr>
            <p:nvPr/>
          </p:nvSpPr>
          <p:spPr bwMode="auto">
            <a:xfrm>
              <a:off x="635" y="843"/>
              <a:ext cx="1440" cy="1"/>
            </a:xfrm>
            <a:prstGeom prst="line">
              <a:avLst/>
            </a:prstGeom>
            <a:noFill/>
            <a:ln w="25400">
              <a:solidFill>
                <a:srgbClr val="FF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7" name="Line 30"/>
            <p:cNvSpPr>
              <a:spLocks noChangeShapeType="1"/>
            </p:cNvSpPr>
            <p:nvPr/>
          </p:nvSpPr>
          <p:spPr bwMode="auto">
            <a:xfrm flipH="1">
              <a:off x="635" y="843"/>
              <a:ext cx="1440" cy="96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48" name="Line 31"/>
            <p:cNvSpPr>
              <a:spLocks noChangeShapeType="1"/>
            </p:cNvSpPr>
            <p:nvPr/>
          </p:nvSpPr>
          <p:spPr bwMode="auto">
            <a:xfrm>
              <a:off x="587" y="1803"/>
              <a:ext cx="1488" cy="1"/>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40" name="Line 32"/>
          <p:cNvSpPr>
            <a:spLocks noChangeShapeType="1"/>
          </p:cNvSpPr>
          <p:nvPr/>
        </p:nvSpPr>
        <p:spPr bwMode="auto">
          <a:xfrm flipH="1">
            <a:off x="5627688" y="4800600"/>
            <a:ext cx="2460625" cy="137160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41" name="Text Box 33"/>
          <p:cNvSpPr txBox="1">
            <a:spLocks noChangeArrowheads="1"/>
          </p:cNvSpPr>
          <p:nvPr/>
        </p:nvSpPr>
        <p:spPr bwMode="auto">
          <a:xfrm>
            <a:off x="684213" y="2630488"/>
            <a:ext cx="295433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400" b="1">
                <a:latin typeface="Times New Roman" panose="02020503050405090304" pitchFamily="18" charset="0"/>
                <a:ea typeface="楷体_GB2312" pitchFamily="49" charset="-122"/>
              </a:rPr>
              <a:t>Test case : </a:t>
            </a:r>
            <a:endParaRPr lang="en-US"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400" b="1">
                <a:latin typeface="Times New Roman" panose="02020503050405090304" pitchFamily="18" charset="0"/>
                <a:ea typeface="楷体_GB2312" pitchFamily="49" charset="-122"/>
              </a:rPr>
              <a:t> A=2 , B=0 , X=4. </a:t>
            </a:r>
            <a:endParaRPr lang="en-US" altLang="zh-CN" sz="2400" b="1">
              <a:latin typeface="Times New Roman" panose="02020503050405090304" pitchFamily="18" charset="0"/>
            </a:endParaRPr>
          </a:p>
        </p:txBody>
      </p:sp>
      <p:sp>
        <p:nvSpPr>
          <p:cNvPr id="39942" name="标题 34"/>
          <p:cNvSpPr>
            <a:spLocks noGrp="1" noChangeArrowheads="1"/>
          </p:cNvSpPr>
          <p:nvPr>
            <p:ph type="title" idx="4294967295"/>
          </p:nvPr>
        </p:nvSpPr>
        <p:spPr/>
        <p:txBody>
          <a:bodyPr/>
          <a:lstStyle/>
          <a:p>
            <a:pPr eaLnBrk="1" hangingPunct="1"/>
            <a:r>
              <a:rPr lang="zh-CN" altLang="zh-CN" sz="4000">
                <a:latin typeface="宋体" pitchFamily="2" charset="-122"/>
              </a:rPr>
              <a:t>⑴ 语句覆盖(</a:t>
            </a:r>
            <a:r>
              <a:rPr lang="en-US" altLang="zh-CN" sz="4000">
                <a:latin typeface="宋体" pitchFamily="2" charset="-122"/>
              </a:rPr>
              <a:t>Statement coverage)</a:t>
            </a:r>
            <a:endParaRPr lang="zh-CN" altLang="zh-CN" sz="4000">
              <a:latin typeface="宋体" pitchFamily="2" charset="-122"/>
            </a:endParaRPr>
          </a:p>
        </p:txBody>
      </p:sp>
      <p:sp>
        <p:nvSpPr>
          <p:cNvPr id="39943" name="Rectangle 35"/>
          <p:cNvSpPr>
            <a:spLocks noChangeArrowheads="1"/>
          </p:cNvSpPr>
          <p:nvPr/>
        </p:nvSpPr>
        <p:spPr bwMode="auto">
          <a:xfrm>
            <a:off x="250825" y="1484313"/>
            <a:ext cx="3756025" cy="51911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b="1">
                <a:solidFill>
                  <a:srgbClr val="FF0000"/>
                </a:solidFill>
              </a:rPr>
              <a:t>每个语句至少执行一次</a:t>
            </a:r>
            <a:endParaRPr lang="zh-CN" altLang="zh-CN" sz="2800" b="1">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441"/>
                                        </p:tgtEl>
                                        <p:attrNameLst>
                                          <p:attrName>style.visibility</p:attrName>
                                        </p:attrNameLst>
                                      </p:cBhvr>
                                      <p:to>
                                        <p:strVal val="visible"/>
                                      </p:to>
                                    </p:set>
                                    <p:animEffect transition="in" filter="blinds(horizontal)">
                                      <p:cBhvr>
                                        <p:cTn id="7" dur="500"/>
                                        <p:tgtEl>
                                          <p:spTgt spid="174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411"/>
                                        </p:tgtEl>
                                        <p:attrNameLst>
                                          <p:attrName>style.visibility</p:attrName>
                                        </p:attrNameLst>
                                      </p:cBhvr>
                                      <p:to>
                                        <p:strVal val="visible"/>
                                      </p:to>
                                    </p:set>
                                    <p:animEffect transition="in" filter="blinds(horizontal)">
                                      <p:cBhvr>
                                        <p:cTn id="12"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41" grpId="0"/>
      <p:bldP spid="17441" grpId="1"/>
      <p:bldP spid="17411" grpId="0"/>
      <p:bldP spid="17411" grpId="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1" name="标题 36"/>
          <p:cNvSpPr>
            <a:spLocks noGrp="1" noChangeArrowheads="1"/>
          </p:cNvSpPr>
          <p:nvPr>
            <p:ph type="title" idx="4294967295"/>
          </p:nvPr>
        </p:nvSpPr>
        <p:spPr>
          <a:xfrm>
            <a:off x="457200" y="115888"/>
            <a:ext cx="8229600" cy="1143000"/>
          </a:xfrm>
        </p:spPr>
        <p:txBody>
          <a:bodyPr/>
          <a:lstStyle/>
          <a:p>
            <a:pPr eaLnBrk="1" hangingPunct="1"/>
            <a:r>
              <a:rPr lang="en-US" altLang="zh-CN" sz="4000">
                <a:latin typeface="宋体" pitchFamily="2" charset="-122"/>
              </a:rPr>
              <a:t>(2)</a:t>
            </a:r>
            <a:r>
              <a:rPr lang="zh-CN" altLang="zh-CN" sz="4000">
                <a:latin typeface="宋体" pitchFamily="2" charset="-122"/>
              </a:rPr>
              <a:t>判定覆盖(</a:t>
            </a:r>
            <a:r>
              <a:rPr lang="en-US" altLang="zh-CN" sz="4000">
                <a:latin typeface="宋体" pitchFamily="2" charset="-122"/>
              </a:rPr>
              <a:t>Branch coverage)</a:t>
            </a:r>
            <a:endParaRPr lang="zh-CN" altLang="zh-CN" sz="4000">
              <a:latin typeface="宋体" pitchFamily="2" charset="-122"/>
            </a:endParaRPr>
          </a:p>
        </p:txBody>
      </p:sp>
      <p:sp>
        <p:nvSpPr>
          <p:cNvPr id="40962" name="Rectangle 2"/>
          <p:cNvSpPr>
            <a:spLocks noGrp="1" noChangeArrowheads="1"/>
          </p:cNvSpPr>
          <p:nvPr>
            <p:ph idx="4294967295"/>
          </p:nvPr>
        </p:nvSpPr>
        <p:spPr>
          <a:xfrm>
            <a:off x="34925" y="1341438"/>
            <a:ext cx="4176713" cy="719137"/>
          </a:xfrm>
        </p:spPr>
        <p:txBody>
          <a:bodyPr lIns="0" rIns="0"/>
          <a:lstStyle/>
          <a:p>
            <a:pPr eaLnBrk="1" hangingPunct="1">
              <a:buFont typeface="Wingdings" panose="05000000000000000000" pitchFamily="2" charset="2"/>
              <a:buNone/>
            </a:pPr>
            <a:r>
              <a:rPr lang="zh-CN" altLang="zh-CN">
                <a:solidFill>
                  <a:srgbClr val="FF0000"/>
                </a:solidFill>
                <a:latin typeface="宋体" pitchFamily="2" charset="-122"/>
              </a:rPr>
              <a:t>  在⑴的基础上，每个判定的每个分支至少执行一次。</a:t>
            </a:r>
            <a:endParaRPr lang="zh-CN" altLang="zh-CN">
              <a:solidFill>
                <a:srgbClr val="FF0000"/>
              </a:solidFill>
              <a:latin typeface="宋体" pitchFamily="2" charset="-122"/>
            </a:endParaRPr>
          </a:p>
        </p:txBody>
      </p:sp>
      <p:sp>
        <p:nvSpPr>
          <p:cNvPr id="18436" name="Text Box 4"/>
          <p:cNvSpPr txBox="1">
            <a:spLocks noChangeArrowheads="1"/>
          </p:cNvSpPr>
          <p:nvPr/>
        </p:nvSpPr>
        <p:spPr bwMode="auto">
          <a:xfrm>
            <a:off x="550863" y="3562350"/>
            <a:ext cx="3516312"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Test cases:</a:t>
            </a:r>
            <a:endParaRPr lang="en-US" altLang="zh-CN" sz="2400" b="1">
              <a:latin typeface="Times New Roman" panose="02020503050405090304" pitchFamily="18" charset="0"/>
            </a:endParaRPr>
          </a:p>
          <a:p>
            <a:pPr eaLnBrk="1" hangingPunct="1">
              <a:lnSpc>
                <a:spcPct val="100000"/>
              </a:lnSpc>
              <a:spcBef>
                <a:spcPct val="50000"/>
              </a:spcBef>
              <a:buFontTx/>
              <a:buNone/>
            </a:pPr>
            <a:r>
              <a:rPr lang="en-US" altLang="zh-CN" sz="2400" b="1">
                <a:latin typeface="Times New Roman" panose="02020503050405090304" pitchFamily="18" charset="0"/>
                <a:ea typeface="楷体_GB2312" pitchFamily="49" charset="-122"/>
              </a:rPr>
              <a:t>①A=3 , B=0 , X=3</a:t>
            </a:r>
            <a:endParaRPr lang="en-US" altLang="zh-CN" sz="2400" b="1">
              <a:latin typeface="Times New Roman" panose="02020503050405090304" pitchFamily="18" charset="0"/>
              <a:ea typeface="楷体_GB2312" pitchFamily="49" charset="-122"/>
            </a:endParaRPr>
          </a:p>
          <a:p>
            <a:pPr eaLnBrk="1" hangingPunct="1">
              <a:lnSpc>
                <a:spcPct val="100000"/>
              </a:lnSpc>
              <a:spcBef>
                <a:spcPct val="50000"/>
              </a:spcBef>
              <a:buFontTx/>
              <a:buNone/>
            </a:pPr>
            <a:r>
              <a:rPr lang="en-US" altLang="zh-CN" sz="2400" b="1">
                <a:latin typeface="Times New Roman" panose="02020503050405090304" pitchFamily="18" charset="0"/>
                <a:ea typeface="楷体_GB2312" pitchFamily="49" charset="-122"/>
              </a:rPr>
              <a:t>②A=2 , B=1 , X=1</a:t>
            </a:r>
            <a:endParaRPr lang="en-US" altLang="zh-CN" sz="2400" b="1">
              <a:latin typeface="Times New Roman" panose="02020503050405090304" pitchFamily="18" charset="0"/>
            </a:endParaRPr>
          </a:p>
        </p:txBody>
      </p:sp>
      <p:sp>
        <p:nvSpPr>
          <p:cNvPr id="18437" name="Text Box 5"/>
          <p:cNvSpPr txBox="1">
            <a:spLocks noChangeArrowheads="1"/>
          </p:cNvSpPr>
          <p:nvPr/>
        </p:nvSpPr>
        <p:spPr bwMode="auto">
          <a:xfrm>
            <a:off x="838200" y="5554663"/>
            <a:ext cx="2667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solidFill>
                  <a:schemeClr val="accent2"/>
                </a:solidFill>
                <a:latin typeface="Times New Roman" panose="02020503050405090304" pitchFamily="18" charset="0"/>
                <a:ea typeface="楷体_GB2312" pitchFamily="49" charset="-122"/>
              </a:rPr>
              <a:t>问题：若</a:t>
            </a:r>
            <a:r>
              <a:rPr lang="en-US" altLang="zh-CN" sz="2400" b="1">
                <a:solidFill>
                  <a:srgbClr val="FF3300"/>
                </a:solidFill>
                <a:latin typeface="Times New Roman" panose="02020503050405090304" pitchFamily="18" charset="0"/>
                <a:ea typeface="楷体_GB2312" pitchFamily="49" charset="-122"/>
              </a:rPr>
              <a:t>X&gt;1</a:t>
            </a:r>
            <a:r>
              <a:rPr lang="zh-CN" altLang="zh-CN" sz="2400" b="1">
                <a:solidFill>
                  <a:schemeClr val="accent2"/>
                </a:solidFill>
                <a:latin typeface="Times New Roman" panose="02020503050405090304" pitchFamily="18" charset="0"/>
                <a:ea typeface="楷体_GB2312" pitchFamily="49" charset="-122"/>
              </a:rPr>
              <a:t>错写为</a:t>
            </a:r>
            <a:r>
              <a:rPr lang="en-US" altLang="zh-CN" sz="2400" b="1">
                <a:solidFill>
                  <a:srgbClr val="FF3300"/>
                </a:solidFill>
                <a:latin typeface="Times New Roman" panose="02020503050405090304" pitchFamily="18" charset="0"/>
                <a:ea typeface="楷体_GB2312" pitchFamily="49" charset="-122"/>
              </a:rPr>
              <a:t>X&lt;1</a:t>
            </a:r>
            <a:r>
              <a:rPr lang="en-US" altLang="zh-CN" sz="2400" b="1">
                <a:solidFill>
                  <a:schemeClr val="accent2"/>
                </a:solidFill>
                <a:latin typeface="Times New Roman" panose="02020503050405090304" pitchFamily="18" charset="0"/>
                <a:ea typeface="楷体_GB2312" pitchFamily="49" charset="-122"/>
              </a:rPr>
              <a:t>,</a:t>
            </a:r>
            <a:r>
              <a:rPr lang="zh-CN" altLang="zh-CN" sz="2400" b="1">
                <a:solidFill>
                  <a:schemeClr val="accent2"/>
                </a:solidFill>
                <a:latin typeface="Times New Roman" panose="02020503050405090304" pitchFamily="18" charset="0"/>
                <a:ea typeface="楷体_GB2312" pitchFamily="49" charset="-122"/>
              </a:rPr>
              <a:t>仍然无法被测出。</a:t>
            </a:r>
            <a:endParaRPr lang="zh-CN" altLang="zh-CN" sz="2400" b="1">
              <a:latin typeface="Times New Roman" panose="02020503050405090304" pitchFamily="18" charset="0"/>
              <a:ea typeface="楷体_GB2312" pitchFamily="49" charset="-122"/>
            </a:endParaRPr>
          </a:p>
        </p:txBody>
      </p:sp>
      <p:grpSp>
        <p:nvGrpSpPr>
          <p:cNvPr id="40965" name="Group 6"/>
          <p:cNvGrpSpPr/>
          <p:nvPr/>
        </p:nvGrpSpPr>
        <p:grpSpPr bwMode="auto">
          <a:xfrm>
            <a:off x="3924300" y="1219200"/>
            <a:ext cx="5133975" cy="5410200"/>
            <a:chOff x="0" y="0"/>
            <a:chExt cx="3234" cy="3408"/>
          </a:xfrm>
        </p:grpSpPr>
        <p:sp>
          <p:nvSpPr>
            <p:cNvPr id="40966" name="Line 34"/>
            <p:cNvSpPr>
              <a:spLocks noChangeShapeType="1"/>
            </p:cNvSpPr>
            <p:nvPr/>
          </p:nvSpPr>
          <p:spPr bwMode="auto">
            <a:xfrm>
              <a:off x="1102" y="2345"/>
              <a:ext cx="0" cy="72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0967" name="Group 8"/>
            <p:cNvGrpSpPr/>
            <p:nvPr/>
          </p:nvGrpSpPr>
          <p:grpSpPr bwMode="auto">
            <a:xfrm>
              <a:off x="0" y="0"/>
              <a:ext cx="3234" cy="3408"/>
              <a:chOff x="0" y="0"/>
              <a:chExt cx="2716" cy="2675"/>
            </a:xfrm>
          </p:grpSpPr>
          <p:grpSp>
            <p:nvGrpSpPr>
              <p:cNvPr id="40968" name="Group 9"/>
              <p:cNvGrpSpPr/>
              <p:nvPr/>
            </p:nvGrpSpPr>
            <p:grpSpPr bwMode="auto">
              <a:xfrm>
                <a:off x="0" y="0"/>
                <a:ext cx="2716" cy="2675"/>
                <a:chOff x="0" y="0"/>
                <a:chExt cx="2507" cy="2675"/>
              </a:xfrm>
            </p:grpSpPr>
            <p:sp>
              <p:nvSpPr>
                <p:cNvPr id="40976" name="AutoShape 7"/>
                <p:cNvSpPr>
                  <a:spLocks noChangeArrowheads="1"/>
                </p:cNvSpPr>
                <p:nvPr/>
              </p:nvSpPr>
              <p:spPr bwMode="auto">
                <a:xfrm>
                  <a:off x="363" y="0"/>
                  <a:ext cx="567" cy="272"/>
                </a:xfrm>
                <a:prstGeom prst="flowChartAlternateProcess">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b="1">
                      <a:latin typeface="Times New Roman" panose="02020503050405090304" pitchFamily="18" charset="0"/>
                    </a:rPr>
                    <a:t>入口</a:t>
                  </a:r>
                  <a:endParaRPr lang="zh-CN" altLang="zh-CN" sz="2800" b="1">
                    <a:latin typeface="Times New Roman" panose="02020503050405090304" pitchFamily="18" charset="0"/>
                  </a:endParaRPr>
                </a:p>
              </p:txBody>
            </p:sp>
            <p:sp>
              <p:nvSpPr>
                <p:cNvPr id="40977" name="Line 8"/>
                <p:cNvSpPr>
                  <a:spLocks noChangeShapeType="1"/>
                </p:cNvSpPr>
                <p:nvPr/>
              </p:nvSpPr>
              <p:spPr bwMode="auto">
                <a:xfrm>
                  <a:off x="646" y="272"/>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AutoShape 9"/>
                <p:cNvSpPr>
                  <a:spLocks noChangeArrowheads="1"/>
                </p:cNvSpPr>
                <p:nvPr/>
              </p:nvSpPr>
              <p:spPr bwMode="auto">
                <a:xfrm>
                  <a:off x="0" y="499"/>
                  <a:ext cx="1292" cy="725"/>
                </a:xfrm>
                <a:prstGeom prst="flowChartDecision">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8000" tIns="10800" rIns="18000" bIns="11880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b="1">
                      <a:latin typeface="Times New Roman" panose="02020503050405090304" pitchFamily="18" charset="0"/>
                    </a:rPr>
                    <a:t>A &gt; 1</a:t>
                  </a:r>
                  <a:endParaRPr lang="en-US" altLang="zh-CN" sz="2800" b="1">
                    <a:latin typeface="Times New Roman" panose="02020503050405090304" pitchFamily="18" charset="0"/>
                  </a:endParaRPr>
                </a:p>
                <a:p>
                  <a:pPr eaLnBrk="1" hangingPunct="1">
                    <a:lnSpc>
                      <a:spcPct val="100000"/>
                    </a:lnSpc>
                    <a:spcBef>
                      <a:spcPct val="0"/>
                    </a:spcBef>
                    <a:buFontTx/>
                    <a:buNone/>
                  </a:pPr>
                  <a:r>
                    <a:rPr lang="en-US" altLang="zh-CN" sz="2800" b="1">
                      <a:latin typeface="Times New Roman" panose="02020503050405090304" pitchFamily="18" charset="0"/>
                    </a:rPr>
                    <a:t>AND B=0</a:t>
                  </a:r>
                  <a:endParaRPr lang="en-US" altLang="zh-CN" sz="2800" b="1">
                    <a:latin typeface="Times New Roman" panose="02020503050405090304" pitchFamily="18" charset="0"/>
                  </a:endParaRPr>
                </a:p>
              </p:txBody>
            </p:sp>
            <p:sp>
              <p:nvSpPr>
                <p:cNvPr id="40979" name="Line 10"/>
                <p:cNvSpPr>
                  <a:spLocks noChangeShapeType="1"/>
                </p:cNvSpPr>
                <p:nvPr/>
              </p:nvSpPr>
              <p:spPr bwMode="auto">
                <a:xfrm>
                  <a:off x="1292" y="862"/>
                  <a:ext cx="384"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0" name="Text Box 11"/>
                <p:cNvSpPr txBox="1">
                  <a:spLocks noChangeArrowheads="1"/>
                </p:cNvSpPr>
                <p:nvPr/>
              </p:nvSpPr>
              <p:spPr bwMode="auto">
                <a:xfrm>
                  <a:off x="1255" y="633"/>
                  <a:ext cx="336"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T</a:t>
                  </a:r>
                  <a:endParaRPr lang="en-US" altLang="zh-CN" sz="2800" b="1">
                    <a:latin typeface="Times New Roman" panose="02020503050405090304" pitchFamily="18" charset="0"/>
                  </a:endParaRPr>
                </a:p>
              </p:txBody>
            </p:sp>
            <p:sp>
              <p:nvSpPr>
                <p:cNvPr id="40981" name="Line 12"/>
                <p:cNvSpPr>
                  <a:spLocks noChangeShapeType="1"/>
                </p:cNvSpPr>
                <p:nvPr/>
              </p:nvSpPr>
              <p:spPr bwMode="auto">
                <a:xfrm>
                  <a:off x="646" y="1224"/>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0982" name="Group 16"/>
                <p:cNvGrpSpPr/>
                <p:nvPr/>
              </p:nvGrpSpPr>
              <p:grpSpPr bwMode="auto">
                <a:xfrm>
                  <a:off x="0" y="1451"/>
                  <a:ext cx="1676" cy="725"/>
                  <a:chOff x="0" y="0"/>
                  <a:chExt cx="1676" cy="725"/>
                </a:xfrm>
              </p:grpSpPr>
              <p:sp>
                <p:nvSpPr>
                  <p:cNvPr id="40995" name="AutoShape 14"/>
                  <p:cNvSpPr>
                    <a:spLocks noChangeArrowheads="1"/>
                  </p:cNvSpPr>
                  <p:nvPr/>
                </p:nvSpPr>
                <p:spPr bwMode="auto">
                  <a:xfrm>
                    <a:off x="0" y="0"/>
                    <a:ext cx="1292" cy="725"/>
                  </a:xfrm>
                  <a:prstGeom prst="flowChartDecision">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8000" tIns="10800" rIns="18000" bIns="11880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b="1">
                        <a:latin typeface="Times New Roman" panose="02020503050405090304" pitchFamily="18" charset="0"/>
                      </a:rPr>
                      <a:t>A=2</a:t>
                    </a:r>
                    <a:endParaRPr lang="en-US" altLang="zh-CN" sz="2800" b="1">
                      <a:latin typeface="Times New Roman" panose="02020503050405090304" pitchFamily="18" charset="0"/>
                    </a:endParaRPr>
                  </a:p>
                  <a:p>
                    <a:pPr eaLnBrk="1" hangingPunct="1">
                      <a:lnSpc>
                        <a:spcPct val="100000"/>
                      </a:lnSpc>
                      <a:spcBef>
                        <a:spcPct val="0"/>
                      </a:spcBef>
                      <a:buFontTx/>
                      <a:buNone/>
                    </a:pPr>
                    <a:r>
                      <a:rPr lang="en-US" altLang="zh-CN" sz="2800" b="1">
                        <a:latin typeface="Times New Roman" panose="02020503050405090304" pitchFamily="18" charset="0"/>
                      </a:rPr>
                      <a:t>OR X &gt; 1</a:t>
                    </a:r>
                    <a:endParaRPr lang="en-US" altLang="zh-CN" sz="2800" b="1">
                      <a:latin typeface="Times New Roman" panose="02020503050405090304" pitchFamily="18" charset="0"/>
                    </a:endParaRPr>
                  </a:p>
                </p:txBody>
              </p:sp>
              <p:sp>
                <p:nvSpPr>
                  <p:cNvPr id="40996" name="Line 15"/>
                  <p:cNvSpPr>
                    <a:spLocks noChangeShapeType="1"/>
                  </p:cNvSpPr>
                  <p:nvPr/>
                </p:nvSpPr>
                <p:spPr bwMode="auto">
                  <a:xfrm>
                    <a:off x="1292" y="363"/>
                    <a:ext cx="384"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7" name="Text Box 16"/>
                  <p:cNvSpPr txBox="1">
                    <a:spLocks noChangeArrowheads="1"/>
                  </p:cNvSpPr>
                  <p:nvPr/>
                </p:nvSpPr>
                <p:spPr bwMode="auto">
                  <a:xfrm>
                    <a:off x="1256" y="135"/>
                    <a:ext cx="335"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T</a:t>
                    </a:r>
                    <a:endParaRPr lang="en-US" altLang="zh-CN" sz="2800" b="1">
                      <a:latin typeface="Times New Roman" panose="02020503050405090304" pitchFamily="18" charset="0"/>
                    </a:endParaRPr>
                  </a:p>
                </p:txBody>
              </p:sp>
            </p:grpSp>
            <p:sp>
              <p:nvSpPr>
                <p:cNvPr id="40983" name="Text Box 17"/>
                <p:cNvSpPr txBox="1">
                  <a:spLocks noChangeArrowheads="1"/>
                </p:cNvSpPr>
                <p:nvPr/>
              </p:nvSpPr>
              <p:spPr bwMode="auto">
                <a:xfrm>
                  <a:off x="1691" y="725"/>
                  <a:ext cx="816" cy="26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X = X / A</a:t>
                  </a:r>
                  <a:endParaRPr lang="en-US" altLang="zh-CN" sz="2800" b="1">
                    <a:latin typeface="Times New Roman" panose="02020503050405090304" pitchFamily="18" charset="0"/>
                  </a:endParaRPr>
                </a:p>
              </p:txBody>
            </p:sp>
            <p:sp>
              <p:nvSpPr>
                <p:cNvPr id="40984" name="Text Box 18"/>
                <p:cNvSpPr txBox="1">
                  <a:spLocks noChangeArrowheads="1"/>
                </p:cNvSpPr>
                <p:nvPr/>
              </p:nvSpPr>
              <p:spPr bwMode="auto">
                <a:xfrm>
                  <a:off x="1691" y="1677"/>
                  <a:ext cx="816" cy="266"/>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X = X + 1</a:t>
                  </a:r>
                  <a:endParaRPr lang="en-US" altLang="zh-CN" sz="2800" b="1">
                    <a:latin typeface="Times New Roman" panose="02020503050405090304" pitchFamily="18" charset="0"/>
                  </a:endParaRPr>
                </a:p>
              </p:txBody>
            </p:sp>
            <p:grpSp>
              <p:nvGrpSpPr>
                <p:cNvPr id="40985" name="Group 22"/>
                <p:cNvGrpSpPr/>
                <p:nvPr/>
              </p:nvGrpSpPr>
              <p:grpSpPr bwMode="auto">
                <a:xfrm>
                  <a:off x="646" y="987"/>
                  <a:ext cx="1429" cy="336"/>
                  <a:chOff x="0" y="0"/>
                  <a:chExt cx="1429" cy="336"/>
                </a:xfrm>
              </p:grpSpPr>
              <p:sp>
                <p:nvSpPr>
                  <p:cNvPr id="40993" name="Line 20"/>
                  <p:cNvSpPr>
                    <a:spLocks noChangeShapeType="1"/>
                  </p:cNvSpPr>
                  <p:nvPr/>
                </p:nvSpPr>
                <p:spPr bwMode="auto">
                  <a:xfrm flipH="1">
                    <a:off x="0" y="336"/>
                    <a:ext cx="1428"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4" name="Line 21"/>
                  <p:cNvSpPr>
                    <a:spLocks noChangeShapeType="1"/>
                  </p:cNvSpPr>
                  <p:nvPr/>
                </p:nvSpPr>
                <p:spPr bwMode="auto">
                  <a:xfrm>
                    <a:off x="1429" y="0"/>
                    <a:ext cx="0"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0986" name="Group 25"/>
                <p:cNvGrpSpPr/>
                <p:nvPr/>
              </p:nvGrpSpPr>
              <p:grpSpPr bwMode="auto">
                <a:xfrm>
                  <a:off x="646" y="1947"/>
                  <a:ext cx="1429" cy="336"/>
                  <a:chOff x="0" y="0"/>
                  <a:chExt cx="1429" cy="336"/>
                </a:xfrm>
              </p:grpSpPr>
              <p:sp>
                <p:nvSpPr>
                  <p:cNvPr id="40991" name="Line 23"/>
                  <p:cNvSpPr>
                    <a:spLocks noChangeShapeType="1"/>
                  </p:cNvSpPr>
                  <p:nvPr/>
                </p:nvSpPr>
                <p:spPr bwMode="auto">
                  <a:xfrm flipH="1">
                    <a:off x="0" y="336"/>
                    <a:ext cx="1428"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2" name="Line 24"/>
                  <p:cNvSpPr>
                    <a:spLocks noChangeShapeType="1"/>
                  </p:cNvSpPr>
                  <p:nvPr/>
                </p:nvSpPr>
                <p:spPr bwMode="auto">
                  <a:xfrm>
                    <a:off x="1429" y="0"/>
                    <a:ext cx="0"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987" name="Line 25"/>
                <p:cNvSpPr>
                  <a:spLocks noChangeShapeType="1"/>
                </p:cNvSpPr>
                <p:nvPr/>
              </p:nvSpPr>
              <p:spPr bwMode="auto">
                <a:xfrm>
                  <a:off x="646" y="2176"/>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AutoShape 26"/>
                <p:cNvSpPr>
                  <a:spLocks noChangeArrowheads="1"/>
                </p:cNvSpPr>
                <p:nvPr/>
              </p:nvSpPr>
              <p:spPr bwMode="auto">
                <a:xfrm>
                  <a:off x="363" y="2403"/>
                  <a:ext cx="567" cy="272"/>
                </a:xfrm>
                <a:prstGeom prst="flowChartAlternateProcess">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b="1">
                      <a:latin typeface="Times New Roman" panose="02020503050405090304" pitchFamily="18" charset="0"/>
                    </a:rPr>
                    <a:t>返回</a:t>
                  </a:r>
                  <a:endParaRPr lang="zh-CN" altLang="zh-CN" sz="2800" b="1">
                    <a:latin typeface="Times New Roman" panose="02020503050405090304" pitchFamily="18" charset="0"/>
                  </a:endParaRPr>
                </a:p>
              </p:txBody>
            </p:sp>
            <p:sp>
              <p:nvSpPr>
                <p:cNvPr id="40989" name="Text Box 27"/>
                <p:cNvSpPr txBox="1">
                  <a:spLocks noChangeArrowheads="1"/>
                </p:cNvSpPr>
                <p:nvPr/>
              </p:nvSpPr>
              <p:spPr bwMode="auto">
                <a:xfrm>
                  <a:off x="395" y="1201"/>
                  <a:ext cx="24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r" eaLnBrk="1" hangingPunct="1">
                    <a:lnSpc>
                      <a:spcPct val="100000"/>
                    </a:lnSpc>
                    <a:spcBef>
                      <a:spcPct val="50000"/>
                    </a:spcBef>
                    <a:buFontTx/>
                    <a:buNone/>
                  </a:pPr>
                  <a:r>
                    <a:rPr lang="en-US" altLang="zh-CN" sz="2800" b="1">
                      <a:latin typeface="Times New Roman" panose="02020503050405090304" pitchFamily="18" charset="0"/>
                    </a:rPr>
                    <a:t>F</a:t>
                  </a:r>
                  <a:endParaRPr lang="en-US" altLang="zh-CN" sz="2800" b="1">
                    <a:latin typeface="Times New Roman" panose="02020503050405090304" pitchFamily="18" charset="0"/>
                  </a:endParaRPr>
                </a:p>
              </p:txBody>
            </p:sp>
            <p:sp>
              <p:nvSpPr>
                <p:cNvPr id="40990" name="Text Box 28"/>
                <p:cNvSpPr txBox="1">
                  <a:spLocks noChangeArrowheads="1"/>
                </p:cNvSpPr>
                <p:nvPr/>
              </p:nvSpPr>
              <p:spPr bwMode="auto">
                <a:xfrm>
                  <a:off x="395" y="2139"/>
                  <a:ext cx="240"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r" eaLnBrk="1" hangingPunct="1">
                    <a:lnSpc>
                      <a:spcPct val="100000"/>
                    </a:lnSpc>
                    <a:spcBef>
                      <a:spcPct val="50000"/>
                    </a:spcBef>
                    <a:buFontTx/>
                    <a:buNone/>
                  </a:pPr>
                  <a:r>
                    <a:rPr lang="en-US" altLang="zh-CN" sz="2800" b="1">
                      <a:latin typeface="Times New Roman" panose="02020503050405090304" pitchFamily="18" charset="0"/>
                    </a:rPr>
                    <a:t>F</a:t>
                  </a:r>
                  <a:endParaRPr lang="en-US" altLang="zh-CN" sz="2800" b="1">
                    <a:latin typeface="Times New Roman" panose="02020503050405090304" pitchFamily="18" charset="0"/>
                  </a:endParaRPr>
                </a:p>
              </p:txBody>
            </p:sp>
          </p:grpSp>
          <p:grpSp>
            <p:nvGrpSpPr>
              <p:cNvPr id="40969" name="Group 32"/>
              <p:cNvGrpSpPr/>
              <p:nvPr/>
            </p:nvGrpSpPr>
            <p:grpSpPr bwMode="auto">
              <a:xfrm>
                <a:off x="688" y="123"/>
                <a:ext cx="1584" cy="2400"/>
                <a:chOff x="0" y="0"/>
                <a:chExt cx="1584" cy="2400"/>
              </a:xfrm>
            </p:grpSpPr>
            <p:sp>
              <p:nvSpPr>
                <p:cNvPr id="40970" name="Line 29"/>
                <p:cNvSpPr>
                  <a:spLocks noChangeShapeType="1"/>
                </p:cNvSpPr>
                <p:nvPr/>
              </p:nvSpPr>
              <p:spPr bwMode="auto">
                <a:xfrm>
                  <a:off x="0" y="0"/>
                  <a:ext cx="0" cy="72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1" name="Line 30"/>
                <p:cNvSpPr>
                  <a:spLocks noChangeShapeType="1"/>
                </p:cNvSpPr>
                <p:nvPr/>
              </p:nvSpPr>
              <p:spPr bwMode="auto">
                <a:xfrm>
                  <a:off x="0" y="741"/>
                  <a:ext cx="1560" cy="0"/>
                </a:xfrm>
                <a:prstGeom prst="line">
                  <a:avLst/>
                </a:prstGeom>
                <a:noFill/>
                <a:ln w="25400">
                  <a:solidFill>
                    <a:srgbClr val="FF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2" name="Line 31"/>
                <p:cNvSpPr>
                  <a:spLocks noChangeShapeType="1"/>
                </p:cNvSpPr>
                <p:nvPr/>
              </p:nvSpPr>
              <p:spPr bwMode="auto">
                <a:xfrm flipH="1">
                  <a:off x="24" y="720"/>
                  <a:ext cx="1560" cy="96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32"/>
                <p:cNvSpPr>
                  <a:spLocks noChangeShapeType="1"/>
                </p:cNvSpPr>
                <p:nvPr/>
              </p:nvSpPr>
              <p:spPr bwMode="auto">
                <a:xfrm>
                  <a:off x="24" y="1680"/>
                  <a:ext cx="1560" cy="0"/>
                </a:xfrm>
                <a:prstGeom prst="line">
                  <a:avLst/>
                </a:prstGeom>
                <a:noFill/>
                <a:ln w="25400">
                  <a:solidFill>
                    <a:srgbClr val="3366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33"/>
                <p:cNvSpPr>
                  <a:spLocks noChangeShapeType="1"/>
                </p:cNvSpPr>
                <p:nvPr/>
              </p:nvSpPr>
              <p:spPr bwMode="auto">
                <a:xfrm flipH="1">
                  <a:off x="76" y="1680"/>
                  <a:ext cx="1508" cy="720"/>
                </a:xfrm>
                <a:prstGeom prst="line">
                  <a:avLst/>
                </a:prstGeom>
                <a:noFill/>
                <a:ln w="25400">
                  <a:solidFill>
                    <a:srgbClr val="3366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Line 35"/>
                <p:cNvSpPr>
                  <a:spLocks noChangeShapeType="1"/>
                </p:cNvSpPr>
                <p:nvPr/>
              </p:nvSpPr>
              <p:spPr bwMode="auto">
                <a:xfrm>
                  <a:off x="24" y="720"/>
                  <a:ext cx="0" cy="960"/>
                </a:xfrm>
                <a:prstGeom prst="line">
                  <a:avLst/>
                </a:prstGeom>
                <a:noFill/>
                <a:ln w="25400">
                  <a:solidFill>
                    <a:srgbClr val="3366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blinds(horizontal)">
                                      <p:cBhvr>
                                        <p:cTn id="12"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p:bldP spid="18436" grpId="1"/>
      <p:bldP spid="18437" grpId="0"/>
      <p:bldP spid="18437" grpId="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5" name="标题 45"/>
          <p:cNvSpPr>
            <a:spLocks noGrp="1" noChangeArrowheads="1"/>
          </p:cNvSpPr>
          <p:nvPr>
            <p:ph type="title" idx="4294967295"/>
          </p:nvPr>
        </p:nvSpPr>
        <p:spPr/>
        <p:txBody>
          <a:bodyPr/>
          <a:lstStyle/>
          <a:p>
            <a:pPr eaLnBrk="1" hangingPunct="1"/>
            <a:r>
              <a:rPr lang="en-US" altLang="zh-CN" sz="4000">
                <a:latin typeface="宋体" pitchFamily="2" charset="-122"/>
              </a:rPr>
              <a:t>(3)</a:t>
            </a:r>
            <a:r>
              <a:rPr lang="zh-CN" altLang="zh-CN" sz="4000">
                <a:latin typeface="宋体" pitchFamily="2" charset="-122"/>
              </a:rPr>
              <a:t>条件覆盖(</a:t>
            </a:r>
            <a:r>
              <a:rPr lang="en-US" altLang="zh-CN" sz="4000">
                <a:latin typeface="宋体" pitchFamily="2" charset="-122"/>
              </a:rPr>
              <a:t>Condition coverage)</a:t>
            </a:r>
            <a:endParaRPr lang="zh-CN" altLang="zh-CN" sz="4000">
              <a:latin typeface="宋体" pitchFamily="2" charset="-122"/>
            </a:endParaRPr>
          </a:p>
        </p:txBody>
      </p:sp>
      <p:sp>
        <p:nvSpPr>
          <p:cNvPr id="41986" name="Rectangle 2"/>
          <p:cNvSpPr>
            <a:spLocks noGrp="1" noChangeArrowheads="1"/>
          </p:cNvSpPr>
          <p:nvPr>
            <p:ph idx="4294967295"/>
          </p:nvPr>
        </p:nvSpPr>
        <p:spPr>
          <a:xfrm>
            <a:off x="0" y="1341438"/>
            <a:ext cx="4932363" cy="1096962"/>
          </a:xfrm>
        </p:spPr>
        <p:txBody>
          <a:bodyPr/>
          <a:lstStyle/>
          <a:p>
            <a:pPr eaLnBrk="1" hangingPunct="1">
              <a:buFont typeface="Wingdings" panose="05000000000000000000" pitchFamily="2" charset="2"/>
              <a:buNone/>
            </a:pPr>
            <a:r>
              <a:rPr lang="zh-CN" altLang="zh-CN">
                <a:solidFill>
                  <a:srgbClr val="FF0000"/>
                </a:solidFill>
                <a:latin typeface="宋体" pitchFamily="2" charset="-122"/>
              </a:rPr>
              <a:t>  在⑴的基础上，使每个判定表达式的每个条件都取到各种可能的结果。</a:t>
            </a:r>
            <a:endParaRPr lang="zh-CN" altLang="zh-CN">
              <a:solidFill>
                <a:srgbClr val="FF0000"/>
              </a:solidFill>
              <a:latin typeface="宋体" pitchFamily="2" charset="-122"/>
            </a:endParaRPr>
          </a:p>
        </p:txBody>
      </p:sp>
      <p:sp>
        <p:nvSpPr>
          <p:cNvPr id="19460" name="Text Box 4"/>
          <p:cNvSpPr txBox="1">
            <a:spLocks noChangeArrowheads="1"/>
          </p:cNvSpPr>
          <p:nvPr/>
        </p:nvSpPr>
        <p:spPr bwMode="auto">
          <a:xfrm>
            <a:off x="395288" y="3644900"/>
            <a:ext cx="4008437"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9255" indent="-389255">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Test cases:</a:t>
            </a:r>
            <a:endParaRPr lang="en-US" altLang="zh-CN" sz="28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①A=2 , B=0 , X=4</a:t>
            </a:r>
            <a:endParaRPr lang="en-US" altLang="zh-CN" sz="28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a:t>
            </a:r>
            <a:r>
              <a:rPr lang="zh-CN" altLang="zh-CN" sz="2800" b="1">
                <a:latin typeface="Times New Roman" panose="02020503050405090304" pitchFamily="18" charset="0"/>
                <a:ea typeface="楷体_GB2312" pitchFamily="49" charset="-122"/>
              </a:rPr>
              <a:t>满足</a:t>
            </a:r>
            <a:r>
              <a:rPr lang="en-US" altLang="zh-CN" sz="2800" b="1">
                <a:latin typeface="Times New Roman" panose="02020503050405090304" pitchFamily="18" charset="0"/>
                <a:ea typeface="楷体_GB2312" pitchFamily="49" charset="-122"/>
              </a:rPr>
              <a:t>A&gt;1, B=0; A=2, X&gt;1)</a:t>
            </a:r>
            <a:endParaRPr lang="en-US" altLang="zh-CN" sz="28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②A=1, B=1, X=1</a:t>
            </a:r>
            <a:endParaRPr lang="en-US" altLang="zh-CN" sz="28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a:t>
            </a:r>
            <a:r>
              <a:rPr lang="zh-CN" altLang="zh-CN" sz="2800" b="1">
                <a:latin typeface="Times New Roman" panose="02020503050405090304" pitchFamily="18" charset="0"/>
                <a:ea typeface="楷体_GB2312" pitchFamily="49" charset="-122"/>
              </a:rPr>
              <a:t>满足</a:t>
            </a:r>
            <a:r>
              <a:rPr lang="en-US" altLang="zh-CN" sz="2800" b="1">
                <a:latin typeface="Times New Roman" panose="02020503050405090304" pitchFamily="18" charset="0"/>
                <a:ea typeface="楷体_GB2312" pitchFamily="49" charset="-122"/>
              </a:rPr>
              <a:t>A</a:t>
            </a:r>
            <a:r>
              <a:rPr lang="en-US" altLang="zh-CN" sz="2800" b="1">
                <a:latin typeface="Times New Roman" panose="02020503050405090304" pitchFamily="18" charset="0"/>
                <a:ea typeface="楷体_GB2312" pitchFamily="49" charset="-122"/>
                <a:sym typeface="Symbol" pitchFamily="2" charset="2"/>
              </a:rPr>
              <a:t>1, B0; A 2, X1）</a:t>
            </a:r>
            <a:endParaRPr lang="en-US" altLang="zh-CN" sz="2800" b="1">
              <a:latin typeface="Times New Roman" panose="02020503050405090304" pitchFamily="18" charset="0"/>
              <a:ea typeface="楷体_GB2312" pitchFamily="49" charset="-122"/>
            </a:endParaRPr>
          </a:p>
        </p:txBody>
      </p:sp>
      <p:grpSp>
        <p:nvGrpSpPr>
          <p:cNvPr id="41988" name="Group 5"/>
          <p:cNvGrpSpPr/>
          <p:nvPr/>
        </p:nvGrpSpPr>
        <p:grpSpPr bwMode="auto">
          <a:xfrm>
            <a:off x="4648200" y="1341438"/>
            <a:ext cx="4495800" cy="4856162"/>
            <a:chOff x="0" y="0"/>
            <a:chExt cx="2716" cy="2675"/>
          </a:xfrm>
        </p:grpSpPr>
        <p:grpSp>
          <p:nvGrpSpPr>
            <p:cNvPr id="41989" name="Group 6"/>
            <p:cNvGrpSpPr/>
            <p:nvPr/>
          </p:nvGrpSpPr>
          <p:grpSpPr bwMode="auto">
            <a:xfrm>
              <a:off x="0" y="0"/>
              <a:ext cx="2716" cy="2675"/>
              <a:chOff x="0" y="0"/>
              <a:chExt cx="2507" cy="2675"/>
            </a:xfrm>
          </p:grpSpPr>
          <p:sp>
            <p:nvSpPr>
              <p:cNvPr id="42004" name="AutoShape 10"/>
              <p:cNvSpPr>
                <a:spLocks noChangeArrowheads="1"/>
              </p:cNvSpPr>
              <p:nvPr/>
            </p:nvSpPr>
            <p:spPr bwMode="auto">
              <a:xfrm>
                <a:off x="363" y="0"/>
                <a:ext cx="567" cy="272"/>
              </a:xfrm>
              <a:prstGeom prst="flowChartAlternateProcess">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rPr>
                  <a:t>入口</a:t>
                </a:r>
                <a:endParaRPr lang="zh-CN" altLang="zh-CN" sz="2400" b="1">
                  <a:latin typeface="Times New Roman" panose="02020503050405090304" pitchFamily="18" charset="0"/>
                </a:endParaRPr>
              </a:p>
            </p:txBody>
          </p:sp>
          <p:sp>
            <p:nvSpPr>
              <p:cNvPr id="42005" name="Line 11"/>
              <p:cNvSpPr>
                <a:spLocks noChangeShapeType="1"/>
              </p:cNvSpPr>
              <p:nvPr/>
            </p:nvSpPr>
            <p:spPr bwMode="auto">
              <a:xfrm>
                <a:off x="646" y="272"/>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6" name="AutoShape 12"/>
              <p:cNvSpPr>
                <a:spLocks noChangeArrowheads="1"/>
              </p:cNvSpPr>
              <p:nvPr/>
            </p:nvSpPr>
            <p:spPr bwMode="auto">
              <a:xfrm>
                <a:off x="0" y="499"/>
                <a:ext cx="1292" cy="725"/>
              </a:xfrm>
              <a:prstGeom prst="flowChartDecision">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8000" tIns="10800" rIns="18000" bIns="11880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400" b="1">
                    <a:latin typeface="Times New Roman" panose="02020503050405090304" pitchFamily="18" charset="0"/>
                  </a:rPr>
                  <a:t>A &gt; 1</a:t>
                </a:r>
                <a:endParaRPr lang="en-US" altLang="zh-CN" sz="2400" b="1">
                  <a:latin typeface="Times New Roman" panose="02020503050405090304" pitchFamily="18" charset="0"/>
                </a:endParaRPr>
              </a:p>
              <a:p>
                <a:pPr eaLnBrk="1" hangingPunct="1">
                  <a:lnSpc>
                    <a:spcPct val="100000"/>
                  </a:lnSpc>
                  <a:spcBef>
                    <a:spcPct val="0"/>
                  </a:spcBef>
                  <a:buFontTx/>
                  <a:buNone/>
                </a:pPr>
                <a:r>
                  <a:rPr lang="en-US" altLang="zh-CN" sz="2400" b="1">
                    <a:latin typeface="Times New Roman" panose="02020503050405090304" pitchFamily="18" charset="0"/>
                  </a:rPr>
                  <a:t>AND B=0</a:t>
                </a:r>
                <a:endParaRPr lang="en-US" altLang="zh-CN" sz="2400" b="1">
                  <a:latin typeface="Times New Roman" panose="02020503050405090304" pitchFamily="18" charset="0"/>
                </a:endParaRPr>
              </a:p>
            </p:txBody>
          </p:sp>
          <p:sp>
            <p:nvSpPr>
              <p:cNvPr id="42007" name="Line 13"/>
              <p:cNvSpPr>
                <a:spLocks noChangeShapeType="1"/>
              </p:cNvSpPr>
              <p:nvPr/>
            </p:nvSpPr>
            <p:spPr bwMode="auto">
              <a:xfrm>
                <a:off x="1292" y="862"/>
                <a:ext cx="384"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8" name="Text Box 14"/>
              <p:cNvSpPr txBox="1">
                <a:spLocks noChangeArrowheads="1"/>
              </p:cNvSpPr>
              <p:nvPr/>
            </p:nvSpPr>
            <p:spPr bwMode="auto">
              <a:xfrm>
                <a:off x="1256" y="633"/>
                <a:ext cx="3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T</a:t>
                </a:r>
                <a:endParaRPr lang="en-US" altLang="zh-CN" sz="2400" b="1">
                  <a:latin typeface="Times New Roman" panose="02020503050405090304" pitchFamily="18" charset="0"/>
                </a:endParaRPr>
              </a:p>
            </p:txBody>
          </p:sp>
          <p:sp>
            <p:nvSpPr>
              <p:cNvPr id="42009" name="Line 15"/>
              <p:cNvSpPr>
                <a:spLocks noChangeShapeType="1"/>
              </p:cNvSpPr>
              <p:nvPr/>
            </p:nvSpPr>
            <p:spPr bwMode="auto">
              <a:xfrm>
                <a:off x="646" y="1224"/>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2010" name="Group 13"/>
              <p:cNvGrpSpPr/>
              <p:nvPr/>
            </p:nvGrpSpPr>
            <p:grpSpPr bwMode="auto">
              <a:xfrm>
                <a:off x="0" y="1451"/>
                <a:ext cx="1676" cy="725"/>
                <a:chOff x="0" y="0"/>
                <a:chExt cx="1676" cy="725"/>
              </a:xfrm>
            </p:grpSpPr>
            <p:sp>
              <p:nvSpPr>
                <p:cNvPr id="42023" name="AutoShape 17"/>
                <p:cNvSpPr>
                  <a:spLocks noChangeArrowheads="1"/>
                </p:cNvSpPr>
                <p:nvPr/>
              </p:nvSpPr>
              <p:spPr bwMode="auto">
                <a:xfrm>
                  <a:off x="0" y="0"/>
                  <a:ext cx="1292" cy="725"/>
                </a:xfrm>
                <a:prstGeom prst="flowChartDecision">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8000" tIns="10800" rIns="18000" bIns="11880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400" b="1">
                      <a:latin typeface="Times New Roman" panose="02020503050405090304" pitchFamily="18" charset="0"/>
                    </a:rPr>
                    <a:t>A=2</a:t>
                  </a:r>
                  <a:endParaRPr lang="en-US" altLang="zh-CN" sz="2400" b="1">
                    <a:latin typeface="Times New Roman" panose="02020503050405090304" pitchFamily="18" charset="0"/>
                  </a:endParaRPr>
                </a:p>
                <a:p>
                  <a:pPr eaLnBrk="1" hangingPunct="1">
                    <a:lnSpc>
                      <a:spcPct val="100000"/>
                    </a:lnSpc>
                    <a:spcBef>
                      <a:spcPct val="0"/>
                    </a:spcBef>
                    <a:buFontTx/>
                    <a:buNone/>
                  </a:pPr>
                  <a:r>
                    <a:rPr lang="en-US" altLang="zh-CN" sz="2400" b="1">
                      <a:latin typeface="Times New Roman" panose="02020503050405090304" pitchFamily="18" charset="0"/>
                    </a:rPr>
                    <a:t>OR X &gt; 1</a:t>
                  </a:r>
                  <a:endParaRPr lang="en-US" altLang="zh-CN" sz="2400" b="1">
                    <a:latin typeface="Times New Roman" panose="02020503050405090304" pitchFamily="18" charset="0"/>
                  </a:endParaRPr>
                </a:p>
              </p:txBody>
            </p:sp>
            <p:sp>
              <p:nvSpPr>
                <p:cNvPr id="42024" name="Line 18"/>
                <p:cNvSpPr>
                  <a:spLocks noChangeShapeType="1"/>
                </p:cNvSpPr>
                <p:nvPr/>
              </p:nvSpPr>
              <p:spPr bwMode="auto">
                <a:xfrm>
                  <a:off x="1292" y="363"/>
                  <a:ext cx="384"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5" name="Text Box 19"/>
                <p:cNvSpPr txBox="1">
                  <a:spLocks noChangeArrowheads="1"/>
                </p:cNvSpPr>
                <p:nvPr/>
              </p:nvSpPr>
              <p:spPr bwMode="auto">
                <a:xfrm>
                  <a:off x="1256" y="134"/>
                  <a:ext cx="33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T</a:t>
                  </a:r>
                  <a:endParaRPr lang="en-US" altLang="zh-CN" sz="2400" b="1">
                    <a:latin typeface="Times New Roman" panose="02020503050405090304" pitchFamily="18" charset="0"/>
                  </a:endParaRPr>
                </a:p>
              </p:txBody>
            </p:sp>
          </p:grpSp>
          <p:sp>
            <p:nvSpPr>
              <p:cNvPr id="42011" name="Text Box 20"/>
              <p:cNvSpPr txBox="1">
                <a:spLocks noChangeArrowheads="1"/>
              </p:cNvSpPr>
              <p:nvPr/>
            </p:nvSpPr>
            <p:spPr bwMode="auto">
              <a:xfrm>
                <a:off x="1691" y="725"/>
                <a:ext cx="816" cy="262"/>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X = X / A</a:t>
                </a:r>
                <a:endParaRPr lang="en-US" altLang="zh-CN" sz="2400" b="1">
                  <a:latin typeface="Times New Roman" panose="02020503050405090304" pitchFamily="18" charset="0"/>
                </a:endParaRPr>
              </a:p>
            </p:txBody>
          </p:sp>
          <p:sp>
            <p:nvSpPr>
              <p:cNvPr id="42012" name="Text Box 21"/>
              <p:cNvSpPr txBox="1">
                <a:spLocks noChangeArrowheads="1"/>
              </p:cNvSpPr>
              <p:nvPr/>
            </p:nvSpPr>
            <p:spPr bwMode="auto">
              <a:xfrm>
                <a:off x="1691" y="1677"/>
                <a:ext cx="816" cy="263"/>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X = X + 1</a:t>
                </a:r>
                <a:endParaRPr lang="en-US" altLang="zh-CN" sz="2400" b="1">
                  <a:latin typeface="Times New Roman" panose="02020503050405090304" pitchFamily="18" charset="0"/>
                </a:endParaRPr>
              </a:p>
            </p:txBody>
          </p:sp>
          <p:grpSp>
            <p:nvGrpSpPr>
              <p:cNvPr id="42013" name="Group 19"/>
              <p:cNvGrpSpPr/>
              <p:nvPr/>
            </p:nvGrpSpPr>
            <p:grpSpPr bwMode="auto">
              <a:xfrm>
                <a:off x="646" y="987"/>
                <a:ext cx="1429" cy="336"/>
                <a:chOff x="0" y="0"/>
                <a:chExt cx="1429" cy="336"/>
              </a:xfrm>
            </p:grpSpPr>
            <p:sp>
              <p:nvSpPr>
                <p:cNvPr id="42021" name="Line 23"/>
                <p:cNvSpPr>
                  <a:spLocks noChangeShapeType="1"/>
                </p:cNvSpPr>
                <p:nvPr/>
              </p:nvSpPr>
              <p:spPr bwMode="auto">
                <a:xfrm flipH="1">
                  <a:off x="0" y="336"/>
                  <a:ext cx="1428"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2" name="Line 24"/>
                <p:cNvSpPr>
                  <a:spLocks noChangeShapeType="1"/>
                </p:cNvSpPr>
                <p:nvPr/>
              </p:nvSpPr>
              <p:spPr bwMode="auto">
                <a:xfrm>
                  <a:off x="1429" y="0"/>
                  <a:ext cx="0"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2014" name="Group 22"/>
              <p:cNvGrpSpPr/>
              <p:nvPr/>
            </p:nvGrpSpPr>
            <p:grpSpPr bwMode="auto">
              <a:xfrm>
                <a:off x="646" y="1947"/>
                <a:ext cx="1429" cy="336"/>
                <a:chOff x="0" y="0"/>
                <a:chExt cx="1429" cy="336"/>
              </a:xfrm>
            </p:grpSpPr>
            <p:sp>
              <p:nvSpPr>
                <p:cNvPr id="42019" name="Line 26"/>
                <p:cNvSpPr>
                  <a:spLocks noChangeShapeType="1"/>
                </p:cNvSpPr>
                <p:nvPr/>
              </p:nvSpPr>
              <p:spPr bwMode="auto">
                <a:xfrm flipH="1">
                  <a:off x="0" y="336"/>
                  <a:ext cx="1428"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0" name="Line 27"/>
                <p:cNvSpPr>
                  <a:spLocks noChangeShapeType="1"/>
                </p:cNvSpPr>
                <p:nvPr/>
              </p:nvSpPr>
              <p:spPr bwMode="auto">
                <a:xfrm>
                  <a:off x="1429" y="0"/>
                  <a:ext cx="0"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2015" name="Line 28"/>
              <p:cNvSpPr>
                <a:spLocks noChangeShapeType="1"/>
              </p:cNvSpPr>
              <p:nvPr/>
            </p:nvSpPr>
            <p:spPr bwMode="auto">
              <a:xfrm>
                <a:off x="646" y="2176"/>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16" name="AutoShape 29"/>
              <p:cNvSpPr>
                <a:spLocks noChangeArrowheads="1"/>
              </p:cNvSpPr>
              <p:nvPr/>
            </p:nvSpPr>
            <p:spPr bwMode="auto">
              <a:xfrm>
                <a:off x="363" y="2403"/>
                <a:ext cx="567" cy="272"/>
              </a:xfrm>
              <a:prstGeom prst="flowChartAlternateProcess">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rPr>
                  <a:t>返回</a:t>
                </a:r>
                <a:endParaRPr lang="zh-CN" altLang="zh-CN" sz="2400" b="1">
                  <a:latin typeface="Times New Roman" panose="02020503050405090304" pitchFamily="18" charset="0"/>
                </a:endParaRPr>
              </a:p>
            </p:txBody>
          </p:sp>
          <p:sp>
            <p:nvSpPr>
              <p:cNvPr id="42017" name="Text Box 30"/>
              <p:cNvSpPr txBox="1">
                <a:spLocks noChangeArrowheads="1"/>
              </p:cNvSpPr>
              <p:nvPr/>
            </p:nvSpPr>
            <p:spPr bwMode="auto">
              <a:xfrm>
                <a:off x="395" y="1201"/>
                <a:ext cx="24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r" eaLnBrk="1" hangingPunct="1">
                  <a:lnSpc>
                    <a:spcPct val="100000"/>
                  </a:lnSpc>
                  <a:spcBef>
                    <a:spcPct val="50000"/>
                  </a:spcBef>
                  <a:buFontTx/>
                  <a:buNone/>
                </a:pPr>
                <a:r>
                  <a:rPr lang="en-US" altLang="zh-CN" sz="2400" b="1">
                    <a:latin typeface="Times New Roman" panose="02020503050405090304" pitchFamily="18" charset="0"/>
                  </a:rPr>
                  <a:t>F</a:t>
                </a:r>
                <a:endParaRPr lang="en-US" altLang="zh-CN" sz="2400" b="1">
                  <a:latin typeface="Times New Roman" panose="02020503050405090304" pitchFamily="18" charset="0"/>
                </a:endParaRPr>
              </a:p>
            </p:txBody>
          </p:sp>
          <p:sp>
            <p:nvSpPr>
              <p:cNvPr id="42018" name="Text Box 31"/>
              <p:cNvSpPr txBox="1">
                <a:spLocks noChangeArrowheads="1"/>
              </p:cNvSpPr>
              <p:nvPr/>
            </p:nvSpPr>
            <p:spPr bwMode="auto">
              <a:xfrm>
                <a:off x="395" y="2139"/>
                <a:ext cx="24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r" eaLnBrk="1" hangingPunct="1">
                  <a:lnSpc>
                    <a:spcPct val="100000"/>
                  </a:lnSpc>
                  <a:spcBef>
                    <a:spcPct val="50000"/>
                  </a:spcBef>
                  <a:buFontTx/>
                  <a:buNone/>
                </a:pPr>
                <a:r>
                  <a:rPr lang="en-US" altLang="zh-CN" sz="2400" b="1">
                    <a:latin typeface="Times New Roman" panose="02020503050405090304" pitchFamily="18" charset="0"/>
                  </a:rPr>
                  <a:t>F</a:t>
                </a:r>
                <a:endParaRPr lang="en-US" altLang="zh-CN" sz="2400" b="1">
                  <a:latin typeface="Times New Roman" panose="02020503050405090304" pitchFamily="18" charset="0"/>
                </a:endParaRPr>
              </a:p>
            </p:txBody>
          </p:sp>
        </p:grpSp>
        <p:sp>
          <p:nvSpPr>
            <p:cNvPr id="41990" name="Line 32"/>
            <p:cNvSpPr>
              <a:spLocks noChangeShapeType="1"/>
            </p:cNvSpPr>
            <p:nvPr/>
          </p:nvSpPr>
          <p:spPr bwMode="auto">
            <a:xfrm>
              <a:off x="688" y="123"/>
              <a:ext cx="0" cy="72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1" name="Line 33"/>
            <p:cNvSpPr>
              <a:spLocks noChangeShapeType="1"/>
            </p:cNvSpPr>
            <p:nvPr/>
          </p:nvSpPr>
          <p:spPr bwMode="auto">
            <a:xfrm>
              <a:off x="688" y="843"/>
              <a:ext cx="1560" cy="0"/>
            </a:xfrm>
            <a:prstGeom prst="line">
              <a:avLst/>
            </a:prstGeom>
            <a:noFill/>
            <a:ln w="25400">
              <a:solidFill>
                <a:srgbClr val="FF00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Line 34"/>
            <p:cNvSpPr>
              <a:spLocks noChangeShapeType="1"/>
            </p:cNvSpPr>
            <p:nvPr/>
          </p:nvSpPr>
          <p:spPr bwMode="auto">
            <a:xfrm flipH="1">
              <a:off x="688" y="843"/>
              <a:ext cx="1560" cy="96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35"/>
            <p:cNvSpPr>
              <a:spLocks noChangeShapeType="1"/>
            </p:cNvSpPr>
            <p:nvPr/>
          </p:nvSpPr>
          <p:spPr bwMode="auto">
            <a:xfrm>
              <a:off x="688" y="1803"/>
              <a:ext cx="1560" cy="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Line 36"/>
            <p:cNvSpPr>
              <a:spLocks noChangeShapeType="1"/>
            </p:cNvSpPr>
            <p:nvPr/>
          </p:nvSpPr>
          <p:spPr bwMode="auto">
            <a:xfrm flipH="1">
              <a:off x="740" y="1803"/>
              <a:ext cx="1508" cy="72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5" name="Line 37"/>
            <p:cNvSpPr>
              <a:spLocks noChangeShapeType="1"/>
            </p:cNvSpPr>
            <p:nvPr/>
          </p:nvSpPr>
          <p:spPr bwMode="auto">
            <a:xfrm>
              <a:off x="688" y="1803"/>
              <a:ext cx="0" cy="720"/>
            </a:xfrm>
            <a:prstGeom prst="line">
              <a:avLst/>
            </a:prstGeom>
            <a:noFill/>
            <a:ln w="25400">
              <a:solidFill>
                <a:srgbClr val="3366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Line 38"/>
            <p:cNvSpPr>
              <a:spLocks noChangeShapeType="1"/>
            </p:cNvSpPr>
            <p:nvPr/>
          </p:nvSpPr>
          <p:spPr bwMode="auto">
            <a:xfrm>
              <a:off x="688" y="843"/>
              <a:ext cx="0" cy="960"/>
            </a:xfrm>
            <a:prstGeom prst="line">
              <a:avLst/>
            </a:prstGeom>
            <a:noFill/>
            <a:ln w="25400">
              <a:solidFill>
                <a:srgbClr val="3366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7" name="Line 39"/>
            <p:cNvSpPr>
              <a:spLocks noChangeShapeType="1"/>
            </p:cNvSpPr>
            <p:nvPr/>
          </p:nvSpPr>
          <p:spPr bwMode="auto">
            <a:xfrm>
              <a:off x="688" y="843"/>
              <a:ext cx="1560" cy="0"/>
            </a:xfrm>
            <a:prstGeom prst="line">
              <a:avLst/>
            </a:prstGeom>
            <a:noFill/>
            <a:ln w="31750">
              <a:solidFill>
                <a:srgbClr val="00CC00"/>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8" name="Line 40"/>
            <p:cNvSpPr>
              <a:spLocks noChangeShapeType="1"/>
            </p:cNvSpPr>
            <p:nvPr/>
          </p:nvSpPr>
          <p:spPr bwMode="auto">
            <a:xfrm flipH="1">
              <a:off x="688" y="843"/>
              <a:ext cx="1560" cy="960"/>
            </a:xfrm>
            <a:prstGeom prst="line">
              <a:avLst/>
            </a:prstGeom>
            <a:noFill/>
            <a:ln w="31750">
              <a:solidFill>
                <a:srgbClr val="00CC00"/>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9" name="Line 41"/>
            <p:cNvSpPr>
              <a:spLocks noChangeShapeType="1"/>
            </p:cNvSpPr>
            <p:nvPr/>
          </p:nvSpPr>
          <p:spPr bwMode="auto">
            <a:xfrm>
              <a:off x="688" y="1803"/>
              <a:ext cx="1560" cy="0"/>
            </a:xfrm>
            <a:prstGeom prst="line">
              <a:avLst/>
            </a:prstGeom>
            <a:noFill/>
            <a:ln w="25400">
              <a:solidFill>
                <a:srgbClr val="00CC00"/>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0" name="Line 42"/>
            <p:cNvSpPr>
              <a:spLocks noChangeShapeType="1"/>
            </p:cNvSpPr>
            <p:nvPr/>
          </p:nvSpPr>
          <p:spPr bwMode="auto">
            <a:xfrm flipH="1">
              <a:off x="688" y="1803"/>
              <a:ext cx="1560" cy="720"/>
            </a:xfrm>
            <a:prstGeom prst="line">
              <a:avLst/>
            </a:prstGeom>
            <a:noFill/>
            <a:ln w="25400">
              <a:solidFill>
                <a:srgbClr val="00CC00"/>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1" name="Line 43"/>
            <p:cNvSpPr>
              <a:spLocks noChangeShapeType="1"/>
            </p:cNvSpPr>
            <p:nvPr/>
          </p:nvSpPr>
          <p:spPr bwMode="auto">
            <a:xfrm>
              <a:off x="688" y="843"/>
              <a:ext cx="0" cy="960"/>
            </a:xfrm>
            <a:prstGeom prst="line">
              <a:avLst/>
            </a:prstGeom>
            <a:noFill/>
            <a:ln w="31750">
              <a:solidFill>
                <a:srgbClr val="FF00FF"/>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2" name="Line 44"/>
            <p:cNvSpPr>
              <a:spLocks noChangeShapeType="1"/>
            </p:cNvSpPr>
            <p:nvPr/>
          </p:nvSpPr>
          <p:spPr bwMode="auto">
            <a:xfrm>
              <a:off x="688" y="1803"/>
              <a:ext cx="1560" cy="0"/>
            </a:xfrm>
            <a:prstGeom prst="line">
              <a:avLst/>
            </a:prstGeom>
            <a:noFill/>
            <a:ln w="31750">
              <a:solidFill>
                <a:srgbClr val="FF00FF"/>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3" name="Line 45"/>
            <p:cNvSpPr>
              <a:spLocks noChangeShapeType="1"/>
            </p:cNvSpPr>
            <p:nvPr/>
          </p:nvSpPr>
          <p:spPr bwMode="auto">
            <a:xfrm flipH="1">
              <a:off x="688" y="1803"/>
              <a:ext cx="1560" cy="720"/>
            </a:xfrm>
            <a:prstGeom prst="line">
              <a:avLst/>
            </a:prstGeom>
            <a:noFill/>
            <a:ln w="31750">
              <a:solidFill>
                <a:srgbClr val="FF00FF"/>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p:bldP spid="19460"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idx="4294967295"/>
          </p:nvPr>
        </p:nvSpPr>
        <p:spPr/>
        <p:txBody>
          <a:bodyPr/>
          <a:lstStyle/>
          <a:p>
            <a:pPr eaLnBrk="1" hangingPunct="1"/>
            <a:r>
              <a:rPr lang="en-US" altLang="zh-CN">
                <a:latin typeface="宋体" pitchFamily="2" charset="-122"/>
              </a:rPr>
              <a:t>(4)</a:t>
            </a:r>
            <a:r>
              <a:rPr lang="zh-CN" altLang="zh-CN">
                <a:latin typeface="宋体" pitchFamily="2" charset="-122"/>
              </a:rPr>
              <a:t>判定/条件覆盖</a:t>
            </a:r>
            <a:endParaRPr lang="zh-CN" altLang="zh-CN">
              <a:latin typeface="宋体" pitchFamily="2" charset="-122"/>
            </a:endParaRPr>
          </a:p>
        </p:txBody>
      </p:sp>
      <p:sp>
        <p:nvSpPr>
          <p:cNvPr id="20483" name="Rectangle 3"/>
          <p:cNvSpPr>
            <a:spLocks noGrp="1" noChangeArrowheads="1"/>
          </p:cNvSpPr>
          <p:nvPr>
            <p:ph type="body" idx="4294967295"/>
          </p:nvPr>
        </p:nvSpPr>
        <p:spPr/>
        <p:txBody>
          <a:bodyPr/>
          <a:lstStyle/>
          <a:p>
            <a:pPr eaLnBrk="1" hangingPunct="1">
              <a:lnSpc>
                <a:spcPct val="90000"/>
              </a:lnSpc>
            </a:pPr>
            <a:endParaRPr lang="zh-CN" altLang="zh-CN"/>
          </a:p>
          <a:p>
            <a:pPr eaLnBrk="1" hangingPunct="1">
              <a:lnSpc>
                <a:spcPct val="90000"/>
              </a:lnSpc>
            </a:pPr>
            <a:endParaRPr lang="zh-CN" altLang="zh-CN"/>
          </a:p>
          <a:p>
            <a:pPr eaLnBrk="1" hangingPunct="1">
              <a:lnSpc>
                <a:spcPct val="90000"/>
              </a:lnSpc>
            </a:pPr>
            <a:endParaRPr lang="zh-CN" altLang="zh-CN"/>
          </a:p>
          <a:p>
            <a:pPr eaLnBrk="1" hangingPunct="1">
              <a:lnSpc>
                <a:spcPct val="90000"/>
              </a:lnSpc>
            </a:pPr>
            <a:endParaRPr lang="zh-CN" altLang="zh-CN"/>
          </a:p>
          <a:p>
            <a:pPr eaLnBrk="1" hangingPunct="1">
              <a:lnSpc>
                <a:spcPct val="90000"/>
              </a:lnSpc>
            </a:pPr>
            <a:endParaRPr lang="zh-CN" altLang="zh-CN"/>
          </a:p>
          <a:p>
            <a:pPr eaLnBrk="1" hangingPunct="1">
              <a:lnSpc>
                <a:spcPct val="90000"/>
              </a:lnSpc>
            </a:pPr>
            <a:endParaRPr lang="zh-CN" altLang="zh-CN"/>
          </a:p>
          <a:p>
            <a:pPr eaLnBrk="1" hangingPunct="1">
              <a:lnSpc>
                <a:spcPct val="90000"/>
              </a:lnSpc>
            </a:pPr>
            <a:endParaRPr lang="zh-CN" altLang="zh-CN"/>
          </a:p>
          <a:p>
            <a:pPr eaLnBrk="1" hangingPunct="1">
              <a:lnSpc>
                <a:spcPct val="90000"/>
              </a:lnSpc>
            </a:pPr>
            <a:r>
              <a:rPr lang="zh-CN" altLang="zh-CN"/>
              <a:t>判定</a:t>
            </a:r>
            <a:r>
              <a:rPr lang="en-US" altLang="zh-CN"/>
              <a:t>/</a:t>
            </a:r>
            <a:r>
              <a:rPr lang="zh-CN" altLang="zh-CN"/>
              <a:t>条件覆盖即</a:t>
            </a:r>
            <a:r>
              <a:rPr lang="zh-CN" altLang="zh-CN">
                <a:solidFill>
                  <a:srgbClr val="FF0000"/>
                </a:solidFill>
              </a:rPr>
              <a:t>判定覆盖</a:t>
            </a:r>
            <a:r>
              <a:rPr lang="zh-CN" altLang="zh-CN">
                <a:solidFill>
                  <a:srgbClr val="FF0000"/>
                </a:solidFill>
                <a:sym typeface="Symbol" pitchFamily="2" charset="2"/>
              </a:rPr>
              <a:t></a:t>
            </a:r>
            <a:r>
              <a:rPr lang="zh-CN" altLang="zh-CN">
                <a:solidFill>
                  <a:srgbClr val="FF0000"/>
                </a:solidFill>
              </a:rPr>
              <a:t>条件覆盖</a:t>
            </a:r>
            <a:r>
              <a:rPr lang="zh-CN" altLang="zh-CN"/>
              <a:t> </a:t>
            </a:r>
            <a:br>
              <a:rPr lang="zh-CN" altLang="zh-CN"/>
            </a:br>
            <a:endParaRPr lang="zh-CN" altLang="zh-CN"/>
          </a:p>
        </p:txBody>
      </p:sp>
      <p:sp>
        <p:nvSpPr>
          <p:cNvPr id="20484" name="Text Box 5"/>
          <p:cNvSpPr txBox="1">
            <a:spLocks noChangeArrowheads="1"/>
          </p:cNvSpPr>
          <p:nvPr/>
        </p:nvSpPr>
        <p:spPr bwMode="auto">
          <a:xfrm>
            <a:off x="1835150" y="1844675"/>
            <a:ext cx="5688013"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85000"/>
              </a:lnSpc>
              <a:spcBef>
                <a:spcPct val="0"/>
              </a:spcBef>
              <a:buFontTx/>
              <a:buNone/>
            </a:pPr>
            <a:r>
              <a:rPr lang="zh-CN" altLang="zh-CN" b="1">
                <a:solidFill>
                  <a:schemeClr val="accent2"/>
                </a:solidFill>
                <a:latin typeface="Times New Roman" panose="02020503050405090304" pitchFamily="18" charset="0"/>
                <a:ea typeface="楷体_GB2312" pitchFamily="49" charset="-122"/>
              </a:rPr>
              <a:t>问：条件覆盖  ？ 判定覆盖</a:t>
            </a:r>
            <a:r>
              <a:rPr lang="zh-CN" altLang="zh-CN" b="1">
                <a:latin typeface="Times New Roman" panose="02020503050405090304" pitchFamily="18" charset="0"/>
                <a:ea typeface="楷体_GB2312" pitchFamily="49" charset="-122"/>
              </a:rPr>
              <a:t>   </a:t>
            </a:r>
            <a:endParaRPr lang="zh-CN" altLang="zh-CN" b="1">
              <a:latin typeface="Times New Roman" panose="02020503050405090304" pitchFamily="18" charset="0"/>
              <a:ea typeface="楷体_GB2312" pitchFamily="49" charset="-122"/>
            </a:endParaRPr>
          </a:p>
        </p:txBody>
      </p:sp>
      <p:sp>
        <p:nvSpPr>
          <p:cNvPr id="20485" name="Text Box 6"/>
          <p:cNvSpPr txBox="1">
            <a:spLocks noChangeArrowheads="1"/>
          </p:cNvSpPr>
          <p:nvPr/>
        </p:nvSpPr>
        <p:spPr bwMode="auto">
          <a:xfrm>
            <a:off x="2268538" y="2852738"/>
            <a:ext cx="561657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85000"/>
              </a:lnSpc>
              <a:spcBef>
                <a:spcPct val="0"/>
              </a:spcBef>
              <a:buFontTx/>
              <a:buNone/>
            </a:pPr>
            <a:r>
              <a:rPr lang="zh-CN" altLang="zh-CN" sz="2800" b="1">
                <a:latin typeface="Times New Roman" panose="02020503050405090304" pitchFamily="18" charset="0"/>
                <a:ea typeface="楷体_GB2312" pitchFamily="49" charset="-122"/>
              </a:rPr>
              <a:t>答: 不一定。</a:t>
            </a:r>
            <a:endParaRPr lang="zh-CN" altLang="zh-CN" sz="2800" b="1">
              <a:latin typeface="Times New Roman" panose="02020503050405090304" pitchFamily="18" charset="0"/>
              <a:ea typeface="楷体_GB2312" pitchFamily="49" charset="-122"/>
            </a:endParaRPr>
          </a:p>
          <a:p>
            <a:pPr eaLnBrk="1" hangingPunct="1">
              <a:lnSpc>
                <a:spcPct val="85000"/>
              </a:lnSpc>
              <a:spcBef>
                <a:spcPct val="0"/>
              </a:spcBef>
              <a:buFontTx/>
              <a:buNone/>
            </a:pPr>
            <a:r>
              <a:rPr lang="zh-CN" altLang="zh-CN" sz="2800" b="1">
                <a:latin typeface="Times New Roman" panose="02020503050405090304" pitchFamily="18" charset="0"/>
                <a:ea typeface="楷体_GB2312" pitchFamily="49" charset="-122"/>
              </a:rPr>
              <a:t>      反例: </a:t>
            </a:r>
            <a:r>
              <a:rPr lang="en-US" altLang="zh-CN" sz="2400" b="1">
                <a:latin typeface="Times New Roman" panose="02020503050405090304" pitchFamily="18" charset="0"/>
                <a:ea typeface="楷体_GB2312" pitchFamily="49" charset="-122"/>
              </a:rPr>
              <a:t>①A=2, B=0, X=1</a:t>
            </a:r>
            <a:endParaRPr lang="en-US" altLang="zh-CN" sz="2400" b="1">
              <a:latin typeface="Times New Roman" panose="02020503050405090304" pitchFamily="18" charset="0"/>
              <a:ea typeface="楷体_GB2312" pitchFamily="49" charset="-122"/>
            </a:endParaRPr>
          </a:p>
          <a:p>
            <a:pPr eaLnBrk="1" hangingPunct="1">
              <a:lnSpc>
                <a:spcPct val="85000"/>
              </a:lnSpc>
              <a:spcBef>
                <a:spcPct val="0"/>
              </a:spcBef>
              <a:buFontTx/>
              <a:buNone/>
            </a:pPr>
            <a:r>
              <a:rPr lang="en-US" altLang="zh-CN" sz="2400" b="1">
                <a:latin typeface="Times New Roman" panose="02020503050405090304" pitchFamily="18" charset="0"/>
                <a:ea typeface="楷体_GB2312" pitchFamily="49" charset="-122"/>
              </a:rPr>
              <a:t>                   ②A=1, B=1, X=2</a:t>
            </a:r>
            <a:r>
              <a:rPr lang="en-US" altLang="zh-CN" sz="2800" b="1">
                <a:latin typeface="Times New Roman" panose="02020503050405090304" pitchFamily="18" charset="0"/>
                <a:ea typeface="楷体_GB2312" pitchFamily="49" charset="-122"/>
              </a:rPr>
              <a:t> </a:t>
            </a:r>
            <a:endParaRPr lang="en-US" altLang="zh-CN" sz="2800" b="1">
              <a:latin typeface="Times New Roman" panose="02020503050405090304" pitchFamily="18" charset="0"/>
              <a:ea typeface="楷体_GB2312" pitchFamily="49" charset="-122"/>
            </a:endParaRPr>
          </a:p>
        </p:txBody>
      </p:sp>
      <p:sp>
        <p:nvSpPr>
          <p:cNvPr id="20486" name="AutoShape 8"/>
          <p:cNvSpPr>
            <a:spLocks noChangeArrowheads="1"/>
          </p:cNvSpPr>
          <p:nvPr/>
        </p:nvSpPr>
        <p:spPr bwMode="auto">
          <a:xfrm>
            <a:off x="4427538" y="1989138"/>
            <a:ext cx="539750" cy="111125"/>
          </a:xfrm>
          <a:prstGeom prst="rightArrow">
            <a:avLst>
              <a:gd name="adj1" fmla="val 50000"/>
              <a:gd name="adj2" fmla="val 131548"/>
            </a:avLst>
          </a:prstGeom>
          <a:noFill/>
          <a:ln w="9525">
            <a:solidFill>
              <a:srgbClr val="0000FF"/>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endParaRPr lang="zh-CN" altLang="zh-CN"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checkerboard(across)">
                                      <p:cBhvr>
                                        <p:cTn id="7" dur="500"/>
                                        <p:tgtEl>
                                          <p:spTgt spid="2048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486"/>
                                        </p:tgtEl>
                                        <p:attrNameLst>
                                          <p:attrName>style.visibility</p:attrName>
                                        </p:attrNameLst>
                                      </p:cBhvr>
                                      <p:to>
                                        <p:strVal val="visible"/>
                                      </p:to>
                                    </p:set>
                                    <p:animEffect transition="in" filter="blinds(horizontal)">
                                      <p:cBhvr>
                                        <p:cTn id="11" dur="500"/>
                                        <p:tgtEl>
                                          <p:spTgt spid="20486"/>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20485"/>
                                        </p:tgtEl>
                                        <p:attrNameLst>
                                          <p:attrName>style.visibility</p:attrName>
                                        </p:attrNameLst>
                                      </p:cBhvr>
                                      <p:to>
                                        <p:strVal val="visible"/>
                                      </p:to>
                                    </p:set>
                                    <p:animEffect transition="in" filter="checkerboard(across)">
                                      <p:cBhvr>
                                        <p:cTn id="16" dur="500"/>
                                        <p:tgtEl>
                                          <p:spTgt spid="20485"/>
                                        </p:tgtEl>
                                      </p:cBhvr>
                                    </p:animEffect>
                                  </p:childTnLst>
                                  <p:subTnLst>
                                    <p:audio>
                                      <p:cMediaNode>
                                        <p:cTn display="0" masterRel="sameClick">
                                          <p:stCondLst>
                                            <p:cond evt="begin" delay="0">
                                              <p:tn val="14"/>
                                            </p:cond>
                                          </p:stCondLst>
                                          <p:endCondLst>
                                            <p:cond evt="onStopAudio" delay="0">
                                              <p:tgtEl>
                                                <p:sldTgt/>
                                              </p:tgtEl>
                                            </p:cond>
                                          </p:endCondLst>
                                        </p:cTn>
                                        <p:tgtEl>
                                          <p:sndTgt r:embed="rId1" name="CAMERA.WAV"/>
                                        </p:tgtEl>
                                      </p:cMediaNode>
                                    </p:audio>
                                  </p:sub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21" dur="500"/>
                                        <p:tgtEl>
                                          <p:spTgt spid="2048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build="p"/>
      <p:bldP spid="20484" grpId="0" autoUpdateAnimBg="0"/>
      <p:bldP spid="20485" grpId="0" autoUpdateAnimBg="0"/>
      <p:bldP spid="20486"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3" name="标题 39"/>
          <p:cNvSpPr>
            <a:spLocks noGrp="1" noChangeArrowheads="1"/>
          </p:cNvSpPr>
          <p:nvPr>
            <p:ph type="title" idx="4294967295"/>
          </p:nvPr>
        </p:nvSpPr>
        <p:spPr/>
        <p:txBody>
          <a:bodyPr/>
          <a:lstStyle/>
          <a:p>
            <a:pPr eaLnBrk="1" hangingPunct="1"/>
            <a:r>
              <a:rPr lang="en-US" altLang="zh-CN" sz="4000">
                <a:latin typeface="宋体" pitchFamily="2" charset="-122"/>
              </a:rPr>
              <a:t>(5)</a:t>
            </a:r>
            <a:r>
              <a:rPr lang="zh-CN" altLang="zh-CN" sz="4000">
                <a:latin typeface="宋体" pitchFamily="2" charset="-122"/>
              </a:rPr>
              <a:t>条件组合覆盖</a:t>
            </a:r>
            <a:endParaRPr lang="zh-CN" altLang="zh-CN" sz="4000">
              <a:latin typeface="宋体" pitchFamily="2" charset="-122"/>
            </a:endParaRPr>
          </a:p>
        </p:txBody>
      </p:sp>
      <p:sp>
        <p:nvSpPr>
          <p:cNvPr id="44034" name="Rectangle 2"/>
          <p:cNvSpPr>
            <a:spLocks noGrp="1" noChangeArrowheads="1"/>
          </p:cNvSpPr>
          <p:nvPr>
            <p:ph idx="4294967295"/>
          </p:nvPr>
        </p:nvSpPr>
        <p:spPr>
          <a:xfrm>
            <a:off x="-393700" y="1323975"/>
            <a:ext cx="5253038" cy="1241425"/>
          </a:xfrm>
        </p:spPr>
        <p:txBody>
          <a:bodyPr/>
          <a:lstStyle/>
          <a:p>
            <a:pPr marL="476250" indent="-476250" eaLnBrk="1" hangingPunct="1">
              <a:lnSpc>
                <a:spcPct val="100000"/>
              </a:lnSpc>
              <a:buFont typeface="Wingdings" panose="05000000000000000000" pitchFamily="2" charset="2"/>
              <a:buNone/>
            </a:pPr>
            <a:r>
              <a:rPr lang="zh-CN" altLang="zh-CN" sz="2800">
                <a:solidFill>
                  <a:srgbClr val="FF0000"/>
                </a:solidFill>
                <a:latin typeface="宋体" pitchFamily="2" charset="-122"/>
              </a:rPr>
              <a:t>   每个判定表达式中条件的各种可能组合都至少出现一次。</a:t>
            </a:r>
            <a:endParaRPr lang="zh-CN" altLang="zh-CN" sz="2800">
              <a:solidFill>
                <a:srgbClr val="FF0000"/>
              </a:solidFill>
              <a:latin typeface="宋体" pitchFamily="2" charset="-122"/>
            </a:endParaRPr>
          </a:p>
        </p:txBody>
      </p:sp>
      <p:grpSp>
        <p:nvGrpSpPr>
          <p:cNvPr id="44035" name="Group 4"/>
          <p:cNvGrpSpPr/>
          <p:nvPr/>
        </p:nvGrpSpPr>
        <p:grpSpPr bwMode="auto">
          <a:xfrm>
            <a:off x="5003800" y="1371600"/>
            <a:ext cx="4149725" cy="5486400"/>
            <a:chOff x="0" y="0"/>
            <a:chExt cx="2716" cy="2675"/>
          </a:xfrm>
        </p:grpSpPr>
        <p:grpSp>
          <p:nvGrpSpPr>
            <p:cNvPr id="44039" name="Group 5"/>
            <p:cNvGrpSpPr/>
            <p:nvPr/>
          </p:nvGrpSpPr>
          <p:grpSpPr bwMode="auto">
            <a:xfrm>
              <a:off x="0" y="0"/>
              <a:ext cx="2716" cy="2675"/>
              <a:chOff x="0" y="0"/>
              <a:chExt cx="2507" cy="2675"/>
            </a:xfrm>
          </p:grpSpPr>
          <p:sp>
            <p:nvSpPr>
              <p:cNvPr id="44050" name="AutoShape 5"/>
              <p:cNvSpPr>
                <a:spLocks noChangeArrowheads="1"/>
              </p:cNvSpPr>
              <p:nvPr/>
            </p:nvSpPr>
            <p:spPr bwMode="auto">
              <a:xfrm>
                <a:off x="363" y="0"/>
                <a:ext cx="567" cy="272"/>
              </a:xfrm>
              <a:prstGeom prst="flowChartAlternateProcess">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b="1">
                    <a:latin typeface="Times New Roman" panose="02020503050405090304" pitchFamily="18" charset="0"/>
                  </a:rPr>
                  <a:t>入口</a:t>
                </a:r>
                <a:endParaRPr lang="zh-CN" altLang="zh-CN" sz="2800" b="1">
                  <a:latin typeface="Times New Roman" panose="02020503050405090304" pitchFamily="18" charset="0"/>
                </a:endParaRPr>
              </a:p>
            </p:txBody>
          </p:sp>
          <p:sp>
            <p:nvSpPr>
              <p:cNvPr id="44051" name="Line 6"/>
              <p:cNvSpPr>
                <a:spLocks noChangeShapeType="1"/>
              </p:cNvSpPr>
              <p:nvPr/>
            </p:nvSpPr>
            <p:spPr bwMode="auto">
              <a:xfrm>
                <a:off x="646" y="272"/>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2" name="AutoShape 7"/>
              <p:cNvSpPr>
                <a:spLocks noChangeArrowheads="1"/>
              </p:cNvSpPr>
              <p:nvPr/>
            </p:nvSpPr>
            <p:spPr bwMode="auto">
              <a:xfrm>
                <a:off x="0" y="499"/>
                <a:ext cx="1292" cy="725"/>
              </a:xfrm>
              <a:prstGeom prst="flowChartDecision">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8000" tIns="10800" rIns="18000" bIns="11880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b="1">
                    <a:latin typeface="Times New Roman" panose="02020503050405090304" pitchFamily="18" charset="0"/>
                  </a:rPr>
                  <a:t>A &gt; 1</a:t>
                </a:r>
                <a:endParaRPr lang="en-US" altLang="zh-CN" sz="2800" b="1">
                  <a:latin typeface="Times New Roman" panose="02020503050405090304" pitchFamily="18" charset="0"/>
                </a:endParaRPr>
              </a:p>
              <a:p>
                <a:pPr eaLnBrk="1" hangingPunct="1">
                  <a:lnSpc>
                    <a:spcPct val="100000"/>
                  </a:lnSpc>
                  <a:spcBef>
                    <a:spcPct val="0"/>
                  </a:spcBef>
                  <a:buFontTx/>
                  <a:buNone/>
                </a:pPr>
                <a:r>
                  <a:rPr lang="en-US" altLang="zh-CN" sz="2800" b="1">
                    <a:latin typeface="Times New Roman" panose="02020503050405090304" pitchFamily="18" charset="0"/>
                  </a:rPr>
                  <a:t>AND B=0</a:t>
                </a:r>
                <a:endParaRPr lang="en-US" altLang="zh-CN" sz="2800" b="1">
                  <a:latin typeface="Times New Roman" panose="02020503050405090304" pitchFamily="18" charset="0"/>
                </a:endParaRPr>
              </a:p>
            </p:txBody>
          </p:sp>
          <p:sp>
            <p:nvSpPr>
              <p:cNvPr id="44053" name="Line 8"/>
              <p:cNvSpPr>
                <a:spLocks noChangeShapeType="1"/>
              </p:cNvSpPr>
              <p:nvPr/>
            </p:nvSpPr>
            <p:spPr bwMode="auto">
              <a:xfrm>
                <a:off x="1292" y="862"/>
                <a:ext cx="384"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54" name="Text Box 9"/>
              <p:cNvSpPr txBox="1">
                <a:spLocks noChangeArrowheads="1"/>
              </p:cNvSpPr>
              <p:nvPr/>
            </p:nvSpPr>
            <p:spPr bwMode="auto">
              <a:xfrm>
                <a:off x="1256" y="633"/>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T</a:t>
                </a:r>
                <a:endParaRPr lang="en-US" altLang="zh-CN" sz="2800" b="1">
                  <a:latin typeface="Times New Roman" panose="02020503050405090304" pitchFamily="18" charset="0"/>
                </a:endParaRPr>
              </a:p>
            </p:txBody>
          </p:sp>
          <p:sp>
            <p:nvSpPr>
              <p:cNvPr id="44055" name="Line 10"/>
              <p:cNvSpPr>
                <a:spLocks noChangeShapeType="1"/>
              </p:cNvSpPr>
              <p:nvPr/>
            </p:nvSpPr>
            <p:spPr bwMode="auto">
              <a:xfrm>
                <a:off x="646" y="1224"/>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4056" name="Group 12"/>
              <p:cNvGrpSpPr/>
              <p:nvPr/>
            </p:nvGrpSpPr>
            <p:grpSpPr bwMode="auto">
              <a:xfrm>
                <a:off x="0" y="1451"/>
                <a:ext cx="1676" cy="725"/>
                <a:chOff x="0" y="0"/>
                <a:chExt cx="1676" cy="725"/>
              </a:xfrm>
            </p:grpSpPr>
            <p:sp>
              <p:nvSpPr>
                <p:cNvPr id="44069" name="AutoShape 12"/>
                <p:cNvSpPr>
                  <a:spLocks noChangeArrowheads="1"/>
                </p:cNvSpPr>
                <p:nvPr/>
              </p:nvSpPr>
              <p:spPr bwMode="auto">
                <a:xfrm>
                  <a:off x="0" y="0"/>
                  <a:ext cx="1292" cy="725"/>
                </a:xfrm>
                <a:prstGeom prst="flowChartDecision">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18000" tIns="10800" rIns="18000" bIns="118800"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b="1">
                      <a:latin typeface="Times New Roman" panose="02020503050405090304" pitchFamily="18" charset="0"/>
                    </a:rPr>
                    <a:t>A=2</a:t>
                  </a:r>
                  <a:endParaRPr lang="en-US" altLang="zh-CN" sz="2800" b="1">
                    <a:latin typeface="Times New Roman" panose="02020503050405090304" pitchFamily="18" charset="0"/>
                  </a:endParaRPr>
                </a:p>
                <a:p>
                  <a:pPr eaLnBrk="1" hangingPunct="1">
                    <a:lnSpc>
                      <a:spcPct val="100000"/>
                    </a:lnSpc>
                    <a:spcBef>
                      <a:spcPct val="0"/>
                    </a:spcBef>
                    <a:buFontTx/>
                    <a:buNone/>
                  </a:pPr>
                  <a:r>
                    <a:rPr lang="en-US" altLang="zh-CN" sz="2800" b="1">
                      <a:latin typeface="Times New Roman" panose="02020503050405090304" pitchFamily="18" charset="0"/>
                    </a:rPr>
                    <a:t>OR X &gt; 1</a:t>
                  </a:r>
                  <a:endParaRPr lang="en-US" altLang="zh-CN" sz="2800" b="1">
                    <a:latin typeface="Times New Roman" panose="02020503050405090304" pitchFamily="18" charset="0"/>
                  </a:endParaRPr>
                </a:p>
              </p:txBody>
            </p:sp>
            <p:sp>
              <p:nvSpPr>
                <p:cNvPr id="44070" name="Line 13"/>
                <p:cNvSpPr>
                  <a:spLocks noChangeShapeType="1"/>
                </p:cNvSpPr>
                <p:nvPr/>
              </p:nvSpPr>
              <p:spPr bwMode="auto">
                <a:xfrm>
                  <a:off x="1292" y="363"/>
                  <a:ext cx="384"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71" name="Text Box 14"/>
                <p:cNvSpPr txBox="1">
                  <a:spLocks noChangeArrowheads="1"/>
                </p:cNvSpPr>
                <p:nvPr/>
              </p:nvSpPr>
              <p:spPr bwMode="auto">
                <a:xfrm>
                  <a:off x="1256" y="134"/>
                  <a:ext cx="335"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T</a:t>
                  </a:r>
                  <a:endParaRPr lang="en-US" altLang="zh-CN" sz="2800" b="1">
                    <a:latin typeface="Times New Roman" panose="02020503050405090304" pitchFamily="18" charset="0"/>
                  </a:endParaRPr>
                </a:p>
              </p:txBody>
            </p:sp>
          </p:grpSp>
          <p:sp>
            <p:nvSpPr>
              <p:cNvPr id="44057" name="Text Box 15"/>
              <p:cNvSpPr txBox="1">
                <a:spLocks noChangeArrowheads="1"/>
              </p:cNvSpPr>
              <p:nvPr/>
            </p:nvSpPr>
            <p:spPr bwMode="auto">
              <a:xfrm>
                <a:off x="1691" y="725"/>
                <a:ext cx="816" cy="47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X = X / A</a:t>
                </a:r>
                <a:endParaRPr lang="en-US" altLang="zh-CN" sz="2800" b="1">
                  <a:latin typeface="Times New Roman" panose="02020503050405090304" pitchFamily="18" charset="0"/>
                </a:endParaRPr>
              </a:p>
            </p:txBody>
          </p:sp>
          <p:sp>
            <p:nvSpPr>
              <p:cNvPr id="44058" name="Text Box 16"/>
              <p:cNvSpPr txBox="1">
                <a:spLocks noChangeArrowheads="1"/>
              </p:cNvSpPr>
              <p:nvPr/>
            </p:nvSpPr>
            <p:spPr bwMode="auto">
              <a:xfrm>
                <a:off x="1691" y="1677"/>
                <a:ext cx="816" cy="471"/>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800" b="1">
                    <a:latin typeface="Times New Roman" panose="02020503050405090304" pitchFamily="18" charset="0"/>
                  </a:rPr>
                  <a:t>X = X + 1</a:t>
                </a:r>
                <a:endParaRPr lang="en-US" altLang="zh-CN" sz="2800" b="1">
                  <a:latin typeface="Times New Roman" panose="02020503050405090304" pitchFamily="18" charset="0"/>
                </a:endParaRPr>
              </a:p>
            </p:txBody>
          </p:sp>
          <p:grpSp>
            <p:nvGrpSpPr>
              <p:cNvPr id="44059" name="Group 18"/>
              <p:cNvGrpSpPr/>
              <p:nvPr/>
            </p:nvGrpSpPr>
            <p:grpSpPr bwMode="auto">
              <a:xfrm>
                <a:off x="646" y="987"/>
                <a:ext cx="1429" cy="336"/>
                <a:chOff x="0" y="0"/>
                <a:chExt cx="1429" cy="336"/>
              </a:xfrm>
            </p:grpSpPr>
            <p:sp>
              <p:nvSpPr>
                <p:cNvPr id="44067" name="Line 18"/>
                <p:cNvSpPr>
                  <a:spLocks noChangeShapeType="1"/>
                </p:cNvSpPr>
                <p:nvPr/>
              </p:nvSpPr>
              <p:spPr bwMode="auto">
                <a:xfrm flipH="1">
                  <a:off x="0" y="336"/>
                  <a:ext cx="1428"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8" name="Line 19"/>
                <p:cNvSpPr>
                  <a:spLocks noChangeShapeType="1"/>
                </p:cNvSpPr>
                <p:nvPr/>
              </p:nvSpPr>
              <p:spPr bwMode="auto">
                <a:xfrm>
                  <a:off x="1429" y="0"/>
                  <a:ext cx="0"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4060" name="Group 21"/>
              <p:cNvGrpSpPr/>
              <p:nvPr/>
            </p:nvGrpSpPr>
            <p:grpSpPr bwMode="auto">
              <a:xfrm>
                <a:off x="646" y="1947"/>
                <a:ext cx="1429" cy="336"/>
                <a:chOff x="0" y="0"/>
                <a:chExt cx="1429" cy="336"/>
              </a:xfrm>
            </p:grpSpPr>
            <p:sp>
              <p:nvSpPr>
                <p:cNvPr id="44065" name="Line 21"/>
                <p:cNvSpPr>
                  <a:spLocks noChangeShapeType="1"/>
                </p:cNvSpPr>
                <p:nvPr/>
              </p:nvSpPr>
              <p:spPr bwMode="auto">
                <a:xfrm flipH="1">
                  <a:off x="0" y="336"/>
                  <a:ext cx="1428" cy="0"/>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6" name="Line 22"/>
                <p:cNvSpPr>
                  <a:spLocks noChangeShapeType="1"/>
                </p:cNvSpPr>
                <p:nvPr/>
              </p:nvSpPr>
              <p:spPr bwMode="auto">
                <a:xfrm>
                  <a:off x="1429" y="0"/>
                  <a:ext cx="0" cy="336"/>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61" name="Line 23"/>
              <p:cNvSpPr>
                <a:spLocks noChangeShapeType="1"/>
              </p:cNvSpPr>
              <p:nvPr/>
            </p:nvSpPr>
            <p:spPr bwMode="auto">
              <a:xfrm>
                <a:off x="646" y="2176"/>
                <a:ext cx="0" cy="227"/>
              </a:xfrm>
              <a:prstGeom prst="line">
                <a:avLst/>
              </a:prstGeom>
              <a:noFill/>
              <a:ln w="1905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62" name="AutoShape 24"/>
              <p:cNvSpPr>
                <a:spLocks noChangeArrowheads="1"/>
              </p:cNvSpPr>
              <p:nvPr/>
            </p:nvSpPr>
            <p:spPr bwMode="auto">
              <a:xfrm>
                <a:off x="363" y="2403"/>
                <a:ext cx="567" cy="272"/>
              </a:xfrm>
              <a:prstGeom prst="flowChartAlternateProcess">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b="1">
                    <a:latin typeface="Times New Roman" panose="02020503050405090304" pitchFamily="18" charset="0"/>
                  </a:rPr>
                  <a:t>返回</a:t>
                </a:r>
                <a:endParaRPr lang="zh-CN" altLang="zh-CN" sz="2800" b="1">
                  <a:latin typeface="Times New Roman" panose="02020503050405090304" pitchFamily="18" charset="0"/>
                </a:endParaRPr>
              </a:p>
            </p:txBody>
          </p:sp>
          <p:sp>
            <p:nvSpPr>
              <p:cNvPr id="44063" name="Text Box 25"/>
              <p:cNvSpPr txBox="1">
                <a:spLocks noChangeArrowheads="1"/>
              </p:cNvSpPr>
              <p:nvPr/>
            </p:nvSpPr>
            <p:spPr bwMode="auto">
              <a:xfrm>
                <a:off x="395" y="1201"/>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r" eaLnBrk="1" hangingPunct="1">
                  <a:lnSpc>
                    <a:spcPct val="100000"/>
                  </a:lnSpc>
                  <a:spcBef>
                    <a:spcPct val="50000"/>
                  </a:spcBef>
                  <a:buFontTx/>
                  <a:buNone/>
                </a:pPr>
                <a:r>
                  <a:rPr lang="en-US" altLang="zh-CN" sz="2800" b="1">
                    <a:latin typeface="Times New Roman" panose="02020503050405090304" pitchFamily="18" charset="0"/>
                  </a:rPr>
                  <a:t>F</a:t>
                </a:r>
                <a:endParaRPr lang="en-US" altLang="zh-CN" sz="2800" b="1">
                  <a:latin typeface="Times New Roman" panose="02020503050405090304" pitchFamily="18" charset="0"/>
                </a:endParaRPr>
              </a:p>
            </p:txBody>
          </p:sp>
          <p:sp>
            <p:nvSpPr>
              <p:cNvPr id="44064" name="Text Box 26"/>
              <p:cNvSpPr txBox="1">
                <a:spLocks noChangeArrowheads="1"/>
              </p:cNvSpPr>
              <p:nvPr/>
            </p:nvSpPr>
            <p:spPr bwMode="auto">
              <a:xfrm>
                <a:off x="395" y="2139"/>
                <a:ext cx="240"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r" eaLnBrk="1" hangingPunct="1">
                  <a:lnSpc>
                    <a:spcPct val="100000"/>
                  </a:lnSpc>
                  <a:spcBef>
                    <a:spcPct val="50000"/>
                  </a:spcBef>
                  <a:buFontTx/>
                  <a:buNone/>
                </a:pPr>
                <a:r>
                  <a:rPr lang="en-US" altLang="zh-CN" sz="2800" b="1">
                    <a:latin typeface="Times New Roman" panose="02020503050405090304" pitchFamily="18" charset="0"/>
                  </a:rPr>
                  <a:t>F</a:t>
                </a:r>
                <a:endParaRPr lang="en-US" altLang="zh-CN" sz="2800" b="1">
                  <a:latin typeface="Times New Roman" panose="02020503050405090304" pitchFamily="18" charset="0"/>
                </a:endParaRPr>
              </a:p>
            </p:txBody>
          </p:sp>
        </p:grpSp>
        <p:sp>
          <p:nvSpPr>
            <p:cNvPr id="44040" name="Line 27"/>
            <p:cNvSpPr>
              <a:spLocks noChangeShapeType="1"/>
            </p:cNvSpPr>
            <p:nvPr/>
          </p:nvSpPr>
          <p:spPr bwMode="auto">
            <a:xfrm>
              <a:off x="688" y="123"/>
              <a:ext cx="0" cy="720"/>
            </a:xfrm>
            <a:prstGeom prst="line">
              <a:avLst/>
            </a:prstGeom>
            <a:noFill/>
            <a:ln w="25400">
              <a:solidFill>
                <a:srgbClr val="FF3300"/>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1" name="Line 28"/>
            <p:cNvSpPr>
              <a:spLocks noChangeShapeType="1"/>
            </p:cNvSpPr>
            <p:nvPr/>
          </p:nvSpPr>
          <p:spPr bwMode="auto">
            <a:xfrm>
              <a:off x="676" y="864"/>
              <a:ext cx="1612" cy="0"/>
            </a:xfrm>
            <a:prstGeom prst="line">
              <a:avLst/>
            </a:prstGeom>
            <a:noFill/>
            <a:ln w="25400">
              <a:solidFill>
                <a:srgbClr val="FF3300"/>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2" name="Line 29"/>
            <p:cNvSpPr>
              <a:spLocks noChangeShapeType="1"/>
            </p:cNvSpPr>
            <p:nvPr/>
          </p:nvSpPr>
          <p:spPr bwMode="auto">
            <a:xfrm flipH="1">
              <a:off x="728" y="864"/>
              <a:ext cx="1508" cy="912"/>
            </a:xfrm>
            <a:prstGeom prst="line">
              <a:avLst/>
            </a:prstGeom>
            <a:noFill/>
            <a:ln w="25400">
              <a:solidFill>
                <a:srgbClr val="FF3300"/>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3" name="Line 30"/>
            <p:cNvSpPr>
              <a:spLocks noChangeShapeType="1"/>
            </p:cNvSpPr>
            <p:nvPr/>
          </p:nvSpPr>
          <p:spPr bwMode="auto">
            <a:xfrm>
              <a:off x="728" y="1824"/>
              <a:ext cx="1508" cy="0"/>
            </a:xfrm>
            <a:prstGeom prst="line">
              <a:avLst/>
            </a:prstGeom>
            <a:noFill/>
            <a:ln w="25400">
              <a:solidFill>
                <a:srgbClr val="FF3300"/>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31"/>
            <p:cNvSpPr>
              <a:spLocks noChangeShapeType="1"/>
            </p:cNvSpPr>
            <p:nvPr/>
          </p:nvSpPr>
          <p:spPr bwMode="auto">
            <a:xfrm flipH="1">
              <a:off x="728" y="1824"/>
              <a:ext cx="1508" cy="720"/>
            </a:xfrm>
            <a:prstGeom prst="line">
              <a:avLst/>
            </a:prstGeom>
            <a:noFill/>
            <a:ln w="25400">
              <a:solidFill>
                <a:srgbClr val="FF3300"/>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32"/>
            <p:cNvSpPr>
              <a:spLocks noChangeShapeType="1"/>
            </p:cNvSpPr>
            <p:nvPr/>
          </p:nvSpPr>
          <p:spPr bwMode="auto">
            <a:xfrm>
              <a:off x="678" y="864"/>
              <a:ext cx="0" cy="960"/>
            </a:xfrm>
            <a:prstGeom prst="line">
              <a:avLst/>
            </a:prstGeom>
            <a:noFill/>
            <a:ln w="25400">
              <a:solidFill>
                <a:schemeClr val="accent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33"/>
            <p:cNvSpPr>
              <a:spLocks noChangeShapeType="1"/>
            </p:cNvSpPr>
            <p:nvPr/>
          </p:nvSpPr>
          <p:spPr bwMode="auto">
            <a:xfrm>
              <a:off x="676" y="1824"/>
              <a:ext cx="1560" cy="0"/>
            </a:xfrm>
            <a:prstGeom prst="line">
              <a:avLst/>
            </a:prstGeom>
            <a:noFill/>
            <a:ln w="25400">
              <a:solidFill>
                <a:schemeClr val="accent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Line 34"/>
            <p:cNvSpPr>
              <a:spLocks noChangeShapeType="1"/>
            </p:cNvSpPr>
            <p:nvPr/>
          </p:nvSpPr>
          <p:spPr bwMode="auto">
            <a:xfrm flipH="1">
              <a:off x="728" y="1824"/>
              <a:ext cx="1508" cy="720"/>
            </a:xfrm>
            <a:prstGeom prst="line">
              <a:avLst/>
            </a:prstGeom>
            <a:noFill/>
            <a:ln w="25400">
              <a:solidFill>
                <a:schemeClr val="accent2"/>
              </a:solidFill>
              <a:prstDash val="dashDot"/>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35"/>
            <p:cNvSpPr>
              <a:spLocks noChangeShapeType="1"/>
            </p:cNvSpPr>
            <p:nvPr/>
          </p:nvSpPr>
          <p:spPr bwMode="auto">
            <a:xfrm>
              <a:off x="676" y="864"/>
              <a:ext cx="0" cy="960"/>
            </a:xfrm>
            <a:prstGeom prst="line">
              <a:avLst/>
            </a:prstGeom>
            <a:noFill/>
            <a:ln w="25400">
              <a:solidFill>
                <a:srgbClr val="CC99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9" name="Line 36"/>
            <p:cNvSpPr>
              <a:spLocks noChangeShapeType="1"/>
            </p:cNvSpPr>
            <p:nvPr/>
          </p:nvSpPr>
          <p:spPr bwMode="auto">
            <a:xfrm>
              <a:off x="676" y="1824"/>
              <a:ext cx="0" cy="720"/>
            </a:xfrm>
            <a:prstGeom prst="line">
              <a:avLst/>
            </a:prstGeom>
            <a:noFill/>
            <a:ln w="25400">
              <a:solidFill>
                <a:srgbClr val="CC99FF"/>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42" name="Text Box 37"/>
          <p:cNvSpPr txBox="1">
            <a:spLocks noChangeArrowheads="1"/>
          </p:cNvSpPr>
          <p:nvPr/>
        </p:nvSpPr>
        <p:spPr bwMode="auto">
          <a:xfrm>
            <a:off x="250825" y="2420938"/>
            <a:ext cx="45021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ea typeface="楷体_GB2312" pitchFamily="49" charset="-122"/>
              </a:rPr>
              <a:t>全部可能的条件组合为：</a:t>
            </a:r>
            <a:endParaRPr lang="zh-CN"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① </a:t>
            </a:r>
            <a:r>
              <a:rPr lang="en-US" altLang="zh-CN" sz="2400" b="1">
                <a:latin typeface="Times New Roman" panose="02020503050405090304" pitchFamily="18" charset="0"/>
                <a:ea typeface="楷体_GB2312" pitchFamily="49" charset="-122"/>
              </a:rPr>
              <a:t>A&gt;1,  B=0     ② A&gt;1,  B</a:t>
            </a:r>
            <a:r>
              <a:rPr lang="en-US" altLang="zh-CN" sz="2400" b="1">
                <a:latin typeface="Times New Roman" panose="02020503050405090304" pitchFamily="18" charset="0"/>
                <a:ea typeface="楷体_GB2312" pitchFamily="49" charset="-122"/>
                <a:sym typeface="Symbol" pitchFamily="2" charset="2"/>
              </a:rPr>
              <a:t> 0</a:t>
            </a:r>
            <a:endParaRPr lang="en-US"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400" b="1">
                <a:latin typeface="Times New Roman" panose="02020503050405090304" pitchFamily="18" charset="0"/>
                <a:ea typeface="楷体_GB2312" pitchFamily="49" charset="-122"/>
              </a:rPr>
              <a:t>③ A</a:t>
            </a:r>
            <a:r>
              <a:rPr lang="en-US" altLang="zh-CN" sz="2400" b="1">
                <a:latin typeface="Times New Roman" panose="02020503050405090304" pitchFamily="18" charset="0"/>
                <a:ea typeface="楷体_GB2312" pitchFamily="49" charset="-122"/>
                <a:sym typeface="Symbol" pitchFamily="2" charset="2"/>
              </a:rPr>
              <a:t>1,  B=0     </a:t>
            </a:r>
            <a:r>
              <a:rPr lang="en-US" altLang="zh-CN" sz="2400" b="1">
                <a:latin typeface="Times New Roman" panose="02020503050405090304" pitchFamily="18" charset="0"/>
                <a:ea typeface="楷体_GB2312" pitchFamily="49" charset="-122"/>
              </a:rPr>
              <a:t>④ A</a:t>
            </a:r>
            <a:r>
              <a:rPr lang="en-US" altLang="zh-CN" sz="2400" b="1">
                <a:latin typeface="Times New Roman" panose="02020503050405090304" pitchFamily="18" charset="0"/>
                <a:ea typeface="楷体_GB2312" pitchFamily="49" charset="-122"/>
                <a:sym typeface="Symbol" pitchFamily="2" charset="2"/>
              </a:rPr>
              <a:t>1,  B 0 </a:t>
            </a:r>
            <a:endParaRPr lang="en-US"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400" b="1">
                <a:latin typeface="Times New Roman" panose="02020503050405090304" pitchFamily="18" charset="0"/>
                <a:ea typeface="楷体_GB2312" pitchFamily="49" charset="-122"/>
              </a:rPr>
              <a:t>⑤ A=2,  X&gt;1     ⑥ A=2,  X</a:t>
            </a:r>
            <a:r>
              <a:rPr lang="en-US" altLang="zh-CN" sz="2400" b="1">
                <a:latin typeface="Times New Roman" panose="02020503050405090304" pitchFamily="18" charset="0"/>
                <a:ea typeface="楷体_GB2312" pitchFamily="49" charset="-122"/>
                <a:sym typeface="Symbol" pitchFamily="2" charset="2"/>
              </a:rPr>
              <a:t></a:t>
            </a:r>
            <a:r>
              <a:rPr lang="en-US" altLang="zh-CN" sz="2400" b="1">
                <a:latin typeface="Times New Roman" panose="02020503050405090304" pitchFamily="18" charset="0"/>
                <a:ea typeface="楷体_GB2312" pitchFamily="49" charset="-122"/>
              </a:rPr>
              <a:t> 1 </a:t>
            </a:r>
            <a:endParaRPr lang="en-US"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400" b="1">
                <a:latin typeface="Times New Roman" panose="02020503050405090304" pitchFamily="18" charset="0"/>
                <a:ea typeface="楷体_GB2312" pitchFamily="49" charset="-122"/>
              </a:rPr>
              <a:t>⑦ A </a:t>
            </a:r>
            <a:r>
              <a:rPr lang="en-US" altLang="zh-CN" sz="2400" b="1">
                <a:latin typeface="Times New Roman" panose="02020503050405090304" pitchFamily="18" charset="0"/>
                <a:ea typeface="楷体_GB2312" pitchFamily="49" charset="-122"/>
                <a:sym typeface="Symbol" pitchFamily="2" charset="2"/>
              </a:rPr>
              <a:t></a:t>
            </a:r>
            <a:r>
              <a:rPr lang="en-US" altLang="zh-CN" sz="2400" b="1">
                <a:latin typeface="Times New Roman" panose="02020503050405090304" pitchFamily="18" charset="0"/>
                <a:ea typeface="楷体_GB2312" pitchFamily="49" charset="-122"/>
              </a:rPr>
              <a:t> 2, X&gt;1    ⑧ A </a:t>
            </a:r>
            <a:r>
              <a:rPr lang="en-US" altLang="zh-CN" sz="2400" b="1">
                <a:latin typeface="Times New Roman" panose="02020503050405090304" pitchFamily="18" charset="0"/>
                <a:ea typeface="楷体_GB2312" pitchFamily="49" charset="-122"/>
                <a:sym typeface="Symbol" pitchFamily="2" charset="2"/>
              </a:rPr>
              <a:t></a:t>
            </a:r>
            <a:r>
              <a:rPr lang="en-US" altLang="zh-CN" sz="2400" b="1">
                <a:latin typeface="Times New Roman" panose="02020503050405090304" pitchFamily="18" charset="0"/>
                <a:ea typeface="楷体_GB2312" pitchFamily="49" charset="-122"/>
              </a:rPr>
              <a:t> 2,X</a:t>
            </a:r>
            <a:r>
              <a:rPr lang="en-US" altLang="zh-CN" sz="2400" b="1">
                <a:latin typeface="Times New Roman" panose="02020503050405090304" pitchFamily="18" charset="0"/>
                <a:ea typeface="楷体_GB2312" pitchFamily="49" charset="-122"/>
                <a:sym typeface="Symbol" pitchFamily="2" charset="2"/>
              </a:rPr>
              <a:t></a:t>
            </a:r>
            <a:r>
              <a:rPr lang="en-US" altLang="zh-CN" sz="2400" b="1">
                <a:latin typeface="Times New Roman" panose="02020503050405090304" pitchFamily="18" charset="0"/>
                <a:ea typeface="楷体_GB2312" pitchFamily="49" charset="-122"/>
              </a:rPr>
              <a:t> 1 </a:t>
            </a:r>
            <a:endParaRPr lang="en-US" altLang="zh-CN" sz="2400" b="1">
              <a:latin typeface="Times New Roman" panose="02020503050405090304" pitchFamily="18" charset="0"/>
              <a:ea typeface="楷体_GB2312" pitchFamily="49" charset="-122"/>
            </a:endParaRPr>
          </a:p>
        </p:txBody>
      </p:sp>
      <p:sp>
        <p:nvSpPr>
          <p:cNvPr id="21543" name="Text Box 38"/>
          <p:cNvSpPr txBox="1">
            <a:spLocks noChangeArrowheads="1"/>
          </p:cNvSpPr>
          <p:nvPr/>
        </p:nvSpPr>
        <p:spPr bwMode="auto">
          <a:xfrm>
            <a:off x="395288" y="4365625"/>
            <a:ext cx="35052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ea typeface="楷体_GB2312" pitchFamily="49" charset="-122"/>
              </a:rPr>
              <a:t>Test cases:</a:t>
            </a:r>
            <a:endParaRPr lang="en-US"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400" b="1">
                <a:latin typeface="Times New Roman" panose="02020503050405090304" pitchFamily="18" charset="0"/>
                <a:ea typeface="楷体_GB2312" pitchFamily="49" charset="-122"/>
              </a:rPr>
              <a:t>① A=2, B=0, X=4  (T T)</a:t>
            </a:r>
            <a:endParaRPr lang="en-US"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400" b="1">
                <a:latin typeface="Times New Roman" panose="02020503050405090304" pitchFamily="18" charset="0"/>
                <a:ea typeface="楷体_GB2312" pitchFamily="49" charset="-122"/>
              </a:rPr>
              <a:t>② A=2. B=1, X=1  (F T)</a:t>
            </a:r>
            <a:endParaRPr lang="en-US"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400" b="1">
                <a:latin typeface="Times New Roman" panose="02020503050405090304" pitchFamily="18" charset="0"/>
                <a:ea typeface="楷体_GB2312" pitchFamily="49" charset="-122"/>
              </a:rPr>
              <a:t>③ A=1, B=0, X=2  (F T)</a:t>
            </a:r>
            <a:endParaRPr lang="en-US"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400" b="1">
                <a:latin typeface="Times New Roman" panose="02020503050405090304" pitchFamily="18" charset="0"/>
                <a:ea typeface="楷体_GB2312" pitchFamily="49" charset="-122"/>
              </a:rPr>
              <a:t>④ A=1, B=1, X=1  (F F)</a:t>
            </a:r>
            <a:endParaRPr lang="en-US" altLang="zh-CN" sz="2400" b="1">
              <a:latin typeface="Times New Roman" panose="02020503050405090304" pitchFamily="18" charset="0"/>
              <a:ea typeface="楷体_GB2312" pitchFamily="49" charset="-122"/>
            </a:endParaRPr>
          </a:p>
        </p:txBody>
      </p:sp>
      <p:sp>
        <p:nvSpPr>
          <p:cNvPr id="21544" name="Text Box 39"/>
          <p:cNvSpPr txBox="1">
            <a:spLocks noChangeArrowheads="1"/>
          </p:cNvSpPr>
          <p:nvPr/>
        </p:nvSpPr>
        <p:spPr bwMode="auto">
          <a:xfrm>
            <a:off x="323850" y="6338888"/>
            <a:ext cx="5410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800" b="1">
                <a:solidFill>
                  <a:schemeClr val="accent2"/>
                </a:solidFill>
                <a:latin typeface="Times New Roman" panose="02020503050405090304" pitchFamily="18" charset="0"/>
                <a:ea typeface="楷体_GB2312" pitchFamily="49" charset="-122"/>
              </a:rPr>
              <a:t>问题：没有测试到</a:t>
            </a:r>
            <a:r>
              <a:rPr lang="zh-CN" altLang="zh-CN" sz="2400" b="1">
                <a:solidFill>
                  <a:schemeClr val="accent2"/>
                </a:solidFill>
                <a:latin typeface="Times New Roman" panose="02020503050405090304" pitchFamily="18" charset="0"/>
                <a:ea typeface="楷体_GB2312" pitchFamily="49" charset="-122"/>
              </a:rPr>
              <a:t>（</a:t>
            </a:r>
            <a:r>
              <a:rPr lang="en-US" altLang="zh-CN" sz="2400" b="1">
                <a:solidFill>
                  <a:schemeClr val="accent2"/>
                </a:solidFill>
                <a:latin typeface="Times New Roman" panose="02020503050405090304" pitchFamily="18" charset="0"/>
                <a:ea typeface="楷体_GB2312" pitchFamily="49" charset="-122"/>
              </a:rPr>
              <a:t>T F）</a:t>
            </a:r>
            <a:r>
              <a:rPr lang="zh-CN" altLang="zh-CN" sz="2800" b="1">
                <a:solidFill>
                  <a:schemeClr val="accent2"/>
                </a:solidFill>
                <a:latin typeface="Times New Roman" panose="02020503050405090304" pitchFamily="18" charset="0"/>
                <a:ea typeface="楷体_GB2312" pitchFamily="49" charset="-122"/>
              </a:rPr>
              <a:t>的情形</a:t>
            </a:r>
            <a:endParaRPr lang="zh-CN" altLang="zh-CN" sz="2400" b="1">
              <a:latin typeface="Times New Roman" panose="0202050305040509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1544"/>
                                        </p:tgtEl>
                                        <p:attrNameLst>
                                          <p:attrName>style.visibility</p:attrName>
                                        </p:attrNameLst>
                                      </p:cBhvr>
                                      <p:to>
                                        <p:strVal val="visible"/>
                                      </p:to>
                                    </p:set>
                                    <p:animEffect transition="in" filter="checkerboard(across)">
                                      <p:cBhvr>
                                        <p:cTn id="7" dur="500"/>
                                        <p:tgtEl>
                                          <p:spTgt spid="21544"/>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21542"/>
                                        </p:tgtEl>
                                        <p:attrNameLst>
                                          <p:attrName>style.visibility</p:attrName>
                                        </p:attrNameLst>
                                      </p:cBhvr>
                                      <p:to>
                                        <p:strVal val="visible"/>
                                      </p:to>
                                    </p:set>
                                    <p:animEffect transition="in" filter="strips(downLeft)">
                                      <p:cBhvr>
                                        <p:cTn id="12" dur="500"/>
                                        <p:tgtEl>
                                          <p:spTgt spid="2154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1543"/>
                                        </p:tgtEl>
                                        <p:attrNameLst>
                                          <p:attrName>style.visibility</p:attrName>
                                        </p:attrNameLst>
                                      </p:cBhvr>
                                      <p:to>
                                        <p:strVal val="visible"/>
                                      </p:to>
                                    </p:set>
                                    <p:animEffect transition="in" filter="diamond(in)">
                                      <p:cBhvr>
                                        <p:cTn id="17" dur="2000"/>
                                        <p:tgtEl>
                                          <p:spTgt spid="215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44" grpId="0" autoUpdateAnimBg="0"/>
      <p:bldP spid="21542" grpId="0"/>
      <p:bldP spid="21542" grpId="1"/>
      <p:bldP spid="21543" grpId="0"/>
      <p:bldP spid="21543" grpId="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7" name="Rectangle 2"/>
          <p:cNvSpPr>
            <a:spLocks noGrp="1" noChangeArrowheads="1"/>
          </p:cNvSpPr>
          <p:nvPr>
            <p:ph idx="4294967295"/>
          </p:nvPr>
        </p:nvSpPr>
        <p:spPr>
          <a:xfrm>
            <a:off x="0" y="0"/>
            <a:ext cx="9144000" cy="1484313"/>
          </a:xfrm>
        </p:spPr>
        <p:txBody>
          <a:bodyPr/>
          <a:lstStyle/>
          <a:p>
            <a:pPr marL="0" indent="0" eaLnBrk="1" hangingPunct="1">
              <a:buFont typeface="Wingdings" panose="05000000000000000000" pitchFamily="2" charset="2"/>
              <a:buNone/>
            </a:pPr>
            <a:r>
              <a:rPr lang="zh-CN" altLang="zh-CN" sz="2800">
                <a:latin typeface="宋体" pitchFamily="2" charset="-122"/>
              </a:rPr>
              <a:t>考察</a:t>
            </a:r>
            <a:r>
              <a:rPr lang="en-US" altLang="zh-CN" sz="2800">
                <a:latin typeface="宋体" pitchFamily="2" charset="-122"/>
              </a:rPr>
              <a:t>control flow graph </a:t>
            </a:r>
            <a:r>
              <a:rPr lang="zh-CN" altLang="zh-CN" sz="2800">
                <a:latin typeface="宋体" pitchFamily="2" charset="-122"/>
              </a:rPr>
              <a:t>的角度，还可考虑下述覆盖</a:t>
            </a:r>
            <a:r>
              <a:rPr lang="en-US" altLang="zh-CN" sz="2800">
                <a:latin typeface="宋体" pitchFamily="2" charset="-122"/>
              </a:rPr>
              <a:t>:</a:t>
            </a:r>
            <a:endParaRPr lang="en-US" altLang="zh-CN" sz="2800">
              <a:latin typeface="宋体" pitchFamily="2" charset="-122"/>
            </a:endParaRPr>
          </a:p>
        </p:txBody>
      </p:sp>
      <p:sp>
        <p:nvSpPr>
          <p:cNvPr id="22531" name="Text Box 4"/>
          <p:cNvSpPr txBox="1">
            <a:spLocks noChangeArrowheads="1"/>
          </p:cNvSpPr>
          <p:nvPr/>
        </p:nvSpPr>
        <p:spPr bwMode="auto">
          <a:xfrm>
            <a:off x="-33655" y="1470025"/>
            <a:ext cx="358330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b="1">
                <a:latin typeface="Times New Roman" panose="02020503050405090304" pitchFamily="18" charset="0"/>
                <a:ea typeface="楷体_GB2312" pitchFamily="49" charset="-122"/>
              </a:rPr>
              <a:t>⑺ 边覆盖</a:t>
            </a:r>
            <a:r>
              <a:rPr lang="zh-CN" altLang="zh-CN" sz="2800" b="1">
                <a:latin typeface="Times New Roman" panose="02020503050405090304" pitchFamily="18" charset="0"/>
                <a:ea typeface="楷体_GB2312" pitchFamily="49" charset="-122"/>
                <a:sym typeface="+mn-ea"/>
              </a:rPr>
              <a:t>=判定覆盖</a:t>
            </a:r>
            <a:endParaRPr lang="zh-CN" altLang="zh-CN" sz="2800" b="1">
              <a:latin typeface="Times New Roman" panose="02020503050405090304" pitchFamily="18" charset="0"/>
              <a:ea typeface="楷体_GB2312" pitchFamily="49" charset="-122"/>
            </a:endParaRPr>
          </a:p>
          <a:p>
            <a:pPr eaLnBrk="1" hangingPunct="1">
              <a:lnSpc>
                <a:spcPct val="100000"/>
              </a:lnSpc>
              <a:spcBef>
                <a:spcPct val="0"/>
              </a:spcBef>
              <a:buFontTx/>
              <a:buNone/>
            </a:pPr>
            <a:endParaRPr lang="zh-CN" altLang="zh-CN" sz="2800" b="1">
              <a:latin typeface="Times New Roman" panose="02020503050405090304" pitchFamily="18" charset="0"/>
              <a:ea typeface="楷体_GB2312" pitchFamily="49" charset="-122"/>
            </a:endParaRPr>
          </a:p>
        </p:txBody>
      </p:sp>
      <p:sp>
        <p:nvSpPr>
          <p:cNvPr id="22532" name="Text Box 5"/>
          <p:cNvSpPr txBox="1">
            <a:spLocks noChangeArrowheads="1"/>
          </p:cNvSpPr>
          <p:nvPr/>
        </p:nvSpPr>
        <p:spPr bwMode="auto">
          <a:xfrm>
            <a:off x="1763713" y="90805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800" b="1">
                <a:latin typeface="Times New Roman" panose="02020503050405090304" pitchFamily="18" charset="0"/>
                <a:ea typeface="楷体_GB2312" pitchFamily="49" charset="-122"/>
              </a:rPr>
              <a:t>= 语句覆盖</a:t>
            </a:r>
            <a:endParaRPr lang="zh-CN" altLang="zh-CN" sz="2000" b="1">
              <a:latin typeface="Times New Roman" panose="02020503050405090304" pitchFamily="18" charset="0"/>
              <a:ea typeface="楷体_GB2312" pitchFamily="49" charset="-122"/>
            </a:endParaRPr>
          </a:p>
        </p:txBody>
      </p:sp>
      <p:sp>
        <p:nvSpPr>
          <p:cNvPr id="22533" name="Text Box 6"/>
          <p:cNvSpPr txBox="1">
            <a:spLocks noChangeArrowheads="1"/>
          </p:cNvSpPr>
          <p:nvPr/>
        </p:nvSpPr>
        <p:spPr bwMode="auto">
          <a:xfrm>
            <a:off x="-33338" y="2057400"/>
            <a:ext cx="4797426"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b="1">
                <a:latin typeface="Times New Roman" panose="02020503050405090304" pitchFamily="18" charset="0"/>
                <a:ea typeface="楷体_GB2312" pitchFamily="49" charset="-122"/>
              </a:rPr>
              <a:t>⑻ 路径覆盖(</a:t>
            </a:r>
            <a:r>
              <a:rPr lang="en-US" altLang="zh-CN" sz="2800" b="1">
                <a:latin typeface="Times New Roman" panose="02020503050405090304" pitchFamily="18" charset="0"/>
                <a:ea typeface="楷体_GB2312" pitchFamily="49" charset="-122"/>
              </a:rPr>
              <a:t>Path coverage):</a:t>
            </a:r>
            <a:endParaRPr lang="en-US" altLang="zh-CN" sz="28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     </a:t>
            </a:r>
            <a:r>
              <a:rPr lang="zh-CN" altLang="zh-CN" sz="2800" b="1">
                <a:latin typeface="Times New Roman" panose="02020503050405090304" pitchFamily="18" charset="0"/>
                <a:ea typeface="楷体_GB2312" pitchFamily="49" charset="-122"/>
              </a:rPr>
              <a:t>每条可能的路径都至少执行一次，若图中有环，则每个环至少经过一次。</a:t>
            </a:r>
            <a:endParaRPr lang="zh-CN" altLang="zh-CN" sz="2400" b="1">
              <a:latin typeface="Times New Roman" panose="02020503050405090304" pitchFamily="18" charset="0"/>
            </a:endParaRPr>
          </a:p>
        </p:txBody>
      </p:sp>
      <p:grpSp>
        <p:nvGrpSpPr>
          <p:cNvPr id="45062" name="Group 7"/>
          <p:cNvGrpSpPr/>
          <p:nvPr/>
        </p:nvGrpSpPr>
        <p:grpSpPr bwMode="auto">
          <a:xfrm>
            <a:off x="6096000" y="762000"/>
            <a:ext cx="1781175" cy="4724400"/>
            <a:chOff x="0" y="0"/>
            <a:chExt cx="564" cy="1905"/>
          </a:xfrm>
        </p:grpSpPr>
        <p:sp>
          <p:nvSpPr>
            <p:cNvPr id="45066" name="Oval 8"/>
            <p:cNvSpPr>
              <a:spLocks noChangeArrowheads="1"/>
            </p:cNvSpPr>
            <p:nvPr/>
          </p:nvSpPr>
          <p:spPr bwMode="auto">
            <a:xfrm>
              <a:off x="0" y="0"/>
              <a:ext cx="147" cy="136"/>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endParaRPr lang="zh-CN" altLang="zh-CN" sz="1800"/>
            </a:p>
          </p:txBody>
        </p:sp>
        <p:sp>
          <p:nvSpPr>
            <p:cNvPr id="45067" name="Oval 9"/>
            <p:cNvSpPr>
              <a:spLocks noChangeArrowheads="1"/>
            </p:cNvSpPr>
            <p:nvPr/>
          </p:nvSpPr>
          <p:spPr bwMode="auto">
            <a:xfrm>
              <a:off x="0" y="590"/>
              <a:ext cx="147" cy="136"/>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endParaRPr lang="zh-CN" altLang="zh-CN" sz="1800"/>
            </a:p>
          </p:txBody>
        </p:sp>
        <p:sp>
          <p:nvSpPr>
            <p:cNvPr id="45068" name="Oval 10"/>
            <p:cNvSpPr>
              <a:spLocks noChangeArrowheads="1"/>
            </p:cNvSpPr>
            <p:nvPr/>
          </p:nvSpPr>
          <p:spPr bwMode="auto">
            <a:xfrm>
              <a:off x="0" y="1179"/>
              <a:ext cx="147" cy="136"/>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endParaRPr lang="zh-CN" altLang="zh-CN" sz="1800"/>
            </a:p>
          </p:txBody>
        </p:sp>
        <p:sp>
          <p:nvSpPr>
            <p:cNvPr id="45069" name="Oval 11"/>
            <p:cNvSpPr>
              <a:spLocks noChangeArrowheads="1"/>
            </p:cNvSpPr>
            <p:nvPr/>
          </p:nvSpPr>
          <p:spPr bwMode="auto">
            <a:xfrm>
              <a:off x="0" y="1769"/>
              <a:ext cx="147" cy="136"/>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endParaRPr lang="zh-CN" altLang="zh-CN" sz="1800"/>
            </a:p>
          </p:txBody>
        </p:sp>
        <p:sp>
          <p:nvSpPr>
            <p:cNvPr id="45070" name="Oval 12"/>
            <p:cNvSpPr>
              <a:spLocks noChangeArrowheads="1"/>
            </p:cNvSpPr>
            <p:nvPr/>
          </p:nvSpPr>
          <p:spPr bwMode="auto">
            <a:xfrm>
              <a:off x="417" y="884"/>
              <a:ext cx="147" cy="136"/>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endParaRPr lang="zh-CN" altLang="zh-CN" sz="1800"/>
            </a:p>
          </p:txBody>
        </p:sp>
        <p:sp>
          <p:nvSpPr>
            <p:cNvPr id="45071" name="Oval 13"/>
            <p:cNvSpPr>
              <a:spLocks noChangeArrowheads="1"/>
            </p:cNvSpPr>
            <p:nvPr/>
          </p:nvSpPr>
          <p:spPr bwMode="auto">
            <a:xfrm>
              <a:off x="417" y="1474"/>
              <a:ext cx="147" cy="136"/>
            </a:xfrm>
            <a:prstGeom prst="ellipse">
              <a:avLst/>
            </a:pr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endParaRPr lang="zh-CN" altLang="zh-CN" sz="1800"/>
            </a:p>
          </p:txBody>
        </p:sp>
        <p:sp>
          <p:nvSpPr>
            <p:cNvPr id="45072" name="Line 14"/>
            <p:cNvSpPr>
              <a:spLocks noChangeShapeType="1"/>
            </p:cNvSpPr>
            <p:nvPr/>
          </p:nvSpPr>
          <p:spPr bwMode="auto">
            <a:xfrm>
              <a:off x="74" y="136"/>
              <a:ext cx="0" cy="453"/>
            </a:xfrm>
            <a:prstGeom prst="line">
              <a:avLst/>
            </a:prstGeom>
            <a:noFill/>
            <a:ln w="1270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3" name="Line 15"/>
            <p:cNvSpPr>
              <a:spLocks noChangeShapeType="1"/>
            </p:cNvSpPr>
            <p:nvPr/>
          </p:nvSpPr>
          <p:spPr bwMode="auto">
            <a:xfrm>
              <a:off x="74" y="726"/>
              <a:ext cx="0" cy="453"/>
            </a:xfrm>
            <a:prstGeom prst="line">
              <a:avLst/>
            </a:prstGeom>
            <a:noFill/>
            <a:ln w="1270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4" name="Line 16"/>
            <p:cNvSpPr>
              <a:spLocks noChangeShapeType="1"/>
            </p:cNvSpPr>
            <p:nvPr/>
          </p:nvSpPr>
          <p:spPr bwMode="auto">
            <a:xfrm>
              <a:off x="74" y="1315"/>
              <a:ext cx="0" cy="453"/>
            </a:xfrm>
            <a:prstGeom prst="line">
              <a:avLst/>
            </a:prstGeom>
            <a:noFill/>
            <a:ln w="12700">
              <a:solidFill>
                <a:schemeClr val="tx1"/>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Arc 17"/>
            <p:cNvSpPr/>
            <p:nvPr/>
          </p:nvSpPr>
          <p:spPr bwMode="auto">
            <a:xfrm>
              <a:off x="147" y="659"/>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miter lim="800000"/>
              <a:tail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6" name="Arc 18"/>
            <p:cNvSpPr/>
            <p:nvPr/>
          </p:nvSpPr>
          <p:spPr bwMode="auto">
            <a:xfrm>
              <a:off x="147" y="1247"/>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miter lim="800000"/>
              <a:tail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7" name="Arc 19"/>
            <p:cNvSpPr/>
            <p:nvPr/>
          </p:nvSpPr>
          <p:spPr bwMode="auto">
            <a:xfrm flipV="1">
              <a:off x="147" y="1020"/>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miter lim="800000"/>
              <a:head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8" name="Arc 20"/>
            <p:cNvSpPr/>
            <p:nvPr/>
          </p:nvSpPr>
          <p:spPr bwMode="auto">
            <a:xfrm flipV="1">
              <a:off x="147" y="1610"/>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miter lim="800000"/>
              <a:head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9" name="Line 21"/>
            <p:cNvSpPr>
              <a:spLocks noChangeShapeType="1"/>
            </p:cNvSpPr>
            <p:nvPr/>
          </p:nvSpPr>
          <p:spPr bwMode="auto">
            <a:xfrm>
              <a:off x="74" y="136"/>
              <a:ext cx="0" cy="453"/>
            </a:xfrm>
            <a:prstGeom prst="line">
              <a:avLst/>
            </a:prstGeom>
            <a:noFill/>
            <a:ln w="12700">
              <a:solidFill>
                <a:srgbClr val="FF3300"/>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0" name="Line 22"/>
            <p:cNvSpPr>
              <a:spLocks noChangeShapeType="1"/>
            </p:cNvSpPr>
            <p:nvPr/>
          </p:nvSpPr>
          <p:spPr bwMode="auto">
            <a:xfrm>
              <a:off x="74" y="726"/>
              <a:ext cx="0" cy="453"/>
            </a:xfrm>
            <a:prstGeom prst="line">
              <a:avLst/>
            </a:prstGeom>
            <a:noFill/>
            <a:ln w="12700">
              <a:solidFill>
                <a:srgbClr val="FF3300"/>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1" name="Line 23"/>
            <p:cNvSpPr>
              <a:spLocks noChangeShapeType="1"/>
            </p:cNvSpPr>
            <p:nvPr/>
          </p:nvSpPr>
          <p:spPr bwMode="auto">
            <a:xfrm>
              <a:off x="74" y="1315"/>
              <a:ext cx="0" cy="453"/>
            </a:xfrm>
            <a:prstGeom prst="line">
              <a:avLst/>
            </a:prstGeom>
            <a:noFill/>
            <a:ln w="12700">
              <a:solidFill>
                <a:srgbClr val="FF3300"/>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2" name="Line 24"/>
            <p:cNvSpPr>
              <a:spLocks noChangeShapeType="1"/>
            </p:cNvSpPr>
            <p:nvPr/>
          </p:nvSpPr>
          <p:spPr bwMode="auto">
            <a:xfrm>
              <a:off x="74" y="136"/>
              <a:ext cx="0" cy="453"/>
            </a:xfrm>
            <a:prstGeom prst="line">
              <a:avLst/>
            </a:prstGeom>
            <a:noFill/>
            <a:ln w="12700">
              <a:solidFill>
                <a:srgbClr val="FF3300"/>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Line 25"/>
            <p:cNvSpPr>
              <a:spLocks noChangeShapeType="1"/>
            </p:cNvSpPr>
            <p:nvPr/>
          </p:nvSpPr>
          <p:spPr bwMode="auto">
            <a:xfrm>
              <a:off x="74" y="726"/>
              <a:ext cx="0" cy="453"/>
            </a:xfrm>
            <a:prstGeom prst="line">
              <a:avLst/>
            </a:prstGeom>
            <a:noFill/>
            <a:ln w="12700">
              <a:solidFill>
                <a:srgbClr val="FF3300"/>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Arc 26"/>
            <p:cNvSpPr/>
            <p:nvPr/>
          </p:nvSpPr>
          <p:spPr bwMode="auto">
            <a:xfrm>
              <a:off x="147" y="1247"/>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FF3300"/>
              </a:solidFill>
              <a:miter lim="800000"/>
              <a:tail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5" name="Arc 27"/>
            <p:cNvSpPr/>
            <p:nvPr/>
          </p:nvSpPr>
          <p:spPr bwMode="auto">
            <a:xfrm flipV="1">
              <a:off x="147" y="1610"/>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FF3300"/>
              </a:solidFill>
              <a:miter lim="800000"/>
              <a:head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6" name="Line 28"/>
            <p:cNvSpPr>
              <a:spLocks noChangeShapeType="1"/>
            </p:cNvSpPr>
            <p:nvPr/>
          </p:nvSpPr>
          <p:spPr bwMode="auto">
            <a:xfrm>
              <a:off x="74" y="136"/>
              <a:ext cx="0" cy="453"/>
            </a:xfrm>
            <a:prstGeom prst="line">
              <a:avLst/>
            </a:prstGeom>
            <a:noFill/>
            <a:ln w="12700">
              <a:solidFill>
                <a:srgbClr val="FF3300"/>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7" name="Arc 29"/>
            <p:cNvSpPr/>
            <p:nvPr/>
          </p:nvSpPr>
          <p:spPr bwMode="auto">
            <a:xfrm>
              <a:off x="147" y="658"/>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FF3300"/>
              </a:solidFill>
              <a:miter lim="800000"/>
              <a:tail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8" name="Arc 30"/>
            <p:cNvSpPr/>
            <p:nvPr/>
          </p:nvSpPr>
          <p:spPr bwMode="auto">
            <a:xfrm flipV="1">
              <a:off x="147" y="1020"/>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FF3300"/>
              </a:solidFill>
              <a:miter lim="800000"/>
              <a:head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9" name="Line 31"/>
            <p:cNvSpPr>
              <a:spLocks noChangeShapeType="1"/>
            </p:cNvSpPr>
            <p:nvPr/>
          </p:nvSpPr>
          <p:spPr bwMode="auto">
            <a:xfrm>
              <a:off x="74" y="1315"/>
              <a:ext cx="0" cy="453"/>
            </a:xfrm>
            <a:prstGeom prst="line">
              <a:avLst/>
            </a:prstGeom>
            <a:noFill/>
            <a:ln w="12700">
              <a:solidFill>
                <a:srgbClr val="FF3300"/>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0" name="Line 32"/>
            <p:cNvSpPr>
              <a:spLocks noChangeShapeType="1"/>
            </p:cNvSpPr>
            <p:nvPr/>
          </p:nvSpPr>
          <p:spPr bwMode="auto">
            <a:xfrm>
              <a:off x="74" y="136"/>
              <a:ext cx="0" cy="453"/>
            </a:xfrm>
            <a:prstGeom prst="line">
              <a:avLst/>
            </a:prstGeom>
            <a:noFill/>
            <a:ln w="12700">
              <a:solidFill>
                <a:srgbClr val="FF3300"/>
              </a:solidFill>
              <a:rou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1" name="Arc 33"/>
            <p:cNvSpPr/>
            <p:nvPr/>
          </p:nvSpPr>
          <p:spPr bwMode="auto">
            <a:xfrm>
              <a:off x="147" y="658"/>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FF3300"/>
              </a:solidFill>
              <a:miter lim="800000"/>
              <a:tail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2" name="Arc 34"/>
            <p:cNvSpPr/>
            <p:nvPr/>
          </p:nvSpPr>
          <p:spPr bwMode="auto">
            <a:xfrm flipV="1">
              <a:off x="147" y="1020"/>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FF3300"/>
              </a:solidFill>
              <a:miter lim="800000"/>
              <a:head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3" name="Arc 35"/>
            <p:cNvSpPr/>
            <p:nvPr/>
          </p:nvSpPr>
          <p:spPr bwMode="auto">
            <a:xfrm>
              <a:off x="147" y="1247"/>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FF3300"/>
              </a:solidFill>
              <a:miter lim="800000"/>
              <a:tail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94" name="Arc 36"/>
            <p:cNvSpPr/>
            <p:nvPr/>
          </p:nvSpPr>
          <p:spPr bwMode="auto">
            <a:xfrm flipV="1">
              <a:off x="147" y="1610"/>
              <a:ext cx="344" cy="227"/>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rgbClr val="FF3300"/>
              </a:solidFill>
              <a:miter lim="800000"/>
              <a:headEnd type="arrow"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2565" name="Text Box 37"/>
          <p:cNvSpPr txBox="1">
            <a:spLocks noChangeArrowheads="1"/>
          </p:cNvSpPr>
          <p:nvPr/>
        </p:nvSpPr>
        <p:spPr bwMode="auto">
          <a:xfrm>
            <a:off x="280988" y="3962400"/>
            <a:ext cx="3798887"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Test cases: </a:t>
            </a:r>
            <a:endParaRPr lang="en-US" altLang="zh-CN" sz="28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① A=1 ,  B=1 ,  X=1</a:t>
            </a:r>
            <a:endParaRPr lang="en-US" altLang="zh-CN" sz="28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② A=1 ,  B=1 ,  X=2</a:t>
            </a:r>
            <a:endParaRPr lang="en-US" altLang="zh-CN" sz="28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③ A=3 ,  B=0 ,  X=1</a:t>
            </a:r>
            <a:endParaRPr lang="en-US" altLang="zh-CN" sz="28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en-US" altLang="zh-CN" sz="2800" b="1">
                <a:latin typeface="Times New Roman" panose="02020503050405090304" pitchFamily="18" charset="0"/>
                <a:ea typeface="楷体_GB2312" pitchFamily="49" charset="-122"/>
              </a:rPr>
              <a:t>④ A=2 ,  B=0 ,  X=4</a:t>
            </a:r>
            <a:endParaRPr lang="en-US" altLang="zh-CN" sz="2800" b="1">
              <a:latin typeface="Times New Roman" panose="02020503050405090304" pitchFamily="18" charset="0"/>
              <a:ea typeface="楷体_GB2312" pitchFamily="49" charset="-122"/>
            </a:endParaRPr>
          </a:p>
        </p:txBody>
      </p:sp>
      <p:sp>
        <p:nvSpPr>
          <p:cNvPr id="22566" name="Text Box 38"/>
          <p:cNvSpPr txBox="1">
            <a:spLocks noChangeArrowheads="1"/>
          </p:cNvSpPr>
          <p:nvPr/>
        </p:nvSpPr>
        <p:spPr bwMode="auto">
          <a:xfrm>
            <a:off x="179388" y="6338888"/>
            <a:ext cx="487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800" b="1">
                <a:latin typeface="Times New Roman" panose="02020503050405090304" pitchFamily="18" charset="0"/>
                <a:ea typeface="楷体_GB2312" pitchFamily="49" charset="-122"/>
              </a:rPr>
              <a:t>⑼ 路径覆盖 </a:t>
            </a:r>
            <a:r>
              <a:rPr lang="zh-CN" altLang="zh-CN" sz="2800" b="1">
                <a:latin typeface="Times New Roman" panose="02020503050405090304" pitchFamily="18" charset="0"/>
                <a:ea typeface="楷体_GB2312" pitchFamily="49" charset="-122"/>
                <a:sym typeface="Symbol" pitchFamily="2" charset="2"/>
              </a:rPr>
              <a:t> 条件组合覆盖</a:t>
            </a:r>
            <a:endParaRPr lang="zh-CN" altLang="zh-CN" sz="2800" b="1">
              <a:latin typeface="Times New Roman" panose="02020503050405090304" pitchFamily="18" charset="0"/>
              <a:ea typeface="楷体_GB2312" pitchFamily="49" charset="-122"/>
            </a:endParaRPr>
          </a:p>
        </p:txBody>
      </p:sp>
      <p:sp>
        <p:nvSpPr>
          <p:cNvPr id="22567" name="Rectangle 40"/>
          <p:cNvSpPr>
            <a:spLocks noChangeArrowheads="1"/>
          </p:cNvSpPr>
          <p:nvPr/>
        </p:nvSpPr>
        <p:spPr bwMode="auto">
          <a:xfrm>
            <a:off x="0" y="858838"/>
            <a:ext cx="1701800" cy="51911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b="1">
                <a:latin typeface="Times New Roman" panose="02020503050405090304" pitchFamily="18" charset="0"/>
                <a:ea typeface="楷体_GB2312" pitchFamily="49" charset="-122"/>
              </a:rPr>
              <a:t>⑹ 点覆盖</a:t>
            </a:r>
            <a:endParaRPr lang="zh-CN" altLang="zh-CN" sz="2800" b="1">
              <a:latin typeface="Times New Roman" panose="02020503050405090304" pitchFamily="18"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2567"/>
                                        </p:tgtEl>
                                        <p:attrNameLst>
                                          <p:attrName>style.visibility</p:attrName>
                                        </p:attrNameLst>
                                      </p:cBhvr>
                                      <p:to>
                                        <p:strVal val="visible"/>
                                      </p:to>
                                    </p:set>
                                    <p:animEffect transition="in" filter="checkerboard(across)">
                                      <p:cBhvr>
                                        <p:cTn id="7" dur="500"/>
                                        <p:tgtEl>
                                          <p:spTgt spid="22567"/>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checkerboard(across)">
                                      <p:cBhvr>
                                        <p:cTn id="12" dur="500"/>
                                        <p:tgtEl>
                                          <p:spTgt spid="22532"/>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22531"/>
                                        </p:tgtEl>
                                        <p:attrNameLst>
                                          <p:attrName>style.visibility</p:attrName>
                                        </p:attrNameLst>
                                      </p:cBhvr>
                                      <p:to>
                                        <p:strVal val="visible"/>
                                      </p:to>
                                    </p:set>
                                    <p:animEffect transition="in" filter="diamond(in)">
                                      <p:cBhvr>
                                        <p:cTn id="17" dur="2000"/>
                                        <p:tgtEl>
                                          <p:spTgt spid="2253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2533"/>
                                        </p:tgtEl>
                                        <p:attrNameLst>
                                          <p:attrName>style.visibility</p:attrName>
                                        </p:attrNameLst>
                                      </p:cBhvr>
                                      <p:to>
                                        <p:strVal val="visible"/>
                                      </p:to>
                                    </p:set>
                                    <p:animEffect transition="in" filter="checkerboard(across)">
                                      <p:cBhvr>
                                        <p:cTn id="22" dur="500"/>
                                        <p:tgtEl>
                                          <p:spTgt spid="22533"/>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2565"/>
                                        </p:tgtEl>
                                        <p:attrNameLst>
                                          <p:attrName>style.visibility</p:attrName>
                                        </p:attrNameLst>
                                      </p:cBhvr>
                                      <p:to>
                                        <p:strVal val="visible"/>
                                      </p:to>
                                    </p:set>
                                    <p:animEffect transition="in" filter="checkerboard(across)">
                                      <p:cBhvr>
                                        <p:cTn id="27" dur="500"/>
                                        <p:tgtEl>
                                          <p:spTgt spid="22565"/>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2566"/>
                                        </p:tgtEl>
                                        <p:attrNameLst>
                                          <p:attrName>style.visibility</p:attrName>
                                        </p:attrNameLst>
                                      </p:cBhvr>
                                      <p:to>
                                        <p:strVal val="visible"/>
                                      </p:to>
                                    </p:set>
                                    <p:animEffect transition="in" filter="checkerboard(across)">
                                      <p:cBhvr>
                                        <p:cTn id="32" dur="500"/>
                                        <p:tgtEl>
                                          <p:spTgt spid="22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P spid="22565" grpId="0" autoUpdateAnimBg="0"/>
      <p:bldP spid="22531" grpId="0"/>
      <p:bldP spid="22531" grpId="1"/>
      <p:bldP spid="22567" grpId="0" animBg="1"/>
      <p:bldP spid="22567" grpId="1" animBg="1"/>
      <p:bldP spid="22532" grpId="0"/>
      <p:bldP spid="22532" grpId="1"/>
      <p:bldP spid="22566" grpId="0"/>
      <p:bldP spid="2256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idx="4294967295"/>
          </p:nvPr>
        </p:nvSpPr>
        <p:spPr>
          <a:xfrm>
            <a:off x="468313" y="0"/>
            <a:ext cx="8229600" cy="1143000"/>
          </a:xfrm>
        </p:spPr>
        <p:txBody>
          <a:bodyPr/>
          <a:lstStyle/>
          <a:p>
            <a:pPr eaLnBrk="1" hangingPunct="1"/>
            <a:r>
              <a:rPr lang="zh-CN" altLang="zh-CN" sz="3200"/>
              <a:t>（</a:t>
            </a:r>
            <a:r>
              <a:rPr lang="en-US" altLang="zh-CN" sz="3200"/>
              <a:t>6</a:t>
            </a:r>
            <a:r>
              <a:rPr lang="zh-CN" altLang="zh-CN" sz="3200"/>
              <a:t>）循环测试路径选择</a:t>
            </a:r>
            <a:endParaRPr lang="zh-CN" altLang="zh-CN" sz="3200"/>
          </a:p>
        </p:txBody>
      </p:sp>
      <p:sp>
        <p:nvSpPr>
          <p:cNvPr id="23555" name="Rectangle 3"/>
          <p:cNvSpPr>
            <a:spLocks noGrp="1" noChangeArrowheads="1"/>
          </p:cNvSpPr>
          <p:nvPr>
            <p:ph type="body" idx="4294967295"/>
          </p:nvPr>
        </p:nvSpPr>
        <p:spPr>
          <a:xfrm>
            <a:off x="395288" y="1196975"/>
            <a:ext cx="8229600" cy="4525963"/>
          </a:xfrm>
        </p:spPr>
        <p:txBody>
          <a:bodyPr/>
          <a:lstStyle/>
          <a:p>
            <a:pPr eaLnBrk="1" hangingPunct="1">
              <a:defRPr/>
            </a:pPr>
            <a:r>
              <a:rPr lang="zh-CN" altLang="zh-CN" sz="2800">
                <a:latin typeface="宋体" pitchFamily="2" charset="-122"/>
              </a:rPr>
              <a:t>循环分为4种不同类型：</a:t>
            </a:r>
            <a:r>
              <a:rPr lang="zh-CN" altLang="zh-CN" sz="2800">
                <a:solidFill>
                  <a:srgbClr val="FF3300"/>
                </a:solidFill>
                <a:effectLst>
                  <a:outerShdw blurRad="38100" dist="38100" dir="2700000" algn="tl">
                    <a:srgbClr val="C0C0C0"/>
                  </a:outerShdw>
                </a:effectLst>
                <a:latin typeface="宋体" pitchFamily="2" charset="-122"/>
              </a:rPr>
              <a:t>简单循环</a:t>
            </a:r>
            <a:r>
              <a:rPr lang="zh-CN" altLang="zh-CN" sz="2800">
                <a:latin typeface="宋体" pitchFamily="2" charset="-122"/>
              </a:rPr>
              <a:t>、</a:t>
            </a:r>
            <a:r>
              <a:rPr lang="zh-CN" altLang="zh-CN" sz="2800">
                <a:solidFill>
                  <a:srgbClr val="FF3300"/>
                </a:solidFill>
                <a:effectLst>
                  <a:outerShdw blurRad="38100" dist="38100" dir="2700000" algn="tl">
                    <a:srgbClr val="C0C0C0"/>
                  </a:outerShdw>
                </a:effectLst>
                <a:latin typeface="宋体" pitchFamily="2" charset="-122"/>
              </a:rPr>
              <a:t>连锁循环</a:t>
            </a:r>
            <a:r>
              <a:rPr lang="zh-CN" altLang="zh-CN" sz="2800">
                <a:latin typeface="宋体" pitchFamily="2" charset="-122"/>
              </a:rPr>
              <a:t>、</a:t>
            </a:r>
            <a:r>
              <a:rPr lang="zh-CN" altLang="zh-CN" sz="2800">
                <a:solidFill>
                  <a:srgbClr val="FF3300"/>
                </a:solidFill>
                <a:effectLst>
                  <a:outerShdw blurRad="38100" dist="38100" dir="2700000" algn="tl">
                    <a:srgbClr val="C0C0C0"/>
                  </a:outerShdw>
                </a:effectLst>
                <a:latin typeface="宋体" pitchFamily="2" charset="-122"/>
              </a:rPr>
              <a:t>嵌套循环</a:t>
            </a:r>
            <a:r>
              <a:rPr lang="zh-CN" altLang="zh-CN" sz="2800">
                <a:latin typeface="宋体" pitchFamily="2" charset="-122"/>
              </a:rPr>
              <a:t>和</a:t>
            </a:r>
            <a:r>
              <a:rPr lang="zh-CN" altLang="zh-CN" sz="2800">
                <a:solidFill>
                  <a:srgbClr val="FF3300"/>
                </a:solidFill>
                <a:effectLst>
                  <a:outerShdw blurRad="38100" dist="38100" dir="2700000" algn="tl">
                    <a:srgbClr val="C0C0C0"/>
                  </a:outerShdw>
                </a:effectLst>
                <a:latin typeface="宋体" pitchFamily="2" charset="-122"/>
              </a:rPr>
              <a:t>非结构循环</a:t>
            </a:r>
            <a:r>
              <a:rPr lang="zh-CN" altLang="zh-CN" sz="2800">
                <a:latin typeface="宋体" pitchFamily="2" charset="-122"/>
              </a:rPr>
              <a:t>。</a:t>
            </a:r>
            <a:endParaRPr lang="zh-CN" altLang="zh-CN" sz="2800">
              <a:latin typeface="宋体" pitchFamily="2" charset="-122"/>
            </a:endParaRPr>
          </a:p>
          <a:p>
            <a:pPr eaLnBrk="1" hangingPunct="1">
              <a:defRPr/>
            </a:pPr>
            <a:endParaRPr lang="zh-CN" altLang="zh-CN">
              <a:latin typeface="宋体" pitchFamily="2" charset="-122"/>
            </a:endParaRPr>
          </a:p>
        </p:txBody>
      </p:sp>
      <p:pic>
        <p:nvPicPr>
          <p:cNvPr id="46083"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71550" y="2492375"/>
            <a:ext cx="7529513" cy="436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内容占位符 2"/>
          <p:cNvSpPr>
            <a:spLocks noGrp="1" noChangeArrowheads="1"/>
          </p:cNvSpPr>
          <p:nvPr>
            <p:ph idx="4294967295"/>
          </p:nvPr>
        </p:nvSpPr>
        <p:spPr/>
        <p:txBody>
          <a:bodyPr/>
          <a:lstStyle/>
          <a:p>
            <a:pPr algn="ctr" eaLnBrk="1" hangingPunct="1">
              <a:buFontTx/>
              <a:buNone/>
            </a:pPr>
            <a:r>
              <a:rPr lang="zh-CN" altLang="zh-CN" sz="5000">
                <a:solidFill>
                  <a:srgbClr val="FF0000"/>
                </a:solidFill>
                <a:latin typeface="宋体" pitchFamily="2" charset="-122"/>
              </a:rPr>
              <a:t>目标</a:t>
            </a:r>
            <a:endParaRPr lang="en-US" altLang="zh-CN" sz="5000">
              <a:solidFill>
                <a:srgbClr val="FF0000"/>
              </a:solidFill>
              <a:latin typeface="宋体" pitchFamily="2" charset="-122"/>
            </a:endParaRPr>
          </a:p>
          <a:p>
            <a:pPr lvl="1" algn="ctr" eaLnBrk="1" hangingPunct="1">
              <a:buFontTx/>
              <a:buNone/>
            </a:pPr>
            <a:r>
              <a:rPr lang="zh-CN" altLang="zh-CN" sz="4600">
                <a:solidFill>
                  <a:srgbClr val="0070C0"/>
                </a:solidFill>
                <a:latin typeface="宋体" pitchFamily="2" charset="-122"/>
              </a:rPr>
              <a:t>讨论测试用例设计技术</a:t>
            </a:r>
            <a:endParaRPr lang="en-US" altLang="zh-CN" sz="4600">
              <a:solidFill>
                <a:srgbClr val="0070C0"/>
              </a:solidFill>
              <a:latin typeface="宋体" pitchFamily="2" charset="-122"/>
            </a:endParaRPr>
          </a:p>
        </p:txBody>
      </p:sp>
      <p:sp>
        <p:nvSpPr>
          <p:cNvPr id="27650" name="标题 3"/>
          <p:cNvSpPr>
            <a:spLocks noGrp="1" noChangeArrowheads="1"/>
          </p:cNvSpPr>
          <p:nvPr>
            <p:ph type="title" idx="4294967295"/>
          </p:nvPr>
        </p:nvSpPr>
        <p:spPr/>
        <p:txBody>
          <a:bodyPr/>
          <a:lstStyle/>
          <a:p>
            <a:pPr eaLnBrk="1" hangingPunct="1"/>
            <a:endParaRPr lang="zh-CN" altLang="zh-CN">
              <a:latin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idx="4294967295"/>
          </p:nvPr>
        </p:nvSpPr>
        <p:spPr/>
        <p:txBody>
          <a:bodyPr/>
          <a:lstStyle/>
          <a:p>
            <a:pPr eaLnBrk="1" hangingPunct="1"/>
            <a:r>
              <a:rPr lang="zh-CN" altLang="zh-CN">
                <a:latin typeface="宋体" pitchFamily="2" charset="-122"/>
              </a:rPr>
              <a:t>简单循环</a:t>
            </a:r>
            <a:endParaRPr lang="zh-CN" altLang="zh-CN">
              <a:latin typeface="宋体" pitchFamily="2" charset="-122"/>
            </a:endParaRPr>
          </a:p>
        </p:txBody>
      </p:sp>
      <p:sp>
        <p:nvSpPr>
          <p:cNvPr id="47106" name="Rectangle 3"/>
          <p:cNvSpPr>
            <a:spLocks noGrp="1" noChangeArrowheads="1"/>
          </p:cNvSpPr>
          <p:nvPr>
            <p:ph type="body" idx="4294967295"/>
          </p:nvPr>
        </p:nvSpPr>
        <p:spPr/>
        <p:txBody>
          <a:bodyPr/>
          <a:lstStyle/>
          <a:p>
            <a:pPr marL="533400" indent="-533400" eaLnBrk="1" hangingPunct="1"/>
            <a:r>
              <a:rPr lang="zh-CN" altLang="zh-CN">
                <a:solidFill>
                  <a:srgbClr val="0000FF"/>
                </a:solidFill>
                <a:latin typeface="宋体" pitchFamily="2" charset="-122"/>
              </a:rPr>
              <a:t>零次循环</a:t>
            </a:r>
            <a:r>
              <a:rPr lang="zh-CN" altLang="zh-CN">
                <a:latin typeface="宋体" pitchFamily="2" charset="-122"/>
              </a:rPr>
              <a:t>：从循环入口到出口</a:t>
            </a:r>
            <a:endParaRPr lang="zh-CN" altLang="zh-CN">
              <a:latin typeface="宋体" pitchFamily="2" charset="-122"/>
            </a:endParaRPr>
          </a:p>
          <a:p>
            <a:pPr marL="533400" indent="-533400" eaLnBrk="1" hangingPunct="1"/>
            <a:r>
              <a:rPr lang="zh-CN" altLang="zh-CN">
                <a:solidFill>
                  <a:srgbClr val="0000FF"/>
                </a:solidFill>
                <a:latin typeface="宋体" pitchFamily="2" charset="-122"/>
              </a:rPr>
              <a:t>一次循环</a:t>
            </a:r>
            <a:r>
              <a:rPr lang="zh-CN" altLang="zh-CN">
                <a:latin typeface="宋体" pitchFamily="2" charset="-122"/>
              </a:rPr>
              <a:t>：检查循环初始值</a:t>
            </a:r>
            <a:endParaRPr lang="zh-CN" altLang="zh-CN">
              <a:latin typeface="宋体" pitchFamily="2" charset="-122"/>
            </a:endParaRPr>
          </a:p>
          <a:p>
            <a:pPr marL="533400" indent="-533400" eaLnBrk="1" hangingPunct="1"/>
            <a:r>
              <a:rPr lang="zh-CN" altLang="zh-CN">
                <a:solidFill>
                  <a:srgbClr val="0000FF"/>
                </a:solidFill>
                <a:latin typeface="宋体" pitchFamily="2" charset="-122"/>
              </a:rPr>
              <a:t>二次循环</a:t>
            </a:r>
            <a:r>
              <a:rPr lang="zh-CN" altLang="zh-CN">
                <a:latin typeface="宋体" pitchFamily="2" charset="-122"/>
              </a:rPr>
              <a:t>：检查多次循环</a:t>
            </a:r>
            <a:endParaRPr lang="zh-CN" altLang="zh-CN">
              <a:latin typeface="宋体" pitchFamily="2" charset="-122"/>
            </a:endParaRPr>
          </a:p>
          <a:p>
            <a:pPr marL="533400" indent="-533400" eaLnBrk="1" hangingPunct="1"/>
            <a:r>
              <a:rPr lang="en-US" altLang="zh-CN" i="1">
                <a:latin typeface="宋体" pitchFamily="2" charset="-122"/>
              </a:rPr>
              <a:t>m</a:t>
            </a:r>
            <a:r>
              <a:rPr lang="zh-CN" altLang="zh-CN">
                <a:latin typeface="宋体" pitchFamily="2" charset="-122"/>
              </a:rPr>
              <a:t>次循环： 检查在多次循环</a:t>
            </a:r>
            <a:endParaRPr lang="zh-CN" altLang="zh-CN">
              <a:latin typeface="宋体" pitchFamily="2" charset="-122"/>
            </a:endParaRPr>
          </a:p>
          <a:p>
            <a:pPr marL="533400" indent="-533400" eaLnBrk="1" hangingPunct="1"/>
            <a:r>
              <a:rPr lang="zh-CN" altLang="zh-CN">
                <a:latin typeface="宋体" pitchFamily="2" charset="-122"/>
              </a:rPr>
              <a:t>最大次数循环、比最大次数多一次、少一次的循环。</a:t>
            </a:r>
            <a:br>
              <a:rPr lang="zh-CN" altLang="zh-CN">
                <a:latin typeface="Times New Roman" panose="02020503050405090304" pitchFamily="18" charset="0"/>
                <a:ea typeface="黑体" panose="02010609060101010101" pitchFamily="49" charset="-122"/>
              </a:rPr>
            </a:br>
            <a:endParaRPr lang="zh-CN" altLang="zh-CN">
              <a:latin typeface="Times New Roman" panose="02020503050405090304" pitchFamily="18" charset="0"/>
              <a:ea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1331913" y="476250"/>
            <a:ext cx="3549650" cy="585788"/>
          </a:xfrm>
          <a:prstGeom prst="rect">
            <a:avLst/>
          </a:prstGeom>
          <a:noFill/>
          <a:ln w="9525">
            <a:noFill/>
            <a:miter lim="800000"/>
          </a:ln>
        </p:spPr>
        <p:txBody>
          <a:bodyPr lIns="92075" tIns="46038" rIns="92075" bIns="46038" anchor="ctr">
            <a:spAutoFit/>
          </a:bodyPr>
          <a:lstStyle>
            <a:lvl1pPr eaLnBrk="0" hangingPunct="0">
              <a:defRPr>
                <a:solidFill>
                  <a:schemeClr val="tx1"/>
                </a:solidFill>
                <a:latin typeface="Arial" panose="020B0604020202090204" pitchFamily="34" charset="0"/>
                <a:ea typeface="宋体" pitchFamily="2" charset="-122"/>
              </a:defRPr>
            </a:lvl1pPr>
            <a:lvl2pPr marL="742950" indent="-285750" eaLnBrk="0" hangingPunct="0">
              <a:defRPr>
                <a:solidFill>
                  <a:schemeClr val="tx1"/>
                </a:solidFill>
                <a:latin typeface="Arial" panose="020B0604020202090204" pitchFamily="34" charset="0"/>
                <a:ea typeface="宋体" pitchFamily="2" charset="-122"/>
              </a:defRPr>
            </a:lvl2pPr>
            <a:lvl3pPr marL="1143000" indent="-228600" eaLnBrk="0" hangingPunct="0">
              <a:defRPr>
                <a:solidFill>
                  <a:schemeClr val="tx1"/>
                </a:solidFill>
                <a:latin typeface="Arial" panose="020B0604020202090204" pitchFamily="34" charset="0"/>
                <a:ea typeface="宋体" pitchFamily="2" charset="-122"/>
              </a:defRPr>
            </a:lvl3pPr>
            <a:lvl4pPr marL="1600200" indent="-228600" eaLnBrk="0" hangingPunct="0">
              <a:defRPr>
                <a:solidFill>
                  <a:schemeClr val="tx1"/>
                </a:solidFill>
                <a:latin typeface="Arial" panose="020B0604020202090204" pitchFamily="34" charset="0"/>
                <a:ea typeface="宋体" pitchFamily="2" charset="-122"/>
              </a:defRPr>
            </a:lvl4pPr>
            <a:lvl5pPr marL="2057400" indent="-228600" eaLnBrk="0" hangingPunct="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algn="ctr">
              <a:defRPr/>
            </a:pPr>
            <a:r>
              <a:rPr lang="zh-CN" altLang="zh-CN" sz="3200" b="1">
                <a:solidFill>
                  <a:srgbClr val="0000FF"/>
                </a:solidFill>
                <a:effectLst>
                  <a:outerShdw blurRad="38100" dist="38100" dir="2700000" algn="tl">
                    <a:srgbClr val="C0C0C0"/>
                  </a:outerShdw>
                </a:effectLst>
              </a:rPr>
              <a:t>例：求最小值</a:t>
            </a:r>
            <a:endParaRPr lang="zh-CN" altLang="zh-CN" sz="3200" b="1">
              <a:solidFill>
                <a:schemeClr val="accent1"/>
              </a:solidFill>
            </a:endParaRPr>
          </a:p>
        </p:txBody>
      </p:sp>
      <p:sp>
        <p:nvSpPr>
          <p:cNvPr id="25603" name="Rectangle 3"/>
          <p:cNvSpPr>
            <a:spLocks noChangeArrowheads="1"/>
          </p:cNvSpPr>
          <p:nvPr/>
        </p:nvSpPr>
        <p:spPr bwMode="auto">
          <a:xfrm>
            <a:off x="250825" y="1557338"/>
            <a:ext cx="5667375" cy="2701925"/>
          </a:xfrm>
          <a:prstGeom prst="rect">
            <a:avLst/>
          </a:prstGeom>
          <a:noFill/>
          <a:ln w="9525">
            <a:noFill/>
            <a:miter lim="800000"/>
          </a:ln>
        </p:spPr>
        <p:txBody>
          <a:bodyPr lIns="92075" tIns="46038" rIns="92075" bIns="46038">
            <a:spAutoFit/>
          </a:bodyPr>
          <a:lstStyle/>
          <a:p>
            <a:pPr marL="342900" indent="-342900">
              <a:lnSpc>
                <a:spcPct val="85000"/>
              </a:lnSpc>
              <a:spcBef>
                <a:spcPct val="20000"/>
              </a:spcBef>
              <a:buClr>
                <a:srgbClr val="FF0000"/>
              </a:buClr>
              <a:buSzPct val="100000"/>
              <a:buFont typeface="Wingdings" panose="05000000000000000000" pitchFamily="2" charset="2"/>
              <a:buNone/>
              <a:defRPr/>
            </a:pPr>
            <a:r>
              <a:rPr lang="en-US" sz="2800">
                <a:solidFill>
                  <a:srgbClr val="FF3300"/>
                </a:solidFill>
                <a:effectLst>
                  <a:outerShdw blurRad="38100" dist="38100" dir="2700000" algn="tl">
                    <a:srgbClr val="C0C0C0"/>
                  </a:outerShdw>
                </a:effectLst>
                <a:latin typeface="Times New Roman" panose="02020503050405090304" pitchFamily="18" charset="0"/>
              </a:rPr>
              <a:t>k = i</a:t>
            </a:r>
            <a:r>
              <a:rPr lang="en-US" sz="2800" b="1">
                <a:solidFill>
                  <a:srgbClr val="FF3300"/>
                </a:solidFill>
                <a:effectLst>
                  <a:outerShdw blurRad="38100" dist="38100" dir="2700000" algn="tl">
                    <a:srgbClr val="C0C0C0"/>
                  </a:outerShdw>
                </a:effectLst>
                <a:latin typeface="Times New Roman" panose="02020503050405090304" pitchFamily="18" charset="0"/>
              </a:rPr>
              <a:t>;</a:t>
            </a:r>
            <a:endParaRPr lang="en-US" sz="2800" b="1">
              <a:solidFill>
                <a:schemeClr val="tx2"/>
              </a:solidFill>
              <a:latin typeface="Times New Roman" panose="02020503050405090304" pitchFamily="18" charset="0"/>
            </a:endParaRPr>
          </a:p>
          <a:p>
            <a:pPr marL="342900" indent="-342900">
              <a:lnSpc>
                <a:spcPct val="85000"/>
              </a:lnSpc>
              <a:spcBef>
                <a:spcPct val="20000"/>
              </a:spcBef>
              <a:buClr>
                <a:srgbClr val="FF0000"/>
              </a:buClr>
              <a:buSzPct val="100000"/>
              <a:buFont typeface="Wingdings" panose="05000000000000000000" pitchFamily="2" charset="2"/>
              <a:buNone/>
              <a:defRPr/>
            </a:pPr>
            <a:r>
              <a:rPr lang="en-US" sz="2800">
                <a:solidFill>
                  <a:schemeClr val="tx2"/>
                </a:solidFill>
                <a:latin typeface="Times New Roman" panose="02020503050405090304" pitchFamily="18" charset="0"/>
              </a:rPr>
              <a:t>   </a:t>
            </a:r>
            <a:r>
              <a:rPr lang="en-US" sz="2800">
                <a:solidFill>
                  <a:schemeClr val="tx2"/>
                </a:solidFill>
                <a:latin typeface="Times New Roman" panose="02020503050405090304" pitchFamily="18" charset="0"/>
                <a:sym typeface="Wingdings" panose="05000000000000000000" pitchFamily="2" charset="2"/>
              </a:rPr>
              <a:t></a:t>
            </a:r>
            <a:endParaRPr lang="en-US" sz="2800">
              <a:solidFill>
                <a:schemeClr val="tx2"/>
              </a:solidFill>
              <a:latin typeface="Times New Roman" panose="02020503050405090304" pitchFamily="18" charset="0"/>
            </a:endParaRPr>
          </a:p>
          <a:p>
            <a:pPr marL="342900" indent="-342900">
              <a:lnSpc>
                <a:spcPct val="85000"/>
              </a:lnSpc>
              <a:spcBef>
                <a:spcPct val="20000"/>
              </a:spcBef>
              <a:buClr>
                <a:srgbClr val="FF0000"/>
              </a:buClr>
              <a:buSzPct val="100000"/>
              <a:buFont typeface="Wingdings" panose="05000000000000000000" pitchFamily="2" charset="2"/>
              <a:buNone/>
              <a:defRPr/>
            </a:pPr>
            <a:r>
              <a:rPr lang="en-US" sz="2800" b="1">
                <a:solidFill>
                  <a:srgbClr val="FF3300"/>
                </a:solidFill>
                <a:effectLst>
                  <a:outerShdw blurRad="38100" dist="38100" dir="2700000" algn="tl">
                    <a:srgbClr val="C0C0C0"/>
                  </a:outerShdw>
                </a:effectLst>
                <a:latin typeface="Times New Roman" panose="02020503050405090304" pitchFamily="18" charset="0"/>
              </a:rPr>
              <a:t>for</a:t>
            </a:r>
            <a:r>
              <a:rPr lang="en-US" sz="2800">
                <a:solidFill>
                  <a:srgbClr val="FF3300"/>
                </a:solidFill>
                <a:effectLst>
                  <a:outerShdw blurRad="38100" dist="38100" dir="2700000" algn="tl">
                    <a:srgbClr val="C0C0C0"/>
                  </a:outerShdw>
                </a:effectLst>
                <a:latin typeface="Times New Roman" panose="02020503050405090304" pitchFamily="18" charset="0"/>
              </a:rPr>
              <a:t> ( j = i+1</a:t>
            </a:r>
            <a:r>
              <a:rPr lang="en-US" sz="2800" b="1">
                <a:solidFill>
                  <a:srgbClr val="FF3300"/>
                </a:solidFill>
                <a:effectLst>
                  <a:outerShdw blurRad="38100" dist="38100" dir="2700000" algn="tl">
                    <a:srgbClr val="C0C0C0"/>
                  </a:outerShdw>
                </a:effectLst>
                <a:latin typeface="Times New Roman" panose="02020503050405090304" pitchFamily="18" charset="0"/>
              </a:rPr>
              <a:t>;</a:t>
            </a:r>
            <a:r>
              <a:rPr lang="en-US" sz="2800">
                <a:solidFill>
                  <a:srgbClr val="FF3300"/>
                </a:solidFill>
                <a:effectLst>
                  <a:outerShdw blurRad="38100" dist="38100" dir="2700000" algn="tl">
                    <a:srgbClr val="C0C0C0"/>
                  </a:outerShdw>
                </a:effectLst>
                <a:latin typeface="Times New Roman" panose="02020503050405090304" pitchFamily="18" charset="0"/>
              </a:rPr>
              <a:t>  j &lt;= n</a:t>
            </a:r>
            <a:r>
              <a:rPr lang="en-US" sz="2800" b="1">
                <a:solidFill>
                  <a:srgbClr val="FF3300"/>
                </a:solidFill>
                <a:effectLst>
                  <a:outerShdw blurRad="38100" dist="38100" dir="2700000" algn="tl">
                    <a:srgbClr val="C0C0C0"/>
                  </a:outerShdw>
                </a:effectLst>
                <a:latin typeface="Times New Roman" panose="02020503050405090304" pitchFamily="18" charset="0"/>
              </a:rPr>
              <a:t>;</a:t>
            </a:r>
            <a:r>
              <a:rPr lang="en-US" sz="2800">
                <a:solidFill>
                  <a:srgbClr val="FF3300"/>
                </a:solidFill>
                <a:effectLst>
                  <a:outerShdw blurRad="38100" dist="38100" dir="2700000" algn="tl">
                    <a:srgbClr val="C0C0C0"/>
                  </a:outerShdw>
                </a:effectLst>
                <a:latin typeface="Times New Roman" panose="02020503050405090304" pitchFamily="18" charset="0"/>
              </a:rPr>
              <a:t>  j++ )</a:t>
            </a:r>
            <a:endParaRPr lang="en-US" sz="2800">
              <a:solidFill>
                <a:schemeClr val="tx2"/>
              </a:solidFill>
              <a:latin typeface="Times New Roman" panose="02020503050405090304" pitchFamily="18" charset="0"/>
            </a:endParaRPr>
          </a:p>
          <a:p>
            <a:pPr marL="342900" indent="-342900">
              <a:lnSpc>
                <a:spcPct val="85000"/>
              </a:lnSpc>
              <a:spcBef>
                <a:spcPct val="20000"/>
              </a:spcBef>
              <a:buClr>
                <a:srgbClr val="FF0000"/>
              </a:buClr>
              <a:buSzPct val="100000"/>
              <a:buFont typeface="Wingdings" panose="05000000000000000000" pitchFamily="2" charset="2"/>
              <a:buNone/>
              <a:defRPr/>
            </a:pPr>
            <a:r>
              <a:rPr lang="en-US" sz="2800">
                <a:solidFill>
                  <a:schemeClr val="tx2"/>
                </a:solidFill>
                <a:latin typeface="Times New Roman" panose="02020503050405090304" pitchFamily="18" charset="0"/>
              </a:rPr>
              <a:t>           </a:t>
            </a:r>
            <a:r>
              <a:rPr lang="en-US" sz="2800">
                <a:solidFill>
                  <a:schemeClr val="tx2"/>
                </a:solidFill>
                <a:latin typeface="Times New Roman" panose="02020503050405090304" pitchFamily="18" charset="0"/>
                <a:sym typeface="Wingdings" panose="05000000000000000000" pitchFamily="2" charset="2"/>
              </a:rPr>
              <a:t>            </a:t>
            </a:r>
            <a:r>
              <a:rPr lang="en-US" sz="2800">
                <a:solidFill>
                  <a:schemeClr val="tx2"/>
                </a:solidFill>
                <a:latin typeface="Verdana" panose="020B0804030504040204" pitchFamily="34" charset="0"/>
                <a:sym typeface="Wingdings" panose="05000000000000000000" pitchFamily="2" charset="2"/>
              </a:rPr>
              <a:t>       </a:t>
            </a:r>
            <a:endParaRPr lang="en-US" sz="2800">
              <a:solidFill>
                <a:schemeClr val="tx2"/>
              </a:solidFill>
              <a:latin typeface="Times New Roman" panose="02020503050405090304" pitchFamily="18" charset="0"/>
            </a:endParaRPr>
          </a:p>
          <a:p>
            <a:pPr marL="342900" indent="-342900">
              <a:lnSpc>
                <a:spcPct val="85000"/>
              </a:lnSpc>
              <a:spcBef>
                <a:spcPct val="20000"/>
              </a:spcBef>
              <a:buClr>
                <a:srgbClr val="FF0000"/>
              </a:buClr>
              <a:buSzPct val="100000"/>
              <a:buFont typeface="Wingdings" panose="05000000000000000000" pitchFamily="2" charset="2"/>
              <a:buNone/>
              <a:defRPr/>
            </a:pPr>
            <a:r>
              <a:rPr lang="en-US" sz="2800">
                <a:solidFill>
                  <a:schemeClr val="tx2"/>
                </a:solidFill>
                <a:latin typeface="Times New Roman" panose="02020503050405090304" pitchFamily="18" charset="0"/>
              </a:rPr>
              <a:t>	 </a:t>
            </a:r>
            <a:r>
              <a:rPr lang="en-US" sz="2800" b="1">
                <a:solidFill>
                  <a:srgbClr val="FF3300"/>
                </a:solidFill>
                <a:effectLst>
                  <a:outerShdw blurRad="38100" dist="38100" dir="2700000" algn="tl">
                    <a:srgbClr val="C0C0C0"/>
                  </a:outerShdw>
                </a:effectLst>
                <a:latin typeface="Times New Roman" panose="02020503050405090304" pitchFamily="18" charset="0"/>
              </a:rPr>
              <a:t>if</a:t>
            </a:r>
            <a:r>
              <a:rPr lang="en-US" sz="2800">
                <a:solidFill>
                  <a:srgbClr val="FF3300"/>
                </a:solidFill>
                <a:effectLst>
                  <a:outerShdw blurRad="38100" dist="38100" dir="2700000" algn="tl">
                    <a:srgbClr val="C0C0C0"/>
                  </a:outerShdw>
                </a:effectLst>
                <a:latin typeface="Times New Roman" panose="02020503050405090304" pitchFamily="18" charset="0"/>
              </a:rPr>
              <a:t> ( A[j] &lt; A[k] ) </a:t>
            </a:r>
            <a:r>
              <a:rPr lang="en-US" sz="2800" b="1">
                <a:solidFill>
                  <a:srgbClr val="FF3300"/>
                </a:solidFill>
                <a:effectLst>
                  <a:outerShdw blurRad="38100" dist="38100" dir="2700000" algn="tl">
                    <a:srgbClr val="C0C0C0"/>
                  </a:outerShdw>
                </a:effectLst>
                <a:latin typeface="Times New Roman" panose="02020503050405090304" pitchFamily="18" charset="0"/>
              </a:rPr>
              <a:t>then</a:t>
            </a:r>
            <a:r>
              <a:rPr lang="en-US" sz="2800">
                <a:solidFill>
                  <a:srgbClr val="FF3300"/>
                </a:solidFill>
                <a:effectLst>
                  <a:outerShdw blurRad="38100" dist="38100" dir="2700000" algn="tl">
                    <a:srgbClr val="C0C0C0"/>
                  </a:outerShdw>
                </a:effectLst>
                <a:latin typeface="Times New Roman" panose="02020503050405090304" pitchFamily="18" charset="0"/>
              </a:rPr>
              <a:t>  k = j</a:t>
            </a:r>
            <a:r>
              <a:rPr lang="en-US" sz="2800" b="1">
                <a:solidFill>
                  <a:srgbClr val="FF3300"/>
                </a:solidFill>
                <a:effectLst>
                  <a:outerShdw blurRad="38100" dist="38100" dir="2700000" algn="tl">
                    <a:srgbClr val="C0C0C0"/>
                  </a:outerShdw>
                </a:effectLst>
                <a:latin typeface="Times New Roman" panose="02020503050405090304" pitchFamily="18" charset="0"/>
              </a:rPr>
              <a:t>;</a:t>
            </a:r>
            <a:r>
              <a:rPr lang="en-US" sz="2800">
                <a:solidFill>
                  <a:schemeClr val="tx2"/>
                </a:solidFill>
                <a:latin typeface="Times New Roman" panose="02020503050405090304" pitchFamily="18" charset="0"/>
              </a:rPr>
              <a:t>  </a:t>
            </a:r>
            <a:endParaRPr lang="en-US" sz="2800">
              <a:solidFill>
                <a:schemeClr val="tx2"/>
              </a:solidFill>
              <a:latin typeface="Verdana" panose="020B0804030504040204" pitchFamily="34" charset="0"/>
            </a:endParaRPr>
          </a:p>
          <a:p>
            <a:pPr marL="342900" indent="-342900">
              <a:lnSpc>
                <a:spcPct val="85000"/>
              </a:lnSpc>
              <a:spcBef>
                <a:spcPct val="20000"/>
              </a:spcBef>
              <a:buClr>
                <a:srgbClr val="FF0000"/>
              </a:buClr>
              <a:buSzPct val="100000"/>
              <a:buFont typeface="Wingdings" panose="05000000000000000000" pitchFamily="2" charset="2"/>
              <a:buNone/>
              <a:defRPr/>
            </a:pPr>
            <a:r>
              <a:rPr lang="en-US" sz="2800">
                <a:solidFill>
                  <a:schemeClr val="tx2"/>
                </a:solidFill>
                <a:latin typeface="Verdana" panose="020B0804030504040204" pitchFamily="34" charset="0"/>
                <a:sym typeface="Wingdings" panose="05000000000000000000" pitchFamily="2" charset="2"/>
              </a:rPr>
              <a:t>                               </a:t>
            </a:r>
            <a:r>
              <a:rPr lang="en-US" sz="2800">
                <a:solidFill>
                  <a:schemeClr val="tx2"/>
                </a:solidFill>
                <a:latin typeface="Times New Roman" panose="02020503050405090304" pitchFamily="18" charset="0"/>
                <a:sym typeface="Wingdings" panose="05000000000000000000" pitchFamily="2" charset="2"/>
              </a:rPr>
              <a:t></a:t>
            </a:r>
            <a:endParaRPr lang="en-US" sz="2800">
              <a:solidFill>
                <a:schemeClr val="tx2"/>
              </a:solidFill>
              <a:latin typeface="Times New Roman" panose="02020503050405090304" pitchFamily="18" charset="0"/>
              <a:sym typeface="Wingdings" panose="05000000000000000000" pitchFamily="2" charset="2"/>
            </a:endParaRPr>
          </a:p>
        </p:txBody>
      </p:sp>
      <p:graphicFrame>
        <p:nvGraphicFramePr>
          <p:cNvPr id="48131" name="Object 2"/>
          <p:cNvGraphicFramePr>
            <a:graphicFrameLocks noChangeAspect="1"/>
          </p:cNvGraphicFramePr>
          <p:nvPr/>
        </p:nvGraphicFramePr>
        <p:xfrm>
          <a:off x="4427538" y="1196975"/>
          <a:ext cx="5327650" cy="4883150"/>
        </p:xfrm>
        <a:graphic>
          <a:graphicData uri="http://schemas.openxmlformats.org/presentationml/2006/ole">
            <mc:AlternateContent xmlns:mc="http://schemas.openxmlformats.org/markup-compatibility/2006">
              <mc:Choice xmlns:v="urn:schemas-microsoft-com:vml" Requires="v">
                <p:oleObj spid="_x0000_s2" name="" r:id="rId1" imgW="6248400" imgH="5438775" progId="Visio.Drawing.11">
                  <p:embed/>
                </p:oleObj>
              </mc:Choice>
              <mc:Fallback>
                <p:oleObj name="" r:id="rId1" imgW="6248400" imgH="543877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196975"/>
                        <a:ext cx="5327650"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2" name="Text Box 5"/>
          <p:cNvSpPr txBox="1">
            <a:spLocks noChangeArrowheads="1"/>
          </p:cNvSpPr>
          <p:nvPr/>
        </p:nvSpPr>
        <p:spPr bwMode="auto">
          <a:xfrm>
            <a:off x="6588125" y="2133600"/>
            <a:ext cx="354013" cy="45720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400">
                <a:solidFill>
                  <a:srgbClr val="FF0000"/>
                </a:solidFill>
              </a:rPr>
              <a:t>a</a:t>
            </a:r>
            <a:endParaRPr lang="en-US" altLang="zh-CN" sz="2400">
              <a:solidFill>
                <a:srgbClr val="FF0000"/>
              </a:solidFill>
            </a:endParaRPr>
          </a:p>
        </p:txBody>
      </p:sp>
      <p:sp>
        <p:nvSpPr>
          <p:cNvPr id="48133" name="Text Box 6"/>
          <p:cNvSpPr txBox="1">
            <a:spLocks noChangeArrowheads="1"/>
          </p:cNvSpPr>
          <p:nvPr/>
        </p:nvSpPr>
        <p:spPr bwMode="auto">
          <a:xfrm>
            <a:off x="6588125" y="3068638"/>
            <a:ext cx="354013" cy="45720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400">
                <a:solidFill>
                  <a:srgbClr val="FF0000"/>
                </a:solidFill>
              </a:rPr>
              <a:t>b</a:t>
            </a:r>
            <a:endParaRPr lang="en-US" altLang="zh-CN" sz="2400">
              <a:solidFill>
                <a:srgbClr val="FF0000"/>
              </a:solidFill>
            </a:endParaRPr>
          </a:p>
        </p:txBody>
      </p:sp>
      <p:sp>
        <p:nvSpPr>
          <p:cNvPr id="48134" name="Text Box 7"/>
          <p:cNvSpPr txBox="1">
            <a:spLocks noChangeArrowheads="1"/>
          </p:cNvSpPr>
          <p:nvPr/>
        </p:nvSpPr>
        <p:spPr bwMode="auto">
          <a:xfrm>
            <a:off x="7956550" y="2636838"/>
            <a:ext cx="336550" cy="45720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400">
                <a:solidFill>
                  <a:srgbClr val="FF0000"/>
                </a:solidFill>
              </a:rPr>
              <a:t>c</a:t>
            </a:r>
            <a:endParaRPr lang="en-US" altLang="zh-CN" sz="2400">
              <a:solidFill>
                <a:srgbClr val="FF0000"/>
              </a:solidFill>
            </a:endParaRPr>
          </a:p>
        </p:txBody>
      </p:sp>
      <p:sp>
        <p:nvSpPr>
          <p:cNvPr id="48135" name="Text Box 8"/>
          <p:cNvSpPr txBox="1">
            <a:spLocks noChangeArrowheads="1"/>
          </p:cNvSpPr>
          <p:nvPr/>
        </p:nvSpPr>
        <p:spPr bwMode="auto">
          <a:xfrm>
            <a:off x="8101013" y="4076700"/>
            <a:ext cx="354012" cy="457200"/>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400">
                <a:solidFill>
                  <a:srgbClr val="FF0000"/>
                </a:solidFill>
              </a:rPr>
              <a:t>e</a:t>
            </a:r>
            <a:endParaRPr lang="en-US" altLang="zh-CN" sz="240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idx="4294967295"/>
          </p:nvPr>
        </p:nvSpPr>
        <p:spPr/>
        <p:txBody>
          <a:bodyPr/>
          <a:lstStyle/>
          <a:p>
            <a:pPr algn="l" eaLnBrk="1" hangingPunct="1"/>
            <a:r>
              <a:rPr lang="zh-CN" altLang="zh-CN" sz="3200"/>
              <a:t>测试用例设计</a:t>
            </a:r>
            <a:endParaRPr lang="zh-CN" altLang="zh-CN" sz="3200"/>
          </a:p>
        </p:txBody>
      </p:sp>
      <p:graphicFrame>
        <p:nvGraphicFramePr>
          <p:cNvPr id="49154" name="Object 2"/>
          <p:cNvGraphicFramePr>
            <a:graphicFrameLocks noGrp="1" noChangeAspect="1"/>
          </p:cNvGraphicFramePr>
          <p:nvPr>
            <p:ph idx="4294967295"/>
          </p:nvPr>
        </p:nvGraphicFramePr>
        <p:xfrm>
          <a:off x="1042988" y="1628775"/>
          <a:ext cx="7696200" cy="4221163"/>
        </p:xfrm>
        <a:graphic>
          <a:graphicData uri="http://schemas.openxmlformats.org/presentationml/2006/ole">
            <mc:AlternateContent xmlns:mc="http://schemas.openxmlformats.org/markup-compatibility/2006">
              <mc:Choice xmlns:v="urn:schemas-microsoft-com:vml" Requires="v">
                <p:oleObj spid="_x0000_s2" name="" r:id="rId1" imgW="8229600" imgH="4514850" progId="Word.Document.8">
                  <p:embed/>
                </p:oleObj>
              </mc:Choice>
              <mc:Fallback>
                <p:oleObj name="" r:id="rId1" imgW="8229600" imgH="4514850" progId="Word.Document.8">
                  <p:embed/>
                  <p:pic>
                    <p:nvPicPr>
                      <p:cNvPr id="0" name="Object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628775"/>
                        <a:ext cx="76962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idx="4294967295"/>
          </p:nvPr>
        </p:nvSpPr>
        <p:spPr/>
        <p:txBody>
          <a:bodyPr/>
          <a:lstStyle/>
          <a:p>
            <a:pPr eaLnBrk="1" hangingPunct="1"/>
            <a:r>
              <a:rPr lang="zh-CN" altLang="zh-CN" sz="3200"/>
              <a:t>嵌套循环</a:t>
            </a:r>
            <a:endParaRPr lang="zh-CN" altLang="zh-CN" sz="3200"/>
          </a:p>
        </p:txBody>
      </p:sp>
      <p:sp>
        <p:nvSpPr>
          <p:cNvPr id="27651" name="Rectangle 3"/>
          <p:cNvSpPr>
            <a:spLocks noGrp="1" noChangeArrowheads="1"/>
          </p:cNvSpPr>
          <p:nvPr>
            <p:ph type="body" idx="4294967295"/>
          </p:nvPr>
        </p:nvSpPr>
        <p:spPr>
          <a:xfrm>
            <a:off x="250825" y="1600200"/>
            <a:ext cx="8497888" cy="4525963"/>
          </a:xfrm>
        </p:spPr>
        <p:txBody>
          <a:bodyPr/>
          <a:lstStyle/>
          <a:p>
            <a:pPr eaLnBrk="1" hangingPunct="1">
              <a:lnSpc>
                <a:spcPts val="3800"/>
              </a:lnSpc>
            </a:pPr>
            <a:r>
              <a:rPr lang="zh-CN" altLang="zh-CN" sz="2800">
                <a:latin typeface="宋体" pitchFamily="2" charset="-122"/>
              </a:rPr>
              <a:t>对最内层循环做简单循环的全部测试。所有其它层的循环变量置为最小值；</a:t>
            </a:r>
            <a:endParaRPr lang="zh-CN" altLang="zh-CN" sz="2800">
              <a:latin typeface="宋体" pitchFamily="2" charset="-122"/>
            </a:endParaRPr>
          </a:p>
          <a:p>
            <a:pPr eaLnBrk="1" hangingPunct="1">
              <a:lnSpc>
                <a:spcPts val="3800"/>
              </a:lnSpc>
            </a:pPr>
            <a:r>
              <a:rPr lang="zh-CN" altLang="zh-CN" sz="2800">
                <a:latin typeface="宋体" pitchFamily="2" charset="-122"/>
              </a:rPr>
              <a:t>逐步外推，对其外面一层循环进行测试。测试时保持所有外层循环的循环变量取最小值，所有其它嵌套内层循环的循环变量取“典型”值</a:t>
            </a:r>
            <a:endParaRPr lang="zh-CN" altLang="zh-CN" sz="2800">
              <a:latin typeface="宋体" pitchFamily="2" charset="-122"/>
            </a:endParaRPr>
          </a:p>
          <a:p>
            <a:pPr eaLnBrk="1" hangingPunct="1">
              <a:lnSpc>
                <a:spcPts val="3800"/>
              </a:lnSpc>
            </a:pPr>
            <a:r>
              <a:rPr lang="zh-CN" altLang="zh-CN" sz="2800">
                <a:latin typeface="宋体" pitchFamily="2" charset="-122"/>
              </a:rPr>
              <a:t>反复进行，直到所有各层循环测试完毕</a:t>
            </a:r>
            <a:endParaRPr lang="zh-CN" altLang="zh-CN" sz="2800">
              <a:latin typeface="宋体" pitchFamily="2" charset="-122"/>
            </a:endParaRPr>
          </a:p>
          <a:p>
            <a:pPr eaLnBrk="1" hangingPunct="1">
              <a:lnSpc>
                <a:spcPts val="3800"/>
              </a:lnSpc>
            </a:pPr>
            <a:r>
              <a:rPr lang="zh-CN" altLang="zh-CN" sz="2800">
                <a:latin typeface="宋体" pitchFamily="2" charset="-122"/>
              </a:rPr>
              <a:t>对全部各层循环同时取最小循环次数，或者同时取最大循环次数</a:t>
            </a:r>
            <a:endParaRPr lang="zh-CN" altLang="zh-CN" sz="28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Effect transition="in" filter="blinds(horizontal)">
                                      <p:cBhvr>
                                        <p:cTn id="7" dur="500"/>
                                        <p:tgtEl>
                                          <p:spTgt spid="276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7651">
                                            <p:txEl>
                                              <p:pRg st="1" end="1"/>
                                            </p:txEl>
                                          </p:spTgt>
                                        </p:tgtEl>
                                        <p:attrNameLst>
                                          <p:attrName>style.visibility</p:attrName>
                                        </p:attrNameLst>
                                      </p:cBhvr>
                                      <p:to>
                                        <p:strVal val="visible"/>
                                      </p:to>
                                    </p:set>
                                    <p:animEffect transition="in" filter="blinds(horizontal)">
                                      <p:cBhvr>
                                        <p:cTn id="12" dur="500"/>
                                        <p:tgtEl>
                                          <p:spTgt spid="276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7651">
                                            <p:txEl>
                                              <p:pRg st="2" end="2"/>
                                            </p:txEl>
                                          </p:spTgt>
                                        </p:tgtEl>
                                        <p:attrNameLst>
                                          <p:attrName>style.visibility</p:attrName>
                                        </p:attrNameLst>
                                      </p:cBhvr>
                                      <p:to>
                                        <p:strVal val="visible"/>
                                      </p:to>
                                    </p:set>
                                    <p:animEffect transition="in" filter="blinds(horizontal)">
                                      <p:cBhvr>
                                        <p:cTn id="17" dur="500"/>
                                        <p:tgtEl>
                                          <p:spTgt spid="276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651">
                                            <p:txEl>
                                              <p:pRg st="3" end="3"/>
                                            </p:txEl>
                                          </p:spTgt>
                                        </p:tgtEl>
                                        <p:attrNameLst>
                                          <p:attrName>style.visibility</p:attrName>
                                        </p:attrNameLst>
                                      </p:cBhvr>
                                      <p:to>
                                        <p:strVal val="visible"/>
                                      </p:to>
                                    </p:set>
                                    <p:animEffect transition="in" filter="blinds(horizontal)">
                                      <p:cBhvr>
                                        <p:cTn id="22" dur="500"/>
                                        <p:tgtEl>
                                          <p:spTgt spid="27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idx="4294967295"/>
          </p:nvPr>
        </p:nvSpPr>
        <p:spPr/>
        <p:txBody>
          <a:bodyPr/>
          <a:lstStyle/>
          <a:p>
            <a:pPr eaLnBrk="1" hangingPunct="1"/>
            <a:r>
              <a:rPr lang="zh-CN" altLang="zh-CN"/>
              <a:t>连锁循环</a:t>
            </a:r>
            <a:endParaRPr lang="zh-CN" altLang="zh-CN">
              <a:latin typeface="黑体" panose="02010609060101010101" pitchFamily="49" charset="-122"/>
            </a:endParaRPr>
          </a:p>
        </p:txBody>
      </p:sp>
      <p:sp>
        <p:nvSpPr>
          <p:cNvPr id="51202" name="Rectangle 3"/>
          <p:cNvSpPr>
            <a:spLocks noGrp="1" noChangeArrowheads="1"/>
          </p:cNvSpPr>
          <p:nvPr>
            <p:ph type="body" idx="4294967295"/>
          </p:nvPr>
        </p:nvSpPr>
        <p:spPr/>
        <p:txBody>
          <a:bodyPr/>
          <a:lstStyle/>
          <a:p>
            <a:pPr eaLnBrk="1" hangingPunct="1"/>
            <a:r>
              <a:rPr lang="zh-CN" altLang="zh-CN">
                <a:latin typeface="宋体" pitchFamily="2" charset="-122"/>
              </a:rPr>
              <a:t>如果各个循环</a:t>
            </a:r>
            <a:r>
              <a:rPr lang="zh-CN" altLang="zh-CN">
                <a:solidFill>
                  <a:srgbClr val="FF3300"/>
                </a:solidFill>
                <a:latin typeface="宋体" pitchFamily="2" charset="-122"/>
              </a:rPr>
              <a:t>互相独立</a:t>
            </a:r>
            <a:r>
              <a:rPr lang="zh-CN" altLang="zh-CN">
                <a:latin typeface="宋体" pitchFamily="2" charset="-122"/>
              </a:rPr>
              <a:t>，则可以用与简单循环相同的方法进行测试。但如果几个循环不</a:t>
            </a:r>
            <a:r>
              <a:rPr lang="zh-CN" altLang="zh-CN">
                <a:solidFill>
                  <a:srgbClr val="FF3300"/>
                </a:solidFill>
                <a:latin typeface="宋体" pitchFamily="2" charset="-122"/>
              </a:rPr>
              <a:t>是互相独立</a:t>
            </a:r>
            <a:r>
              <a:rPr lang="zh-CN" altLang="zh-CN">
                <a:latin typeface="宋体" pitchFamily="2" charset="-122"/>
              </a:rPr>
              <a:t>的，则需要使用测试嵌套循环的办法来处理。</a:t>
            </a:r>
            <a:endParaRPr lang="zh-CN" altLang="zh-CN">
              <a:latin typeface="宋体"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idx="4294967295"/>
          </p:nvPr>
        </p:nvSpPr>
        <p:spPr/>
        <p:txBody>
          <a:bodyPr/>
          <a:lstStyle/>
          <a:p>
            <a:pPr eaLnBrk="1" hangingPunct="1"/>
            <a:r>
              <a:rPr lang="zh-CN" altLang="zh-CN"/>
              <a:t>非结构循环</a:t>
            </a:r>
            <a:endParaRPr lang="zh-CN" altLang="zh-CN">
              <a:latin typeface="黑体" panose="02010609060101010101" pitchFamily="49" charset="-122"/>
            </a:endParaRPr>
          </a:p>
        </p:txBody>
      </p:sp>
      <p:sp>
        <p:nvSpPr>
          <p:cNvPr id="52226" name="Rectangle 3"/>
          <p:cNvSpPr>
            <a:spLocks noGrp="1" noChangeArrowheads="1"/>
          </p:cNvSpPr>
          <p:nvPr>
            <p:ph type="body" idx="4294967295"/>
          </p:nvPr>
        </p:nvSpPr>
        <p:spPr/>
        <p:txBody>
          <a:bodyPr/>
          <a:lstStyle/>
          <a:p>
            <a:pPr eaLnBrk="1" hangingPunct="1"/>
            <a:r>
              <a:rPr lang="zh-CN" altLang="zh-CN">
                <a:latin typeface="宋体" pitchFamily="2" charset="-122"/>
              </a:rPr>
              <a:t>这一类循环应该使用结构化程序设计方法重新设计测试用例</a:t>
            </a:r>
            <a:endParaRPr lang="zh-CN" altLang="zh-CN">
              <a:latin typeface="宋体"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noChangeArrowheads="1"/>
          </p:cNvSpPr>
          <p:nvPr>
            <p:ph type="title" idx="4294967295"/>
          </p:nvPr>
        </p:nvSpPr>
        <p:spPr/>
        <p:txBody>
          <a:bodyPr/>
          <a:lstStyle/>
          <a:p>
            <a:pPr eaLnBrk="1" hangingPunct="1"/>
            <a:r>
              <a:rPr lang="en-US" altLang="zh-CN"/>
              <a:t>(7)</a:t>
            </a:r>
            <a:r>
              <a:rPr lang="zh-CN" altLang="zh-CN"/>
              <a:t> 数据流测试</a:t>
            </a:r>
            <a:endParaRPr lang="zh-CN" altLang="zh-CN"/>
          </a:p>
        </p:txBody>
      </p:sp>
      <p:sp>
        <p:nvSpPr>
          <p:cNvPr id="53250" name="内容占位符 2"/>
          <p:cNvSpPr>
            <a:spLocks noGrp="1" noChangeArrowheads="1"/>
          </p:cNvSpPr>
          <p:nvPr>
            <p:ph idx="4294967295"/>
          </p:nvPr>
        </p:nvSpPr>
        <p:spPr/>
        <p:txBody>
          <a:bodyPr/>
          <a:lstStyle/>
          <a:p>
            <a:pPr eaLnBrk="1" hangingPunct="1"/>
            <a:r>
              <a:rPr lang="zh-CN" altLang="zh-CN" sz="2800" i="1">
                <a:solidFill>
                  <a:srgbClr val="FF0000"/>
                </a:solidFill>
              </a:rPr>
              <a:t>数据流测试方法</a:t>
            </a:r>
            <a:r>
              <a:rPr lang="zh-CN" altLang="zh-CN" sz="2800"/>
              <a:t>就是根据变量的</a:t>
            </a:r>
            <a:r>
              <a:rPr lang="zh-CN" altLang="zh-CN" sz="2800">
                <a:solidFill>
                  <a:srgbClr val="0070C0"/>
                </a:solidFill>
              </a:rPr>
              <a:t>定义和使用位置</a:t>
            </a:r>
            <a:r>
              <a:rPr lang="zh-CN" altLang="zh-CN" sz="2800"/>
              <a:t>来选择程序测试路径的测试方法。</a:t>
            </a:r>
            <a:endParaRPr lang="en-US" altLang="zh-CN" sz="2800"/>
          </a:p>
          <a:p>
            <a:pPr eaLnBrk="1" hangingPunct="1"/>
            <a:r>
              <a:rPr lang="zh-CN" altLang="zh-CN" sz="2800"/>
              <a:t>变量</a:t>
            </a:r>
            <a:r>
              <a:rPr lang="en-US" altLang="zh-CN" sz="2800"/>
              <a:t>X</a:t>
            </a:r>
            <a:r>
              <a:rPr lang="zh-CN" altLang="zh-CN" sz="2800"/>
              <a:t>的</a:t>
            </a:r>
            <a:r>
              <a:rPr lang="zh-CN" altLang="zh-CN" sz="2800">
                <a:solidFill>
                  <a:srgbClr val="FF0000"/>
                </a:solidFill>
              </a:rPr>
              <a:t>定义</a:t>
            </a:r>
            <a:r>
              <a:rPr lang="en-US" altLang="zh-CN" sz="2800">
                <a:solidFill>
                  <a:srgbClr val="FF0000"/>
                </a:solidFill>
              </a:rPr>
              <a:t>-</a:t>
            </a:r>
            <a:r>
              <a:rPr lang="zh-CN" altLang="zh-CN" sz="2800">
                <a:solidFill>
                  <a:srgbClr val="FF0000"/>
                </a:solidFill>
              </a:rPr>
              <a:t>使用链（或称</a:t>
            </a:r>
            <a:r>
              <a:rPr lang="en-US" altLang="zh-CN" sz="2800">
                <a:solidFill>
                  <a:srgbClr val="FF0000"/>
                </a:solidFill>
              </a:rPr>
              <a:t>DU</a:t>
            </a:r>
            <a:r>
              <a:rPr lang="zh-CN" altLang="zh-CN" sz="2800">
                <a:solidFill>
                  <a:srgbClr val="FF0000"/>
                </a:solidFill>
              </a:rPr>
              <a:t>链）：</a:t>
            </a:r>
            <a:endParaRPr lang="en-US" altLang="zh-CN" sz="2800">
              <a:solidFill>
                <a:srgbClr val="FF0000"/>
              </a:solidFill>
            </a:endParaRPr>
          </a:p>
          <a:p>
            <a:pPr lvl="1" eaLnBrk="1" hangingPunct="1"/>
            <a:r>
              <a:rPr lang="zh-CN" altLang="zh-CN" sz="2400"/>
              <a:t>形式为</a:t>
            </a:r>
            <a:r>
              <a:rPr lang="en-US" altLang="zh-CN" sz="2400"/>
              <a:t>[X,S,S’]</a:t>
            </a:r>
            <a:r>
              <a:rPr lang="zh-CN" altLang="zh-CN" sz="2400"/>
              <a:t>，其中</a:t>
            </a:r>
            <a:r>
              <a:rPr lang="en-US" altLang="zh-CN" sz="2400"/>
              <a:t>S</a:t>
            </a:r>
            <a:r>
              <a:rPr lang="zh-CN" altLang="zh-CN" sz="2400"/>
              <a:t>和</a:t>
            </a:r>
            <a:r>
              <a:rPr lang="en-US" altLang="zh-CN" sz="2400"/>
              <a:t>S’</a:t>
            </a:r>
            <a:r>
              <a:rPr lang="zh-CN" altLang="zh-CN" sz="2400"/>
              <a:t>为语句号，</a:t>
            </a:r>
            <a:r>
              <a:rPr lang="en-US" altLang="zh-CN" sz="2400"/>
              <a:t>X</a:t>
            </a:r>
            <a:r>
              <a:rPr lang="zh-CN" altLang="zh-CN" sz="2400"/>
              <a:t>在</a:t>
            </a:r>
            <a:r>
              <a:rPr lang="en-US" altLang="zh-CN" sz="2400"/>
              <a:t>DEF(S)</a:t>
            </a:r>
            <a:r>
              <a:rPr lang="zh-CN" altLang="zh-CN" sz="2400"/>
              <a:t>和</a:t>
            </a:r>
            <a:r>
              <a:rPr lang="en-US" altLang="zh-CN" sz="2400"/>
              <a:t>USE(S’)</a:t>
            </a:r>
            <a:r>
              <a:rPr lang="zh-CN" altLang="zh-CN" sz="2400"/>
              <a:t>中，且在语句</a:t>
            </a:r>
            <a:r>
              <a:rPr lang="en-US" altLang="zh-CN" sz="2400"/>
              <a:t>S</a:t>
            </a:r>
            <a:r>
              <a:rPr lang="zh-CN" altLang="zh-CN" sz="2400"/>
              <a:t>中定义的</a:t>
            </a:r>
            <a:r>
              <a:rPr lang="en-US" altLang="zh-CN" sz="2400"/>
              <a:t>X</a:t>
            </a:r>
            <a:r>
              <a:rPr lang="zh-CN" altLang="zh-CN" sz="2400"/>
              <a:t>在语句</a:t>
            </a:r>
            <a:r>
              <a:rPr lang="en-US" altLang="zh-CN" sz="2400"/>
              <a:t>S’</a:t>
            </a:r>
            <a:r>
              <a:rPr lang="zh-CN" altLang="zh-CN" sz="2400"/>
              <a:t>中有效。</a:t>
            </a:r>
            <a:endParaRPr lang="en-US" altLang="zh-CN" sz="2400"/>
          </a:p>
          <a:p>
            <a:pPr eaLnBrk="1" hangingPunct="1"/>
            <a:r>
              <a:rPr lang="zh-CN" altLang="zh-CN" sz="2800"/>
              <a:t>一个简单的数据流测试策略要求每个</a:t>
            </a:r>
            <a:r>
              <a:rPr lang="en-US" altLang="zh-CN" sz="2800"/>
              <a:t>DU</a:t>
            </a:r>
            <a:r>
              <a:rPr lang="zh-CN" altLang="zh-CN" sz="2800"/>
              <a:t>链至少覆盖一次。</a:t>
            </a:r>
            <a:endParaRPr lang="zh-CN" altLang="zh-CN"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noChangeArrowheads="1"/>
          </p:cNvSpPr>
          <p:nvPr>
            <p:ph type="title" idx="4294967295"/>
          </p:nvPr>
        </p:nvSpPr>
        <p:spPr/>
        <p:txBody>
          <a:bodyPr/>
          <a:lstStyle/>
          <a:p>
            <a:pPr eaLnBrk="1" hangingPunct="1"/>
            <a:r>
              <a:rPr lang="en-US" altLang="zh-CN" dirty="0"/>
              <a:t>13.5 </a:t>
            </a:r>
            <a:r>
              <a:rPr lang="zh-CN" altLang="zh-CN" dirty="0"/>
              <a:t>基本路径测试</a:t>
            </a:r>
            <a:endParaRPr lang="zh-CN" altLang="zh-CN" dirty="0"/>
          </a:p>
        </p:txBody>
      </p:sp>
      <p:sp>
        <p:nvSpPr>
          <p:cNvPr id="54274" name="内容占位符 2"/>
          <p:cNvSpPr>
            <a:spLocks noGrp="1" noChangeArrowheads="1"/>
          </p:cNvSpPr>
          <p:nvPr>
            <p:ph idx="4294967295"/>
          </p:nvPr>
        </p:nvSpPr>
        <p:spPr/>
        <p:txBody>
          <a:bodyPr/>
          <a:lstStyle/>
          <a:p>
            <a:pPr eaLnBrk="1" hangingPunct="1"/>
            <a:r>
              <a:rPr lang="zh-CN" altLang="zh-CN" sz="2800">
                <a:latin typeface="宋体" pitchFamily="2" charset="-122"/>
              </a:rPr>
              <a:t>基本路径测试方法把覆盖的路径数压缩到一定限度内，</a:t>
            </a:r>
            <a:r>
              <a:rPr lang="zh-CN" altLang="zh-CN" sz="2800">
                <a:solidFill>
                  <a:srgbClr val="FF3300"/>
                </a:solidFill>
                <a:latin typeface="宋体" pitchFamily="2" charset="-122"/>
              </a:rPr>
              <a:t>程序中的循环体最多只执行一次</a:t>
            </a:r>
            <a:r>
              <a:rPr lang="zh-CN" altLang="zh-CN" sz="2800">
                <a:latin typeface="宋体" pitchFamily="2" charset="-122"/>
              </a:rPr>
              <a:t>。</a:t>
            </a:r>
            <a:endParaRPr lang="zh-CN" altLang="zh-CN" sz="2800">
              <a:latin typeface="宋体" pitchFamily="2" charset="-122"/>
            </a:endParaRPr>
          </a:p>
          <a:p>
            <a:pPr eaLnBrk="1" hangingPunct="1"/>
            <a:r>
              <a:rPr lang="zh-CN" altLang="zh-CN" sz="2800">
                <a:latin typeface="宋体" pitchFamily="2" charset="-122"/>
              </a:rPr>
              <a:t>它是在程序控制流图的基础上，</a:t>
            </a:r>
            <a:r>
              <a:rPr lang="zh-CN" altLang="zh-CN" sz="2800">
                <a:solidFill>
                  <a:srgbClr val="0234B2"/>
                </a:solidFill>
                <a:latin typeface="宋体" pitchFamily="2" charset="-122"/>
              </a:rPr>
              <a:t>分析控制构造的环路复杂性</a:t>
            </a:r>
            <a:r>
              <a:rPr lang="zh-CN" altLang="zh-CN" sz="2800">
                <a:latin typeface="宋体" pitchFamily="2" charset="-122"/>
              </a:rPr>
              <a:t>，</a:t>
            </a:r>
            <a:r>
              <a:rPr lang="zh-CN" altLang="zh-CN" sz="2800">
                <a:solidFill>
                  <a:srgbClr val="FF3300"/>
                </a:solidFill>
                <a:latin typeface="宋体" pitchFamily="2" charset="-122"/>
              </a:rPr>
              <a:t>导出基本可执行路径集合</a:t>
            </a:r>
            <a:r>
              <a:rPr lang="zh-CN" altLang="zh-CN" sz="2800">
                <a:latin typeface="宋体" pitchFamily="2" charset="-122"/>
              </a:rPr>
              <a:t>，</a:t>
            </a:r>
            <a:r>
              <a:rPr lang="zh-CN" altLang="zh-CN" sz="2800">
                <a:solidFill>
                  <a:srgbClr val="CC0000"/>
                </a:solidFill>
                <a:latin typeface="宋体" pitchFamily="2" charset="-122"/>
              </a:rPr>
              <a:t>设计测试用例的</a:t>
            </a:r>
            <a:r>
              <a:rPr lang="zh-CN" altLang="zh-CN" sz="2800">
                <a:latin typeface="宋体" pitchFamily="2" charset="-122"/>
              </a:rPr>
              <a:t>方法。设计出的测试用例要保证在测试中，程序的每一个可执行语句至少要执行一次。</a:t>
            </a:r>
            <a:endParaRPr lang="zh-CN" altLang="zh-CN"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noChangeArrowheads="1"/>
          </p:cNvSpPr>
          <p:nvPr>
            <p:ph type="title" idx="4294967295"/>
          </p:nvPr>
        </p:nvSpPr>
        <p:spPr/>
        <p:txBody>
          <a:bodyPr/>
          <a:lstStyle/>
          <a:p>
            <a:pPr eaLnBrk="1" hangingPunct="1"/>
            <a:r>
              <a:rPr lang="en-US" altLang="zh-CN"/>
              <a:t>1.  </a:t>
            </a:r>
            <a:r>
              <a:rPr lang="zh-CN" altLang="zh-CN"/>
              <a:t>画出流图</a:t>
            </a:r>
            <a:endParaRPr lang="zh-CN" altLang="zh-CN"/>
          </a:p>
        </p:txBody>
      </p:sp>
      <p:sp>
        <p:nvSpPr>
          <p:cNvPr id="32771" name="内容占位符 2"/>
          <p:cNvSpPr>
            <a:spLocks noGrp="1" noChangeArrowheads="1"/>
          </p:cNvSpPr>
          <p:nvPr>
            <p:ph idx="4294967295"/>
          </p:nvPr>
        </p:nvSpPr>
        <p:spPr/>
        <p:txBody>
          <a:bodyPr/>
          <a:lstStyle/>
          <a:p>
            <a:pPr eaLnBrk="1" hangingPunct="1">
              <a:lnSpc>
                <a:spcPts val="4000"/>
              </a:lnSpc>
            </a:pPr>
            <a:r>
              <a:rPr lang="zh-CN" altLang="zh-CN"/>
              <a:t>流图（或程序图）</a:t>
            </a:r>
            <a:endParaRPr lang="en-US" altLang="zh-CN"/>
          </a:p>
          <a:p>
            <a:pPr lvl="1" eaLnBrk="1" hangingPunct="1">
              <a:lnSpc>
                <a:spcPts val="4000"/>
              </a:lnSpc>
            </a:pPr>
            <a:r>
              <a:rPr lang="zh-CN" altLang="zh-CN"/>
              <a:t>一种简单的控制流表示方法</a:t>
            </a:r>
            <a:endParaRPr lang="en-US" altLang="zh-CN"/>
          </a:p>
          <a:p>
            <a:pPr lvl="1" eaLnBrk="1" hangingPunct="1">
              <a:lnSpc>
                <a:spcPts val="4000"/>
              </a:lnSpc>
            </a:pPr>
            <a:r>
              <a:rPr lang="zh-CN" altLang="zh-CN">
                <a:solidFill>
                  <a:srgbClr val="FF0000"/>
                </a:solidFill>
              </a:rPr>
              <a:t>圆</a:t>
            </a:r>
            <a:r>
              <a:rPr lang="zh-CN" altLang="zh-CN"/>
              <a:t>：流图结点，表示一个或多个过程语句</a:t>
            </a:r>
            <a:endParaRPr lang="en-US" altLang="zh-CN"/>
          </a:p>
          <a:p>
            <a:pPr lvl="2" eaLnBrk="1" hangingPunct="1">
              <a:lnSpc>
                <a:spcPts val="4000"/>
              </a:lnSpc>
            </a:pPr>
            <a:r>
              <a:rPr lang="zh-CN" altLang="zh-CN"/>
              <a:t>流程图中的处理框序列和一个菱形判定框可以映射为单个结点。</a:t>
            </a:r>
            <a:endParaRPr lang="en-US" altLang="zh-CN"/>
          </a:p>
          <a:p>
            <a:pPr lvl="1" eaLnBrk="1" hangingPunct="1">
              <a:lnSpc>
                <a:spcPts val="4000"/>
              </a:lnSpc>
            </a:pPr>
            <a:r>
              <a:rPr lang="zh-CN" altLang="zh-CN">
                <a:solidFill>
                  <a:srgbClr val="FF0000"/>
                </a:solidFill>
              </a:rPr>
              <a:t>箭头</a:t>
            </a:r>
            <a:r>
              <a:rPr lang="zh-CN" altLang="zh-CN"/>
              <a:t>：边或连接，表示控制流，一条边必须终于一个节点</a:t>
            </a:r>
            <a:endParaRPr lang="en-US" altLang="zh-CN"/>
          </a:p>
          <a:p>
            <a:pPr lvl="1" eaLnBrk="1" hangingPunct="1">
              <a:lnSpc>
                <a:spcPts val="4000"/>
              </a:lnSpc>
            </a:pPr>
            <a:r>
              <a:rPr lang="zh-CN" altLang="zh-CN"/>
              <a:t>由边和节点限定的区间称为</a:t>
            </a:r>
            <a:r>
              <a:rPr lang="zh-CN" altLang="zh-CN">
                <a:solidFill>
                  <a:srgbClr val="FF0000"/>
                </a:solidFill>
              </a:rPr>
              <a:t>域，</a:t>
            </a:r>
            <a:r>
              <a:rPr lang="zh-CN" altLang="zh-CN"/>
              <a:t>计算区域时不要忘记区域外的部分</a:t>
            </a:r>
            <a:endParaRPr lang="zh-CN" altLang="zh-CN">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anim calcmode="lin" valueType="num">
                                      <p:cBhvr additive="base">
                                        <p:cTn id="1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771">
                                            <p:txEl>
                                              <p:pRg st="4" end="4"/>
                                            </p:txEl>
                                          </p:spTgt>
                                        </p:tgtEl>
                                        <p:attrNameLst>
                                          <p:attrName>style.visibility</p:attrName>
                                        </p:attrNameLst>
                                      </p:cBhvr>
                                      <p:to>
                                        <p:strVal val="visible"/>
                                      </p:to>
                                    </p:set>
                                    <p:anim calcmode="lin" valueType="num">
                                      <p:cBhvr additive="base">
                                        <p:cTn id="17"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2771">
                                            <p:txEl>
                                              <p:pRg st="5" end="5"/>
                                            </p:txEl>
                                          </p:spTgt>
                                        </p:tgtEl>
                                        <p:attrNameLst>
                                          <p:attrName>style.visibility</p:attrName>
                                        </p:attrNameLst>
                                      </p:cBhvr>
                                      <p:to>
                                        <p:strVal val="visible"/>
                                      </p:to>
                                    </p:set>
                                    <p:anim calcmode="lin" valueType="num">
                                      <p:cBhvr additive="base">
                                        <p:cTn id="23"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1"/>
          <p:cNvSpPr>
            <a:spLocks noGrp="1" noChangeArrowheads="1"/>
          </p:cNvSpPr>
          <p:nvPr>
            <p:ph type="title" idx="4294967295"/>
          </p:nvPr>
        </p:nvSpPr>
        <p:spPr/>
        <p:txBody>
          <a:bodyPr/>
          <a:lstStyle/>
          <a:p>
            <a:pPr algn="l" eaLnBrk="1" hangingPunct="1"/>
            <a:r>
              <a:rPr lang="zh-CN" altLang="zh-CN" sz="3000"/>
              <a:t>利用流图</a:t>
            </a:r>
            <a:r>
              <a:rPr lang="en-US" altLang="zh-CN" sz="3000"/>
              <a:t>(flow graph )</a:t>
            </a:r>
            <a:r>
              <a:rPr lang="zh-CN" altLang="zh-CN" sz="3000"/>
              <a:t>表示控制逻辑</a:t>
            </a:r>
            <a:endParaRPr lang="zh-CN" altLang="zh-CN" sz="3000"/>
          </a:p>
        </p:txBody>
      </p:sp>
      <p:pic>
        <p:nvPicPr>
          <p:cNvPr id="56322"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a:xfrm>
            <a:off x="395288" y="1916113"/>
            <a:ext cx="8134350" cy="38163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20"/>
          <p:cNvSpPr>
            <a:spLocks noGrp="1" noChangeArrowheads="1"/>
          </p:cNvSpPr>
          <p:nvPr>
            <p:ph type="title" idx="4294967295"/>
          </p:nvPr>
        </p:nvSpPr>
        <p:spPr/>
        <p:txBody>
          <a:bodyPr/>
          <a:lstStyle/>
          <a:p>
            <a:pPr eaLnBrk="1" hangingPunct="1"/>
            <a:r>
              <a:rPr lang="zh-CN" altLang="zh-CN">
                <a:latin typeface="宋体" pitchFamily="2" charset="-122"/>
              </a:rPr>
              <a:t>主要内容</a:t>
            </a:r>
            <a:endParaRPr lang="zh-CN" altLang="zh-CN">
              <a:latin typeface="宋体" pitchFamily="2" charset="-122"/>
            </a:endParaRPr>
          </a:p>
        </p:txBody>
      </p:sp>
      <p:sp>
        <p:nvSpPr>
          <p:cNvPr id="28674" name="内容占位符 21"/>
          <p:cNvSpPr>
            <a:spLocks noGrp="1" noChangeArrowheads="1"/>
          </p:cNvSpPr>
          <p:nvPr>
            <p:ph idx="4294967295"/>
          </p:nvPr>
        </p:nvSpPr>
        <p:spPr/>
        <p:txBody>
          <a:bodyPr/>
          <a:lstStyle/>
          <a:p>
            <a:pPr eaLnBrk="1" hangingPunct="1">
              <a:lnSpc>
                <a:spcPts val="4000"/>
              </a:lnSpc>
            </a:pPr>
            <a:r>
              <a:rPr lang="zh-CN" altLang="zh-CN">
                <a:latin typeface="宋体" pitchFamily="2" charset="-122"/>
              </a:rPr>
              <a:t>软件测试基础</a:t>
            </a:r>
            <a:endParaRPr lang="en-US" altLang="zh-CN">
              <a:latin typeface="宋体" pitchFamily="2" charset="-122"/>
            </a:endParaRPr>
          </a:p>
          <a:p>
            <a:pPr eaLnBrk="1" hangingPunct="1">
              <a:lnSpc>
                <a:spcPts val="4000"/>
              </a:lnSpc>
            </a:pPr>
            <a:r>
              <a:rPr lang="zh-CN" altLang="zh-CN">
                <a:latin typeface="宋体" pitchFamily="2" charset="-122"/>
              </a:rPr>
              <a:t>白盒测试</a:t>
            </a:r>
            <a:endParaRPr lang="en-US" altLang="zh-CN">
              <a:latin typeface="宋体" pitchFamily="2" charset="-122"/>
            </a:endParaRPr>
          </a:p>
          <a:p>
            <a:pPr eaLnBrk="1" hangingPunct="1">
              <a:lnSpc>
                <a:spcPts val="4000"/>
              </a:lnSpc>
            </a:pPr>
            <a:r>
              <a:rPr lang="zh-CN" altLang="zh-CN">
                <a:latin typeface="宋体" pitchFamily="2" charset="-122"/>
              </a:rPr>
              <a:t>黑盒测试</a:t>
            </a:r>
            <a:endParaRPr lang="en-US" altLang="zh-CN">
              <a:latin typeface="宋体" pitchFamily="2" charset="-122"/>
            </a:endParaRPr>
          </a:p>
          <a:p>
            <a:pPr eaLnBrk="1" hangingPunct="1">
              <a:lnSpc>
                <a:spcPts val="4000"/>
              </a:lnSpc>
            </a:pPr>
            <a:r>
              <a:rPr lang="zh-CN" altLang="zh-CN">
                <a:latin typeface="宋体" pitchFamily="2" charset="-122"/>
              </a:rPr>
              <a:t>面向对象测试方法</a:t>
            </a:r>
            <a:endParaRPr lang="en-US" altLang="zh-CN">
              <a:latin typeface="宋体" pitchFamily="2" charset="-122"/>
            </a:endParaRPr>
          </a:p>
          <a:p>
            <a:pPr eaLnBrk="1" hangingPunct="1">
              <a:lnSpc>
                <a:spcPts val="4000"/>
              </a:lnSpc>
            </a:pPr>
            <a:r>
              <a:rPr lang="zh-CN" altLang="zh-CN">
                <a:latin typeface="宋体" pitchFamily="2" charset="-122"/>
              </a:rPr>
              <a:t>类级可应用的测试方法</a:t>
            </a:r>
            <a:endParaRPr lang="en-US" altLang="zh-CN">
              <a:latin typeface="宋体" pitchFamily="2" charset="-122"/>
            </a:endParaRPr>
          </a:p>
          <a:p>
            <a:pPr eaLnBrk="1" hangingPunct="1">
              <a:lnSpc>
                <a:spcPts val="4000"/>
              </a:lnSpc>
            </a:pPr>
            <a:r>
              <a:rPr lang="zh-CN" altLang="zh-CN">
                <a:latin typeface="宋体" pitchFamily="2" charset="-122"/>
              </a:rPr>
              <a:t>类间测试用例设计</a:t>
            </a:r>
            <a:endParaRPr lang="en-US" altLang="zh-CN">
              <a:latin typeface="宋体" pitchFamily="2" charset="-122"/>
            </a:endParaRPr>
          </a:p>
          <a:p>
            <a:pPr eaLnBrk="1" hangingPunct="1">
              <a:lnSpc>
                <a:spcPts val="4000"/>
              </a:lnSpc>
            </a:pPr>
            <a:endParaRPr lang="zh-CN" altLang="zh-CN">
              <a:latin typeface="宋体"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内容占位符 5"/>
          <p:cNvSpPr>
            <a:spLocks noGrp="1" noChangeArrowheads="1"/>
          </p:cNvSpPr>
          <p:nvPr>
            <p:ph idx="4294967295"/>
          </p:nvPr>
        </p:nvSpPr>
        <p:spPr/>
        <p:txBody>
          <a:bodyPr/>
          <a:lstStyle/>
          <a:p>
            <a:pPr eaLnBrk="1" hangingPunct="1"/>
            <a:endParaRPr lang="zh-CN" altLang="zh-CN"/>
          </a:p>
        </p:txBody>
      </p:sp>
      <p:pic>
        <p:nvPicPr>
          <p:cNvPr id="57346" name="Picture 4"/>
          <p:cNvPicPr>
            <a:picLocks noChangeAspect="1" noChangeArrowheads="1"/>
          </p:cNvPicPr>
          <p:nvPr/>
        </p:nvPicPr>
        <p:blipFill>
          <a:blip r:embed="rId1">
            <a:extLst>
              <a:ext uri="{28A0092B-C50C-407E-A947-70E740481C1C}">
                <a14:useLocalDpi xmlns:a14="http://schemas.microsoft.com/office/drawing/2010/main" val="0"/>
              </a:ext>
            </a:extLst>
          </a:blip>
          <a:srcRect l="1134" r="1891"/>
          <a:stretch>
            <a:fillRect/>
          </a:stretch>
        </p:blipFill>
        <p:spPr bwMode="auto">
          <a:xfrm>
            <a:off x="107950" y="1125538"/>
            <a:ext cx="8748713" cy="5445125"/>
          </a:xfrm>
          <a:prstGeom prst="rect">
            <a:avLst/>
          </a:prstGeom>
          <a:solidFill>
            <a:srgbClr val="FF3300"/>
          </a:solidFill>
          <a:ln w="9525">
            <a:solidFill>
              <a:schemeClr val="tx1"/>
            </a:solidFill>
            <a:miter lim="800000"/>
            <a:headEnd/>
            <a:tailEnd/>
          </a:ln>
        </p:spPr>
      </p:pic>
      <p:sp>
        <p:nvSpPr>
          <p:cNvPr id="57347" name="Text Box 5"/>
          <p:cNvSpPr txBox="1">
            <a:spLocks noChangeArrowheads="1"/>
          </p:cNvSpPr>
          <p:nvPr/>
        </p:nvSpPr>
        <p:spPr bwMode="auto">
          <a:xfrm>
            <a:off x="0" y="188913"/>
            <a:ext cx="2008188" cy="519112"/>
          </a:xfrm>
          <a:prstGeom prst="rect">
            <a:avLst/>
          </a:prstGeom>
          <a:noFill/>
          <a:ln>
            <a:noFill/>
          </a:ln>
          <a:effectLst>
            <a:prstShdw prst="shdw12">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b="1"/>
              <a:t>1. </a:t>
            </a:r>
            <a:r>
              <a:rPr lang="zh-CN" altLang="zh-CN" sz="2800" b="1"/>
              <a:t>画出流图</a:t>
            </a:r>
            <a:endParaRPr lang="zh-CN" altLang="zh-CN" sz="2800" b="1"/>
          </a:p>
        </p:txBody>
      </p:sp>
      <p:sp>
        <p:nvSpPr>
          <p:cNvPr id="57348" name="右箭头 5"/>
          <p:cNvSpPr>
            <a:spLocks noChangeArrowheads="1"/>
          </p:cNvSpPr>
          <p:nvPr/>
        </p:nvSpPr>
        <p:spPr bwMode="auto">
          <a:xfrm>
            <a:off x="3995738" y="2997200"/>
            <a:ext cx="431800" cy="360363"/>
          </a:xfrm>
          <a:prstGeom prst="rightArrow">
            <a:avLst>
              <a:gd name="adj1" fmla="val 50000"/>
              <a:gd name="adj2" fmla="val 49927"/>
            </a:avLst>
          </a:prstGeom>
          <a:solidFill>
            <a:schemeClr val="accent1"/>
          </a:solidFill>
          <a:ln w="25400">
            <a:solidFill>
              <a:srgbClr val="89A4A7"/>
            </a:solidFill>
            <a:miter lim="800000"/>
          </a:ln>
        </p:spPr>
        <p:txBody>
          <a:bodyPr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ctr" eaLnBrk="1" hangingPunct="1">
              <a:lnSpc>
                <a:spcPct val="100000"/>
              </a:lnSpc>
              <a:spcBef>
                <a:spcPct val="0"/>
              </a:spcBef>
              <a:buFontTx/>
              <a:buNone/>
            </a:pPr>
            <a:endParaRPr lang="zh-CN" altLang="zh-CN" sz="1800">
              <a:solidFill>
                <a:srgbClr val="FFFFFF"/>
              </a:solidFill>
            </a:endParaRPr>
          </a:p>
        </p:txBody>
      </p:sp>
      <p:cxnSp>
        <p:nvCxnSpPr>
          <p:cNvPr id="57349" name="直接连接符 7"/>
          <p:cNvCxnSpPr>
            <a:cxnSpLocks noChangeShapeType="1"/>
          </p:cNvCxnSpPr>
          <p:nvPr/>
        </p:nvCxnSpPr>
        <p:spPr bwMode="auto">
          <a:xfrm rot="16200000" flipH="1">
            <a:off x="710407" y="3356768"/>
            <a:ext cx="6858000" cy="144463"/>
          </a:xfrm>
          <a:prstGeom prst="line">
            <a:avLst/>
          </a:prstGeom>
          <a:noFill/>
          <a:ln w="38100">
            <a:solidFill>
              <a:srgbClr val="B6DCDF"/>
            </a:solidFill>
            <a:prstDash val="dash"/>
            <a:round/>
          </a:ln>
          <a:extLst>
            <a:ext uri="{909E8E84-426E-40DD-AFC4-6F175D3DCCD1}">
              <a14:hiddenFill xmlns:a14="http://schemas.microsoft.com/office/drawing/2010/main">
                <a:noFill/>
              </a14:hiddenFill>
            </a:ext>
          </a:extLst>
        </p:spPr>
      </p:cxnSp>
    </p:spTree>
  </p:cSld>
  <p:clrMapOvr>
    <a:masterClrMapping/>
  </p:clrMapOvr>
  <p:transition>
    <p:split dir="in"/>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内容占位符 2"/>
          <p:cNvSpPr>
            <a:spLocks noGrp="1" noChangeArrowheads="1"/>
          </p:cNvSpPr>
          <p:nvPr>
            <p:ph idx="4294967295"/>
          </p:nvPr>
        </p:nvSpPr>
        <p:spPr>
          <a:xfrm>
            <a:off x="468313" y="260350"/>
            <a:ext cx="8229600" cy="4525963"/>
          </a:xfrm>
        </p:spPr>
        <p:txBody>
          <a:bodyPr/>
          <a:lstStyle/>
          <a:p>
            <a:pPr eaLnBrk="1" hangingPunct="1"/>
            <a:r>
              <a:rPr lang="zh-CN" altLang="zh-CN" sz="2400"/>
              <a:t>如果判断中的条件表达式是由一个或多个逻辑运算符 </a:t>
            </a:r>
            <a:r>
              <a:rPr lang="en-US" altLang="zh-CN" sz="2400"/>
              <a:t>(OR, AND, NAND, NOR) </a:t>
            </a:r>
            <a:r>
              <a:rPr lang="zh-CN" altLang="zh-CN" sz="2400"/>
              <a:t>连接的</a:t>
            </a:r>
            <a:r>
              <a:rPr lang="zh-CN" altLang="zh-CN" sz="2400">
                <a:solidFill>
                  <a:srgbClr val="FF0000"/>
                </a:solidFill>
              </a:rPr>
              <a:t>复合条件</a:t>
            </a:r>
            <a:r>
              <a:rPr lang="zh-CN" altLang="zh-CN" sz="2400"/>
              <a:t>表达式，则需要</a:t>
            </a:r>
            <a:r>
              <a:rPr lang="zh-CN" altLang="zh-CN" sz="2400">
                <a:solidFill>
                  <a:srgbClr val="FF0000"/>
                </a:solidFill>
              </a:rPr>
              <a:t>改为</a:t>
            </a:r>
            <a:r>
              <a:rPr lang="zh-CN" altLang="zh-CN" sz="2400"/>
              <a:t>一系列只有</a:t>
            </a:r>
            <a:r>
              <a:rPr lang="zh-CN" altLang="zh-CN" sz="2400">
                <a:solidFill>
                  <a:srgbClr val="FF0000"/>
                </a:solidFill>
              </a:rPr>
              <a:t>单条件</a:t>
            </a:r>
            <a:r>
              <a:rPr lang="zh-CN" altLang="zh-CN" sz="2400"/>
              <a:t>的嵌套的判断。</a:t>
            </a:r>
            <a:endParaRPr lang="zh-CN" altLang="zh-CN" sz="2400"/>
          </a:p>
        </p:txBody>
      </p:sp>
      <p:pic>
        <p:nvPicPr>
          <p:cNvPr id="58370" name="图片 3" descr="b1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57313" y="2482850"/>
            <a:ext cx="6429375" cy="281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idx="4294967295"/>
          </p:nvPr>
        </p:nvSpPr>
        <p:spPr/>
        <p:txBody>
          <a:bodyPr/>
          <a:lstStyle/>
          <a:p>
            <a:pPr algn="just" eaLnBrk="1" hangingPunct="1"/>
            <a:r>
              <a:rPr lang="en-US" altLang="zh-CN" sz="3200">
                <a:latin typeface="宋体" pitchFamily="2" charset="-122"/>
              </a:rPr>
              <a:t>2. </a:t>
            </a:r>
            <a:r>
              <a:rPr lang="zh-CN" altLang="zh-CN" sz="3200">
                <a:latin typeface="宋体" pitchFamily="2" charset="-122"/>
              </a:rPr>
              <a:t>计算程序环路复杂性</a:t>
            </a:r>
            <a:endParaRPr lang="zh-CN" altLang="zh-CN" sz="3200">
              <a:latin typeface="宋体" pitchFamily="2" charset="-122"/>
            </a:endParaRPr>
          </a:p>
        </p:txBody>
      </p:sp>
      <p:sp>
        <p:nvSpPr>
          <p:cNvPr id="59394" name="Rectangle 3"/>
          <p:cNvSpPr>
            <a:spLocks noGrp="1" noChangeArrowheads="1"/>
          </p:cNvSpPr>
          <p:nvPr>
            <p:ph idx="4294967295"/>
          </p:nvPr>
        </p:nvSpPr>
        <p:spPr/>
        <p:txBody>
          <a:bodyPr/>
          <a:lstStyle/>
          <a:p>
            <a:pPr eaLnBrk="1" hangingPunct="1"/>
            <a:r>
              <a:rPr lang="zh-CN" altLang="zh-CN" sz="2800">
                <a:latin typeface="宋体" pitchFamily="2" charset="-122"/>
              </a:rPr>
              <a:t>程序的环路复杂性给出了</a:t>
            </a:r>
            <a:r>
              <a:rPr lang="zh-CN" altLang="zh-CN" sz="2800">
                <a:solidFill>
                  <a:srgbClr val="FF0000"/>
                </a:solidFill>
                <a:latin typeface="宋体" pitchFamily="2" charset="-122"/>
              </a:rPr>
              <a:t>程序基本路径集中的独立路径条数</a:t>
            </a:r>
            <a:r>
              <a:rPr lang="zh-CN" altLang="zh-CN" sz="2800">
                <a:latin typeface="宋体" pitchFamily="2" charset="-122"/>
              </a:rPr>
              <a:t>，这是确保程序中每个可执行语句至少执行一次所必需的测试用例数目的</a:t>
            </a:r>
            <a:r>
              <a:rPr lang="zh-CN" altLang="zh-CN" sz="2800">
                <a:solidFill>
                  <a:srgbClr val="FF0000"/>
                </a:solidFill>
                <a:latin typeface="宋体" pitchFamily="2" charset="-122"/>
              </a:rPr>
              <a:t>上界</a:t>
            </a:r>
            <a:r>
              <a:rPr lang="zh-CN" altLang="zh-CN" sz="2800">
                <a:latin typeface="宋体" pitchFamily="2" charset="-122"/>
              </a:rPr>
              <a:t>。</a:t>
            </a:r>
            <a:endParaRPr lang="zh-CN" altLang="zh-CN" sz="2800">
              <a:latin typeface="宋体" pitchFamily="2" charset="-122"/>
            </a:endParaRPr>
          </a:p>
          <a:p>
            <a:pPr eaLnBrk="1" hangingPunct="1"/>
            <a:r>
              <a:rPr lang="zh-CN" altLang="zh-CN" sz="2800">
                <a:latin typeface="宋体" pitchFamily="2" charset="-122"/>
              </a:rPr>
              <a:t>从流图来看，一条独立路径是至少包含有一条在其它独立路径中从未有过的边的路径。</a:t>
            </a:r>
            <a:endParaRPr lang="en-US" altLang="zh-CN" sz="2800">
              <a:latin typeface="宋体" pitchFamily="2" charset="-122"/>
            </a:endParaRPr>
          </a:p>
        </p:txBody>
      </p:sp>
    </p:spTree>
  </p:cSld>
  <p:clrMapOvr>
    <a:masterClrMapping/>
  </p:clrMapOvr>
  <p:transition>
    <p:split orient="vert" dir="in"/>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noChangeArrowheads="1"/>
          </p:cNvSpPr>
          <p:nvPr>
            <p:ph type="title" idx="4294967295"/>
          </p:nvPr>
        </p:nvSpPr>
        <p:spPr/>
        <p:txBody>
          <a:bodyPr/>
          <a:lstStyle/>
          <a:p>
            <a:pPr eaLnBrk="1" hangingPunct="1"/>
            <a:r>
              <a:rPr lang="en-US" altLang="zh-CN">
                <a:latin typeface="宋体" pitchFamily="2" charset="-122"/>
              </a:rPr>
              <a:t>2. </a:t>
            </a:r>
            <a:r>
              <a:rPr lang="zh-CN" altLang="zh-CN">
                <a:latin typeface="宋体" pitchFamily="2" charset="-122"/>
              </a:rPr>
              <a:t>计算程序环路复杂性</a:t>
            </a:r>
            <a:r>
              <a:rPr lang="en-US" altLang="zh-CN">
                <a:latin typeface="宋体" pitchFamily="2" charset="-122"/>
              </a:rPr>
              <a:t>(</a:t>
            </a:r>
            <a:r>
              <a:rPr lang="zh-CN" altLang="zh-CN">
                <a:latin typeface="宋体" pitchFamily="2" charset="-122"/>
              </a:rPr>
              <a:t>续）</a:t>
            </a:r>
            <a:endParaRPr lang="zh-CN" altLang="zh-CN"/>
          </a:p>
        </p:txBody>
      </p:sp>
      <p:sp>
        <p:nvSpPr>
          <p:cNvPr id="60418" name="内容占位符 2"/>
          <p:cNvSpPr>
            <a:spLocks noGrp="1" noChangeArrowheads="1"/>
          </p:cNvSpPr>
          <p:nvPr>
            <p:ph idx="4294967295"/>
          </p:nvPr>
        </p:nvSpPr>
        <p:spPr/>
        <p:txBody>
          <a:bodyPr/>
          <a:lstStyle/>
          <a:p>
            <a:pPr eaLnBrk="1" hangingPunct="1">
              <a:lnSpc>
                <a:spcPts val="4000"/>
              </a:lnSpc>
            </a:pPr>
            <a:r>
              <a:rPr lang="zh-CN" altLang="zh-CN"/>
              <a:t>环形复杂度计算方法：</a:t>
            </a:r>
            <a:endParaRPr lang="en-US" altLang="zh-CN"/>
          </a:p>
          <a:p>
            <a:pPr marL="971550" lvl="1" indent="-514350" eaLnBrk="1" hangingPunct="1">
              <a:lnSpc>
                <a:spcPts val="4000"/>
              </a:lnSpc>
              <a:buFontTx/>
              <a:buAutoNum type="arabicPeriod"/>
            </a:pPr>
            <a:r>
              <a:rPr lang="zh-CN" altLang="zh-CN"/>
              <a:t>流图的</a:t>
            </a:r>
            <a:r>
              <a:rPr lang="zh-CN" altLang="zh-CN">
                <a:solidFill>
                  <a:srgbClr val="FF0000"/>
                </a:solidFill>
              </a:rPr>
              <a:t>区域数</a:t>
            </a:r>
            <a:r>
              <a:rPr lang="zh-CN" altLang="zh-CN"/>
              <a:t>量应该对应于环路复杂度</a:t>
            </a:r>
            <a:endParaRPr lang="en-US" altLang="zh-CN"/>
          </a:p>
          <a:p>
            <a:pPr marL="971550" lvl="1" indent="-514350" eaLnBrk="1" hangingPunct="1">
              <a:lnSpc>
                <a:spcPts val="4000"/>
              </a:lnSpc>
              <a:buFontTx/>
              <a:buAutoNum type="arabicPeriod"/>
            </a:pPr>
            <a:r>
              <a:rPr lang="zh-CN" altLang="zh-CN"/>
              <a:t>给定流图</a:t>
            </a:r>
            <a:r>
              <a:rPr lang="en-US" altLang="zh-CN"/>
              <a:t>G</a:t>
            </a:r>
            <a:r>
              <a:rPr lang="zh-CN" altLang="zh-CN"/>
              <a:t>的环路复杂度</a:t>
            </a:r>
            <a:r>
              <a:rPr lang="en-US" altLang="zh-CN"/>
              <a:t>V(G)</a:t>
            </a:r>
            <a:r>
              <a:rPr lang="zh-CN" altLang="zh-CN"/>
              <a:t>定义为：</a:t>
            </a:r>
            <a:r>
              <a:rPr lang="en-US" altLang="zh-CN">
                <a:solidFill>
                  <a:srgbClr val="FF0000"/>
                </a:solidFill>
              </a:rPr>
              <a:t>V(G)=E-N+2   </a:t>
            </a:r>
            <a:endParaRPr lang="en-US" altLang="zh-CN">
              <a:solidFill>
                <a:srgbClr val="FF0000"/>
              </a:solidFill>
            </a:endParaRPr>
          </a:p>
          <a:p>
            <a:pPr marL="1371600" lvl="2" indent="-514350" eaLnBrk="1" hangingPunct="1">
              <a:lnSpc>
                <a:spcPts val="4000"/>
              </a:lnSpc>
            </a:pPr>
            <a:r>
              <a:rPr lang="zh-CN" altLang="zh-CN"/>
              <a:t>其中：</a:t>
            </a:r>
            <a:r>
              <a:rPr lang="en-US" altLang="zh-CN"/>
              <a:t>E</a:t>
            </a:r>
            <a:r>
              <a:rPr lang="zh-CN" altLang="zh-CN"/>
              <a:t>为流图中的边数量，</a:t>
            </a:r>
            <a:r>
              <a:rPr lang="en-US" altLang="zh-CN"/>
              <a:t>N</a:t>
            </a:r>
            <a:r>
              <a:rPr lang="zh-CN" altLang="zh-CN"/>
              <a:t>为流图中的节点数量</a:t>
            </a:r>
            <a:endParaRPr lang="en-US" altLang="zh-CN"/>
          </a:p>
          <a:p>
            <a:pPr marL="971550" lvl="1" indent="-514350" eaLnBrk="1" hangingPunct="1">
              <a:lnSpc>
                <a:spcPts val="4000"/>
              </a:lnSpc>
            </a:pPr>
            <a:r>
              <a:rPr lang="zh-CN" altLang="zh-CN"/>
              <a:t>给定流图</a:t>
            </a:r>
            <a:r>
              <a:rPr lang="en-US" altLang="zh-CN"/>
              <a:t>G</a:t>
            </a:r>
            <a:r>
              <a:rPr lang="zh-CN" altLang="zh-CN"/>
              <a:t>的环路复杂度</a:t>
            </a:r>
            <a:r>
              <a:rPr lang="en-US" altLang="zh-CN"/>
              <a:t>V(G)</a:t>
            </a:r>
            <a:r>
              <a:rPr lang="zh-CN" altLang="zh-CN"/>
              <a:t>也可以定义为：</a:t>
            </a:r>
            <a:r>
              <a:rPr lang="en-US" altLang="zh-CN">
                <a:solidFill>
                  <a:srgbClr val="FF0000"/>
                </a:solidFill>
              </a:rPr>
              <a:t>V(G)=P+1</a:t>
            </a:r>
            <a:endParaRPr lang="en-US" altLang="zh-CN">
              <a:solidFill>
                <a:srgbClr val="FF0000"/>
              </a:solidFill>
            </a:endParaRPr>
          </a:p>
          <a:p>
            <a:pPr marL="1371600" lvl="2" indent="-514350" eaLnBrk="1" hangingPunct="1">
              <a:lnSpc>
                <a:spcPts val="4000"/>
              </a:lnSpc>
            </a:pPr>
            <a:r>
              <a:rPr lang="zh-CN" altLang="zh-CN"/>
              <a:t>其中：</a:t>
            </a:r>
            <a:r>
              <a:rPr lang="en-US" altLang="zh-CN"/>
              <a:t>P</a:t>
            </a:r>
            <a:r>
              <a:rPr lang="zh-CN" altLang="zh-CN"/>
              <a:t>为流图中的判断节点数量</a:t>
            </a:r>
            <a:endParaRPr lang="zh-CN"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2"/>
          <p:cNvSpPr>
            <a:spLocks noGrp="1" noChangeArrowheads="1"/>
          </p:cNvSpPr>
          <p:nvPr>
            <p:ph type="title" idx="4294967295"/>
          </p:nvPr>
        </p:nvSpPr>
        <p:spPr/>
        <p:txBody>
          <a:bodyPr/>
          <a:lstStyle/>
          <a:p>
            <a:pPr eaLnBrk="1" hangingPunct="1"/>
            <a:r>
              <a:rPr lang="zh-CN" altLang="zh-CN">
                <a:latin typeface="宋体" pitchFamily="2" charset="-122"/>
              </a:rPr>
              <a:t>独立路径</a:t>
            </a:r>
            <a:endParaRPr lang="zh-CN" altLang="zh-CN">
              <a:latin typeface="宋体" pitchFamily="2" charset="-122"/>
            </a:endParaRPr>
          </a:p>
        </p:txBody>
      </p:sp>
      <p:sp>
        <p:nvSpPr>
          <p:cNvPr id="61442" name="Rectangle 2"/>
          <p:cNvSpPr>
            <a:spLocks noGrp="1" noChangeArrowheads="1"/>
          </p:cNvSpPr>
          <p:nvPr>
            <p:ph idx="4294967295"/>
          </p:nvPr>
        </p:nvSpPr>
        <p:spPr>
          <a:xfrm>
            <a:off x="827088" y="1268413"/>
            <a:ext cx="7696200" cy="5000625"/>
          </a:xfrm>
        </p:spPr>
        <p:txBody>
          <a:bodyPr/>
          <a:lstStyle/>
          <a:p>
            <a:pPr eaLnBrk="1" hangingPunct="1"/>
            <a:r>
              <a:rPr lang="zh-CN" altLang="zh-CN" sz="2400">
                <a:latin typeface="宋体" pitchFamily="2" charset="-122"/>
              </a:rPr>
              <a:t>例如，在图示的控制流图中，一组独立的路径是</a:t>
            </a:r>
            <a:br>
              <a:rPr lang="zh-CN" altLang="zh-CN" sz="2400">
                <a:latin typeface="宋体" pitchFamily="2" charset="-122"/>
              </a:rPr>
            </a:br>
            <a:r>
              <a:rPr lang="en-US" altLang="zh-CN" sz="2400">
                <a:latin typeface="宋体" pitchFamily="2" charset="-122"/>
              </a:rPr>
              <a:t>path1：1 - 11</a:t>
            </a:r>
            <a:br>
              <a:rPr lang="en-US" altLang="zh-CN" sz="2400">
                <a:latin typeface="宋体" pitchFamily="2" charset="-122"/>
              </a:rPr>
            </a:br>
            <a:r>
              <a:rPr lang="en-US" altLang="zh-CN" sz="2400">
                <a:latin typeface="宋体" pitchFamily="2" charset="-122"/>
              </a:rPr>
              <a:t>path2：1 - 2 - 3 - 4 - 5 - 10 - 1 - 11</a:t>
            </a:r>
            <a:br>
              <a:rPr lang="en-US" altLang="zh-CN" sz="2400">
                <a:latin typeface="宋体" pitchFamily="2" charset="-122"/>
              </a:rPr>
            </a:br>
            <a:r>
              <a:rPr lang="en-US" altLang="zh-CN" sz="2400">
                <a:latin typeface="宋体" pitchFamily="2" charset="-122"/>
              </a:rPr>
              <a:t>path3：1 - 2 - 3 - 6 - 8 - 9 - 10 - 1 - 11</a:t>
            </a:r>
            <a:br>
              <a:rPr lang="en-US" altLang="zh-CN" sz="2400">
                <a:latin typeface="宋体" pitchFamily="2" charset="-122"/>
              </a:rPr>
            </a:br>
            <a:r>
              <a:rPr lang="en-US" altLang="zh-CN" sz="2400">
                <a:latin typeface="宋体" pitchFamily="2" charset="-122"/>
              </a:rPr>
              <a:t>path4：1 - 2 - 3 - 6 - 7 - 9 - 10 - 1 - 11</a:t>
            </a:r>
            <a:endParaRPr lang="en-US" altLang="zh-CN" sz="2400">
              <a:latin typeface="宋体" pitchFamily="2" charset="-122"/>
            </a:endParaRPr>
          </a:p>
          <a:p>
            <a:pPr eaLnBrk="1" hangingPunct="1"/>
            <a:r>
              <a:rPr lang="zh-CN" altLang="zh-CN" sz="2400">
                <a:latin typeface="宋体" pitchFamily="2" charset="-122"/>
              </a:rPr>
              <a:t>路径 </a:t>
            </a:r>
            <a:r>
              <a:rPr lang="en-US" altLang="zh-CN" sz="2400">
                <a:latin typeface="宋体" pitchFamily="2" charset="-122"/>
              </a:rPr>
              <a:t>path1，path2，path3，path4</a:t>
            </a:r>
            <a:r>
              <a:rPr lang="zh-CN" altLang="zh-CN" sz="2400">
                <a:latin typeface="宋体" pitchFamily="2" charset="-122"/>
              </a:rPr>
              <a:t>组成了控制流图的一个基本路径集。</a:t>
            </a:r>
            <a:endParaRPr lang="zh-CN" altLang="zh-CN" sz="2400">
              <a:latin typeface="宋体" pitchFamily="2" charset="-122"/>
            </a:endParaRPr>
          </a:p>
        </p:txBody>
      </p:sp>
    </p:spTree>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idx="4294967295"/>
          </p:nvPr>
        </p:nvSpPr>
        <p:spPr/>
        <p:txBody>
          <a:bodyPr/>
          <a:lstStyle/>
          <a:p>
            <a:pPr algn="just" eaLnBrk="1" hangingPunct="1"/>
            <a:r>
              <a:rPr lang="zh-CN" altLang="zh-CN" sz="3200">
                <a:latin typeface="宋体" pitchFamily="2" charset="-122"/>
              </a:rPr>
              <a:t>3. 导出测试用例</a:t>
            </a:r>
            <a:endParaRPr lang="zh-CN" altLang="zh-CN" sz="3200">
              <a:latin typeface="宋体" pitchFamily="2" charset="-122"/>
            </a:endParaRPr>
          </a:p>
        </p:txBody>
      </p:sp>
      <p:sp>
        <p:nvSpPr>
          <p:cNvPr id="62466" name="Rectangle 3"/>
          <p:cNvSpPr>
            <a:spLocks noGrp="1" noChangeArrowheads="1"/>
          </p:cNvSpPr>
          <p:nvPr>
            <p:ph idx="4294967295"/>
          </p:nvPr>
        </p:nvSpPr>
        <p:spPr/>
        <p:txBody>
          <a:bodyPr/>
          <a:lstStyle/>
          <a:p>
            <a:pPr eaLnBrk="1" hangingPunct="1"/>
            <a:r>
              <a:rPr lang="zh-CN" altLang="zh-CN" sz="2800">
                <a:latin typeface="宋体" pitchFamily="2" charset="-122"/>
              </a:rPr>
              <a:t>导出测试用例，</a:t>
            </a:r>
            <a:r>
              <a:rPr lang="zh-CN" altLang="zh-CN" sz="2800">
                <a:solidFill>
                  <a:srgbClr val="FF3300"/>
                </a:solidFill>
                <a:latin typeface="宋体" pitchFamily="2" charset="-122"/>
              </a:rPr>
              <a:t>确保基本路径集中的每一条路径的执行</a:t>
            </a:r>
            <a:r>
              <a:rPr lang="zh-CN" altLang="zh-CN" sz="2800">
                <a:latin typeface="宋体" pitchFamily="2" charset="-122"/>
              </a:rPr>
              <a:t>。 </a:t>
            </a:r>
            <a:endParaRPr lang="zh-CN" altLang="zh-CN" sz="2800">
              <a:latin typeface="宋体" pitchFamily="2" charset="-122"/>
            </a:endParaRPr>
          </a:p>
          <a:p>
            <a:pPr eaLnBrk="1" hangingPunct="1"/>
            <a:r>
              <a:rPr lang="zh-CN" altLang="zh-CN" sz="2800">
                <a:latin typeface="宋体" pitchFamily="2" charset="-122"/>
              </a:rPr>
              <a:t>根据判断结点给出的条件，选择适当的数据以保证某一条路径可以被测试到 — </a:t>
            </a:r>
            <a:r>
              <a:rPr lang="zh-CN" altLang="zh-CN" sz="2800">
                <a:solidFill>
                  <a:srgbClr val="FF3300"/>
                </a:solidFill>
                <a:latin typeface="宋体" pitchFamily="2" charset="-122"/>
              </a:rPr>
              <a:t>用逻辑覆盖方法</a:t>
            </a:r>
            <a:r>
              <a:rPr lang="zh-CN" altLang="zh-CN" sz="2800">
                <a:latin typeface="宋体" pitchFamily="2" charset="-122"/>
              </a:rPr>
              <a:t>。</a:t>
            </a:r>
            <a:endParaRPr lang="zh-CN" altLang="zh-CN" sz="2800">
              <a:latin typeface="宋体" pitchFamily="2" charset="-122"/>
            </a:endParaRPr>
          </a:p>
        </p:txBody>
      </p:sp>
    </p:spTree>
  </p:cSld>
  <p:clrMapOvr>
    <a:masterClrMapping/>
  </p:clrMapOvr>
  <p:transition>
    <p:strips dir="ld"/>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2"/>
          <p:cNvSpPr>
            <a:spLocks noGrp="1" noChangeArrowheads="1"/>
          </p:cNvSpPr>
          <p:nvPr>
            <p:ph type="title" idx="4294967295"/>
          </p:nvPr>
        </p:nvSpPr>
        <p:spPr/>
        <p:txBody>
          <a:bodyPr/>
          <a:lstStyle/>
          <a:p>
            <a:pPr eaLnBrk="1" hangingPunct="1"/>
            <a:r>
              <a:rPr lang="en-US" altLang="zh-CN" dirty="0">
                <a:latin typeface="宋体" pitchFamily="2" charset="-122"/>
              </a:rPr>
              <a:t>13.5 </a:t>
            </a:r>
            <a:r>
              <a:rPr lang="zh-CN" altLang="zh-CN" dirty="0">
                <a:latin typeface="宋体" pitchFamily="2" charset="-122"/>
              </a:rPr>
              <a:t>基本路径测试（续）</a:t>
            </a:r>
            <a:endParaRPr lang="zh-CN" altLang="zh-CN" dirty="0">
              <a:latin typeface="宋体" pitchFamily="2" charset="-122"/>
            </a:endParaRPr>
          </a:p>
        </p:txBody>
      </p:sp>
      <p:sp>
        <p:nvSpPr>
          <p:cNvPr id="63490" name="Rectangle 2"/>
          <p:cNvSpPr>
            <a:spLocks noGrp="1" noChangeArrowheads="1"/>
          </p:cNvSpPr>
          <p:nvPr>
            <p:ph idx="4294967295"/>
          </p:nvPr>
        </p:nvSpPr>
        <p:spPr/>
        <p:txBody>
          <a:bodyPr/>
          <a:lstStyle/>
          <a:p>
            <a:pPr eaLnBrk="1" hangingPunct="1">
              <a:spcBef>
                <a:spcPts val="1000"/>
              </a:spcBef>
            </a:pPr>
            <a:r>
              <a:rPr lang="zh-CN" altLang="zh-CN" sz="2600">
                <a:latin typeface="宋体" pitchFamily="2" charset="-122"/>
              </a:rPr>
              <a:t>每个</a:t>
            </a:r>
            <a:r>
              <a:rPr lang="zh-CN" altLang="zh-CN" sz="2600">
                <a:solidFill>
                  <a:srgbClr val="FF3300"/>
                </a:solidFill>
                <a:latin typeface="宋体" pitchFamily="2" charset="-122"/>
              </a:rPr>
              <a:t>测试用例执行之后</a:t>
            </a:r>
            <a:r>
              <a:rPr lang="zh-CN" altLang="zh-CN" sz="2600">
                <a:latin typeface="宋体" pitchFamily="2" charset="-122"/>
              </a:rPr>
              <a:t>，</a:t>
            </a:r>
            <a:r>
              <a:rPr lang="zh-CN" altLang="zh-CN" sz="2600">
                <a:solidFill>
                  <a:srgbClr val="FF3300"/>
                </a:solidFill>
                <a:latin typeface="宋体" pitchFamily="2" charset="-122"/>
              </a:rPr>
              <a:t>与预期结果进行比较</a:t>
            </a:r>
            <a:r>
              <a:rPr lang="zh-CN" altLang="zh-CN" sz="2600">
                <a:latin typeface="宋体" pitchFamily="2" charset="-122"/>
              </a:rPr>
              <a:t>。</a:t>
            </a:r>
            <a:endParaRPr lang="en-US" altLang="zh-CN" sz="2600">
              <a:latin typeface="宋体" pitchFamily="2" charset="-122"/>
            </a:endParaRPr>
          </a:p>
          <a:p>
            <a:pPr eaLnBrk="1" hangingPunct="1">
              <a:spcBef>
                <a:spcPts val="1000"/>
              </a:spcBef>
            </a:pPr>
            <a:r>
              <a:rPr lang="zh-CN" altLang="zh-CN" sz="2600">
                <a:latin typeface="宋体" pitchFamily="2" charset="-122"/>
              </a:rPr>
              <a:t>如果所有测试用例都执行完毕，则可以确信程序中所有的可执行语句至少被执行了一次。</a:t>
            </a:r>
            <a:endParaRPr lang="zh-CN" altLang="zh-CN" sz="2600">
              <a:latin typeface="宋体" pitchFamily="2" charset="-122"/>
            </a:endParaRPr>
          </a:p>
          <a:p>
            <a:pPr eaLnBrk="1" hangingPunct="1">
              <a:spcBef>
                <a:spcPts val="1000"/>
              </a:spcBef>
            </a:pPr>
            <a:r>
              <a:rPr lang="zh-CN" altLang="zh-CN" sz="2600">
                <a:latin typeface="宋体" pitchFamily="2" charset="-122"/>
              </a:rPr>
              <a:t>必须注意，一些独立的路径(如例中的路径1)，往往不是完全孤立的，有时它是程序正常的控制流的一部分，这时，这些路径的测试可以是另一条路径测试的一部分。</a:t>
            </a:r>
            <a:endParaRPr lang="zh-CN" altLang="zh-CN" sz="2600">
              <a:latin typeface="宋体" pitchFamily="2" charset="-122"/>
            </a:endParaRPr>
          </a:p>
        </p:txBody>
      </p:sp>
    </p:spTree>
  </p:cSld>
  <p:clrMapOvr>
    <a:masterClrMapping/>
  </p:clrMapOvr>
  <p:transition>
    <p:strips/>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3"/>
          <p:cNvSpPr>
            <a:spLocks noGrp="1" noChangeArrowheads="1"/>
          </p:cNvSpPr>
          <p:nvPr>
            <p:ph type="title" idx="4294967295"/>
          </p:nvPr>
        </p:nvSpPr>
        <p:spPr/>
        <p:txBody>
          <a:bodyPr/>
          <a:lstStyle/>
          <a:p>
            <a:pPr eaLnBrk="1" hangingPunct="1"/>
            <a:r>
              <a:rPr lang="en-US" altLang="zh-CN" dirty="0"/>
              <a:t>13.6 </a:t>
            </a:r>
            <a:r>
              <a:rPr lang="zh-CN" altLang="zh-CN" dirty="0"/>
              <a:t>黑盒测试</a:t>
            </a:r>
            <a:endParaRPr lang="zh-CN" altLang="zh-CN" dirty="0"/>
          </a:p>
        </p:txBody>
      </p:sp>
      <p:sp>
        <p:nvSpPr>
          <p:cNvPr id="64514" name="内容占位符 2"/>
          <p:cNvSpPr>
            <a:spLocks noGrp="1" noChangeArrowheads="1"/>
          </p:cNvSpPr>
          <p:nvPr>
            <p:ph idx="4294967295"/>
          </p:nvPr>
        </p:nvSpPr>
        <p:spPr/>
        <p:txBody>
          <a:bodyPr/>
          <a:lstStyle/>
          <a:p>
            <a:pPr eaLnBrk="1" hangingPunct="1">
              <a:buClr>
                <a:srgbClr val="FF9900"/>
              </a:buClr>
            </a:pPr>
            <a:r>
              <a:rPr lang="zh-CN" altLang="zh-CN" sz="2800">
                <a:latin typeface="宋体" pitchFamily="2" charset="-122"/>
              </a:rPr>
              <a:t>黑盒测试又叫做</a:t>
            </a:r>
            <a:r>
              <a:rPr lang="zh-CN" altLang="zh-CN" sz="2800">
                <a:solidFill>
                  <a:srgbClr val="FF0000"/>
                </a:solidFill>
                <a:latin typeface="宋体" pitchFamily="2" charset="-122"/>
              </a:rPr>
              <a:t>功能测试、数据驱动测试或行为测试</a:t>
            </a:r>
            <a:r>
              <a:rPr lang="zh-CN" altLang="zh-CN" sz="2800">
                <a:latin typeface="宋体" pitchFamily="2" charset="-122"/>
              </a:rPr>
              <a:t>。</a:t>
            </a:r>
            <a:endParaRPr lang="zh-CN" altLang="zh-CN" sz="2800">
              <a:latin typeface="宋体" pitchFamily="2" charset="-122"/>
            </a:endParaRPr>
          </a:p>
          <a:p>
            <a:pPr eaLnBrk="1" hangingPunct="1">
              <a:buClr>
                <a:srgbClr val="FF9900"/>
              </a:buClr>
            </a:pPr>
            <a:r>
              <a:rPr lang="zh-CN" altLang="zh-CN" sz="2800">
                <a:latin typeface="宋体" pitchFamily="2" charset="-122"/>
              </a:rPr>
              <a:t>这种方法是把</a:t>
            </a:r>
            <a:r>
              <a:rPr lang="zh-CN" altLang="zh-CN" sz="2800">
                <a:solidFill>
                  <a:srgbClr val="FF0000"/>
                </a:solidFill>
                <a:latin typeface="宋体" pitchFamily="2" charset="-122"/>
              </a:rPr>
              <a:t>测试对象</a:t>
            </a:r>
            <a:r>
              <a:rPr lang="zh-CN" altLang="zh-CN" sz="2800">
                <a:latin typeface="宋体" pitchFamily="2" charset="-122"/>
              </a:rPr>
              <a:t>看做</a:t>
            </a:r>
            <a:r>
              <a:rPr lang="zh-CN" altLang="zh-CN" sz="2800">
                <a:solidFill>
                  <a:srgbClr val="FF0000"/>
                </a:solidFill>
                <a:latin typeface="宋体" pitchFamily="2" charset="-122"/>
              </a:rPr>
              <a:t>一个黑盒子</a:t>
            </a:r>
            <a:endParaRPr lang="en-US" altLang="zh-CN" sz="2800">
              <a:solidFill>
                <a:srgbClr val="FF0000"/>
              </a:solidFill>
              <a:latin typeface="宋体" pitchFamily="2" charset="-122"/>
            </a:endParaRPr>
          </a:p>
          <a:p>
            <a:pPr eaLnBrk="1" hangingPunct="1">
              <a:buClr>
                <a:srgbClr val="FF9900"/>
              </a:buClr>
            </a:pPr>
            <a:r>
              <a:rPr lang="zh-CN" altLang="zh-CN" sz="2800">
                <a:latin typeface="宋体" pitchFamily="2" charset="-122"/>
              </a:rPr>
              <a:t>只依据程序的需求规格说明书，</a:t>
            </a:r>
            <a:r>
              <a:rPr lang="zh-CN" altLang="zh-CN" sz="2800">
                <a:solidFill>
                  <a:srgbClr val="FF0000"/>
                </a:solidFill>
                <a:latin typeface="宋体" pitchFamily="2" charset="-122"/>
              </a:rPr>
              <a:t>检查程序的功能是否符合它的功能说明</a:t>
            </a:r>
            <a:r>
              <a:rPr lang="zh-CN" altLang="zh-CN" sz="2800">
                <a:latin typeface="宋体" pitchFamily="2" charset="-122"/>
              </a:rPr>
              <a:t>。</a:t>
            </a:r>
            <a:endParaRPr lang="zh-CN" altLang="zh-CN" sz="2800">
              <a:latin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1"/>
          <p:cNvSpPr>
            <a:spLocks noGrp="1" noChangeArrowheads="1"/>
          </p:cNvSpPr>
          <p:nvPr>
            <p:ph type="title" idx="4294967295"/>
          </p:nvPr>
        </p:nvSpPr>
        <p:spPr/>
        <p:txBody>
          <a:bodyPr/>
          <a:lstStyle/>
          <a:p>
            <a:pPr algn="l" eaLnBrk="1" hangingPunct="1"/>
            <a:r>
              <a:rPr lang="zh-CN" altLang="zh-CN" sz="3000">
                <a:latin typeface="宋体" pitchFamily="2" charset="-122"/>
              </a:rPr>
              <a:t>黑盒测试所发现的错误类型：</a:t>
            </a:r>
            <a:endParaRPr lang="zh-CN" altLang="zh-CN" sz="3000"/>
          </a:p>
        </p:txBody>
      </p:sp>
      <p:sp>
        <p:nvSpPr>
          <p:cNvPr id="65538" name="内容占位符 2"/>
          <p:cNvSpPr>
            <a:spLocks noGrp="1" noChangeArrowheads="1"/>
          </p:cNvSpPr>
          <p:nvPr>
            <p:ph idx="4294967295"/>
          </p:nvPr>
        </p:nvSpPr>
        <p:spPr/>
        <p:txBody>
          <a:bodyPr/>
          <a:lstStyle/>
          <a:p>
            <a:pPr eaLnBrk="1" hangingPunct="1"/>
            <a:r>
              <a:rPr lang="zh-CN" altLang="zh-CN" sz="2800">
                <a:latin typeface="宋体" pitchFamily="2" charset="-122"/>
              </a:rPr>
              <a:t>功能不正确或遗漏</a:t>
            </a:r>
            <a:endParaRPr lang="en-US" altLang="zh-CN" sz="2800">
              <a:latin typeface="宋体" pitchFamily="2" charset="-122"/>
            </a:endParaRPr>
          </a:p>
          <a:p>
            <a:pPr eaLnBrk="1" hangingPunct="1"/>
            <a:r>
              <a:rPr lang="zh-CN" altLang="zh-CN" sz="2800">
                <a:latin typeface="宋体" pitchFamily="2" charset="-122"/>
              </a:rPr>
              <a:t>接口错误</a:t>
            </a:r>
            <a:endParaRPr lang="en-US" altLang="zh-CN" sz="2800">
              <a:latin typeface="宋体" pitchFamily="2" charset="-122"/>
            </a:endParaRPr>
          </a:p>
          <a:p>
            <a:pPr eaLnBrk="1" hangingPunct="1"/>
            <a:r>
              <a:rPr lang="zh-CN" altLang="zh-CN" sz="2800">
                <a:latin typeface="宋体" pitchFamily="2" charset="-122"/>
              </a:rPr>
              <a:t>数据结构或外部数据库访问错误</a:t>
            </a:r>
            <a:endParaRPr lang="en-US" altLang="zh-CN" sz="2800">
              <a:latin typeface="宋体" pitchFamily="2" charset="-122"/>
            </a:endParaRPr>
          </a:p>
          <a:p>
            <a:pPr eaLnBrk="1" hangingPunct="1"/>
            <a:r>
              <a:rPr lang="zh-CN" altLang="zh-CN" sz="2800">
                <a:latin typeface="宋体" pitchFamily="2" charset="-122"/>
              </a:rPr>
              <a:t>行为和性能错误</a:t>
            </a:r>
            <a:endParaRPr lang="en-US" altLang="zh-CN" sz="2800">
              <a:latin typeface="宋体" pitchFamily="2" charset="-122"/>
            </a:endParaRPr>
          </a:p>
          <a:p>
            <a:pPr eaLnBrk="1" hangingPunct="1"/>
            <a:r>
              <a:rPr lang="zh-CN" altLang="zh-CN" sz="2800">
                <a:latin typeface="宋体" pitchFamily="2" charset="-122"/>
              </a:rPr>
              <a:t>初始化和终止错误</a:t>
            </a:r>
            <a:endParaRPr lang="zh-CN" altLang="zh-CN" sz="2800">
              <a:latin typeface="宋体" pitchFamily="2" charset="-122"/>
            </a:endParaRPr>
          </a:p>
          <a:p>
            <a:pPr eaLnBrk="1" hangingPunct="1"/>
            <a:endParaRPr lang="zh-CN" altLang="zh-CN"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idx="4294967295"/>
          </p:nvPr>
        </p:nvSpPr>
        <p:spPr/>
        <p:txBody>
          <a:bodyPr/>
          <a:lstStyle/>
          <a:p>
            <a:pPr algn="just" eaLnBrk="1" hangingPunct="1"/>
            <a:r>
              <a:rPr lang="zh-CN" altLang="zh-CN">
                <a:latin typeface="宋体" pitchFamily="2" charset="-122"/>
              </a:rPr>
              <a:t>黑盒测试的测试用例设计</a:t>
            </a:r>
            <a:endParaRPr lang="zh-CN" altLang="zh-CN">
              <a:latin typeface="宋体" pitchFamily="2" charset="-122"/>
            </a:endParaRPr>
          </a:p>
        </p:txBody>
      </p:sp>
      <p:sp>
        <p:nvSpPr>
          <p:cNvPr id="66562" name="Rectangle 3"/>
          <p:cNvSpPr>
            <a:spLocks noGrp="1" noChangeArrowheads="1"/>
          </p:cNvSpPr>
          <p:nvPr>
            <p:ph idx="4294967295"/>
          </p:nvPr>
        </p:nvSpPr>
        <p:spPr/>
        <p:txBody>
          <a:bodyPr/>
          <a:lstStyle/>
          <a:p>
            <a:pPr eaLnBrk="1" hangingPunct="1">
              <a:lnSpc>
                <a:spcPct val="110000"/>
              </a:lnSpc>
              <a:buClr>
                <a:srgbClr val="FF3300"/>
              </a:buClr>
            </a:pPr>
            <a:r>
              <a:rPr lang="zh-CN" altLang="zh-CN" sz="3600">
                <a:latin typeface="宋体" pitchFamily="2" charset="-122"/>
              </a:rPr>
              <a:t>等价类划分</a:t>
            </a:r>
            <a:endParaRPr lang="zh-CN" altLang="zh-CN" sz="3600">
              <a:latin typeface="宋体" pitchFamily="2" charset="-122"/>
            </a:endParaRPr>
          </a:p>
          <a:p>
            <a:pPr eaLnBrk="1" hangingPunct="1">
              <a:lnSpc>
                <a:spcPct val="110000"/>
              </a:lnSpc>
              <a:buClr>
                <a:srgbClr val="FF3300"/>
              </a:buClr>
            </a:pPr>
            <a:r>
              <a:rPr lang="zh-CN" altLang="zh-CN" sz="3600">
                <a:latin typeface="宋体" pitchFamily="2" charset="-122"/>
              </a:rPr>
              <a:t>边界值分析</a:t>
            </a:r>
            <a:endParaRPr lang="zh-CN" altLang="zh-CN" sz="3600">
              <a:latin typeface="宋体" pitchFamily="2" charset="-122"/>
            </a:endParaRPr>
          </a:p>
          <a:p>
            <a:pPr eaLnBrk="1" hangingPunct="1">
              <a:lnSpc>
                <a:spcPct val="110000"/>
              </a:lnSpc>
              <a:buClr>
                <a:srgbClr val="FF3300"/>
              </a:buClr>
            </a:pPr>
            <a:r>
              <a:rPr lang="zh-CN" altLang="zh-CN" sz="3600">
                <a:latin typeface="宋体" pitchFamily="2" charset="-122"/>
              </a:rPr>
              <a:t>错误推测法</a:t>
            </a:r>
            <a:endParaRPr lang="zh-CN" altLang="zh-CN" sz="3600">
              <a:latin typeface="宋体" pitchFamily="2" charset="-122"/>
            </a:endParaRPr>
          </a:p>
          <a:p>
            <a:pPr eaLnBrk="1" hangingPunct="1">
              <a:lnSpc>
                <a:spcPct val="110000"/>
              </a:lnSpc>
              <a:buClr>
                <a:srgbClr val="FF3300"/>
              </a:buClr>
            </a:pPr>
            <a:r>
              <a:rPr lang="zh-CN" altLang="zh-CN" sz="3600">
                <a:latin typeface="宋体" pitchFamily="2" charset="-122"/>
              </a:rPr>
              <a:t>因果图</a:t>
            </a:r>
            <a:endParaRPr lang="zh-CN" altLang="zh-CN" sz="3600">
              <a:latin typeface="宋体" pitchFamily="2" charset="-122"/>
            </a:endParaRPr>
          </a:p>
        </p:txBody>
      </p:sp>
    </p:spTree>
  </p:cSld>
  <p:clrMapOvr>
    <a:masterClrMapping/>
  </p:clrMapOvr>
  <p:transition>
    <p:strips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noChangeArrowheads="1"/>
          </p:cNvSpPr>
          <p:nvPr>
            <p:ph type="title" idx="4294967295"/>
          </p:nvPr>
        </p:nvSpPr>
        <p:spPr/>
        <p:txBody>
          <a:bodyPr/>
          <a:lstStyle/>
          <a:p>
            <a:pPr eaLnBrk="1" hangingPunct="1"/>
            <a:r>
              <a:rPr lang="en-US" altLang="zh-CN" dirty="0">
                <a:latin typeface="宋体" pitchFamily="2" charset="-122"/>
              </a:rPr>
              <a:t>13.1 </a:t>
            </a:r>
            <a:r>
              <a:rPr lang="zh-CN" altLang="zh-CN" dirty="0">
                <a:latin typeface="宋体" pitchFamily="2" charset="-122"/>
              </a:rPr>
              <a:t>软件测试基础</a:t>
            </a:r>
            <a:endParaRPr lang="zh-CN" altLang="zh-CN" dirty="0">
              <a:latin typeface="宋体" pitchFamily="2" charset="-122"/>
            </a:endParaRPr>
          </a:p>
        </p:txBody>
      </p:sp>
      <p:sp>
        <p:nvSpPr>
          <p:cNvPr id="29698" name="内容占位符 2"/>
          <p:cNvSpPr>
            <a:spLocks noGrp="1" noChangeArrowheads="1"/>
          </p:cNvSpPr>
          <p:nvPr>
            <p:ph idx="4294967295"/>
          </p:nvPr>
        </p:nvSpPr>
        <p:spPr/>
        <p:txBody>
          <a:bodyPr/>
          <a:lstStyle/>
          <a:p>
            <a:pPr eaLnBrk="1" hangingPunct="1">
              <a:lnSpc>
                <a:spcPts val="3500"/>
              </a:lnSpc>
            </a:pPr>
            <a:r>
              <a:rPr lang="zh-CN" altLang="zh-CN">
                <a:solidFill>
                  <a:srgbClr val="FF0000"/>
                </a:solidFill>
                <a:latin typeface="宋体" pitchFamily="2" charset="-122"/>
              </a:rPr>
              <a:t>软件可测试性</a:t>
            </a:r>
            <a:endParaRPr lang="en-US" altLang="zh-CN">
              <a:solidFill>
                <a:srgbClr val="FF0000"/>
              </a:solidFill>
              <a:latin typeface="宋体" pitchFamily="2" charset="-122"/>
            </a:endParaRPr>
          </a:p>
          <a:p>
            <a:pPr lvl="1" eaLnBrk="1" hangingPunct="1">
              <a:lnSpc>
                <a:spcPts val="3500"/>
              </a:lnSpc>
            </a:pPr>
            <a:r>
              <a:rPr lang="zh-CN" altLang="zh-CN">
                <a:latin typeface="宋体" pitchFamily="2" charset="-122"/>
              </a:rPr>
              <a:t>计算机能够被测试的容易程度</a:t>
            </a:r>
            <a:endParaRPr lang="en-US" altLang="zh-CN">
              <a:latin typeface="宋体" pitchFamily="2" charset="-122"/>
            </a:endParaRPr>
          </a:p>
          <a:p>
            <a:pPr lvl="1" eaLnBrk="1" hangingPunct="1">
              <a:lnSpc>
                <a:spcPts val="3500"/>
              </a:lnSpc>
            </a:pPr>
            <a:r>
              <a:rPr lang="zh-CN" altLang="zh-CN">
                <a:latin typeface="宋体" pitchFamily="2" charset="-122"/>
              </a:rPr>
              <a:t>受以下方面影响：</a:t>
            </a:r>
            <a:endParaRPr lang="en-US" altLang="zh-CN">
              <a:latin typeface="宋体" pitchFamily="2" charset="-122"/>
            </a:endParaRPr>
          </a:p>
          <a:p>
            <a:pPr lvl="2" eaLnBrk="1" hangingPunct="1">
              <a:lnSpc>
                <a:spcPts val="3000"/>
              </a:lnSpc>
            </a:pPr>
            <a:r>
              <a:rPr lang="zh-CN" altLang="zh-CN" sz="2000">
                <a:solidFill>
                  <a:schemeClr val="accent2"/>
                </a:solidFill>
                <a:latin typeface="宋体" pitchFamily="2" charset="-122"/>
              </a:rPr>
              <a:t>可操作性</a:t>
            </a:r>
            <a:r>
              <a:rPr lang="zh-CN" altLang="zh-CN" sz="2000">
                <a:latin typeface="宋体" pitchFamily="2" charset="-122"/>
              </a:rPr>
              <a:t> </a:t>
            </a:r>
            <a:r>
              <a:rPr lang="en-US" altLang="zh-CN" sz="2000">
                <a:latin typeface="宋体" pitchFamily="2" charset="-122"/>
              </a:rPr>
              <a:t>-</a:t>
            </a:r>
            <a:r>
              <a:rPr lang="zh-CN" altLang="zh-CN" sz="2000">
                <a:latin typeface="宋体" pitchFamily="2" charset="-122"/>
              </a:rPr>
              <a:t>你所看到的就是你所测的</a:t>
            </a:r>
            <a:endParaRPr lang="en-US" altLang="zh-CN" sz="2000">
              <a:latin typeface="宋体" pitchFamily="2" charset="-122"/>
            </a:endParaRPr>
          </a:p>
          <a:p>
            <a:pPr lvl="2" eaLnBrk="1" hangingPunct="1">
              <a:lnSpc>
                <a:spcPts val="3000"/>
              </a:lnSpc>
            </a:pPr>
            <a:r>
              <a:rPr lang="zh-CN" altLang="zh-CN" sz="2000">
                <a:solidFill>
                  <a:schemeClr val="accent2"/>
                </a:solidFill>
                <a:latin typeface="宋体" pitchFamily="2" charset="-122"/>
                <a:sym typeface="Arial" panose="020B0604020202090204" pitchFamily="34" charset="0"/>
              </a:rPr>
              <a:t>可控制性</a:t>
            </a:r>
            <a:r>
              <a:rPr lang="zh-CN" altLang="zh-CN" sz="2000">
                <a:latin typeface="宋体" pitchFamily="2" charset="-122"/>
              </a:rPr>
              <a:t>  </a:t>
            </a:r>
            <a:r>
              <a:rPr lang="en-US" altLang="zh-CN" sz="2000">
                <a:latin typeface="宋体" pitchFamily="2" charset="-122"/>
              </a:rPr>
              <a:t>-</a:t>
            </a:r>
            <a:r>
              <a:rPr lang="zh-CN" altLang="zh-CN" sz="2000">
                <a:latin typeface="宋体" pitchFamily="2" charset="-122"/>
              </a:rPr>
              <a:t>对软件控制的越好，测试越能被自动执行和优化</a:t>
            </a:r>
            <a:endParaRPr lang="en-US" altLang="zh-CN" sz="2000">
              <a:latin typeface="宋体" pitchFamily="2" charset="-122"/>
            </a:endParaRPr>
          </a:p>
          <a:p>
            <a:pPr lvl="2" eaLnBrk="1" hangingPunct="1">
              <a:lnSpc>
                <a:spcPts val="3000"/>
              </a:lnSpc>
            </a:pPr>
            <a:r>
              <a:rPr lang="zh-CN" altLang="zh-CN" sz="2000">
                <a:solidFill>
                  <a:schemeClr val="accent2"/>
                </a:solidFill>
                <a:latin typeface="宋体" pitchFamily="2" charset="-122"/>
                <a:sym typeface="Arial" panose="020B0604020202090204" pitchFamily="34" charset="0"/>
              </a:rPr>
              <a:t>可分解性</a:t>
            </a:r>
            <a:r>
              <a:rPr lang="zh-CN" altLang="zh-CN" sz="2000">
                <a:latin typeface="宋体" pitchFamily="2" charset="-122"/>
              </a:rPr>
              <a:t> </a:t>
            </a:r>
            <a:r>
              <a:rPr lang="en-US" altLang="zh-CN" sz="2000">
                <a:latin typeface="宋体" pitchFamily="2" charset="-122"/>
              </a:rPr>
              <a:t>-</a:t>
            </a:r>
            <a:r>
              <a:rPr lang="zh-CN" altLang="zh-CN" sz="2000">
                <a:latin typeface="宋体" pitchFamily="2" charset="-122"/>
              </a:rPr>
              <a:t>通过控制测试范围，能够很快地分解问题，完成更灵巧的再测试</a:t>
            </a:r>
            <a:endParaRPr lang="en-US" altLang="zh-CN" sz="2000">
              <a:latin typeface="宋体" pitchFamily="2" charset="-122"/>
            </a:endParaRPr>
          </a:p>
          <a:p>
            <a:pPr lvl="2" eaLnBrk="1" hangingPunct="1">
              <a:lnSpc>
                <a:spcPts val="3000"/>
              </a:lnSpc>
            </a:pPr>
            <a:r>
              <a:rPr lang="zh-CN" altLang="zh-CN" sz="2000">
                <a:solidFill>
                  <a:schemeClr val="accent2"/>
                </a:solidFill>
                <a:latin typeface="宋体" pitchFamily="2" charset="-122"/>
                <a:sym typeface="Arial" panose="020B0604020202090204" pitchFamily="34" charset="0"/>
              </a:rPr>
              <a:t>简单性</a:t>
            </a:r>
            <a:r>
              <a:rPr lang="zh-CN" altLang="zh-CN" sz="2000">
                <a:latin typeface="宋体" pitchFamily="2" charset="-122"/>
              </a:rPr>
              <a:t>  </a:t>
            </a:r>
            <a:r>
              <a:rPr lang="en-US" altLang="zh-CN" sz="2000">
                <a:latin typeface="宋体" pitchFamily="2" charset="-122"/>
              </a:rPr>
              <a:t>-</a:t>
            </a:r>
            <a:r>
              <a:rPr lang="zh-CN" altLang="zh-CN" sz="2000">
                <a:latin typeface="宋体" pitchFamily="2" charset="-122"/>
              </a:rPr>
              <a:t>需要测试的内容越少，测试的速度越快</a:t>
            </a:r>
            <a:endParaRPr lang="en-US" altLang="zh-CN" sz="2000">
              <a:latin typeface="宋体" pitchFamily="2" charset="-122"/>
            </a:endParaRPr>
          </a:p>
          <a:p>
            <a:pPr lvl="2" eaLnBrk="1" hangingPunct="1">
              <a:lnSpc>
                <a:spcPts val="3000"/>
              </a:lnSpc>
            </a:pPr>
            <a:r>
              <a:rPr lang="zh-CN" altLang="zh-CN" sz="2000">
                <a:solidFill>
                  <a:schemeClr val="accent2"/>
                </a:solidFill>
                <a:latin typeface="宋体" pitchFamily="2" charset="-122"/>
                <a:sym typeface="Arial" panose="020B0604020202090204" pitchFamily="34" charset="0"/>
              </a:rPr>
              <a:t>稳定性</a:t>
            </a:r>
            <a:r>
              <a:rPr lang="zh-CN" altLang="zh-CN" sz="2000">
                <a:latin typeface="宋体" pitchFamily="2" charset="-122"/>
              </a:rPr>
              <a:t>  </a:t>
            </a:r>
            <a:r>
              <a:rPr lang="en-US" altLang="zh-CN" sz="2000">
                <a:latin typeface="宋体" pitchFamily="2" charset="-122"/>
              </a:rPr>
              <a:t>-</a:t>
            </a:r>
            <a:r>
              <a:rPr lang="zh-CN" altLang="zh-CN" sz="2000">
                <a:latin typeface="宋体" pitchFamily="2" charset="-122"/>
              </a:rPr>
              <a:t>变更越少，对测试的破坏越小</a:t>
            </a:r>
            <a:endParaRPr lang="en-US" altLang="zh-CN" sz="2000">
              <a:latin typeface="宋体" pitchFamily="2" charset="-122"/>
            </a:endParaRPr>
          </a:p>
          <a:p>
            <a:pPr lvl="2" eaLnBrk="1" hangingPunct="1">
              <a:lnSpc>
                <a:spcPts val="3000"/>
              </a:lnSpc>
            </a:pPr>
            <a:r>
              <a:rPr lang="zh-CN" altLang="zh-CN" sz="2000">
                <a:solidFill>
                  <a:schemeClr val="accent2"/>
                </a:solidFill>
                <a:latin typeface="宋体" pitchFamily="2" charset="-122"/>
                <a:sym typeface="Arial" panose="020B0604020202090204" pitchFamily="34" charset="0"/>
              </a:rPr>
              <a:t>易理解性</a:t>
            </a:r>
            <a:r>
              <a:rPr lang="zh-CN" altLang="zh-CN" sz="2000">
                <a:latin typeface="宋体" pitchFamily="2" charset="-122"/>
              </a:rPr>
              <a:t> </a:t>
            </a:r>
            <a:r>
              <a:rPr lang="en-US" altLang="zh-CN" sz="2000">
                <a:latin typeface="宋体" pitchFamily="2" charset="-122"/>
              </a:rPr>
              <a:t>-</a:t>
            </a:r>
            <a:r>
              <a:rPr lang="zh-CN" altLang="zh-CN" sz="2000">
                <a:latin typeface="宋体" pitchFamily="2" charset="-122"/>
              </a:rPr>
              <a:t>得到的信息越多，进行的测试越灵巧</a:t>
            </a:r>
            <a:endParaRPr lang="zh-CN" altLang="zh-CN">
              <a:latin typeface="宋体"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idx="4294967295"/>
          </p:nvPr>
        </p:nvSpPr>
        <p:spPr/>
        <p:txBody>
          <a:bodyPr/>
          <a:lstStyle/>
          <a:p>
            <a:pPr algn="just" eaLnBrk="1" hangingPunct="1"/>
            <a:r>
              <a:rPr lang="en-US" altLang="zh-CN">
                <a:latin typeface="宋体" pitchFamily="2" charset="-122"/>
              </a:rPr>
              <a:t>1. </a:t>
            </a:r>
            <a:r>
              <a:rPr lang="zh-CN" altLang="zh-CN">
                <a:latin typeface="宋体" pitchFamily="2" charset="-122"/>
              </a:rPr>
              <a:t>等价类划分</a:t>
            </a:r>
            <a:endParaRPr lang="zh-CN" altLang="zh-CN">
              <a:latin typeface="宋体" pitchFamily="2" charset="-122"/>
            </a:endParaRPr>
          </a:p>
        </p:txBody>
      </p:sp>
      <p:sp>
        <p:nvSpPr>
          <p:cNvPr id="67586" name="Rectangle 3"/>
          <p:cNvSpPr>
            <a:spLocks noGrp="1" noChangeArrowheads="1"/>
          </p:cNvSpPr>
          <p:nvPr>
            <p:ph idx="4294967295"/>
          </p:nvPr>
        </p:nvSpPr>
        <p:spPr/>
        <p:txBody>
          <a:bodyPr/>
          <a:lstStyle/>
          <a:p>
            <a:pPr eaLnBrk="1" hangingPunct="1">
              <a:buClr>
                <a:srgbClr val="FF9900"/>
              </a:buClr>
            </a:pPr>
            <a:r>
              <a:rPr lang="zh-CN" altLang="zh-CN" sz="2800">
                <a:latin typeface="宋体" pitchFamily="2" charset="-122"/>
              </a:rPr>
              <a:t>等价类划分是一种典型的黑盒测试方法，使用这一方法时，</a:t>
            </a:r>
            <a:r>
              <a:rPr lang="zh-CN" altLang="zh-CN" sz="2800">
                <a:solidFill>
                  <a:srgbClr val="FF0000"/>
                </a:solidFill>
                <a:latin typeface="宋体" pitchFamily="2" charset="-122"/>
              </a:rPr>
              <a:t>完全不考虑程序的内部结构，只依据程序的规格说明来设计测试用例</a:t>
            </a:r>
            <a:r>
              <a:rPr lang="zh-CN" altLang="zh-CN" sz="2800">
                <a:latin typeface="宋体" pitchFamily="2" charset="-122"/>
              </a:rPr>
              <a:t>。</a:t>
            </a:r>
            <a:endParaRPr lang="zh-CN" altLang="zh-CN" sz="2800">
              <a:latin typeface="宋体" pitchFamily="2" charset="-122"/>
            </a:endParaRPr>
          </a:p>
          <a:p>
            <a:pPr eaLnBrk="1" hangingPunct="1">
              <a:buClr>
                <a:srgbClr val="FF9900"/>
              </a:buClr>
            </a:pPr>
            <a:r>
              <a:rPr lang="zh-CN" altLang="zh-CN" sz="2800">
                <a:latin typeface="宋体" pitchFamily="2" charset="-122"/>
              </a:rPr>
              <a:t>等价类划分方法</a:t>
            </a:r>
            <a:r>
              <a:rPr lang="zh-CN" altLang="zh-CN" sz="2800">
                <a:solidFill>
                  <a:srgbClr val="FF3300"/>
                </a:solidFill>
                <a:latin typeface="宋体" pitchFamily="2" charset="-122"/>
              </a:rPr>
              <a:t>把所有可能的输入数据</a:t>
            </a:r>
            <a:r>
              <a:rPr lang="zh-CN" altLang="zh-CN" sz="2800">
                <a:latin typeface="宋体" pitchFamily="2" charset="-122"/>
              </a:rPr>
              <a:t>，即程序的输入域</a:t>
            </a:r>
            <a:r>
              <a:rPr lang="zh-CN" altLang="zh-CN" sz="2800">
                <a:solidFill>
                  <a:srgbClr val="FF3300"/>
                </a:solidFill>
                <a:latin typeface="宋体" pitchFamily="2" charset="-122"/>
              </a:rPr>
              <a:t>划分成若干部分</a:t>
            </a:r>
            <a:r>
              <a:rPr lang="zh-CN" altLang="zh-CN" sz="2800">
                <a:latin typeface="宋体" pitchFamily="2" charset="-122"/>
              </a:rPr>
              <a:t>，然后</a:t>
            </a:r>
            <a:r>
              <a:rPr lang="zh-CN" altLang="zh-CN" sz="2800">
                <a:solidFill>
                  <a:srgbClr val="FF3300"/>
                </a:solidFill>
                <a:latin typeface="宋体" pitchFamily="2" charset="-122"/>
              </a:rPr>
              <a:t>从每一部分中选取少数有代表性的数据做为测试用例</a:t>
            </a:r>
            <a:r>
              <a:rPr lang="zh-CN" altLang="zh-CN" sz="2800">
                <a:latin typeface="宋体" pitchFamily="2" charset="-122"/>
              </a:rPr>
              <a:t>。</a:t>
            </a:r>
            <a:endParaRPr lang="zh-CN" altLang="zh-CN" sz="2800">
              <a:latin typeface="宋体" pitchFamily="2" charset="-122"/>
            </a:endParaRPr>
          </a:p>
        </p:txBody>
      </p:sp>
    </p:spTree>
  </p:cSld>
  <p:clrMapOvr>
    <a:masterClrMapping/>
  </p:clrMapOvr>
  <p:transition>
    <p:strips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2"/>
          <p:cNvSpPr>
            <a:spLocks noGrp="1" noChangeArrowheads="1"/>
          </p:cNvSpPr>
          <p:nvPr>
            <p:ph type="title" idx="4294967295"/>
          </p:nvPr>
        </p:nvSpPr>
        <p:spPr/>
        <p:txBody>
          <a:bodyPr/>
          <a:lstStyle/>
          <a:p>
            <a:pPr algn="l" eaLnBrk="1" hangingPunct="1"/>
            <a:r>
              <a:rPr lang="zh-CN" altLang="zh-CN">
                <a:latin typeface="宋体" pitchFamily="2" charset="-122"/>
              </a:rPr>
              <a:t>等价类划分</a:t>
            </a:r>
            <a:endParaRPr lang="zh-CN" altLang="zh-CN">
              <a:latin typeface="宋体" pitchFamily="2" charset="-122"/>
            </a:endParaRPr>
          </a:p>
        </p:txBody>
      </p:sp>
      <p:sp>
        <p:nvSpPr>
          <p:cNvPr id="68610" name="Rectangle 2"/>
          <p:cNvSpPr>
            <a:spLocks noGrp="1" noChangeArrowheads="1"/>
          </p:cNvSpPr>
          <p:nvPr>
            <p:ph idx="4294967295"/>
          </p:nvPr>
        </p:nvSpPr>
        <p:spPr/>
        <p:txBody>
          <a:bodyPr/>
          <a:lstStyle/>
          <a:p>
            <a:pPr marL="533400" indent="-533400" eaLnBrk="1" hangingPunct="1"/>
            <a:r>
              <a:rPr lang="zh-CN" altLang="zh-CN" sz="2800">
                <a:latin typeface="宋体" pitchFamily="2" charset="-122"/>
              </a:rPr>
              <a:t>使用这一方法设计测试用例要经历</a:t>
            </a:r>
            <a:r>
              <a:rPr lang="zh-CN" altLang="zh-CN" sz="2800">
                <a:solidFill>
                  <a:srgbClr val="0234B2"/>
                </a:solidFill>
                <a:latin typeface="宋体" pitchFamily="2" charset="-122"/>
              </a:rPr>
              <a:t>划分等价类</a:t>
            </a:r>
            <a:r>
              <a:rPr lang="zh-CN" altLang="zh-CN" sz="2800">
                <a:latin typeface="宋体" pitchFamily="2" charset="-122"/>
              </a:rPr>
              <a:t>（列出等价类表）和</a:t>
            </a:r>
            <a:r>
              <a:rPr lang="zh-CN" altLang="zh-CN" sz="2800">
                <a:solidFill>
                  <a:srgbClr val="0234B2"/>
                </a:solidFill>
                <a:latin typeface="宋体" pitchFamily="2" charset="-122"/>
              </a:rPr>
              <a:t>选取测试用例</a:t>
            </a:r>
            <a:r>
              <a:rPr lang="zh-CN" altLang="zh-CN" sz="2800">
                <a:latin typeface="宋体" pitchFamily="2" charset="-122"/>
              </a:rPr>
              <a:t>两步。</a:t>
            </a:r>
            <a:endParaRPr lang="zh-CN" altLang="zh-CN" sz="2800">
              <a:latin typeface="宋体" pitchFamily="2" charset="-122"/>
            </a:endParaRPr>
          </a:p>
          <a:p>
            <a:pPr marL="533400" indent="-533400" eaLnBrk="1" hangingPunct="1">
              <a:buFont typeface="Wingdings" panose="05000000000000000000" pitchFamily="2" charset="2"/>
              <a:buAutoNum type="arabicPeriod"/>
            </a:pPr>
            <a:r>
              <a:rPr lang="zh-CN" altLang="zh-CN" sz="2800">
                <a:solidFill>
                  <a:srgbClr val="FF3300"/>
                </a:solidFill>
                <a:latin typeface="宋体" pitchFamily="2" charset="-122"/>
              </a:rPr>
              <a:t>划分等价类</a:t>
            </a:r>
            <a:br>
              <a:rPr lang="zh-CN" altLang="zh-CN">
                <a:latin typeface="宋体" pitchFamily="2" charset="-122"/>
              </a:rPr>
            </a:br>
            <a:r>
              <a:rPr lang="zh-CN" altLang="zh-CN" sz="2400">
                <a:latin typeface="宋体" pitchFamily="2" charset="-122"/>
              </a:rPr>
              <a:t>等价类是指某个输入域的子集合。在该子集合中，</a:t>
            </a:r>
            <a:r>
              <a:rPr lang="zh-CN" altLang="zh-CN" sz="2400">
                <a:solidFill>
                  <a:srgbClr val="0234B2"/>
                </a:solidFill>
                <a:latin typeface="宋体" pitchFamily="2" charset="-122"/>
              </a:rPr>
              <a:t>各个输入数据对于揭露程序中的错误都是等效的</a:t>
            </a:r>
            <a:r>
              <a:rPr lang="zh-CN" altLang="zh-CN" sz="2400">
                <a:latin typeface="宋体" pitchFamily="2" charset="-122"/>
              </a:rPr>
              <a:t>。测试某等价类的代表值就等价于对这一类其它值的测试。</a:t>
            </a:r>
            <a:br>
              <a:rPr lang="zh-CN" altLang="zh-CN">
                <a:latin typeface="宋体" pitchFamily="2" charset="-122"/>
              </a:rPr>
            </a:br>
            <a:endParaRPr lang="zh-CN" altLang="zh-CN">
              <a:latin typeface="宋体" pitchFamily="2" charset="-122"/>
            </a:endParaRPr>
          </a:p>
        </p:txBody>
      </p:sp>
    </p:spTree>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2"/>
          <p:cNvSpPr>
            <a:spLocks noGrp="1" noChangeArrowheads="1"/>
          </p:cNvSpPr>
          <p:nvPr>
            <p:ph type="title" idx="4294967295"/>
          </p:nvPr>
        </p:nvSpPr>
        <p:spPr/>
        <p:txBody>
          <a:bodyPr/>
          <a:lstStyle/>
          <a:p>
            <a:pPr algn="l" eaLnBrk="1" hangingPunct="1"/>
            <a:r>
              <a:rPr lang="zh-CN" altLang="zh-CN">
                <a:latin typeface="宋体" pitchFamily="2" charset="-122"/>
              </a:rPr>
              <a:t>等价类划分</a:t>
            </a:r>
            <a:endParaRPr lang="zh-CN" altLang="zh-CN">
              <a:latin typeface="宋体" pitchFamily="2" charset="-122"/>
            </a:endParaRPr>
          </a:p>
        </p:txBody>
      </p:sp>
      <p:sp>
        <p:nvSpPr>
          <p:cNvPr id="69634" name="Rectangle 2"/>
          <p:cNvSpPr>
            <a:spLocks noGrp="1" noChangeArrowheads="1"/>
          </p:cNvSpPr>
          <p:nvPr>
            <p:ph idx="4294967295"/>
          </p:nvPr>
        </p:nvSpPr>
        <p:spPr/>
        <p:txBody>
          <a:bodyPr/>
          <a:lstStyle/>
          <a:p>
            <a:pPr eaLnBrk="1" hangingPunct="1"/>
            <a:r>
              <a:rPr lang="zh-CN" altLang="zh-CN" sz="2800">
                <a:latin typeface="宋体" pitchFamily="2" charset="-122"/>
              </a:rPr>
              <a:t>等价类的划分有两种不同的情况：</a:t>
            </a:r>
            <a:br>
              <a:rPr lang="zh-CN" altLang="zh-CN" sz="2800">
                <a:latin typeface="宋体" pitchFamily="2" charset="-122"/>
              </a:rPr>
            </a:br>
            <a:r>
              <a:rPr lang="zh-CN" altLang="zh-CN" sz="2800">
                <a:latin typeface="宋体" pitchFamily="2" charset="-122"/>
              </a:rPr>
              <a:t>① </a:t>
            </a:r>
            <a:r>
              <a:rPr lang="zh-CN" altLang="zh-CN" sz="2800">
                <a:solidFill>
                  <a:srgbClr val="0000FF"/>
                </a:solidFill>
                <a:latin typeface="宋体" pitchFamily="2" charset="-122"/>
              </a:rPr>
              <a:t>有效等价类</a:t>
            </a:r>
            <a:r>
              <a:rPr lang="zh-CN" altLang="zh-CN" sz="2800">
                <a:latin typeface="宋体" pitchFamily="2" charset="-122"/>
              </a:rPr>
              <a:t>：是指对于程序的规格说明来说，是合理的，有意义的输入数据构成的集合。</a:t>
            </a:r>
            <a:endParaRPr lang="zh-CN" altLang="zh-CN" sz="2800">
              <a:latin typeface="宋体" pitchFamily="2" charset="-122"/>
            </a:endParaRPr>
          </a:p>
          <a:p>
            <a:pPr eaLnBrk="1" hangingPunct="1">
              <a:buFont typeface="Wingdings" panose="05000000000000000000" pitchFamily="2" charset="2"/>
              <a:buNone/>
            </a:pPr>
            <a:r>
              <a:rPr lang="zh-CN" altLang="zh-CN" sz="2800">
                <a:latin typeface="宋体" pitchFamily="2" charset="-122"/>
              </a:rPr>
              <a:t>	② </a:t>
            </a:r>
            <a:r>
              <a:rPr lang="zh-CN" altLang="zh-CN" sz="2800">
                <a:solidFill>
                  <a:srgbClr val="0000FF"/>
                </a:solidFill>
                <a:latin typeface="宋体" pitchFamily="2" charset="-122"/>
              </a:rPr>
              <a:t>无效等价类</a:t>
            </a:r>
            <a:r>
              <a:rPr lang="zh-CN" altLang="zh-CN" sz="2800">
                <a:latin typeface="宋体" pitchFamily="2" charset="-122"/>
              </a:rPr>
              <a:t>：是指对于程序的规格说明来说，是不合理的，无意义的输入数据构成的集合。</a:t>
            </a:r>
            <a:endParaRPr lang="zh-CN" altLang="zh-CN" sz="2800">
              <a:latin typeface="宋体" pitchFamily="2" charset="-122"/>
            </a:endParaRPr>
          </a:p>
          <a:p>
            <a:pPr eaLnBrk="1" hangingPunct="1"/>
            <a:r>
              <a:rPr lang="zh-CN" altLang="zh-CN" sz="2800">
                <a:latin typeface="宋体" pitchFamily="2" charset="-122"/>
              </a:rPr>
              <a:t>在设计测试用例时，要同时考虑有效等价类和无效等价类的设计。</a:t>
            </a:r>
            <a:endParaRPr lang="zh-CN" altLang="zh-CN" sz="2800">
              <a:latin typeface="宋体" pitchFamily="2" charset="-122"/>
            </a:endParaRPr>
          </a:p>
        </p:txBody>
      </p:sp>
    </p:spTree>
  </p:cSld>
  <p:clrMapOvr>
    <a:masterClrMapping/>
  </p:clrMapOvr>
  <p:transition>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2"/>
          <p:cNvSpPr>
            <a:spLocks noGrp="1" noChangeArrowheads="1"/>
          </p:cNvSpPr>
          <p:nvPr>
            <p:ph type="title" idx="4294967295"/>
          </p:nvPr>
        </p:nvSpPr>
        <p:spPr/>
        <p:txBody>
          <a:bodyPr/>
          <a:lstStyle/>
          <a:p>
            <a:pPr algn="l" eaLnBrk="1" hangingPunct="1"/>
            <a:r>
              <a:rPr lang="zh-CN" altLang="zh-CN">
                <a:latin typeface="宋体" pitchFamily="2" charset="-122"/>
              </a:rPr>
              <a:t>等价类划分</a:t>
            </a:r>
            <a:endParaRPr lang="zh-CN" altLang="zh-CN">
              <a:latin typeface="宋体" pitchFamily="2" charset="-122"/>
            </a:endParaRPr>
          </a:p>
        </p:txBody>
      </p:sp>
      <p:sp>
        <p:nvSpPr>
          <p:cNvPr id="70658" name="Rectangle 2"/>
          <p:cNvSpPr>
            <a:spLocks noGrp="1" noChangeArrowheads="1"/>
          </p:cNvSpPr>
          <p:nvPr>
            <p:ph idx="4294967295"/>
          </p:nvPr>
        </p:nvSpPr>
        <p:spPr/>
        <p:txBody>
          <a:bodyPr/>
          <a:lstStyle/>
          <a:p>
            <a:pPr eaLnBrk="1" hangingPunct="1"/>
            <a:r>
              <a:rPr lang="zh-CN" altLang="zh-CN">
                <a:latin typeface="宋体" pitchFamily="2" charset="-122"/>
              </a:rPr>
              <a:t>划分等价类的原则。</a:t>
            </a:r>
            <a:br>
              <a:rPr lang="zh-CN" altLang="zh-CN">
                <a:latin typeface="宋体" pitchFamily="2" charset="-122"/>
              </a:rPr>
            </a:br>
            <a:r>
              <a:rPr lang="zh-CN" altLang="zh-CN">
                <a:latin typeface="宋体" pitchFamily="2" charset="-122"/>
              </a:rPr>
              <a:t>(1) 如果输入条件规定了</a:t>
            </a:r>
            <a:r>
              <a:rPr lang="zh-CN" altLang="zh-CN">
                <a:solidFill>
                  <a:srgbClr val="FF0000"/>
                </a:solidFill>
                <a:latin typeface="宋体" pitchFamily="2" charset="-122"/>
              </a:rPr>
              <a:t>取值范围，或值的个数，</a:t>
            </a:r>
            <a:r>
              <a:rPr lang="zh-CN" altLang="zh-CN">
                <a:latin typeface="宋体" pitchFamily="2" charset="-122"/>
              </a:rPr>
              <a:t>则可以确立</a:t>
            </a:r>
            <a:r>
              <a:rPr lang="zh-CN" altLang="zh-CN">
                <a:solidFill>
                  <a:srgbClr val="FF0000"/>
                </a:solidFill>
                <a:latin typeface="宋体" pitchFamily="2" charset="-122"/>
              </a:rPr>
              <a:t>一个有效等价类</a:t>
            </a:r>
            <a:r>
              <a:rPr lang="zh-CN" altLang="zh-CN">
                <a:latin typeface="宋体" pitchFamily="2" charset="-122"/>
              </a:rPr>
              <a:t>和</a:t>
            </a:r>
            <a:r>
              <a:rPr lang="zh-CN" altLang="zh-CN">
                <a:solidFill>
                  <a:srgbClr val="FF0000"/>
                </a:solidFill>
                <a:latin typeface="宋体" pitchFamily="2" charset="-122"/>
              </a:rPr>
              <a:t>两个无效等价类。</a:t>
            </a:r>
            <a:endParaRPr lang="zh-CN" altLang="zh-CN">
              <a:solidFill>
                <a:srgbClr val="FF0000"/>
              </a:solidFill>
              <a:latin typeface="宋体" pitchFamily="2" charset="-122"/>
            </a:endParaRPr>
          </a:p>
          <a:p>
            <a:pPr eaLnBrk="1" hangingPunct="1">
              <a:buFont typeface="Wingdings" panose="05000000000000000000" pitchFamily="2" charset="2"/>
              <a:buNone/>
            </a:pPr>
            <a:r>
              <a:rPr lang="zh-CN" altLang="zh-CN">
                <a:latin typeface="宋体" pitchFamily="2" charset="-122"/>
              </a:rPr>
              <a:t>	</a:t>
            </a:r>
            <a:endParaRPr lang="zh-CN" altLang="zh-CN">
              <a:latin typeface="宋体" pitchFamily="2" charset="-122"/>
            </a:endParaRPr>
          </a:p>
        </p:txBody>
      </p:sp>
    </p:spTree>
  </p:cSld>
  <p:clrMapOvr>
    <a:masterClrMapping/>
  </p:clrMapOvr>
  <p:transition>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3"/>
          <p:cNvSpPr>
            <a:spLocks noGrp="1" noChangeArrowheads="1"/>
          </p:cNvSpPr>
          <p:nvPr>
            <p:ph type="title" idx="4294967295"/>
          </p:nvPr>
        </p:nvSpPr>
        <p:spPr/>
        <p:txBody>
          <a:bodyPr/>
          <a:lstStyle/>
          <a:p>
            <a:pPr algn="l" eaLnBrk="1" hangingPunct="1"/>
            <a:r>
              <a:rPr lang="zh-CN" altLang="zh-CN">
                <a:latin typeface="宋体" pitchFamily="2" charset="-122"/>
              </a:rPr>
              <a:t>等价类划分</a:t>
            </a:r>
            <a:endParaRPr lang="zh-CN" altLang="zh-CN">
              <a:latin typeface="宋体" pitchFamily="2" charset="-122"/>
            </a:endParaRPr>
          </a:p>
        </p:txBody>
      </p:sp>
      <p:sp>
        <p:nvSpPr>
          <p:cNvPr id="71682" name="Rectangle 2"/>
          <p:cNvSpPr>
            <a:spLocks noGrp="1" noChangeArrowheads="1"/>
          </p:cNvSpPr>
          <p:nvPr>
            <p:ph idx="4294967295"/>
          </p:nvPr>
        </p:nvSpPr>
        <p:spPr/>
        <p:txBody>
          <a:bodyPr/>
          <a:lstStyle/>
          <a:p>
            <a:pPr eaLnBrk="1" hangingPunct="1"/>
            <a:r>
              <a:rPr lang="zh-CN" altLang="zh-CN">
                <a:latin typeface="宋体" pitchFamily="2" charset="-122"/>
              </a:rPr>
              <a:t>例如，在程序的规格说明中，对输入条件有一句话：</a:t>
            </a:r>
            <a:endParaRPr lang="zh-CN" altLang="zh-CN">
              <a:latin typeface="宋体" pitchFamily="2" charset="-122"/>
            </a:endParaRPr>
          </a:p>
          <a:p>
            <a:pPr lvl="1" eaLnBrk="1" hangingPunct="1">
              <a:buFont typeface="Wingdings" panose="05000000000000000000" pitchFamily="2" charset="2"/>
              <a:buNone/>
            </a:pPr>
            <a:r>
              <a:rPr lang="zh-CN" altLang="zh-CN" sz="3100">
                <a:latin typeface="宋体" pitchFamily="2" charset="-122"/>
              </a:rPr>
              <a:t> </a:t>
            </a:r>
            <a:r>
              <a:rPr lang="zh-CN" altLang="zh-CN" sz="3100">
                <a:solidFill>
                  <a:srgbClr val="FF3300"/>
                </a:solidFill>
                <a:latin typeface="宋体" pitchFamily="2" charset="-122"/>
              </a:rPr>
              <a:t>“…… 项数可以从1到999 ……”</a:t>
            </a:r>
            <a:r>
              <a:rPr lang="zh-CN" altLang="zh-CN" sz="3100">
                <a:latin typeface="宋体" pitchFamily="2" charset="-122"/>
              </a:rPr>
              <a:t> </a:t>
            </a:r>
            <a:endParaRPr lang="zh-CN" altLang="zh-CN" sz="3100">
              <a:latin typeface="宋体" pitchFamily="2" charset="-122"/>
            </a:endParaRPr>
          </a:p>
          <a:p>
            <a:pPr lvl="1" eaLnBrk="1" hangingPunct="1">
              <a:buFont typeface="Wingdings" panose="05000000000000000000" pitchFamily="2" charset="2"/>
              <a:buNone/>
            </a:pPr>
            <a:r>
              <a:rPr lang="zh-CN" altLang="zh-CN" sz="3100">
                <a:latin typeface="宋体" pitchFamily="2" charset="-122"/>
              </a:rPr>
              <a:t>则有效等价类是“1≤项数≤999”</a:t>
            </a:r>
            <a:endParaRPr lang="zh-CN" altLang="zh-CN" sz="3100">
              <a:latin typeface="宋体" pitchFamily="2" charset="-122"/>
            </a:endParaRPr>
          </a:p>
          <a:p>
            <a:pPr lvl="1" eaLnBrk="1" hangingPunct="1">
              <a:buFont typeface="Wingdings" panose="05000000000000000000" pitchFamily="2" charset="2"/>
              <a:buNone/>
            </a:pPr>
            <a:r>
              <a:rPr lang="zh-CN" altLang="zh-CN" sz="3100">
                <a:latin typeface="宋体" pitchFamily="2" charset="-122"/>
              </a:rPr>
              <a:t>两个无效等价类是“项数＜1”或“项</a:t>
            </a:r>
            <a:endParaRPr lang="zh-CN" altLang="zh-CN" sz="3100">
              <a:latin typeface="宋体" pitchFamily="2" charset="-122"/>
            </a:endParaRPr>
          </a:p>
          <a:p>
            <a:pPr lvl="1" eaLnBrk="1" hangingPunct="1">
              <a:buFont typeface="Wingdings" panose="05000000000000000000" pitchFamily="2" charset="2"/>
              <a:buNone/>
            </a:pPr>
            <a:r>
              <a:rPr lang="zh-CN" altLang="zh-CN" sz="3100">
                <a:latin typeface="宋体" pitchFamily="2" charset="-122"/>
              </a:rPr>
              <a:t>数＞999”。在数轴上表示成: </a:t>
            </a:r>
            <a:endParaRPr lang="zh-CN" altLang="zh-CN" sz="3200">
              <a:latin typeface="宋体" pitchFamily="2" charset="-122"/>
            </a:endParaRPr>
          </a:p>
          <a:p>
            <a:pPr eaLnBrk="1" hangingPunct="1"/>
            <a:endParaRPr lang="zh-CN" altLang="zh-CN">
              <a:latin typeface="宋体" pitchFamily="2" charset="-122"/>
            </a:endParaRPr>
          </a:p>
        </p:txBody>
      </p:sp>
      <p:pic>
        <p:nvPicPr>
          <p:cNvPr id="7168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4700588"/>
            <a:ext cx="8686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2"/>
          <p:cNvSpPr>
            <a:spLocks noGrp="1" noChangeArrowheads="1"/>
          </p:cNvSpPr>
          <p:nvPr>
            <p:ph type="title" idx="4294967295"/>
          </p:nvPr>
        </p:nvSpPr>
        <p:spPr/>
        <p:txBody>
          <a:bodyPr/>
          <a:lstStyle/>
          <a:p>
            <a:pPr algn="l" eaLnBrk="1" hangingPunct="1"/>
            <a:r>
              <a:rPr lang="zh-CN" altLang="zh-CN">
                <a:latin typeface="宋体" pitchFamily="2" charset="-122"/>
              </a:rPr>
              <a:t>等价类划分</a:t>
            </a:r>
            <a:endParaRPr lang="zh-CN" altLang="zh-CN">
              <a:latin typeface="宋体" pitchFamily="2" charset="-122"/>
            </a:endParaRPr>
          </a:p>
        </p:txBody>
      </p:sp>
      <p:sp>
        <p:nvSpPr>
          <p:cNvPr id="72706" name="Rectangle 2"/>
          <p:cNvSpPr>
            <a:spLocks noGrp="1" noChangeArrowheads="1"/>
          </p:cNvSpPr>
          <p:nvPr>
            <p:ph idx="4294967295"/>
          </p:nvPr>
        </p:nvSpPr>
        <p:spPr/>
        <p:txBody>
          <a:bodyPr/>
          <a:lstStyle/>
          <a:p>
            <a:pPr eaLnBrk="1" hangingPunct="1">
              <a:buFont typeface="Wingdings" panose="05000000000000000000" pitchFamily="2" charset="2"/>
              <a:buNone/>
            </a:pPr>
            <a:r>
              <a:rPr lang="zh-CN" altLang="zh-CN" sz="2800">
                <a:latin typeface="宋体" pitchFamily="2" charset="-122"/>
              </a:rPr>
              <a:t>	(2) </a:t>
            </a:r>
            <a:r>
              <a:rPr lang="zh-CN" altLang="zh-CN" sz="2800">
                <a:solidFill>
                  <a:srgbClr val="FF0000"/>
                </a:solidFill>
                <a:latin typeface="宋体" pitchFamily="2" charset="-122"/>
              </a:rPr>
              <a:t>如果输入条件规定了输入值的集合，或者是规定了“</a:t>
            </a:r>
            <a:r>
              <a:rPr lang="zh-CN" altLang="zh-CN" sz="2800">
                <a:latin typeface="宋体" pitchFamily="2" charset="-122"/>
              </a:rPr>
              <a:t>必须如何</a:t>
            </a:r>
            <a:r>
              <a:rPr lang="zh-CN" altLang="zh-CN" sz="2800">
                <a:solidFill>
                  <a:srgbClr val="FF0000"/>
                </a:solidFill>
                <a:latin typeface="宋体" pitchFamily="2" charset="-122"/>
              </a:rPr>
              <a:t>”的条件，这时可确立一个有效等价类和一个无效等价类。</a:t>
            </a:r>
            <a:endParaRPr lang="zh-CN" altLang="zh-CN" sz="2800">
              <a:solidFill>
                <a:srgbClr val="FF0000"/>
              </a:solidFill>
              <a:latin typeface="宋体" pitchFamily="2" charset="-122"/>
            </a:endParaRPr>
          </a:p>
          <a:p>
            <a:pPr eaLnBrk="1" hangingPunct="1"/>
            <a:r>
              <a:rPr lang="zh-CN" altLang="zh-CN" sz="2800">
                <a:latin typeface="宋体" pitchFamily="2" charset="-122"/>
              </a:rPr>
              <a:t>例如，在</a:t>
            </a:r>
            <a:r>
              <a:rPr lang="en-US" altLang="zh-CN" sz="2800">
                <a:latin typeface="宋体" pitchFamily="2" charset="-122"/>
              </a:rPr>
              <a:t>Pascal</a:t>
            </a:r>
            <a:r>
              <a:rPr lang="zh-CN" altLang="zh-CN" sz="2800">
                <a:latin typeface="宋体" pitchFamily="2" charset="-122"/>
              </a:rPr>
              <a:t>语言中对变量标识符规定为“</a:t>
            </a:r>
            <a:r>
              <a:rPr lang="zh-CN" altLang="zh-CN" sz="2800">
                <a:solidFill>
                  <a:srgbClr val="FF0000"/>
                </a:solidFill>
                <a:latin typeface="宋体" pitchFamily="2" charset="-122"/>
              </a:rPr>
              <a:t>以字母打头的……串</a:t>
            </a:r>
            <a:r>
              <a:rPr lang="zh-CN" altLang="zh-CN" sz="2800">
                <a:latin typeface="宋体" pitchFamily="2" charset="-122"/>
              </a:rPr>
              <a:t>”。那么所有以字母打头的构成有效等价类，而不在此集合内（不以字母打头）的归于无效等价类。</a:t>
            </a:r>
            <a:br>
              <a:rPr lang="zh-CN" altLang="zh-CN" sz="2800">
                <a:latin typeface="宋体" pitchFamily="2" charset="-122"/>
              </a:rPr>
            </a:br>
            <a:endParaRPr lang="zh-CN" altLang="zh-CN" sz="2800">
              <a:latin typeface="宋体" pitchFamily="2" charset="-122"/>
            </a:endParaRPr>
          </a:p>
        </p:txBody>
      </p:sp>
    </p:spTree>
  </p:cSld>
  <p:clrMapOvr>
    <a:masterClrMapping/>
  </p:clrMapOvr>
  <p:transition>
    <p:pull dir="l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2"/>
          <p:cNvSpPr>
            <a:spLocks noGrp="1" noChangeArrowheads="1"/>
          </p:cNvSpPr>
          <p:nvPr>
            <p:ph type="title" idx="4294967295"/>
          </p:nvPr>
        </p:nvSpPr>
        <p:spPr/>
        <p:txBody>
          <a:bodyPr/>
          <a:lstStyle/>
          <a:p>
            <a:pPr algn="l" eaLnBrk="1" hangingPunct="1"/>
            <a:r>
              <a:rPr lang="zh-CN" altLang="zh-CN">
                <a:latin typeface="宋体" pitchFamily="2" charset="-122"/>
              </a:rPr>
              <a:t>等价类划分</a:t>
            </a:r>
            <a:endParaRPr lang="zh-CN" altLang="zh-CN">
              <a:latin typeface="宋体" pitchFamily="2" charset="-122"/>
            </a:endParaRPr>
          </a:p>
        </p:txBody>
      </p:sp>
      <p:sp>
        <p:nvSpPr>
          <p:cNvPr id="73730" name="Rectangle 2"/>
          <p:cNvSpPr>
            <a:spLocks noGrp="1" noChangeArrowheads="1"/>
          </p:cNvSpPr>
          <p:nvPr>
            <p:ph idx="4294967295"/>
          </p:nvPr>
        </p:nvSpPr>
        <p:spPr/>
        <p:txBody>
          <a:bodyPr/>
          <a:lstStyle/>
          <a:p>
            <a:pPr eaLnBrk="1" hangingPunct="1">
              <a:buFont typeface="Wingdings" panose="05000000000000000000" pitchFamily="2" charset="2"/>
              <a:buNone/>
            </a:pPr>
            <a:r>
              <a:rPr lang="zh-CN" altLang="zh-CN" sz="2800">
                <a:latin typeface="宋体" pitchFamily="2" charset="-122"/>
              </a:rPr>
              <a:t>	(3) </a:t>
            </a:r>
            <a:r>
              <a:rPr lang="zh-CN" altLang="zh-CN" sz="2800">
                <a:solidFill>
                  <a:srgbClr val="FF0000"/>
                </a:solidFill>
                <a:latin typeface="宋体" pitchFamily="2" charset="-122"/>
              </a:rPr>
              <a:t>如果输入条件是一个布尔量，则可以确定一个有效等价类和一个无效等价类。</a:t>
            </a:r>
            <a:br>
              <a:rPr lang="zh-CN" altLang="zh-CN" sz="2800">
                <a:solidFill>
                  <a:srgbClr val="FF0000"/>
                </a:solidFill>
                <a:latin typeface="宋体" pitchFamily="2" charset="-122"/>
              </a:rPr>
            </a:br>
            <a:r>
              <a:rPr lang="zh-CN" altLang="zh-CN" sz="2800">
                <a:latin typeface="宋体" pitchFamily="2" charset="-122"/>
              </a:rPr>
              <a:t>(4) 如果规定了输入数据的</a:t>
            </a:r>
            <a:r>
              <a:rPr lang="zh-CN" altLang="zh-CN" sz="2800">
                <a:solidFill>
                  <a:srgbClr val="FF0000"/>
                </a:solidFill>
                <a:latin typeface="宋体" pitchFamily="2" charset="-122"/>
              </a:rPr>
              <a:t>一组值</a:t>
            </a:r>
            <a:r>
              <a:rPr lang="zh-CN" altLang="zh-CN" sz="2800">
                <a:latin typeface="宋体" pitchFamily="2" charset="-122"/>
              </a:rPr>
              <a:t>，而且程序要对每个输入值分别进行处理。这时可</a:t>
            </a:r>
            <a:r>
              <a:rPr lang="zh-CN" altLang="zh-CN" sz="2800">
                <a:solidFill>
                  <a:srgbClr val="FF0000"/>
                </a:solidFill>
                <a:latin typeface="宋体" pitchFamily="2" charset="-122"/>
              </a:rPr>
              <a:t>为每一个输入值确立一个有效等价类</a:t>
            </a:r>
            <a:r>
              <a:rPr lang="zh-CN" altLang="zh-CN" sz="2800">
                <a:latin typeface="宋体" pitchFamily="2" charset="-122"/>
              </a:rPr>
              <a:t>，此外针对这组值确立</a:t>
            </a:r>
            <a:r>
              <a:rPr lang="zh-CN" altLang="zh-CN" sz="2800">
                <a:solidFill>
                  <a:srgbClr val="FF0000"/>
                </a:solidFill>
                <a:latin typeface="宋体" pitchFamily="2" charset="-122"/>
              </a:rPr>
              <a:t>一个无效等价类</a:t>
            </a:r>
            <a:r>
              <a:rPr lang="zh-CN" altLang="zh-CN" sz="2800">
                <a:latin typeface="宋体" pitchFamily="2" charset="-122"/>
              </a:rPr>
              <a:t>，它是所有不允许的输入值的集合。</a:t>
            </a:r>
            <a:endParaRPr lang="zh-CN" altLang="zh-CN" sz="2800">
              <a:latin typeface="宋体" pitchFamily="2" charset="-122"/>
            </a:endParaRPr>
          </a:p>
        </p:txBody>
      </p:sp>
    </p:spTree>
  </p:cSld>
  <p:clrMapOvr>
    <a:masterClrMapping/>
  </p:clrMapOvr>
  <p:transition>
    <p:pull dir="l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2"/>
          <p:cNvSpPr>
            <a:spLocks noGrp="1" noChangeArrowheads="1"/>
          </p:cNvSpPr>
          <p:nvPr>
            <p:ph type="title" idx="4294967295"/>
          </p:nvPr>
        </p:nvSpPr>
        <p:spPr/>
        <p:txBody>
          <a:bodyPr/>
          <a:lstStyle/>
          <a:p>
            <a:pPr algn="l" eaLnBrk="1" hangingPunct="1"/>
            <a:r>
              <a:rPr lang="zh-CN" altLang="zh-CN">
                <a:latin typeface="宋体" pitchFamily="2" charset="-122"/>
              </a:rPr>
              <a:t>等价类划分</a:t>
            </a:r>
            <a:endParaRPr lang="zh-CN" altLang="zh-CN">
              <a:latin typeface="宋体" pitchFamily="2" charset="-122"/>
            </a:endParaRPr>
          </a:p>
        </p:txBody>
      </p:sp>
      <p:sp>
        <p:nvSpPr>
          <p:cNvPr id="74754" name="Rectangle 2"/>
          <p:cNvSpPr>
            <a:spLocks noGrp="1" noChangeArrowheads="1"/>
          </p:cNvSpPr>
          <p:nvPr>
            <p:ph idx="4294967295"/>
          </p:nvPr>
        </p:nvSpPr>
        <p:spPr/>
        <p:txBody>
          <a:bodyPr/>
          <a:lstStyle/>
          <a:p>
            <a:pPr eaLnBrk="1" hangingPunct="1"/>
            <a:r>
              <a:rPr lang="zh-CN" altLang="zh-CN" sz="2800">
                <a:latin typeface="宋体" pitchFamily="2" charset="-122"/>
              </a:rPr>
              <a:t>例如，在教师上岗方案中规定对教授、副教授、讲师和助教分别计算分数，做相应的处理。因此可以确定4个有效等价类为教授、副教授、讲师和助教，一个无效等价类，它是所有不符合以上身份的人员的输入值的集合。</a:t>
            </a:r>
            <a:br>
              <a:rPr lang="zh-CN" altLang="zh-CN" sz="2800">
                <a:latin typeface="宋体" pitchFamily="2" charset="-122"/>
              </a:rPr>
            </a:br>
            <a:endParaRPr lang="zh-CN" altLang="zh-CN" sz="2800">
              <a:solidFill>
                <a:schemeClr val="accent2"/>
              </a:solidFill>
              <a:latin typeface="宋体" pitchFamily="2" charset="-122"/>
            </a:endParaRPr>
          </a:p>
        </p:txBody>
      </p:sp>
    </p:spTree>
  </p:cSld>
  <p:clrMapOvr>
    <a:masterClrMapping/>
  </p:clrMapOvr>
  <p:transition>
    <p:pull dir="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p:cNvSpPr>
            <a:spLocks noGrp="1" noChangeArrowheads="1"/>
          </p:cNvSpPr>
          <p:nvPr>
            <p:ph type="title" idx="4294967295"/>
          </p:nvPr>
        </p:nvSpPr>
        <p:spPr/>
        <p:txBody>
          <a:bodyPr/>
          <a:lstStyle/>
          <a:p>
            <a:pPr algn="l" eaLnBrk="1" hangingPunct="1"/>
            <a:r>
              <a:rPr lang="zh-CN" altLang="zh-CN" sz="3200">
                <a:latin typeface="宋体" pitchFamily="2" charset="-122"/>
              </a:rPr>
              <a:t>等价类划分</a:t>
            </a:r>
            <a:endParaRPr lang="zh-CN" altLang="zh-CN" sz="3200">
              <a:latin typeface="宋体" pitchFamily="2" charset="-122"/>
            </a:endParaRPr>
          </a:p>
        </p:txBody>
      </p:sp>
      <p:sp>
        <p:nvSpPr>
          <p:cNvPr id="75778" name="Rectangle 3"/>
          <p:cNvSpPr>
            <a:spLocks noGrp="1" noChangeArrowheads="1"/>
          </p:cNvSpPr>
          <p:nvPr>
            <p:ph type="body" idx="4294967295"/>
          </p:nvPr>
        </p:nvSpPr>
        <p:spPr/>
        <p:txBody>
          <a:bodyPr/>
          <a:lstStyle/>
          <a:p>
            <a:pPr eaLnBrk="1" hangingPunct="1">
              <a:buFont typeface="Wingdings" panose="05000000000000000000" pitchFamily="2" charset="2"/>
              <a:buNone/>
            </a:pPr>
            <a:r>
              <a:rPr lang="zh-CN" altLang="zh-CN">
                <a:latin typeface="宋体" pitchFamily="2" charset="-122"/>
              </a:rPr>
              <a:t> (5) 如果规定了</a:t>
            </a:r>
            <a:r>
              <a:rPr lang="zh-CN" altLang="zh-CN">
                <a:solidFill>
                  <a:srgbClr val="FF0000"/>
                </a:solidFill>
                <a:latin typeface="宋体" pitchFamily="2" charset="-122"/>
              </a:rPr>
              <a:t>输入数据必须遵守的规则</a:t>
            </a:r>
            <a:r>
              <a:rPr lang="zh-CN" altLang="zh-CN">
                <a:solidFill>
                  <a:schemeClr val="accent2"/>
                </a:solidFill>
                <a:latin typeface="宋体" pitchFamily="2" charset="-122"/>
              </a:rPr>
              <a:t>，</a:t>
            </a:r>
            <a:r>
              <a:rPr lang="zh-CN" altLang="zh-CN">
                <a:latin typeface="宋体" pitchFamily="2" charset="-122"/>
              </a:rPr>
              <a:t>则可以确立</a:t>
            </a:r>
            <a:r>
              <a:rPr lang="zh-CN" altLang="zh-CN">
                <a:solidFill>
                  <a:srgbClr val="FF0000"/>
                </a:solidFill>
                <a:latin typeface="宋体" pitchFamily="2" charset="-122"/>
              </a:rPr>
              <a:t>一个有效等价类（符合规则）和若干个无效等价类</a:t>
            </a:r>
            <a:r>
              <a:rPr lang="zh-CN" altLang="zh-CN">
                <a:latin typeface="宋体" pitchFamily="2" charset="-122"/>
              </a:rPr>
              <a:t>（从不同角度违反规则）。</a:t>
            </a:r>
            <a:endParaRPr lang="zh-CN" altLang="zh-CN">
              <a:latin typeface="宋体" pitchFamily="2" charset="-122"/>
            </a:endParaRPr>
          </a:p>
          <a:p>
            <a:pPr eaLnBrk="1" hangingPunct="1"/>
            <a:endParaRPr lang="zh-CN"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1" name="标题 2"/>
          <p:cNvSpPr>
            <a:spLocks noGrp="1" noChangeArrowheads="1"/>
          </p:cNvSpPr>
          <p:nvPr>
            <p:ph type="title" idx="4294967295"/>
          </p:nvPr>
        </p:nvSpPr>
        <p:spPr/>
        <p:txBody>
          <a:bodyPr/>
          <a:lstStyle/>
          <a:p>
            <a:pPr algn="l" eaLnBrk="1" hangingPunct="1"/>
            <a:r>
              <a:rPr lang="zh-CN" altLang="zh-CN">
                <a:latin typeface="宋体" pitchFamily="2" charset="-122"/>
              </a:rPr>
              <a:t>等价类划分</a:t>
            </a:r>
            <a:endParaRPr lang="zh-CN" altLang="zh-CN">
              <a:latin typeface="宋体" pitchFamily="2" charset="-122"/>
            </a:endParaRPr>
          </a:p>
        </p:txBody>
      </p:sp>
      <p:sp>
        <p:nvSpPr>
          <p:cNvPr id="76802" name="Rectangle 2"/>
          <p:cNvSpPr>
            <a:spLocks noGrp="1" noChangeArrowheads="1"/>
          </p:cNvSpPr>
          <p:nvPr>
            <p:ph idx="4294967295"/>
          </p:nvPr>
        </p:nvSpPr>
        <p:spPr/>
        <p:txBody>
          <a:bodyPr/>
          <a:lstStyle/>
          <a:p>
            <a:pPr marL="533400" indent="-533400" eaLnBrk="1" hangingPunct="1">
              <a:lnSpc>
                <a:spcPct val="110000"/>
              </a:lnSpc>
              <a:spcBef>
                <a:spcPct val="10000"/>
              </a:spcBef>
              <a:buFont typeface="Wingdings" panose="05000000000000000000" pitchFamily="2" charset="2"/>
              <a:buAutoNum type="arabicPeriod" startAt="2"/>
            </a:pPr>
            <a:r>
              <a:rPr lang="zh-CN" altLang="zh-CN">
                <a:latin typeface="宋体" pitchFamily="2" charset="-122"/>
              </a:rPr>
              <a:t>测试用例设计步骤</a:t>
            </a:r>
            <a:endParaRPr lang="zh-CN" altLang="zh-CN">
              <a:latin typeface="宋体" pitchFamily="2" charset="-122"/>
            </a:endParaRPr>
          </a:p>
          <a:p>
            <a:pPr marL="914400" lvl="1" indent="-457200" eaLnBrk="1" hangingPunct="1">
              <a:lnSpc>
                <a:spcPct val="110000"/>
              </a:lnSpc>
              <a:spcBef>
                <a:spcPct val="10000"/>
              </a:spcBef>
            </a:pPr>
            <a:r>
              <a:rPr lang="zh-CN" altLang="zh-CN">
                <a:latin typeface="宋体" pitchFamily="2" charset="-122"/>
              </a:rPr>
              <a:t>设计一个新方案以</a:t>
            </a:r>
            <a:r>
              <a:rPr lang="zh-CN" altLang="zh-CN">
                <a:solidFill>
                  <a:srgbClr val="FF3300"/>
                </a:solidFill>
                <a:latin typeface="宋体" pitchFamily="2" charset="-122"/>
              </a:rPr>
              <a:t>尽可能多</a:t>
            </a:r>
            <a:r>
              <a:rPr lang="zh-CN" altLang="zh-CN">
                <a:latin typeface="宋体" pitchFamily="2" charset="-122"/>
              </a:rPr>
              <a:t>地覆盖尚未被覆盖的</a:t>
            </a:r>
            <a:r>
              <a:rPr lang="zh-CN" altLang="zh-CN">
                <a:solidFill>
                  <a:srgbClr val="FF3300"/>
                </a:solidFill>
                <a:latin typeface="宋体" pitchFamily="2" charset="-122"/>
              </a:rPr>
              <a:t>有效</a:t>
            </a:r>
            <a:r>
              <a:rPr lang="zh-CN" altLang="zh-CN">
                <a:latin typeface="宋体" pitchFamily="2" charset="-122"/>
              </a:rPr>
              <a:t>等价类；重复这一步骤直到所有</a:t>
            </a:r>
            <a:r>
              <a:rPr lang="zh-CN" altLang="zh-CN">
                <a:solidFill>
                  <a:srgbClr val="FF3300"/>
                </a:solidFill>
                <a:latin typeface="宋体" pitchFamily="2" charset="-122"/>
              </a:rPr>
              <a:t>有效类</a:t>
            </a:r>
            <a:r>
              <a:rPr lang="zh-CN" altLang="zh-CN">
                <a:latin typeface="宋体" pitchFamily="2" charset="-122"/>
              </a:rPr>
              <a:t>都被覆盖为止</a:t>
            </a:r>
            <a:endParaRPr lang="zh-CN" altLang="zh-CN">
              <a:latin typeface="宋体" pitchFamily="2" charset="-122"/>
            </a:endParaRPr>
          </a:p>
          <a:p>
            <a:pPr marL="914400" lvl="1" indent="-457200" eaLnBrk="1" hangingPunct="1">
              <a:lnSpc>
                <a:spcPct val="110000"/>
              </a:lnSpc>
              <a:spcBef>
                <a:spcPct val="10000"/>
              </a:spcBef>
            </a:pPr>
            <a:r>
              <a:rPr lang="zh-CN" altLang="zh-CN">
                <a:latin typeface="宋体" pitchFamily="2" charset="-122"/>
              </a:rPr>
              <a:t>设计一个新方案以覆盖</a:t>
            </a:r>
            <a:r>
              <a:rPr lang="zh-CN" altLang="zh-CN">
                <a:solidFill>
                  <a:srgbClr val="FF3300"/>
                </a:solidFill>
                <a:latin typeface="宋体" pitchFamily="2" charset="-122"/>
              </a:rPr>
              <a:t>一个且仅一个</a:t>
            </a:r>
            <a:r>
              <a:rPr lang="zh-CN" altLang="zh-CN">
                <a:latin typeface="宋体" pitchFamily="2" charset="-122"/>
              </a:rPr>
              <a:t>尚未被覆盖的</a:t>
            </a:r>
            <a:r>
              <a:rPr lang="zh-CN" altLang="zh-CN">
                <a:solidFill>
                  <a:srgbClr val="FF3300"/>
                </a:solidFill>
                <a:latin typeface="宋体" pitchFamily="2" charset="-122"/>
              </a:rPr>
              <a:t>无效</a:t>
            </a:r>
            <a:r>
              <a:rPr lang="zh-CN" altLang="zh-CN">
                <a:latin typeface="宋体" pitchFamily="2" charset="-122"/>
              </a:rPr>
              <a:t>等价类；重复这一步骤直到所有</a:t>
            </a:r>
            <a:r>
              <a:rPr lang="zh-CN" altLang="zh-CN">
                <a:solidFill>
                  <a:srgbClr val="FF3300"/>
                </a:solidFill>
                <a:latin typeface="宋体" pitchFamily="2" charset="-122"/>
              </a:rPr>
              <a:t>无效类</a:t>
            </a:r>
            <a:r>
              <a:rPr lang="zh-CN" altLang="zh-CN">
                <a:latin typeface="宋体" pitchFamily="2" charset="-122"/>
              </a:rPr>
              <a:t>都被覆盖为止。（通常程序执行一个错误后即不继续检测其它错误，故每次只测一个无效类）</a:t>
            </a:r>
            <a:endParaRPr lang="zh-CN" altLang="zh-CN">
              <a:latin typeface="宋体"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3"/>
          <p:cNvSpPr>
            <a:spLocks noGrp="1" noChangeArrowheads="1"/>
          </p:cNvSpPr>
          <p:nvPr>
            <p:ph type="title" idx="4294967295"/>
          </p:nvPr>
        </p:nvSpPr>
        <p:spPr/>
        <p:txBody>
          <a:bodyPr/>
          <a:lstStyle/>
          <a:p>
            <a:pPr eaLnBrk="1" hangingPunct="1"/>
            <a:r>
              <a:rPr lang="en-US" altLang="zh-CN" dirty="0">
                <a:latin typeface="宋体" pitchFamily="2" charset="-122"/>
              </a:rPr>
              <a:t>13.1 </a:t>
            </a:r>
            <a:r>
              <a:rPr lang="zh-CN" altLang="zh-CN" dirty="0">
                <a:latin typeface="宋体" pitchFamily="2" charset="-122"/>
              </a:rPr>
              <a:t>软件测试基础（续）</a:t>
            </a:r>
            <a:endParaRPr lang="zh-CN" altLang="zh-CN" dirty="0">
              <a:latin typeface="宋体" pitchFamily="2" charset="-122"/>
            </a:endParaRPr>
          </a:p>
        </p:txBody>
      </p:sp>
      <p:sp>
        <p:nvSpPr>
          <p:cNvPr id="30722" name="内容占位符 2"/>
          <p:cNvSpPr>
            <a:spLocks noGrp="1" noChangeArrowheads="1"/>
          </p:cNvSpPr>
          <p:nvPr>
            <p:ph idx="4294967295"/>
          </p:nvPr>
        </p:nvSpPr>
        <p:spPr/>
        <p:txBody>
          <a:bodyPr/>
          <a:lstStyle/>
          <a:p>
            <a:pPr eaLnBrk="1" hangingPunct="1"/>
            <a:r>
              <a:rPr lang="zh-CN" altLang="zh-CN">
                <a:solidFill>
                  <a:srgbClr val="FF0000"/>
                </a:solidFill>
                <a:latin typeface="宋体" pitchFamily="2" charset="-122"/>
              </a:rPr>
              <a:t>好的测试具有以下特征：</a:t>
            </a:r>
            <a:endParaRPr lang="en-US" altLang="zh-CN">
              <a:solidFill>
                <a:srgbClr val="FF0000"/>
              </a:solidFill>
              <a:latin typeface="宋体" pitchFamily="2" charset="-122"/>
            </a:endParaRPr>
          </a:p>
          <a:p>
            <a:pPr marL="914400" lvl="1" indent="-457200" eaLnBrk="1" hangingPunct="1">
              <a:buFontTx/>
              <a:buAutoNum type="arabicPeriod"/>
            </a:pPr>
            <a:r>
              <a:rPr lang="zh-CN" altLang="zh-CN">
                <a:latin typeface="宋体" pitchFamily="2" charset="-122"/>
              </a:rPr>
              <a:t>高的有效性</a:t>
            </a:r>
            <a:endParaRPr lang="en-US" altLang="zh-CN">
              <a:latin typeface="宋体" pitchFamily="2" charset="-122"/>
            </a:endParaRPr>
          </a:p>
          <a:p>
            <a:pPr marL="914400" lvl="1" indent="-457200" eaLnBrk="1" hangingPunct="1">
              <a:buFontTx/>
              <a:buAutoNum type="arabicPeriod"/>
            </a:pPr>
            <a:r>
              <a:rPr lang="zh-CN" altLang="zh-CN">
                <a:latin typeface="宋体" pitchFamily="2" charset="-122"/>
              </a:rPr>
              <a:t>不冗余性</a:t>
            </a:r>
            <a:endParaRPr lang="en-US" altLang="zh-CN">
              <a:latin typeface="宋体" pitchFamily="2" charset="-122"/>
            </a:endParaRPr>
          </a:p>
          <a:p>
            <a:pPr marL="914400" lvl="1" indent="-457200" eaLnBrk="1" hangingPunct="1">
              <a:buFontTx/>
              <a:buAutoNum type="arabicPeriod"/>
            </a:pPr>
            <a:r>
              <a:rPr lang="zh-CN" altLang="zh-CN">
                <a:latin typeface="宋体" pitchFamily="2" charset="-122"/>
              </a:rPr>
              <a:t>最佳性</a:t>
            </a:r>
            <a:endParaRPr lang="en-US" altLang="zh-CN">
              <a:latin typeface="宋体" pitchFamily="2" charset="-122"/>
            </a:endParaRPr>
          </a:p>
          <a:p>
            <a:pPr marL="914400" lvl="1" indent="-457200" eaLnBrk="1" hangingPunct="1">
              <a:buFontTx/>
              <a:buAutoNum type="arabicPeriod"/>
            </a:pPr>
            <a:r>
              <a:rPr lang="zh-CN" altLang="zh-CN">
                <a:latin typeface="宋体" pitchFamily="2" charset="-122"/>
              </a:rPr>
              <a:t>适当的复杂性</a:t>
            </a:r>
            <a:endParaRPr lang="zh-CN" altLang="zh-CN">
              <a:latin typeface="宋体"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2"/>
          <p:cNvSpPr>
            <a:spLocks noGrp="1" noChangeArrowheads="1"/>
          </p:cNvSpPr>
          <p:nvPr>
            <p:ph type="title" idx="4294967295"/>
          </p:nvPr>
        </p:nvSpPr>
        <p:spPr/>
        <p:txBody>
          <a:bodyPr/>
          <a:lstStyle/>
          <a:p>
            <a:pPr algn="just" eaLnBrk="1" hangingPunct="1"/>
            <a:r>
              <a:rPr lang="zh-CN" altLang="zh-CN">
                <a:latin typeface="宋体" pitchFamily="2" charset="-122"/>
              </a:rPr>
              <a:t>等价类划分</a:t>
            </a:r>
            <a:r>
              <a:rPr lang="en-US" altLang="zh-CN">
                <a:latin typeface="宋体" pitchFamily="2" charset="-122"/>
              </a:rPr>
              <a:t>——</a:t>
            </a:r>
            <a:r>
              <a:rPr lang="zh-CN" altLang="zh-CN">
                <a:latin typeface="宋体" pitchFamily="2" charset="-122"/>
              </a:rPr>
              <a:t>举例</a:t>
            </a:r>
            <a:r>
              <a:rPr lang="en-US" altLang="zh-CN">
                <a:latin typeface="宋体" pitchFamily="2" charset="-122"/>
              </a:rPr>
              <a:t>1</a:t>
            </a:r>
            <a:endParaRPr lang="en-US" altLang="zh-CN">
              <a:latin typeface="宋体" pitchFamily="2" charset="-122"/>
            </a:endParaRPr>
          </a:p>
        </p:txBody>
      </p:sp>
      <p:sp>
        <p:nvSpPr>
          <p:cNvPr id="77826" name="Rectangle 3"/>
          <p:cNvSpPr>
            <a:spLocks noGrp="1" noChangeArrowheads="1"/>
          </p:cNvSpPr>
          <p:nvPr>
            <p:ph idx="4294967295"/>
          </p:nvPr>
        </p:nvSpPr>
        <p:spPr/>
        <p:txBody>
          <a:bodyPr/>
          <a:lstStyle/>
          <a:p>
            <a:pPr eaLnBrk="1" hangingPunct="1"/>
            <a:r>
              <a:rPr lang="zh-CN" altLang="zh-CN" sz="2600">
                <a:latin typeface="宋体" pitchFamily="2" charset="-122"/>
              </a:rPr>
              <a:t>例1：用等价类划分法设计测试用例的实例</a:t>
            </a:r>
            <a:br>
              <a:rPr lang="zh-CN" altLang="zh-CN" sz="2600">
                <a:latin typeface="宋体" pitchFamily="2" charset="-122"/>
              </a:rPr>
            </a:br>
            <a:r>
              <a:rPr lang="zh-CN" altLang="zh-CN" sz="2600">
                <a:latin typeface="宋体" pitchFamily="2" charset="-122"/>
              </a:rPr>
              <a:t>在某一</a:t>
            </a:r>
            <a:r>
              <a:rPr lang="en-US" altLang="zh-CN" sz="2600">
                <a:latin typeface="宋体" pitchFamily="2" charset="-122"/>
              </a:rPr>
              <a:t>PASCAL</a:t>
            </a:r>
            <a:r>
              <a:rPr lang="zh-CN" altLang="zh-CN" sz="2600">
                <a:latin typeface="宋体" pitchFamily="2" charset="-122"/>
              </a:rPr>
              <a:t>语言版本中规定：“</a:t>
            </a:r>
            <a:r>
              <a:rPr lang="zh-CN" altLang="zh-CN" sz="2600">
                <a:solidFill>
                  <a:srgbClr val="FF3300"/>
                </a:solidFill>
                <a:latin typeface="宋体" pitchFamily="2" charset="-122"/>
              </a:rPr>
              <a:t>标识符是由字母开头</a:t>
            </a:r>
            <a:r>
              <a:rPr lang="zh-CN" altLang="zh-CN" sz="2600">
                <a:latin typeface="宋体" pitchFamily="2" charset="-122"/>
              </a:rPr>
              <a:t>，</a:t>
            </a:r>
            <a:r>
              <a:rPr lang="zh-CN" altLang="zh-CN" sz="2600">
                <a:solidFill>
                  <a:srgbClr val="FF3300"/>
                </a:solidFill>
                <a:latin typeface="宋体" pitchFamily="2" charset="-122"/>
              </a:rPr>
              <a:t>后跟字母或数字的任意组合构成</a:t>
            </a:r>
            <a:r>
              <a:rPr lang="zh-CN" altLang="zh-CN" sz="2600">
                <a:latin typeface="宋体" pitchFamily="2" charset="-122"/>
              </a:rPr>
              <a:t>。</a:t>
            </a:r>
            <a:r>
              <a:rPr lang="zh-CN" altLang="zh-CN" sz="2600">
                <a:solidFill>
                  <a:srgbClr val="FF3300"/>
                </a:solidFill>
                <a:latin typeface="宋体" pitchFamily="2" charset="-122"/>
              </a:rPr>
              <a:t>有效字符数为8个</a:t>
            </a:r>
            <a:r>
              <a:rPr lang="zh-CN" altLang="zh-CN" sz="2600">
                <a:latin typeface="宋体" pitchFamily="2" charset="-122"/>
              </a:rPr>
              <a:t>，</a:t>
            </a:r>
            <a:r>
              <a:rPr lang="zh-CN" altLang="zh-CN" sz="2600">
                <a:solidFill>
                  <a:srgbClr val="FF3300"/>
                </a:solidFill>
                <a:latin typeface="宋体" pitchFamily="2" charset="-122"/>
              </a:rPr>
              <a:t>最大字符数为80个</a:t>
            </a:r>
            <a:r>
              <a:rPr lang="zh-CN" altLang="zh-CN" sz="2600">
                <a:latin typeface="宋体" pitchFamily="2" charset="-122"/>
              </a:rPr>
              <a:t>。”</a:t>
            </a:r>
            <a:endParaRPr lang="zh-CN" altLang="zh-CN" sz="2600">
              <a:latin typeface="宋体" pitchFamily="2" charset="-122"/>
            </a:endParaRPr>
          </a:p>
          <a:p>
            <a:pPr eaLnBrk="1" hangingPunct="1">
              <a:buFont typeface="Wingdings" panose="05000000000000000000" pitchFamily="2" charset="2"/>
              <a:buNone/>
            </a:pPr>
            <a:r>
              <a:rPr lang="zh-CN" altLang="zh-CN" sz="2600">
                <a:latin typeface="宋体" pitchFamily="2" charset="-122"/>
              </a:rPr>
              <a:t>	并且规定：“</a:t>
            </a:r>
            <a:r>
              <a:rPr lang="zh-CN" altLang="zh-CN" sz="2600">
                <a:solidFill>
                  <a:srgbClr val="FF3300"/>
                </a:solidFill>
                <a:latin typeface="宋体" pitchFamily="2" charset="-122"/>
              </a:rPr>
              <a:t>标识符必须先说明</a:t>
            </a:r>
            <a:r>
              <a:rPr lang="zh-CN" altLang="zh-CN" sz="2600">
                <a:latin typeface="宋体" pitchFamily="2" charset="-122"/>
              </a:rPr>
              <a:t>，</a:t>
            </a:r>
            <a:r>
              <a:rPr lang="zh-CN" altLang="zh-CN" sz="2600">
                <a:solidFill>
                  <a:srgbClr val="FF3300"/>
                </a:solidFill>
                <a:latin typeface="宋体" pitchFamily="2" charset="-122"/>
              </a:rPr>
              <a:t>再使用</a:t>
            </a:r>
            <a:r>
              <a:rPr lang="zh-CN" altLang="zh-CN" sz="2600">
                <a:latin typeface="宋体" pitchFamily="2" charset="-122"/>
              </a:rPr>
              <a:t>。”  “</a:t>
            </a:r>
            <a:r>
              <a:rPr lang="zh-CN" altLang="zh-CN" sz="2600">
                <a:solidFill>
                  <a:srgbClr val="FF3300"/>
                </a:solidFill>
                <a:latin typeface="宋体" pitchFamily="2" charset="-122"/>
              </a:rPr>
              <a:t>在同一说明语句中</a:t>
            </a:r>
            <a:r>
              <a:rPr lang="zh-CN" altLang="zh-CN" sz="2600">
                <a:latin typeface="宋体" pitchFamily="2" charset="-122"/>
              </a:rPr>
              <a:t>，</a:t>
            </a:r>
            <a:r>
              <a:rPr lang="zh-CN" altLang="zh-CN" sz="2600">
                <a:solidFill>
                  <a:srgbClr val="FF3300"/>
                </a:solidFill>
                <a:latin typeface="宋体" pitchFamily="2" charset="-122"/>
              </a:rPr>
              <a:t>标识符至少必须有一个</a:t>
            </a:r>
            <a:r>
              <a:rPr lang="zh-CN" altLang="zh-CN" sz="2600">
                <a:latin typeface="宋体" pitchFamily="2" charset="-122"/>
              </a:rPr>
              <a:t>。”</a:t>
            </a:r>
            <a:br>
              <a:rPr lang="zh-CN" altLang="zh-CN" sz="2600">
                <a:latin typeface="宋体" pitchFamily="2" charset="-122"/>
              </a:rPr>
            </a:br>
            <a:endParaRPr lang="zh-CN" altLang="zh-CN" sz="2600">
              <a:latin typeface="宋体" pitchFamily="2" charset="-122"/>
            </a:endParaRPr>
          </a:p>
        </p:txBody>
      </p:sp>
    </p:spTree>
  </p:cSld>
  <p:clrMapOvr>
    <a:masterClrMapping/>
  </p:clrMapOvr>
  <p:transition>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标题 3"/>
          <p:cNvSpPr>
            <a:spLocks noGrp="1" noChangeArrowheads="1"/>
          </p:cNvSpPr>
          <p:nvPr>
            <p:ph type="title" idx="4294967295"/>
          </p:nvPr>
        </p:nvSpPr>
        <p:spPr/>
        <p:txBody>
          <a:bodyPr/>
          <a:lstStyle/>
          <a:p>
            <a:pPr algn="l" eaLnBrk="1" hangingPunct="1"/>
            <a:r>
              <a:rPr lang="zh-CN" altLang="zh-CN">
                <a:latin typeface="宋体" pitchFamily="2" charset="-122"/>
              </a:rPr>
              <a:t>等价类划分</a:t>
            </a:r>
            <a:r>
              <a:rPr lang="en-US" altLang="zh-CN">
                <a:latin typeface="宋体" pitchFamily="2" charset="-122"/>
              </a:rPr>
              <a:t>——</a:t>
            </a:r>
            <a:r>
              <a:rPr lang="zh-CN" altLang="zh-CN">
                <a:latin typeface="宋体" pitchFamily="2" charset="-122"/>
              </a:rPr>
              <a:t>举例</a:t>
            </a:r>
            <a:r>
              <a:rPr lang="en-US" altLang="zh-CN">
                <a:latin typeface="宋体" pitchFamily="2" charset="-122"/>
              </a:rPr>
              <a:t>1</a:t>
            </a:r>
            <a:endParaRPr lang="en-US" altLang="zh-CN">
              <a:latin typeface="宋体" pitchFamily="2" charset="-122"/>
            </a:endParaRPr>
          </a:p>
        </p:txBody>
      </p:sp>
      <p:sp>
        <p:nvSpPr>
          <p:cNvPr id="78850" name="Rectangle 2"/>
          <p:cNvSpPr>
            <a:spLocks noGrp="1" noChangeArrowheads="1"/>
          </p:cNvSpPr>
          <p:nvPr>
            <p:ph idx="4294967295"/>
          </p:nvPr>
        </p:nvSpPr>
        <p:spPr/>
        <p:txBody>
          <a:bodyPr/>
          <a:lstStyle/>
          <a:p>
            <a:pPr eaLnBrk="1" hangingPunct="1">
              <a:buFont typeface="Wingdings" panose="05000000000000000000" pitchFamily="2" charset="2"/>
              <a:buNone/>
            </a:pPr>
            <a:r>
              <a:rPr lang="zh-CN" altLang="zh-CN">
                <a:latin typeface="宋体" pitchFamily="2" charset="-122"/>
              </a:rPr>
              <a:t>用等价类划分的方法，建立输入等价类表:</a:t>
            </a:r>
            <a:endParaRPr lang="zh-CN" altLang="zh-CN">
              <a:latin typeface="宋体" pitchFamily="2" charset="-122"/>
            </a:endParaRPr>
          </a:p>
          <a:p>
            <a:pPr eaLnBrk="1" hangingPunct="1"/>
            <a:endParaRPr lang="zh-CN" altLang="zh-CN">
              <a:latin typeface="宋体" pitchFamily="2" charset="-122"/>
            </a:endParaRPr>
          </a:p>
        </p:txBody>
      </p:sp>
      <p:pic>
        <p:nvPicPr>
          <p:cNvPr id="788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371600"/>
            <a:ext cx="9144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3" name="标题 2"/>
          <p:cNvSpPr>
            <a:spLocks noGrp="1" noChangeArrowheads="1"/>
          </p:cNvSpPr>
          <p:nvPr>
            <p:ph type="title" idx="4294967295"/>
          </p:nvPr>
        </p:nvSpPr>
        <p:spPr/>
        <p:txBody>
          <a:bodyPr/>
          <a:lstStyle/>
          <a:p>
            <a:pPr algn="l" eaLnBrk="1" hangingPunct="1"/>
            <a:r>
              <a:rPr lang="zh-CN" altLang="zh-CN">
                <a:latin typeface="宋体" pitchFamily="2" charset="-122"/>
              </a:rPr>
              <a:t>等价类划分</a:t>
            </a:r>
            <a:r>
              <a:rPr lang="en-US" altLang="zh-CN">
                <a:latin typeface="宋体" pitchFamily="2" charset="-122"/>
              </a:rPr>
              <a:t>——</a:t>
            </a:r>
            <a:r>
              <a:rPr lang="zh-CN" altLang="zh-CN">
                <a:latin typeface="宋体" pitchFamily="2" charset="-122"/>
              </a:rPr>
              <a:t>举例</a:t>
            </a:r>
            <a:r>
              <a:rPr lang="en-US" altLang="zh-CN">
                <a:latin typeface="宋体" pitchFamily="2" charset="-122"/>
              </a:rPr>
              <a:t>2</a:t>
            </a:r>
            <a:endParaRPr lang="zh-CN" altLang="zh-CN">
              <a:latin typeface="宋体" pitchFamily="2" charset="-122"/>
            </a:endParaRPr>
          </a:p>
        </p:txBody>
      </p:sp>
      <p:sp>
        <p:nvSpPr>
          <p:cNvPr id="79874" name="Rectangle 2"/>
          <p:cNvSpPr>
            <a:spLocks noGrp="1" noChangeArrowheads="1"/>
          </p:cNvSpPr>
          <p:nvPr>
            <p:ph idx="4294967295"/>
          </p:nvPr>
        </p:nvSpPr>
        <p:spPr/>
        <p:txBody>
          <a:bodyPr/>
          <a:lstStyle/>
          <a:p>
            <a:pPr marL="758825" indent="-758825" eaLnBrk="1" hangingPunct="1">
              <a:lnSpc>
                <a:spcPts val="3800"/>
              </a:lnSpc>
              <a:buFont typeface="Wingdings" panose="05000000000000000000" pitchFamily="2" charset="2"/>
              <a:buNone/>
            </a:pPr>
            <a:r>
              <a:rPr lang="zh-CN" altLang="zh-CN" sz="2400">
                <a:latin typeface="宋体" pitchFamily="2" charset="-122"/>
              </a:rPr>
              <a:t>例2：考察一个把数字串转变成整数的函数。用二进制补码表示整数，机器字长16位，即整数范围最小为-32768，最大为32767。函数及参数的</a:t>
            </a:r>
            <a:r>
              <a:rPr lang="en-US" altLang="zh-CN" sz="2400">
                <a:latin typeface="宋体" pitchFamily="2" charset="-122"/>
              </a:rPr>
              <a:t>PASCAL</a:t>
            </a:r>
            <a:r>
              <a:rPr lang="zh-CN" altLang="zh-CN" sz="2400">
                <a:latin typeface="宋体" pitchFamily="2" charset="-122"/>
              </a:rPr>
              <a:t>说明如下：</a:t>
            </a:r>
            <a:endParaRPr lang="zh-CN" altLang="zh-CN" sz="2400">
              <a:latin typeface="宋体" pitchFamily="2" charset="-122"/>
            </a:endParaRPr>
          </a:p>
          <a:p>
            <a:pPr marL="758825" indent="-758825" eaLnBrk="1" hangingPunct="1">
              <a:lnSpc>
                <a:spcPts val="3800"/>
              </a:lnSpc>
              <a:buFont typeface="Wingdings" panose="05000000000000000000" pitchFamily="2" charset="2"/>
              <a:buNone/>
            </a:pPr>
            <a:r>
              <a:rPr lang="zh-CN" altLang="zh-CN" sz="2400" b="1">
                <a:latin typeface="宋体" pitchFamily="2" charset="-122"/>
              </a:rPr>
              <a:t>         </a:t>
            </a:r>
            <a:r>
              <a:rPr lang="en-US" altLang="zh-CN" sz="2400" b="1">
                <a:latin typeface="宋体" pitchFamily="2" charset="-122"/>
              </a:rPr>
              <a:t>function StrToInt (dstr : shortstr) : integer;</a:t>
            </a:r>
            <a:endParaRPr lang="en-US" altLang="zh-CN" sz="2400" b="1">
              <a:latin typeface="宋体" pitchFamily="2" charset="-122"/>
            </a:endParaRPr>
          </a:p>
          <a:p>
            <a:pPr marL="758825" indent="-758825" eaLnBrk="1" hangingPunct="1">
              <a:lnSpc>
                <a:spcPts val="3800"/>
              </a:lnSpc>
              <a:buFont typeface="Wingdings" panose="05000000000000000000" pitchFamily="2" charset="2"/>
              <a:buNone/>
            </a:pPr>
            <a:r>
              <a:rPr lang="en-US" altLang="zh-CN" sz="2400" b="1">
                <a:latin typeface="宋体" pitchFamily="2" charset="-122"/>
              </a:rPr>
              <a:t>         type shortstr = array [1..6] of char;</a:t>
            </a:r>
            <a:endParaRPr lang="en-US" altLang="zh-CN" sz="2400" b="1">
              <a:latin typeface="宋体" pitchFamily="2" charset="-122"/>
            </a:endParaRPr>
          </a:p>
          <a:p>
            <a:pPr marL="758825" indent="-758825" eaLnBrk="1" hangingPunct="1">
              <a:lnSpc>
                <a:spcPts val="3800"/>
              </a:lnSpc>
              <a:buFont typeface="Wingdings" panose="05000000000000000000" pitchFamily="2" charset="2"/>
              <a:buNone/>
            </a:pPr>
            <a:r>
              <a:rPr lang="en-US" altLang="zh-CN" sz="2400">
                <a:latin typeface="宋体" pitchFamily="2" charset="-122"/>
              </a:rPr>
              <a:t>        </a:t>
            </a:r>
            <a:r>
              <a:rPr lang="zh-CN" altLang="zh-CN" sz="2400">
                <a:latin typeface="宋体" pitchFamily="2" charset="-122"/>
              </a:rPr>
              <a:t>要求被处理的数字串是右对齐的，即在少于6个字符的串左边补空格。负号在最高位数字左边一位。</a:t>
            </a:r>
            <a:endParaRPr lang="zh-CN" altLang="zh-CN" sz="2400">
              <a:latin typeface="宋体" pitchFamily="2" charset="-122"/>
            </a:endParaRPr>
          </a:p>
          <a:p>
            <a:pPr marL="758825" indent="-758825" eaLnBrk="1" hangingPunct="1">
              <a:lnSpc>
                <a:spcPts val="3800"/>
              </a:lnSpc>
              <a:buFont typeface="Wingdings" panose="05000000000000000000" pitchFamily="2" charset="2"/>
              <a:buNone/>
            </a:pPr>
            <a:r>
              <a:rPr lang="zh-CN" altLang="zh-CN" sz="2400">
                <a:solidFill>
                  <a:srgbClr val="FF0000"/>
                </a:solidFill>
                <a:latin typeface="宋体" pitchFamily="2" charset="-122"/>
              </a:rPr>
              <a:t>试用等价划分法设计测试方案。</a:t>
            </a:r>
            <a:endParaRPr lang="zh-CN" altLang="zh-CN" sz="2400">
              <a:solidFill>
                <a:srgbClr val="FF0000"/>
              </a:solidFill>
              <a:latin typeface="宋体"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7" name="标题 2"/>
          <p:cNvSpPr>
            <a:spLocks noGrp="1" noChangeArrowheads="1"/>
          </p:cNvSpPr>
          <p:nvPr>
            <p:ph type="title" idx="4294967295"/>
          </p:nvPr>
        </p:nvSpPr>
        <p:spPr/>
        <p:txBody>
          <a:bodyPr/>
          <a:lstStyle/>
          <a:p>
            <a:pPr eaLnBrk="1" hangingPunct="1"/>
            <a:r>
              <a:rPr lang="zh-CN" altLang="zh-CN">
                <a:latin typeface="宋体" pitchFamily="2" charset="-122"/>
              </a:rPr>
              <a:t>等价类划分</a:t>
            </a:r>
            <a:r>
              <a:rPr lang="en-US" altLang="zh-CN">
                <a:latin typeface="宋体" pitchFamily="2" charset="-122"/>
              </a:rPr>
              <a:t>——</a:t>
            </a:r>
            <a:r>
              <a:rPr lang="zh-CN" altLang="zh-CN">
                <a:latin typeface="宋体" pitchFamily="2" charset="-122"/>
              </a:rPr>
              <a:t>举例</a:t>
            </a:r>
            <a:r>
              <a:rPr lang="en-US" altLang="zh-CN">
                <a:latin typeface="宋体" pitchFamily="2" charset="-122"/>
              </a:rPr>
              <a:t>2</a:t>
            </a:r>
            <a:endParaRPr lang="zh-CN" altLang="zh-CN">
              <a:latin typeface="宋体" pitchFamily="2" charset="-122"/>
            </a:endParaRPr>
          </a:p>
        </p:txBody>
      </p:sp>
      <p:sp>
        <p:nvSpPr>
          <p:cNvPr id="58371" name="Rectangle 2"/>
          <p:cNvSpPr>
            <a:spLocks noGrp="1" noChangeArrowheads="1"/>
          </p:cNvSpPr>
          <p:nvPr>
            <p:ph idx="4294967295"/>
          </p:nvPr>
        </p:nvSpPr>
        <p:spPr>
          <a:xfrm>
            <a:off x="900113" y="1412875"/>
            <a:ext cx="7920037" cy="5000625"/>
          </a:xfrm>
        </p:spPr>
        <p:txBody>
          <a:bodyPr/>
          <a:lstStyle/>
          <a:p>
            <a:pPr marL="758825" indent="-758825" eaLnBrk="1" hangingPunct="1">
              <a:lnSpc>
                <a:spcPct val="100000"/>
              </a:lnSpc>
              <a:buFont typeface="Wingdings" panose="05000000000000000000" pitchFamily="2" charset="2"/>
              <a:buNone/>
              <a:tabLst>
                <a:tab pos="96520" algn="l"/>
              </a:tabLst>
            </a:pPr>
            <a:r>
              <a:rPr lang="zh-CN" altLang="zh-CN" sz="2400">
                <a:latin typeface="宋体" pitchFamily="2" charset="-122"/>
              </a:rPr>
              <a:t>解：首先根据规格说明划分等价类。考虑到</a:t>
            </a:r>
            <a:r>
              <a:rPr lang="en-US" altLang="zh-CN" sz="2400">
                <a:latin typeface="宋体" pitchFamily="2" charset="-122"/>
              </a:rPr>
              <a:t>PASCAL</a:t>
            </a:r>
            <a:r>
              <a:rPr lang="zh-CN" altLang="zh-CN" sz="2400">
                <a:latin typeface="宋体" pitchFamily="2" charset="-122"/>
              </a:rPr>
              <a:t>编译器的固有检错功能，测试时不需要使用长度不等于6的数组，也不需要用非字符数组类型的参数。</a:t>
            </a:r>
            <a:endParaRPr lang="zh-CN" altLang="zh-CN" sz="2400">
              <a:latin typeface="宋体" pitchFamily="2" charset="-122"/>
            </a:endParaRPr>
          </a:p>
          <a:p>
            <a:pPr marL="758825" indent="-758825" eaLnBrk="1" hangingPunct="1">
              <a:lnSpc>
                <a:spcPct val="100000"/>
              </a:lnSpc>
              <a:buFont typeface="Wingdings" panose="05000000000000000000" pitchFamily="2" charset="2"/>
              <a:buNone/>
              <a:tabLst>
                <a:tab pos="96520" algn="l"/>
              </a:tabLst>
            </a:pPr>
            <a:r>
              <a:rPr lang="zh-CN" altLang="zh-CN" sz="2400">
                <a:solidFill>
                  <a:srgbClr val="FF0000"/>
                </a:solidFill>
                <a:latin typeface="宋体" pitchFamily="2" charset="-122"/>
              </a:rPr>
              <a:t>有效输入类：</a:t>
            </a:r>
            <a:endParaRPr lang="zh-CN" altLang="zh-CN" sz="2400">
              <a:solidFill>
                <a:srgbClr val="FF0000"/>
              </a:solidFill>
              <a:latin typeface="宋体" pitchFamily="2" charset="-122"/>
            </a:endParaRPr>
          </a:p>
          <a:p>
            <a:pPr marL="758825" indent="-758825" eaLnBrk="1" hangingPunct="1">
              <a:lnSpc>
                <a:spcPct val="100000"/>
              </a:lnSpc>
              <a:buFont typeface="Wingdings" panose="05000000000000000000" pitchFamily="2" charset="2"/>
              <a:buNone/>
              <a:tabLst>
                <a:tab pos="96520" algn="l"/>
              </a:tabLst>
            </a:pPr>
            <a:r>
              <a:rPr lang="zh-CN" altLang="zh-CN" sz="2400">
                <a:latin typeface="宋体" pitchFamily="2" charset="-122"/>
              </a:rPr>
              <a:t>①1~6个数字字符组成的数字串（最高位非0）；</a:t>
            </a:r>
            <a:endParaRPr lang="zh-CN" altLang="zh-CN" sz="2400">
              <a:latin typeface="宋体" pitchFamily="2" charset="-122"/>
            </a:endParaRPr>
          </a:p>
          <a:p>
            <a:pPr marL="758825" indent="-758825" eaLnBrk="1" hangingPunct="1">
              <a:lnSpc>
                <a:spcPct val="100000"/>
              </a:lnSpc>
              <a:buFont typeface="Wingdings" panose="05000000000000000000" pitchFamily="2" charset="2"/>
              <a:buNone/>
              <a:tabLst>
                <a:tab pos="96520" algn="l"/>
              </a:tabLst>
            </a:pPr>
            <a:r>
              <a:rPr lang="zh-CN" altLang="zh-CN" sz="2400">
                <a:latin typeface="宋体" pitchFamily="2" charset="-122"/>
              </a:rPr>
              <a:t>②最高位为0的数字串； ③最高位左邻负号的数字串；</a:t>
            </a:r>
            <a:endParaRPr lang="zh-CN" altLang="zh-CN" sz="2400">
              <a:latin typeface="宋体" pitchFamily="2" charset="-122"/>
            </a:endParaRPr>
          </a:p>
          <a:p>
            <a:pPr marL="758825" indent="-758825" eaLnBrk="1" hangingPunct="1">
              <a:lnSpc>
                <a:spcPct val="100000"/>
              </a:lnSpc>
              <a:buFont typeface="Wingdings" panose="05000000000000000000" pitchFamily="2" charset="2"/>
              <a:buNone/>
              <a:tabLst>
                <a:tab pos="96520" algn="l"/>
              </a:tabLst>
            </a:pPr>
            <a:r>
              <a:rPr lang="zh-CN" altLang="zh-CN" sz="2400">
                <a:solidFill>
                  <a:srgbClr val="FF0000"/>
                </a:solidFill>
                <a:latin typeface="宋体" pitchFamily="2" charset="-122"/>
              </a:rPr>
              <a:t>无效输入类：</a:t>
            </a:r>
            <a:endParaRPr lang="zh-CN" altLang="zh-CN" sz="2400">
              <a:solidFill>
                <a:srgbClr val="FF0000"/>
              </a:solidFill>
              <a:latin typeface="宋体" pitchFamily="2" charset="-122"/>
            </a:endParaRPr>
          </a:p>
          <a:p>
            <a:pPr marL="758825" indent="-758825" eaLnBrk="1" hangingPunct="1">
              <a:lnSpc>
                <a:spcPct val="100000"/>
              </a:lnSpc>
              <a:buFont typeface="Wingdings" panose="05000000000000000000" pitchFamily="2" charset="2"/>
              <a:buNone/>
              <a:tabLst>
                <a:tab pos="96520" algn="l"/>
              </a:tabLst>
            </a:pPr>
            <a:r>
              <a:rPr lang="zh-CN" altLang="zh-CN" sz="2400">
                <a:latin typeface="宋体" pitchFamily="2" charset="-122"/>
              </a:rPr>
              <a:t>④空字符串（6位空格）；⑤左边补位的既非0亦非空格；</a:t>
            </a:r>
            <a:endParaRPr lang="zh-CN" altLang="zh-CN" sz="2400">
              <a:latin typeface="宋体" pitchFamily="2" charset="-122"/>
            </a:endParaRPr>
          </a:p>
          <a:p>
            <a:pPr marL="758825" indent="-758825" eaLnBrk="1" hangingPunct="1">
              <a:lnSpc>
                <a:spcPct val="100000"/>
              </a:lnSpc>
              <a:buFont typeface="Wingdings" panose="05000000000000000000" pitchFamily="2" charset="2"/>
              <a:buNone/>
              <a:tabLst>
                <a:tab pos="96520" algn="l"/>
              </a:tabLst>
            </a:pPr>
            <a:r>
              <a:rPr lang="zh-CN" altLang="zh-CN" sz="2400">
                <a:latin typeface="宋体" pitchFamily="2" charset="-122"/>
              </a:rPr>
              <a:t>⑥最高位右边含有空格；</a:t>
            </a:r>
            <a:endParaRPr lang="zh-CN" altLang="zh-CN" sz="2400">
              <a:latin typeface="宋体" pitchFamily="2" charset="-122"/>
            </a:endParaRPr>
          </a:p>
          <a:p>
            <a:pPr marL="758825" indent="-758825" eaLnBrk="1" hangingPunct="1">
              <a:lnSpc>
                <a:spcPct val="100000"/>
              </a:lnSpc>
              <a:buFont typeface="Wingdings" panose="05000000000000000000" pitchFamily="2" charset="2"/>
              <a:buNone/>
              <a:tabLst>
                <a:tab pos="96520" algn="l"/>
              </a:tabLst>
            </a:pPr>
            <a:r>
              <a:rPr lang="zh-CN" altLang="zh-CN" sz="2400">
                <a:latin typeface="宋体" pitchFamily="2" charset="-122"/>
              </a:rPr>
              <a:t>⑦最高位右边含有其它非数字字符；</a:t>
            </a:r>
            <a:endParaRPr lang="zh-CN" altLang="zh-CN" sz="2400">
              <a:latin typeface="宋体" pitchFamily="2" charset="-122"/>
            </a:endParaRPr>
          </a:p>
          <a:p>
            <a:pPr marL="758825" indent="-758825" eaLnBrk="1" hangingPunct="1">
              <a:lnSpc>
                <a:spcPct val="100000"/>
              </a:lnSpc>
              <a:buFont typeface="Wingdings" panose="05000000000000000000" pitchFamily="2" charset="2"/>
              <a:buNone/>
              <a:tabLst>
                <a:tab pos="96520" algn="l"/>
              </a:tabLst>
            </a:pPr>
            <a:r>
              <a:rPr lang="zh-CN" altLang="zh-CN" sz="2400">
                <a:latin typeface="宋体" pitchFamily="2" charset="-122"/>
              </a:rPr>
              <a:t>⑧负号与最高位间有空格；</a:t>
            </a:r>
            <a:endParaRPr lang="zh-CN" altLang="zh-CN" sz="24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checkerboard(across)">
                                      <p:cBhvr>
                                        <p:cTn id="7" dur="500"/>
                                        <p:tgtEl>
                                          <p:spTgt spid="58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8371">
                                            <p:txEl>
                                              <p:pRg st="1" end="1"/>
                                            </p:txEl>
                                          </p:spTgt>
                                        </p:tgtEl>
                                        <p:attrNameLst>
                                          <p:attrName>style.visibility</p:attrName>
                                        </p:attrNameLst>
                                      </p:cBhvr>
                                      <p:to>
                                        <p:strVal val="visible"/>
                                      </p:to>
                                    </p:set>
                                    <p:animEffect transition="in" filter="checkerboard(across)">
                                      <p:cBhvr>
                                        <p:cTn id="12" dur="500"/>
                                        <p:tgtEl>
                                          <p:spTgt spid="583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8371">
                                            <p:txEl>
                                              <p:pRg st="2" end="2"/>
                                            </p:txEl>
                                          </p:spTgt>
                                        </p:tgtEl>
                                        <p:attrNameLst>
                                          <p:attrName>style.visibility</p:attrName>
                                        </p:attrNameLst>
                                      </p:cBhvr>
                                      <p:to>
                                        <p:strVal val="visible"/>
                                      </p:to>
                                    </p:set>
                                    <p:animEffect transition="in" filter="checkerboard(across)">
                                      <p:cBhvr>
                                        <p:cTn id="17" dur="500"/>
                                        <p:tgtEl>
                                          <p:spTgt spid="583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8371">
                                            <p:txEl>
                                              <p:pRg st="3" end="3"/>
                                            </p:txEl>
                                          </p:spTgt>
                                        </p:tgtEl>
                                        <p:attrNameLst>
                                          <p:attrName>style.visibility</p:attrName>
                                        </p:attrNameLst>
                                      </p:cBhvr>
                                      <p:to>
                                        <p:strVal val="visible"/>
                                      </p:to>
                                    </p:set>
                                    <p:animEffect transition="in" filter="checkerboard(across)">
                                      <p:cBhvr>
                                        <p:cTn id="22" dur="500"/>
                                        <p:tgtEl>
                                          <p:spTgt spid="583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58371">
                                            <p:txEl>
                                              <p:pRg st="4" end="4"/>
                                            </p:txEl>
                                          </p:spTgt>
                                        </p:tgtEl>
                                        <p:attrNameLst>
                                          <p:attrName>style.visibility</p:attrName>
                                        </p:attrNameLst>
                                      </p:cBhvr>
                                      <p:to>
                                        <p:strVal val="visible"/>
                                      </p:to>
                                    </p:set>
                                    <p:animEffect transition="in" filter="checkerboard(across)">
                                      <p:cBhvr>
                                        <p:cTn id="27" dur="500"/>
                                        <p:tgtEl>
                                          <p:spTgt spid="583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58371">
                                            <p:txEl>
                                              <p:pRg st="5" end="5"/>
                                            </p:txEl>
                                          </p:spTgt>
                                        </p:tgtEl>
                                        <p:attrNameLst>
                                          <p:attrName>style.visibility</p:attrName>
                                        </p:attrNameLst>
                                      </p:cBhvr>
                                      <p:to>
                                        <p:strVal val="visible"/>
                                      </p:to>
                                    </p:set>
                                    <p:animEffect transition="in" filter="checkerboard(across)">
                                      <p:cBhvr>
                                        <p:cTn id="32" dur="500"/>
                                        <p:tgtEl>
                                          <p:spTgt spid="583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58371">
                                            <p:txEl>
                                              <p:pRg st="6" end="6"/>
                                            </p:txEl>
                                          </p:spTgt>
                                        </p:tgtEl>
                                        <p:attrNameLst>
                                          <p:attrName>style.visibility</p:attrName>
                                        </p:attrNameLst>
                                      </p:cBhvr>
                                      <p:to>
                                        <p:strVal val="visible"/>
                                      </p:to>
                                    </p:set>
                                    <p:animEffect transition="in" filter="checkerboard(across)">
                                      <p:cBhvr>
                                        <p:cTn id="37" dur="500"/>
                                        <p:tgtEl>
                                          <p:spTgt spid="583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grpId="0" nodeType="clickEffect">
                                  <p:stCondLst>
                                    <p:cond delay="0"/>
                                  </p:stCondLst>
                                  <p:childTnLst>
                                    <p:set>
                                      <p:cBhvr>
                                        <p:cTn id="41" dur="1" fill="hold">
                                          <p:stCondLst>
                                            <p:cond delay="0"/>
                                          </p:stCondLst>
                                        </p:cTn>
                                        <p:tgtEl>
                                          <p:spTgt spid="58371">
                                            <p:txEl>
                                              <p:pRg st="7" end="7"/>
                                            </p:txEl>
                                          </p:spTgt>
                                        </p:tgtEl>
                                        <p:attrNameLst>
                                          <p:attrName>style.visibility</p:attrName>
                                        </p:attrNameLst>
                                      </p:cBhvr>
                                      <p:to>
                                        <p:strVal val="visible"/>
                                      </p:to>
                                    </p:set>
                                    <p:animEffect transition="in" filter="checkerboard(across)">
                                      <p:cBhvr>
                                        <p:cTn id="42" dur="500"/>
                                        <p:tgtEl>
                                          <p:spTgt spid="583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58371">
                                            <p:txEl>
                                              <p:pRg st="8" end="8"/>
                                            </p:txEl>
                                          </p:spTgt>
                                        </p:tgtEl>
                                        <p:attrNameLst>
                                          <p:attrName>style.visibility</p:attrName>
                                        </p:attrNameLst>
                                      </p:cBhvr>
                                      <p:to>
                                        <p:strVal val="visible"/>
                                      </p:to>
                                    </p:set>
                                    <p:animEffect transition="in" filter="checkerboard(across)">
                                      <p:cBhvr>
                                        <p:cTn id="47" dur="500"/>
                                        <p:tgtEl>
                                          <p:spTgt spid="583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3"/>
          <p:cNvSpPr txBox="1">
            <a:spLocks noChangeArrowheads="1"/>
          </p:cNvSpPr>
          <p:nvPr/>
        </p:nvSpPr>
        <p:spPr bwMode="auto">
          <a:xfrm>
            <a:off x="304800" y="2971800"/>
            <a:ext cx="84582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solidFill>
                  <a:srgbClr val="FF0000"/>
                </a:solidFill>
                <a:latin typeface="Times New Roman" panose="02020503050405090304" pitchFamily="18" charset="0"/>
                <a:ea typeface="楷体_GB2312" pitchFamily="49" charset="-122"/>
              </a:rPr>
              <a:t>下面根据等价划分，设计出一套测试方案：</a:t>
            </a:r>
            <a:endParaRPr lang="zh-CN" altLang="zh-CN" sz="2400" b="1">
              <a:solidFill>
                <a:srgbClr val="FF0000"/>
              </a:solidFill>
              <a:latin typeface="Times New Roman" panose="02020503050405090304" pitchFamily="18" charset="0"/>
              <a:ea typeface="楷体_GB2312" pitchFamily="49" charset="-122"/>
            </a:endParaRPr>
          </a:p>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①1~6个数字字符组成的数字串，最高位非0；输出为合法正整数。</a:t>
            </a:r>
            <a:endParaRPr lang="zh-CN"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输入：                                预期输出：1</a:t>
            </a:r>
            <a:endParaRPr lang="zh-CN" altLang="zh-CN" sz="2400" b="1">
              <a:latin typeface="Times New Roman" panose="02020503050405090304" pitchFamily="18" charset="0"/>
              <a:ea typeface="楷体_GB2312" pitchFamily="49" charset="-122"/>
            </a:endParaRPr>
          </a:p>
        </p:txBody>
      </p:sp>
      <p:sp>
        <p:nvSpPr>
          <p:cNvPr id="59395" name="Text Box 4"/>
          <p:cNvSpPr txBox="1">
            <a:spLocks noChangeArrowheads="1"/>
          </p:cNvSpPr>
          <p:nvPr/>
        </p:nvSpPr>
        <p:spPr bwMode="auto">
          <a:xfrm>
            <a:off x="304800" y="5029200"/>
            <a:ext cx="8534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ea typeface="楷体_GB2312" pitchFamily="49" charset="-122"/>
              </a:rPr>
              <a:t>②最高位为0的数字串，输出为合法正整数。</a:t>
            </a:r>
            <a:endParaRPr lang="zh-CN" altLang="zh-CN" sz="2400" b="1">
              <a:latin typeface="Times New Roman" panose="02020503050405090304" pitchFamily="18" charset="0"/>
              <a:ea typeface="楷体_GB2312" pitchFamily="49" charset="-122"/>
            </a:endParaRPr>
          </a:p>
          <a:p>
            <a:pPr eaLnBrk="1" hangingPunct="1">
              <a:lnSpc>
                <a:spcPct val="100000"/>
              </a:lnSpc>
              <a:spcBef>
                <a:spcPct val="50000"/>
              </a:spcBef>
              <a:buFontTx/>
              <a:buNone/>
            </a:pPr>
            <a:r>
              <a:rPr lang="zh-CN" altLang="zh-CN" sz="2400" b="1">
                <a:latin typeface="Times New Roman" panose="02020503050405090304" pitchFamily="18" charset="0"/>
                <a:ea typeface="楷体_GB2312" pitchFamily="49" charset="-122"/>
              </a:rPr>
              <a:t>输入：                                 预期输出：1                 </a:t>
            </a:r>
            <a:endParaRPr lang="zh-CN" altLang="zh-CN" sz="2400" b="1">
              <a:latin typeface="Times New Roman" panose="02020503050405090304" pitchFamily="18" charset="0"/>
            </a:endParaRPr>
          </a:p>
        </p:txBody>
      </p:sp>
      <p:grpSp>
        <p:nvGrpSpPr>
          <p:cNvPr id="81923" name="Group 4"/>
          <p:cNvGrpSpPr/>
          <p:nvPr/>
        </p:nvGrpSpPr>
        <p:grpSpPr bwMode="auto">
          <a:xfrm>
            <a:off x="323850" y="1147763"/>
            <a:ext cx="8928100" cy="1776412"/>
            <a:chOff x="0" y="0"/>
            <a:chExt cx="5624" cy="1119"/>
          </a:xfrm>
        </p:grpSpPr>
        <p:sp>
          <p:nvSpPr>
            <p:cNvPr id="81939" name="Text Box 6"/>
            <p:cNvSpPr txBox="1">
              <a:spLocks noChangeArrowheads="1"/>
            </p:cNvSpPr>
            <p:nvPr/>
          </p:nvSpPr>
          <p:spPr bwMode="auto">
            <a:xfrm>
              <a:off x="0" y="0"/>
              <a:ext cx="273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solidFill>
                    <a:srgbClr val="FF0000"/>
                  </a:solidFill>
                  <a:latin typeface="Times New Roman" panose="02020503050405090304" pitchFamily="18" charset="0"/>
                  <a:ea typeface="楷体_GB2312" pitchFamily="49" charset="-122"/>
                </a:rPr>
                <a:t>有效输出类：</a:t>
              </a:r>
              <a:endParaRPr lang="zh-CN" altLang="zh-CN" sz="2400" b="1">
                <a:solidFill>
                  <a:srgbClr val="FF0000"/>
                </a:solidFill>
                <a:latin typeface="Times New Roman" panose="02020503050405090304" pitchFamily="18" charset="0"/>
                <a:ea typeface="楷体_GB2312" pitchFamily="49" charset="-122"/>
              </a:endParaRPr>
            </a:p>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⑨ 在合法范围内的负整数；</a:t>
              </a:r>
              <a:endParaRPr lang="zh-CN" altLang="zh-CN" sz="2400" b="1">
                <a:latin typeface="Times New Roman" panose="02020503050405090304" pitchFamily="18" charset="0"/>
                <a:ea typeface="楷体_GB2312" pitchFamily="49" charset="-122"/>
              </a:endParaRPr>
            </a:p>
          </p:txBody>
        </p:sp>
        <p:sp>
          <p:nvSpPr>
            <p:cNvPr id="81940" name="Oval 7"/>
            <p:cNvSpPr>
              <a:spLocks noChangeArrowheads="1"/>
            </p:cNvSpPr>
            <p:nvPr/>
          </p:nvSpPr>
          <p:spPr bwMode="auto">
            <a:xfrm>
              <a:off x="60" y="555"/>
              <a:ext cx="303" cy="190"/>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rPr>
                <a:t>10</a:t>
              </a:r>
              <a:endParaRPr lang="zh-CN" altLang="zh-CN" sz="2400" b="1">
                <a:latin typeface="Times New Roman" panose="02020503050405090304" pitchFamily="18" charset="0"/>
              </a:endParaRPr>
            </a:p>
          </p:txBody>
        </p:sp>
        <p:sp>
          <p:nvSpPr>
            <p:cNvPr id="81941" name="Oval 8"/>
            <p:cNvSpPr>
              <a:spLocks noChangeArrowheads="1"/>
            </p:cNvSpPr>
            <p:nvPr/>
          </p:nvSpPr>
          <p:spPr bwMode="auto">
            <a:xfrm>
              <a:off x="45" y="896"/>
              <a:ext cx="257" cy="212"/>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rPr>
                <a:t>11</a:t>
              </a:r>
              <a:endParaRPr lang="zh-CN" altLang="zh-CN" sz="2400" b="1">
                <a:latin typeface="Times New Roman" panose="02020503050405090304" pitchFamily="18" charset="0"/>
              </a:endParaRPr>
            </a:p>
          </p:txBody>
        </p:sp>
        <p:sp>
          <p:nvSpPr>
            <p:cNvPr id="81942" name="Text Box 9"/>
            <p:cNvSpPr txBox="1">
              <a:spLocks noChangeArrowheads="1"/>
            </p:cNvSpPr>
            <p:nvPr/>
          </p:nvSpPr>
          <p:spPr bwMode="auto">
            <a:xfrm>
              <a:off x="363" y="518"/>
              <a:ext cx="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楷体_GB2312" pitchFamily="49" charset="-122"/>
                  <a:ea typeface="楷体_GB2312" pitchFamily="49" charset="-122"/>
                </a:rPr>
                <a:t>0 ；</a:t>
              </a:r>
              <a:endParaRPr lang="zh-CN" altLang="zh-CN" sz="2400" b="1">
                <a:latin typeface="楷体_GB2312" pitchFamily="49" charset="-122"/>
                <a:ea typeface="楷体_GB2312" pitchFamily="49" charset="-122"/>
              </a:endParaRPr>
            </a:p>
          </p:txBody>
        </p:sp>
        <p:sp>
          <p:nvSpPr>
            <p:cNvPr id="81943" name="Text Box 10"/>
            <p:cNvSpPr txBox="1">
              <a:spLocks noChangeArrowheads="1"/>
            </p:cNvSpPr>
            <p:nvPr/>
          </p:nvSpPr>
          <p:spPr bwMode="auto">
            <a:xfrm>
              <a:off x="271" y="831"/>
              <a:ext cx="24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ea typeface="楷体_GB2312" pitchFamily="49" charset="-122"/>
                </a:rPr>
                <a:t>在合法范围内的正整数；</a:t>
              </a:r>
              <a:endParaRPr lang="zh-CN" altLang="zh-CN" sz="2400" b="1">
                <a:latin typeface="Times New Roman" panose="02020503050405090304" pitchFamily="18" charset="0"/>
                <a:ea typeface="楷体_GB2312" pitchFamily="49" charset="-122"/>
              </a:endParaRPr>
            </a:p>
          </p:txBody>
        </p:sp>
        <p:sp>
          <p:nvSpPr>
            <p:cNvPr id="81944" name="Text Box 12"/>
            <p:cNvSpPr txBox="1">
              <a:spLocks noChangeArrowheads="1"/>
            </p:cNvSpPr>
            <p:nvPr/>
          </p:nvSpPr>
          <p:spPr bwMode="auto">
            <a:xfrm>
              <a:off x="2888" y="19"/>
              <a:ext cx="2736" cy="7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solidFill>
                    <a:srgbClr val="FF0000"/>
                  </a:solidFill>
                  <a:latin typeface="Times New Roman" panose="02020503050405090304" pitchFamily="18" charset="0"/>
                  <a:ea typeface="楷体_GB2312" pitchFamily="49" charset="-122"/>
                </a:rPr>
                <a:t>无效输出类：</a:t>
              </a:r>
              <a:endParaRPr lang="zh-CN" altLang="zh-CN" sz="2400" b="1">
                <a:solidFill>
                  <a:srgbClr val="FF0000"/>
                </a:solidFill>
                <a:latin typeface="Times New Roman" panose="02020503050405090304" pitchFamily="18" charset="0"/>
                <a:ea typeface="楷体_GB2312" pitchFamily="49" charset="-122"/>
              </a:endParaRPr>
            </a:p>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      小于 - 32768的负整数；</a:t>
              </a:r>
              <a:endParaRPr lang="zh-CN"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      大于 32767正整数。</a:t>
              </a:r>
              <a:endParaRPr lang="zh-CN" altLang="zh-CN" sz="2400" b="1">
                <a:latin typeface="Times New Roman" panose="02020503050405090304" pitchFamily="18" charset="0"/>
                <a:ea typeface="楷体_GB2312" pitchFamily="49" charset="-122"/>
              </a:endParaRPr>
            </a:p>
          </p:txBody>
        </p:sp>
        <p:sp>
          <p:nvSpPr>
            <p:cNvPr id="81945" name="Oval 13"/>
            <p:cNvSpPr>
              <a:spLocks noChangeArrowheads="1"/>
            </p:cNvSpPr>
            <p:nvPr/>
          </p:nvSpPr>
          <p:spPr bwMode="auto">
            <a:xfrm>
              <a:off x="2916" y="308"/>
              <a:ext cx="259" cy="165"/>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rPr>
                <a:t>12</a:t>
              </a:r>
              <a:endParaRPr lang="zh-CN" altLang="zh-CN" sz="2400" b="1">
                <a:latin typeface="Times New Roman" panose="02020503050405090304" pitchFamily="18" charset="0"/>
              </a:endParaRPr>
            </a:p>
          </p:txBody>
        </p:sp>
        <p:sp>
          <p:nvSpPr>
            <p:cNvPr id="81946" name="Oval 14"/>
            <p:cNvSpPr>
              <a:spLocks noChangeArrowheads="1"/>
            </p:cNvSpPr>
            <p:nvPr/>
          </p:nvSpPr>
          <p:spPr bwMode="auto">
            <a:xfrm>
              <a:off x="2916" y="596"/>
              <a:ext cx="304" cy="194"/>
            </a:xfrm>
            <a:prstGeom prst="ellipse">
              <a:avLst/>
            </a:prstGeom>
            <a:noFill/>
            <a:ln w="254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rPr>
                <a:t>13</a:t>
              </a:r>
              <a:endParaRPr lang="zh-CN" altLang="zh-CN" sz="2400" b="1">
                <a:latin typeface="Times New Roman" panose="02020503050405090304" pitchFamily="18" charset="0"/>
              </a:endParaRPr>
            </a:p>
          </p:txBody>
        </p:sp>
      </p:grpSp>
      <p:grpSp>
        <p:nvGrpSpPr>
          <p:cNvPr id="3" name="Group 13"/>
          <p:cNvGrpSpPr/>
          <p:nvPr/>
        </p:nvGrpSpPr>
        <p:grpSpPr bwMode="auto">
          <a:xfrm>
            <a:off x="1447800" y="5715000"/>
            <a:ext cx="1943100" cy="360363"/>
            <a:chOff x="0" y="0"/>
            <a:chExt cx="1224" cy="227"/>
          </a:xfrm>
        </p:grpSpPr>
        <p:sp>
          <p:nvSpPr>
            <p:cNvPr id="81933" name="Text Box 16"/>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1934" name="Text Box 17"/>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1935" name="Text Box 18"/>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1936" name="Text Box 19"/>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1937" name="Text Box 20"/>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1938" name="Text Box 21"/>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1</a:t>
              </a:r>
              <a:endParaRPr lang="zh-CN" altLang="zh-CN" sz="2400" b="1">
                <a:latin typeface="Times New Roman" panose="02020503050405090304" pitchFamily="18" charset="0"/>
              </a:endParaRPr>
            </a:p>
          </p:txBody>
        </p:sp>
      </p:grpSp>
      <p:grpSp>
        <p:nvGrpSpPr>
          <p:cNvPr id="4" name="Group 20"/>
          <p:cNvGrpSpPr/>
          <p:nvPr/>
        </p:nvGrpSpPr>
        <p:grpSpPr bwMode="auto">
          <a:xfrm>
            <a:off x="1447800" y="4343400"/>
            <a:ext cx="1943100" cy="360363"/>
            <a:chOff x="0" y="0"/>
            <a:chExt cx="1224" cy="227"/>
          </a:xfrm>
        </p:grpSpPr>
        <p:sp>
          <p:nvSpPr>
            <p:cNvPr id="81927" name="Text Box 23"/>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zh-CN" sz="2400" b="1">
                <a:latin typeface="Times New Roman" panose="02020503050405090304" pitchFamily="18" charset="0"/>
              </a:endParaRPr>
            </a:p>
          </p:txBody>
        </p:sp>
        <p:sp>
          <p:nvSpPr>
            <p:cNvPr id="81928" name="Text Box 24"/>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zh-CN" sz="2400" b="1">
                <a:latin typeface="Times New Roman" panose="02020503050405090304" pitchFamily="18" charset="0"/>
              </a:endParaRPr>
            </a:p>
          </p:txBody>
        </p:sp>
        <p:sp>
          <p:nvSpPr>
            <p:cNvPr id="81929" name="Text Box 25"/>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zh-CN" sz="2400" b="1">
                <a:latin typeface="Times New Roman" panose="02020503050405090304" pitchFamily="18" charset="0"/>
              </a:endParaRPr>
            </a:p>
          </p:txBody>
        </p:sp>
        <p:sp>
          <p:nvSpPr>
            <p:cNvPr id="81930" name="Text Box 26"/>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zh-CN" sz="2400" b="1">
                <a:latin typeface="Times New Roman" panose="02020503050405090304" pitchFamily="18" charset="0"/>
              </a:endParaRPr>
            </a:p>
          </p:txBody>
        </p:sp>
        <p:sp>
          <p:nvSpPr>
            <p:cNvPr id="81931" name="Text Box 27"/>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endParaRPr lang="zh-CN" altLang="zh-CN" sz="2400" b="1">
                <a:latin typeface="Times New Roman" panose="02020503050405090304" pitchFamily="18" charset="0"/>
              </a:endParaRPr>
            </a:p>
          </p:txBody>
        </p:sp>
        <p:sp>
          <p:nvSpPr>
            <p:cNvPr id="81932" name="Text Box 28"/>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1</a:t>
              </a:r>
              <a:endParaRPr lang="zh-CN" altLang="zh-CN" sz="2400" b="1">
                <a:latin typeface="Times New Roman" panose="02020503050405090304" pitchFamily="18" charset="0"/>
              </a:endParaRPr>
            </a:p>
          </p:txBody>
        </p:sp>
      </p:grpSp>
      <p:sp>
        <p:nvSpPr>
          <p:cNvPr id="81926" name="Rectangle 27"/>
          <p:cNvSpPr>
            <a:spLocks noGrp="1" noChangeArrowheads="1"/>
          </p:cNvSpPr>
          <p:nvPr>
            <p:ph type="title" idx="4294967295"/>
          </p:nvPr>
        </p:nvSpPr>
        <p:spPr/>
        <p:txBody>
          <a:bodyPr/>
          <a:lstStyle/>
          <a:p>
            <a:pPr eaLnBrk="1" hangingPunct="1"/>
            <a:r>
              <a:rPr lang="zh-CN" altLang="zh-CN" sz="3200">
                <a:latin typeface="宋体" pitchFamily="2" charset="-122"/>
              </a:rPr>
              <a:t>等价类划分</a:t>
            </a:r>
            <a:r>
              <a:rPr lang="en-US" altLang="zh-CN" sz="3200">
                <a:latin typeface="宋体" pitchFamily="2" charset="-122"/>
              </a:rPr>
              <a:t>——</a:t>
            </a:r>
            <a:r>
              <a:rPr lang="zh-CN" altLang="zh-CN" sz="3200">
                <a:latin typeface="宋体" pitchFamily="2" charset="-122"/>
              </a:rPr>
              <a:t>举例</a:t>
            </a:r>
            <a:r>
              <a:rPr lang="en-US" altLang="zh-CN" sz="3200">
                <a:latin typeface="宋体" pitchFamily="2" charset="-122"/>
              </a:rPr>
              <a:t>2</a:t>
            </a:r>
            <a:endParaRPr lang="zh-CN" altLang="zh-CN" sz="3200">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Effect transition="in" filter="checkerboard(across)">
                                      <p:cBhvr>
                                        <p:cTn id="7" dur="500"/>
                                        <p:tgtEl>
                                          <p:spTgt spid="59394"/>
                                        </p:tgtEl>
                                      </p:cBhvr>
                                    </p:animEffect>
                                  </p:child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59395"/>
                                        </p:tgtEl>
                                        <p:attrNameLst>
                                          <p:attrName>style.visibility</p:attrName>
                                        </p:attrNameLst>
                                      </p:cBhvr>
                                      <p:to>
                                        <p:strVal val="visible"/>
                                      </p:to>
                                    </p:set>
                                    <p:animEffect transition="in" filter="checkerboard(across)">
                                      <p:cBhvr>
                                        <p:cTn id="16" dur="500"/>
                                        <p:tgtEl>
                                          <p:spTgt spid="59395"/>
                                        </p:tgtEl>
                                      </p:cBhvr>
                                    </p:animEffect>
                                  </p:childTnLst>
                                </p:cTn>
                              </p:par>
                            </p:childTnLst>
                          </p:cTn>
                        </p:par>
                        <p:par>
                          <p:cTn id="17" fill="hold">
                            <p:stCondLst>
                              <p:cond delay="500"/>
                            </p:stCondLst>
                            <p:childTnLst>
                              <p:par>
                                <p:cTn id="18" presetID="5" presetClass="entr" presetSubtype="10"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checkerboard(across)">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autoUpdateAnimBg="0"/>
      <p:bldP spid="59395"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5" name="标题 33"/>
          <p:cNvSpPr>
            <a:spLocks noGrp="1" noChangeArrowheads="1"/>
          </p:cNvSpPr>
          <p:nvPr>
            <p:ph type="title" idx="4294967295"/>
          </p:nvPr>
        </p:nvSpPr>
        <p:spPr/>
        <p:txBody>
          <a:bodyPr/>
          <a:lstStyle/>
          <a:p>
            <a:pPr eaLnBrk="1" hangingPunct="1"/>
            <a:r>
              <a:rPr lang="zh-CN" altLang="zh-CN" sz="3200">
                <a:latin typeface="宋体" pitchFamily="2" charset="-122"/>
              </a:rPr>
              <a:t>等价类划分</a:t>
            </a:r>
            <a:r>
              <a:rPr lang="en-US" altLang="zh-CN" sz="3200">
                <a:latin typeface="宋体" pitchFamily="2" charset="-122"/>
              </a:rPr>
              <a:t>——</a:t>
            </a:r>
            <a:r>
              <a:rPr lang="zh-CN" altLang="zh-CN" sz="3200">
                <a:latin typeface="宋体" pitchFamily="2" charset="-122"/>
              </a:rPr>
              <a:t>举例</a:t>
            </a:r>
            <a:r>
              <a:rPr lang="en-US" altLang="zh-CN" sz="3200">
                <a:latin typeface="宋体" pitchFamily="2" charset="-122"/>
              </a:rPr>
              <a:t>2</a:t>
            </a:r>
            <a:endParaRPr lang="zh-CN" altLang="zh-CN" sz="3200">
              <a:latin typeface="宋体" pitchFamily="2" charset="-122"/>
            </a:endParaRPr>
          </a:p>
        </p:txBody>
      </p:sp>
      <p:sp>
        <p:nvSpPr>
          <p:cNvPr id="60419" name="Rectangle 2"/>
          <p:cNvSpPr>
            <a:spLocks noGrp="1" noChangeArrowheads="1"/>
          </p:cNvSpPr>
          <p:nvPr>
            <p:ph type="body" idx="4294967295"/>
          </p:nvPr>
        </p:nvSpPr>
        <p:spPr>
          <a:xfrm>
            <a:off x="755650" y="1125538"/>
            <a:ext cx="7696200" cy="5000625"/>
          </a:xfrm>
        </p:spPr>
        <p:txBody>
          <a:bodyPr/>
          <a:lstStyle/>
          <a:p>
            <a:pPr eaLnBrk="1" hangingPunct="1">
              <a:buFont typeface="Wingdings" panose="05000000000000000000" pitchFamily="2" charset="2"/>
              <a:buNone/>
            </a:pPr>
            <a:r>
              <a:rPr lang="zh-CN" altLang="zh-CN" sz="2400" b="1">
                <a:latin typeface="Times New Roman" panose="02020503050405090304" pitchFamily="18" charset="0"/>
                <a:ea typeface="楷体_GB2312" pitchFamily="49" charset="-122"/>
              </a:rPr>
              <a:t>③负号与最高位数字相临；输出合法负整数。</a:t>
            </a:r>
            <a:endParaRPr lang="zh-CN" altLang="zh-CN" sz="2400" b="1">
              <a:latin typeface="Times New Roman" panose="02020503050405090304" pitchFamily="18" charset="0"/>
              <a:ea typeface="楷体_GB2312" pitchFamily="49" charset="-122"/>
            </a:endParaRPr>
          </a:p>
          <a:p>
            <a:pPr eaLnBrk="1" hangingPunct="1">
              <a:buFont typeface="Wingdings" panose="05000000000000000000" pitchFamily="2" charset="2"/>
              <a:buNone/>
            </a:pPr>
            <a:r>
              <a:rPr lang="zh-CN" altLang="zh-CN" sz="2400" b="1">
                <a:latin typeface="Times New Roman" panose="02020503050405090304" pitchFamily="18" charset="0"/>
                <a:ea typeface="楷体_GB2312" pitchFamily="49" charset="-122"/>
              </a:rPr>
              <a:t>输入</a:t>
            </a:r>
            <a:r>
              <a:rPr lang="zh-CN" altLang="zh-CN" sz="2400">
                <a:latin typeface="宋体" pitchFamily="2" charset="-122"/>
              </a:rPr>
              <a:t>：                </a:t>
            </a:r>
            <a:r>
              <a:rPr lang="zh-CN" altLang="zh-CN" sz="2400" b="1">
                <a:latin typeface="Times New Roman" panose="02020503050405090304" pitchFamily="18" charset="0"/>
                <a:ea typeface="楷体_GB2312" pitchFamily="49" charset="-122"/>
              </a:rPr>
              <a:t>预期输出：-1</a:t>
            </a:r>
            <a:endParaRPr lang="zh-CN" altLang="zh-CN" sz="2400" b="1">
              <a:latin typeface="Times New Roman" panose="02020503050405090304" pitchFamily="18" charset="0"/>
              <a:ea typeface="楷体_GB2312" pitchFamily="49" charset="-122"/>
            </a:endParaRPr>
          </a:p>
          <a:p>
            <a:pPr eaLnBrk="1" hangingPunct="1">
              <a:buFont typeface="Wingdings" panose="05000000000000000000" pitchFamily="2" charset="2"/>
              <a:buNone/>
            </a:pPr>
            <a:endParaRPr lang="zh-CN" altLang="zh-CN" sz="2400" b="1">
              <a:latin typeface="Times New Roman" panose="02020503050405090304" pitchFamily="18" charset="0"/>
              <a:ea typeface="楷体_GB2312" pitchFamily="49" charset="-122"/>
            </a:endParaRPr>
          </a:p>
        </p:txBody>
      </p:sp>
      <p:grpSp>
        <p:nvGrpSpPr>
          <p:cNvPr id="2" name="Group 4"/>
          <p:cNvGrpSpPr/>
          <p:nvPr/>
        </p:nvGrpSpPr>
        <p:grpSpPr bwMode="auto">
          <a:xfrm>
            <a:off x="1752600" y="1970088"/>
            <a:ext cx="1943100" cy="360362"/>
            <a:chOff x="0" y="0"/>
            <a:chExt cx="1224" cy="227"/>
          </a:xfrm>
        </p:grpSpPr>
        <p:sp>
          <p:nvSpPr>
            <p:cNvPr id="82972" name="Text Box 5"/>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a:t>
              </a:r>
              <a:endParaRPr lang="zh-CN" altLang="zh-CN" sz="2400" b="1">
                <a:latin typeface="Times New Roman" panose="02020503050405090304" pitchFamily="18" charset="0"/>
              </a:endParaRPr>
            </a:p>
          </p:txBody>
        </p:sp>
        <p:sp>
          <p:nvSpPr>
            <p:cNvPr id="82973" name="Text Box 6"/>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2974" name="Text Box 7"/>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2975" name="Text Box 8"/>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2976" name="Text Box 9"/>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2977" name="Text Box 10"/>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1</a:t>
              </a:r>
              <a:endParaRPr lang="zh-CN" altLang="zh-CN" sz="2400" b="1">
                <a:latin typeface="Times New Roman" panose="02020503050405090304" pitchFamily="18" charset="0"/>
              </a:endParaRPr>
            </a:p>
          </p:txBody>
        </p:sp>
      </p:grpSp>
      <p:sp>
        <p:nvSpPr>
          <p:cNvPr id="60427" name="Text Box 11"/>
          <p:cNvSpPr txBox="1">
            <a:spLocks noChangeArrowheads="1"/>
          </p:cNvSpPr>
          <p:nvPr/>
        </p:nvSpPr>
        <p:spPr bwMode="auto">
          <a:xfrm>
            <a:off x="685800" y="2579688"/>
            <a:ext cx="80010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ea typeface="楷体_GB2312" pitchFamily="49" charset="-122"/>
              </a:rPr>
              <a:t>④最高位为0；输出0。</a:t>
            </a:r>
            <a:endParaRPr lang="zh-CN" altLang="zh-CN" sz="2400" b="1">
              <a:latin typeface="Times New Roman" panose="02020503050405090304" pitchFamily="18" charset="0"/>
              <a:ea typeface="楷体_GB2312" pitchFamily="49" charset="-122"/>
            </a:endParaRPr>
          </a:p>
          <a:p>
            <a:pPr eaLnBrk="1" hangingPunct="1">
              <a:lnSpc>
                <a:spcPct val="100000"/>
              </a:lnSpc>
              <a:spcBef>
                <a:spcPct val="50000"/>
              </a:spcBef>
              <a:buFontTx/>
              <a:buNone/>
            </a:pPr>
            <a:r>
              <a:rPr lang="zh-CN" altLang="zh-CN" sz="2400" b="1">
                <a:latin typeface="Times New Roman" panose="02020503050405090304" pitchFamily="18" charset="0"/>
                <a:ea typeface="楷体_GB2312" pitchFamily="49" charset="-122"/>
              </a:rPr>
              <a:t>输入：                                预期输出：0 </a:t>
            </a:r>
            <a:endParaRPr lang="zh-CN" altLang="zh-CN" sz="2400" b="1">
              <a:latin typeface="Times New Roman" panose="02020503050405090304" pitchFamily="18" charset="0"/>
              <a:ea typeface="楷体_GB2312" pitchFamily="49" charset="-122"/>
            </a:endParaRPr>
          </a:p>
        </p:txBody>
      </p:sp>
      <p:grpSp>
        <p:nvGrpSpPr>
          <p:cNvPr id="3" name="Group 12"/>
          <p:cNvGrpSpPr/>
          <p:nvPr/>
        </p:nvGrpSpPr>
        <p:grpSpPr bwMode="auto">
          <a:xfrm>
            <a:off x="1752600" y="3265488"/>
            <a:ext cx="1943100" cy="360362"/>
            <a:chOff x="0" y="0"/>
            <a:chExt cx="1224" cy="227"/>
          </a:xfrm>
        </p:grpSpPr>
        <p:sp>
          <p:nvSpPr>
            <p:cNvPr id="82966" name="Text Box 13"/>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2967" name="Text Box 14"/>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2968" name="Text Box 15"/>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2969" name="Text Box 16"/>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2970" name="Text Box 17"/>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2971" name="Text Box 18"/>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grpSp>
      <p:sp>
        <p:nvSpPr>
          <p:cNvPr id="60435" name="Text Box 19"/>
          <p:cNvSpPr txBox="1">
            <a:spLocks noChangeArrowheads="1"/>
          </p:cNvSpPr>
          <p:nvPr/>
        </p:nvSpPr>
        <p:spPr bwMode="auto">
          <a:xfrm>
            <a:off x="609600" y="3951288"/>
            <a:ext cx="85344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ea typeface="楷体_GB2312" pitchFamily="49" charset="-122"/>
              </a:rPr>
              <a:t>⑤太小的负整数。</a:t>
            </a:r>
            <a:endParaRPr lang="zh-CN" altLang="zh-CN" sz="2400" b="1">
              <a:latin typeface="Times New Roman" panose="02020503050405090304" pitchFamily="18" charset="0"/>
              <a:ea typeface="楷体_GB2312" pitchFamily="49" charset="-122"/>
            </a:endParaRPr>
          </a:p>
          <a:p>
            <a:pPr eaLnBrk="1" hangingPunct="1">
              <a:lnSpc>
                <a:spcPct val="100000"/>
              </a:lnSpc>
              <a:spcBef>
                <a:spcPct val="50000"/>
              </a:spcBef>
              <a:buFontTx/>
              <a:buNone/>
            </a:pPr>
            <a:r>
              <a:rPr lang="zh-CN" altLang="zh-CN" sz="2400" b="1">
                <a:latin typeface="Times New Roman" panose="02020503050405090304" pitchFamily="18" charset="0"/>
                <a:ea typeface="楷体_GB2312" pitchFamily="49" charset="-122"/>
              </a:rPr>
              <a:t>输入：                                预期输出：“错误，无效输入”</a:t>
            </a:r>
            <a:endParaRPr lang="zh-CN" altLang="zh-CN" sz="2400" b="1">
              <a:latin typeface="Times New Roman" panose="02020503050405090304" pitchFamily="18" charset="0"/>
              <a:ea typeface="楷体_GB2312" pitchFamily="49" charset="-122"/>
            </a:endParaRPr>
          </a:p>
        </p:txBody>
      </p:sp>
      <p:grpSp>
        <p:nvGrpSpPr>
          <p:cNvPr id="4" name="Group 20"/>
          <p:cNvGrpSpPr/>
          <p:nvPr/>
        </p:nvGrpSpPr>
        <p:grpSpPr bwMode="auto">
          <a:xfrm>
            <a:off x="1752600" y="4713288"/>
            <a:ext cx="1943100" cy="360362"/>
            <a:chOff x="0" y="0"/>
            <a:chExt cx="1224" cy="227"/>
          </a:xfrm>
        </p:grpSpPr>
        <p:sp>
          <p:nvSpPr>
            <p:cNvPr id="82960" name="Text Box 21"/>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a:t>
              </a:r>
              <a:endParaRPr lang="zh-CN" altLang="zh-CN" sz="2400" b="1">
                <a:latin typeface="Times New Roman" panose="02020503050405090304" pitchFamily="18" charset="0"/>
              </a:endParaRPr>
            </a:p>
          </p:txBody>
        </p:sp>
        <p:sp>
          <p:nvSpPr>
            <p:cNvPr id="82961" name="Text Box 22"/>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3</a:t>
              </a:r>
              <a:endParaRPr lang="zh-CN" altLang="zh-CN" sz="2400" b="1">
                <a:latin typeface="Times New Roman" panose="02020503050405090304" pitchFamily="18" charset="0"/>
              </a:endParaRPr>
            </a:p>
          </p:txBody>
        </p:sp>
        <p:sp>
          <p:nvSpPr>
            <p:cNvPr id="82962" name="Text Box 23"/>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2</a:t>
              </a:r>
              <a:endParaRPr lang="zh-CN" altLang="zh-CN" sz="2400" b="1">
                <a:latin typeface="Times New Roman" panose="02020503050405090304" pitchFamily="18" charset="0"/>
              </a:endParaRPr>
            </a:p>
          </p:txBody>
        </p:sp>
        <p:sp>
          <p:nvSpPr>
            <p:cNvPr id="82963" name="Text Box 24"/>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7</a:t>
              </a:r>
              <a:endParaRPr lang="zh-CN" altLang="zh-CN" sz="2400" b="1">
                <a:latin typeface="Times New Roman" panose="02020503050405090304" pitchFamily="18" charset="0"/>
              </a:endParaRPr>
            </a:p>
          </p:txBody>
        </p:sp>
        <p:sp>
          <p:nvSpPr>
            <p:cNvPr id="82964" name="Text Box 25"/>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6</a:t>
              </a:r>
              <a:endParaRPr lang="zh-CN" altLang="zh-CN" sz="2400" b="1">
                <a:latin typeface="Times New Roman" panose="02020503050405090304" pitchFamily="18" charset="0"/>
              </a:endParaRPr>
            </a:p>
          </p:txBody>
        </p:sp>
        <p:sp>
          <p:nvSpPr>
            <p:cNvPr id="82965" name="Text Box 26"/>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9</a:t>
              </a:r>
              <a:endParaRPr lang="zh-CN" altLang="zh-CN" sz="2400" b="1">
                <a:latin typeface="Times New Roman" panose="02020503050405090304" pitchFamily="18" charset="0"/>
              </a:endParaRPr>
            </a:p>
          </p:txBody>
        </p:sp>
      </p:grpSp>
      <p:sp>
        <p:nvSpPr>
          <p:cNvPr id="60443" name="Text Box 27"/>
          <p:cNvSpPr txBox="1">
            <a:spLocks noChangeArrowheads="1"/>
          </p:cNvSpPr>
          <p:nvPr/>
        </p:nvSpPr>
        <p:spPr bwMode="auto">
          <a:xfrm>
            <a:off x="609600" y="5475288"/>
            <a:ext cx="85344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ea typeface="楷体_GB2312" pitchFamily="49" charset="-122"/>
              </a:rPr>
              <a:t>⑥太大的正整数。</a:t>
            </a:r>
            <a:endParaRPr lang="zh-CN" altLang="zh-CN" sz="2400" b="1">
              <a:latin typeface="Times New Roman" panose="02020503050405090304" pitchFamily="18" charset="0"/>
              <a:ea typeface="楷体_GB2312" pitchFamily="49" charset="-122"/>
            </a:endParaRPr>
          </a:p>
          <a:p>
            <a:pPr eaLnBrk="1" hangingPunct="1">
              <a:lnSpc>
                <a:spcPct val="100000"/>
              </a:lnSpc>
              <a:spcBef>
                <a:spcPct val="50000"/>
              </a:spcBef>
              <a:buFontTx/>
              <a:buNone/>
            </a:pPr>
            <a:r>
              <a:rPr lang="zh-CN" altLang="zh-CN" sz="2400" b="1">
                <a:latin typeface="Times New Roman" panose="02020503050405090304" pitchFamily="18" charset="0"/>
                <a:ea typeface="楷体_GB2312" pitchFamily="49" charset="-122"/>
              </a:rPr>
              <a:t>输入：                                预期输出：“错误，无效输入”</a:t>
            </a:r>
            <a:endParaRPr lang="zh-CN" altLang="zh-CN" sz="2400" b="1">
              <a:latin typeface="Times New Roman" panose="02020503050405090304" pitchFamily="18" charset="0"/>
            </a:endParaRPr>
          </a:p>
        </p:txBody>
      </p:sp>
      <p:grpSp>
        <p:nvGrpSpPr>
          <p:cNvPr id="5" name="Group 28"/>
          <p:cNvGrpSpPr/>
          <p:nvPr/>
        </p:nvGrpSpPr>
        <p:grpSpPr bwMode="auto">
          <a:xfrm>
            <a:off x="1752600" y="6237288"/>
            <a:ext cx="1943100" cy="360362"/>
            <a:chOff x="0" y="0"/>
            <a:chExt cx="1224" cy="227"/>
          </a:xfrm>
        </p:grpSpPr>
        <p:sp>
          <p:nvSpPr>
            <p:cNvPr id="82954" name="Text Box 29"/>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2955" name="Text Box 30"/>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3</a:t>
              </a:r>
              <a:endParaRPr lang="zh-CN" altLang="zh-CN" sz="2400" b="1">
                <a:latin typeface="Times New Roman" panose="02020503050405090304" pitchFamily="18" charset="0"/>
              </a:endParaRPr>
            </a:p>
          </p:txBody>
        </p:sp>
        <p:sp>
          <p:nvSpPr>
            <p:cNvPr id="82956" name="Text Box 31"/>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2</a:t>
              </a:r>
              <a:endParaRPr lang="zh-CN" altLang="zh-CN" sz="2400" b="1">
                <a:latin typeface="Times New Roman" panose="02020503050405090304" pitchFamily="18" charset="0"/>
              </a:endParaRPr>
            </a:p>
          </p:txBody>
        </p:sp>
        <p:sp>
          <p:nvSpPr>
            <p:cNvPr id="82957" name="Text Box 32"/>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7</a:t>
              </a:r>
              <a:endParaRPr lang="zh-CN" altLang="zh-CN" sz="2400" b="1">
                <a:latin typeface="Times New Roman" panose="02020503050405090304" pitchFamily="18" charset="0"/>
              </a:endParaRPr>
            </a:p>
          </p:txBody>
        </p:sp>
        <p:sp>
          <p:nvSpPr>
            <p:cNvPr id="82958" name="Text Box 33"/>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6</a:t>
              </a:r>
              <a:endParaRPr lang="zh-CN" altLang="zh-CN" sz="2400" b="1">
                <a:latin typeface="Times New Roman" panose="02020503050405090304" pitchFamily="18" charset="0"/>
              </a:endParaRPr>
            </a:p>
          </p:txBody>
        </p:sp>
        <p:sp>
          <p:nvSpPr>
            <p:cNvPr id="82959" name="Text Box 34"/>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8</a:t>
              </a:r>
              <a:endParaRPr lang="zh-CN" altLang="zh-CN" sz="2400" b="1">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Effect transition="in" filter="checkerboard(across)">
                                      <p:cBhvr>
                                        <p:cTn id="7" dur="500"/>
                                        <p:tgtEl>
                                          <p:spTgt spid="60419">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0419">
                                            <p:txEl>
                                              <p:pRg st="1" end="1"/>
                                            </p:txEl>
                                          </p:spTgt>
                                        </p:tgtEl>
                                        <p:attrNameLst>
                                          <p:attrName>style.visibility</p:attrName>
                                        </p:attrNameLst>
                                      </p:cBhvr>
                                      <p:to>
                                        <p:strVal val="visible"/>
                                      </p:to>
                                    </p:set>
                                    <p:animEffect transition="in" filter="checkerboard(across)">
                                      <p:cBhvr>
                                        <p:cTn id="11" dur="500"/>
                                        <p:tgtEl>
                                          <p:spTgt spid="60419">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60427"/>
                                        </p:tgtEl>
                                        <p:attrNameLst>
                                          <p:attrName>style.visibility</p:attrName>
                                        </p:attrNameLst>
                                      </p:cBhvr>
                                      <p:to>
                                        <p:strVal val="visible"/>
                                      </p:to>
                                    </p:set>
                                    <p:animEffect transition="in" filter="checkerboard(across)">
                                      <p:cBhvr>
                                        <p:cTn id="20" dur="500"/>
                                        <p:tgtEl>
                                          <p:spTgt spid="60427"/>
                                        </p:tgtEl>
                                      </p:cBhvr>
                                    </p:animEffect>
                                  </p:childTnLst>
                                </p:cTn>
                              </p:par>
                            </p:childTnLst>
                          </p:cTn>
                        </p:par>
                        <p:par>
                          <p:cTn id="21" fill="hold">
                            <p:stCondLst>
                              <p:cond delay="500"/>
                            </p:stCondLst>
                            <p:childTnLst>
                              <p:par>
                                <p:cTn id="22" presetID="4" presetClass="entr" presetSubtype="3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ox(ou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0435"/>
                                        </p:tgtEl>
                                        <p:attrNameLst>
                                          <p:attrName>style.visibility</p:attrName>
                                        </p:attrNameLst>
                                      </p:cBhvr>
                                      <p:to>
                                        <p:strVal val="visible"/>
                                      </p:to>
                                    </p:set>
                                    <p:animEffect transition="in" filter="checkerboard(across)">
                                      <p:cBhvr>
                                        <p:cTn id="29" dur="500"/>
                                        <p:tgtEl>
                                          <p:spTgt spid="60435"/>
                                        </p:tgtEl>
                                      </p:cBhvr>
                                    </p:animEffect>
                                  </p:childTnLst>
                                </p:cTn>
                              </p:par>
                            </p:childTnLst>
                          </p:cTn>
                        </p:par>
                        <p:par>
                          <p:cTn id="30" fill="hold">
                            <p:stCondLst>
                              <p:cond delay="500"/>
                            </p:stCondLst>
                            <p:childTnLst>
                              <p:par>
                                <p:cTn id="31" presetID="4" presetClass="entr" presetSubtype="32"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ou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0443"/>
                                        </p:tgtEl>
                                        <p:attrNameLst>
                                          <p:attrName>style.visibility</p:attrName>
                                        </p:attrNameLst>
                                      </p:cBhvr>
                                      <p:to>
                                        <p:strVal val="visible"/>
                                      </p:to>
                                    </p:set>
                                    <p:animEffect transition="in" filter="checkerboard(across)">
                                      <p:cBhvr>
                                        <p:cTn id="38" dur="500"/>
                                        <p:tgtEl>
                                          <p:spTgt spid="60443"/>
                                        </p:tgtEl>
                                      </p:cBhvr>
                                    </p:animEffect>
                                  </p:childTnLst>
                                </p:cTn>
                              </p:par>
                            </p:childTnLst>
                          </p:cTn>
                        </p:par>
                        <p:par>
                          <p:cTn id="39" fill="hold">
                            <p:stCondLst>
                              <p:cond delay="500"/>
                            </p:stCondLst>
                            <p:childTnLst>
                              <p:par>
                                <p:cTn id="40" presetID="3" presetClass="entr" presetSubtype="10"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advAuto="0" autoUpdateAnimBg="0" build="p"/>
      <p:bldP spid="60427" grpId="0" autoUpdateAnimBg="0"/>
      <p:bldP spid="60435" grpId="0" autoUpdateAnimBg="0"/>
      <p:bldP spid="60443"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69" name="标题 42"/>
          <p:cNvSpPr>
            <a:spLocks noGrp="1" noChangeArrowheads="1"/>
          </p:cNvSpPr>
          <p:nvPr>
            <p:ph type="title" idx="4294967295"/>
          </p:nvPr>
        </p:nvSpPr>
        <p:spPr/>
        <p:txBody>
          <a:bodyPr/>
          <a:lstStyle/>
          <a:p>
            <a:pPr eaLnBrk="1" hangingPunct="1"/>
            <a:r>
              <a:rPr lang="zh-CN" altLang="zh-CN" sz="3200">
                <a:latin typeface="宋体" pitchFamily="2" charset="-122"/>
              </a:rPr>
              <a:t>等价类划分</a:t>
            </a:r>
            <a:r>
              <a:rPr lang="en-US" altLang="zh-CN" sz="3200">
                <a:latin typeface="宋体" pitchFamily="2" charset="-122"/>
              </a:rPr>
              <a:t>——</a:t>
            </a:r>
            <a:r>
              <a:rPr lang="zh-CN" altLang="zh-CN" sz="3200">
                <a:latin typeface="宋体" pitchFamily="2" charset="-122"/>
              </a:rPr>
              <a:t>举例</a:t>
            </a:r>
            <a:r>
              <a:rPr lang="en-US" altLang="zh-CN" sz="3200">
                <a:latin typeface="宋体" pitchFamily="2" charset="-122"/>
              </a:rPr>
              <a:t>2</a:t>
            </a:r>
            <a:endParaRPr lang="zh-CN" altLang="zh-CN" sz="3200">
              <a:latin typeface="宋体" pitchFamily="2" charset="-122"/>
            </a:endParaRPr>
          </a:p>
        </p:txBody>
      </p:sp>
      <p:sp>
        <p:nvSpPr>
          <p:cNvPr id="61443" name="Rectangle 2"/>
          <p:cNvSpPr>
            <a:spLocks noGrp="1" noChangeArrowheads="1"/>
          </p:cNvSpPr>
          <p:nvPr>
            <p:ph idx="4294967295"/>
          </p:nvPr>
        </p:nvSpPr>
        <p:spPr>
          <a:xfrm>
            <a:off x="476250" y="981075"/>
            <a:ext cx="7696200" cy="5000625"/>
          </a:xfrm>
        </p:spPr>
        <p:txBody>
          <a:bodyPr/>
          <a:lstStyle/>
          <a:p>
            <a:pPr eaLnBrk="1" hangingPunct="1">
              <a:buFont typeface="Wingdings" panose="05000000000000000000" pitchFamily="2" charset="2"/>
              <a:buNone/>
            </a:pPr>
            <a:r>
              <a:rPr lang="zh-CN" altLang="zh-CN" sz="2400" b="1">
                <a:latin typeface="Times New Roman" panose="02020503050405090304" pitchFamily="18" charset="0"/>
                <a:ea typeface="楷体_GB2312" pitchFamily="49" charset="-122"/>
              </a:rPr>
              <a:t>⑦空字符串。</a:t>
            </a:r>
            <a:endParaRPr lang="zh-CN" altLang="zh-CN" sz="2400" b="1">
              <a:latin typeface="Times New Roman" panose="02020503050405090304" pitchFamily="18" charset="0"/>
              <a:ea typeface="楷体_GB2312" pitchFamily="49" charset="-122"/>
            </a:endParaRPr>
          </a:p>
          <a:p>
            <a:pPr eaLnBrk="1" hangingPunct="1">
              <a:buFont typeface="Wingdings" panose="05000000000000000000" pitchFamily="2" charset="2"/>
              <a:buNone/>
            </a:pPr>
            <a:r>
              <a:rPr lang="zh-CN" altLang="zh-CN" sz="2400" b="1">
                <a:latin typeface="Times New Roman" panose="02020503050405090304" pitchFamily="18" charset="0"/>
                <a:ea typeface="楷体_GB2312" pitchFamily="49" charset="-122"/>
              </a:rPr>
              <a:t>输入：                            预期输出：“错误：没有数字”</a:t>
            </a:r>
            <a:endParaRPr lang="zh-CN" altLang="zh-CN" sz="2400" b="1">
              <a:latin typeface="Times New Roman" panose="02020503050405090304" pitchFamily="18" charset="0"/>
              <a:ea typeface="楷体_GB2312" pitchFamily="49" charset="-122"/>
            </a:endParaRPr>
          </a:p>
        </p:txBody>
      </p:sp>
      <p:grpSp>
        <p:nvGrpSpPr>
          <p:cNvPr id="2" name="Group 4"/>
          <p:cNvGrpSpPr/>
          <p:nvPr/>
        </p:nvGrpSpPr>
        <p:grpSpPr bwMode="auto">
          <a:xfrm>
            <a:off x="1371600" y="1817688"/>
            <a:ext cx="1943100" cy="360362"/>
            <a:chOff x="0" y="0"/>
            <a:chExt cx="1224" cy="227"/>
          </a:xfrm>
        </p:grpSpPr>
        <p:sp>
          <p:nvSpPr>
            <p:cNvPr id="84005" name="Text Box 5"/>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4006" name="Text Box 6"/>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4007" name="Text Box 7"/>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4008" name="Text Box 8"/>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4009" name="Text Box 9"/>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4010" name="Text Box 10"/>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grpSp>
      <p:sp>
        <p:nvSpPr>
          <p:cNvPr id="61451" name="Text Box 11"/>
          <p:cNvSpPr txBox="1">
            <a:spLocks noChangeArrowheads="1"/>
          </p:cNvSpPr>
          <p:nvPr/>
        </p:nvSpPr>
        <p:spPr bwMode="auto">
          <a:xfrm>
            <a:off x="304800" y="2274888"/>
            <a:ext cx="8839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⑧左边补位的非0也非空格。</a:t>
            </a:r>
            <a:endParaRPr lang="zh-CN"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输入：                              预期输出：“错误：非法填充”</a:t>
            </a:r>
            <a:endParaRPr lang="zh-CN" altLang="zh-CN" sz="2400" b="1">
              <a:latin typeface="Times New Roman" panose="02020503050405090304" pitchFamily="18" charset="0"/>
            </a:endParaRPr>
          </a:p>
        </p:txBody>
      </p:sp>
      <p:grpSp>
        <p:nvGrpSpPr>
          <p:cNvPr id="3" name="Group 12"/>
          <p:cNvGrpSpPr/>
          <p:nvPr/>
        </p:nvGrpSpPr>
        <p:grpSpPr bwMode="auto">
          <a:xfrm>
            <a:off x="1447800" y="2808288"/>
            <a:ext cx="1943100" cy="360362"/>
            <a:chOff x="0" y="0"/>
            <a:chExt cx="1224" cy="227"/>
          </a:xfrm>
        </p:grpSpPr>
        <p:sp>
          <p:nvSpPr>
            <p:cNvPr id="83999" name="Text Box 13"/>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a</a:t>
              </a:r>
              <a:endParaRPr lang="en-US" altLang="zh-CN" sz="2400" b="1">
                <a:latin typeface="Times New Roman" panose="02020503050405090304" pitchFamily="18" charset="0"/>
              </a:endParaRPr>
            </a:p>
          </p:txBody>
        </p:sp>
        <p:sp>
          <p:nvSpPr>
            <p:cNvPr id="84000" name="Text Box 14"/>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a</a:t>
              </a:r>
              <a:endParaRPr lang="en-US" altLang="zh-CN" sz="2400" b="1">
                <a:latin typeface="Times New Roman" panose="02020503050405090304" pitchFamily="18" charset="0"/>
              </a:endParaRPr>
            </a:p>
          </p:txBody>
        </p:sp>
        <p:sp>
          <p:nvSpPr>
            <p:cNvPr id="84001" name="Text Box 15"/>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a</a:t>
              </a:r>
              <a:endParaRPr lang="en-US" altLang="zh-CN" sz="2400" b="1">
                <a:latin typeface="Times New Roman" panose="02020503050405090304" pitchFamily="18" charset="0"/>
              </a:endParaRPr>
            </a:p>
          </p:txBody>
        </p:sp>
        <p:sp>
          <p:nvSpPr>
            <p:cNvPr id="84002" name="Text Box 16"/>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a</a:t>
              </a:r>
              <a:endParaRPr lang="en-US" altLang="zh-CN" sz="2400" b="1">
                <a:latin typeface="Times New Roman" panose="02020503050405090304" pitchFamily="18" charset="0"/>
              </a:endParaRPr>
            </a:p>
          </p:txBody>
        </p:sp>
        <p:sp>
          <p:nvSpPr>
            <p:cNvPr id="84003" name="Text Box 17"/>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a</a:t>
              </a:r>
              <a:endParaRPr lang="en-US" altLang="zh-CN" sz="2400" b="1">
                <a:latin typeface="Times New Roman" panose="02020503050405090304" pitchFamily="18" charset="0"/>
              </a:endParaRPr>
            </a:p>
          </p:txBody>
        </p:sp>
        <p:sp>
          <p:nvSpPr>
            <p:cNvPr id="84004" name="Text Box 18"/>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1</a:t>
              </a:r>
              <a:endParaRPr lang="zh-CN" altLang="zh-CN" sz="2400" b="1">
                <a:latin typeface="Times New Roman" panose="02020503050405090304" pitchFamily="18" charset="0"/>
              </a:endParaRPr>
            </a:p>
          </p:txBody>
        </p:sp>
      </p:grpSp>
      <p:sp>
        <p:nvSpPr>
          <p:cNvPr id="61459" name="Text Box 19"/>
          <p:cNvSpPr txBox="1">
            <a:spLocks noChangeArrowheads="1"/>
          </p:cNvSpPr>
          <p:nvPr/>
        </p:nvSpPr>
        <p:spPr bwMode="auto">
          <a:xfrm>
            <a:off x="304800" y="3417888"/>
            <a:ext cx="853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⑨最高位右边也含空格。</a:t>
            </a:r>
            <a:endParaRPr lang="zh-CN"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输入：                             预期输出：“错误：无效输入”</a:t>
            </a:r>
            <a:endParaRPr lang="zh-CN" altLang="zh-CN" sz="2400" b="1">
              <a:latin typeface="Times New Roman" panose="02020503050405090304" pitchFamily="18" charset="0"/>
            </a:endParaRPr>
          </a:p>
        </p:txBody>
      </p:sp>
      <p:grpSp>
        <p:nvGrpSpPr>
          <p:cNvPr id="4" name="Group 20"/>
          <p:cNvGrpSpPr/>
          <p:nvPr/>
        </p:nvGrpSpPr>
        <p:grpSpPr bwMode="auto">
          <a:xfrm>
            <a:off x="1371600" y="3951288"/>
            <a:ext cx="1943100" cy="360362"/>
            <a:chOff x="0" y="0"/>
            <a:chExt cx="1224" cy="227"/>
          </a:xfrm>
        </p:grpSpPr>
        <p:sp>
          <p:nvSpPr>
            <p:cNvPr id="83993" name="Text Box 21"/>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3994" name="Text Box 22"/>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3995" name="Text Box 23"/>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1</a:t>
              </a:r>
              <a:endParaRPr lang="zh-CN" altLang="zh-CN" sz="2400" b="1">
                <a:latin typeface="Times New Roman" panose="02020503050405090304" pitchFamily="18" charset="0"/>
              </a:endParaRPr>
            </a:p>
          </p:txBody>
        </p:sp>
        <p:sp>
          <p:nvSpPr>
            <p:cNvPr id="83996" name="Text Box 24"/>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3997" name="Text Box 25"/>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3998" name="Text Box 26"/>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2</a:t>
              </a:r>
              <a:endParaRPr lang="zh-CN" altLang="zh-CN" sz="2400" b="1">
                <a:latin typeface="Times New Roman" panose="02020503050405090304" pitchFamily="18" charset="0"/>
              </a:endParaRPr>
            </a:p>
          </p:txBody>
        </p:sp>
      </p:grpSp>
      <p:sp>
        <p:nvSpPr>
          <p:cNvPr id="61467" name="Text Box 27"/>
          <p:cNvSpPr txBox="1">
            <a:spLocks noChangeArrowheads="1"/>
          </p:cNvSpPr>
          <p:nvPr/>
        </p:nvSpPr>
        <p:spPr bwMode="auto">
          <a:xfrm>
            <a:off x="228600" y="4560888"/>
            <a:ext cx="8610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⑩最高位右边含其它非数字字符。</a:t>
            </a:r>
            <a:endParaRPr lang="zh-CN"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输入：                             预期输出：“错误：无效输入”</a:t>
            </a:r>
            <a:endParaRPr lang="zh-CN" altLang="zh-CN" sz="2400" b="1">
              <a:latin typeface="Times New Roman" panose="02020503050405090304" pitchFamily="18" charset="0"/>
            </a:endParaRPr>
          </a:p>
        </p:txBody>
      </p:sp>
      <p:grpSp>
        <p:nvGrpSpPr>
          <p:cNvPr id="5" name="Group 28"/>
          <p:cNvGrpSpPr/>
          <p:nvPr/>
        </p:nvGrpSpPr>
        <p:grpSpPr bwMode="auto">
          <a:xfrm>
            <a:off x="1295400" y="5094288"/>
            <a:ext cx="1943100" cy="360362"/>
            <a:chOff x="0" y="0"/>
            <a:chExt cx="1224" cy="227"/>
          </a:xfrm>
        </p:grpSpPr>
        <p:sp>
          <p:nvSpPr>
            <p:cNvPr id="83987" name="Text Box 29"/>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3988" name="Text Box 30"/>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0</a:t>
              </a:r>
              <a:endParaRPr lang="zh-CN" altLang="zh-CN" sz="2400" b="1">
                <a:latin typeface="Times New Roman" panose="02020503050405090304" pitchFamily="18" charset="0"/>
              </a:endParaRPr>
            </a:p>
          </p:txBody>
        </p:sp>
        <p:sp>
          <p:nvSpPr>
            <p:cNvPr id="83989" name="Text Box 31"/>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1</a:t>
              </a:r>
              <a:endParaRPr lang="zh-CN" altLang="zh-CN" sz="2400" b="1">
                <a:latin typeface="Times New Roman" panose="02020503050405090304" pitchFamily="18" charset="0"/>
              </a:endParaRPr>
            </a:p>
          </p:txBody>
        </p:sp>
        <p:sp>
          <p:nvSpPr>
            <p:cNvPr id="83990" name="Text Box 32"/>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x</a:t>
              </a:r>
              <a:endParaRPr lang="en-US" altLang="zh-CN" sz="2400" b="1">
                <a:latin typeface="Times New Roman" panose="02020503050405090304" pitchFamily="18" charset="0"/>
              </a:endParaRPr>
            </a:p>
          </p:txBody>
        </p:sp>
        <p:sp>
          <p:nvSpPr>
            <p:cNvPr id="83991" name="Text Box 33"/>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en-US" altLang="zh-CN" sz="2400" b="1">
                  <a:latin typeface="Times New Roman" panose="02020503050405090304" pitchFamily="18" charset="0"/>
                </a:rPr>
                <a:t>x</a:t>
              </a:r>
              <a:endParaRPr lang="en-US" altLang="zh-CN" sz="2400" b="1">
                <a:latin typeface="Times New Roman" panose="02020503050405090304" pitchFamily="18" charset="0"/>
              </a:endParaRPr>
            </a:p>
          </p:txBody>
        </p:sp>
        <p:sp>
          <p:nvSpPr>
            <p:cNvPr id="83992" name="Text Box 34"/>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2</a:t>
              </a:r>
              <a:endParaRPr lang="zh-CN" altLang="zh-CN" sz="2400" b="1">
                <a:latin typeface="Times New Roman" panose="02020503050405090304" pitchFamily="18" charset="0"/>
              </a:endParaRPr>
            </a:p>
          </p:txBody>
        </p:sp>
      </p:grpSp>
      <p:sp>
        <p:nvSpPr>
          <p:cNvPr id="61475" name="Text Box 35"/>
          <p:cNvSpPr txBox="1">
            <a:spLocks noChangeArrowheads="1"/>
          </p:cNvSpPr>
          <p:nvPr/>
        </p:nvSpPr>
        <p:spPr bwMode="auto">
          <a:xfrm>
            <a:off x="228600" y="5703888"/>
            <a:ext cx="891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      负号与最高位间有空格。</a:t>
            </a:r>
            <a:endParaRPr lang="zh-CN" altLang="zh-CN" sz="2400" b="1">
              <a:latin typeface="Times New Roman" panose="02020503050405090304" pitchFamily="18" charset="0"/>
              <a:ea typeface="楷体_GB2312" pitchFamily="49" charset="-122"/>
            </a:endParaRPr>
          </a:p>
          <a:p>
            <a:pPr eaLnBrk="1" hangingPunct="1">
              <a:lnSpc>
                <a:spcPct val="100000"/>
              </a:lnSpc>
              <a:spcBef>
                <a:spcPct val="0"/>
              </a:spcBef>
              <a:buFontTx/>
              <a:buNone/>
            </a:pPr>
            <a:r>
              <a:rPr lang="zh-CN" altLang="zh-CN" sz="2400" b="1">
                <a:latin typeface="Times New Roman" panose="02020503050405090304" pitchFamily="18" charset="0"/>
                <a:ea typeface="楷体_GB2312" pitchFamily="49" charset="-122"/>
              </a:rPr>
              <a:t>输入：                             预期输出：“错误：负号位置非法”</a:t>
            </a:r>
            <a:endParaRPr lang="zh-CN" altLang="zh-CN" sz="2400" b="1">
              <a:latin typeface="Times New Roman" panose="02020503050405090304" pitchFamily="18" charset="0"/>
            </a:endParaRPr>
          </a:p>
        </p:txBody>
      </p:sp>
      <p:sp>
        <p:nvSpPr>
          <p:cNvPr id="61476" name="Oval 36"/>
          <p:cNvSpPr>
            <a:spLocks noChangeArrowheads="1"/>
          </p:cNvSpPr>
          <p:nvPr/>
        </p:nvSpPr>
        <p:spPr bwMode="auto">
          <a:xfrm>
            <a:off x="457200" y="5780088"/>
            <a:ext cx="287338" cy="287337"/>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b="1">
                <a:latin typeface="Times New Roman" panose="02020503050405090304" pitchFamily="18" charset="0"/>
              </a:rPr>
              <a:t>11</a:t>
            </a:r>
            <a:endParaRPr lang="zh-CN" altLang="zh-CN" sz="2400" b="1">
              <a:latin typeface="Times New Roman" panose="02020503050405090304" pitchFamily="18" charset="0"/>
            </a:endParaRPr>
          </a:p>
        </p:txBody>
      </p:sp>
      <p:grpSp>
        <p:nvGrpSpPr>
          <p:cNvPr id="6" name="Group 37"/>
          <p:cNvGrpSpPr/>
          <p:nvPr/>
        </p:nvGrpSpPr>
        <p:grpSpPr bwMode="auto">
          <a:xfrm>
            <a:off x="1295400" y="6237288"/>
            <a:ext cx="1943100" cy="360362"/>
            <a:chOff x="0" y="0"/>
            <a:chExt cx="1224" cy="227"/>
          </a:xfrm>
        </p:grpSpPr>
        <p:sp>
          <p:nvSpPr>
            <p:cNvPr id="83981" name="Text Box 38"/>
            <p:cNvSpPr txBox="1">
              <a:spLocks noChangeArrowheads="1"/>
            </p:cNvSpPr>
            <p:nvPr/>
          </p:nvSpPr>
          <p:spPr bwMode="auto">
            <a:xfrm>
              <a:off x="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3982" name="Text Box 39"/>
            <p:cNvSpPr txBox="1">
              <a:spLocks noChangeArrowheads="1"/>
            </p:cNvSpPr>
            <p:nvPr/>
          </p:nvSpPr>
          <p:spPr bwMode="auto">
            <a:xfrm>
              <a:off x="204"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3983" name="Text Box 40"/>
            <p:cNvSpPr txBox="1">
              <a:spLocks noChangeArrowheads="1"/>
            </p:cNvSpPr>
            <p:nvPr/>
          </p:nvSpPr>
          <p:spPr bwMode="auto">
            <a:xfrm>
              <a:off x="408"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80000"/>
                </a:lnSpc>
                <a:spcBef>
                  <a:spcPct val="0"/>
                </a:spcBef>
                <a:buFontTx/>
                <a:buNone/>
              </a:pPr>
              <a:r>
                <a:rPr lang="zh-CN" altLang="zh-CN" sz="2400" b="1">
                  <a:latin typeface="Times New Roman" panose="02020503050405090304" pitchFamily="18" charset="0"/>
                </a:rPr>
                <a:t>-</a:t>
              </a:r>
              <a:endParaRPr lang="zh-CN" altLang="zh-CN" sz="2400" b="1">
                <a:latin typeface="Times New Roman" panose="02020503050405090304" pitchFamily="18" charset="0"/>
              </a:endParaRPr>
            </a:p>
          </p:txBody>
        </p:sp>
        <p:sp>
          <p:nvSpPr>
            <p:cNvPr id="83984" name="Text Box 41"/>
            <p:cNvSpPr txBox="1">
              <a:spLocks noChangeArrowheads="1"/>
            </p:cNvSpPr>
            <p:nvPr/>
          </p:nvSpPr>
          <p:spPr bwMode="auto">
            <a:xfrm>
              <a:off x="612"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 </a:t>
              </a:r>
              <a:endParaRPr lang="zh-CN" altLang="zh-CN" sz="2400" b="1">
                <a:latin typeface="Times New Roman" panose="02020503050405090304" pitchFamily="18" charset="0"/>
              </a:endParaRPr>
            </a:p>
          </p:txBody>
        </p:sp>
        <p:sp>
          <p:nvSpPr>
            <p:cNvPr id="83985" name="Text Box 42"/>
            <p:cNvSpPr txBox="1">
              <a:spLocks noChangeArrowheads="1"/>
            </p:cNvSpPr>
            <p:nvPr/>
          </p:nvSpPr>
          <p:spPr bwMode="auto">
            <a:xfrm>
              <a:off x="816"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1</a:t>
              </a:r>
              <a:endParaRPr lang="zh-CN" altLang="zh-CN" sz="2400" b="1">
                <a:latin typeface="Times New Roman" panose="02020503050405090304" pitchFamily="18" charset="0"/>
              </a:endParaRPr>
            </a:p>
          </p:txBody>
        </p:sp>
        <p:sp>
          <p:nvSpPr>
            <p:cNvPr id="83986" name="Text Box 43"/>
            <p:cNvSpPr txBox="1">
              <a:spLocks noChangeArrowheads="1"/>
            </p:cNvSpPr>
            <p:nvPr/>
          </p:nvSpPr>
          <p:spPr bwMode="auto">
            <a:xfrm>
              <a:off x="1020" y="0"/>
              <a:ext cx="204" cy="227"/>
            </a:xfrm>
            <a:prstGeom prst="rect">
              <a:avLst/>
            </a:prstGeom>
            <a:noFill/>
            <a:ln w="9525">
              <a:solidFill>
                <a:schemeClr val="tx1"/>
              </a:solidFill>
              <a:prstDash val="sysDot"/>
              <a:miter lim="800000"/>
            </a:ln>
            <a:extLst>
              <a:ext uri="{909E8E84-426E-40DD-AFC4-6F175D3DCCD1}">
                <a14:hiddenFill xmlns:a14="http://schemas.microsoft.com/office/drawing/2010/main">
                  <a:solidFill>
                    <a:srgbClr val="FFFFFF"/>
                  </a:solidFill>
                </a14:hiddenFill>
              </a:ext>
            </a:extLst>
          </p:spPr>
          <p:txBody>
            <a:bodyPr lIns="90000" tIns="0" rIns="54000" bIns="118800"/>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50000"/>
                </a:spcBef>
                <a:buFontTx/>
                <a:buNone/>
              </a:pPr>
              <a:r>
                <a:rPr lang="zh-CN" altLang="zh-CN" sz="2400" b="1">
                  <a:latin typeface="Times New Roman" panose="02020503050405090304" pitchFamily="18" charset="0"/>
                </a:rPr>
                <a:t>2</a:t>
              </a:r>
              <a:endParaRPr lang="zh-CN" altLang="zh-CN" sz="2400" b="1">
                <a:latin typeface="Times New Roman" panose="0202050305040509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checkerboard(across)">
                                      <p:cBhvr>
                                        <p:cTn id="7" dur="500"/>
                                        <p:tgtEl>
                                          <p:spTgt spid="61443">
                                            <p:txEl>
                                              <p:pRg st="0" end="0"/>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61443">
                                            <p:txEl>
                                              <p:pRg st="1" end="1"/>
                                            </p:txEl>
                                          </p:spTgt>
                                        </p:tgtEl>
                                        <p:attrNameLst>
                                          <p:attrName>style.visibility</p:attrName>
                                        </p:attrNameLst>
                                      </p:cBhvr>
                                      <p:to>
                                        <p:strVal val="visible"/>
                                      </p:to>
                                    </p:set>
                                    <p:animEffect transition="in" filter="checkerboard(across)">
                                      <p:cBhvr>
                                        <p:cTn id="11" dur="500"/>
                                        <p:tgtEl>
                                          <p:spTgt spid="61443">
                                            <p:txEl>
                                              <p:pRg st="1" end="1"/>
                                            </p:txEl>
                                          </p:spTgt>
                                        </p:tgtEl>
                                      </p:cBhvr>
                                    </p:animEffect>
                                  </p:childTnLst>
                                </p:cTn>
                              </p:par>
                            </p:childTnLst>
                          </p:cTn>
                        </p:par>
                        <p:par>
                          <p:cTn id="12" fill="hold">
                            <p:stCondLst>
                              <p:cond delay="1000"/>
                            </p:stCondLst>
                            <p:childTnLst>
                              <p:par>
                                <p:cTn id="13" presetID="4" presetClass="entr" presetSubtype="3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ox(ou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61451"/>
                                        </p:tgtEl>
                                        <p:attrNameLst>
                                          <p:attrName>style.visibility</p:attrName>
                                        </p:attrNameLst>
                                      </p:cBhvr>
                                      <p:to>
                                        <p:strVal val="visible"/>
                                      </p:to>
                                    </p:set>
                                    <p:animEffect transition="in" filter="checkerboard(across)">
                                      <p:cBhvr>
                                        <p:cTn id="20" dur="500"/>
                                        <p:tgtEl>
                                          <p:spTgt spid="61451"/>
                                        </p:tgtEl>
                                      </p:cBhvr>
                                    </p:animEffect>
                                  </p:childTnLst>
                                </p:cTn>
                              </p:par>
                            </p:childTnLst>
                          </p:cTn>
                        </p:par>
                        <p:par>
                          <p:cTn id="21" fill="hold">
                            <p:stCondLst>
                              <p:cond delay="500"/>
                            </p:stCondLst>
                            <p:childTnLst>
                              <p:par>
                                <p:cTn id="22" presetID="4" presetClass="entr" presetSubtype="32"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ox(out)">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61459"/>
                                        </p:tgtEl>
                                        <p:attrNameLst>
                                          <p:attrName>style.visibility</p:attrName>
                                        </p:attrNameLst>
                                      </p:cBhvr>
                                      <p:to>
                                        <p:strVal val="visible"/>
                                      </p:to>
                                    </p:set>
                                    <p:animEffect transition="in" filter="checkerboard(across)">
                                      <p:cBhvr>
                                        <p:cTn id="29" dur="500"/>
                                        <p:tgtEl>
                                          <p:spTgt spid="61459"/>
                                        </p:tgtEl>
                                      </p:cBhvr>
                                    </p:animEffect>
                                  </p:childTnLst>
                                </p:cTn>
                              </p:par>
                            </p:childTnLst>
                          </p:cTn>
                        </p:par>
                        <p:par>
                          <p:cTn id="30" fill="hold">
                            <p:stCondLst>
                              <p:cond delay="500"/>
                            </p:stCondLst>
                            <p:childTnLst>
                              <p:par>
                                <p:cTn id="31" presetID="4" presetClass="entr" presetSubtype="32"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ox(out)">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61467"/>
                                        </p:tgtEl>
                                        <p:attrNameLst>
                                          <p:attrName>style.visibility</p:attrName>
                                        </p:attrNameLst>
                                      </p:cBhvr>
                                      <p:to>
                                        <p:strVal val="visible"/>
                                      </p:to>
                                    </p:set>
                                    <p:animEffect transition="in" filter="checkerboard(across)">
                                      <p:cBhvr>
                                        <p:cTn id="38" dur="500"/>
                                        <p:tgtEl>
                                          <p:spTgt spid="61467"/>
                                        </p:tgtEl>
                                      </p:cBhvr>
                                    </p:animEffect>
                                  </p:childTnLst>
                                </p:cTn>
                              </p:par>
                            </p:childTnLst>
                          </p:cTn>
                        </p:par>
                        <p:par>
                          <p:cTn id="39" fill="hold">
                            <p:stCondLst>
                              <p:cond delay="500"/>
                            </p:stCondLst>
                            <p:childTnLst>
                              <p:par>
                                <p:cTn id="40" presetID="4" presetClass="entr" presetSubtype="32"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ox(out)">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5" presetClass="entr" presetSubtype="10" fill="hold" grpId="0" nodeType="clickEffect">
                                  <p:stCondLst>
                                    <p:cond delay="0"/>
                                  </p:stCondLst>
                                  <p:childTnLst>
                                    <p:set>
                                      <p:cBhvr>
                                        <p:cTn id="46" dur="1" fill="hold">
                                          <p:stCondLst>
                                            <p:cond delay="0"/>
                                          </p:stCondLst>
                                        </p:cTn>
                                        <p:tgtEl>
                                          <p:spTgt spid="61475"/>
                                        </p:tgtEl>
                                        <p:attrNameLst>
                                          <p:attrName>style.visibility</p:attrName>
                                        </p:attrNameLst>
                                      </p:cBhvr>
                                      <p:to>
                                        <p:strVal val="visible"/>
                                      </p:to>
                                    </p:set>
                                    <p:animEffect transition="in" filter="checkerboard(across)">
                                      <p:cBhvr>
                                        <p:cTn id="47" dur="500"/>
                                        <p:tgtEl>
                                          <p:spTgt spid="61475"/>
                                        </p:tgtEl>
                                      </p:cBhvr>
                                    </p:animEffect>
                                  </p:childTnLst>
                                </p:cTn>
                              </p:par>
                            </p:childTnLst>
                          </p:cTn>
                        </p:par>
                        <p:par>
                          <p:cTn id="48" fill="hold">
                            <p:stCondLst>
                              <p:cond delay="500"/>
                            </p:stCondLst>
                            <p:childTnLst>
                              <p:par>
                                <p:cTn id="49" presetID="5" presetClass="entr" presetSubtype="10" fill="hold" grpId="0" nodeType="afterEffect">
                                  <p:stCondLst>
                                    <p:cond delay="0"/>
                                  </p:stCondLst>
                                  <p:childTnLst>
                                    <p:set>
                                      <p:cBhvr>
                                        <p:cTn id="50" dur="1" fill="hold">
                                          <p:stCondLst>
                                            <p:cond delay="0"/>
                                          </p:stCondLst>
                                        </p:cTn>
                                        <p:tgtEl>
                                          <p:spTgt spid="61476"/>
                                        </p:tgtEl>
                                        <p:attrNameLst>
                                          <p:attrName>style.visibility</p:attrName>
                                        </p:attrNameLst>
                                      </p:cBhvr>
                                      <p:to>
                                        <p:strVal val="visible"/>
                                      </p:to>
                                    </p:set>
                                    <p:animEffect transition="in" filter="checkerboard(across)">
                                      <p:cBhvr>
                                        <p:cTn id="51" dur="500"/>
                                        <p:tgtEl>
                                          <p:spTgt spid="61476"/>
                                        </p:tgtEl>
                                      </p:cBhvr>
                                    </p:animEffect>
                                  </p:childTnLst>
                                </p:cTn>
                              </p:par>
                            </p:childTnLst>
                          </p:cTn>
                        </p:par>
                        <p:par>
                          <p:cTn id="52" fill="hold">
                            <p:stCondLst>
                              <p:cond delay="1000"/>
                            </p:stCondLst>
                            <p:childTnLst>
                              <p:par>
                                <p:cTn id="53" presetID="5" presetClass="entr" presetSubtype="10" fill="hold" nodeType="after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checkerboard(across)">
                                      <p:cBhvr>
                                        <p:cTn id="5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dvAuto="0" autoUpdateAnimBg="0" build="p"/>
      <p:bldP spid="61451" grpId="0" autoUpdateAnimBg="0"/>
      <p:bldP spid="61459" grpId="0" autoUpdateAnimBg="0"/>
      <p:bldP spid="61467" grpId="0" autoUpdateAnimBg="0"/>
      <p:bldP spid="61475" grpId="0" autoUpdateAnimBg="0"/>
      <p:bldP spid="61476"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idx="4294967295"/>
          </p:nvPr>
        </p:nvSpPr>
        <p:spPr/>
        <p:txBody>
          <a:bodyPr/>
          <a:lstStyle/>
          <a:p>
            <a:pPr algn="just" eaLnBrk="1" hangingPunct="1"/>
            <a:r>
              <a:rPr lang="en-US" altLang="zh-CN" sz="3200">
                <a:latin typeface="宋体" pitchFamily="2" charset="-122"/>
              </a:rPr>
              <a:t>2.</a:t>
            </a:r>
            <a:r>
              <a:rPr lang="zh-CN" altLang="zh-CN" sz="3200">
                <a:latin typeface="宋体" pitchFamily="2" charset="-122"/>
              </a:rPr>
              <a:t>边界值分析</a:t>
            </a:r>
            <a:r>
              <a:rPr lang="zh-CN" altLang="zh-CN" sz="2800">
                <a:latin typeface="宋体" pitchFamily="2" charset="-122"/>
              </a:rPr>
              <a:t>(</a:t>
            </a:r>
            <a:r>
              <a:rPr lang="en-US" altLang="zh-CN" sz="2800">
                <a:latin typeface="宋体" pitchFamily="2" charset="-122"/>
              </a:rPr>
              <a:t>Boundary Value Analysis)</a:t>
            </a:r>
            <a:endParaRPr lang="zh-CN" altLang="zh-CN" sz="2800">
              <a:latin typeface="宋体" pitchFamily="2" charset="-122"/>
            </a:endParaRPr>
          </a:p>
        </p:txBody>
      </p:sp>
      <p:sp>
        <p:nvSpPr>
          <p:cNvPr id="84994" name="Rectangle 3"/>
          <p:cNvSpPr>
            <a:spLocks noGrp="1" noChangeArrowheads="1"/>
          </p:cNvSpPr>
          <p:nvPr>
            <p:ph idx="4294967295"/>
          </p:nvPr>
        </p:nvSpPr>
        <p:spPr>
          <a:xfrm>
            <a:off x="468313" y="1341438"/>
            <a:ext cx="8229600" cy="4525962"/>
          </a:xfrm>
        </p:spPr>
        <p:txBody>
          <a:bodyPr/>
          <a:lstStyle/>
          <a:p>
            <a:pPr eaLnBrk="1" hangingPunct="1">
              <a:buClr>
                <a:srgbClr val="FF9900"/>
              </a:buClr>
            </a:pPr>
            <a:r>
              <a:rPr lang="zh-CN" altLang="zh-CN" sz="2800">
                <a:latin typeface="宋体" pitchFamily="2" charset="-122"/>
              </a:rPr>
              <a:t>边界值分析也是一种黑盒测试方法，是对等价类划分方法的补充。</a:t>
            </a:r>
            <a:endParaRPr lang="zh-CN" altLang="zh-CN" sz="2800">
              <a:latin typeface="宋体" pitchFamily="2" charset="-122"/>
            </a:endParaRPr>
          </a:p>
          <a:p>
            <a:pPr eaLnBrk="1" hangingPunct="1">
              <a:buClr>
                <a:srgbClr val="FF9900"/>
              </a:buClr>
            </a:pPr>
            <a:r>
              <a:rPr lang="zh-CN" altLang="zh-CN" sz="2800">
                <a:latin typeface="宋体" pitchFamily="2" charset="-122"/>
              </a:rPr>
              <a:t>人们从长期的测试工作经验得知，</a:t>
            </a:r>
            <a:r>
              <a:rPr lang="zh-CN" altLang="zh-CN" sz="2800">
                <a:solidFill>
                  <a:srgbClr val="FF0000"/>
                </a:solidFill>
                <a:latin typeface="宋体" pitchFamily="2" charset="-122"/>
              </a:rPr>
              <a:t>大量的错误是发生在输入或输出范围的边界上，而不是在输入范围的内部</a:t>
            </a:r>
            <a:r>
              <a:rPr lang="zh-CN" altLang="zh-CN" sz="2800">
                <a:latin typeface="宋体" pitchFamily="2" charset="-122"/>
              </a:rPr>
              <a:t>。因此针对各种边界情况设计测试用例，</a:t>
            </a:r>
            <a:r>
              <a:rPr lang="zh-CN" altLang="zh-CN" sz="2800" u="sng">
                <a:latin typeface="宋体" pitchFamily="2" charset="-122"/>
              </a:rPr>
              <a:t>可以查出更多的错误</a:t>
            </a:r>
            <a:r>
              <a:rPr lang="zh-CN" altLang="zh-CN" sz="2800">
                <a:latin typeface="宋体" pitchFamily="2" charset="-122"/>
              </a:rPr>
              <a:t>。</a:t>
            </a:r>
            <a:br>
              <a:rPr lang="zh-CN" altLang="zh-CN" sz="2800">
                <a:latin typeface="宋体" pitchFamily="2" charset="-122"/>
              </a:rPr>
            </a:br>
            <a:r>
              <a:rPr lang="zh-CN" altLang="zh-CN" sz="2800">
                <a:latin typeface="宋体" pitchFamily="2" charset="-122"/>
              </a:rPr>
              <a:t>注意：  ① 程序最容易在边界发生错误；                             	     ② 通常与等价划分结合进行。</a:t>
            </a:r>
            <a:endParaRPr lang="zh-CN" altLang="zh-CN" sz="2800">
              <a:latin typeface="宋体" pitchFamily="2" charset="-122"/>
            </a:endParaRPr>
          </a:p>
        </p:txBody>
      </p:sp>
    </p:spTree>
  </p:cSld>
  <p:clrMapOvr>
    <a:masterClrMapping/>
  </p:clrMapOvr>
  <p:transition>
    <p:blinds dir="vert"/>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3"/>
          <p:cNvSpPr>
            <a:spLocks noGrp="1" noChangeArrowheads="1"/>
          </p:cNvSpPr>
          <p:nvPr>
            <p:ph type="title" idx="4294967295"/>
          </p:nvPr>
        </p:nvSpPr>
        <p:spPr/>
        <p:txBody>
          <a:bodyPr/>
          <a:lstStyle/>
          <a:p>
            <a:pPr algn="just" eaLnBrk="1" hangingPunct="1"/>
            <a:r>
              <a:rPr lang="zh-CN" altLang="zh-CN" sz="3200">
                <a:latin typeface="宋体" pitchFamily="2" charset="-122"/>
              </a:rPr>
              <a:t>边界值分析</a:t>
            </a:r>
            <a:endParaRPr lang="zh-CN" altLang="zh-CN" sz="3200">
              <a:latin typeface="宋体" pitchFamily="2" charset="-122"/>
            </a:endParaRPr>
          </a:p>
        </p:txBody>
      </p:sp>
      <p:sp>
        <p:nvSpPr>
          <p:cNvPr id="86018" name="Rectangle 2"/>
          <p:cNvSpPr>
            <a:spLocks noGrp="1" noChangeArrowheads="1"/>
          </p:cNvSpPr>
          <p:nvPr>
            <p:ph idx="4294967295"/>
          </p:nvPr>
        </p:nvSpPr>
        <p:spPr>
          <a:xfrm>
            <a:off x="323850" y="1412875"/>
            <a:ext cx="8434388" cy="4525963"/>
          </a:xfrm>
        </p:spPr>
        <p:txBody>
          <a:bodyPr/>
          <a:lstStyle/>
          <a:p>
            <a:pPr eaLnBrk="1" hangingPunct="1">
              <a:buClr>
                <a:srgbClr val="FF9900"/>
              </a:buClr>
            </a:pPr>
            <a:r>
              <a:rPr lang="zh-CN" altLang="zh-CN" sz="2800">
                <a:latin typeface="宋体" pitchFamily="2" charset="-122"/>
              </a:rPr>
              <a:t>比如，在做三角形计算时，要输入三角形的三个边长：</a:t>
            </a:r>
            <a:r>
              <a:rPr lang="en-US" altLang="zh-CN" sz="2800">
                <a:solidFill>
                  <a:srgbClr val="FF3300"/>
                </a:solidFill>
                <a:latin typeface="宋体" pitchFamily="2" charset="-122"/>
              </a:rPr>
              <a:t>A</a:t>
            </a:r>
            <a:r>
              <a:rPr lang="zh-CN" altLang="zh-CN" sz="2800">
                <a:solidFill>
                  <a:srgbClr val="FF3300"/>
                </a:solidFill>
                <a:latin typeface="宋体" pitchFamily="2" charset="-122"/>
              </a:rPr>
              <a:t>、</a:t>
            </a:r>
            <a:r>
              <a:rPr lang="en-US" altLang="zh-CN" sz="2800">
                <a:solidFill>
                  <a:srgbClr val="FF3300"/>
                </a:solidFill>
                <a:latin typeface="宋体" pitchFamily="2" charset="-122"/>
              </a:rPr>
              <a:t>B</a:t>
            </a:r>
            <a:r>
              <a:rPr lang="zh-CN" altLang="zh-CN" sz="2800">
                <a:latin typeface="宋体" pitchFamily="2" charset="-122"/>
              </a:rPr>
              <a:t>和</a:t>
            </a:r>
            <a:r>
              <a:rPr lang="en-US" altLang="zh-CN" sz="2800">
                <a:solidFill>
                  <a:srgbClr val="FF3300"/>
                </a:solidFill>
                <a:latin typeface="宋体" pitchFamily="2" charset="-122"/>
              </a:rPr>
              <a:t>C</a:t>
            </a:r>
            <a:r>
              <a:rPr lang="zh-CN" altLang="zh-CN" sz="2800">
                <a:latin typeface="宋体" pitchFamily="2" charset="-122"/>
              </a:rPr>
              <a:t>。 我们应注意到这三个数值应当满足</a:t>
            </a:r>
            <a:endParaRPr lang="zh-CN" altLang="zh-CN" sz="2800">
              <a:latin typeface="宋体" pitchFamily="2" charset="-122"/>
            </a:endParaRPr>
          </a:p>
          <a:p>
            <a:pPr eaLnBrk="1" hangingPunct="1">
              <a:buFont typeface="Wingdings" panose="05000000000000000000" pitchFamily="2" charset="2"/>
              <a:buNone/>
            </a:pPr>
            <a:r>
              <a:rPr lang="zh-CN" altLang="zh-CN" sz="2800">
                <a:latin typeface="宋体" pitchFamily="2" charset="-122"/>
              </a:rPr>
              <a:t>    </a:t>
            </a:r>
            <a:r>
              <a:rPr lang="en-US" altLang="zh-CN" sz="2800">
                <a:solidFill>
                  <a:srgbClr val="FF3300"/>
                </a:solidFill>
                <a:latin typeface="宋体" pitchFamily="2" charset="-122"/>
              </a:rPr>
              <a:t>A</a:t>
            </a:r>
            <a:r>
              <a:rPr lang="zh-CN" altLang="zh-CN" sz="2800">
                <a:solidFill>
                  <a:srgbClr val="FF3300"/>
                </a:solidFill>
                <a:latin typeface="宋体" pitchFamily="2" charset="-122"/>
              </a:rPr>
              <a:t>＞</a:t>
            </a:r>
            <a:r>
              <a:rPr lang="en-US" altLang="zh-CN" sz="2800">
                <a:solidFill>
                  <a:srgbClr val="FF3300"/>
                </a:solidFill>
                <a:latin typeface="宋体" pitchFamily="2" charset="-122"/>
              </a:rPr>
              <a:t>0</a:t>
            </a:r>
            <a:r>
              <a:rPr lang="zh-CN" altLang="zh-CN" sz="2800">
                <a:solidFill>
                  <a:srgbClr val="FF3300"/>
                </a:solidFill>
                <a:latin typeface="宋体" pitchFamily="2" charset="-122"/>
              </a:rPr>
              <a:t>、</a:t>
            </a:r>
            <a:r>
              <a:rPr lang="en-US" altLang="zh-CN" sz="2800">
                <a:solidFill>
                  <a:srgbClr val="FF3300"/>
                </a:solidFill>
                <a:latin typeface="宋体" pitchFamily="2" charset="-122"/>
              </a:rPr>
              <a:t>B</a:t>
            </a:r>
            <a:r>
              <a:rPr lang="zh-CN" altLang="zh-CN" sz="2800">
                <a:solidFill>
                  <a:srgbClr val="FF3300"/>
                </a:solidFill>
                <a:latin typeface="宋体" pitchFamily="2" charset="-122"/>
              </a:rPr>
              <a:t>＞</a:t>
            </a:r>
            <a:r>
              <a:rPr lang="en-US" altLang="zh-CN" sz="2800">
                <a:solidFill>
                  <a:srgbClr val="FF3300"/>
                </a:solidFill>
                <a:latin typeface="宋体" pitchFamily="2" charset="-122"/>
              </a:rPr>
              <a:t>0</a:t>
            </a:r>
            <a:r>
              <a:rPr lang="zh-CN" altLang="zh-CN" sz="2800">
                <a:solidFill>
                  <a:srgbClr val="FF3300"/>
                </a:solidFill>
                <a:latin typeface="宋体" pitchFamily="2" charset="-122"/>
              </a:rPr>
              <a:t>、</a:t>
            </a:r>
            <a:r>
              <a:rPr lang="en-US" altLang="zh-CN" sz="2800">
                <a:solidFill>
                  <a:srgbClr val="FF3300"/>
                </a:solidFill>
                <a:latin typeface="宋体" pitchFamily="2" charset="-122"/>
              </a:rPr>
              <a:t>C</a:t>
            </a:r>
            <a:r>
              <a:rPr lang="zh-CN" altLang="zh-CN" sz="2800">
                <a:solidFill>
                  <a:srgbClr val="FF3300"/>
                </a:solidFill>
                <a:latin typeface="宋体" pitchFamily="2" charset="-122"/>
              </a:rPr>
              <a:t>＞</a:t>
            </a:r>
            <a:r>
              <a:rPr lang="en-US" altLang="zh-CN" sz="2800">
                <a:solidFill>
                  <a:srgbClr val="FF3300"/>
                </a:solidFill>
                <a:latin typeface="宋体" pitchFamily="2" charset="-122"/>
              </a:rPr>
              <a:t>0</a:t>
            </a:r>
            <a:r>
              <a:rPr lang="zh-CN" altLang="zh-CN" sz="2800">
                <a:solidFill>
                  <a:srgbClr val="FF3300"/>
                </a:solidFill>
                <a:latin typeface="宋体" pitchFamily="2" charset="-122"/>
              </a:rPr>
              <a:t>、</a:t>
            </a:r>
            <a:endParaRPr lang="zh-CN" altLang="zh-CN" sz="2800">
              <a:solidFill>
                <a:srgbClr val="FF3300"/>
              </a:solidFill>
              <a:latin typeface="宋体" pitchFamily="2" charset="-122"/>
            </a:endParaRPr>
          </a:p>
          <a:p>
            <a:pPr eaLnBrk="1" hangingPunct="1">
              <a:buFont typeface="Wingdings" panose="05000000000000000000" pitchFamily="2" charset="2"/>
              <a:buNone/>
            </a:pPr>
            <a:r>
              <a:rPr lang="zh-CN" altLang="zh-CN" sz="2800">
                <a:solidFill>
                  <a:srgbClr val="FF3300"/>
                </a:solidFill>
                <a:latin typeface="宋体" pitchFamily="2" charset="-122"/>
              </a:rPr>
              <a:t>    </a:t>
            </a:r>
            <a:r>
              <a:rPr lang="en-US" altLang="zh-CN" sz="2800">
                <a:solidFill>
                  <a:srgbClr val="FF3300"/>
                </a:solidFill>
                <a:latin typeface="宋体" pitchFamily="2" charset="-122"/>
              </a:rPr>
              <a:t>A</a:t>
            </a:r>
            <a:r>
              <a:rPr lang="zh-CN" altLang="zh-CN" sz="2800">
                <a:solidFill>
                  <a:srgbClr val="FF3300"/>
                </a:solidFill>
                <a:latin typeface="宋体" pitchFamily="2" charset="-122"/>
              </a:rPr>
              <a:t>＋</a:t>
            </a:r>
            <a:r>
              <a:rPr lang="en-US" altLang="zh-CN" sz="2800">
                <a:solidFill>
                  <a:srgbClr val="FF3300"/>
                </a:solidFill>
                <a:latin typeface="宋体" pitchFamily="2" charset="-122"/>
              </a:rPr>
              <a:t>B</a:t>
            </a:r>
            <a:r>
              <a:rPr lang="zh-CN" altLang="zh-CN" sz="2800">
                <a:solidFill>
                  <a:srgbClr val="FF3300"/>
                </a:solidFill>
                <a:latin typeface="宋体" pitchFamily="2" charset="-122"/>
              </a:rPr>
              <a:t>＞</a:t>
            </a:r>
            <a:r>
              <a:rPr lang="en-US" altLang="zh-CN" sz="2800">
                <a:solidFill>
                  <a:srgbClr val="FF3300"/>
                </a:solidFill>
                <a:latin typeface="宋体" pitchFamily="2" charset="-122"/>
              </a:rPr>
              <a:t>C</a:t>
            </a:r>
            <a:r>
              <a:rPr lang="zh-CN" altLang="zh-CN" sz="2800">
                <a:solidFill>
                  <a:srgbClr val="FF3300"/>
                </a:solidFill>
                <a:latin typeface="宋体" pitchFamily="2" charset="-122"/>
              </a:rPr>
              <a:t>、</a:t>
            </a:r>
            <a:r>
              <a:rPr lang="en-US" altLang="zh-CN" sz="2800">
                <a:solidFill>
                  <a:srgbClr val="FF3300"/>
                </a:solidFill>
                <a:latin typeface="宋体" pitchFamily="2" charset="-122"/>
              </a:rPr>
              <a:t>A</a:t>
            </a:r>
            <a:r>
              <a:rPr lang="zh-CN" altLang="zh-CN" sz="2800">
                <a:solidFill>
                  <a:srgbClr val="FF3300"/>
                </a:solidFill>
                <a:latin typeface="宋体" pitchFamily="2" charset="-122"/>
              </a:rPr>
              <a:t>＋</a:t>
            </a:r>
            <a:r>
              <a:rPr lang="en-US" altLang="zh-CN" sz="2800">
                <a:solidFill>
                  <a:srgbClr val="FF3300"/>
                </a:solidFill>
                <a:latin typeface="宋体" pitchFamily="2" charset="-122"/>
              </a:rPr>
              <a:t>C</a:t>
            </a:r>
            <a:r>
              <a:rPr lang="zh-CN" altLang="zh-CN" sz="2800">
                <a:solidFill>
                  <a:srgbClr val="FF3300"/>
                </a:solidFill>
                <a:latin typeface="宋体" pitchFamily="2" charset="-122"/>
              </a:rPr>
              <a:t>＞</a:t>
            </a:r>
            <a:r>
              <a:rPr lang="en-US" altLang="zh-CN" sz="2800">
                <a:solidFill>
                  <a:srgbClr val="FF3300"/>
                </a:solidFill>
                <a:latin typeface="宋体" pitchFamily="2" charset="-122"/>
              </a:rPr>
              <a:t>B</a:t>
            </a:r>
            <a:r>
              <a:rPr lang="zh-CN" altLang="zh-CN" sz="2800">
                <a:solidFill>
                  <a:srgbClr val="FF3300"/>
                </a:solidFill>
                <a:latin typeface="宋体" pitchFamily="2" charset="-122"/>
              </a:rPr>
              <a:t>、</a:t>
            </a:r>
            <a:r>
              <a:rPr lang="en-US" altLang="zh-CN" sz="2800">
                <a:solidFill>
                  <a:srgbClr val="FF3300"/>
                </a:solidFill>
                <a:latin typeface="宋体" pitchFamily="2" charset="-122"/>
              </a:rPr>
              <a:t>B</a:t>
            </a:r>
            <a:r>
              <a:rPr lang="zh-CN" altLang="zh-CN" sz="2800">
                <a:solidFill>
                  <a:srgbClr val="FF3300"/>
                </a:solidFill>
                <a:latin typeface="宋体" pitchFamily="2" charset="-122"/>
              </a:rPr>
              <a:t>＋</a:t>
            </a:r>
            <a:r>
              <a:rPr lang="en-US" altLang="zh-CN" sz="2800">
                <a:solidFill>
                  <a:srgbClr val="FF3300"/>
                </a:solidFill>
                <a:latin typeface="宋体" pitchFamily="2" charset="-122"/>
              </a:rPr>
              <a:t>C</a:t>
            </a:r>
            <a:r>
              <a:rPr lang="zh-CN" altLang="zh-CN" sz="2800">
                <a:solidFill>
                  <a:srgbClr val="FF3300"/>
                </a:solidFill>
                <a:latin typeface="宋体" pitchFamily="2" charset="-122"/>
              </a:rPr>
              <a:t>＞</a:t>
            </a:r>
            <a:r>
              <a:rPr lang="en-US" altLang="zh-CN" sz="2800">
                <a:solidFill>
                  <a:srgbClr val="FF3300"/>
                </a:solidFill>
                <a:latin typeface="宋体" pitchFamily="2" charset="-122"/>
              </a:rPr>
              <a:t>A</a:t>
            </a:r>
            <a:r>
              <a:rPr lang="zh-CN" altLang="zh-CN" sz="2800">
                <a:solidFill>
                  <a:srgbClr val="FF3300"/>
                </a:solidFill>
                <a:latin typeface="宋体" pitchFamily="2" charset="-122"/>
              </a:rPr>
              <a:t>，</a:t>
            </a:r>
            <a:r>
              <a:rPr lang="zh-CN" altLang="zh-CN" sz="2800">
                <a:latin typeface="宋体" pitchFamily="2" charset="-122"/>
              </a:rPr>
              <a:t>才能构成三角形。但如果把六个不等式中的任何一个大于号“＞”错写成大于等于号“</a:t>
            </a:r>
            <a:r>
              <a:rPr lang="en-US" altLang="zh-CN" sz="2800">
                <a:latin typeface="宋体" pitchFamily="2" charset="-122"/>
              </a:rPr>
              <a:t>≥”</a:t>
            </a:r>
            <a:r>
              <a:rPr lang="zh-CN" altLang="zh-CN" sz="2800">
                <a:latin typeface="宋体" pitchFamily="2" charset="-122"/>
              </a:rPr>
              <a:t>，那就不能构成三角形。问题恰出现在容易被疏忽的边界附近。</a:t>
            </a:r>
            <a:endParaRPr lang="zh-CN" altLang="zh-CN" sz="2800">
              <a:latin typeface="宋体" pitchFamily="2" charset="-122"/>
            </a:endParaRPr>
          </a:p>
        </p:txBody>
      </p:sp>
    </p:spTree>
  </p:cSld>
  <p:clrMapOvr>
    <a:masterClrMapping/>
  </p:clrMapOvr>
  <p:transition>
    <p:zoom dir="in"/>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idx="4294967295"/>
          </p:nvPr>
        </p:nvSpPr>
        <p:spPr>
          <a:xfrm>
            <a:off x="457200" y="274638"/>
            <a:ext cx="8229600" cy="850900"/>
          </a:xfrm>
        </p:spPr>
        <p:txBody>
          <a:bodyPr/>
          <a:lstStyle/>
          <a:p>
            <a:pPr algn="just" eaLnBrk="1" hangingPunct="1"/>
            <a:r>
              <a:rPr lang="en-US" altLang="zh-CN">
                <a:latin typeface="宋体" pitchFamily="2" charset="-122"/>
              </a:rPr>
              <a:t>3.</a:t>
            </a:r>
            <a:r>
              <a:rPr lang="zh-CN" altLang="zh-CN">
                <a:latin typeface="宋体" pitchFamily="2" charset="-122"/>
              </a:rPr>
              <a:t>错误推测法</a:t>
            </a:r>
            <a:endParaRPr lang="zh-CN" altLang="zh-CN">
              <a:latin typeface="宋体" pitchFamily="2" charset="-122"/>
            </a:endParaRPr>
          </a:p>
        </p:txBody>
      </p:sp>
      <p:sp>
        <p:nvSpPr>
          <p:cNvPr id="87042" name="Rectangle 3"/>
          <p:cNvSpPr>
            <a:spLocks noGrp="1" noChangeArrowheads="1"/>
          </p:cNvSpPr>
          <p:nvPr>
            <p:ph idx="4294967295"/>
          </p:nvPr>
        </p:nvSpPr>
        <p:spPr>
          <a:xfrm>
            <a:off x="468313" y="1412875"/>
            <a:ext cx="8229600" cy="4525963"/>
          </a:xfrm>
        </p:spPr>
        <p:txBody>
          <a:bodyPr/>
          <a:lstStyle/>
          <a:p>
            <a:pPr eaLnBrk="1" hangingPunct="1">
              <a:buClr>
                <a:srgbClr val="FF9900"/>
              </a:buClr>
            </a:pPr>
            <a:r>
              <a:rPr lang="zh-CN" altLang="zh-CN" sz="2600">
                <a:latin typeface="宋体" pitchFamily="2" charset="-122"/>
              </a:rPr>
              <a:t>可以靠经验和直觉推测程序中可能存在的各种错误，从而有针对性地编写检查这些错误的例子。这就是错误推测法（如常见的错误）。</a:t>
            </a:r>
            <a:endParaRPr lang="zh-CN" altLang="zh-CN" sz="2600">
              <a:latin typeface="宋体" pitchFamily="2" charset="-122"/>
            </a:endParaRPr>
          </a:p>
          <a:p>
            <a:pPr eaLnBrk="1" hangingPunct="1">
              <a:buClr>
                <a:srgbClr val="FF9900"/>
              </a:buClr>
            </a:pPr>
            <a:r>
              <a:rPr lang="zh-CN" altLang="zh-CN" sz="2600">
                <a:latin typeface="宋体" pitchFamily="2" charset="-122"/>
              </a:rPr>
              <a:t>错误推测法的基本想法是：</a:t>
            </a:r>
            <a:r>
              <a:rPr lang="zh-CN" altLang="zh-CN" sz="2600">
                <a:solidFill>
                  <a:srgbClr val="FF3300"/>
                </a:solidFill>
                <a:latin typeface="宋体" pitchFamily="2" charset="-122"/>
              </a:rPr>
              <a:t>列举出程序中所有可能有的错误和容易发生错误的特殊情况，根据它们选择测试用例</a:t>
            </a:r>
            <a:r>
              <a:rPr lang="zh-CN" altLang="zh-CN" sz="2600">
                <a:latin typeface="宋体" pitchFamily="2" charset="-122"/>
              </a:rPr>
              <a:t>。</a:t>
            </a:r>
            <a:endParaRPr lang="zh-CN" altLang="zh-CN" sz="2400">
              <a:latin typeface="宋体" pitchFamily="2" charset="-122"/>
            </a:endParaRPr>
          </a:p>
        </p:txBody>
      </p:sp>
    </p:spTree>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noChangeArrowheads="1"/>
          </p:cNvSpPr>
          <p:nvPr>
            <p:ph type="title" idx="4294967295"/>
          </p:nvPr>
        </p:nvSpPr>
        <p:spPr/>
        <p:txBody>
          <a:bodyPr/>
          <a:lstStyle/>
          <a:p>
            <a:pPr eaLnBrk="1" hangingPunct="1"/>
            <a:r>
              <a:rPr lang="zh-CN" altLang="zh-CN"/>
              <a:t>测试的原则</a:t>
            </a:r>
            <a:endParaRPr lang="zh-CN" altLang="zh-CN"/>
          </a:p>
        </p:txBody>
      </p:sp>
      <p:sp>
        <p:nvSpPr>
          <p:cNvPr id="9219" name="内容占位符 2"/>
          <p:cNvSpPr>
            <a:spLocks noGrp="1" noChangeArrowheads="1"/>
          </p:cNvSpPr>
          <p:nvPr>
            <p:ph idx="4294967295"/>
          </p:nvPr>
        </p:nvSpPr>
        <p:spPr>
          <a:xfrm>
            <a:off x="457200" y="1600200"/>
            <a:ext cx="8435975" cy="4525963"/>
          </a:xfrm>
        </p:spPr>
        <p:txBody>
          <a:bodyPr/>
          <a:lstStyle/>
          <a:p>
            <a:pPr eaLnBrk="1" hangingPunct="1">
              <a:lnSpc>
                <a:spcPct val="100000"/>
              </a:lnSpc>
              <a:buFontTx/>
              <a:buNone/>
            </a:pPr>
            <a:r>
              <a:rPr lang="zh-CN" altLang="zh-CN" sz="2400"/>
              <a:t>　</a:t>
            </a:r>
            <a:r>
              <a:rPr lang="zh-CN" altLang="zh-CN" sz="2400" b="1"/>
              <a:t>　原则</a:t>
            </a:r>
            <a:r>
              <a:rPr lang="en-US" altLang="zh-CN" sz="2400" b="1"/>
              <a:t>1: </a:t>
            </a:r>
            <a:r>
              <a:rPr lang="zh-CN" altLang="zh-CN" sz="2400" b="1"/>
              <a:t>测试显示缺陷的存在</a:t>
            </a:r>
            <a:endParaRPr lang="zh-CN" altLang="zh-CN" sz="2400"/>
          </a:p>
          <a:p>
            <a:pPr eaLnBrk="1" hangingPunct="1">
              <a:lnSpc>
                <a:spcPct val="100000"/>
              </a:lnSpc>
              <a:buFontTx/>
              <a:buNone/>
            </a:pPr>
            <a:r>
              <a:rPr lang="zh-CN" altLang="zh-CN" sz="2400"/>
              <a:t>　　</a:t>
            </a:r>
            <a:r>
              <a:rPr lang="zh-CN" altLang="zh-CN" sz="2400" b="1"/>
              <a:t>原则</a:t>
            </a:r>
            <a:r>
              <a:rPr lang="en-US" altLang="zh-CN" sz="2400" b="1"/>
              <a:t>2: </a:t>
            </a:r>
            <a:r>
              <a:rPr lang="zh-CN" altLang="zh-CN" sz="2400" b="1"/>
              <a:t>穷尽测试是不可能的</a:t>
            </a:r>
            <a:endParaRPr lang="zh-CN" altLang="zh-CN" sz="2400"/>
          </a:p>
          <a:p>
            <a:pPr eaLnBrk="1" hangingPunct="1">
              <a:lnSpc>
                <a:spcPct val="100000"/>
              </a:lnSpc>
              <a:buFontTx/>
              <a:buNone/>
            </a:pPr>
            <a:r>
              <a:rPr lang="zh-CN" altLang="zh-CN" sz="2400"/>
              <a:t>　　</a:t>
            </a:r>
            <a:r>
              <a:rPr lang="zh-CN" altLang="zh-CN" sz="2400" b="1"/>
              <a:t>原则</a:t>
            </a:r>
            <a:r>
              <a:rPr lang="en-US" altLang="zh-CN" sz="2400" b="1"/>
              <a:t>3: </a:t>
            </a:r>
            <a:r>
              <a:rPr lang="zh-CN" altLang="zh-CN" sz="2400" b="1"/>
              <a:t>测试的尽早介入</a:t>
            </a:r>
            <a:endParaRPr lang="zh-CN" altLang="zh-CN" sz="2400"/>
          </a:p>
          <a:p>
            <a:pPr eaLnBrk="1" hangingPunct="1">
              <a:lnSpc>
                <a:spcPct val="100000"/>
              </a:lnSpc>
              <a:buFontTx/>
              <a:buNone/>
            </a:pPr>
            <a:r>
              <a:rPr lang="zh-CN" altLang="zh-CN" sz="2400"/>
              <a:t>　　</a:t>
            </a:r>
            <a:r>
              <a:rPr lang="zh-CN" altLang="zh-CN" sz="2400" b="1"/>
              <a:t>原则</a:t>
            </a:r>
            <a:r>
              <a:rPr lang="en-US" altLang="zh-CN" sz="2400" b="1"/>
              <a:t>4: </a:t>
            </a:r>
            <a:r>
              <a:rPr lang="zh-CN" altLang="zh-CN" sz="2400" b="1"/>
              <a:t>缺陷的集群性</a:t>
            </a:r>
            <a:endParaRPr lang="zh-CN" altLang="zh-CN" sz="2400"/>
          </a:p>
          <a:p>
            <a:pPr eaLnBrk="1" hangingPunct="1">
              <a:lnSpc>
                <a:spcPct val="100000"/>
              </a:lnSpc>
              <a:buFontTx/>
              <a:buNone/>
            </a:pPr>
            <a:r>
              <a:rPr lang="zh-CN" altLang="zh-CN" sz="2400"/>
              <a:t>　　</a:t>
            </a:r>
            <a:r>
              <a:rPr lang="zh-CN" altLang="zh-CN" sz="2400" b="1"/>
              <a:t>原则</a:t>
            </a:r>
            <a:r>
              <a:rPr lang="en-US" altLang="zh-CN" sz="2400" b="1"/>
              <a:t>5: </a:t>
            </a:r>
            <a:r>
              <a:rPr lang="zh-CN" altLang="zh-CN" sz="2400" b="1"/>
              <a:t>杀虫剂悖论</a:t>
            </a:r>
            <a:endParaRPr lang="zh-CN" altLang="zh-CN" sz="2400"/>
          </a:p>
          <a:p>
            <a:pPr eaLnBrk="1" hangingPunct="1">
              <a:lnSpc>
                <a:spcPct val="100000"/>
              </a:lnSpc>
              <a:buFontTx/>
              <a:buNone/>
            </a:pPr>
            <a:r>
              <a:rPr lang="zh-CN" altLang="zh-CN" sz="2400"/>
              <a:t>　　</a:t>
            </a:r>
            <a:r>
              <a:rPr lang="zh-CN" altLang="zh-CN" sz="2400" b="1"/>
              <a:t>原则</a:t>
            </a:r>
            <a:r>
              <a:rPr lang="en-US" altLang="zh-CN" sz="2400" b="1"/>
              <a:t>6: </a:t>
            </a:r>
            <a:r>
              <a:rPr lang="zh-CN" altLang="zh-CN" sz="2400" b="1"/>
              <a:t>测试活动依赖于测试内容</a:t>
            </a:r>
            <a:endParaRPr lang="zh-CN" altLang="zh-CN" sz="2400"/>
          </a:p>
          <a:p>
            <a:pPr eaLnBrk="1" hangingPunct="1">
              <a:lnSpc>
                <a:spcPct val="100000"/>
              </a:lnSpc>
              <a:buFontTx/>
              <a:buNone/>
            </a:pPr>
            <a:r>
              <a:rPr lang="zh-CN" altLang="zh-CN" sz="2400"/>
              <a:t>　　</a:t>
            </a:r>
            <a:r>
              <a:rPr lang="zh-CN" altLang="zh-CN" sz="2400" b="1"/>
              <a:t>原则</a:t>
            </a:r>
            <a:r>
              <a:rPr lang="en-US" altLang="zh-CN" sz="2400" b="1"/>
              <a:t>7: </a:t>
            </a:r>
            <a:r>
              <a:rPr lang="zh-CN" altLang="zh-CN" sz="2400" b="1"/>
              <a:t>没有失效不代表系统是可用的</a:t>
            </a:r>
            <a:endParaRPr lang="zh-CN" altLang="zh-CN" sz="2400"/>
          </a:p>
          <a:p>
            <a:pPr eaLnBrk="1" hangingPunct="1">
              <a:lnSpc>
                <a:spcPct val="100000"/>
              </a:lnSpc>
              <a:buFontTx/>
              <a:buNone/>
            </a:pPr>
            <a:r>
              <a:rPr lang="zh-CN" altLang="zh-CN" sz="2400"/>
              <a:t>　</a:t>
            </a:r>
            <a:r>
              <a:rPr lang="zh-CN" altLang="zh-CN" sz="2400" b="1"/>
              <a:t>　原则</a:t>
            </a:r>
            <a:r>
              <a:rPr lang="en-US" altLang="zh-CN" sz="2400" b="1"/>
              <a:t>8: </a:t>
            </a:r>
            <a:r>
              <a:rPr lang="zh-CN" altLang="zh-CN" sz="2400" b="1"/>
              <a:t>测试的标准是用户的需求</a:t>
            </a:r>
            <a:endParaRPr lang="zh-CN" altLang="zh-CN" sz="2400"/>
          </a:p>
          <a:p>
            <a:pPr eaLnBrk="1" hangingPunct="1">
              <a:lnSpc>
                <a:spcPct val="100000"/>
              </a:lnSpc>
              <a:buFontTx/>
              <a:buNone/>
            </a:pPr>
            <a:r>
              <a:rPr lang="zh-CN" altLang="zh-CN" sz="2400" b="1"/>
              <a:t>　　原则</a:t>
            </a:r>
            <a:r>
              <a:rPr lang="en-US" altLang="zh-CN" sz="2400" b="1"/>
              <a:t>9: </a:t>
            </a:r>
            <a:r>
              <a:rPr lang="zh-CN" altLang="zh-CN" sz="2400" b="1"/>
              <a:t>尽早定义产品的质量标准</a:t>
            </a:r>
            <a:endParaRPr lang="zh-CN" altLang="zh-CN" sz="2400"/>
          </a:p>
          <a:p>
            <a:pPr eaLnBrk="1" hangingPunct="1">
              <a:lnSpc>
                <a:spcPct val="100000"/>
              </a:lnSpc>
              <a:buFontTx/>
              <a:buNone/>
            </a:pPr>
            <a:r>
              <a:rPr lang="zh-CN" altLang="zh-CN" sz="2400"/>
              <a:t>　　</a:t>
            </a:r>
            <a:r>
              <a:rPr lang="zh-CN" altLang="zh-CN" sz="2400" b="1"/>
              <a:t>原则</a:t>
            </a:r>
            <a:r>
              <a:rPr lang="en-US" altLang="zh-CN" sz="2400" b="1"/>
              <a:t>10: </a:t>
            </a:r>
            <a:r>
              <a:rPr lang="zh-CN" altLang="zh-CN" sz="2400" b="1"/>
              <a:t>测试贯穿于整个生命周期</a:t>
            </a:r>
            <a:endParaRPr lang="zh-CN" altLang="zh-CN" sz="2400"/>
          </a:p>
          <a:p>
            <a:pPr eaLnBrk="1" hangingPunct="1">
              <a:lnSpc>
                <a:spcPct val="100000"/>
              </a:lnSpc>
              <a:buFontTx/>
              <a:buNone/>
            </a:pPr>
            <a:r>
              <a:rPr lang="zh-CN" altLang="zh-CN" sz="2400"/>
              <a:t>　</a:t>
            </a:r>
            <a:r>
              <a:rPr lang="zh-CN" altLang="zh-CN" sz="2400" b="1"/>
              <a:t>　原则</a:t>
            </a:r>
            <a:r>
              <a:rPr lang="en-US" altLang="zh-CN" sz="2400" b="1"/>
              <a:t>11: </a:t>
            </a:r>
            <a:r>
              <a:rPr lang="zh-CN" altLang="zh-CN" sz="2400" b="1"/>
              <a:t>第三方或独立的测试团队</a:t>
            </a:r>
            <a:endParaRPr lang="zh-CN" altLang="zh-CN" sz="2400"/>
          </a:p>
          <a:p>
            <a:pPr eaLnBrk="1" hangingPunct="1">
              <a:lnSpc>
                <a:spcPct val="100000"/>
              </a:lnSpc>
              <a:buFontTx/>
              <a:buNone/>
            </a:pPr>
            <a:endParaRPr lang="zh-CN" altLang="zh-CN"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linds(horizontal)">
                                      <p:cBhvr>
                                        <p:cTn id="22" dur="500"/>
                                        <p:tgtEl>
                                          <p:spTgt spid="9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219">
                                            <p:txEl>
                                              <p:pRg st="4" end="4"/>
                                            </p:txEl>
                                          </p:spTgt>
                                        </p:tgtEl>
                                        <p:attrNameLst>
                                          <p:attrName>style.visibility</p:attrName>
                                        </p:attrNameLst>
                                      </p:cBhvr>
                                      <p:to>
                                        <p:strVal val="visible"/>
                                      </p:to>
                                    </p:set>
                                    <p:animEffect transition="in" filter="blinds(horizontal)">
                                      <p:cBhvr>
                                        <p:cTn id="27" dur="500"/>
                                        <p:tgtEl>
                                          <p:spTgt spid="921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219">
                                            <p:txEl>
                                              <p:pRg st="5" end="5"/>
                                            </p:txEl>
                                          </p:spTgt>
                                        </p:tgtEl>
                                        <p:attrNameLst>
                                          <p:attrName>style.visibility</p:attrName>
                                        </p:attrNameLst>
                                      </p:cBhvr>
                                      <p:to>
                                        <p:strVal val="visible"/>
                                      </p:to>
                                    </p:set>
                                    <p:animEffect transition="in" filter="blinds(horizontal)">
                                      <p:cBhvr>
                                        <p:cTn id="32" dur="500"/>
                                        <p:tgtEl>
                                          <p:spTgt spid="921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9219">
                                            <p:txEl>
                                              <p:pRg st="6" end="6"/>
                                            </p:txEl>
                                          </p:spTgt>
                                        </p:tgtEl>
                                        <p:attrNameLst>
                                          <p:attrName>style.visibility</p:attrName>
                                        </p:attrNameLst>
                                      </p:cBhvr>
                                      <p:to>
                                        <p:strVal val="visible"/>
                                      </p:to>
                                    </p:set>
                                    <p:animEffect transition="in" filter="blinds(horizontal)">
                                      <p:cBhvr>
                                        <p:cTn id="37" dur="500"/>
                                        <p:tgtEl>
                                          <p:spTgt spid="921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9219">
                                            <p:txEl>
                                              <p:pRg st="7" end="7"/>
                                            </p:txEl>
                                          </p:spTgt>
                                        </p:tgtEl>
                                        <p:attrNameLst>
                                          <p:attrName>style.visibility</p:attrName>
                                        </p:attrNameLst>
                                      </p:cBhvr>
                                      <p:to>
                                        <p:strVal val="visible"/>
                                      </p:to>
                                    </p:set>
                                    <p:animEffect transition="in" filter="blinds(horizontal)">
                                      <p:cBhvr>
                                        <p:cTn id="42" dur="500"/>
                                        <p:tgtEl>
                                          <p:spTgt spid="921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9219">
                                            <p:txEl>
                                              <p:pRg st="8" end="8"/>
                                            </p:txEl>
                                          </p:spTgt>
                                        </p:tgtEl>
                                        <p:attrNameLst>
                                          <p:attrName>style.visibility</p:attrName>
                                        </p:attrNameLst>
                                      </p:cBhvr>
                                      <p:to>
                                        <p:strVal val="visible"/>
                                      </p:to>
                                    </p:set>
                                    <p:animEffect transition="in" filter="blinds(horizontal)">
                                      <p:cBhvr>
                                        <p:cTn id="47" dur="500"/>
                                        <p:tgtEl>
                                          <p:spTgt spid="921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9219">
                                            <p:txEl>
                                              <p:pRg st="9" end="9"/>
                                            </p:txEl>
                                          </p:spTgt>
                                        </p:tgtEl>
                                        <p:attrNameLst>
                                          <p:attrName>style.visibility</p:attrName>
                                        </p:attrNameLst>
                                      </p:cBhvr>
                                      <p:to>
                                        <p:strVal val="visible"/>
                                      </p:to>
                                    </p:set>
                                    <p:animEffect transition="in" filter="blinds(horizontal)">
                                      <p:cBhvr>
                                        <p:cTn id="52" dur="500"/>
                                        <p:tgtEl>
                                          <p:spTgt spid="9219">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9219">
                                            <p:txEl>
                                              <p:pRg st="10" end="10"/>
                                            </p:txEl>
                                          </p:spTgt>
                                        </p:tgtEl>
                                        <p:attrNameLst>
                                          <p:attrName>style.visibility</p:attrName>
                                        </p:attrNameLst>
                                      </p:cBhvr>
                                      <p:to>
                                        <p:strVal val="visible"/>
                                      </p:to>
                                    </p:set>
                                    <p:animEffect transition="in" filter="blinds(horizontal)">
                                      <p:cBhvr>
                                        <p:cTn id="57" dur="500"/>
                                        <p:tgtEl>
                                          <p:spTgt spid="921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1"/>
          <p:cNvSpPr>
            <a:spLocks noGrp="1" noChangeArrowheads="1"/>
          </p:cNvSpPr>
          <p:nvPr>
            <p:ph type="title" idx="4294967295"/>
          </p:nvPr>
        </p:nvSpPr>
        <p:spPr/>
        <p:txBody>
          <a:bodyPr/>
          <a:lstStyle/>
          <a:p>
            <a:pPr algn="l" eaLnBrk="1" hangingPunct="1"/>
            <a:r>
              <a:rPr lang="en-US" altLang="zh-CN">
                <a:latin typeface="宋体" pitchFamily="2" charset="-122"/>
              </a:rPr>
              <a:t>3.</a:t>
            </a:r>
            <a:r>
              <a:rPr lang="zh-CN" altLang="zh-CN">
                <a:latin typeface="宋体" pitchFamily="2" charset="-122"/>
              </a:rPr>
              <a:t>错误推测法</a:t>
            </a:r>
            <a:endParaRPr lang="zh-CN" altLang="zh-CN"/>
          </a:p>
        </p:txBody>
      </p:sp>
      <p:sp>
        <p:nvSpPr>
          <p:cNvPr id="88066" name="内容占位符 2"/>
          <p:cNvSpPr>
            <a:spLocks noGrp="1" noChangeArrowheads="1"/>
          </p:cNvSpPr>
          <p:nvPr>
            <p:ph idx="4294967295"/>
          </p:nvPr>
        </p:nvSpPr>
        <p:spPr/>
        <p:txBody>
          <a:bodyPr/>
          <a:lstStyle/>
          <a:p>
            <a:pPr eaLnBrk="1" hangingPunct="1">
              <a:buFontTx/>
              <a:buNone/>
            </a:pPr>
            <a:r>
              <a:rPr lang="zh-CN" altLang="zh-CN">
                <a:latin typeface="宋体" pitchFamily="2" charset="-122"/>
              </a:rPr>
              <a:t>思路：① 列出可能有的错误；  </a:t>
            </a:r>
            <a:endParaRPr lang="zh-CN" altLang="zh-CN">
              <a:latin typeface="宋体" pitchFamily="2" charset="-122"/>
            </a:endParaRPr>
          </a:p>
          <a:p>
            <a:pPr eaLnBrk="1" hangingPunct="1">
              <a:buFontTx/>
              <a:buNone/>
            </a:pPr>
            <a:r>
              <a:rPr lang="zh-CN" altLang="zh-CN">
                <a:latin typeface="宋体" pitchFamily="2" charset="-122"/>
              </a:rPr>
              <a:t>      ② 列出容易发生错误的特殊情况。以此为基础设计测试方案。</a:t>
            </a:r>
            <a:endParaRPr lang="zh-CN" altLang="zh-CN">
              <a:latin typeface="宋体" pitchFamily="2" charset="-122"/>
            </a:endParaRPr>
          </a:p>
          <a:p>
            <a:pPr eaLnBrk="1" hangingPunct="1">
              <a:buFontTx/>
              <a:buNone/>
            </a:pPr>
            <a:r>
              <a:rPr lang="zh-CN" altLang="zh-CN">
                <a:latin typeface="宋体" pitchFamily="2" charset="-122"/>
              </a:rPr>
              <a:t>根据：直觉、经验;</a:t>
            </a:r>
            <a:endParaRPr lang="zh-CN" altLang="zh-CN">
              <a:latin typeface="宋体" pitchFamily="2" charset="-122"/>
            </a:endParaRPr>
          </a:p>
          <a:p>
            <a:pPr eaLnBrk="1" hangingPunct="1">
              <a:buFontTx/>
              <a:buNone/>
            </a:pPr>
            <a:r>
              <a:rPr lang="zh-CN" altLang="zh-CN">
                <a:latin typeface="宋体" pitchFamily="2" charset="-122"/>
              </a:rPr>
              <a:t>工具：常见错误清单、判定表</a:t>
            </a:r>
            <a:endParaRPr lang="zh-CN" altLang="zh-CN">
              <a:latin typeface="宋体" pitchFamily="2" charset="-122"/>
            </a:endParaRPr>
          </a:p>
          <a:p>
            <a:pPr eaLnBrk="1" hangingPunct="1"/>
            <a:endParaRPr lang="zh-CN"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2"/>
          <p:cNvSpPr>
            <a:spLocks noChangeArrowheads="1"/>
          </p:cNvSpPr>
          <p:nvPr/>
        </p:nvSpPr>
        <p:spPr bwMode="auto">
          <a:xfrm>
            <a:off x="0" y="1484313"/>
            <a:ext cx="8932863"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71500" indent="-571500">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90000"/>
              </a:lnSpc>
              <a:spcBef>
                <a:spcPct val="60000"/>
              </a:spcBef>
              <a:buClr>
                <a:srgbClr val="0099FF"/>
              </a:buClr>
              <a:buSzPct val="75000"/>
              <a:buFont typeface="Wingdings" panose="05000000000000000000" pitchFamily="2" charset="2"/>
              <a:buNone/>
            </a:pPr>
            <a:endParaRPr lang="zh-CN" altLang="zh-CN" sz="1800" b="1">
              <a:ea typeface="楷体_GB2312" pitchFamily="49" charset="-122"/>
              <a:sym typeface="Symbol" pitchFamily="2" charset="2"/>
            </a:endParaRPr>
          </a:p>
        </p:txBody>
      </p:sp>
      <p:sp>
        <p:nvSpPr>
          <p:cNvPr id="89090" name="标题 2"/>
          <p:cNvSpPr>
            <a:spLocks noGrp="1" noChangeArrowheads="1"/>
          </p:cNvSpPr>
          <p:nvPr>
            <p:ph type="title" idx="4294967295"/>
          </p:nvPr>
        </p:nvSpPr>
        <p:spPr/>
        <p:txBody>
          <a:bodyPr/>
          <a:lstStyle/>
          <a:p>
            <a:pPr eaLnBrk="1" hangingPunct="1"/>
            <a:r>
              <a:rPr lang="zh-CN" altLang="zh-CN">
                <a:solidFill>
                  <a:srgbClr val="FF0000"/>
                </a:solidFill>
              </a:rPr>
              <a:t>实用策略:</a:t>
            </a:r>
            <a:r>
              <a:rPr lang="en-US" altLang="zh-CN">
                <a:solidFill>
                  <a:srgbClr val="FF0000"/>
                </a:solidFill>
              </a:rPr>
              <a:t> </a:t>
            </a:r>
            <a:r>
              <a:rPr lang="zh-CN" altLang="zh-CN">
                <a:solidFill>
                  <a:srgbClr val="FF0000"/>
                </a:solidFill>
              </a:rPr>
              <a:t>黑盒设计 </a:t>
            </a:r>
            <a:r>
              <a:rPr lang="zh-CN" altLang="zh-CN">
                <a:solidFill>
                  <a:srgbClr val="FF0000"/>
                </a:solidFill>
                <a:sym typeface="Symbol" pitchFamily="2" charset="2"/>
              </a:rPr>
              <a:t> 白盒补充</a:t>
            </a:r>
            <a:endParaRPr lang="zh-CN" altLang="zh-CN">
              <a:solidFill>
                <a:srgbClr val="FF0000"/>
              </a:solidFill>
              <a:sym typeface="Symbol" pitchFamily="2" charset="2"/>
            </a:endParaRPr>
          </a:p>
        </p:txBody>
      </p:sp>
      <p:sp>
        <p:nvSpPr>
          <p:cNvPr id="89091" name="内容占位符 3"/>
          <p:cNvSpPr>
            <a:spLocks noGrp="1" noChangeArrowheads="1"/>
          </p:cNvSpPr>
          <p:nvPr>
            <p:ph idx="4294967295"/>
          </p:nvPr>
        </p:nvSpPr>
        <p:spPr>
          <a:xfrm>
            <a:off x="468313" y="1412875"/>
            <a:ext cx="8229600" cy="4525963"/>
          </a:xfrm>
        </p:spPr>
        <p:txBody>
          <a:bodyPr/>
          <a:lstStyle/>
          <a:p>
            <a:pPr marL="533400" indent="-533400" eaLnBrk="1" hangingPunct="1">
              <a:buFont typeface="Wingdings" panose="05000000000000000000" pitchFamily="2" charset="2"/>
              <a:buAutoNum type="arabicPeriod"/>
            </a:pPr>
            <a:r>
              <a:rPr lang="zh-CN" altLang="zh-CN" sz="2400">
                <a:latin typeface="宋体" pitchFamily="2" charset="-122"/>
                <a:sym typeface="Symbol" pitchFamily="2" charset="2"/>
              </a:rPr>
              <a:t>在任何情况下都应该使用</a:t>
            </a:r>
            <a:r>
              <a:rPr lang="zh-CN" altLang="zh-CN" sz="2400">
                <a:solidFill>
                  <a:srgbClr val="FF0000"/>
                </a:solidFill>
                <a:latin typeface="宋体" pitchFamily="2" charset="-122"/>
                <a:sym typeface="Symbol" pitchFamily="2" charset="2"/>
              </a:rPr>
              <a:t>边界值分析</a:t>
            </a:r>
            <a:r>
              <a:rPr lang="zh-CN" altLang="zh-CN" sz="2400">
                <a:latin typeface="宋体" pitchFamily="2" charset="-122"/>
                <a:sym typeface="Symbol" pitchFamily="2" charset="2"/>
              </a:rPr>
              <a:t>的方法；</a:t>
            </a:r>
            <a:endParaRPr lang="zh-CN" altLang="zh-CN" sz="2400">
              <a:latin typeface="宋体" pitchFamily="2" charset="-122"/>
              <a:sym typeface="Symbol" pitchFamily="2" charset="2"/>
            </a:endParaRPr>
          </a:p>
          <a:p>
            <a:pPr marL="533400" indent="-533400" eaLnBrk="1" hangingPunct="1">
              <a:buFont typeface="Wingdings" panose="05000000000000000000" pitchFamily="2" charset="2"/>
              <a:buAutoNum type="arabicPeriod"/>
            </a:pPr>
            <a:r>
              <a:rPr lang="zh-CN" altLang="zh-CN" sz="2400">
                <a:latin typeface="宋体" pitchFamily="2" charset="-122"/>
                <a:sym typeface="Symbol" pitchFamily="2" charset="2"/>
              </a:rPr>
              <a:t>必要时用</a:t>
            </a:r>
            <a:r>
              <a:rPr lang="zh-CN" altLang="zh-CN" sz="2400">
                <a:solidFill>
                  <a:srgbClr val="FF0000"/>
                </a:solidFill>
                <a:latin typeface="宋体" pitchFamily="2" charset="-122"/>
                <a:sym typeface="Symbol" pitchFamily="2" charset="2"/>
              </a:rPr>
              <a:t>等价划分法</a:t>
            </a:r>
            <a:r>
              <a:rPr lang="zh-CN" altLang="zh-CN" sz="2400">
                <a:latin typeface="宋体" pitchFamily="2" charset="-122"/>
                <a:sym typeface="Symbol" pitchFamily="2" charset="2"/>
              </a:rPr>
              <a:t>补充；</a:t>
            </a:r>
            <a:endParaRPr lang="zh-CN" altLang="zh-CN" sz="2400">
              <a:latin typeface="宋体" pitchFamily="2" charset="-122"/>
              <a:sym typeface="Symbol" pitchFamily="2" charset="2"/>
            </a:endParaRPr>
          </a:p>
          <a:p>
            <a:pPr marL="533400" indent="-533400" eaLnBrk="1" hangingPunct="1">
              <a:buFont typeface="Wingdings" panose="05000000000000000000" pitchFamily="2" charset="2"/>
              <a:buAutoNum type="arabicPeriod"/>
            </a:pPr>
            <a:r>
              <a:rPr lang="zh-CN" altLang="zh-CN" sz="2400">
                <a:latin typeface="宋体" pitchFamily="2" charset="-122"/>
                <a:sym typeface="Symbol" pitchFamily="2" charset="2"/>
              </a:rPr>
              <a:t>必要时再用</a:t>
            </a:r>
            <a:r>
              <a:rPr lang="zh-CN" altLang="zh-CN" sz="2400">
                <a:solidFill>
                  <a:srgbClr val="FF0000"/>
                </a:solidFill>
                <a:latin typeface="宋体" pitchFamily="2" charset="-122"/>
                <a:sym typeface="Symbol" pitchFamily="2" charset="2"/>
              </a:rPr>
              <a:t>错误推测法</a:t>
            </a:r>
            <a:r>
              <a:rPr lang="zh-CN" altLang="zh-CN" sz="2400">
                <a:latin typeface="宋体" pitchFamily="2" charset="-122"/>
                <a:sym typeface="Symbol" pitchFamily="2" charset="2"/>
              </a:rPr>
              <a:t>补充；</a:t>
            </a:r>
            <a:endParaRPr lang="zh-CN" altLang="zh-CN" sz="2400">
              <a:latin typeface="宋体" pitchFamily="2" charset="-122"/>
              <a:sym typeface="Symbol" pitchFamily="2" charset="2"/>
            </a:endParaRPr>
          </a:p>
          <a:p>
            <a:pPr marL="533400" indent="-533400" eaLnBrk="1" hangingPunct="1">
              <a:buFont typeface="Wingdings" panose="05000000000000000000" pitchFamily="2" charset="2"/>
              <a:buAutoNum type="arabicPeriod"/>
            </a:pPr>
            <a:r>
              <a:rPr lang="zh-CN" altLang="zh-CN" sz="2400">
                <a:latin typeface="宋体" pitchFamily="2" charset="-122"/>
                <a:sym typeface="Symbol" pitchFamily="2" charset="2"/>
              </a:rPr>
              <a:t>对照程序逻辑，检查测试方案。可根据对程序可靠性的要求采用不同的</a:t>
            </a:r>
            <a:r>
              <a:rPr lang="zh-CN" altLang="zh-CN" sz="2400">
                <a:solidFill>
                  <a:srgbClr val="FF0000"/>
                </a:solidFill>
                <a:latin typeface="宋体" pitchFamily="2" charset="-122"/>
                <a:sym typeface="Symbol" pitchFamily="2" charset="2"/>
              </a:rPr>
              <a:t>逻辑覆盖标准</a:t>
            </a:r>
            <a:r>
              <a:rPr lang="zh-CN" altLang="zh-CN" sz="2400">
                <a:latin typeface="宋体" pitchFamily="2" charset="-122"/>
                <a:sym typeface="Symbol" pitchFamily="2" charset="2"/>
              </a:rPr>
              <a:t>，必要时补充一些测试方案。</a:t>
            </a:r>
            <a:endParaRPr lang="zh-CN" altLang="zh-CN" sz="2400">
              <a:latin typeface="宋体" pitchFamily="2" charset="-122"/>
              <a:sym typeface="Symbol" pitchFamily="2" charset="2"/>
            </a:endParaRPr>
          </a:p>
          <a:p>
            <a:pPr marL="533400" indent="-533400" eaLnBrk="1" hangingPunct="1">
              <a:buFont typeface="Wingdings" panose="05000000000000000000" pitchFamily="2" charset="2"/>
              <a:buNone/>
            </a:pPr>
            <a:r>
              <a:rPr lang="zh-CN" altLang="zh-CN" sz="2400">
                <a:latin typeface="宋体" pitchFamily="2" charset="-122"/>
                <a:sym typeface="Symbol" pitchFamily="2" charset="2"/>
              </a:rPr>
              <a:t>注: 即使用上述综合策略设计测试方案，仍</a:t>
            </a:r>
            <a:r>
              <a:rPr lang="zh-CN" altLang="zh-CN" sz="2400">
                <a:solidFill>
                  <a:srgbClr val="FF0000"/>
                </a:solidFill>
                <a:latin typeface="宋体" pitchFamily="2" charset="-122"/>
                <a:sym typeface="Symbol" pitchFamily="2" charset="2"/>
              </a:rPr>
              <a:t>不能保证发现一切错误</a:t>
            </a:r>
            <a:r>
              <a:rPr lang="zh-CN" altLang="zh-CN" sz="2400">
                <a:latin typeface="宋体" pitchFamily="2" charset="-122"/>
                <a:sym typeface="Symbol" pitchFamily="2" charset="2"/>
              </a:rPr>
              <a:t>。例如</a:t>
            </a:r>
            <a:r>
              <a:rPr lang="en-US" altLang="zh-CN" sz="2400">
                <a:latin typeface="宋体" pitchFamily="2" charset="-122"/>
                <a:sym typeface="Symbol" pitchFamily="2" charset="2"/>
              </a:rPr>
              <a:t>Lucent</a:t>
            </a:r>
            <a:r>
              <a:rPr lang="zh-CN" altLang="zh-CN" sz="2400">
                <a:latin typeface="宋体" pitchFamily="2" charset="-122"/>
                <a:sym typeface="Symbol" pitchFamily="2" charset="2"/>
              </a:rPr>
              <a:t>公司经过包括逐行检查源代码在内的多方面测试之后，其软件能达标运行的成功率为: </a:t>
            </a:r>
            <a:r>
              <a:rPr lang="zh-CN" altLang="zh-CN" sz="2400">
                <a:latin typeface="宋体" pitchFamily="2" charset="-122"/>
              </a:rPr>
              <a:t>80%</a:t>
            </a:r>
            <a:r>
              <a:rPr lang="zh-CN" altLang="zh-CN" sz="2400">
                <a:latin typeface="宋体" pitchFamily="2" charset="-122"/>
                <a:sym typeface="Symbol" pitchFamily="2" charset="2"/>
              </a:rPr>
              <a:t>     </a:t>
            </a:r>
            <a:endParaRPr lang="zh-CN" altLang="zh-CN" sz="2400">
              <a:latin typeface="宋体" pitchFamily="2" charset="-122"/>
              <a:sym typeface="Symbol" pitchFamily="2" charset="2"/>
            </a:endParaRPr>
          </a:p>
          <a:p>
            <a:pPr marL="533400" indent="-533400" eaLnBrk="1" hangingPunct="1">
              <a:buFont typeface="Wingdings" panose="05000000000000000000" pitchFamily="2" charset="2"/>
              <a:buAutoNum type="arabicPeriod"/>
            </a:pPr>
            <a:endParaRPr lang="zh-CN" altLang="zh-CN" sz="2400">
              <a:latin typeface="宋体"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2"/>
          <p:cNvSpPr>
            <a:spLocks noGrp="1" noChangeArrowheads="1"/>
          </p:cNvSpPr>
          <p:nvPr>
            <p:ph type="title" idx="4294967295"/>
          </p:nvPr>
        </p:nvSpPr>
        <p:spPr/>
        <p:txBody>
          <a:bodyPr/>
          <a:lstStyle/>
          <a:p>
            <a:pPr algn="just" eaLnBrk="1" hangingPunct="1"/>
            <a:r>
              <a:rPr lang="en-US" altLang="zh-CN">
                <a:latin typeface="宋体" pitchFamily="2" charset="-122"/>
              </a:rPr>
              <a:t>4.</a:t>
            </a:r>
            <a:r>
              <a:rPr lang="zh-CN" altLang="zh-CN">
                <a:latin typeface="宋体" pitchFamily="2" charset="-122"/>
              </a:rPr>
              <a:t>因果图</a:t>
            </a:r>
            <a:endParaRPr lang="zh-CN" altLang="zh-CN">
              <a:latin typeface="宋体" pitchFamily="2" charset="-122"/>
            </a:endParaRPr>
          </a:p>
        </p:txBody>
      </p:sp>
      <p:sp>
        <p:nvSpPr>
          <p:cNvPr id="90114" name="Rectangle 3"/>
          <p:cNvSpPr>
            <a:spLocks noGrp="1" noChangeArrowheads="1"/>
          </p:cNvSpPr>
          <p:nvPr>
            <p:ph idx="4294967295"/>
          </p:nvPr>
        </p:nvSpPr>
        <p:spPr/>
        <p:txBody>
          <a:bodyPr/>
          <a:lstStyle/>
          <a:p>
            <a:pPr eaLnBrk="1" hangingPunct="1">
              <a:spcBef>
                <a:spcPct val="10000"/>
              </a:spcBef>
              <a:buClr>
                <a:srgbClr val="FF9900"/>
              </a:buClr>
            </a:pPr>
            <a:r>
              <a:rPr lang="zh-CN" altLang="zh-CN" sz="2800">
                <a:latin typeface="宋体" pitchFamily="2" charset="-122"/>
              </a:rPr>
              <a:t>如果在测试时必须考虑</a:t>
            </a:r>
            <a:r>
              <a:rPr lang="zh-CN" altLang="zh-CN" sz="2800">
                <a:solidFill>
                  <a:srgbClr val="FF0000"/>
                </a:solidFill>
                <a:latin typeface="宋体" pitchFamily="2" charset="-122"/>
              </a:rPr>
              <a:t>输入条件的各种组合</a:t>
            </a:r>
            <a:r>
              <a:rPr lang="zh-CN" altLang="zh-CN" sz="2800">
                <a:latin typeface="宋体" pitchFamily="2" charset="-122"/>
              </a:rPr>
              <a:t>，可使用一种适合于描述对于多种条件的组合，相应产生多个动作的形式来设计测试用例，这就需要利用因果图。</a:t>
            </a:r>
            <a:endParaRPr lang="zh-CN" altLang="zh-CN" sz="2800">
              <a:latin typeface="宋体" pitchFamily="2" charset="-122"/>
            </a:endParaRPr>
          </a:p>
          <a:p>
            <a:pPr eaLnBrk="1" hangingPunct="1">
              <a:spcBef>
                <a:spcPct val="10000"/>
              </a:spcBef>
              <a:buClr>
                <a:srgbClr val="FF9900"/>
              </a:buClr>
            </a:pPr>
            <a:r>
              <a:rPr lang="zh-CN" altLang="zh-CN" sz="2800">
                <a:latin typeface="宋体" pitchFamily="2" charset="-122"/>
              </a:rPr>
              <a:t>因果图方法最终生成的就是</a:t>
            </a:r>
            <a:r>
              <a:rPr lang="zh-CN" altLang="zh-CN" sz="2800">
                <a:solidFill>
                  <a:srgbClr val="FF0000"/>
                </a:solidFill>
                <a:latin typeface="宋体" pitchFamily="2" charset="-122"/>
              </a:rPr>
              <a:t>判定表</a:t>
            </a:r>
            <a:r>
              <a:rPr lang="zh-CN" altLang="zh-CN" sz="2800">
                <a:latin typeface="宋体" pitchFamily="2" charset="-122"/>
              </a:rPr>
              <a:t>。它适合于检查程序输入条件的各种组合情况。</a:t>
            </a:r>
            <a:endParaRPr lang="zh-CN" altLang="zh-CN" sz="2800">
              <a:latin typeface="宋体" pitchFamily="2" charset="-122"/>
            </a:endParaRPr>
          </a:p>
        </p:txBody>
      </p:sp>
    </p:spTree>
  </p:cSld>
  <p:clrMapOvr>
    <a:masterClrMapping/>
  </p:clrMapOvr>
  <p:transition>
    <p:checker dir="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2"/>
          <p:cNvSpPr>
            <a:spLocks noGrp="1" noChangeArrowheads="1"/>
          </p:cNvSpPr>
          <p:nvPr>
            <p:ph type="title" idx="4294967295"/>
          </p:nvPr>
        </p:nvSpPr>
        <p:spPr/>
        <p:txBody>
          <a:bodyPr/>
          <a:lstStyle/>
          <a:p>
            <a:pPr eaLnBrk="1" hangingPunct="1"/>
            <a:r>
              <a:rPr lang="zh-CN" altLang="zh-CN" sz="2800">
                <a:latin typeface="宋体" pitchFamily="2" charset="-122"/>
              </a:rPr>
              <a:t>用因果图生成测试用例的基本步骤</a:t>
            </a:r>
            <a:endParaRPr lang="zh-CN" altLang="zh-CN" sz="2800">
              <a:latin typeface="宋体" pitchFamily="2" charset="-122"/>
            </a:endParaRPr>
          </a:p>
        </p:txBody>
      </p:sp>
      <p:sp>
        <p:nvSpPr>
          <p:cNvPr id="91138" name="Rectangle 2"/>
          <p:cNvSpPr>
            <a:spLocks noGrp="1" noChangeArrowheads="1"/>
          </p:cNvSpPr>
          <p:nvPr>
            <p:ph idx="4294967295"/>
          </p:nvPr>
        </p:nvSpPr>
        <p:spPr>
          <a:xfrm>
            <a:off x="539750" y="1341438"/>
            <a:ext cx="8280400" cy="5000625"/>
          </a:xfrm>
        </p:spPr>
        <p:txBody>
          <a:bodyPr/>
          <a:lstStyle/>
          <a:p>
            <a:pPr marL="533400" indent="-533400" eaLnBrk="1" hangingPunct="1">
              <a:buFont typeface="Wingdings" panose="05000000000000000000" pitchFamily="2" charset="2"/>
              <a:buAutoNum type="arabicPeriod"/>
            </a:pPr>
            <a:r>
              <a:rPr lang="zh-CN" altLang="zh-CN" sz="2600">
                <a:latin typeface="宋体" pitchFamily="2" charset="-122"/>
              </a:rPr>
              <a:t>分析软件规格说明描述中，哪些是</a:t>
            </a:r>
            <a:r>
              <a:rPr lang="zh-CN" altLang="zh-CN" sz="2600">
                <a:solidFill>
                  <a:srgbClr val="FF0000"/>
                </a:solidFill>
                <a:latin typeface="宋体" pitchFamily="2" charset="-122"/>
              </a:rPr>
              <a:t>原因</a:t>
            </a:r>
            <a:r>
              <a:rPr lang="zh-CN" altLang="zh-CN" sz="2600">
                <a:latin typeface="宋体" pitchFamily="2" charset="-122"/>
              </a:rPr>
              <a:t> (即输入条件或输入条件的等价类)，哪些是</a:t>
            </a:r>
            <a:r>
              <a:rPr lang="zh-CN" altLang="zh-CN" sz="2600">
                <a:solidFill>
                  <a:srgbClr val="FF0000"/>
                </a:solidFill>
                <a:latin typeface="宋体" pitchFamily="2" charset="-122"/>
              </a:rPr>
              <a:t>结果</a:t>
            </a:r>
            <a:r>
              <a:rPr lang="zh-CN" altLang="zh-CN" sz="2600">
                <a:latin typeface="宋体" pitchFamily="2" charset="-122"/>
              </a:rPr>
              <a:t> (即输出条件)，并给每个原因和结果赋予一个标识符。</a:t>
            </a:r>
            <a:endParaRPr lang="zh-CN" altLang="zh-CN" sz="2600">
              <a:latin typeface="宋体" pitchFamily="2" charset="-122"/>
            </a:endParaRPr>
          </a:p>
          <a:p>
            <a:pPr marL="533400" indent="-533400" eaLnBrk="1" hangingPunct="1">
              <a:buFont typeface="Wingdings" panose="05000000000000000000" pitchFamily="2" charset="2"/>
              <a:buAutoNum type="arabicPeriod"/>
            </a:pPr>
            <a:r>
              <a:rPr lang="zh-CN" altLang="zh-CN" sz="2600">
                <a:latin typeface="宋体" pitchFamily="2" charset="-122"/>
              </a:rPr>
              <a:t>分析软件规格说明描述中的语义，找出原因与结果之间，原因与原因之间对应的是什么关系? 根据这些关系，</a:t>
            </a:r>
            <a:r>
              <a:rPr lang="zh-CN" altLang="zh-CN" sz="2600">
                <a:solidFill>
                  <a:srgbClr val="FF0000"/>
                </a:solidFill>
                <a:latin typeface="宋体" pitchFamily="2" charset="-122"/>
              </a:rPr>
              <a:t>画出因果图</a:t>
            </a:r>
            <a:r>
              <a:rPr lang="zh-CN" altLang="zh-CN" sz="2600">
                <a:latin typeface="宋体" pitchFamily="2" charset="-122"/>
              </a:rPr>
              <a:t>。  </a:t>
            </a:r>
            <a:br>
              <a:rPr lang="zh-CN" altLang="zh-CN" sz="2600">
                <a:latin typeface="宋体" pitchFamily="2" charset="-122"/>
              </a:rPr>
            </a:br>
            <a:endParaRPr lang="zh-CN" altLang="zh-CN" sz="2600">
              <a:latin typeface="宋体" pitchFamily="2" charset="-122"/>
            </a:endParaRPr>
          </a:p>
        </p:txBody>
      </p:sp>
    </p:spTree>
  </p:cSld>
  <p:clrMapOvr>
    <a:masterClrMapping/>
  </p:clrMapOvr>
  <p:transition>
    <p:cover dir="d"/>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标题 2"/>
          <p:cNvSpPr>
            <a:spLocks noGrp="1" noChangeArrowheads="1"/>
          </p:cNvSpPr>
          <p:nvPr>
            <p:ph type="title" idx="4294967295"/>
          </p:nvPr>
        </p:nvSpPr>
        <p:spPr/>
        <p:txBody>
          <a:bodyPr/>
          <a:lstStyle/>
          <a:p>
            <a:pPr eaLnBrk="1" hangingPunct="1"/>
            <a:r>
              <a:rPr lang="zh-CN" altLang="zh-CN" sz="2800">
                <a:latin typeface="宋体" pitchFamily="2" charset="-122"/>
              </a:rPr>
              <a:t>用因果图生成测试用例的基本步骤</a:t>
            </a:r>
            <a:endParaRPr lang="zh-CN" altLang="zh-CN" sz="2800">
              <a:latin typeface="宋体" pitchFamily="2" charset="-122"/>
            </a:endParaRPr>
          </a:p>
        </p:txBody>
      </p:sp>
      <p:sp>
        <p:nvSpPr>
          <p:cNvPr id="92162" name="Rectangle 2"/>
          <p:cNvSpPr>
            <a:spLocks noGrp="1" noChangeArrowheads="1"/>
          </p:cNvSpPr>
          <p:nvPr>
            <p:ph idx="4294967295"/>
          </p:nvPr>
        </p:nvSpPr>
        <p:spPr/>
        <p:txBody>
          <a:bodyPr/>
          <a:lstStyle/>
          <a:p>
            <a:pPr marL="533400" indent="-533400" eaLnBrk="1" hangingPunct="1">
              <a:buFont typeface="Wingdings" panose="05000000000000000000" pitchFamily="2" charset="2"/>
              <a:buAutoNum type="arabicPeriod" startAt="3"/>
            </a:pPr>
            <a:r>
              <a:rPr lang="zh-CN" altLang="zh-CN" sz="2400">
                <a:latin typeface="宋体" pitchFamily="2" charset="-122"/>
              </a:rPr>
              <a:t>由于语法或环境限制，有些原因与原因之间，原因与结果之间的组合情况不可能出现。为表明这些特殊情况，在因果图上用一些</a:t>
            </a:r>
            <a:r>
              <a:rPr lang="zh-CN" altLang="zh-CN" sz="2400">
                <a:solidFill>
                  <a:srgbClr val="FF0000"/>
                </a:solidFill>
                <a:latin typeface="宋体" pitchFamily="2" charset="-122"/>
              </a:rPr>
              <a:t>记号标明约束或限制条件</a:t>
            </a:r>
            <a:r>
              <a:rPr lang="zh-CN" altLang="zh-CN" sz="2400">
                <a:latin typeface="宋体" pitchFamily="2" charset="-122"/>
              </a:rPr>
              <a:t>。</a:t>
            </a:r>
            <a:endParaRPr lang="zh-CN" altLang="zh-CN" sz="2400">
              <a:latin typeface="宋体" pitchFamily="2" charset="-122"/>
            </a:endParaRPr>
          </a:p>
          <a:p>
            <a:pPr marL="533400" indent="-533400" eaLnBrk="1" hangingPunct="1">
              <a:buFont typeface="Wingdings" panose="05000000000000000000" pitchFamily="2" charset="2"/>
              <a:buAutoNum type="arabicPeriod" startAt="3"/>
            </a:pPr>
            <a:r>
              <a:rPr lang="zh-CN" altLang="zh-CN" sz="2400">
                <a:latin typeface="宋体" pitchFamily="2" charset="-122"/>
              </a:rPr>
              <a:t>把因果图</a:t>
            </a:r>
            <a:r>
              <a:rPr lang="zh-CN" altLang="zh-CN" sz="2400">
                <a:solidFill>
                  <a:srgbClr val="FF0000"/>
                </a:solidFill>
                <a:latin typeface="宋体" pitchFamily="2" charset="-122"/>
              </a:rPr>
              <a:t>转换成判定表</a:t>
            </a:r>
            <a:r>
              <a:rPr lang="zh-CN" altLang="zh-CN" sz="2400">
                <a:latin typeface="宋体" pitchFamily="2" charset="-122"/>
              </a:rPr>
              <a:t>。</a:t>
            </a:r>
            <a:endParaRPr lang="zh-CN" altLang="zh-CN" sz="2400">
              <a:latin typeface="宋体" pitchFamily="2" charset="-122"/>
            </a:endParaRPr>
          </a:p>
          <a:p>
            <a:pPr marL="533400" indent="-533400" eaLnBrk="1" hangingPunct="1">
              <a:buFont typeface="Wingdings" panose="05000000000000000000" pitchFamily="2" charset="2"/>
              <a:buAutoNum type="arabicPeriod" startAt="3"/>
            </a:pPr>
            <a:r>
              <a:rPr lang="zh-CN" altLang="zh-CN" sz="2400">
                <a:latin typeface="宋体" pitchFamily="2" charset="-122"/>
              </a:rPr>
              <a:t>把判定表的每一列拿出来作为依据，设计测试用例。</a:t>
            </a:r>
            <a:br>
              <a:rPr lang="zh-CN" altLang="zh-CN" sz="2400">
                <a:latin typeface="宋体" pitchFamily="2" charset="-122"/>
              </a:rPr>
            </a:br>
            <a:endParaRPr lang="zh-CN" altLang="zh-CN" sz="2400">
              <a:latin typeface="宋体" pitchFamily="2" charset="-122"/>
            </a:endParaRPr>
          </a:p>
        </p:txBody>
      </p:sp>
    </p:spTree>
  </p:cSld>
  <p:clrMapOvr>
    <a:masterClrMapping/>
  </p:clrMapOvr>
  <p:transition>
    <p:cove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3"/>
          <p:cNvSpPr>
            <a:spLocks noGrp="1" noChangeArrowheads="1"/>
          </p:cNvSpPr>
          <p:nvPr>
            <p:ph type="title" idx="4294967295"/>
          </p:nvPr>
        </p:nvSpPr>
        <p:spPr>
          <a:xfrm>
            <a:off x="457200" y="-168275"/>
            <a:ext cx="8229600" cy="1139825"/>
          </a:xfrm>
        </p:spPr>
        <p:txBody>
          <a:bodyPr/>
          <a:lstStyle/>
          <a:p>
            <a:pPr algn="l" eaLnBrk="1" hangingPunct="1"/>
            <a:r>
              <a:rPr lang="zh-CN" altLang="zh-CN" sz="2800">
                <a:latin typeface="宋体" pitchFamily="2" charset="-122"/>
              </a:rPr>
              <a:t>因果图</a:t>
            </a:r>
            <a:endParaRPr lang="zh-CN" altLang="zh-CN" sz="2800">
              <a:latin typeface="宋体" pitchFamily="2" charset="-122"/>
            </a:endParaRPr>
          </a:p>
        </p:txBody>
      </p:sp>
      <p:sp>
        <p:nvSpPr>
          <p:cNvPr id="93186" name="Rectangle 2"/>
          <p:cNvSpPr>
            <a:spLocks noGrp="1" noChangeArrowheads="1"/>
          </p:cNvSpPr>
          <p:nvPr>
            <p:ph idx="4294967295"/>
          </p:nvPr>
        </p:nvSpPr>
        <p:spPr>
          <a:xfrm>
            <a:off x="395288" y="765175"/>
            <a:ext cx="8229600" cy="4525963"/>
          </a:xfrm>
        </p:spPr>
        <p:txBody>
          <a:bodyPr/>
          <a:lstStyle/>
          <a:p>
            <a:pPr eaLnBrk="1" hangingPunct="1"/>
            <a:r>
              <a:rPr lang="zh-CN" altLang="zh-CN" sz="2400">
                <a:latin typeface="宋体" pitchFamily="2" charset="-122"/>
              </a:rPr>
              <a:t>在因果图中出现的基本符号</a:t>
            </a:r>
            <a:br>
              <a:rPr lang="zh-CN" altLang="zh-CN" sz="2400">
                <a:latin typeface="宋体" pitchFamily="2" charset="-122"/>
              </a:rPr>
            </a:br>
            <a:r>
              <a:rPr lang="zh-CN" altLang="zh-CN" sz="2400">
                <a:latin typeface="宋体" pitchFamily="2" charset="-122"/>
              </a:rPr>
              <a:t>通常在因果图中用</a:t>
            </a:r>
            <a:r>
              <a:rPr lang="en-US" altLang="zh-CN" sz="2400">
                <a:latin typeface="宋体" pitchFamily="2" charset="-122"/>
              </a:rPr>
              <a:t>Ci</a:t>
            </a:r>
            <a:r>
              <a:rPr lang="zh-CN" altLang="zh-CN" sz="2400">
                <a:latin typeface="宋体" pitchFamily="2" charset="-122"/>
              </a:rPr>
              <a:t>表示原因，用</a:t>
            </a:r>
            <a:r>
              <a:rPr lang="en-US" altLang="zh-CN" sz="2400">
                <a:latin typeface="宋体" pitchFamily="2" charset="-122"/>
              </a:rPr>
              <a:t>Ei</a:t>
            </a:r>
            <a:r>
              <a:rPr lang="zh-CN" altLang="zh-CN" sz="2400">
                <a:latin typeface="宋体" pitchFamily="2" charset="-122"/>
              </a:rPr>
              <a:t>表示结果，各结点表示状态，可取值“0”或“1”。“0”表示某状态不出现，“1”表示某状态出现。</a:t>
            </a:r>
            <a:endParaRPr lang="zh-CN" altLang="zh-CN" sz="2400">
              <a:latin typeface="宋体" pitchFamily="2" charset="-122"/>
            </a:endParaRPr>
          </a:p>
          <a:p>
            <a:pPr eaLnBrk="1" hangingPunct="1"/>
            <a:r>
              <a:rPr lang="zh-CN" altLang="zh-CN" sz="2400">
                <a:latin typeface="宋体" pitchFamily="2" charset="-122"/>
              </a:rPr>
              <a:t>主要的原因和结果之间的关系有:</a:t>
            </a:r>
            <a:endParaRPr lang="zh-CN" altLang="zh-CN" sz="2400">
              <a:latin typeface="宋体" pitchFamily="2" charset="-122"/>
            </a:endParaRPr>
          </a:p>
          <a:p>
            <a:pPr eaLnBrk="1" hangingPunct="1"/>
            <a:endParaRPr lang="zh-CN" altLang="zh-CN" sz="2400">
              <a:latin typeface="宋体" pitchFamily="2" charset="-122"/>
            </a:endParaRPr>
          </a:p>
          <a:p>
            <a:pPr eaLnBrk="1" hangingPunct="1"/>
            <a:endParaRPr lang="zh-CN" altLang="zh-CN" sz="2400">
              <a:latin typeface="宋体" pitchFamily="2" charset="-122"/>
            </a:endParaRPr>
          </a:p>
        </p:txBody>
      </p:sp>
      <p:pic>
        <p:nvPicPr>
          <p:cNvPr id="9318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4191000"/>
            <a:ext cx="88392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3"/>
          <p:cNvSpPr>
            <a:spLocks noGrp="1" noChangeArrowheads="1"/>
          </p:cNvSpPr>
          <p:nvPr>
            <p:ph type="title" idx="4294967295"/>
          </p:nvPr>
        </p:nvSpPr>
        <p:spPr/>
        <p:txBody>
          <a:bodyPr/>
          <a:lstStyle/>
          <a:p>
            <a:pPr algn="l" eaLnBrk="1" hangingPunct="1"/>
            <a:r>
              <a:rPr lang="zh-CN" altLang="zh-CN" sz="2800">
                <a:latin typeface="宋体" pitchFamily="2" charset="-122"/>
              </a:rPr>
              <a:t>因果图</a:t>
            </a:r>
            <a:endParaRPr lang="zh-CN" altLang="zh-CN" sz="2800">
              <a:latin typeface="宋体" pitchFamily="2" charset="-122"/>
            </a:endParaRPr>
          </a:p>
        </p:txBody>
      </p:sp>
      <p:sp>
        <p:nvSpPr>
          <p:cNvPr id="94210" name="Rectangle 2"/>
          <p:cNvSpPr>
            <a:spLocks noGrp="1" noChangeArrowheads="1"/>
          </p:cNvSpPr>
          <p:nvPr>
            <p:ph idx="4294967295"/>
          </p:nvPr>
        </p:nvSpPr>
        <p:spPr>
          <a:xfrm>
            <a:off x="395288" y="1125538"/>
            <a:ext cx="8229600" cy="4525962"/>
          </a:xfrm>
        </p:spPr>
        <p:txBody>
          <a:bodyPr/>
          <a:lstStyle/>
          <a:p>
            <a:pPr eaLnBrk="1" hangingPunct="1"/>
            <a:r>
              <a:rPr lang="zh-CN" altLang="zh-CN" sz="2400">
                <a:latin typeface="宋体" pitchFamily="2" charset="-122"/>
              </a:rPr>
              <a:t>表示</a:t>
            </a:r>
            <a:r>
              <a:rPr lang="zh-CN" altLang="zh-CN" sz="2400">
                <a:solidFill>
                  <a:srgbClr val="FF0000"/>
                </a:solidFill>
                <a:latin typeface="宋体" pitchFamily="2" charset="-122"/>
              </a:rPr>
              <a:t>约束条件</a:t>
            </a:r>
            <a:r>
              <a:rPr lang="zh-CN" altLang="zh-CN" sz="2400">
                <a:latin typeface="宋体" pitchFamily="2" charset="-122"/>
              </a:rPr>
              <a:t>的符号</a:t>
            </a:r>
            <a:br>
              <a:rPr lang="zh-CN" altLang="zh-CN" sz="2400">
                <a:latin typeface="宋体" pitchFamily="2" charset="-122"/>
              </a:rPr>
            </a:br>
            <a:r>
              <a:rPr lang="zh-CN" altLang="zh-CN" sz="2400">
                <a:latin typeface="宋体" pitchFamily="2" charset="-122"/>
              </a:rPr>
              <a:t>为了表示原因与原因之间，结果与结果之间可能存在的约束条件，在因果图中可以附加一些表示约束条件的符号。</a:t>
            </a:r>
            <a:endParaRPr lang="zh-CN" altLang="zh-CN" sz="2400">
              <a:latin typeface="宋体" pitchFamily="2" charset="-122"/>
            </a:endParaRPr>
          </a:p>
        </p:txBody>
      </p:sp>
      <p:pic>
        <p:nvPicPr>
          <p:cNvPr id="9421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924175"/>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2"/>
          <p:cNvSpPr>
            <a:spLocks noGrp="1" noChangeArrowheads="1"/>
          </p:cNvSpPr>
          <p:nvPr>
            <p:ph type="title" idx="4294967295"/>
          </p:nvPr>
        </p:nvSpPr>
        <p:spPr/>
        <p:txBody>
          <a:bodyPr/>
          <a:lstStyle/>
          <a:p>
            <a:pPr algn="just" eaLnBrk="1" hangingPunct="1"/>
            <a:r>
              <a:rPr lang="zh-CN" altLang="zh-CN" sz="2800">
                <a:latin typeface="宋体" pitchFamily="2" charset="-122"/>
              </a:rPr>
              <a:t>因果图</a:t>
            </a:r>
            <a:endParaRPr lang="zh-CN" altLang="zh-CN" sz="2800">
              <a:latin typeface="宋体" pitchFamily="2" charset="-122"/>
            </a:endParaRPr>
          </a:p>
        </p:txBody>
      </p:sp>
      <p:sp>
        <p:nvSpPr>
          <p:cNvPr id="96258" name="Rectangle 3"/>
          <p:cNvSpPr>
            <a:spLocks noGrp="1" noChangeArrowheads="1"/>
          </p:cNvSpPr>
          <p:nvPr>
            <p:ph idx="4294967295"/>
          </p:nvPr>
        </p:nvSpPr>
        <p:spPr/>
        <p:txBody>
          <a:bodyPr/>
          <a:lstStyle/>
          <a:p>
            <a:pPr eaLnBrk="1" hangingPunct="1"/>
            <a:r>
              <a:rPr lang="zh-CN" altLang="zh-CN" sz="2400">
                <a:latin typeface="宋体" pitchFamily="2" charset="-122"/>
              </a:rPr>
              <a:t>例如，有一个处理单价为5角钱的饮料的自动售货机软件测试用例的设计。其规格说明如下：</a:t>
            </a:r>
            <a:endParaRPr lang="zh-CN" altLang="zh-CN" sz="2400">
              <a:latin typeface="宋体" pitchFamily="2" charset="-122"/>
            </a:endParaRPr>
          </a:p>
          <a:p>
            <a:pPr eaLnBrk="1" hangingPunct="1">
              <a:buFont typeface="Wingdings" panose="05000000000000000000" pitchFamily="2" charset="2"/>
              <a:buNone/>
            </a:pPr>
            <a:r>
              <a:rPr lang="zh-CN" altLang="zh-CN" sz="2400">
                <a:latin typeface="宋体" pitchFamily="2" charset="-122"/>
              </a:rPr>
              <a:t>	</a:t>
            </a:r>
            <a:r>
              <a:rPr lang="zh-CN" altLang="zh-CN" sz="2400">
                <a:solidFill>
                  <a:srgbClr val="FF3300"/>
                </a:solidFill>
                <a:latin typeface="宋体" pitchFamily="2" charset="-122"/>
              </a:rPr>
              <a:t>若</a:t>
            </a:r>
            <a:r>
              <a:rPr lang="zh-CN" altLang="zh-CN" sz="2400">
                <a:solidFill>
                  <a:srgbClr val="3333CC"/>
                </a:solidFill>
                <a:latin typeface="宋体" pitchFamily="2" charset="-122"/>
              </a:rPr>
              <a:t>投入</a:t>
            </a:r>
            <a:r>
              <a:rPr lang="zh-CN" altLang="zh-CN" sz="2400">
                <a:solidFill>
                  <a:srgbClr val="FF3300"/>
                </a:solidFill>
                <a:latin typeface="宋体" pitchFamily="2" charset="-122"/>
              </a:rPr>
              <a:t>5角钱或1元钱的硬币，</a:t>
            </a:r>
            <a:r>
              <a:rPr lang="zh-CN" altLang="zh-CN" sz="2400">
                <a:solidFill>
                  <a:srgbClr val="3333CC"/>
                </a:solidFill>
                <a:latin typeface="宋体" pitchFamily="2" charset="-122"/>
              </a:rPr>
              <a:t>押下</a:t>
            </a:r>
            <a:r>
              <a:rPr lang="zh-CN" altLang="zh-CN" sz="2400">
                <a:solidFill>
                  <a:srgbClr val="FF3300"/>
                </a:solidFill>
                <a:latin typeface="宋体" pitchFamily="2" charset="-122"/>
              </a:rPr>
              <a:t>〖橙汁〗或〖啤酒〗的按钮，则相应的饮料就送出来。若售货机</a:t>
            </a:r>
            <a:r>
              <a:rPr lang="zh-CN" altLang="zh-CN" sz="2400">
                <a:solidFill>
                  <a:srgbClr val="3333CC"/>
                </a:solidFill>
                <a:latin typeface="宋体" pitchFamily="2" charset="-122"/>
              </a:rPr>
              <a:t>没有零钱找</a:t>
            </a:r>
            <a:r>
              <a:rPr lang="zh-CN" altLang="zh-CN" sz="2400">
                <a:solidFill>
                  <a:srgbClr val="FF3300"/>
                </a:solidFill>
                <a:latin typeface="宋体" pitchFamily="2" charset="-122"/>
              </a:rPr>
              <a:t>，则一个显示〖零钱找完〗的红灯亮，这时在投入1元硬币并押下按钮后，饮料不送出来而且1元硬币也退出来；若</a:t>
            </a:r>
            <a:r>
              <a:rPr lang="zh-CN" altLang="zh-CN" sz="2400">
                <a:solidFill>
                  <a:srgbClr val="3333CC"/>
                </a:solidFill>
                <a:latin typeface="宋体" pitchFamily="2" charset="-122"/>
              </a:rPr>
              <a:t>有零钱找</a:t>
            </a:r>
            <a:r>
              <a:rPr lang="zh-CN" altLang="zh-CN" sz="2400">
                <a:solidFill>
                  <a:srgbClr val="FF3300"/>
                </a:solidFill>
                <a:latin typeface="宋体" pitchFamily="2" charset="-122"/>
              </a:rPr>
              <a:t>，则显示〖零钱找完〗的红灯灭，在送出饮料的同时退还5角硬币。”</a:t>
            </a:r>
            <a:br>
              <a:rPr lang="zh-CN" altLang="zh-CN" sz="2400">
                <a:solidFill>
                  <a:srgbClr val="FF3300"/>
                </a:solidFill>
                <a:latin typeface="宋体" pitchFamily="2" charset="-122"/>
              </a:rPr>
            </a:br>
            <a:endParaRPr lang="zh-CN" altLang="zh-CN" sz="2400">
              <a:latin typeface="宋体" pitchFamily="2" charset="-122"/>
            </a:endParaRPr>
          </a:p>
        </p:txBody>
      </p:sp>
    </p:spTree>
  </p:cSld>
  <p:clrMapOvr>
    <a:masterClrMapping/>
  </p:clrMapOvr>
  <p:transition>
    <p:cover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2"/>
          <p:cNvSpPr>
            <a:spLocks noGrp="1" noChangeArrowheads="1"/>
          </p:cNvSpPr>
          <p:nvPr>
            <p:ph type="title" idx="4294967295"/>
          </p:nvPr>
        </p:nvSpPr>
        <p:spPr/>
        <p:txBody>
          <a:bodyPr/>
          <a:lstStyle/>
          <a:p>
            <a:pPr eaLnBrk="1" hangingPunct="1"/>
            <a:r>
              <a:rPr lang="zh-CN" altLang="zh-CN" sz="2800">
                <a:latin typeface="宋体" pitchFamily="2" charset="-122"/>
              </a:rPr>
              <a:t>因果图</a:t>
            </a:r>
            <a:endParaRPr lang="zh-CN" altLang="zh-CN" sz="2800">
              <a:latin typeface="宋体" pitchFamily="2" charset="-122"/>
            </a:endParaRPr>
          </a:p>
        </p:txBody>
      </p:sp>
      <p:sp>
        <p:nvSpPr>
          <p:cNvPr id="97282" name="Rectangle 2"/>
          <p:cNvSpPr>
            <a:spLocks noGrp="1" noChangeArrowheads="1"/>
          </p:cNvSpPr>
          <p:nvPr>
            <p:ph idx="4294967295"/>
          </p:nvPr>
        </p:nvSpPr>
        <p:spPr>
          <a:xfrm>
            <a:off x="468313" y="1557338"/>
            <a:ext cx="8229600" cy="4525962"/>
          </a:xfrm>
        </p:spPr>
        <p:txBody>
          <a:bodyPr/>
          <a:lstStyle/>
          <a:p>
            <a:pPr eaLnBrk="1" hangingPunct="1">
              <a:lnSpc>
                <a:spcPct val="100000"/>
              </a:lnSpc>
              <a:buFont typeface="Wingdings" panose="05000000000000000000" pitchFamily="2" charset="2"/>
              <a:buNone/>
            </a:pPr>
            <a:r>
              <a:rPr lang="zh-CN" altLang="zh-CN" sz="2600" dirty="0">
                <a:latin typeface="宋体" pitchFamily="2" charset="-122"/>
              </a:rPr>
              <a:t>(1) 分析这一段说明，列出原因和结果</a:t>
            </a:r>
            <a:br>
              <a:rPr lang="zh-CN" altLang="zh-CN" sz="2600" dirty="0">
                <a:latin typeface="宋体" pitchFamily="2" charset="-122"/>
              </a:rPr>
            </a:br>
            <a:r>
              <a:rPr lang="zh-CN" altLang="zh-CN" sz="2600" dirty="0">
                <a:latin typeface="宋体" pitchFamily="2" charset="-122"/>
              </a:rPr>
              <a:t>原因:   1. 售货机有零钱找</a:t>
            </a:r>
            <a:endParaRPr lang="zh-CN" altLang="zh-CN" sz="2600" dirty="0">
              <a:latin typeface="宋体" pitchFamily="2" charset="-122"/>
            </a:endParaRPr>
          </a:p>
          <a:p>
            <a:pPr eaLnBrk="1" hangingPunct="1">
              <a:lnSpc>
                <a:spcPct val="100000"/>
              </a:lnSpc>
              <a:buFont typeface="Wingdings" panose="05000000000000000000" pitchFamily="2" charset="2"/>
              <a:buNone/>
            </a:pPr>
            <a:r>
              <a:rPr lang="zh-CN" altLang="zh-CN" sz="2600" dirty="0">
                <a:latin typeface="宋体" pitchFamily="2" charset="-122"/>
              </a:rPr>
              <a:t>          2. 投入1元硬币 </a:t>
            </a:r>
            <a:endParaRPr lang="zh-CN" altLang="zh-CN" sz="2600" dirty="0">
              <a:latin typeface="宋体" pitchFamily="2" charset="-122"/>
            </a:endParaRPr>
          </a:p>
          <a:p>
            <a:pPr eaLnBrk="1" hangingPunct="1">
              <a:lnSpc>
                <a:spcPct val="100000"/>
              </a:lnSpc>
              <a:buFont typeface="Wingdings" panose="05000000000000000000" pitchFamily="2" charset="2"/>
              <a:buNone/>
            </a:pPr>
            <a:r>
              <a:rPr lang="zh-CN" altLang="zh-CN" sz="2600" dirty="0">
                <a:latin typeface="宋体" pitchFamily="2" charset="-122"/>
              </a:rPr>
              <a:t>		     3. 投入5角硬币</a:t>
            </a:r>
            <a:endParaRPr lang="zh-CN" altLang="zh-CN" sz="2600" dirty="0">
              <a:latin typeface="宋体" pitchFamily="2" charset="-122"/>
            </a:endParaRPr>
          </a:p>
          <a:p>
            <a:pPr eaLnBrk="1" hangingPunct="1">
              <a:lnSpc>
                <a:spcPct val="100000"/>
              </a:lnSpc>
              <a:buFont typeface="Wingdings" panose="05000000000000000000" pitchFamily="2" charset="2"/>
              <a:buNone/>
            </a:pPr>
            <a:r>
              <a:rPr lang="zh-CN" altLang="zh-CN" sz="2600" dirty="0">
                <a:latin typeface="宋体" pitchFamily="2" charset="-122"/>
              </a:rPr>
              <a:t>		     4. 押下橙汁按钮</a:t>
            </a:r>
            <a:endParaRPr lang="zh-CN" altLang="zh-CN" sz="2600" dirty="0">
              <a:latin typeface="宋体" pitchFamily="2" charset="-122"/>
            </a:endParaRPr>
          </a:p>
          <a:p>
            <a:pPr eaLnBrk="1" hangingPunct="1">
              <a:lnSpc>
                <a:spcPct val="100000"/>
              </a:lnSpc>
              <a:buFont typeface="Wingdings" panose="05000000000000000000" pitchFamily="2" charset="2"/>
              <a:buNone/>
            </a:pPr>
            <a:r>
              <a:rPr lang="zh-CN" altLang="zh-CN" sz="2600" dirty="0">
                <a:latin typeface="宋体" pitchFamily="2" charset="-122"/>
              </a:rPr>
              <a:t>		     5. 押下啤酒按钮</a:t>
            </a:r>
            <a:endParaRPr lang="zh-CN" altLang="zh-CN" sz="2600" dirty="0">
              <a:latin typeface="宋体" pitchFamily="2" charset="-122"/>
            </a:endParaRPr>
          </a:p>
          <a:p>
            <a:pPr eaLnBrk="1" hangingPunct="1">
              <a:lnSpc>
                <a:spcPct val="100000"/>
              </a:lnSpc>
              <a:buFont typeface="Wingdings" panose="05000000000000000000" pitchFamily="2" charset="2"/>
              <a:buNone/>
            </a:pPr>
            <a:r>
              <a:rPr lang="zh-CN" altLang="zh-CN" sz="2600" dirty="0">
                <a:latin typeface="宋体" pitchFamily="2" charset="-122"/>
              </a:rPr>
              <a:t>	建立中间结点，表示处理中间状态</a:t>
            </a:r>
            <a:br>
              <a:rPr lang="zh-CN" altLang="zh-CN" sz="2600" dirty="0">
                <a:latin typeface="宋体" pitchFamily="2" charset="-122"/>
              </a:rPr>
            </a:br>
            <a:r>
              <a:rPr lang="zh-CN" altLang="zh-CN" sz="2600" dirty="0">
                <a:latin typeface="宋体" pitchFamily="2" charset="-122"/>
              </a:rPr>
              <a:t>11. 投入1元硬币且押下饮料按钮</a:t>
            </a:r>
            <a:br>
              <a:rPr lang="zh-CN" altLang="zh-CN" sz="2600" dirty="0">
                <a:latin typeface="宋体" pitchFamily="2" charset="-122"/>
              </a:rPr>
            </a:br>
            <a:r>
              <a:rPr lang="zh-CN" altLang="zh-CN" sz="2600" dirty="0">
                <a:latin typeface="宋体" pitchFamily="2" charset="-122"/>
              </a:rPr>
              <a:t>12. 押下〖橙汁〗或〖啤酒〗的按钮</a:t>
            </a:r>
            <a:br>
              <a:rPr lang="zh-CN" altLang="zh-CN" sz="2600" dirty="0">
                <a:latin typeface="宋体" pitchFamily="2" charset="-122"/>
              </a:rPr>
            </a:br>
            <a:r>
              <a:rPr lang="en-US" altLang="zh-CN" sz="2600" dirty="0">
                <a:latin typeface="宋体" pitchFamily="2" charset="-122"/>
              </a:rPr>
              <a:t>12.</a:t>
            </a:r>
            <a:r>
              <a:rPr lang="zh-CN" altLang="zh-CN" sz="2600" dirty="0">
                <a:latin typeface="宋体" pitchFamily="2" charset="-122"/>
              </a:rPr>
              <a:t> 应当找5角零钱并且售货机有零钱找</a:t>
            </a:r>
            <a:br>
              <a:rPr lang="zh-CN" altLang="zh-CN" sz="2600" dirty="0">
                <a:latin typeface="宋体" pitchFamily="2" charset="-122"/>
              </a:rPr>
            </a:br>
            <a:r>
              <a:rPr lang="zh-CN" altLang="zh-CN" sz="2600" dirty="0">
                <a:latin typeface="宋体" pitchFamily="2" charset="-122"/>
              </a:rPr>
              <a:t>14. 钱已付清</a:t>
            </a:r>
            <a:br>
              <a:rPr lang="zh-CN" altLang="zh-CN" sz="2600" dirty="0">
                <a:latin typeface="宋体" pitchFamily="2" charset="-122"/>
              </a:rPr>
            </a:br>
            <a:endParaRPr lang="zh-CN" altLang="zh-CN" sz="2600" dirty="0">
              <a:latin typeface="宋体" pitchFamily="2" charset="-122"/>
            </a:endParaRPr>
          </a:p>
        </p:txBody>
      </p:sp>
    </p:spTree>
  </p:cSld>
  <p:clrMapOvr>
    <a:masterClrMapping/>
  </p:clrMapOvr>
  <p:transition>
    <p:cover dir="l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2"/>
          <p:cNvSpPr>
            <a:spLocks noGrp="1" noChangeArrowheads="1"/>
          </p:cNvSpPr>
          <p:nvPr>
            <p:ph type="title" idx="4294967295"/>
          </p:nvPr>
        </p:nvSpPr>
        <p:spPr/>
        <p:txBody>
          <a:bodyPr/>
          <a:lstStyle/>
          <a:p>
            <a:pPr eaLnBrk="1" hangingPunct="1"/>
            <a:r>
              <a:rPr lang="zh-CN" altLang="zh-CN" sz="2800">
                <a:latin typeface="宋体" pitchFamily="2" charset="-122"/>
              </a:rPr>
              <a:t>因果图</a:t>
            </a:r>
            <a:endParaRPr lang="zh-CN" altLang="zh-CN" sz="2800">
              <a:latin typeface="宋体" pitchFamily="2" charset="-122"/>
            </a:endParaRPr>
          </a:p>
        </p:txBody>
      </p:sp>
      <p:sp>
        <p:nvSpPr>
          <p:cNvPr id="98306" name="Rectangle 2"/>
          <p:cNvSpPr>
            <a:spLocks noGrp="1" noChangeArrowheads="1"/>
          </p:cNvSpPr>
          <p:nvPr>
            <p:ph idx="4294967295"/>
          </p:nvPr>
        </p:nvSpPr>
        <p:spPr/>
        <p:txBody>
          <a:bodyPr/>
          <a:lstStyle/>
          <a:p>
            <a:pPr eaLnBrk="1" hangingPunct="1">
              <a:lnSpc>
                <a:spcPct val="110000"/>
              </a:lnSpc>
              <a:buFont typeface="Wingdings" panose="05000000000000000000" pitchFamily="2" charset="2"/>
              <a:buNone/>
            </a:pPr>
            <a:r>
              <a:rPr lang="zh-CN" altLang="zh-CN" sz="2600">
                <a:latin typeface="宋体" pitchFamily="2" charset="-122"/>
              </a:rPr>
              <a:t>   结果： 21. 售货机〖零钱找完〗灯亮 </a:t>
            </a:r>
            <a:endParaRPr lang="zh-CN" altLang="zh-CN" sz="2600">
              <a:latin typeface="宋体" pitchFamily="2" charset="-122"/>
            </a:endParaRPr>
          </a:p>
          <a:p>
            <a:pPr eaLnBrk="1" hangingPunct="1">
              <a:lnSpc>
                <a:spcPct val="110000"/>
              </a:lnSpc>
              <a:buFont typeface="Wingdings" panose="05000000000000000000" pitchFamily="2" charset="2"/>
              <a:buNone/>
            </a:pPr>
            <a:r>
              <a:rPr lang="zh-CN" altLang="zh-CN" sz="2600">
                <a:latin typeface="宋体" pitchFamily="2" charset="-122"/>
              </a:rPr>
              <a:t>          22. 退还1元硬币 </a:t>
            </a:r>
            <a:endParaRPr lang="zh-CN" altLang="zh-CN" sz="2600">
              <a:latin typeface="宋体" pitchFamily="2" charset="-122"/>
            </a:endParaRPr>
          </a:p>
          <a:p>
            <a:pPr eaLnBrk="1" hangingPunct="1">
              <a:lnSpc>
                <a:spcPct val="110000"/>
              </a:lnSpc>
              <a:buFont typeface="Wingdings" panose="05000000000000000000" pitchFamily="2" charset="2"/>
              <a:buNone/>
            </a:pPr>
            <a:r>
              <a:rPr lang="zh-CN" altLang="zh-CN" sz="2600">
                <a:latin typeface="宋体" pitchFamily="2" charset="-122"/>
              </a:rPr>
              <a:t>          23. 退还5角硬币</a:t>
            </a:r>
            <a:endParaRPr lang="zh-CN" altLang="zh-CN" sz="2600">
              <a:latin typeface="宋体" pitchFamily="2" charset="-122"/>
            </a:endParaRPr>
          </a:p>
          <a:p>
            <a:pPr eaLnBrk="1" hangingPunct="1">
              <a:lnSpc>
                <a:spcPct val="110000"/>
              </a:lnSpc>
              <a:buFont typeface="Wingdings" panose="05000000000000000000" pitchFamily="2" charset="2"/>
              <a:buNone/>
            </a:pPr>
            <a:r>
              <a:rPr lang="zh-CN" altLang="zh-CN" sz="2600">
                <a:latin typeface="宋体" pitchFamily="2" charset="-122"/>
              </a:rPr>
              <a:t>          24. 送出橙汁饮料</a:t>
            </a:r>
            <a:endParaRPr lang="zh-CN" altLang="zh-CN" sz="2600">
              <a:latin typeface="宋体" pitchFamily="2" charset="-122"/>
            </a:endParaRPr>
          </a:p>
          <a:p>
            <a:pPr eaLnBrk="1" hangingPunct="1">
              <a:lnSpc>
                <a:spcPct val="110000"/>
              </a:lnSpc>
              <a:buFont typeface="Wingdings" panose="05000000000000000000" pitchFamily="2" charset="2"/>
              <a:buNone/>
            </a:pPr>
            <a:r>
              <a:rPr lang="zh-CN" altLang="zh-CN" sz="2600">
                <a:latin typeface="宋体" pitchFamily="2" charset="-122"/>
              </a:rPr>
              <a:t>          25. 送出啤酒饮料</a:t>
            </a:r>
            <a:br>
              <a:rPr lang="zh-CN" altLang="zh-CN" sz="2600">
                <a:latin typeface="宋体" pitchFamily="2" charset="-122"/>
              </a:rPr>
            </a:br>
            <a:r>
              <a:rPr lang="zh-CN" altLang="zh-CN" sz="2600">
                <a:latin typeface="宋体" pitchFamily="2" charset="-122"/>
              </a:rPr>
              <a:t>(2) 画出因果图。所有原因结点列在左</a:t>
            </a:r>
            <a:endParaRPr lang="zh-CN" altLang="zh-CN" sz="2600">
              <a:latin typeface="宋体" pitchFamily="2" charset="-122"/>
            </a:endParaRPr>
          </a:p>
          <a:p>
            <a:pPr eaLnBrk="1" hangingPunct="1">
              <a:lnSpc>
                <a:spcPct val="110000"/>
              </a:lnSpc>
              <a:buFont typeface="Wingdings" panose="05000000000000000000" pitchFamily="2" charset="2"/>
              <a:buNone/>
            </a:pPr>
            <a:r>
              <a:rPr lang="zh-CN" altLang="zh-CN" sz="2600">
                <a:latin typeface="宋体" pitchFamily="2" charset="-122"/>
              </a:rPr>
              <a:t>		边，所有结果结点列在右边。</a:t>
            </a:r>
            <a:endParaRPr lang="zh-CN" altLang="zh-CN" sz="2600">
              <a:latin typeface="宋体" pitchFamily="2" charset="-122"/>
            </a:endParaRPr>
          </a:p>
          <a:p>
            <a:pPr eaLnBrk="1" hangingPunct="1">
              <a:lnSpc>
                <a:spcPct val="110000"/>
              </a:lnSpc>
              <a:buFont typeface="Wingdings" panose="05000000000000000000" pitchFamily="2" charset="2"/>
              <a:buNone/>
            </a:pPr>
            <a:r>
              <a:rPr lang="zh-CN" altLang="zh-CN" sz="2600">
                <a:latin typeface="宋体" pitchFamily="2" charset="-122"/>
              </a:rPr>
              <a:t>  (3) 由于 2 与 3 ，4 与 5 不能同时发生，</a:t>
            </a:r>
            <a:endParaRPr lang="zh-CN" altLang="zh-CN" sz="2600">
              <a:latin typeface="宋体" pitchFamily="2" charset="-122"/>
            </a:endParaRPr>
          </a:p>
          <a:p>
            <a:pPr eaLnBrk="1" hangingPunct="1">
              <a:lnSpc>
                <a:spcPct val="110000"/>
              </a:lnSpc>
              <a:buFont typeface="Wingdings" panose="05000000000000000000" pitchFamily="2" charset="2"/>
              <a:buNone/>
            </a:pPr>
            <a:r>
              <a:rPr lang="zh-CN" altLang="zh-CN" sz="2600">
                <a:latin typeface="宋体" pitchFamily="2" charset="-122"/>
              </a:rPr>
              <a:t>		分别加上约束条件</a:t>
            </a:r>
            <a:r>
              <a:rPr lang="en-US" altLang="zh-CN" sz="2600">
                <a:latin typeface="宋体" pitchFamily="2" charset="-122"/>
              </a:rPr>
              <a:t>E。</a:t>
            </a:r>
            <a:br>
              <a:rPr lang="en-US" altLang="zh-CN" sz="2600">
                <a:latin typeface="宋体" pitchFamily="2" charset="-122"/>
              </a:rPr>
            </a:br>
            <a:r>
              <a:rPr lang="en-US" altLang="zh-CN" sz="2600">
                <a:latin typeface="宋体" pitchFamily="2" charset="-122"/>
              </a:rPr>
              <a:t>(4) </a:t>
            </a:r>
            <a:r>
              <a:rPr lang="zh-CN" altLang="zh-CN" sz="2600">
                <a:latin typeface="宋体" pitchFamily="2" charset="-122"/>
              </a:rPr>
              <a:t>因果图</a:t>
            </a:r>
            <a:endParaRPr lang="zh-CN" altLang="zh-CN" sz="2600">
              <a:latin typeface="宋体" pitchFamily="2" charset="-122"/>
            </a:endParaRPr>
          </a:p>
        </p:txBody>
      </p:sp>
    </p:spTree>
  </p:cSld>
  <p:clrMapOvr>
    <a:masterClrMapping/>
  </p:clrMapOvr>
  <p:transition>
    <p:cover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noChangeArrowheads="1"/>
          </p:cNvSpPr>
          <p:nvPr>
            <p:ph type="title" idx="4294967295"/>
          </p:nvPr>
        </p:nvSpPr>
        <p:spPr/>
        <p:txBody>
          <a:bodyPr/>
          <a:lstStyle/>
          <a:p>
            <a:pPr eaLnBrk="1" hangingPunct="1"/>
            <a:r>
              <a:rPr lang="zh-CN" altLang="zh-CN">
                <a:latin typeface="宋体" pitchFamily="2" charset="-122"/>
              </a:rPr>
              <a:t>软件测试技术</a:t>
            </a:r>
            <a:endParaRPr lang="zh-CN" altLang="zh-CN">
              <a:latin typeface="宋体" pitchFamily="2" charset="-122"/>
            </a:endParaRPr>
          </a:p>
        </p:txBody>
      </p:sp>
      <p:sp>
        <p:nvSpPr>
          <p:cNvPr id="32770" name="日期占位符 3"/>
          <p:cNvSpPr txBox="1">
            <a:spLocks noGrp="1" noChangeArrowheads="1"/>
          </p:cNvSpPr>
          <p:nvPr/>
        </p:nvSpPr>
        <p:spPr bwMode="auto">
          <a:xfrm>
            <a:off x="228600" y="6475413"/>
            <a:ext cx="26670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1200"/>
              <a:t>软件学院  软件工程导论</a:t>
            </a:r>
            <a:endParaRPr lang="en-US" altLang="zh-CN" sz="1200"/>
          </a:p>
        </p:txBody>
      </p:sp>
      <p:graphicFrame>
        <p:nvGraphicFramePr>
          <p:cNvPr id="32771" name="Object 2"/>
          <p:cNvGraphicFramePr>
            <a:graphicFrameLocks noChangeAspect="1"/>
          </p:cNvGraphicFramePr>
          <p:nvPr/>
        </p:nvGraphicFramePr>
        <p:xfrm>
          <a:off x="357188" y="1643063"/>
          <a:ext cx="9296400" cy="4637087"/>
        </p:xfrm>
        <a:graphic>
          <a:graphicData uri="http://schemas.openxmlformats.org/presentationml/2006/ole">
            <mc:AlternateContent xmlns:mc="http://schemas.openxmlformats.org/markup-compatibility/2006">
              <mc:Choice xmlns:v="urn:schemas-microsoft-com:vml" Requires="v">
                <p:oleObj spid="_x0000_s2" name="" r:id="rId1" imgW="5949315" imgH="2461260" progId="Visio.Drawing.11">
                  <p:embed/>
                </p:oleObj>
              </mc:Choice>
              <mc:Fallback>
                <p:oleObj name="" r:id="rId1" imgW="5949315" imgH="2461260"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1643063"/>
                        <a:ext cx="9296400" cy="463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2"/>
          <p:cNvSpPr>
            <a:spLocks noGrp="1" noChangeArrowheads="1"/>
          </p:cNvSpPr>
          <p:nvPr>
            <p:ph type="title" idx="4294967295"/>
          </p:nvPr>
        </p:nvSpPr>
        <p:spPr/>
        <p:txBody>
          <a:bodyPr/>
          <a:lstStyle/>
          <a:p>
            <a:pPr algn="just" eaLnBrk="1" hangingPunct="1"/>
            <a:r>
              <a:rPr lang="zh-CN" altLang="zh-CN">
                <a:solidFill>
                  <a:schemeClr val="tx1"/>
                </a:solidFill>
                <a:latin typeface="宋体" pitchFamily="2" charset="-122"/>
              </a:rPr>
              <a:t>                          </a:t>
            </a:r>
            <a:endParaRPr lang="zh-CN" altLang="zh-CN">
              <a:solidFill>
                <a:schemeClr val="tx1"/>
              </a:solidFill>
              <a:latin typeface="宋体" pitchFamily="2" charset="-122"/>
            </a:endParaRPr>
          </a:p>
        </p:txBody>
      </p:sp>
      <p:sp>
        <p:nvSpPr>
          <p:cNvPr id="99330" name="Rectangle 3"/>
          <p:cNvSpPr>
            <a:spLocks noGrp="1" noChangeArrowheads="1"/>
          </p:cNvSpPr>
          <p:nvPr>
            <p:ph idx="4294967295"/>
          </p:nvPr>
        </p:nvSpPr>
        <p:spPr/>
        <p:txBody>
          <a:bodyPr/>
          <a:lstStyle/>
          <a:p>
            <a:pPr eaLnBrk="1" hangingPunct="1"/>
            <a:r>
              <a:rPr lang="zh-CN" altLang="zh-CN">
                <a:latin typeface="宋体" pitchFamily="2" charset="-122"/>
              </a:rPr>
              <a:t>　</a:t>
            </a:r>
            <a:endParaRPr lang="zh-CN" altLang="zh-CN">
              <a:latin typeface="宋体" pitchFamily="2" charset="-122"/>
            </a:endParaRPr>
          </a:p>
        </p:txBody>
      </p:sp>
      <p:pic>
        <p:nvPicPr>
          <p:cNvPr id="9933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332" name="Rectangle 5"/>
          <p:cNvSpPr>
            <a:spLocks noChangeArrowheads="1"/>
          </p:cNvSpPr>
          <p:nvPr/>
        </p:nvSpPr>
        <p:spPr bwMode="auto">
          <a:xfrm>
            <a:off x="533400" y="59436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a:latin typeface="黑体" panose="02010609060101010101" pitchFamily="49" charset="-122"/>
                <a:ea typeface="黑体" panose="02010609060101010101" pitchFamily="49" charset="-122"/>
              </a:rPr>
              <a:t>(5) 转换成判定表</a:t>
            </a:r>
            <a:endParaRPr lang="zh-CN" altLang="zh-CN" sz="2400">
              <a:latin typeface="Times New Roman" panose="02020503050405090304" pitchFamily="18" charset="0"/>
            </a:endParaRPr>
          </a:p>
        </p:txBody>
      </p:sp>
    </p:spTree>
  </p:cSld>
  <p:clrMapOvr>
    <a:masterClrMapping/>
  </p:clrMapOvr>
  <p:transition>
    <p:cover dir="rd"/>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title" idx="4294967295"/>
          </p:nvPr>
        </p:nvSpPr>
        <p:spPr/>
        <p:txBody>
          <a:bodyPr/>
          <a:lstStyle/>
          <a:p>
            <a:pPr algn="just" eaLnBrk="1" hangingPunct="1"/>
            <a:r>
              <a:rPr lang="zh-CN" altLang="zh-CN">
                <a:solidFill>
                  <a:schemeClr val="tx1"/>
                </a:solidFill>
                <a:latin typeface="宋体" pitchFamily="2" charset="-122"/>
              </a:rPr>
              <a:t>            </a:t>
            </a:r>
            <a:endParaRPr lang="zh-CN" altLang="zh-CN">
              <a:solidFill>
                <a:schemeClr val="tx1"/>
              </a:solidFill>
              <a:latin typeface="宋体" pitchFamily="2" charset="-122"/>
            </a:endParaRPr>
          </a:p>
        </p:txBody>
      </p:sp>
      <p:sp>
        <p:nvSpPr>
          <p:cNvPr id="100354" name="内容占位符 5"/>
          <p:cNvSpPr>
            <a:spLocks noGrp="1" noChangeArrowheads="1"/>
          </p:cNvSpPr>
          <p:nvPr>
            <p:ph idx="4294967295"/>
          </p:nvPr>
        </p:nvSpPr>
        <p:spPr/>
        <p:txBody>
          <a:bodyPr/>
          <a:lstStyle/>
          <a:p>
            <a:pPr eaLnBrk="1" hangingPunct="1"/>
            <a:endParaRPr lang="zh-CN" altLang="zh-CN"/>
          </a:p>
        </p:txBody>
      </p:sp>
      <p:pic>
        <p:nvPicPr>
          <p:cNvPr id="100355"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09800"/>
            <a:ext cx="91440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7" name="AutoShape 5">
            <a:hlinkClick r:id="rId3" action="ppaction://hlinksldjump" highlightClick="1"/>
          </p:cNvPr>
          <p:cNvSpPr>
            <a:spLocks noChangeArrowheads="1"/>
          </p:cNvSpPr>
          <p:nvPr/>
        </p:nvSpPr>
        <p:spPr bwMode="auto">
          <a:xfrm>
            <a:off x="8458200" y="6248400"/>
            <a:ext cx="685800" cy="1423988"/>
          </a:xfrm>
          <a:prstGeom prst="actionButtonBackPreviou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endParaRPr lang="zh-CN" altLang="zh-CN" sz="1800"/>
          </a:p>
        </p:txBody>
      </p:sp>
    </p:spTree>
  </p:cSld>
  <p:clrMapOvr>
    <a:masterClrMapping/>
  </p:clrMapOvr>
  <p:transition>
    <p:cover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1"/>
          <p:cNvSpPr>
            <a:spLocks noGrp="1" noChangeArrowheads="1"/>
          </p:cNvSpPr>
          <p:nvPr>
            <p:ph type="title" idx="4294967295"/>
          </p:nvPr>
        </p:nvSpPr>
        <p:spPr/>
        <p:txBody>
          <a:bodyPr/>
          <a:lstStyle/>
          <a:p>
            <a:pPr eaLnBrk="1" hangingPunct="1"/>
            <a:r>
              <a:rPr lang="en-US" altLang="zh-CN" dirty="0"/>
              <a:t>13.7 </a:t>
            </a:r>
            <a:r>
              <a:rPr lang="zh-CN" altLang="zh-CN" dirty="0"/>
              <a:t>面向对象测试方法</a:t>
            </a:r>
            <a:endParaRPr lang="zh-CN" altLang="zh-CN" dirty="0"/>
          </a:p>
        </p:txBody>
      </p:sp>
      <p:sp>
        <p:nvSpPr>
          <p:cNvPr id="101378" name="内容占位符 2"/>
          <p:cNvSpPr>
            <a:spLocks noGrp="1" noChangeArrowheads="1"/>
          </p:cNvSpPr>
          <p:nvPr>
            <p:ph idx="4294967295"/>
          </p:nvPr>
        </p:nvSpPr>
        <p:spPr/>
        <p:txBody>
          <a:bodyPr/>
          <a:lstStyle/>
          <a:p>
            <a:pPr eaLnBrk="1" hangingPunct="1"/>
            <a:r>
              <a:rPr lang="zh-CN" altLang="zh-CN" sz="2800"/>
              <a:t>以设计一系列检验</a:t>
            </a:r>
            <a:r>
              <a:rPr lang="zh-CN" altLang="zh-CN" sz="2800">
                <a:solidFill>
                  <a:srgbClr val="FF0000"/>
                </a:solidFill>
              </a:rPr>
              <a:t>类操作</a:t>
            </a:r>
            <a:r>
              <a:rPr lang="zh-CN" altLang="zh-CN" sz="2800"/>
              <a:t>的“小型测试”以及当一个类与其他类进行</a:t>
            </a:r>
            <a:r>
              <a:rPr lang="zh-CN" altLang="zh-CN" sz="2800">
                <a:solidFill>
                  <a:srgbClr val="FF0000"/>
                </a:solidFill>
              </a:rPr>
              <a:t>协作</a:t>
            </a:r>
            <a:r>
              <a:rPr lang="zh-CN" altLang="zh-CN" sz="2800"/>
              <a:t>时是否出现错误开始</a:t>
            </a:r>
            <a:endParaRPr lang="en-US" altLang="zh-CN" sz="2800"/>
          </a:p>
          <a:p>
            <a:pPr eaLnBrk="1" hangingPunct="1"/>
            <a:r>
              <a:rPr lang="zh-CN" altLang="zh-CN" sz="2800">
                <a:solidFill>
                  <a:srgbClr val="FF0000"/>
                </a:solidFill>
              </a:rPr>
              <a:t>对子系统测试</a:t>
            </a:r>
            <a:r>
              <a:rPr lang="zh-CN" altLang="zh-CN" sz="2800"/>
              <a:t>：</a:t>
            </a:r>
            <a:endParaRPr lang="en-US" altLang="zh-CN" sz="2800"/>
          </a:p>
          <a:p>
            <a:pPr lvl="1" eaLnBrk="1" hangingPunct="1"/>
            <a:r>
              <a:rPr lang="zh-CN" altLang="zh-CN" sz="2400"/>
              <a:t>结合基于故障的方法，运用基于使用的测试对相互协作的类进行完全检查</a:t>
            </a:r>
            <a:endParaRPr lang="en-US" altLang="zh-CN" sz="2400"/>
          </a:p>
          <a:p>
            <a:pPr eaLnBrk="1" hangingPunct="1"/>
            <a:r>
              <a:rPr lang="zh-CN" altLang="zh-CN" sz="2800"/>
              <a:t>最后利用用例发现软件确认层的错误。</a:t>
            </a:r>
            <a:endParaRPr lang="zh-CN" altLang="zh-CN" sz="280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1"/>
          <p:cNvSpPr>
            <a:spLocks noGrp="1" noChangeArrowheads="1"/>
          </p:cNvSpPr>
          <p:nvPr>
            <p:ph type="title" idx="4294967295"/>
          </p:nvPr>
        </p:nvSpPr>
        <p:spPr>
          <a:xfrm>
            <a:off x="179388" y="260350"/>
            <a:ext cx="8964612" cy="1143000"/>
          </a:xfrm>
        </p:spPr>
        <p:txBody>
          <a:bodyPr/>
          <a:lstStyle/>
          <a:p>
            <a:pPr algn="l" eaLnBrk="1" hangingPunct="1"/>
            <a:r>
              <a:rPr lang="en-US" altLang="zh-CN" sz="3000"/>
              <a:t>1. </a:t>
            </a:r>
            <a:r>
              <a:rPr lang="zh-CN" altLang="zh-CN" sz="3000"/>
              <a:t>面向对象概念的测试用例设计的含义：</a:t>
            </a:r>
            <a:endParaRPr lang="zh-CN" altLang="zh-CN" sz="3000"/>
          </a:p>
        </p:txBody>
      </p:sp>
      <p:sp>
        <p:nvSpPr>
          <p:cNvPr id="102402" name="内容占位符 2"/>
          <p:cNvSpPr>
            <a:spLocks noGrp="1" noChangeArrowheads="1"/>
          </p:cNvSpPr>
          <p:nvPr>
            <p:ph idx="4294967295"/>
          </p:nvPr>
        </p:nvSpPr>
        <p:spPr/>
        <p:txBody>
          <a:bodyPr/>
          <a:lstStyle/>
          <a:p>
            <a:pPr eaLnBrk="1" hangingPunct="1"/>
            <a:r>
              <a:rPr lang="zh-CN" altLang="zh-CN">
                <a:solidFill>
                  <a:srgbClr val="FF0000"/>
                </a:solidFill>
              </a:rPr>
              <a:t>封装</a:t>
            </a:r>
            <a:r>
              <a:rPr lang="zh-CN" altLang="zh-CN"/>
              <a:t> </a:t>
            </a:r>
            <a:r>
              <a:rPr lang="en-US" altLang="zh-CN"/>
              <a:t>– </a:t>
            </a:r>
            <a:r>
              <a:rPr lang="zh-CN" altLang="zh-CN"/>
              <a:t>为测试带来了麻烦</a:t>
            </a:r>
            <a:endParaRPr lang="en-US" altLang="zh-CN"/>
          </a:p>
          <a:p>
            <a:pPr eaLnBrk="1" hangingPunct="1"/>
            <a:r>
              <a:rPr lang="zh-CN" altLang="zh-CN">
                <a:solidFill>
                  <a:srgbClr val="FF0000"/>
                </a:solidFill>
              </a:rPr>
              <a:t>继承</a:t>
            </a:r>
            <a:r>
              <a:rPr lang="zh-CN" altLang="zh-CN"/>
              <a:t> </a:t>
            </a:r>
            <a:r>
              <a:rPr lang="en-US" altLang="zh-CN"/>
              <a:t>–</a:t>
            </a:r>
            <a:r>
              <a:rPr lang="zh-CN" altLang="zh-CN"/>
              <a:t>为测试提出了额外的挑战，每个新的使用环境也需要重新测试。</a:t>
            </a:r>
            <a:endParaRPr lang="zh-CN" altLang="zh-CN"/>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p:cNvSpPr>
            <a:spLocks noGrp="1" noChangeArrowheads="1"/>
          </p:cNvSpPr>
          <p:nvPr>
            <p:ph type="title" idx="4294967295"/>
          </p:nvPr>
        </p:nvSpPr>
        <p:spPr/>
        <p:txBody>
          <a:bodyPr/>
          <a:lstStyle/>
          <a:p>
            <a:pPr algn="l" eaLnBrk="1" hangingPunct="1"/>
            <a:r>
              <a:rPr lang="en-US" altLang="zh-CN" sz="3500"/>
              <a:t>2. </a:t>
            </a:r>
            <a:r>
              <a:rPr lang="zh-CN" altLang="zh-CN" sz="3500"/>
              <a:t>传统测试用例设计方法的可用性</a:t>
            </a:r>
            <a:r>
              <a:rPr lang="en-US" altLang="zh-CN" sz="3500"/>
              <a:t>:</a:t>
            </a:r>
            <a:endParaRPr lang="zh-CN" altLang="zh-CN" sz="3500"/>
          </a:p>
        </p:txBody>
      </p:sp>
      <p:sp>
        <p:nvSpPr>
          <p:cNvPr id="103426" name="内容占位符 2"/>
          <p:cNvSpPr>
            <a:spLocks noGrp="1" noChangeArrowheads="1"/>
          </p:cNvSpPr>
          <p:nvPr>
            <p:ph idx="4294967295"/>
          </p:nvPr>
        </p:nvSpPr>
        <p:spPr/>
        <p:txBody>
          <a:bodyPr/>
          <a:lstStyle/>
          <a:p>
            <a:pPr eaLnBrk="1" hangingPunct="1"/>
            <a:r>
              <a:rPr lang="zh-CN" altLang="zh-CN" sz="2800"/>
              <a:t>前面所述</a:t>
            </a:r>
            <a:r>
              <a:rPr lang="zh-CN" altLang="zh-CN" sz="2800">
                <a:solidFill>
                  <a:srgbClr val="FF0000"/>
                </a:solidFill>
              </a:rPr>
              <a:t>白盒测试方法</a:t>
            </a:r>
            <a:r>
              <a:rPr lang="zh-CN" altLang="zh-CN" sz="2800"/>
              <a:t>可以用于类中定义的操作</a:t>
            </a:r>
            <a:endParaRPr lang="en-US" altLang="zh-CN" sz="2800"/>
          </a:p>
          <a:p>
            <a:pPr eaLnBrk="1" hangingPunct="1"/>
            <a:r>
              <a:rPr lang="zh-CN" altLang="zh-CN" sz="2800">
                <a:solidFill>
                  <a:srgbClr val="FF0000"/>
                </a:solidFill>
              </a:rPr>
              <a:t>黑盒测试</a:t>
            </a:r>
            <a:r>
              <a:rPr lang="zh-CN" altLang="zh-CN" sz="2800"/>
              <a:t>也适用于面向对象系统</a:t>
            </a:r>
            <a:endParaRPr lang="en-US" altLang="zh-CN" sz="2800"/>
          </a:p>
          <a:p>
            <a:pPr lvl="1" eaLnBrk="1" hangingPunct="1"/>
            <a:r>
              <a:rPr lang="zh-CN" altLang="zh-CN" sz="2600"/>
              <a:t>用例可以作为黑盒测试和基于状态的测试设计提供有用的输入</a:t>
            </a:r>
            <a:endParaRPr lang="zh-CN" altLang="zh-CN" sz="26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p:cNvSpPr>
            <a:spLocks noGrp="1" noChangeArrowheads="1"/>
          </p:cNvSpPr>
          <p:nvPr>
            <p:ph type="title" idx="4294967295"/>
          </p:nvPr>
        </p:nvSpPr>
        <p:spPr/>
        <p:txBody>
          <a:bodyPr/>
          <a:lstStyle/>
          <a:p>
            <a:pPr algn="l" eaLnBrk="1" hangingPunct="1"/>
            <a:r>
              <a:rPr lang="en-US" altLang="zh-CN" sz="3400"/>
              <a:t>3. </a:t>
            </a:r>
            <a:r>
              <a:rPr lang="zh-CN" altLang="zh-CN" sz="3400"/>
              <a:t>基于故障的测试</a:t>
            </a:r>
            <a:endParaRPr lang="zh-CN" altLang="zh-CN" sz="3400"/>
          </a:p>
        </p:txBody>
      </p:sp>
      <p:sp>
        <p:nvSpPr>
          <p:cNvPr id="104450" name="内容占位符 2"/>
          <p:cNvSpPr>
            <a:spLocks noGrp="1" noChangeArrowheads="1"/>
          </p:cNvSpPr>
          <p:nvPr>
            <p:ph idx="4294967295"/>
          </p:nvPr>
        </p:nvSpPr>
        <p:spPr>
          <a:xfrm>
            <a:off x="468313" y="1341438"/>
            <a:ext cx="8229600" cy="4741862"/>
          </a:xfrm>
        </p:spPr>
        <p:txBody>
          <a:bodyPr/>
          <a:lstStyle/>
          <a:p>
            <a:pPr eaLnBrk="1" hangingPunct="1"/>
            <a:r>
              <a:rPr lang="zh-CN" altLang="zh-CN" sz="2800"/>
              <a:t>基于故障的</a:t>
            </a:r>
            <a:r>
              <a:rPr lang="zh-CN" altLang="zh-CN" sz="2800">
                <a:solidFill>
                  <a:srgbClr val="FF0000"/>
                </a:solidFill>
              </a:rPr>
              <a:t>目标</a:t>
            </a:r>
            <a:r>
              <a:rPr lang="zh-CN" altLang="zh-CN" sz="2800"/>
              <a:t>是设计最有可能发现似乎可能故障的测试</a:t>
            </a:r>
            <a:endParaRPr lang="en-US" altLang="zh-CN" sz="2800"/>
          </a:p>
          <a:p>
            <a:pPr eaLnBrk="1" hangingPunct="1"/>
            <a:r>
              <a:rPr lang="zh-CN" altLang="zh-CN" sz="2800"/>
              <a:t>依赖于测试人员</a:t>
            </a:r>
            <a:r>
              <a:rPr lang="zh-CN" altLang="zh-CN" sz="2800">
                <a:solidFill>
                  <a:srgbClr val="FF0000"/>
                </a:solidFill>
              </a:rPr>
              <a:t>如何感知</a:t>
            </a:r>
            <a:r>
              <a:rPr lang="zh-CN" altLang="zh-CN" sz="2800"/>
              <a:t>似然故障</a:t>
            </a:r>
            <a:endParaRPr lang="en-US" altLang="zh-CN" sz="2800"/>
          </a:p>
          <a:p>
            <a:pPr lvl="1" eaLnBrk="1" hangingPunct="1"/>
            <a:r>
              <a:rPr lang="zh-CN" altLang="zh-CN" sz="2400"/>
              <a:t>若分析和设计模型可以洞察有可能出错的事务，则基于故障的测试可以花费少时间而发现大量的错误。</a:t>
            </a:r>
            <a:endParaRPr lang="en-US" altLang="zh-CN" sz="2400"/>
          </a:p>
          <a:p>
            <a:pPr eaLnBrk="1" hangingPunct="1"/>
            <a:r>
              <a:rPr lang="zh-CN" altLang="zh-CN" sz="2800">
                <a:solidFill>
                  <a:srgbClr val="FF0000"/>
                </a:solidFill>
              </a:rPr>
              <a:t>集成测试</a:t>
            </a:r>
            <a:r>
              <a:rPr lang="zh-CN" altLang="zh-CN" sz="2800"/>
              <a:t>寻找操作调用或信息连接时的似然错误</a:t>
            </a:r>
            <a:endParaRPr lang="en-US" altLang="zh-CN" sz="2800"/>
          </a:p>
          <a:p>
            <a:pPr lvl="1" eaLnBrk="1" hangingPunct="1"/>
            <a:r>
              <a:rPr lang="zh-CN" altLang="zh-CN" sz="2400"/>
              <a:t>可以发现：非预期的错误、错误的操作</a:t>
            </a:r>
            <a:r>
              <a:rPr lang="en-US" altLang="zh-CN" sz="2400"/>
              <a:t>/</a:t>
            </a:r>
            <a:r>
              <a:rPr lang="zh-CN" altLang="zh-CN" sz="2400"/>
              <a:t>消息使用以及不正确的调用</a:t>
            </a:r>
            <a:endParaRPr lang="zh-CN" altLang="zh-CN" sz="24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p:cNvSpPr>
            <a:spLocks noGrp="1" noChangeArrowheads="1"/>
          </p:cNvSpPr>
          <p:nvPr>
            <p:ph type="title" idx="4294967295"/>
          </p:nvPr>
        </p:nvSpPr>
        <p:spPr/>
        <p:txBody>
          <a:bodyPr/>
          <a:lstStyle/>
          <a:p>
            <a:pPr algn="l" eaLnBrk="1" hangingPunct="1"/>
            <a:r>
              <a:rPr lang="en-US" altLang="zh-CN" sz="3400"/>
              <a:t>4. </a:t>
            </a:r>
            <a:r>
              <a:rPr lang="zh-CN" altLang="zh-CN" sz="3400"/>
              <a:t>测试用例与类层次</a:t>
            </a:r>
            <a:endParaRPr lang="zh-CN" altLang="zh-CN" sz="3400"/>
          </a:p>
        </p:txBody>
      </p:sp>
      <p:sp>
        <p:nvSpPr>
          <p:cNvPr id="105474" name="内容占位符 2"/>
          <p:cNvSpPr>
            <a:spLocks noGrp="1" noChangeArrowheads="1"/>
          </p:cNvSpPr>
          <p:nvPr>
            <p:ph idx="4294967295"/>
          </p:nvPr>
        </p:nvSpPr>
        <p:spPr>
          <a:xfrm>
            <a:off x="457200" y="1600200"/>
            <a:ext cx="8229600" cy="1036638"/>
          </a:xfrm>
        </p:spPr>
        <p:txBody>
          <a:bodyPr/>
          <a:lstStyle/>
          <a:p>
            <a:pPr eaLnBrk="1" hangingPunct="1"/>
            <a:r>
              <a:rPr lang="zh-CN" altLang="zh-CN"/>
              <a:t>继承并不能排除对所有派生类进行全面测试的需要</a:t>
            </a:r>
            <a:endParaRPr lang="en-US" altLang="zh-CN"/>
          </a:p>
        </p:txBody>
      </p:sp>
      <p:pic>
        <p:nvPicPr>
          <p:cNvPr id="8294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3213" y="2276475"/>
            <a:ext cx="4181475"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TextBox 4"/>
          <p:cNvSpPr txBox="1">
            <a:spLocks noChangeArrowheads="1"/>
          </p:cNvSpPr>
          <p:nvPr/>
        </p:nvSpPr>
        <p:spPr bwMode="auto">
          <a:xfrm>
            <a:off x="323850" y="5373688"/>
            <a:ext cx="62372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a:t>Derived::inherited</a:t>
            </a:r>
            <a:r>
              <a:rPr lang="zh-CN" altLang="zh-CN" sz="2800"/>
              <a:t>需要被重新测试吗？</a:t>
            </a:r>
            <a:endParaRPr lang="zh-CN" altLang="zh-CN" sz="2800"/>
          </a:p>
          <a:p>
            <a:pPr eaLnBrk="1" hangingPunct="1">
              <a:lnSpc>
                <a:spcPct val="100000"/>
              </a:lnSpc>
              <a:spcBef>
                <a:spcPct val="0"/>
              </a:spcBef>
              <a:buFontTx/>
              <a:buNone/>
            </a:pPr>
            <a:endParaRPr lang="zh-CN" altLang="zh-CN" sz="2800"/>
          </a:p>
        </p:txBody>
      </p:sp>
      <p:sp>
        <p:nvSpPr>
          <p:cNvPr id="82950" name="TextBox 5"/>
          <p:cNvSpPr txBox="1">
            <a:spLocks noChangeArrowheads="1"/>
          </p:cNvSpPr>
          <p:nvPr/>
        </p:nvSpPr>
        <p:spPr bwMode="auto">
          <a:xfrm>
            <a:off x="323850" y="6027738"/>
            <a:ext cx="77247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a:t>需要测试在子类中会被执行或调用的部分代码。</a:t>
            </a:r>
            <a:endParaRPr lang="zh-CN" altLang="zh-CN"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2948"/>
                                        </p:tgtEl>
                                        <p:attrNameLst>
                                          <p:attrName>style.visibility</p:attrName>
                                        </p:attrNameLst>
                                      </p:cBhvr>
                                      <p:to>
                                        <p:strVal val="visible"/>
                                      </p:to>
                                    </p:set>
                                    <p:animEffect transition="in" filter="blinds(horizontal)">
                                      <p:cBhvr>
                                        <p:cTn id="7" dur="500"/>
                                        <p:tgtEl>
                                          <p:spTgt spid="829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49"/>
                                        </p:tgtEl>
                                        <p:attrNameLst>
                                          <p:attrName>style.visibility</p:attrName>
                                        </p:attrNameLst>
                                      </p:cBhvr>
                                      <p:to>
                                        <p:strVal val="visible"/>
                                      </p:to>
                                    </p:set>
                                    <p:animEffect transition="in" filter="blinds(horizontal)">
                                      <p:cBhvr>
                                        <p:cTn id="12" dur="500"/>
                                        <p:tgtEl>
                                          <p:spTgt spid="829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950"/>
                                        </p:tgtEl>
                                        <p:attrNameLst>
                                          <p:attrName>style.visibility</p:attrName>
                                        </p:attrNameLst>
                                      </p:cBhvr>
                                      <p:to>
                                        <p:strVal val="visible"/>
                                      </p:to>
                                    </p:set>
                                    <p:animEffect transition="in" filter="blinds(horizontal)">
                                      <p:cBhvr>
                                        <p:cTn id="17" dur="500"/>
                                        <p:tgtEl>
                                          <p:spTgt spid="82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utoUpdateAnimBg="0"/>
      <p:bldP spid="8295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p:cNvSpPr>
            <a:spLocks noGrp="1" noChangeArrowheads="1"/>
          </p:cNvSpPr>
          <p:nvPr>
            <p:ph type="title" idx="4294967295"/>
          </p:nvPr>
        </p:nvSpPr>
        <p:spPr/>
        <p:txBody>
          <a:bodyPr/>
          <a:lstStyle/>
          <a:p>
            <a:pPr algn="l" eaLnBrk="1" hangingPunct="1"/>
            <a:r>
              <a:rPr lang="en-US" altLang="zh-CN" sz="3500"/>
              <a:t>5. </a:t>
            </a:r>
            <a:r>
              <a:rPr lang="zh-CN" altLang="zh-CN" sz="3500"/>
              <a:t>基于场景的测试</a:t>
            </a:r>
            <a:endParaRPr lang="zh-CN" altLang="zh-CN" sz="3500"/>
          </a:p>
        </p:txBody>
      </p:sp>
      <p:sp>
        <p:nvSpPr>
          <p:cNvPr id="106498" name="内容占位符 2"/>
          <p:cNvSpPr>
            <a:spLocks noGrp="1" noChangeArrowheads="1"/>
          </p:cNvSpPr>
          <p:nvPr>
            <p:ph idx="4294967295"/>
          </p:nvPr>
        </p:nvSpPr>
        <p:spPr/>
        <p:txBody>
          <a:bodyPr/>
          <a:lstStyle/>
          <a:p>
            <a:pPr eaLnBrk="1" hangingPunct="1"/>
            <a:r>
              <a:rPr lang="zh-CN" altLang="zh-CN"/>
              <a:t>基于场景的测试关心用户做什么，而不是产品做什么</a:t>
            </a:r>
            <a:endParaRPr lang="en-US" altLang="zh-CN"/>
          </a:p>
          <a:p>
            <a:pPr eaLnBrk="1" hangingPunct="1"/>
            <a:r>
              <a:rPr lang="zh-CN" altLang="zh-CN"/>
              <a:t>场景可以发现交互错误</a:t>
            </a:r>
            <a:endParaRPr lang="en-US" altLang="zh-CN"/>
          </a:p>
          <a:p>
            <a:pPr eaLnBrk="1" hangingPunct="1"/>
            <a:r>
              <a:rPr lang="zh-CN" altLang="zh-CN"/>
              <a:t>倾向于用单一测试检查多个子系统</a:t>
            </a:r>
            <a:endParaRPr lang="zh-CN"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3"/>
          <p:cNvSpPr>
            <a:spLocks noGrp="1" noChangeArrowheads="1"/>
          </p:cNvSpPr>
          <p:nvPr>
            <p:ph type="title" idx="4294967295"/>
          </p:nvPr>
        </p:nvSpPr>
        <p:spPr/>
        <p:txBody>
          <a:bodyPr/>
          <a:lstStyle/>
          <a:p>
            <a:pPr algn="l" eaLnBrk="1" hangingPunct="1"/>
            <a:r>
              <a:rPr lang="en-US" altLang="zh-CN" sz="3500"/>
              <a:t>5. </a:t>
            </a:r>
            <a:r>
              <a:rPr lang="zh-CN" altLang="zh-CN" sz="3500"/>
              <a:t>基于场景的测试举例</a:t>
            </a:r>
            <a:endParaRPr lang="zh-CN" altLang="zh-CN" sz="3500"/>
          </a:p>
        </p:txBody>
      </p:sp>
      <p:sp>
        <p:nvSpPr>
          <p:cNvPr id="107522" name="内容占位符 4"/>
          <p:cNvSpPr>
            <a:spLocks noGrp="1"/>
          </p:cNvSpPr>
          <p:nvPr>
            <p:ph sz="half" idx="4294967295"/>
          </p:nvPr>
        </p:nvSpPr>
        <p:spPr>
          <a:xfrm>
            <a:off x="457200" y="1600200"/>
            <a:ext cx="4038600" cy="4525963"/>
          </a:xfrm>
          <a:solidFill>
            <a:schemeClr val="bg1"/>
          </a:solidFill>
          <a:ln w="25400" cap="flat">
            <a:solidFill>
              <a:schemeClr val="accent2"/>
            </a:solidFill>
            <a:miter lim="800000"/>
          </a:ln>
        </p:spPr>
        <p:txBody>
          <a:bodyPr/>
          <a:lstStyle/>
          <a:p>
            <a:pPr eaLnBrk="1" hangingPunct="1"/>
            <a:r>
              <a:rPr lang="zh-CN" altLang="zh-CN" sz="2800"/>
              <a:t>打印“最终”草稿</a:t>
            </a:r>
            <a:endParaRPr lang="en-US" altLang="zh-CN" sz="2800"/>
          </a:p>
          <a:p>
            <a:pPr marL="914400" lvl="1" indent="-457200" eaLnBrk="1" hangingPunct="1">
              <a:buFontTx/>
              <a:buAutoNum type="arabicPeriod"/>
            </a:pPr>
            <a:r>
              <a:rPr lang="zh-CN" altLang="zh-CN" sz="2400"/>
              <a:t>打印整个文档</a:t>
            </a:r>
            <a:endParaRPr lang="en-US" altLang="zh-CN" sz="2400"/>
          </a:p>
          <a:p>
            <a:pPr marL="914400" lvl="1" indent="-457200" eaLnBrk="1" hangingPunct="1">
              <a:buFontTx/>
              <a:buAutoNum type="arabicPeriod"/>
            </a:pPr>
            <a:r>
              <a:rPr lang="zh-CN" altLang="zh-CN" sz="2400"/>
              <a:t>在文档中移动，修改某些页</a:t>
            </a:r>
            <a:endParaRPr lang="en-US" altLang="zh-CN" sz="2400"/>
          </a:p>
          <a:p>
            <a:pPr marL="914400" lvl="1" indent="-457200" eaLnBrk="1" hangingPunct="1">
              <a:buFontTx/>
              <a:buAutoNum type="arabicPeriod"/>
            </a:pPr>
            <a:r>
              <a:rPr lang="zh-CN" altLang="zh-CN" sz="2400"/>
              <a:t>当修改各页时，打印它</a:t>
            </a:r>
            <a:endParaRPr lang="en-US" altLang="zh-CN" sz="2400"/>
          </a:p>
          <a:p>
            <a:pPr marL="914400" lvl="1" indent="-457200" eaLnBrk="1" hangingPunct="1">
              <a:buFontTx/>
              <a:buAutoNum type="arabicPeriod"/>
            </a:pPr>
            <a:r>
              <a:rPr lang="zh-CN" altLang="zh-CN" sz="2400"/>
              <a:t>有时打印多页。</a:t>
            </a:r>
            <a:endParaRPr lang="zh-CN" altLang="zh-CN" sz="2400"/>
          </a:p>
        </p:txBody>
      </p:sp>
      <p:sp>
        <p:nvSpPr>
          <p:cNvPr id="107523" name="内容占位符 5"/>
          <p:cNvSpPr>
            <a:spLocks noGrp="1"/>
          </p:cNvSpPr>
          <p:nvPr>
            <p:ph sz="half" idx="4294967295"/>
          </p:nvPr>
        </p:nvSpPr>
        <p:spPr>
          <a:xfrm>
            <a:off x="4648200" y="1600200"/>
            <a:ext cx="4038600" cy="4525963"/>
          </a:xfrm>
          <a:solidFill>
            <a:schemeClr val="bg1"/>
          </a:solidFill>
          <a:ln w="25400" cap="flat">
            <a:solidFill>
              <a:schemeClr val="accent2"/>
            </a:solidFill>
            <a:miter lim="800000"/>
          </a:ln>
        </p:spPr>
        <p:txBody>
          <a:bodyPr/>
          <a:lstStyle/>
          <a:p>
            <a:pPr eaLnBrk="1" hangingPunct="1"/>
            <a:r>
              <a:rPr lang="zh-CN" altLang="zh-CN" sz="2800"/>
              <a:t>打印一个新副本</a:t>
            </a:r>
            <a:endParaRPr lang="en-US" altLang="zh-CN" sz="2800"/>
          </a:p>
          <a:p>
            <a:pPr marL="914400" lvl="1" indent="-457200" eaLnBrk="1" hangingPunct="1">
              <a:buFontTx/>
              <a:buAutoNum type="arabicPeriod"/>
            </a:pPr>
            <a:r>
              <a:rPr lang="zh-CN" altLang="zh-CN" sz="2400"/>
              <a:t>打开文档</a:t>
            </a:r>
            <a:endParaRPr lang="en-US" altLang="zh-CN" sz="2400"/>
          </a:p>
          <a:p>
            <a:pPr marL="914400" lvl="1" indent="-457200" eaLnBrk="1" hangingPunct="1">
              <a:buFontTx/>
              <a:buAutoNum type="arabicPeriod"/>
            </a:pPr>
            <a:r>
              <a:rPr lang="zh-CN" altLang="zh-CN" sz="2400"/>
              <a:t>打印文档</a:t>
            </a:r>
            <a:endParaRPr lang="en-US" altLang="zh-CN" sz="2400"/>
          </a:p>
          <a:p>
            <a:pPr marL="914400" lvl="1" indent="-457200" eaLnBrk="1" hangingPunct="1">
              <a:buFontTx/>
              <a:buAutoNum type="arabicPeriod"/>
            </a:pPr>
            <a:r>
              <a:rPr lang="zh-CN" altLang="zh-CN" sz="2400"/>
              <a:t>关闭文档</a:t>
            </a:r>
            <a:endParaRPr lang="zh-CN" altLang="zh-CN" sz="2400"/>
          </a:p>
        </p:txBody>
      </p:sp>
      <p:sp>
        <p:nvSpPr>
          <p:cNvPr id="84997" name="TextBox 6"/>
          <p:cNvSpPr txBox="1">
            <a:spLocks noChangeArrowheads="1"/>
          </p:cNvSpPr>
          <p:nvPr/>
        </p:nvSpPr>
        <p:spPr bwMode="auto">
          <a:xfrm>
            <a:off x="2700338" y="3429000"/>
            <a:ext cx="3167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a:solidFill>
                  <a:srgbClr val="FF0000"/>
                </a:solidFill>
              </a:rPr>
              <a:t>两个之间有联系吗？</a:t>
            </a:r>
            <a:endParaRPr lang="zh-CN" altLang="zh-CN" sz="2800">
              <a:solidFill>
                <a:srgbClr val="FF0000"/>
              </a:solidFill>
            </a:endParaRPr>
          </a:p>
        </p:txBody>
      </p:sp>
      <p:sp>
        <p:nvSpPr>
          <p:cNvPr id="84998" name="TextBox 7"/>
          <p:cNvSpPr txBox="1">
            <a:spLocks noChangeArrowheads="1"/>
          </p:cNvSpPr>
          <p:nvPr/>
        </p:nvSpPr>
        <p:spPr bwMode="auto">
          <a:xfrm>
            <a:off x="3598863" y="4581525"/>
            <a:ext cx="55451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a:solidFill>
                  <a:srgbClr val="FF0000"/>
                </a:solidFill>
              </a:rPr>
              <a:t>现代编辑器中，文档记住最后一次打印时的情况！！！</a:t>
            </a:r>
            <a:endParaRPr lang="zh-CN" altLang="zh-CN" sz="28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7"/>
                                        </p:tgtEl>
                                        <p:attrNameLst>
                                          <p:attrName>style.visibility</p:attrName>
                                        </p:attrNameLst>
                                      </p:cBhvr>
                                      <p:to>
                                        <p:strVal val="visible"/>
                                      </p:to>
                                    </p:set>
                                    <p:animEffect transition="in" filter="blinds(horizontal)">
                                      <p:cBhvr>
                                        <p:cTn id="7" dur="500"/>
                                        <p:tgtEl>
                                          <p:spTgt spid="849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8"/>
                                        </p:tgtEl>
                                        <p:attrNameLst>
                                          <p:attrName>style.visibility</p:attrName>
                                        </p:attrNameLst>
                                      </p:cBhvr>
                                      <p:to>
                                        <p:strVal val="visible"/>
                                      </p:to>
                                    </p:set>
                                    <p:animEffect transition="in" filter="blinds(horizontal)">
                                      <p:cBhvr>
                                        <p:cTn id="12" dur="500"/>
                                        <p:tgtEl>
                                          <p:spTgt spid="84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7" grpId="0" autoUpdateAnimBg="0"/>
      <p:bldP spid="8499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1"/>
          <p:cNvSpPr>
            <a:spLocks noGrp="1" noChangeArrowheads="1"/>
          </p:cNvSpPr>
          <p:nvPr>
            <p:ph type="title" idx="4294967295"/>
          </p:nvPr>
        </p:nvSpPr>
        <p:spPr/>
        <p:txBody>
          <a:bodyPr/>
          <a:lstStyle/>
          <a:p>
            <a:pPr algn="l" eaLnBrk="1" hangingPunct="1"/>
            <a:r>
              <a:rPr lang="en-US" altLang="zh-CN" sz="3400"/>
              <a:t>5. </a:t>
            </a:r>
            <a:r>
              <a:rPr lang="zh-CN" altLang="zh-CN" sz="3400"/>
              <a:t>基于场景的测试举例</a:t>
            </a:r>
            <a:endParaRPr lang="zh-CN" altLang="zh-CN" sz="3400"/>
          </a:p>
        </p:txBody>
      </p:sp>
      <p:sp>
        <p:nvSpPr>
          <p:cNvPr id="108546" name="内容占位符 4"/>
          <p:cNvSpPr>
            <a:spLocks noGrp="1" noChangeArrowheads="1"/>
          </p:cNvSpPr>
          <p:nvPr>
            <p:ph idx="4294967295"/>
          </p:nvPr>
        </p:nvSpPr>
        <p:spPr>
          <a:xfrm>
            <a:off x="468313" y="1484313"/>
            <a:ext cx="8229600" cy="4525962"/>
          </a:xfrm>
        </p:spPr>
        <p:txBody>
          <a:bodyPr/>
          <a:lstStyle/>
          <a:p>
            <a:pPr eaLnBrk="1" hangingPunct="1"/>
            <a:r>
              <a:rPr lang="zh-CN" altLang="zh-CN"/>
              <a:t>用例：打印一个新副本</a:t>
            </a:r>
            <a:endParaRPr lang="en-US" altLang="zh-CN"/>
          </a:p>
          <a:p>
            <a:pPr marL="971550" lvl="1" indent="-514350" eaLnBrk="1" hangingPunct="1">
              <a:buFontTx/>
              <a:buAutoNum type="arabicPeriod"/>
            </a:pPr>
            <a:r>
              <a:rPr lang="zh-CN" altLang="zh-CN"/>
              <a:t>打开文档</a:t>
            </a:r>
            <a:endParaRPr lang="en-US" altLang="zh-CN"/>
          </a:p>
          <a:p>
            <a:pPr marL="971550" lvl="1" indent="-514350" eaLnBrk="1" hangingPunct="1">
              <a:buFontTx/>
              <a:buAutoNum type="arabicPeriod"/>
            </a:pPr>
            <a:r>
              <a:rPr lang="zh-CN" altLang="zh-CN"/>
              <a:t>在菜单中选择“打印”</a:t>
            </a:r>
            <a:endParaRPr lang="en-US" altLang="zh-CN"/>
          </a:p>
          <a:p>
            <a:pPr marL="971550" lvl="1" indent="-514350" eaLnBrk="1" hangingPunct="1">
              <a:buFontTx/>
              <a:buAutoNum type="arabicPeriod"/>
            </a:pPr>
            <a:r>
              <a:rPr lang="zh-CN" altLang="zh-CN">
                <a:solidFill>
                  <a:srgbClr val="FF0000"/>
                </a:solidFill>
              </a:rPr>
              <a:t>检查是否将连续打印若干页，如果是，点击以打印整个文档</a:t>
            </a:r>
            <a:endParaRPr lang="en-US" altLang="zh-CN">
              <a:solidFill>
                <a:srgbClr val="FF0000"/>
              </a:solidFill>
            </a:endParaRPr>
          </a:p>
          <a:p>
            <a:pPr marL="971550" lvl="1" indent="-514350" eaLnBrk="1" hangingPunct="1">
              <a:buFontTx/>
              <a:buAutoNum type="arabicPeriod"/>
            </a:pPr>
            <a:r>
              <a:rPr lang="zh-CN" altLang="zh-CN"/>
              <a:t>按“打印”按钮</a:t>
            </a:r>
            <a:endParaRPr lang="en-US" altLang="zh-CN"/>
          </a:p>
          <a:p>
            <a:pPr marL="971550" lvl="1" indent="-514350" eaLnBrk="1" hangingPunct="1">
              <a:buFontTx/>
              <a:buAutoNum type="arabicPeriod"/>
            </a:pPr>
            <a:r>
              <a:rPr lang="zh-CN" altLang="zh-CN"/>
              <a:t>关闭文档</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idx="4294967295"/>
          </p:nvPr>
        </p:nvSpPr>
        <p:spPr/>
        <p:txBody>
          <a:bodyPr/>
          <a:lstStyle/>
          <a:p>
            <a:pPr eaLnBrk="1" hangingPunct="1">
              <a:spcBef>
                <a:spcPct val="20000"/>
              </a:spcBef>
              <a:spcAft>
                <a:spcPct val="20000"/>
              </a:spcAft>
            </a:pPr>
            <a:r>
              <a:rPr lang="zh-CN" altLang="zh-CN">
                <a:latin typeface="宋体" pitchFamily="2" charset="-122"/>
              </a:rPr>
              <a:t>软件测试技术</a:t>
            </a:r>
            <a:endParaRPr lang="zh-CN" altLang="zh-CN">
              <a:latin typeface="宋体" pitchFamily="2" charset="-122"/>
            </a:endParaRPr>
          </a:p>
        </p:txBody>
      </p:sp>
      <p:sp>
        <p:nvSpPr>
          <p:cNvPr id="34818" name="Rectangle 3"/>
          <p:cNvSpPr>
            <a:spLocks noGrp="1" noChangeArrowheads="1"/>
          </p:cNvSpPr>
          <p:nvPr>
            <p:ph type="body" idx="4294967295"/>
          </p:nvPr>
        </p:nvSpPr>
        <p:spPr/>
        <p:txBody>
          <a:bodyPr/>
          <a:lstStyle/>
          <a:p>
            <a:pPr eaLnBrk="1" hangingPunct="1">
              <a:spcAft>
                <a:spcPct val="20000"/>
              </a:spcAft>
            </a:pPr>
            <a:r>
              <a:rPr lang="zh-CN" altLang="zh-CN"/>
              <a:t>黑盒测试/白盒测试</a:t>
            </a:r>
            <a:endParaRPr lang="zh-CN" altLang="zh-CN"/>
          </a:p>
          <a:p>
            <a:pPr lvl="1" eaLnBrk="1" hangingPunct="1">
              <a:spcAft>
                <a:spcPct val="20000"/>
              </a:spcAft>
            </a:pPr>
            <a:r>
              <a:rPr lang="zh-CN" altLang="zh-CN"/>
              <a:t>从要不要看代码部分来区分</a:t>
            </a:r>
            <a:endParaRPr lang="en-US" altLang="zh-CN"/>
          </a:p>
          <a:p>
            <a:pPr eaLnBrk="1" hangingPunct="1">
              <a:spcAft>
                <a:spcPct val="20000"/>
              </a:spcAft>
            </a:pPr>
            <a:r>
              <a:rPr lang="zh-CN" altLang="zh-CN">
                <a:latin typeface="宋体" pitchFamily="2" charset="-122"/>
              </a:rPr>
              <a:t>动态测试/静态测试</a:t>
            </a:r>
            <a:endParaRPr lang="zh-CN" altLang="zh-CN">
              <a:latin typeface="宋体" pitchFamily="2" charset="-122"/>
            </a:endParaRPr>
          </a:p>
          <a:p>
            <a:pPr lvl="1" eaLnBrk="1" hangingPunct="1">
              <a:spcAft>
                <a:spcPct val="20000"/>
              </a:spcAft>
            </a:pPr>
            <a:r>
              <a:rPr lang="zh-CN" altLang="zh-CN">
                <a:latin typeface="宋体" pitchFamily="2" charset="-122"/>
              </a:rPr>
              <a:t>从要不要运行软件来区分</a:t>
            </a:r>
            <a:endParaRPr lang="en-US" altLang="zh-CN">
              <a:latin typeface="宋体"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1"/>
          <p:cNvSpPr>
            <a:spLocks noGrp="1" noChangeArrowheads="1"/>
          </p:cNvSpPr>
          <p:nvPr>
            <p:ph type="title" idx="4294967295"/>
          </p:nvPr>
        </p:nvSpPr>
        <p:spPr/>
        <p:txBody>
          <a:bodyPr/>
          <a:lstStyle/>
          <a:p>
            <a:pPr eaLnBrk="1" hangingPunct="1"/>
            <a:r>
              <a:rPr lang="en-US" altLang="zh-CN" dirty="0"/>
              <a:t>13.8 </a:t>
            </a:r>
            <a:r>
              <a:rPr lang="zh-CN" altLang="zh-CN" dirty="0"/>
              <a:t>类级可应用的测试方法</a:t>
            </a:r>
            <a:endParaRPr lang="zh-CN" altLang="zh-CN" dirty="0"/>
          </a:p>
        </p:txBody>
      </p:sp>
      <p:sp>
        <p:nvSpPr>
          <p:cNvPr id="109570" name="内容占位符 2"/>
          <p:cNvSpPr>
            <a:spLocks noGrp="1" noChangeArrowheads="1"/>
          </p:cNvSpPr>
          <p:nvPr>
            <p:ph idx="4294967295"/>
          </p:nvPr>
        </p:nvSpPr>
        <p:spPr/>
        <p:txBody>
          <a:bodyPr/>
          <a:lstStyle/>
          <a:p>
            <a:pPr eaLnBrk="1" hangingPunct="1"/>
            <a:r>
              <a:rPr lang="en-US" altLang="zh-CN"/>
              <a:t>OO</a:t>
            </a:r>
            <a:r>
              <a:rPr lang="zh-CN" altLang="zh-CN"/>
              <a:t>中，“小型”测试侧重于单个类及该类封装的方法</a:t>
            </a:r>
            <a:endParaRPr lang="en-US" altLang="zh-CN"/>
          </a:p>
          <a:p>
            <a:pPr eaLnBrk="1" hangingPunct="1"/>
            <a:r>
              <a:rPr lang="zh-CN" altLang="zh-CN">
                <a:solidFill>
                  <a:srgbClr val="FF0000"/>
                </a:solidFill>
              </a:rPr>
              <a:t>随机测试</a:t>
            </a:r>
            <a:r>
              <a:rPr lang="zh-CN" altLang="zh-CN"/>
              <a:t>和</a:t>
            </a:r>
            <a:r>
              <a:rPr lang="zh-CN" altLang="zh-CN">
                <a:solidFill>
                  <a:srgbClr val="FF0000"/>
                </a:solidFill>
              </a:rPr>
              <a:t>分割</a:t>
            </a:r>
            <a:r>
              <a:rPr lang="zh-CN" altLang="zh-CN"/>
              <a:t>是可以用于检查类的方法。</a:t>
            </a:r>
            <a:endParaRPr lang="zh-CN"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1"/>
          <p:cNvSpPr>
            <a:spLocks noGrp="1" noChangeArrowheads="1"/>
          </p:cNvSpPr>
          <p:nvPr>
            <p:ph type="title" idx="4294967295"/>
          </p:nvPr>
        </p:nvSpPr>
        <p:spPr/>
        <p:txBody>
          <a:bodyPr/>
          <a:lstStyle/>
          <a:p>
            <a:pPr eaLnBrk="1" hangingPunct="1"/>
            <a:r>
              <a:rPr lang="en-US" altLang="zh-CN" dirty="0"/>
              <a:t>13.8.1 </a:t>
            </a:r>
            <a:r>
              <a:rPr lang="zh-CN" altLang="zh-CN" dirty="0"/>
              <a:t>面向对象的随机测试</a:t>
            </a:r>
            <a:endParaRPr lang="zh-CN" altLang="zh-CN" dirty="0"/>
          </a:p>
        </p:txBody>
      </p:sp>
      <p:pic>
        <p:nvPicPr>
          <p:cNvPr id="110594"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a:xfrm>
            <a:off x="0" y="1412875"/>
            <a:ext cx="2466975" cy="3960813"/>
          </a:xfrm>
        </p:spPr>
      </p:pic>
      <p:sp>
        <p:nvSpPr>
          <p:cNvPr id="110595" name="TextBox 4"/>
          <p:cNvSpPr txBox="1">
            <a:spLocks noChangeArrowheads="1"/>
          </p:cNvSpPr>
          <p:nvPr/>
        </p:nvSpPr>
        <p:spPr bwMode="auto">
          <a:xfrm>
            <a:off x="2957513" y="1484313"/>
            <a:ext cx="6186487" cy="329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600"/>
              <a:t>即使有一些限制，仍存在很多操作排列：</a:t>
            </a:r>
            <a:endParaRPr lang="en-US" altLang="zh-CN" sz="2600"/>
          </a:p>
          <a:p>
            <a:pPr eaLnBrk="1" hangingPunct="1">
              <a:lnSpc>
                <a:spcPct val="100000"/>
              </a:lnSpc>
              <a:spcBef>
                <a:spcPct val="0"/>
              </a:spcBef>
              <a:buFontTx/>
              <a:buNone/>
            </a:pPr>
            <a:r>
              <a:rPr lang="zh-CN" altLang="zh-CN" sz="2600"/>
              <a:t>最小序列：</a:t>
            </a:r>
            <a:endParaRPr lang="en-US" altLang="zh-CN" sz="2600"/>
          </a:p>
          <a:p>
            <a:pPr eaLnBrk="1" hangingPunct="1">
              <a:lnSpc>
                <a:spcPct val="100000"/>
              </a:lnSpc>
              <a:spcBef>
                <a:spcPct val="0"/>
              </a:spcBef>
              <a:buFontTx/>
              <a:buNone/>
            </a:pPr>
            <a:r>
              <a:rPr lang="en-US" altLang="zh-CN" sz="2600"/>
              <a:t>open.setup.deposit.withdraw.close</a:t>
            </a:r>
            <a:endParaRPr lang="en-US" altLang="zh-CN" sz="2600"/>
          </a:p>
          <a:p>
            <a:pPr eaLnBrk="1" hangingPunct="1">
              <a:lnSpc>
                <a:spcPct val="100000"/>
              </a:lnSpc>
              <a:spcBef>
                <a:spcPct val="0"/>
              </a:spcBef>
              <a:buFontTx/>
              <a:buNone/>
            </a:pPr>
            <a:r>
              <a:rPr lang="zh-CN" altLang="zh-CN" sz="2600"/>
              <a:t>可能序列：</a:t>
            </a:r>
            <a:endParaRPr lang="en-US" altLang="zh-CN" sz="2600"/>
          </a:p>
          <a:p>
            <a:pPr eaLnBrk="1" hangingPunct="1">
              <a:lnSpc>
                <a:spcPct val="100000"/>
              </a:lnSpc>
              <a:spcBef>
                <a:spcPct val="0"/>
              </a:spcBef>
              <a:buFontTx/>
              <a:buNone/>
            </a:pPr>
            <a:r>
              <a:rPr lang="en-US" altLang="zh-CN" sz="2600"/>
              <a:t>open.setup.deposit.</a:t>
            </a:r>
            <a:endParaRPr lang="en-US" altLang="zh-CN" sz="2600"/>
          </a:p>
          <a:p>
            <a:pPr eaLnBrk="1" hangingPunct="1">
              <a:lnSpc>
                <a:spcPct val="100000"/>
              </a:lnSpc>
              <a:spcBef>
                <a:spcPct val="0"/>
              </a:spcBef>
              <a:buFontTx/>
              <a:buNone/>
            </a:pPr>
            <a:r>
              <a:rPr lang="en-US" altLang="zh-CN" sz="2600"/>
              <a:t>[deposit|withdraw|banlance|</a:t>
            </a:r>
            <a:endParaRPr lang="en-US" altLang="zh-CN" sz="2600"/>
          </a:p>
          <a:p>
            <a:pPr eaLnBrk="1" hangingPunct="1">
              <a:lnSpc>
                <a:spcPct val="100000"/>
              </a:lnSpc>
              <a:spcBef>
                <a:spcPct val="0"/>
              </a:spcBef>
              <a:buFontTx/>
              <a:buNone/>
            </a:pPr>
            <a:r>
              <a:rPr lang="en-US" altLang="zh-CN" sz="2600"/>
              <a:t>summarize|creditLimit]</a:t>
            </a:r>
            <a:r>
              <a:rPr lang="en-US" altLang="zh-CN" sz="2600" baseline="30000"/>
              <a:t>n</a:t>
            </a:r>
            <a:r>
              <a:rPr lang="en-US" altLang="zh-CN" sz="2600"/>
              <a:t>.withdraw.close</a:t>
            </a:r>
            <a:endParaRPr lang="en-US" altLang="zh-CN" sz="2600"/>
          </a:p>
          <a:p>
            <a:pPr eaLnBrk="1" hangingPunct="1">
              <a:lnSpc>
                <a:spcPct val="100000"/>
              </a:lnSpc>
              <a:spcBef>
                <a:spcPct val="0"/>
              </a:spcBef>
              <a:buFontTx/>
              <a:buNone/>
            </a:pPr>
            <a:endParaRPr lang="zh-CN" altLang="zh-CN" sz="2600"/>
          </a:p>
        </p:txBody>
      </p:sp>
      <p:sp>
        <p:nvSpPr>
          <p:cNvPr id="110596" name="下箭头 5"/>
          <p:cNvSpPr>
            <a:spLocks noChangeArrowheads="1"/>
          </p:cNvSpPr>
          <p:nvPr/>
        </p:nvSpPr>
        <p:spPr bwMode="auto">
          <a:xfrm>
            <a:off x="4932363" y="4221163"/>
            <a:ext cx="287337" cy="720725"/>
          </a:xfrm>
          <a:prstGeom prst="downArrow">
            <a:avLst>
              <a:gd name="adj1" fmla="val 50000"/>
              <a:gd name="adj2" fmla="val 50166"/>
            </a:avLst>
          </a:prstGeom>
          <a:solidFill>
            <a:schemeClr val="accent1"/>
          </a:solidFill>
          <a:ln w="25400">
            <a:solidFill>
              <a:srgbClr val="89A4A7"/>
            </a:solidFill>
            <a:miter lim="800000"/>
          </a:ln>
        </p:spPr>
        <p:txBody>
          <a:bodyPr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ctr" eaLnBrk="1" hangingPunct="1">
              <a:lnSpc>
                <a:spcPct val="100000"/>
              </a:lnSpc>
              <a:spcBef>
                <a:spcPct val="0"/>
              </a:spcBef>
              <a:buFontTx/>
              <a:buNone/>
            </a:pPr>
            <a:endParaRPr lang="zh-CN" altLang="zh-CN" sz="1800">
              <a:solidFill>
                <a:srgbClr val="FFFFFF"/>
              </a:solidFill>
            </a:endParaRPr>
          </a:p>
        </p:txBody>
      </p:sp>
      <p:sp>
        <p:nvSpPr>
          <p:cNvPr id="110597" name="矩形 6"/>
          <p:cNvSpPr>
            <a:spLocks noChangeArrowheads="1"/>
          </p:cNvSpPr>
          <p:nvPr/>
        </p:nvSpPr>
        <p:spPr bwMode="auto">
          <a:xfrm>
            <a:off x="2411413" y="4797425"/>
            <a:ext cx="6192837"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a:t>测试用例</a:t>
            </a:r>
            <a:r>
              <a:rPr lang="en-US" altLang="zh-CN" sz="2400"/>
              <a:t>r1: open.setup.deposit.deposit. banlance.summarize.withdraw.close</a:t>
            </a:r>
            <a:endParaRPr lang="zh-CN" altLang="zh-CN" sz="2400"/>
          </a:p>
        </p:txBody>
      </p:sp>
      <p:sp>
        <p:nvSpPr>
          <p:cNvPr id="110598" name="矩形 7"/>
          <p:cNvSpPr>
            <a:spLocks noChangeArrowheads="1"/>
          </p:cNvSpPr>
          <p:nvPr/>
        </p:nvSpPr>
        <p:spPr bwMode="auto">
          <a:xfrm>
            <a:off x="684213" y="5805488"/>
            <a:ext cx="7488237"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400"/>
              <a:t>测试用例</a:t>
            </a:r>
            <a:r>
              <a:rPr lang="en-US" altLang="zh-CN" sz="2400"/>
              <a:t>r2: open.setup.deposit.withdraw.deposit. banlance.creditLimit.withdraw.close</a:t>
            </a:r>
            <a:endParaRPr lang="zh-CN" altLang="zh-CN" sz="2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noChangeArrowheads="1"/>
          </p:cNvSpPr>
          <p:nvPr>
            <p:ph type="title" idx="4294967295"/>
          </p:nvPr>
        </p:nvSpPr>
        <p:spPr/>
        <p:txBody>
          <a:bodyPr/>
          <a:lstStyle/>
          <a:p>
            <a:pPr eaLnBrk="1" hangingPunct="1"/>
            <a:r>
              <a:rPr lang="en-US" altLang="zh-CN" dirty="0"/>
              <a:t>13.8.2 </a:t>
            </a:r>
            <a:r>
              <a:rPr lang="zh-CN" altLang="zh-CN" dirty="0"/>
              <a:t>类级的划分测试</a:t>
            </a:r>
            <a:endParaRPr lang="zh-CN" altLang="zh-CN" dirty="0"/>
          </a:p>
        </p:txBody>
      </p:sp>
      <p:sp>
        <p:nvSpPr>
          <p:cNvPr id="111618" name="内容占位符 2"/>
          <p:cNvSpPr>
            <a:spLocks noGrp="1" noChangeArrowheads="1"/>
          </p:cNvSpPr>
          <p:nvPr>
            <p:ph idx="4294967295"/>
          </p:nvPr>
        </p:nvSpPr>
        <p:spPr/>
        <p:txBody>
          <a:bodyPr/>
          <a:lstStyle/>
          <a:p>
            <a:pPr eaLnBrk="1" hangingPunct="1"/>
            <a:r>
              <a:rPr lang="zh-CN" altLang="zh-CN">
                <a:solidFill>
                  <a:srgbClr val="FF0000"/>
                </a:solidFill>
              </a:rPr>
              <a:t>划分测试</a:t>
            </a:r>
            <a:r>
              <a:rPr lang="zh-CN" altLang="zh-CN"/>
              <a:t>减小测试特定类所需的测试用例数量。</a:t>
            </a:r>
            <a:r>
              <a:rPr lang="zh-CN" altLang="zh-CN">
                <a:solidFill>
                  <a:srgbClr val="0070C0"/>
                </a:solidFill>
              </a:rPr>
              <a:t>对输入和输出进行分类</a:t>
            </a:r>
            <a:r>
              <a:rPr lang="zh-CN" altLang="zh-CN"/>
              <a:t>，设计测试用例以检查每个类。</a:t>
            </a:r>
            <a:endParaRPr lang="zh-CN"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1"/>
          <p:cNvSpPr>
            <a:spLocks noGrp="1" noChangeArrowheads="1"/>
          </p:cNvSpPr>
          <p:nvPr>
            <p:ph type="title" idx="4294967295"/>
          </p:nvPr>
        </p:nvSpPr>
        <p:spPr/>
        <p:txBody>
          <a:bodyPr/>
          <a:lstStyle/>
          <a:p>
            <a:pPr eaLnBrk="1" hangingPunct="1"/>
            <a:r>
              <a:rPr lang="en-US" altLang="zh-CN" dirty="0"/>
              <a:t>13.8.2 </a:t>
            </a:r>
            <a:r>
              <a:rPr lang="zh-CN" altLang="zh-CN" dirty="0"/>
              <a:t>类级的划分测试（续）</a:t>
            </a:r>
            <a:endParaRPr lang="zh-CN" altLang="zh-CN" dirty="0"/>
          </a:p>
        </p:txBody>
      </p:sp>
      <p:sp>
        <p:nvSpPr>
          <p:cNvPr id="112642" name="内容占位符 2"/>
          <p:cNvSpPr>
            <a:spLocks noGrp="1" noChangeArrowheads="1"/>
          </p:cNvSpPr>
          <p:nvPr>
            <p:ph idx="4294967295"/>
          </p:nvPr>
        </p:nvSpPr>
        <p:spPr/>
        <p:txBody>
          <a:bodyPr/>
          <a:lstStyle/>
          <a:p>
            <a:pPr eaLnBrk="1" hangingPunct="1"/>
            <a:r>
              <a:rPr lang="zh-CN" altLang="zh-CN"/>
              <a:t>划分类如何得到？</a:t>
            </a:r>
            <a:r>
              <a:rPr lang="en-US" altLang="zh-CN"/>
              <a:t>	</a:t>
            </a:r>
            <a:endParaRPr lang="en-US" altLang="zh-CN"/>
          </a:p>
          <a:p>
            <a:pPr lvl="1" eaLnBrk="1" hangingPunct="1"/>
            <a:r>
              <a:rPr lang="zh-CN" altLang="zh-CN"/>
              <a:t>基于状态划分</a:t>
            </a:r>
            <a:endParaRPr lang="en-US" altLang="zh-CN"/>
          </a:p>
          <a:p>
            <a:pPr lvl="1" eaLnBrk="1" hangingPunct="1"/>
            <a:r>
              <a:rPr lang="zh-CN" altLang="zh-CN"/>
              <a:t>基于属性划分</a:t>
            </a:r>
            <a:endParaRPr lang="en-US" altLang="zh-CN"/>
          </a:p>
          <a:p>
            <a:pPr lvl="1" eaLnBrk="1" hangingPunct="1"/>
            <a:r>
              <a:rPr lang="zh-CN" altLang="zh-CN"/>
              <a:t>基于类别划分</a:t>
            </a:r>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1"/>
          <p:cNvSpPr>
            <a:spLocks noGrp="1" noChangeArrowheads="1"/>
          </p:cNvSpPr>
          <p:nvPr>
            <p:ph type="title" idx="4294967295"/>
          </p:nvPr>
        </p:nvSpPr>
        <p:spPr/>
        <p:txBody>
          <a:bodyPr/>
          <a:lstStyle/>
          <a:p>
            <a:pPr algn="l" eaLnBrk="1" hangingPunct="1"/>
            <a:r>
              <a:rPr lang="en-US" altLang="zh-CN" sz="3400"/>
              <a:t>1.</a:t>
            </a:r>
            <a:r>
              <a:rPr lang="zh-CN" altLang="zh-CN" sz="3400"/>
              <a:t>基于状态划分</a:t>
            </a:r>
            <a:endParaRPr lang="zh-CN" altLang="zh-CN" sz="3400"/>
          </a:p>
        </p:txBody>
      </p:sp>
      <p:sp>
        <p:nvSpPr>
          <p:cNvPr id="113666" name="内容占位符 2"/>
          <p:cNvSpPr>
            <a:spLocks noGrp="1" noChangeArrowheads="1"/>
          </p:cNvSpPr>
          <p:nvPr>
            <p:ph idx="4294967295"/>
          </p:nvPr>
        </p:nvSpPr>
        <p:spPr/>
        <p:txBody>
          <a:bodyPr/>
          <a:lstStyle/>
          <a:p>
            <a:pPr marL="342900" lvl="2" indent="-342900" eaLnBrk="1" hangingPunct="1"/>
            <a:r>
              <a:rPr lang="zh-CN" altLang="zh-CN"/>
              <a:t>根据他们改变类状态的能力对类操作进行分类</a:t>
            </a:r>
            <a:endParaRPr lang="zh-CN" altLang="zh-CN"/>
          </a:p>
          <a:p>
            <a:pPr eaLnBrk="1" hangingPunct="1"/>
            <a:endParaRPr lang="zh-CN" altLang="zh-CN"/>
          </a:p>
        </p:txBody>
      </p:sp>
      <p:pic>
        <p:nvPicPr>
          <p:cNvPr id="113667"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1188" y="2133600"/>
            <a:ext cx="2881312" cy="46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右中括号 5"/>
          <p:cNvSpPr/>
          <p:nvPr/>
        </p:nvSpPr>
        <p:spPr bwMode="auto">
          <a:xfrm>
            <a:off x="2916238" y="3933825"/>
            <a:ext cx="431800" cy="647700"/>
          </a:xfrm>
          <a:prstGeom prst="rightBracket">
            <a:avLst>
              <a:gd name="adj" fmla="val 8333"/>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ctr" eaLnBrk="1" hangingPunct="1">
              <a:lnSpc>
                <a:spcPct val="100000"/>
              </a:lnSpc>
              <a:spcBef>
                <a:spcPct val="0"/>
              </a:spcBef>
              <a:buFontTx/>
              <a:buNone/>
            </a:pPr>
            <a:endParaRPr lang="zh-CN" altLang="zh-CN" sz="1800"/>
          </a:p>
        </p:txBody>
      </p:sp>
      <p:sp>
        <p:nvSpPr>
          <p:cNvPr id="113669" name="右中括号 6"/>
          <p:cNvSpPr/>
          <p:nvPr/>
        </p:nvSpPr>
        <p:spPr bwMode="auto">
          <a:xfrm>
            <a:off x="3203575" y="4941888"/>
            <a:ext cx="288925" cy="935037"/>
          </a:xfrm>
          <a:prstGeom prst="rightBracket">
            <a:avLst>
              <a:gd name="adj" fmla="val 83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nchor="ct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algn="ctr" eaLnBrk="1" hangingPunct="1">
              <a:lnSpc>
                <a:spcPct val="100000"/>
              </a:lnSpc>
              <a:spcBef>
                <a:spcPct val="0"/>
              </a:spcBef>
              <a:buFontTx/>
              <a:buNone/>
            </a:pPr>
            <a:endParaRPr lang="zh-CN" altLang="zh-CN" sz="1800"/>
          </a:p>
        </p:txBody>
      </p:sp>
      <p:sp>
        <p:nvSpPr>
          <p:cNvPr id="113670" name="TextBox 7"/>
          <p:cNvSpPr txBox="1">
            <a:spLocks noChangeArrowheads="1"/>
          </p:cNvSpPr>
          <p:nvPr/>
        </p:nvSpPr>
        <p:spPr bwMode="auto">
          <a:xfrm>
            <a:off x="3492500" y="4005263"/>
            <a:ext cx="16208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a:t>改变状态</a:t>
            </a:r>
            <a:endParaRPr lang="zh-CN" altLang="zh-CN" sz="2800"/>
          </a:p>
        </p:txBody>
      </p:sp>
      <p:sp>
        <p:nvSpPr>
          <p:cNvPr id="113671" name="TextBox 9"/>
          <p:cNvSpPr txBox="1">
            <a:spLocks noChangeArrowheads="1"/>
          </p:cNvSpPr>
          <p:nvPr/>
        </p:nvSpPr>
        <p:spPr bwMode="auto">
          <a:xfrm>
            <a:off x="3527425" y="5138738"/>
            <a:ext cx="1979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a:t>不改变状态</a:t>
            </a:r>
            <a:endParaRPr lang="zh-CN" altLang="zh-CN" sz="2800"/>
          </a:p>
        </p:txBody>
      </p:sp>
      <p:sp>
        <p:nvSpPr>
          <p:cNvPr id="91145" name="矩形 10"/>
          <p:cNvSpPr>
            <a:spLocks noChangeArrowheads="1"/>
          </p:cNvSpPr>
          <p:nvPr/>
        </p:nvSpPr>
        <p:spPr bwMode="auto">
          <a:xfrm>
            <a:off x="3276600" y="3716338"/>
            <a:ext cx="6264275" cy="893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600"/>
              <a:t>测试用例</a:t>
            </a:r>
            <a:r>
              <a:rPr lang="en-US" altLang="zh-CN" sz="2600"/>
              <a:t>p1: </a:t>
            </a:r>
            <a:r>
              <a:rPr lang="en-US" altLang="zh-CN" sz="2400">
                <a:solidFill>
                  <a:srgbClr val="FF0000"/>
                </a:solidFill>
              </a:rPr>
              <a:t>open.setup.deposit.deposit.</a:t>
            </a:r>
            <a:endParaRPr lang="en-US" altLang="zh-CN" sz="2400">
              <a:solidFill>
                <a:srgbClr val="FF0000"/>
              </a:solidFill>
            </a:endParaRPr>
          </a:p>
          <a:p>
            <a:pPr eaLnBrk="1" hangingPunct="1">
              <a:lnSpc>
                <a:spcPct val="100000"/>
              </a:lnSpc>
              <a:spcBef>
                <a:spcPct val="0"/>
              </a:spcBef>
              <a:buFontTx/>
              <a:buNone/>
            </a:pPr>
            <a:r>
              <a:rPr lang="en-US" altLang="zh-CN" sz="2400">
                <a:solidFill>
                  <a:srgbClr val="FF0000"/>
                </a:solidFill>
              </a:rPr>
              <a:t>withdraw.withdraw.close</a:t>
            </a:r>
            <a:endParaRPr lang="zh-CN" altLang="zh-CN" sz="2400">
              <a:solidFill>
                <a:srgbClr val="FF0000"/>
              </a:solidFill>
            </a:endParaRPr>
          </a:p>
        </p:txBody>
      </p:sp>
      <p:sp>
        <p:nvSpPr>
          <p:cNvPr id="91146" name="矩形 11"/>
          <p:cNvSpPr>
            <a:spLocks noChangeArrowheads="1"/>
          </p:cNvSpPr>
          <p:nvPr/>
        </p:nvSpPr>
        <p:spPr bwMode="auto">
          <a:xfrm>
            <a:off x="3635375" y="4797425"/>
            <a:ext cx="5508625" cy="12922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600"/>
              <a:t>测试用例</a:t>
            </a:r>
            <a:r>
              <a:rPr lang="en-US" altLang="zh-CN" sz="2600"/>
              <a:t>p2: </a:t>
            </a:r>
            <a:r>
              <a:rPr lang="en-US" altLang="zh-CN" sz="2600">
                <a:solidFill>
                  <a:srgbClr val="FF0000"/>
                </a:solidFill>
              </a:rPr>
              <a:t>open.setup.deposit.summarize.creditLimit..withdraw.close</a:t>
            </a:r>
            <a:endParaRPr lang="zh-CN" altLang="zh-CN" sz="260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45"/>
                                        </p:tgtEl>
                                        <p:attrNameLst>
                                          <p:attrName>style.visibility</p:attrName>
                                        </p:attrNameLst>
                                      </p:cBhvr>
                                      <p:to>
                                        <p:strVal val="visible"/>
                                      </p:to>
                                    </p:set>
                                    <p:animEffect transition="in" filter="blinds(horizontal)">
                                      <p:cBhvr>
                                        <p:cTn id="7" dur="500"/>
                                        <p:tgtEl>
                                          <p:spTgt spid="9114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146"/>
                                        </p:tgtEl>
                                        <p:attrNameLst>
                                          <p:attrName>style.visibility</p:attrName>
                                        </p:attrNameLst>
                                      </p:cBhvr>
                                      <p:to>
                                        <p:strVal val="visible"/>
                                      </p:to>
                                    </p:set>
                                    <p:animEffect transition="in" filter="blinds(horizontal)">
                                      <p:cBhvr>
                                        <p:cTn id="12" dur="500"/>
                                        <p:tgtEl>
                                          <p:spTgt spid="9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5" grpId="0" animBg="1" autoUpdateAnimBg="0"/>
      <p:bldP spid="91146"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1"/>
          <p:cNvSpPr>
            <a:spLocks noGrp="1" noChangeArrowheads="1"/>
          </p:cNvSpPr>
          <p:nvPr>
            <p:ph type="title" idx="4294967295"/>
          </p:nvPr>
        </p:nvSpPr>
        <p:spPr/>
        <p:txBody>
          <a:bodyPr/>
          <a:lstStyle/>
          <a:p>
            <a:pPr algn="l" eaLnBrk="1" hangingPunct="1"/>
            <a:r>
              <a:rPr lang="en-US" altLang="zh-CN" sz="3400"/>
              <a:t>2. </a:t>
            </a:r>
            <a:r>
              <a:rPr lang="zh-CN" altLang="en-US" sz="3400"/>
              <a:t>基于</a:t>
            </a:r>
            <a:r>
              <a:rPr lang="zh-CN" altLang="zh-CN" sz="3400"/>
              <a:t>属性划分</a:t>
            </a:r>
            <a:endParaRPr lang="zh-CN" altLang="zh-CN" sz="3400"/>
          </a:p>
        </p:txBody>
      </p:sp>
      <p:sp>
        <p:nvSpPr>
          <p:cNvPr id="114690" name="内容占位符 2"/>
          <p:cNvSpPr>
            <a:spLocks noGrp="1" noChangeArrowheads="1"/>
          </p:cNvSpPr>
          <p:nvPr>
            <p:ph idx="4294967295"/>
          </p:nvPr>
        </p:nvSpPr>
        <p:spPr/>
        <p:txBody>
          <a:bodyPr/>
          <a:lstStyle/>
          <a:p>
            <a:pPr eaLnBrk="1" hangingPunct="1"/>
            <a:r>
              <a:rPr lang="zh-CN" altLang="zh-CN"/>
              <a:t>根据所使用的属性进行划分类操作</a:t>
            </a:r>
            <a:endParaRPr lang="en-US" altLang="zh-CN"/>
          </a:p>
          <a:p>
            <a:pPr lvl="1" eaLnBrk="1" hangingPunct="1"/>
            <a:r>
              <a:rPr lang="en-US" altLang="zh-CN"/>
              <a:t>Account</a:t>
            </a:r>
            <a:r>
              <a:rPr lang="zh-CN" altLang="zh-CN"/>
              <a:t>具有属性</a:t>
            </a:r>
            <a:r>
              <a:rPr lang="en-US" altLang="zh-CN"/>
              <a:t>balance</a:t>
            </a:r>
            <a:r>
              <a:rPr lang="zh-CN" altLang="zh-CN"/>
              <a:t>和</a:t>
            </a:r>
            <a:r>
              <a:rPr lang="en-US" altLang="zh-CN"/>
              <a:t>creditLimit</a:t>
            </a:r>
            <a:r>
              <a:rPr lang="zh-CN" altLang="zh-CN"/>
              <a:t>。可将操作划分成三类：</a:t>
            </a:r>
            <a:endParaRPr lang="en-US" altLang="zh-CN"/>
          </a:p>
          <a:p>
            <a:pPr lvl="2" eaLnBrk="1" hangingPunct="1"/>
            <a:r>
              <a:rPr lang="zh-CN" altLang="zh-CN"/>
              <a:t>使用</a:t>
            </a:r>
            <a:r>
              <a:rPr lang="en-US" altLang="zh-CN"/>
              <a:t>creditLimit</a:t>
            </a:r>
            <a:r>
              <a:rPr lang="zh-CN" altLang="zh-CN"/>
              <a:t>的类</a:t>
            </a:r>
            <a:endParaRPr lang="en-US" altLang="zh-CN"/>
          </a:p>
          <a:p>
            <a:pPr lvl="2" eaLnBrk="1" hangingPunct="1"/>
            <a:r>
              <a:rPr lang="zh-CN" altLang="zh-CN"/>
              <a:t>修改</a:t>
            </a:r>
            <a:r>
              <a:rPr lang="en-US" altLang="zh-CN"/>
              <a:t>creditLimit</a:t>
            </a:r>
            <a:r>
              <a:rPr lang="zh-CN" altLang="zh-CN"/>
              <a:t>的类</a:t>
            </a:r>
            <a:endParaRPr lang="en-US" altLang="zh-CN"/>
          </a:p>
          <a:p>
            <a:pPr lvl="2" eaLnBrk="1" hangingPunct="1"/>
            <a:r>
              <a:rPr lang="zh-CN" altLang="zh-CN"/>
              <a:t>既不使用也不修改</a:t>
            </a:r>
            <a:r>
              <a:rPr lang="en-US" altLang="zh-CN"/>
              <a:t>creditLimit</a:t>
            </a:r>
            <a:r>
              <a:rPr lang="zh-CN" altLang="zh-CN"/>
              <a:t>的类</a:t>
            </a:r>
            <a:endParaRPr lang="zh-CN"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noChangeArrowheads="1"/>
          </p:cNvSpPr>
          <p:nvPr>
            <p:ph type="title" idx="4294967295"/>
          </p:nvPr>
        </p:nvSpPr>
        <p:spPr/>
        <p:txBody>
          <a:bodyPr/>
          <a:lstStyle/>
          <a:p>
            <a:pPr algn="l" eaLnBrk="1" hangingPunct="1"/>
            <a:r>
              <a:rPr lang="en-US" altLang="zh-CN" sz="3400"/>
              <a:t>3.</a:t>
            </a:r>
            <a:r>
              <a:rPr lang="zh-CN" altLang="zh-CN" sz="3400"/>
              <a:t>基于类别划分</a:t>
            </a:r>
            <a:endParaRPr lang="zh-CN" altLang="zh-CN" sz="3400"/>
          </a:p>
        </p:txBody>
      </p:sp>
      <p:sp>
        <p:nvSpPr>
          <p:cNvPr id="115714" name="内容占位符 2"/>
          <p:cNvSpPr>
            <a:spLocks noGrp="1" noChangeArrowheads="1"/>
          </p:cNvSpPr>
          <p:nvPr>
            <p:ph idx="4294967295"/>
          </p:nvPr>
        </p:nvSpPr>
        <p:spPr/>
        <p:txBody>
          <a:bodyPr/>
          <a:lstStyle/>
          <a:p>
            <a:pPr eaLnBrk="1" hangingPunct="1"/>
            <a:r>
              <a:rPr lang="zh-CN" altLang="zh-CN"/>
              <a:t>根据每个操作所完成的一半功能进行划分类操作</a:t>
            </a:r>
            <a:endParaRPr lang="en-US" altLang="zh-CN"/>
          </a:p>
          <a:p>
            <a:pPr lvl="1" eaLnBrk="1" hangingPunct="1"/>
            <a:r>
              <a:rPr lang="en-US" altLang="zh-CN"/>
              <a:t>Account</a:t>
            </a:r>
            <a:r>
              <a:rPr lang="zh-CN" altLang="zh-CN"/>
              <a:t>中：</a:t>
            </a:r>
            <a:endParaRPr lang="en-US" altLang="zh-CN"/>
          </a:p>
          <a:p>
            <a:pPr lvl="2" eaLnBrk="1" hangingPunct="1"/>
            <a:r>
              <a:rPr lang="zh-CN" altLang="zh-CN"/>
              <a:t>初始化操作：</a:t>
            </a:r>
            <a:r>
              <a:rPr lang="en-US" altLang="zh-CN"/>
              <a:t>open(),</a:t>
            </a:r>
            <a:r>
              <a:rPr lang="zh-CN" altLang="zh-CN"/>
              <a:t> </a:t>
            </a:r>
            <a:r>
              <a:rPr lang="en-US" altLang="zh-CN"/>
              <a:t>setup()</a:t>
            </a:r>
            <a:endParaRPr lang="en-US" altLang="zh-CN"/>
          </a:p>
          <a:p>
            <a:pPr lvl="2" eaLnBrk="1" hangingPunct="1"/>
            <a:r>
              <a:rPr lang="zh-CN" altLang="zh-CN"/>
              <a:t>计算操作：</a:t>
            </a:r>
            <a:r>
              <a:rPr lang="en-US" altLang="zh-CN"/>
              <a:t>deposit(),</a:t>
            </a:r>
            <a:r>
              <a:rPr lang="zh-CN" altLang="zh-CN"/>
              <a:t> </a:t>
            </a:r>
            <a:r>
              <a:rPr lang="en-US" altLang="zh-CN"/>
              <a:t>withdraw()</a:t>
            </a:r>
            <a:endParaRPr lang="en-US" altLang="zh-CN"/>
          </a:p>
          <a:p>
            <a:pPr lvl="2" eaLnBrk="1" hangingPunct="1"/>
            <a:r>
              <a:rPr lang="zh-CN" altLang="zh-CN"/>
              <a:t>查询操作：</a:t>
            </a:r>
            <a:r>
              <a:rPr lang="en-US" altLang="zh-CN"/>
              <a:t>balance(),</a:t>
            </a:r>
            <a:r>
              <a:rPr lang="zh-CN" altLang="zh-CN"/>
              <a:t> </a:t>
            </a:r>
            <a:r>
              <a:rPr lang="en-US" altLang="zh-CN"/>
              <a:t>summarize(),</a:t>
            </a:r>
            <a:r>
              <a:rPr lang="zh-CN" altLang="zh-CN"/>
              <a:t> </a:t>
            </a:r>
            <a:r>
              <a:rPr lang="en-US" altLang="zh-CN"/>
              <a:t>creditLimit()</a:t>
            </a:r>
            <a:endParaRPr lang="en-US" altLang="zh-CN"/>
          </a:p>
          <a:p>
            <a:pPr lvl="2" eaLnBrk="1" hangingPunct="1"/>
            <a:r>
              <a:rPr lang="zh-CN" altLang="zh-CN"/>
              <a:t>中止操作：</a:t>
            </a:r>
            <a:r>
              <a:rPr lang="en-US" altLang="zh-CN"/>
              <a:t>close()</a:t>
            </a:r>
            <a:endParaRPr lang="zh-CN"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1"/>
          <p:cNvSpPr>
            <a:spLocks noGrp="1" noChangeArrowheads="1"/>
          </p:cNvSpPr>
          <p:nvPr>
            <p:ph type="title" idx="4294967295"/>
          </p:nvPr>
        </p:nvSpPr>
        <p:spPr/>
        <p:txBody>
          <a:bodyPr/>
          <a:lstStyle/>
          <a:p>
            <a:pPr eaLnBrk="1" hangingPunct="1"/>
            <a:r>
              <a:rPr lang="en-US" altLang="zh-CN"/>
              <a:t>13.9</a:t>
            </a:r>
            <a:r>
              <a:rPr lang="zh-CN" altLang="zh-CN" dirty="0"/>
              <a:t> 类间测试用例设计</a:t>
            </a:r>
            <a:endParaRPr lang="zh-CN" altLang="zh-CN" dirty="0"/>
          </a:p>
        </p:txBody>
      </p:sp>
      <p:pic>
        <p:nvPicPr>
          <p:cNvPr id="116738"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a:xfrm>
            <a:off x="611188" y="1412875"/>
            <a:ext cx="7415212" cy="5184775"/>
          </a:xfrm>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1"/>
          <p:cNvSpPr>
            <a:spLocks noGrp="1" noChangeArrowheads="1"/>
          </p:cNvSpPr>
          <p:nvPr>
            <p:ph type="title" idx="4294967295"/>
          </p:nvPr>
        </p:nvSpPr>
        <p:spPr/>
        <p:txBody>
          <a:bodyPr/>
          <a:lstStyle/>
          <a:p>
            <a:pPr algn="l" eaLnBrk="1" hangingPunct="1"/>
            <a:r>
              <a:rPr lang="en-US" altLang="zh-CN" sz="3500"/>
              <a:t>1.</a:t>
            </a:r>
            <a:r>
              <a:rPr lang="zh-CN" altLang="zh-CN" sz="3500"/>
              <a:t>多类测试</a:t>
            </a:r>
            <a:endParaRPr lang="zh-CN" altLang="zh-CN" sz="3500"/>
          </a:p>
        </p:txBody>
      </p:sp>
      <p:sp>
        <p:nvSpPr>
          <p:cNvPr id="117762" name="内容占位符 2"/>
          <p:cNvSpPr>
            <a:spLocks noGrp="1" noChangeArrowheads="1"/>
          </p:cNvSpPr>
          <p:nvPr>
            <p:ph idx="4294967295"/>
          </p:nvPr>
        </p:nvSpPr>
        <p:spPr/>
        <p:txBody>
          <a:bodyPr/>
          <a:lstStyle/>
          <a:p>
            <a:pPr eaLnBrk="1" hangingPunct="1"/>
            <a:r>
              <a:rPr lang="zh-CN" altLang="zh-CN" sz="2600"/>
              <a:t>生成多类测试用例的方法：</a:t>
            </a:r>
            <a:endParaRPr lang="en-US" altLang="zh-CN" sz="2600"/>
          </a:p>
          <a:p>
            <a:pPr marL="971550" lvl="1" indent="-514350" eaLnBrk="1" hangingPunct="1">
              <a:lnSpc>
                <a:spcPts val="4000"/>
              </a:lnSpc>
              <a:buFontTx/>
              <a:buAutoNum type="arabicPeriod"/>
            </a:pPr>
            <a:r>
              <a:rPr lang="zh-CN" altLang="zh-CN" sz="2400"/>
              <a:t>对</a:t>
            </a:r>
            <a:r>
              <a:rPr lang="zh-CN" altLang="zh-CN" sz="2400">
                <a:solidFill>
                  <a:srgbClr val="FF0000"/>
                </a:solidFill>
              </a:rPr>
              <a:t>每个用户类</a:t>
            </a:r>
            <a:r>
              <a:rPr lang="zh-CN" altLang="zh-CN" sz="2400"/>
              <a:t>，使用类操作列表来生成一系列的随即测试序列。这些操作将向其他服务类发送消息</a:t>
            </a:r>
            <a:endParaRPr lang="en-US" altLang="zh-CN" sz="2400"/>
          </a:p>
          <a:p>
            <a:pPr marL="971550" lvl="1" indent="-514350" eaLnBrk="1" hangingPunct="1">
              <a:lnSpc>
                <a:spcPts val="4000"/>
              </a:lnSpc>
              <a:buFontTx/>
              <a:buAutoNum type="arabicPeriod"/>
            </a:pPr>
            <a:r>
              <a:rPr lang="zh-CN" altLang="zh-CN" sz="2400"/>
              <a:t>对</a:t>
            </a:r>
            <a:r>
              <a:rPr lang="zh-CN" altLang="zh-CN" sz="2400">
                <a:solidFill>
                  <a:srgbClr val="FF0000"/>
                </a:solidFill>
              </a:rPr>
              <a:t>每个生成的消息</a:t>
            </a:r>
            <a:r>
              <a:rPr lang="zh-CN" altLang="zh-CN" sz="2400"/>
              <a:t>，确定协作类和服务对象中的相应操作</a:t>
            </a:r>
            <a:endParaRPr lang="en-US" altLang="zh-CN" sz="2400"/>
          </a:p>
          <a:p>
            <a:pPr marL="971550" lvl="1" indent="-514350" eaLnBrk="1" hangingPunct="1">
              <a:lnSpc>
                <a:spcPts val="4000"/>
              </a:lnSpc>
              <a:buFontTx/>
              <a:buAutoNum type="arabicPeriod"/>
            </a:pPr>
            <a:r>
              <a:rPr lang="zh-CN" altLang="zh-CN" sz="2400"/>
              <a:t>对服务对象中的</a:t>
            </a:r>
            <a:r>
              <a:rPr lang="zh-CN" altLang="zh-CN" sz="2400">
                <a:solidFill>
                  <a:srgbClr val="FF0000"/>
                </a:solidFill>
              </a:rPr>
              <a:t>每个操作</a:t>
            </a:r>
            <a:r>
              <a:rPr lang="zh-CN" altLang="zh-CN" sz="2400"/>
              <a:t>（已被用户对象发送的消息调用），确定它所发送的消息</a:t>
            </a:r>
            <a:endParaRPr lang="en-US" altLang="zh-CN" sz="2400"/>
          </a:p>
          <a:p>
            <a:pPr marL="971550" lvl="1" indent="-514350" eaLnBrk="1" hangingPunct="1">
              <a:lnSpc>
                <a:spcPts val="4000"/>
              </a:lnSpc>
              <a:buFontTx/>
              <a:buAutoNum type="arabicPeriod"/>
            </a:pPr>
            <a:r>
              <a:rPr lang="zh-CN" altLang="zh-CN" sz="2400"/>
              <a:t>对每个消息，确定</a:t>
            </a:r>
            <a:r>
              <a:rPr lang="zh-CN" altLang="zh-CN" sz="2400">
                <a:solidFill>
                  <a:srgbClr val="FF0000"/>
                </a:solidFill>
              </a:rPr>
              <a:t>下一层</a:t>
            </a:r>
            <a:r>
              <a:rPr lang="zh-CN" altLang="zh-CN" sz="2400"/>
              <a:t>被调用的操作并将其引入到测试序列中。</a:t>
            </a:r>
            <a:endParaRPr lang="zh-CN" altLang="zh-CN" sz="24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标题 1"/>
          <p:cNvSpPr>
            <a:spLocks noGrp="1" noChangeArrowheads="1"/>
          </p:cNvSpPr>
          <p:nvPr>
            <p:ph type="title" idx="4294967295"/>
          </p:nvPr>
        </p:nvSpPr>
        <p:spPr/>
        <p:txBody>
          <a:bodyPr/>
          <a:lstStyle/>
          <a:p>
            <a:pPr algn="l" eaLnBrk="1" hangingPunct="1"/>
            <a:r>
              <a:rPr lang="en-US" altLang="zh-CN" sz="3400"/>
              <a:t>1.</a:t>
            </a:r>
            <a:r>
              <a:rPr lang="zh-CN" altLang="zh-CN" sz="3400"/>
              <a:t>多类测试</a:t>
            </a:r>
            <a:endParaRPr lang="zh-CN" altLang="zh-CN" sz="3400"/>
          </a:p>
        </p:txBody>
      </p:sp>
      <p:sp>
        <p:nvSpPr>
          <p:cNvPr id="96259" name="内容占位符 2"/>
          <p:cNvSpPr>
            <a:spLocks noGrp="1" noChangeArrowheads="1"/>
          </p:cNvSpPr>
          <p:nvPr>
            <p:ph idx="4294967295"/>
          </p:nvPr>
        </p:nvSpPr>
        <p:spPr/>
        <p:txBody>
          <a:bodyPr/>
          <a:lstStyle/>
          <a:p>
            <a:pPr eaLnBrk="1" hangingPunct="1"/>
            <a:r>
              <a:rPr lang="zh-CN" altLang="zh-CN" sz="2800"/>
              <a:t>考虑类</a:t>
            </a:r>
            <a:r>
              <a:rPr lang="en-US" altLang="zh-CN" sz="2800"/>
              <a:t>Bank</a:t>
            </a:r>
            <a:r>
              <a:rPr lang="zh-CN" altLang="zh-CN" sz="2800"/>
              <a:t>和类</a:t>
            </a:r>
            <a:r>
              <a:rPr lang="en-US" altLang="zh-CN" sz="2800"/>
              <a:t>ATM</a:t>
            </a:r>
            <a:r>
              <a:rPr lang="zh-CN" altLang="zh-CN" sz="2800"/>
              <a:t>的操作序列</a:t>
            </a:r>
            <a:endParaRPr lang="zh-CN" altLang="zh-CN" sz="2800"/>
          </a:p>
        </p:txBody>
      </p:sp>
      <p:pic>
        <p:nvPicPr>
          <p:cNvPr id="96260"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98488" y="2420938"/>
            <a:ext cx="81502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1" name="TextBox 5"/>
          <p:cNvSpPr txBox="1">
            <a:spLocks noChangeArrowheads="1"/>
          </p:cNvSpPr>
          <p:nvPr/>
        </p:nvSpPr>
        <p:spPr bwMode="auto">
          <a:xfrm>
            <a:off x="900113" y="3141663"/>
            <a:ext cx="495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a:t>类</a:t>
            </a:r>
            <a:r>
              <a:rPr lang="en-US" altLang="zh-CN" sz="2800"/>
              <a:t>Bank</a:t>
            </a:r>
            <a:r>
              <a:rPr lang="zh-CN" altLang="zh-CN" sz="2800"/>
              <a:t>的一个</a:t>
            </a:r>
            <a:r>
              <a:rPr lang="zh-CN" altLang="en-US" sz="2800"/>
              <a:t>随机</a:t>
            </a:r>
            <a:r>
              <a:rPr lang="zh-CN" altLang="zh-CN" sz="2800"/>
              <a:t>测试序列：</a:t>
            </a:r>
            <a:endParaRPr lang="zh-CN" altLang="zh-CN" sz="2800"/>
          </a:p>
        </p:txBody>
      </p:sp>
      <p:pic>
        <p:nvPicPr>
          <p:cNvPr id="9626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3860800"/>
            <a:ext cx="547211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3" name="TextBox 7"/>
          <p:cNvSpPr txBox="1">
            <a:spLocks noChangeArrowheads="1"/>
          </p:cNvSpPr>
          <p:nvPr/>
        </p:nvSpPr>
        <p:spPr bwMode="auto">
          <a:xfrm>
            <a:off x="900113" y="4508500"/>
            <a:ext cx="69675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zh-CN" sz="2800"/>
              <a:t>考虑与测试用例</a:t>
            </a:r>
            <a:r>
              <a:rPr lang="en-US" altLang="zh-CN" sz="2800"/>
              <a:t>r3</a:t>
            </a:r>
            <a:r>
              <a:rPr lang="zh-CN" altLang="zh-CN" sz="2800"/>
              <a:t>中提到的操作相关的信息</a:t>
            </a:r>
            <a:endParaRPr lang="zh-CN" altLang="zh-CN" sz="2800"/>
          </a:p>
        </p:txBody>
      </p:sp>
      <p:pic>
        <p:nvPicPr>
          <p:cNvPr id="9626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5229225"/>
            <a:ext cx="812482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6259">
                                            <p:txEl>
                                              <p:pRg st="0" end="0"/>
                                            </p:txEl>
                                          </p:spTgt>
                                        </p:tgtEl>
                                        <p:attrNameLst>
                                          <p:attrName>style.visibility</p:attrName>
                                        </p:attrNameLst>
                                      </p:cBhvr>
                                      <p:to>
                                        <p:strVal val="visible"/>
                                      </p:to>
                                    </p:set>
                                    <p:animEffect transition="in" filter="blinds(horizontal)">
                                      <p:cBhvr>
                                        <p:cTn id="7" dur="500"/>
                                        <p:tgtEl>
                                          <p:spTgt spid="962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6260"/>
                                        </p:tgtEl>
                                        <p:attrNameLst>
                                          <p:attrName>style.visibility</p:attrName>
                                        </p:attrNameLst>
                                      </p:cBhvr>
                                      <p:to>
                                        <p:strVal val="visible"/>
                                      </p:to>
                                    </p:set>
                                    <p:animEffect transition="in" filter="blinds(horizontal)">
                                      <p:cBhvr>
                                        <p:cTn id="12" dur="500"/>
                                        <p:tgtEl>
                                          <p:spTgt spid="962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6261"/>
                                        </p:tgtEl>
                                        <p:attrNameLst>
                                          <p:attrName>style.visibility</p:attrName>
                                        </p:attrNameLst>
                                      </p:cBhvr>
                                      <p:to>
                                        <p:strVal val="visible"/>
                                      </p:to>
                                    </p:set>
                                    <p:animEffect transition="in" filter="blinds(horizontal)">
                                      <p:cBhvr>
                                        <p:cTn id="17" dur="500"/>
                                        <p:tgtEl>
                                          <p:spTgt spid="962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6262"/>
                                        </p:tgtEl>
                                        <p:attrNameLst>
                                          <p:attrName>style.visibility</p:attrName>
                                        </p:attrNameLst>
                                      </p:cBhvr>
                                      <p:to>
                                        <p:strVal val="visible"/>
                                      </p:to>
                                    </p:set>
                                    <p:animEffect transition="in" filter="blinds(horizontal)">
                                      <p:cBhvr>
                                        <p:cTn id="22" dur="500"/>
                                        <p:tgtEl>
                                          <p:spTgt spid="962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6263"/>
                                        </p:tgtEl>
                                        <p:attrNameLst>
                                          <p:attrName>style.visibility</p:attrName>
                                        </p:attrNameLst>
                                      </p:cBhvr>
                                      <p:to>
                                        <p:strVal val="visible"/>
                                      </p:to>
                                    </p:set>
                                    <p:animEffect transition="in" filter="blinds(horizontal)">
                                      <p:cBhvr>
                                        <p:cTn id="27" dur="500"/>
                                        <p:tgtEl>
                                          <p:spTgt spid="9626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6264"/>
                                        </p:tgtEl>
                                        <p:attrNameLst>
                                          <p:attrName>style.visibility</p:attrName>
                                        </p:attrNameLst>
                                      </p:cBhvr>
                                      <p:to>
                                        <p:strVal val="visible"/>
                                      </p:to>
                                    </p:set>
                                    <p:animEffect transition="in" filter="blinds(horizontal)">
                                      <p:cBhvr>
                                        <p:cTn id="32" dur="500"/>
                                        <p:tgtEl>
                                          <p:spTgt spid="96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build="p"/>
      <p:bldP spid="96261" grpId="0" autoUpdateAnimBg="0"/>
      <p:bldP spid="9626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
          <p:cNvSpPr>
            <a:spLocks noGrp="1" noChangeArrowheads="1"/>
          </p:cNvSpPr>
          <p:nvPr>
            <p:ph type="title" idx="4294967295"/>
          </p:nvPr>
        </p:nvSpPr>
        <p:spPr/>
        <p:txBody>
          <a:bodyPr/>
          <a:lstStyle/>
          <a:p>
            <a:pPr eaLnBrk="1" hangingPunct="1"/>
            <a:r>
              <a:rPr lang="en-US" altLang="zh-CN" dirty="0">
                <a:latin typeface="宋体" pitchFamily="2" charset="-122"/>
              </a:rPr>
              <a:t>13.2 </a:t>
            </a:r>
            <a:r>
              <a:rPr lang="zh-CN" altLang="zh-CN" dirty="0">
                <a:latin typeface="宋体" pitchFamily="2" charset="-122"/>
              </a:rPr>
              <a:t>黑盒测试与白盒测试</a:t>
            </a:r>
            <a:endParaRPr lang="zh-CN" altLang="zh-CN" dirty="0"/>
          </a:p>
        </p:txBody>
      </p:sp>
      <p:sp>
        <p:nvSpPr>
          <p:cNvPr id="35842" name="内容占位符 2"/>
          <p:cNvSpPr>
            <a:spLocks noGrp="1" noChangeArrowheads="1"/>
          </p:cNvSpPr>
          <p:nvPr>
            <p:ph idx="4294967295"/>
          </p:nvPr>
        </p:nvSpPr>
        <p:spPr/>
        <p:txBody>
          <a:bodyPr/>
          <a:lstStyle/>
          <a:p>
            <a:pPr eaLnBrk="1" hangingPunct="1"/>
            <a:r>
              <a:rPr lang="zh-CN" altLang="zh-CN">
                <a:latin typeface="宋体" pitchFamily="2" charset="-122"/>
              </a:rPr>
              <a:t>黑盒测试</a:t>
            </a:r>
            <a:endParaRPr lang="en-US" altLang="zh-CN">
              <a:latin typeface="宋体" pitchFamily="2" charset="-122"/>
            </a:endParaRPr>
          </a:p>
          <a:p>
            <a:pPr lvl="1" eaLnBrk="1" hangingPunct="1"/>
            <a:r>
              <a:rPr lang="zh-CN" altLang="zh-CN">
                <a:latin typeface="宋体" pitchFamily="2" charset="-122"/>
              </a:rPr>
              <a:t>在软件接口处进行测试，不需了解内部结构。</a:t>
            </a:r>
            <a:endParaRPr lang="en-US" altLang="zh-CN">
              <a:latin typeface="宋体" pitchFamily="2" charset="-122"/>
            </a:endParaRPr>
          </a:p>
          <a:p>
            <a:pPr eaLnBrk="1" hangingPunct="1"/>
            <a:r>
              <a:rPr lang="zh-CN" altLang="zh-CN">
                <a:latin typeface="宋体" pitchFamily="2" charset="-122"/>
              </a:rPr>
              <a:t>白盒测试</a:t>
            </a:r>
            <a:endParaRPr lang="en-US" altLang="zh-CN">
              <a:latin typeface="宋体" pitchFamily="2" charset="-122"/>
            </a:endParaRPr>
          </a:p>
          <a:p>
            <a:pPr lvl="1" eaLnBrk="1" hangingPunct="1"/>
            <a:r>
              <a:rPr lang="zh-CN" altLang="zh-CN">
                <a:latin typeface="宋体" pitchFamily="2" charset="-122"/>
              </a:rPr>
              <a:t>检查软件的过程细节</a:t>
            </a:r>
            <a:endParaRPr lang="en-US" altLang="zh-CN">
              <a:latin typeface="宋体" pitchFamily="2" charset="-122"/>
            </a:endParaRPr>
          </a:p>
          <a:p>
            <a:pPr lvl="1" eaLnBrk="1" hangingPunct="1"/>
            <a:r>
              <a:rPr lang="zh-CN" altLang="zh-CN">
                <a:latin typeface="宋体" pitchFamily="2" charset="-122"/>
              </a:rPr>
              <a:t>将获得“百分之百正确的程序”？ </a:t>
            </a:r>
            <a:r>
              <a:rPr lang="en-US" altLang="zh-CN">
                <a:latin typeface="宋体" pitchFamily="2" charset="-122"/>
              </a:rPr>
              <a:t>--</a:t>
            </a:r>
            <a:r>
              <a:rPr lang="zh-CN" altLang="zh-CN">
                <a:solidFill>
                  <a:srgbClr val="FF0000"/>
                </a:solidFill>
                <a:latin typeface="宋体" pitchFamily="2" charset="-122"/>
              </a:rPr>
              <a:t>穷举测试</a:t>
            </a:r>
            <a:r>
              <a:rPr lang="en-US" altLang="zh-CN">
                <a:latin typeface="宋体" pitchFamily="2" charset="-122"/>
              </a:rPr>
              <a:t>--</a:t>
            </a:r>
            <a:r>
              <a:rPr lang="zh-CN" altLang="zh-CN">
                <a:latin typeface="宋体" pitchFamily="2" charset="-122"/>
              </a:rPr>
              <a:t>不可能</a:t>
            </a:r>
            <a:endParaRPr lang="en-US" altLang="zh-CN">
              <a:latin typeface="宋体"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1"/>
          <p:cNvSpPr>
            <a:spLocks noGrp="1" noChangeArrowheads="1"/>
          </p:cNvSpPr>
          <p:nvPr>
            <p:ph type="title" idx="4294967295"/>
          </p:nvPr>
        </p:nvSpPr>
        <p:spPr/>
        <p:txBody>
          <a:bodyPr/>
          <a:lstStyle/>
          <a:p>
            <a:pPr algn="l" eaLnBrk="1" hangingPunct="1"/>
            <a:r>
              <a:rPr lang="en-US" altLang="zh-CN" sz="3400"/>
              <a:t>2.</a:t>
            </a:r>
            <a:r>
              <a:rPr lang="zh-CN" altLang="zh-CN" sz="3400"/>
              <a:t>从行为模型导出的测试</a:t>
            </a:r>
            <a:endParaRPr lang="zh-CN" altLang="zh-CN" sz="3400"/>
          </a:p>
        </p:txBody>
      </p:sp>
      <p:sp>
        <p:nvSpPr>
          <p:cNvPr id="119810" name="内容占位符 2"/>
          <p:cNvSpPr>
            <a:spLocks noGrp="1" noChangeArrowheads="1"/>
          </p:cNvSpPr>
          <p:nvPr>
            <p:ph idx="4294967295"/>
          </p:nvPr>
        </p:nvSpPr>
        <p:spPr>
          <a:xfrm>
            <a:off x="0" y="1557338"/>
            <a:ext cx="2771775" cy="4525962"/>
          </a:xfrm>
        </p:spPr>
        <p:txBody>
          <a:bodyPr/>
          <a:lstStyle/>
          <a:p>
            <a:pPr eaLnBrk="1" hangingPunct="1"/>
            <a:r>
              <a:rPr lang="zh-CN" altLang="zh-CN"/>
              <a:t>类的</a:t>
            </a:r>
            <a:r>
              <a:rPr lang="zh-CN" altLang="zh-CN">
                <a:solidFill>
                  <a:srgbClr val="FF0000"/>
                </a:solidFill>
              </a:rPr>
              <a:t>状态图</a:t>
            </a:r>
            <a:r>
              <a:rPr lang="zh-CN" altLang="zh-CN"/>
              <a:t>可以辅助生成检查类（以及与该类的协作类）的动态行为的测试序列</a:t>
            </a:r>
            <a:endParaRPr lang="zh-CN" altLang="zh-CN"/>
          </a:p>
        </p:txBody>
      </p:sp>
      <p:pic>
        <p:nvPicPr>
          <p:cNvPr id="1198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16238" y="1700213"/>
            <a:ext cx="5475287" cy="424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1"/>
          <p:cNvSpPr>
            <a:spLocks noGrp="1" noChangeArrowheads="1"/>
          </p:cNvSpPr>
          <p:nvPr>
            <p:ph type="title" idx="4294967295"/>
          </p:nvPr>
        </p:nvSpPr>
        <p:spPr/>
        <p:txBody>
          <a:bodyPr/>
          <a:lstStyle/>
          <a:p>
            <a:pPr algn="l" eaLnBrk="1" hangingPunct="1"/>
            <a:r>
              <a:rPr lang="en-US" altLang="zh-CN" sz="3400"/>
              <a:t>2.</a:t>
            </a:r>
            <a:r>
              <a:rPr lang="zh-CN" altLang="zh-CN" sz="3400"/>
              <a:t>从行为模型导出的测试</a:t>
            </a:r>
            <a:endParaRPr lang="zh-CN" altLang="zh-CN" sz="3400"/>
          </a:p>
        </p:txBody>
      </p:sp>
      <p:sp>
        <p:nvSpPr>
          <p:cNvPr id="120834" name="内容占位符 2"/>
          <p:cNvSpPr>
            <a:spLocks noGrp="1" noChangeArrowheads="1"/>
          </p:cNvSpPr>
          <p:nvPr>
            <p:ph idx="4294967295"/>
          </p:nvPr>
        </p:nvSpPr>
        <p:spPr/>
        <p:txBody>
          <a:bodyPr/>
          <a:lstStyle/>
          <a:p>
            <a:pPr eaLnBrk="1" hangingPunct="1"/>
            <a:r>
              <a:rPr lang="zh-CN" altLang="zh-CN"/>
              <a:t>设计的测试应该覆盖所有的状态</a:t>
            </a:r>
            <a:endParaRPr lang="zh-CN" altLang="zh-CN"/>
          </a:p>
        </p:txBody>
      </p:sp>
      <p:pic>
        <p:nvPicPr>
          <p:cNvPr id="12083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2924175"/>
            <a:ext cx="9359900"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083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60800"/>
            <a:ext cx="929481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1"/>
          <p:cNvSpPr>
            <a:spLocks noGrp="1" noChangeArrowheads="1"/>
          </p:cNvSpPr>
          <p:nvPr>
            <p:ph type="title" idx="4294967295"/>
          </p:nvPr>
        </p:nvSpPr>
        <p:spPr/>
        <p:txBody>
          <a:bodyPr/>
          <a:lstStyle/>
          <a:p>
            <a:pPr eaLnBrk="1" hangingPunct="1"/>
            <a:r>
              <a:rPr lang="zh-CN" altLang="zh-CN"/>
              <a:t>举例</a:t>
            </a:r>
            <a:endParaRPr lang="zh-CN" altLang="zh-CN"/>
          </a:p>
        </p:txBody>
      </p:sp>
      <p:sp>
        <p:nvSpPr>
          <p:cNvPr id="121858" name="内容占位符 2"/>
          <p:cNvSpPr>
            <a:spLocks noGrp="1" noChangeArrowheads="1"/>
          </p:cNvSpPr>
          <p:nvPr>
            <p:ph idx="4294967295"/>
          </p:nvPr>
        </p:nvSpPr>
        <p:spPr/>
        <p:txBody>
          <a:bodyPr/>
          <a:lstStyle/>
          <a:p>
            <a:pPr eaLnBrk="1" hangingPunct="1"/>
            <a:r>
              <a:rPr lang="zh-CN" altLang="zh-CN">
                <a:hlinkClick r:id="rId1" action="ppaction://hlinkfile"/>
              </a:rPr>
              <a:t>测试计划模板</a:t>
            </a:r>
            <a:endParaRPr lang="en-US" altLang="zh-CN"/>
          </a:p>
          <a:p>
            <a:pPr eaLnBrk="1" hangingPunct="1"/>
            <a:r>
              <a:rPr lang="en-US" altLang="zh-CN">
                <a:hlinkClick r:id="rId2" action="ppaction://hlinkfile"/>
              </a:rPr>
              <a:t>Web</a:t>
            </a:r>
            <a:r>
              <a:rPr lang="zh-CN" altLang="zh-CN">
                <a:hlinkClick r:id="rId2" action="ppaction://hlinkfile"/>
              </a:rPr>
              <a:t>软件测试计划</a:t>
            </a:r>
            <a:endParaRPr lang="zh-CN" altLang="zh-CN"/>
          </a:p>
          <a:p>
            <a:pPr eaLnBrk="1" hangingPunct="1"/>
            <a:r>
              <a:rPr lang="zh-CN" altLang="zh-CN">
                <a:hlinkClick r:id="rId3" action="ppaction://hlinkfile"/>
              </a:rPr>
              <a:t>测试分析计划模板</a:t>
            </a:r>
            <a:endParaRPr lang="en-US" altLang="zh-CN"/>
          </a:p>
          <a:p>
            <a:pPr eaLnBrk="1" hangingPunct="1">
              <a:buFontTx/>
              <a:buNone/>
            </a:pPr>
            <a:endParaRPr lang="zh-CN" altLang="zh-CN"/>
          </a:p>
          <a:p>
            <a:pPr eaLnBrk="1" hangingPunct="1"/>
            <a:endParaRPr lang="zh-CN"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1"/>
          <p:cNvSpPr>
            <a:spLocks noGrp="1" noChangeArrowheads="1"/>
          </p:cNvSpPr>
          <p:nvPr>
            <p:ph type="title"/>
          </p:nvPr>
        </p:nvSpPr>
        <p:spPr/>
        <p:txBody>
          <a:bodyPr/>
          <a:lstStyle/>
          <a:p>
            <a:r>
              <a:rPr lang="zh-CN" altLang="en-US"/>
              <a:t>作业</a:t>
            </a:r>
            <a:r>
              <a:rPr lang="en-US" altLang="zh-CN"/>
              <a:t>1</a:t>
            </a:r>
            <a:endParaRPr lang="zh-CN" altLang="en-US"/>
          </a:p>
        </p:txBody>
      </p:sp>
      <p:sp>
        <p:nvSpPr>
          <p:cNvPr id="3" name="内容占位符 2"/>
          <p:cNvSpPr>
            <a:spLocks noGrp="1"/>
          </p:cNvSpPr>
          <p:nvPr>
            <p:ph idx="1"/>
          </p:nvPr>
        </p:nvSpPr>
        <p:spPr/>
        <p:txBody>
          <a:bodyPr/>
          <a:lstStyle/>
          <a:p>
            <a:pPr>
              <a:defRPr/>
            </a:pPr>
            <a:r>
              <a:rPr lang="zh-CN" altLang="en-US" dirty="0"/>
              <a:t>白盒测试：</a:t>
            </a:r>
            <a:endParaRPr lang="en-US" altLang="zh-CN" dirty="0"/>
          </a:p>
          <a:p>
            <a:pPr lvl="1">
              <a:defRPr/>
            </a:pPr>
            <a:r>
              <a:rPr lang="zh-CN" altLang="en-US" dirty="0"/>
              <a:t>选择一个项目作业中的类，设计单元测试用例，提交测试结果文档截图</a:t>
            </a:r>
            <a:endParaRPr lang="en-US" altLang="zh-CN" dirty="0"/>
          </a:p>
          <a:p>
            <a:pPr marL="457200" lvl="1" indent="0">
              <a:buFontTx/>
              <a:buNone/>
              <a:defRPr/>
            </a:pPr>
            <a:endParaRPr lang="en-US" altLang="zh-CN"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1"/>
          <p:cNvSpPr>
            <a:spLocks noGrp="1" noChangeArrowheads="1"/>
          </p:cNvSpPr>
          <p:nvPr>
            <p:ph type="title"/>
          </p:nvPr>
        </p:nvSpPr>
        <p:spPr/>
        <p:txBody>
          <a:bodyPr/>
          <a:lstStyle/>
          <a:p>
            <a:r>
              <a:rPr kumimoji="1" lang="zh-CN" altLang="en-US"/>
              <a:t>作业</a:t>
            </a:r>
            <a:r>
              <a:rPr kumimoji="1" lang="en-US" altLang="zh-CN"/>
              <a:t>2</a:t>
            </a:r>
            <a:endParaRPr kumimoji="1" lang="zh-CN" altLang="en-US"/>
          </a:p>
        </p:txBody>
      </p:sp>
      <p:sp>
        <p:nvSpPr>
          <p:cNvPr id="123906" name="内容占位符 2"/>
          <p:cNvSpPr>
            <a:spLocks noGrp="1" noChangeArrowheads="1"/>
          </p:cNvSpPr>
          <p:nvPr>
            <p:ph idx="1"/>
          </p:nvPr>
        </p:nvSpPr>
        <p:spPr/>
        <p:txBody>
          <a:bodyPr/>
          <a:lstStyle/>
          <a:p>
            <a:r>
              <a:rPr lang="zh-CN" altLang="en-US" sz="2400" b="1"/>
              <a:t>采用基本路径测试方法为下面的程序设计测试用例，并写明主要过程。</a:t>
            </a:r>
            <a:r>
              <a:rPr lang="en-US" altLang="zh-CN" sz="2400" b="1"/>
              <a:t>   </a:t>
            </a:r>
            <a:endParaRPr lang="zh-CN" altLang="en-US" sz="2400"/>
          </a:p>
          <a:p>
            <a:endParaRPr kumimoji="1" lang="zh-CN" altLang="en-US"/>
          </a:p>
        </p:txBody>
      </p:sp>
      <p:pic>
        <p:nvPicPr>
          <p:cNvPr id="2" name="图片 1"/>
          <p:cNvPicPr>
            <a:picLocks noChangeAspect="1" noChangeArrowheads="1"/>
          </p:cNvPicPr>
          <p:nvPr/>
        </p:nvPicPr>
        <p:blipFill>
          <a:blip r:embed="rId1">
            <a:extLst>
              <a:ext uri="{28A0092B-C50C-407E-A947-70E740481C1C}">
                <a14:useLocalDpi xmlns:a14="http://schemas.microsoft.com/office/drawing/2010/main" val="0"/>
              </a:ext>
            </a:extLst>
          </a:blip>
          <a:srcRect l="5814"/>
          <a:stretch>
            <a:fillRect/>
          </a:stretch>
        </p:blipFill>
        <p:spPr bwMode="auto">
          <a:xfrm>
            <a:off x="2760702" y="2253619"/>
            <a:ext cx="59293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1"/>
          <p:cNvSpPr>
            <a:spLocks noGrp="1" noChangeArrowheads="1"/>
          </p:cNvSpPr>
          <p:nvPr>
            <p:ph type="title"/>
          </p:nvPr>
        </p:nvSpPr>
        <p:spPr/>
        <p:txBody>
          <a:bodyPr/>
          <a:lstStyle/>
          <a:p>
            <a:r>
              <a:rPr kumimoji="1" lang="zh-CN" altLang="en-US"/>
              <a:t>作业</a:t>
            </a:r>
            <a:r>
              <a:rPr kumimoji="1" lang="en-US" altLang="zh-CN"/>
              <a:t>3</a:t>
            </a:r>
            <a:endParaRPr kumimoji="1" lang="zh-CN" altLang="en-US"/>
          </a:p>
        </p:txBody>
      </p:sp>
      <p:sp>
        <p:nvSpPr>
          <p:cNvPr id="124930" name="内容占位符 2"/>
          <p:cNvSpPr>
            <a:spLocks noGrp="1" noChangeArrowheads="1"/>
          </p:cNvSpPr>
          <p:nvPr>
            <p:ph idx="1"/>
          </p:nvPr>
        </p:nvSpPr>
        <p:spPr/>
        <p:txBody>
          <a:bodyPr/>
          <a:lstStyle/>
          <a:p>
            <a:r>
              <a:rPr lang="zh-CN" altLang="en-US"/>
              <a:t>用等价类划分方法设计测试用例：</a:t>
            </a:r>
            <a:endParaRPr lang="en-US" altLang="zh-CN"/>
          </a:p>
          <a:p>
            <a:pPr lvl="1"/>
            <a:r>
              <a:rPr lang="zh-CN" altLang="en-US"/>
              <a:t>任意输入</a:t>
            </a:r>
            <a:r>
              <a:rPr lang="en-US" altLang="zh-CN"/>
              <a:t>3</a:t>
            </a:r>
            <a:r>
              <a:rPr lang="zh-CN" altLang="en-US"/>
              <a:t>个整数作为三角形的</a:t>
            </a:r>
            <a:r>
              <a:rPr lang="en-US" altLang="zh-CN"/>
              <a:t>3</a:t>
            </a:r>
            <a:r>
              <a:rPr lang="zh-CN" altLang="en-US"/>
              <a:t>条边的长度，判断三角形的类型。</a:t>
            </a:r>
            <a:endParaRPr lang="zh-CN" altLang="zh-CN"/>
          </a:p>
        </p:txBody>
      </p:sp>
    </p:spTree>
  </p:cSld>
  <p:clrMapOvr>
    <a:masterClrMapping/>
  </p:clrMapOvr>
</p:sld>
</file>

<file path=ppt/theme/theme1.xml><?xml version="1.0" encoding="utf-8"?>
<a:theme xmlns:a="http://schemas.openxmlformats.org/drawingml/2006/main" name="软件工程模板">
  <a:themeElements>
    <a:clrScheme name="软件工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软件工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kx="-3284103" algn="br" rotWithShape="0">
            <a:schemeClr val="bg2">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kx="-3284103" algn="br" rotWithShape="0">
            <a:schemeClr val="bg2">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软件工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软件工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软件工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软件工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软件工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软件工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软件工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软件工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软件工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软件工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软件工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软件工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软件工程模板">
  <a:themeElements>
    <a:clrScheme name="1_软件工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软件工程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kx="-3284103" algn="br" rotWithShape="0">
            <a:schemeClr val="bg2">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outerShdw kx="-3284103" algn="br" rotWithShape="0">
            <a:schemeClr val="bg2">
              <a:alpha val="50000"/>
            </a:schemeClr>
          </a:outerShdw>
        </a:effectLst>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0" u="none" strike="noStrike" cap="none" normalizeH="0" baseline="0" smtClean="0">
            <a:ln>
              <a:noFill/>
            </a:ln>
            <a:solidFill>
              <a:schemeClr val="tx1"/>
            </a:solidFill>
            <a:effectLst/>
            <a:latin typeface="Arial" panose="020B0604020202090204" pitchFamily="34" charset="0"/>
            <a:ea typeface="宋体" pitchFamily="2" charset="-122"/>
          </a:defRPr>
        </a:defPPr>
      </a:lstStyle>
    </a:lnDef>
  </a:objectDefaults>
  <a:extraClrSchemeLst>
    <a:extraClrScheme>
      <a:clrScheme name="1_软件工程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软件工程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软件工程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软件工程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软件工程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软件工程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软件工程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软件工程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软件工程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软件工程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软件工程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软件工程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软件工程模板</Template>
  <TotalTime>0</TotalTime>
  <Words>10538</Words>
  <Application>WPS 文字</Application>
  <PresentationFormat>全屏显示(4:3)</PresentationFormat>
  <Paragraphs>954</Paragraphs>
  <Slides>95</Slides>
  <Notes>2</Notes>
  <HiddenSlides>0</HiddenSlides>
  <MMClips>0</MMClips>
  <ScaleCrop>false</ScaleCrop>
  <HeadingPairs>
    <vt:vector size="8" baseType="variant">
      <vt:variant>
        <vt:lpstr>已用的字体</vt:lpstr>
      </vt:variant>
      <vt:variant>
        <vt:i4>22</vt:i4>
      </vt:variant>
      <vt:variant>
        <vt:lpstr>主题</vt:lpstr>
      </vt:variant>
      <vt:variant>
        <vt:i4>2</vt:i4>
      </vt:variant>
      <vt:variant>
        <vt:lpstr>嵌入 OLE 服务器</vt:lpstr>
      </vt:variant>
      <vt:variant>
        <vt:i4>3</vt:i4>
      </vt:variant>
      <vt:variant>
        <vt:lpstr>幻灯片标题</vt:lpstr>
      </vt:variant>
      <vt:variant>
        <vt:i4>95</vt:i4>
      </vt:variant>
    </vt:vector>
  </HeadingPairs>
  <TitlesOfParts>
    <vt:vector size="122" baseType="lpstr">
      <vt:lpstr>Arial</vt:lpstr>
      <vt:lpstr>宋体</vt:lpstr>
      <vt:lpstr>Wingdings</vt:lpstr>
      <vt:lpstr>汉仪书宋二KW</vt:lpstr>
      <vt:lpstr>华文新魏</vt:lpstr>
      <vt:lpstr>宋体-简</vt:lpstr>
      <vt:lpstr>黑体</vt:lpstr>
      <vt:lpstr>Calibri</vt:lpstr>
      <vt:lpstr>Helvetica Neue</vt:lpstr>
      <vt:lpstr>汉仪中黑KW</vt:lpstr>
      <vt:lpstr>微软雅黑</vt:lpstr>
      <vt:lpstr>汉仪旗黑</vt:lpstr>
      <vt:lpstr>宋体</vt:lpstr>
      <vt:lpstr>Arial Unicode MS</vt:lpstr>
      <vt:lpstr>等线</vt:lpstr>
      <vt:lpstr>汉仪中等线KW</vt:lpstr>
      <vt:lpstr>楷体_GB2312</vt:lpstr>
      <vt:lpstr>汉仪楷体简</vt:lpstr>
      <vt:lpstr>Times New Roman</vt:lpstr>
      <vt:lpstr>Symbol</vt:lpstr>
      <vt:lpstr>Verdana</vt:lpstr>
      <vt:lpstr>Kingsoft Sign</vt:lpstr>
      <vt:lpstr>软件工程模板</vt:lpstr>
      <vt:lpstr>1_软件工程模板</vt:lpstr>
      <vt:lpstr>Visio.Drawing.11</vt:lpstr>
      <vt:lpstr>Visio.Drawing.11</vt:lpstr>
      <vt:lpstr>Word.Document.8</vt:lpstr>
      <vt:lpstr>第十三章 测试战术</vt:lpstr>
      <vt:lpstr>PowerPoint 演示文稿</vt:lpstr>
      <vt:lpstr>主要内容</vt:lpstr>
      <vt:lpstr>13.1 软件测试基础</vt:lpstr>
      <vt:lpstr>13.1 软件测试基础（续）</vt:lpstr>
      <vt:lpstr>测试的原则</vt:lpstr>
      <vt:lpstr>软件测试技术</vt:lpstr>
      <vt:lpstr>软件测试技术</vt:lpstr>
      <vt:lpstr>13.2 黑盒测试与白盒测试</vt:lpstr>
      <vt:lpstr>13.3 白盒测试</vt:lpstr>
      <vt:lpstr>PowerPoint 演示文稿</vt:lpstr>
      <vt:lpstr>13.4 逻辑覆盖</vt:lpstr>
      <vt:lpstr>⑴ 语句覆盖(Statement coverage)</vt:lpstr>
      <vt:lpstr>(2)判定覆盖(Branch coverage)</vt:lpstr>
      <vt:lpstr>(3)条件覆盖(Condition coverage)</vt:lpstr>
      <vt:lpstr>(4)判定/条件覆盖</vt:lpstr>
      <vt:lpstr>(5)条件组合覆盖</vt:lpstr>
      <vt:lpstr>PowerPoint 演示文稿</vt:lpstr>
      <vt:lpstr>（6）循环测试路径选择</vt:lpstr>
      <vt:lpstr>简单循环</vt:lpstr>
      <vt:lpstr>PowerPoint 演示文稿</vt:lpstr>
      <vt:lpstr>测试用例设计</vt:lpstr>
      <vt:lpstr>嵌套循环</vt:lpstr>
      <vt:lpstr>连锁循环</vt:lpstr>
      <vt:lpstr>非结构循环</vt:lpstr>
      <vt:lpstr>(7) 数据流测试</vt:lpstr>
      <vt:lpstr>13.5 基本路径测试</vt:lpstr>
      <vt:lpstr>1.  画出流图</vt:lpstr>
      <vt:lpstr>利用流图(flow graph )表示控制逻辑</vt:lpstr>
      <vt:lpstr>PowerPoint 演示文稿</vt:lpstr>
      <vt:lpstr>PowerPoint 演示文稿</vt:lpstr>
      <vt:lpstr>2. 计算程序环路复杂性</vt:lpstr>
      <vt:lpstr>2. 计算程序环路复杂性(续）</vt:lpstr>
      <vt:lpstr>独立路径</vt:lpstr>
      <vt:lpstr>3. 导出测试用例</vt:lpstr>
      <vt:lpstr>13.5 基本路径测试（续）</vt:lpstr>
      <vt:lpstr>13.6 黑盒测试</vt:lpstr>
      <vt:lpstr>黑盒测试所发现的错误类型：</vt:lpstr>
      <vt:lpstr>黑盒测试的测试用例设计</vt:lpstr>
      <vt:lpstr>1. 等价类划分</vt:lpstr>
      <vt:lpstr>等价类划分</vt:lpstr>
      <vt:lpstr>等价类划分</vt:lpstr>
      <vt:lpstr>等价类划分</vt:lpstr>
      <vt:lpstr>等价类划分</vt:lpstr>
      <vt:lpstr>等价类划分</vt:lpstr>
      <vt:lpstr>等价类划分</vt:lpstr>
      <vt:lpstr>等价类划分</vt:lpstr>
      <vt:lpstr>等价类划分</vt:lpstr>
      <vt:lpstr>等价类划分</vt:lpstr>
      <vt:lpstr>等价类划分——举例1</vt:lpstr>
      <vt:lpstr>等价类划分——举例1</vt:lpstr>
      <vt:lpstr>等价类划分——举例2</vt:lpstr>
      <vt:lpstr>等价类划分——举例2</vt:lpstr>
      <vt:lpstr>等价类划分——举例2</vt:lpstr>
      <vt:lpstr>等价类划分——举例2</vt:lpstr>
      <vt:lpstr>等价类划分——举例2</vt:lpstr>
      <vt:lpstr>2.边界值分析(Boundary Value Analysis)</vt:lpstr>
      <vt:lpstr>边界值分析</vt:lpstr>
      <vt:lpstr>3.错误推测法</vt:lpstr>
      <vt:lpstr>3.错误推测法</vt:lpstr>
      <vt:lpstr>实用策略: 黑盒设计  白盒补充</vt:lpstr>
      <vt:lpstr>4.因果图</vt:lpstr>
      <vt:lpstr>用因果图生成测试用例的基本步骤</vt:lpstr>
      <vt:lpstr>用因果图生成测试用例的基本步骤</vt:lpstr>
      <vt:lpstr>因果图</vt:lpstr>
      <vt:lpstr>因果图</vt:lpstr>
      <vt:lpstr>因果图</vt:lpstr>
      <vt:lpstr>因果图</vt:lpstr>
      <vt:lpstr>因果图</vt:lpstr>
      <vt:lpstr>                          </vt:lpstr>
      <vt:lpstr>            </vt:lpstr>
      <vt:lpstr>13.7 面向对象测试方法</vt:lpstr>
      <vt:lpstr>1. 面向对象概念的测试用例设计的含义：</vt:lpstr>
      <vt:lpstr>2. 传统测试用例设计方法的可用性:</vt:lpstr>
      <vt:lpstr>3. 基于故障的测试</vt:lpstr>
      <vt:lpstr>4. 测试用例与类层次</vt:lpstr>
      <vt:lpstr>5. 基于场景的测试</vt:lpstr>
      <vt:lpstr>5. 基于场景的测试举例</vt:lpstr>
      <vt:lpstr>5. 基于场景的测试举例</vt:lpstr>
      <vt:lpstr>13.8 类级可应用的测试方法</vt:lpstr>
      <vt:lpstr>13.8.1 面向对象的随机测试</vt:lpstr>
      <vt:lpstr>13.8.2 类级的划分测试</vt:lpstr>
      <vt:lpstr>13.8.2 类级的划分测试（续）</vt:lpstr>
      <vt:lpstr>1.基于状态划分</vt:lpstr>
      <vt:lpstr>2. 基于属性划分</vt:lpstr>
      <vt:lpstr>3.基于类别划分</vt:lpstr>
      <vt:lpstr>13.9 类间测试用例设计</vt:lpstr>
      <vt:lpstr>1.多类测试</vt:lpstr>
      <vt:lpstr>1.多类测试</vt:lpstr>
      <vt:lpstr>2.从行为模型导出的测试</vt:lpstr>
      <vt:lpstr>2.从行为模型导出的测试</vt:lpstr>
      <vt:lpstr>举例</vt:lpstr>
      <vt:lpstr>作业1</vt:lpstr>
      <vt:lpstr>作业2</vt:lpstr>
      <vt:lpstr>作业3</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第十三章 测试战术</dc:title>
  <dc:creator>User</dc:creator>
  <cp:lastModifiedBy>王美红</cp:lastModifiedBy>
  <cp:revision>159</cp:revision>
  <cp:lastPrinted>2024-10-15T01:15:23Z</cp:lastPrinted>
  <dcterms:created xsi:type="dcterms:W3CDTF">2024-10-15T01:15:23Z</dcterms:created>
  <dcterms:modified xsi:type="dcterms:W3CDTF">2024-10-15T01:15:23Z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2052-6.7.0.8823</vt:lpwstr>
  </property>
  <property fmtid="{D5CDD505-2E9C-101B-9397-08002B2CF9AE}" pid="3" name="ICV">
    <vt:lpwstr>F33BCF32CA8F2D7B50C10D670553670F_42</vt:lpwstr>
  </property>
</Properties>
</file>