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46"/>
  </p:notesMasterIdLst>
  <p:handoutMasterIdLst>
    <p:handoutMasterId r:id="rId47"/>
  </p:handoutMasterIdLst>
  <p:sldIdLst>
    <p:sldId id="256" r:id="rId2"/>
    <p:sldId id="292" r:id="rId3"/>
    <p:sldId id="331" r:id="rId4"/>
    <p:sldId id="332" r:id="rId5"/>
    <p:sldId id="352" r:id="rId6"/>
    <p:sldId id="340" r:id="rId7"/>
    <p:sldId id="333" r:id="rId8"/>
    <p:sldId id="335" r:id="rId9"/>
    <p:sldId id="336" r:id="rId10"/>
    <p:sldId id="339" r:id="rId11"/>
    <p:sldId id="337" r:id="rId12"/>
    <p:sldId id="338" r:id="rId13"/>
    <p:sldId id="348" r:id="rId14"/>
    <p:sldId id="349" r:id="rId15"/>
    <p:sldId id="350" r:id="rId16"/>
    <p:sldId id="351" r:id="rId17"/>
    <p:sldId id="344" r:id="rId18"/>
    <p:sldId id="341" r:id="rId19"/>
    <p:sldId id="342" r:id="rId20"/>
    <p:sldId id="345" r:id="rId21"/>
    <p:sldId id="343" r:id="rId22"/>
    <p:sldId id="346" r:id="rId23"/>
    <p:sldId id="347"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9297" autoAdjust="0"/>
  </p:normalViewPr>
  <p:slideViewPr>
    <p:cSldViewPr>
      <p:cViewPr varScale="1">
        <p:scale>
          <a:sx n="146" d="100"/>
          <a:sy n="146" d="100"/>
        </p:scale>
        <p:origin x="176" y="248"/>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D046083-E55E-79AC-8AF5-170B2C0C14F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B421E882-7E0F-B90D-6C2E-8301B4BBCFA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91FBD6A3-E832-964B-851A-493D6012337F}" type="datetimeFigureOut">
              <a:rPr lang="zh-CN" altLang="en-US"/>
              <a:pPr>
                <a:defRPr/>
              </a:pPr>
              <a:t>2023/12/12</a:t>
            </a:fld>
            <a:endParaRPr lang="zh-CN" altLang="en-US"/>
          </a:p>
        </p:txBody>
      </p:sp>
      <p:sp>
        <p:nvSpPr>
          <p:cNvPr id="4" name="页脚占位符 3">
            <a:extLst>
              <a:ext uri="{FF2B5EF4-FFF2-40B4-BE49-F238E27FC236}">
                <a16:creationId xmlns:a16="http://schemas.microsoft.com/office/drawing/2014/main" id="{88A45448-971D-E405-2762-3BAE85107B2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AB021F65-C154-B2B5-0B38-7CA4DF2CB8B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AB38EA8-189A-4D4E-8A69-8F551BC9B3E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98C44E-21AD-380B-3B85-55DF4CB8422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4525B2D-6128-A0F7-5DDE-25E51843976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D3F2536-B79E-8A4A-A1D5-6CEE77DFF677}" type="datetimeFigureOut">
              <a:rPr lang="zh-CN" altLang="en-US"/>
              <a:pPr>
                <a:defRPr/>
              </a:pPr>
              <a:t>2023/12/12</a:t>
            </a:fld>
            <a:endParaRPr lang="zh-CN" altLang="en-US"/>
          </a:p>
        </p:txBody>
      </p:sp>
      <p:sp>
        <p:nvSpPr>
          <p:cNvPr id="4" name="幻灯片图像占位符 3">
            <a:extLst>
              <a:ext uri="{FF2B5EF4-FFF2-40B4-BE49-F238E27FC236}">
                <a16:creationId xmlns:a16="http://schemas.microsoft.com/office/drawing/2014/main" id="{FA337AE2-25CB-A4CE-4E68-367D259F12F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52D5BBC-2072-2506-CDAA-76E69D3A6BEB}"/>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BE91D77-2297-D654-4CBD-2F3195F4A50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81046B83-6847-1BD5-0A95-BEDD12F1700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286FD4C-50DD-F045-B7C4-5D4C77C615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CFD2C6E6-453A-86A0-2C52-41A3C172C6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1A74549D-ACAC-4A72-E779-5CD8F8A5E6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1" name="灯片编号占位符 3">
            <a:extLst>
              <a:ext uri="{FF2B5EF4-FFF2-40B4-BE49-F238E27FC236}">
                <a16:creationId xmlns:a16="http://schemas.microsoft.com/office/drawing/2014/main" id="{94E203EA-7FD1-AE00-6C61-825F14CA48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8AD045-3371-784E-9B47-5D13FCEE52CD}" type="slidenum">
              <a:rPr lang="zh-CN" altLang="en-US" smtClean="0"/>
              <a:pPr/>
              <a:t>12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AE93D7E5-318E-88D4-FF12-F954783DED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1E85CC-E91F-ED45-9F9B-3927FE1341C0}" type="slidenum">
              <a:rPr lang="en-US" altLang="zh-CN" smtClean="0"/>
              <a:pPr/>
              <a:t>44</a:t>
            </a:fld>
            <a:endParaRPr lang="en-US" altLang="zh-CN"/>
          </a:p>
        </p:txBody>
      </p:sp>
      <p:sp>
        <p:nvSpPr>
          <p:cNvPr id="69634" name="Rectangle 2">
            <a:extLst>
              <a:ext uri="{FF2B5EF4-FFF2-40B4-BE49-F238E27FC236}">
                <a16:creationId xmlns:a16="http://schemas.microsoft.com/office/drawing/2014/main" id="{8875C89B-7F02-D551-4F73-AFA30E8531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B9C1942B-93AF-A2A0-3863-F878D6D5EED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0" tIns="45825" rIns="91650" bIns="45825"/>
          <a:lstStyle/>
          <a:p>
            <a:pPr marL="228600" indent="-228600" eaLnBrk="1" hangingPunct="1">
              <a:lnSpc>
                <a:spcPct val="95000"/>
              </a:lnSpc>
              <a:spcBef>
                <a:spcPct val="0"/>
              </a:spcBef>
            </a:pPr>
            <a:endParaRPr lang="en-US" altLang="zh-CN" sz="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F8BA147F-6C79-91FA-742B-A0AD7F47AE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2FCB1AFD-9899-55C8-473E-8D261BFD75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A717853E-3853-5FC2-1056-9117FFF140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F1EAA6-1847-1548-AA33-82F15E60D286}" type="slidenum">
              <a:rPr lang="zh-CN" altLang="en-US" smtClean="0"/>
              <a:pPr/>
              <a:t>17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3B63A5D1-BE85-AC8E-26FB-CA38B96EE4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FDD259AA-437A-D5E2-ADB2-026A78920A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 </a:t>
            </a:r>
            <a:r>
              <a:rPr lang="zh-CN" altLang="en-US"/>
              <a:t>软件工程</a:t>
            </a:r>
          </a:p>
        </p:txBody>
      </p:sp>
      <p:sp>
        <p:nvSpPr>
          <p:cNvPr id="40963" name="灯片编号占位符 3">
            <a:extLst>
              <a:ext uri="{FF2B5EF4-FFF2-40B4-BE49-F238E27FC236}">
                <a16:creationId xmlns:a16="http://schemas.microsoft.com/office/drawing/2014/main" id="{9A4FB88B-393B-55D0-4FA4-E16D95E601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74717D-9D7D-8242-B79C-46B7E3000B2E}" type="slidenum">
              <a:rPr lang="zh-CN" altLang="en-US" smtClean="0"/>
              <a:pPr/>
              <a:t>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4643C1CE-FD0E-8C3A-44AD-A124517A1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210EDCBF-54D7-764E-160D-CC058366E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3011" name="灯片编号占位符 3">
            <a:extLst>
              <a:ext uri="{FF2B5EF4-FFF2-40B4-BE49-F238E27FC236}">
                <a16:creationId xmlns:a16="http://schemas.microsoft.com/office/drawing/2014/main" id="{67ED9794-B488-0D60-8ED9-A7FFCF59BB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8F6CAC-31B6-2B4D-9324-FE9A7540C721}" type="slidenum">
              <a:rPr lang="zh-CN" altLang="en-US" smtClean="0"/>
              <a:pPr/>
              <a:t>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86186548-771A-22E7-F744-10CA88EB29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C945B1-67BB-DF45-9F18-FCE9214027D4}" type="slidenum">
              <a:rPr lang="en-US" altLang="zh-CN" smtClean="0"/>
              <a:pPr/>
              <a:t>27</a:t>
            </a:fld>
            <a:endParaRPr lang="en-US" altLang="zh-CN"/>
          </a:p>
        </p:txBody>
      </p:sp>
      <p:sp>
        <p:nvSpPr>
          <p:cNvPr id="47106" name="Rectangle 2">
            <a:extLst>
              <a:ext uri="{FF2B5EF4-FFF2-40B4-BE49-F238E27FC236}">
                <a16:creationId xmlns:a16="http://schemas.microsoft.com/office/drawing/2014/main" id="{74B72AA7-B80F-1D1F-FD2B-01EECCEC0E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BED06A46-81F2-1219-0275-6085E4959B4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0" tIns="45825" rIns="91650" bIns="45825"/>
          <a:lstStyle/>
          <a:p>
            <a:pPr marL="228600" indent="-228600" eaLnBrk="1" hangingPunct="1">
              <a:spcBef>
                <a:spcPct val="0"/>
              </a:spcBef>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75C20314-E717-588A-5426-8BEE3153EE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E5BC38-0F39-CD4D-B4F1-39ABD3B88023}" type="slidenum">
              <a:rPr lang="en-US" altLang="zh-CN" smtClean="0"/>
              <a:pPr/>
              <a:t>29</a:t>
            </a:fld>
            <a:endParaRPr lang="en-US" altLang="zh-CN"/>
          </a:p>
        </p:txBody>
      </p:sp>
      <p:sp>
        <p:nvSpPr>
          <p:cNvPr id="50178" name="Rectangle 2">
            <a:extLst>
              <a:ext uri="{FF2B5EF4-FFF2-40B4-BE49-F238E27FC236}">
                <a16:creationId xmlns:a16="http://schemas.microsoft.com/office/drawing/2014/main" id="{8C5FC290-C53B-FB22-2AC6-6B2F208273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D8F0002E-BF6A-D244-150D-2F1A3A62EF5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0" tIns="45825" rIns="91650" bIns="45825"/>
          <a:lstStyle/>
          <a:p>
            <a:pPr marL="685800" lvl="1" indent="-228600" eaLnBrk="1" hangingPunct="1">
              <a:lnSpc>
                <a:spcPct val="80000"/>
              </a:lnSpc>
              <a:spcBef>
                <a:spcPct val="0"/>
              </a:spcBef>
            </a:pPr>
            <a:endParaRPr lang="en-US" altLang="zh-CN"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3221CF03-7D44-A607-767E-DCB1240952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462813-F64A-1043-90E4-E45104B1B2BB}" type="slidenum">
              <a:rPr lang="en-US" altLang="zh-CN" smtClean="0"/>
              <a:pPr/>
              <a:t>30</a:t>
            </a:fld>
            <a:endParaRPr lang="en-US" altLang="zh-CN"/>
          </a:p>
        </p:txBody>
      </p:sp>
      <p:sp>
        <p:nvSpPr>
          <p:cNvPr id="52226" name="Rectangle 2">
            <a:extLst>
              <a:ext uri="{FF2B5EF4-FFF2-40B4-BE49-F238E27FC236}">
                <a16:creationId xmlns:a16="http://schemas.microsoft.com/office/drawing/2014/main" id="{7DB8A19B-3B3F-BB86-68DA-C54015EC70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03744CC3-F5E9-78FC-6824-F70C811E42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0" tIns="45825" rIns="91650" bIns="45825"/>
          <a:lstStyle/>
          <a:p>
            <a:pPr marL="1143000" lvl="2" indent="-228600" eaLnBrk="1" hangingPunct="1">
              <a:spcBef>
                <a:spcPct val="0"/>
              </a:spcBef>
            </a:pPr>
            <a:endParaRPr lang="en-US" altLang="zh-CN"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D0E454A4-2EBB-A188-CA99-4102569D7D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72D558-F5F7-794F-8E9D-6171344C2E89}" type="slidenum">
              <a:rPr lang="en-US" altLang="zh-CN" smtClean="0"/>
              <a:pPr/>
              <a:t>34</a:t>
            </a:fld>
            <a:endParaRPr lang="en-US" altLang="zh-CN"/>
          </a:p>
        </p:txBody>
      </p:sp>
      <p:sp>
        <p:nvSpPr>
          <p:cNvPr id="57346" name="Rectangle 2">
            <a:extLst>
              <a:ext uri="{FF2B5EF4-FFF2-40B4-BE49-F238E27FC236}">
                <a16:creationId xmlns:a16="http://schemas.microsoft.com/office/drawing/2014/main" id="{256477E3-B400-9E89-C8D0-D8CB3DD707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F228FAC-B9E0-0CA6-807B-B2DE3FCACC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ED78E1-96EC-5D4D-B781-5A7EE078A68D}" type="slidenum">
              <a:rPr lang="en-US" altLang="zh-CN" smtClean="0"/>
              <a:pPr/>
              <a:t>35</a:t>
            </a:fld>
            <a:endParaRPr lang="en-US" altLang="zh-CN"/>
          </a:p>
        </p:txBody>
      </p:sp>
      <p:sp>
        <p:nvSpPr>
          <p:cNvPr id="59394" name="Rectangle 2">
            <a:extLst>
              <a:ext uri="{FF2B5EF4-FFF2-40B4-BE49-F238E27FC236}">
                <a16:creationId xmlns:a16="http://schemas.microsoft.com/office/drawing/2014/main" id="{4980B2C9-44E4-1821-1B89-1C84D701669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a:extLst>
              <a:ext uri="{FF2B5EF4-FFF2-40B4-BE49-F238E27FC236}">
                <a16:creationId xmlns:a16="http://schemas.microsoft.com/office/drawing/2014/main" id="{EB99C2C0-9DB1-D31C-04CB-8FC55E94A06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0" tIns="45825" rIns="91650" bIns="45825"/>
          <a:lstStyle/>
          <a:p>
            <a:pPr eaLnBrk="1" hangingPunct="1">
              <a:spcBef>
                <a:spcPct val="0"/>
              </a:spcBef>
            </a:pP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7" descr="08f46c7211d24e3a8701b02c.jpg">
            <a:extLst>
              <a:ext uri="{FF2B5EF4-FFF2-40B4-BE49-F238E27FC236}">
                <a16:creationId xmlns:a16="http://schemas.microsoft.com/office/drawing/2014/main" id="{CB6165DA-98F9-B9BF-9D6E-76023F41775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 name="Rectangle 4">
            <a:extLst>
              <a:ext uri="{FF2B5EF4-FFF2-40B4-BE49-F238E27FC236}">
                <a16:creationId xmlns:a16="http://schemas.microsoft.com/office/drawing/2014/main" id="{9EDC595B-AE34-CFA4-D50A-D501678B876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C1EA5AF-AB54-F551-A5CF-4C1472B40AE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275A2B7-32F1-75F9-8EF0-16C4573D8A6D}"/>
              </a:ext>
            </a:extLst>
          </p:cNvPr>
          <p:cNvSpPr>
            <a:spLocks noGrp="1" noChangeArrowheads="1"/>
          </p:cNvSpPr>
          <p:nvPr>
            <p:ph type="sldNum" sz="quarter" idx="12"/>
          </p:nvPr>
        </p:nvSpPr>
        <p:spPr/>
        <p:txBody>
          <a:bodyPr/>
          <a:lstStyle>
            <a:lvl1pPr>
              <a:defRPr/>
            </a:lvl1pPr>
          </a:lstStyle>
          <a:p>
            <a:pPr>
              <a:defRPr/>
            </a:pPr>
            <a:fld id="{6F4EDF24-EC69-8140-8F6F-B62C517C5B9B}" type="slidenum">
              <a:rPr lang="en-US" altLang="zh-CN"/>
              <a:pPr>
                <a:defRPr/>
              </a:pPr>
              <a:t>‹#›</a:t>
            </a:fld>
            <a:endParaRPr lang="en-US" altLang="zh-CN"/>
          </a:p>
        </p:txBody>
      </p:sp>
    </p:spTree>
    <p:extLst>
      <p:ext uri="{BB962C8B-B14F-4D97-AF65-F5344CB8AC3E}">
        <p14:creationId xmlns:p14="http://schemas.microsoft.com/office/powerpoint/2010/main" val="136188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462CF7E-6FFB-BD6A-EDD8-666CB194F1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DCC7508-50FF-96BB-FA3B-38E7853A61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41DC195-FC85-190B-E0F2-73C50CA926BA}"/>
              </a:ext>
            </a:extLst>
          </p:cNvPr>
          <p:cNvSpPr>
            <a:spLocks noGrp="1" noChangeArrowheads="1"/>
          </p:cNvSpPr>
          <p:nvPr>
            <p:ph type="sldNum" sz="quarter" idx="12"/>
          </p:nvPr>
        </p:nvSpPr>
        <p:spPr>
          <a:ln/>
        </p:spPr>
        <p:txBody>
          <a:bodyPr/>
          <a:lstStyle>
            <a:lvl1pPr>
              <a:defRPr/>
            </a:lvl1pPr>
          </a:lstStyle>
          <a:p>
            <a:pPr>
              <a:defRPr/>
            </a:pPr>
            <a:fld id="{EB17873D-39ED-6E4C-BD50-97A16D7AF1CD}" type="slidenum">
              <a:rPr lang="en-US" altLang="zh-CN"/>
              <a:pPr>
                <a:defRPr/>
              </a:pPr>
              <a:t>‹#›</a:t>
            </a:fld>
            <a:endParaRPr lang="en-US" altLang="zh-CN"/>
          </a:p>
        </p:txBody>
      </p:sp>
    </p:spTree>
    <p:extLst>
      <p:ext uri="{BB962C8B-B14F-4D97-AF65-F5344CB8AC3E}">
        <p14:creationId xmlns:p14="http://schemas.microsoft.com/office/powerpoint/2010/main" val="184149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41FBCFA-422D-6345-08D2-2B81BC2EF9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3D59AA7-EDDB-CB98-0E6C-ECDF31A141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28E37B-FA5B-8F50-884E-2E5E9D824CAA}"/>
              </a:ext>
            </a:extLst>
          </p:cNvPr>
          <p:cNvSpPr>
            <a:spLocks noGrp="1" noChangeArrowheads="1"/>
          </p:cNvSpPr>
          <p:nvPr>
            <p:ph type="sldNum" sz="quarter" idx="12"/>
          </p:nvPr>
        </p:nvSpPr>
        <p:spPr>
          <a:ln/>
        </p:spPr>
        <p:txBody>
          <a:bodyPr/>
          <a:lstStyle>
            <a:lvl1pPr>
              <a:defRPr/>
            </a:lvl1pPr>
          </a:lstStyle>
          <a:p>
            <a:pPr>
              <a:defRPr/>
            </a:pPr>
            <a:fld id="{EAC3BAA6-B8E6-C448-891A-CC786076C388}" type="slidenum">
              <a:rPr lang="en-US" altLang="zh-CN"/>
              <a:pPr>
                <a:defRPr/>
              </a:pPr>
              <a:t>‹#›</a:t>
            </a:fld>
            <a:endParaRPr lang="en-US" altLang="zh-CN"/>
          </a:p>
        </p:txBody>
      </p:sp>
    </p:spTree>
    <p:extLst>
      <p:ext uri="{BB962C8B-B14F-4D97-AF65-F5344CB8AC3E}">
        <p14:creationId xmlns:p14="http://schemas.microsoft.com/office/powerpoint/2010/main" val="252404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C28722-2D4B-E486-94FD-4BE3BFF56F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275BFC2-0D1A-76BE-9188-647D46C92E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80C3D38-1F83-3414-CCA8-6098FB53F494}"/>
              </a:ext>
            </a:extLst>
          </p:cNvPr>
          <p:cNvSpPr>
            <a:spLocks noGrp="1" noChangeArrowheads="1"/>
          </p:cNvSpPr>
          <p:nvPr>
            <p:ph type="sldNum" sz="quarter" idx="12"/>
          </p:nvPr>
        </p:nvSpPr>
        <p:spPr>
          <a:ln/>
        </p:spPr>
        <p:txBody>
          <a:bodyPr/>
          <a:lstStyle>
            <a:lvl1pPr>
              <a:defRPr/>
            </a:lvl1pPr>
          </a:lstStyle>
          <a:p>
            <a:pPr>
              <a:defRPr/>
            </a:pPr>
            <a:fld id="{217E967B-892F-E44A-B5ED-95B73A913779}" type="slidenum">
              <a:rPr lang="en-US" altLang="zh-CN"/>
              <a:pPr>
                <a:defRPr/>
              </a:pPr>
              <a:t>‹#›</a:t>
            </a:fld>
            <a:endParaRPr lang="en-US" altLang="zh-CN"/>
          </a:p>
        </p:txBody>
      </p:sp>
    </p:spTree>
    <p:extLst>
      <p:ext uri="{BB962C8B-B14F-4D97-AF65-F5344CB8AC3E}">
        <p14:creationId xmlns:p14="http://schemas.microsoft.com/office/powerpoint/2010/main" val="13267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E320E7D-DEB1-61FE-3B73-B5AB5189A3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1D63B2B-A2A7-4739-7AF9-FE411555D3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072EFB-0FAA-B364-04D2-0D370B4D9B70}"/>
              </a:ext>
            </a:extLst>
          </p:cNvPr>
          <p:cNvSpPr>
            <a:spLocks noGrp="1" noChangeArrowheads="1"/>
          </p:cNvSpPr>
          <p:nvPr>
            <p:ph type="sldNum" sz="quarter" idx="12"/>
          </p:nvPr>
        </p:nvSpPr>
        <p:spPr>
          <a:ln/>
        </p:spPr>
        <p:txBody>
          <a:bodyPr/>
          <a:lstStyle>
            <a:lvl1pPr>
              <a:defRPr/>
            </a:lvl1pPr>
          </a:lstStyle>
          <a:p>
            <a:pPr>
              <a:defRPr/>
            </a:pPr>
            <a:fld id="{35E01EB9-2DE3-A249-98B0-95644F7B86E3}" type="slidenum">
              <a:rPr lang="en-US" altLang="zh-CN"/>
              <a:pPr>
                <a:defRPr/>
              </a:pPr>
              <a:t>‹#›</a:t>
            </a:fld>
            <a:endParaRPr lang="en-US" altLang="zh-CN"/>
          </a:p>
        </p:txBody>
      </p:sp>
    </p:spTree>
    <p:extLst>
      <p:ext uri="{BB962C8B-B14F-4D97-AF65-F5344CB8AC3E}">
        <p14:creationId xmlns:p14="http://schemas.microsoft.com/office/powerpoint/2010/main" val="29104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CF992F2-0644-CCA1-175C-C88924B179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134CC7B-1EA1-A1D2-F28D-9A7C58DFA9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7069CEC-667A-B76B-3711-14313BFAF4CB}"/>
              </a:ext>
            </a:extLst>
          </p:cNvPr>
          <p:cNvSpPr>
            <a:spLocks noGrp="1" noChangeArrowheads="1"/>
          </p:cNvSpPr>
          <p:nvPr>
            <p:ph type="sldNum" sz="quarter" idx="12"/>
          </p:nvPr>
        </p:nvSpPr>
        <p:spPr>
          <a:ln/>
        </p:spPr>
        <p:txBody>
          <a:bodyPr/>
          <a:lstStyle>
            <a:lvl1pPr>
              <a:defRPr/>
            </a:lvl1pPr>
          </a:lstStyle>
          <a:p>
            <a:pPr>
              <a:defRPr/>
            </a:pPr>
            <a:fld id="{74CFEBBB-14A4-E345-BEEB-CE9FE8125FAB}" type="slidenum">
              <a:rPr lang="en-US" altLang="zh-CN"/>
              <a:pPr>
                <a:defRPr/>
              </a:pPr>
              <a:t>‹#›</a:t>
            </a:fld>
            <a:endParaRPr lang="en-US" altLang="zh-CN"/>
          </a:p>
        </p:txBody>
      </p:sp>
    </p:spTree>
    <p:extLst>
      <p:ext uri="{BB962C8B-B14F-4D97-AF65-F5344CB8AC3E}">
        <p14:creationId xmlns:p14="http://schemas.microsoft.com/office/powerpoint/2010/main" val="195925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7013C83-7C5C-48AD-8735-CFCBB0A1CC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FCC840D-4D28-1702-8498-3C6839DC6C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25E80DF-1A12-94C4-0733-D298ACDCFA27}"/>
              </a:ext>
            </a:extLst>
          </p:cNvPr>
          <p:cNvSpPr>
            <a:spLocks noGrp="1" noChangeArrowheads="1"/>
          </p:cNvSpPr>
          <p:nvPr>
            <p:ph type="sldNum" sz="quarter" idx="12"/>
          </p:nvPr>
        </p:nvSpPr>
        <p:spPr>
          <a:ln/>
        </p:spPr>
        <p:txBody>
          <a:bodyPr/>
          <a:lstStyle>
            <a:lvl1pPr>
              <a:defRPr/>
            </a:lvl1pPr>
          </a:lstStyle>
          <a:p>
            <a:pPr>
              <a:defRPr/>
            </a:pPr>
            <a:fld id="{8FF88063-7269-0D46-BBDC-C329C9D2F6A4}" type="slidenum">
              <a:rPr lang="en-US" altLang="zh-CN"/>
              <a:pPr>
                <a:defRPr/>
              </a:pPr>
              <a:t>‹#›</a:t>
            </a:fld>
            <a:endParaRPr lang="en-US" altLang="zh-CN"/>
          </a:p>
        </p:txBody>
      </p:sp>
    </p:spTree>
    <p:extLst>
      <p:ext uri="{BB962C8B-B14F-4D97-AF65-F5344CB8AC3E}">
        <p14:creationId xmlns:p14="http://schemas.microsoft.com/office/powerpoint/2010/main" val="217441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ED3FAF-9BD9-32FE-8FD2-701F2544E6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43E5434-CA11-2B32-FD29-8EA8F6DCDA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F56B5F9-2A2A-FA3F-0EF5-59DFC9871041}"/>
              </a:ext>
            </a:extLst>
          </p:cNvPr>
          <p:cNvSpPr>
            <a:spLocks noGrp="1" noChangeArrowheads="1"/>
          </p:cNvSpPr>
          <p:nvPr>
            <p:ph type="sldNum" sz="quarter" idx="12"/>
          </p:nvPr>
        </p:nvSpPr>
        <p:spPr>
          <a:ln/>
        </p:spPr>
        <p:txBody>
          <a:bodyPr/>
          <a:lstStyle>
            <a:lvl1pPr>
              <a:defRPr/>
            </a:lvl1pPr>
          </a:lstStyle>
          <a:p>
            <a:pPr>
              <a:defRPr/>
            </a:pPr>
            <a:fld id="{5978E4C7-D2B6-3D46-86B8-84D641B7E65F}" type="slidenum">
              <a:rPr lang="en-US" altLang="zh-CN"/>
              <a:pPr>
                <a:defRPr/>
              </a:pPr>
              <a:t>‹#›</a:t>
            </a:fld>
            <a:endParaRPr lang="en-US" altLang="zh-CN"/>
          </a:p>
        </p:txBody>
      </p:sp>
    </p:spTree>
    <p:extLst>
      <p:ext uri="{BB962C8B-B14F-4D97-AF65-F5344CB8AC3E}">
        <p14:creationId xmlns:p14="http://schemas.microsoft.com/office/powerpoint/2010/main" val="237310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6BEB8FE-E930-2EB1-7FF7-F70F2260A5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3FA6ABB-96AC-27ED-704F-02EAD28A6D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6C10FAB-7F0B-5045-4135-984A7B838A41}"/>
              </a:ext>
            </a:extLst>
          </p:cNvPr>
          <p:cNvSpPr>
            <a:spLocks noGrp="1" noChangeArrowheads="1"/>
          </p:cNvSpPr>
          <p:nvPr>
            <p:ph type="sldNum" sz="quarter" idx="12"/>
          </p:nvPr>
        </p:nvSpPr>
        <p:spPr>
          <a:ln/>
        </p:spPr>
        <p:txBody>
          <a:bodyPr/>
          <a:lstStyle>
            <a:lvl1pPr>
              <a:defRPr/>
            </a:lvl1pPr>
          </a:lstStyle>
          <a:p>
            <a:pPr>
              <a:defRPr/>
            </a:pPr>
            <a:fld id="{0EC72A39-09A3-E74E-86CB-C0DC70300A26}" type="slidenum">
              <a:rPr lang="en-US" altLang="zh-CN"/>
              <a:pPr>
                <a:defRPr/>
              </a:pPr>
              <a:t>‹#›</a:t>
            </a:fld>
            <a:endParaRPr lang="en-US" altLang="zh-CN"/>
          </a:p>
        </p:txBody>
      </p:sp>
    </p:spTree>
    <p:extLst>
      <p:ext uri="{BB962C8B-B14F-4D97-AF65-F5344CB8AC3E}">
        <p14:creationId xmlns:p14="http://schemas.microsoft.com/office/powerpoint/2010/main" val="200486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2A53800-F497-B2F1-512C-4C962B4FBF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E3FDEC-266A-74A6-8663-38AC5417D7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99656FC-1FB6-FA2C-4B6E-E39BBD7E12AC}"/>
              </a:ext>
            </a:extLst>
          </p:cNvPr>
          <p:cNvSpPr>
            <a:spLocks noGrp="1" noChangeArrowheads="1"/>
          </p:cNvSpPr>
          <p:nvPr>
            <p:ph type="sldNum" sz="quarter" idx="12"/>
          </p:nvPr>
        </p:nvSpPr>
        <p:spPr>
          <a:ln/>
        </p:spPr>
        <p:txBody>
          <a:bodyPr/>
          <a:lstStyle>
            <a:lvl1pPr>
              <a:defRPr/>
            </a:lvl1pPr>
          </a:lstStyle>
          <a:p>
            <a:pPr>
              <a:defRPr/>
            </a:pPr>
            <a:fld id="{BC41F61F-7727-D149-9306-E0908A395EFF}" type="slidenum">
              <a:rPr lang="en-US" altLang="zh-CN"/>
              <a:pPr>
                <a:defRPr/>
              </a:pPr>
              <a:t>‹#›</a:t>
            </a:fld>
            <a:endParaRPr lang="en-US" altLang="zh-CN"/>
          </a:p>
        </p:txBody>
      </p:sp>
    </p:spTree>
    <p:extLst>
      <p:ext uri="{BB962C8B-B14F-4D97-AF65-F5344CB8AC3E}">
        <p14:creationId xmlns:p14="http://schemas.microsoft.com/office/powerpoint/2010/main" val="42362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2EB15D-5F6B-407F-68CF-B53F5FFCFA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64DAD93-EDE0-DCD1-E114-49460C8D9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2BAD3EC-15DA-AF5F-3449-CA74012324F4}"/>
              </a:ext>
            </a:extLst>
          </p:cNvPr>
          <p:cNvSpPr>
            <a:spLocks noGrp="1" noChangeArrowheads="1"/>
          </p:cNvSpPr>
          <p:nvPr>
            <p:ph type="sldNum" sz="quarter" idx="12"/>
          </p:nvPr>
        </p:nvSpPr>
        <p:spPr>
          <a:ln/>
        </p:spPr>
        <p:txBody>
          <a:bodyPr/>
          <a:lstStyle>
            <a:lvl1pPr>
              <a:defRPr/>
            </a:lvl1pPr>
          </a:lstStyle>
          <a:p>
            <a:pPr>
              <a:defRPr/>
            </a:pPr>
            <a:fld id="{32418A9E-0C08-9542-8528-EF4D65FA31A7}" type="slidenum">
              <a:rPr lang="en-US" altLang="zh-CN"/>
              <a:pPr>
                <a:defRPr/>
              </a:pPr>
              <a:t>‹#›</a:t>
            </a:fld>
            <a:endParaRPr lang="en-US" altLang="zh-CN"/>
          </a:p>
        </p:txBody>
      </p:sp>
    </p:spTree>
    <p:extLst>
      <p:ext uri="{BB962C8B-B14F-4D97-AF65-F5344CB8AC3E}">
        <p14:creationId xmlns:p14="http://schemas.microsoft.com/office/powerpoint/2010/main" val="328411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56D2479-0234-C7E7-F71D-D38711B1EE0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D646C77-5353-79A2-5275-A6C098D983A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a:extLst>
              <a:ext uri="{FF2B5EF4-FFF2-40B4-BE49-F238E27FC236}">
                <a16:creationId xmlns:a16="http://schemas.microsoft.com/office/drawing/2014/main" id="{F76F76B2-D361-1040-5868-9B2FC64AF37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F0AC94FC-5830-B91A-B82F-D0FF5B78C21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A044F710-CF29-7513-2A73-F07A5BF27EE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266A31F-1004-A54E-98F2-FF66B330127A}" type="slidenum">
              <a:rPr lang="en-US" altLang="zh-CN"/>
              <a:pPr>
                <a:defRPr/>
              </a:pPr>
              <a:t>‹#›</a:t>
            </a:fld>
            <a:endParaRPr lang="en-US" altLang="zh-CN"/>
          </a:p>
        </p:txBody>
      </p:sp>
      <p:sp>
        <p:nvSpPr>
          <p:cNvPr id="1031" name="TextBox 10">
            <a:extLst>
              <a:ext uri="{FF2B5EF4-FFF2-40B4-BE49-F238E27FC236}">
                <a16:creationId xmlns:a16="http://schemas.microsoft.com/office/drawing/2014/main" id="{23BCD7F8-DBA5-5A00-E81F-E9E26D1F3B9E}"/>
              </a:ext>
            </a:extLst>
          </p:cNvPr>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12">
            <a:extLst>
              <a:ext uri="{FF2B5EF4-FFF2-40B4-BE49-F238E27FC236}">
                <a16:creationId xmlns:a16="http://schemas.microsoft.com/office/drawing/2014/main" id="{37A6C20A-5A6E-9874-72B9-1BEF51E097FC}"/>
              </a:ext>
            </a:extLst>
          </p:cNvPr>
          <p:cNvGrpSpPr>
            <a:grpSpLocks/>
          </p:cNvGrpSpPr>
          <p:nvPr/>
        </p:nvGrpSpPr>
        <p:grpSpPr bwMode="auto">
          <a:xfrm>
            <a:off x="323850" y="4173538"/>
            <a:ext cx="4032250" cy="935037"/>
            <a:chOff x="158" y="2614"/>
            <a:chExt cx="2540" cy="589"/>
          </a:xfrm>
        </p:grpSpPr>
        <p:sp>
          <p:nvSpPr>
            <p:cNvPr id="15364" name="Text Box 10">
              <a:extLst>
                <a:ext uri="{FF2B5EF4-FFF2-40B4-BE49-F238E27FC236}">
                  <a16:creationId xmlns:a16="http://schemas.microsoft.com/office/drawing/2014/main" id="{5B204D4A-283F-D2FD-0EF6-C53417115BD7}"/>
                </a:ext>
              </a:extLst>
            </p:cNvPr>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15365" name="Text Box 11">
              <a:extLst>
                <a:ext uri="{FF2B5EF4-FFF2-40B4-BE49-F238E27FC236}">
                  <a16:creationId xmlns:a16="http://schemas.microsoft.com/office/drawing/2014/main" id="{0B55F465-C4FF-22E0-0581-A55DEA525142}"/>
                </a:ext>
              </a:extLst>
            </p:cNvPr>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15362" name="标题 7">
            <a:extLst>
              <a:ext uri="{FF2B5EF4-FFF2-40B4-BE49-F238E27FC236}">
                <a16:creationId xmlns:a16="http://schemas.microsoft.com/office/drawing/2014/main" id="{5C028A2A-7DDF-8A48-8433-AED2681DAD9D}"/>
              </a:ext>
            </a:extLst>
          </p:cNvPr>
          <p:cNvSpPr>
            <a:spLocks noGrp="1" noChangeArrowheads="1"/>
          </p:cNvSpPr>
          <p:nvPr>
            <p:ph type="ctrTitle"/>
          </p:nvPr>
        </p:nvSpPr>
        <p:spPr/>
        <p:txBody>
          <a:bodyPr/>
          <a:lstStyle/>
          <a:p>
            <a:pPr eaLnBrk="1" hangingPunct="1"/>
            <a:r>
              <a:rPr lang="zh-CN" altLang="en-US"/>
              <a:t>第十四章 质量概念</a:t>
            </a:r>
          </a:p>
        </p:txBody>
      </p:sp>
      <p:sp>
        <p:nvSpPr>
          <p:cNvPr id="15363" name="副标题 8">
            <a:extLst>
              <a:ext uri="{FF2B5EF4-FFF2-40B4-BE49-F238E27FC236}">
                <a16:creationId xmlns:a16="http://schemas.microsoft.com/office/drawing/2014/main" id="{6DAD2AD7-3973-BD14-C9B4-F1365459B826}"/>
              </a:ext>
            </a:extLst>
          </p:cNvPr>
          <p:cNvSpPr>
            <a:spLocks noGrp="1" noChangeArrowheads="1"/>
          </p:cNvSpPr>
          <p:nvPr>
            <p:ph type="subTitle" idx="1"/>
          </p:nvPr>
        </p:nvSpPr>
        <p:spPr>
          <a:xfrm>
            <a:off x="179388" y="4005263"/>
            <a:ext cx="4248150" cy="936625"/>
          </a:xfrm>
        </p:spPr>
        <p:txBody>
          <a:bodyPr/>
          <a:lstStyle/>
          <a:p>
            <a:pPr eaLnBrk="1" hangingPunct="1"/>
            <a:r>
              <a:rPr lang="zh-CN" altLang="en-US"/>
              <a:t>王美红</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ACD2BC79-B17F-9F2F-6FD5-C1EEA929E56A}"/>
              </a:ext>
            </a:extLst>
          </p:cNvPr>
          <p:cNvSpPr>
            <a:spLocks noGrp="1" noChangeArrowheads="1"/>
          </p:cNvSpPr>
          <p:nvPr>
            <p:ph type="title"/>
          </p:nvPr>
        </p:nvSpPr>
        <p:spPr>
          <a:xfrm>
            <a:off x="395288" y="0"/>
            <a:ext cx="8229600" cy="1143000"/>
          </a:xfrm>
        </p:spPr>
        <p:txBody>
          <a:bodyPr/>
          <a:lstStyle/>
          <a:p>
            <a:pPr algn="l" eaLnBrk="1" hangingPunct="1"/>
            <a:r>
              <a:rPr lang="en-US" altLang="zh-CN" sz="2500"/>
              <a:t>McCall</a:t>
            </a:r>
            <a:r>
              <a:rPr lang="zh-CN" altLang="en-US" sz="2500"/>
              <a:t>、</a:t>
            </a:r>
            <a:r>
              <a:rPr lang="en-US" altLang="zh-CN" sz="2500"/>
              <a:t>Richards </a:t>
            </a:r>
            <a:r>
              <a:rPr lang="zh-CN" altLang="en-US" sz="2500"/>
              <a:t>和 </a:t>
            </a:r>
            <a:r>
              <a:rPr lang="en-US" altLang="zh-CN" sz="2500"/>
              <a:t>Walters</a:t>
            </a:r>
            <a:r>
              <a:rPr lang="zh-CN" altLang="en-US" sz="2500"/>
              <a:t>对软件质量的分类：</a:t>
            </a:r>
          </a:p>
        </p:txBody>
      </p:sp>
      <p:sp>
        <p:nvSpPr>
          <p:cNvPr id="24578" name="内容占位符 5">
            <a:extLst>
              <a:ext uri="{FF2B5EF4-FFF2-40B4-BE49-F238E27FC236}">
                <a16:creationId xmlns:a16="http://schemas.microsoft.com/office/drawing/2014/main" id="{CA7A3FF1-63E1-6B5F-9487-A975FD2C8087}"/>
              </a:ext>
            </a:extLst>
          </p:cNvPr>
          <p:cNvSpPr>
            <a:spLocks noGrp="1" noChangeArrowheads="1"/>
          </p:cNvSpPr>
          <p:nvPr>
            <p:ph idx="1"/>
          </p:nvPr>
        </p:nvSpPr>
        <p:spPr>
          <a:xfrm>
            <a:off x="0" y="981075"/>
            <a:ext cx="9144000" cy="4525963"/>
          </a:xfrm>
        </p:spPr>
        <p:txBody>
          <a:bodyPr/>
          <a:lstStyle/>
          <a:p>
            <a:pPr marL="342900" lvl="1" indent="-342900" eaLnBrk="1" hangingPunct="1">
              <a:lnSpc>
                <a:spcPct val="100000"/>
              </a:lnSpc>
              <a:buFontTx/>
              <a:buChar char="•"/>
            </a:pPr>
            <a:r>
              <a:rPr lang="zh-CN" altLang="en-US" sz="2400">
                <a:solidFill>
                  <a:srgbClr val="FF0000"/>
                </a:solidFill>
              </a:rPr>
              <a:t>正确性</a:t>
            </a:r>
            <a:r>
              <a:rPr lang="zh-CN" altLang="en-US" sz="2400"/>
              <a:t>：程序满足其需求规格说明和完成用户目标的程度。</a:t>
            </a:r>
            <a:endParaRPr lang="en-US" altLang="zh-CN" sz="2400"/>
          </a:p>
          <a:p>
            <a:pPr marL="342900" lvl="1" indent="-342900" eaLnBrk="1" hangingPunct="1">
              <a:lnSpc>
                <a:spcPct val="100000"/>
              </a:lnSpc>
              <a:buFontTx/>
              <a:buChar char="•"/>
            </a:pPr>
            <a:r>
              <a:rPr lang="zh-CN" altLang="en-US" sz="2400">
                <a:solidFill>
                  <a:srgbClr val="FF0000"/>
                </a:solidFill>
              </a:rPr>
              <a:t>可靠性</a:t>
            </a:r>
            <a:r>
              <a:rPr lang="zh-CN" altLang="en-US" sz="2400"/>
              <a:t>：期望程序以所要求的精度完成其预期功能的程度。</a:t>
            </a:r>
            <a:endParaRPr lang="en-US" altLang="zh-CN" sz="2400"/>
          </a:p>
          <a:p>
            <a:pPr marL="342900" lvl="1" indent="-342900" eaLnBrk="1" hangingPunct="1">
              <a:lnSpc>
                <a:spcPct val="100000"/>
              </a:lnSpc>
              <a:buFontTx/>
              <a:buChar char="•"/>
            </a:pPr>
            <a:r>
              <a:rPr lang="zh-CN" altLang="en-US" sz="2400">
                <a:solidFill>
                  <a:srgbClr val="FF0000"/>
                </a:solidFill>
              </a:rPr>
              <a:t>效率</a:t>
            </a:r>
            <a:r>
              <a:rPr lang="zh-CN" altLang="en-US" sz="2400"/>
              <a:t>：程序完成其功能所需计算资源和代码的数量</a:t>
            </a:r>
            <a:endParaRPr lang="en-US" altLang="zh-CN" sz="2400"/>
          </a:p>
          <a:p>
            <a:pPr marL="342900" lvl="1" indent="-342900" eaLnBrk="1" hangingPunct="1">
              <a:lnSpc>
                <a:spcPct val="100000"/>
              </a:lnSpc>
              <a:buFontTx/>
              <a:buChar char="•"/>
            </a:pPr>
            <a:r>
              <a:rPr lang="zh-CN" altLang="en-US" sz="2400">
                <a:solidFill>
                  <a:srgbClr val="FF0000"/>
                </a:solidFill>
              </a:rPr>
              <a:t>完整性</a:t>
            </a:r>
            <a:r>
              <a:rPr lang="zh-CN" altLang="en-US" sz="2400"/>
              <a:t>：对为授权的人员访问软件或数据的可控程度。</a:t>
            </a:r>
            <a:endParaRPr lang="en-US" altLang="zh-CN" sz="2400"/>
          </a:p>
          <a:p>
            <a:pPr marL="342900" lvl="1" indent="-342900" eaLnBrk="1" hangingPunct="1">
              <a:lnSpc>
                <a:spcPct val="100000"/>
              </a:lnSpc>
              <a:buFontTx/>
              <a:buChar char="•"/>
            </a:pPr>
            <a:r>
              <a:rPr lang="zh-CN" altLang="en-US" sz="2400">
                <a:solidFill>
                  <a:srgbClr val="FF0000"/>
                </a:solidFill>
              </a:rPr>
              <a:t>易用性</a:t>
            </a:r>
            <a:r>
              <a:rPr lang="zh-CN" altLang="en-US" sz="2400"/>
              <a:t>：对程序学习、操作、准备输入和解释输出所需要的工作量。</a:t>
            </a:r>
            <a:endParaRPr lang="en-US" altLang="zh-CN" sz="2400"/>
          </a:p>
          <a:p>
            <a:pPr marL="342900" lvl="1" indent="-342900" eaLnBrk="1" hangingPunct="1">
              <a:lnSpc>
                <a:spcPct val="100000"/>
              </a:lnSpc>
              <a:buFontTx/>
              <a:buChar char="•"/>
            </a:pPr>
            <a:r>
              <a:rPr lang="zh-CN" altLang="en-US" sz="2400">
                <a:solidFill>
                  <a:srgbClr val="FF0000"/>
                </a:solidFill>
              </a:rPr>
              <a:t>可维护性</a:t>
            </a:r>
            <a:r>
              <a:rPr lang="zh-CN" altLang="en-US" sz="2400"/>
              <a:t>：定位和修复程序中的一个错误所需要的工作量。</a:t>
            </a:r>
            <a:endParaRPr lang="en-US" altLang="zh-CN" sz="2400"/>
          </a:p>
          <a:p>
            <a:pPr marL="342900" lvl="1" indent="-342900" eaLnBrk="1" hangingPunct="1">
              <a:lnSpc>
                <a:spcPct val="100000"/>
              </a:lnSpc>
              <a:buFontTx/>
              <a:buChar char="•"/>
            </a:pPr>
            <a:r>
              <a:rPr lang="zh-CN" altLang="en-US" sz="2400">
                <a:solidFill>
                  <a:srgbClr val="FF0000"/>
                </a:solidFill>
              </a:rPr>
              <a:t>灵活性</a:t>
            </a:r>
            <a:r>
              <a:rPr lang="zh-CN" altLang="en-US" sz="2400"/>
              <a:t>：修改一个运行的程序所需的工作量。</a:t>
            </a:r>
            <a:endParaRPr lang="en-US" altLang="zh-CN" sz="2400"/>
          </a:p>
          <a:p>
            <a:pPr marL="342900" lvl="1" indent="-342900" eaLnBrk="1" hangingPunct="1">
              <a:lnSpc>
                <a:spcPct val="100000"/>
              </a:lnSpc>
              <a:buFontTx/>
              <a:buChar char="•"/>
            </a:pPr>
            <a:r>
              <a:rPr lang="zh-CN" altLang="en-US" sz="2400">
                <a:solidFill>
                  <a:srgbClr val="FF0000"/>
                </a:solidFill>
              </a:rPr>
              <a:t>可测试性</a:t>
            </a:r>
            <a:r>
              <a:rPr lang="zh-CN" altLang="en-US" sz="2400"/>
              <a:t>：测试程序以确保它能完成预期功能所需要的工作量。</a:t>
            </a:r>
            <a:endParaRPr lang="en-US" altLang="zh-CN" sz="2400"/>
          </a:p>
          <a:p>
            <a:pPr marL="342900" lvl="1" indent="-342900" eaLnBrk="1" hangingPunct="1">
              <a:lnSpc>
                <a:spcPct val="100000"/>
              </a:lnSpc>
              <a:buFontTx/>
              <a:buChar char="•"/>
            </a:pPr>
            <a:r>
              <a:rPr lang="zh-CN" altLang="en-US" sz="2400">
                <a:solidFill>
                  <a:srgbClr val="FF0000"/>
                </a:solidFill>
              </a:rPr>
              <a:t>可移植性</a:t>
            </a:r>
            <a:r>
              <a:rPr lang="zh-CN" altLang="en-US" sz="2400"/>
              <a:t>：将程序从一个硬件和软件系统环境移动到另一个所需要的工作量。</a:t>
            </a:r>
            <a:endParaRPr lang="en-US" altLang="zh-CN" sz="2400"/>
          </a:p>
          <a:p>
            <a:pPr marL="342900" lvl="1" indent="-342900" eaLnBrk="1" hangingPunct="1">
              <a:lnSpc>
                <a:spcPct val="100000"/>
              </a:lnSpc>
              <a:buFontTx/>
              <a:buChar char="•"/>
            </a:pPr>
            <a:r>
              <a:rPr lang="zh-CN" altLang="en-US" sz="2400">
                <a:solidFill>
                  <a:srgbClr val="FF0000"/>
                </a:solidFill>
              </a:rPr>
              <a:t>可复用性</a:t>
            </a:r>
            <a:r>
              <a:rPr lang="zh-CN" altLang="en-US" sz="2400"/>
              <a:t>：程序（或程序的一部分）可以在另一个程序中使用的程度。</a:t>
            </a:r>
            <a:endParaRPr lang="en-US" altLang="zh-CN" sz="2400"/>
          </a:p>
          <a:p>
            <a:pPr marL="342900" lvl="1" indent="-342900" eaLnBrk="1" hangingPunct="1">
              <a:lnSpc>
                <a:spcPct val="100000"/>
              </a:lnSpc>
              <a:buFontTx/>
              <a:buChar char="•"/>
            </a:pPr>
            <a:r>
              <a:rPr lang="zh-CN" altLang="en-US" sz="2400">
                <a:solidFill>
                  <a:srgbClr val="FF0000"/>
                </a:solidFill>
              </a:rPr>
              <a:t>可操作性</a:t>
            </a:r>
            <a:r>
              <a:rPr lang="zh-CN" altLang="en-US" sz="2400"/>
              <a:t>：将一个系统连接到另一个系统所需要的工作量。</a:t>
            </a:r>
            <a:endParaRPr lang="en-US" altLang="zh-CN" sz="2400"/>
          </a:p>
          <a:p>
            <a:pPr eaLnBrk="1" hangingPunct="1">
              <a:lnSpc>
                <a:spcPct val="100000"/>
              </a:lnSpc>
            </a:pPr>
            <a:endParaRPr lang="zh-CN" altLang="en-US" sz="2400"/>
          </a:p>
        </p:txBody>
      </p:sp>
      <p:sp>
        <p:nvSpPr>
          <p:cNvPr id="4" name="内容占位符 2">
            <a:extLst>
              <a:ext uri="{FF2B5EF4-FFF2-40B4-BE49-F238E27FC236}">
                <a16:creationId xmlns:a16="http://schemas.microsoft.com/office/drawing/2014/main" id="{8FE1EB3A-497D-18FB-7DD6-F1F39B12DA1E}"/>
              </a:ext>
            </a:extLst>
          </p:cNvPr>
          <p:cNvSpPr txBox="1">
            <a:spLocks/>
          </p:cNvSpPr>
          <p:nvPr/>
        </p:nvSpPr>
        <p:spPr bwMode="auto">
          <a:xfrm>
            <a:off x="0" y="2332038"/>
            <a:ext cx="4619625" cy="4525962"/>
          </a:xfrm>
          <a:prstGeom prst="rect">
            <a:avLst/>
          </a:prstGeom>
          <a:noFill/>
          <a:ln w="9525">
            <a:noFill/>
            <a:miter lim="800000"/>
            <a:headEnd/>
            <a:tailEnd/>
          </a:ln>
          <a:effectLst/>
        </p:spPr>
        <p:txBody>
          <a:bodyPr/>
          <a:lstStyle/>
          <a:p>
            <a:pPr marL="742950" lvl="1" indent="-285750" eaLnBrk="1" hangingPunct="1">
              <a:lnSpc>
                <a:spcPct val="150000"/>
              </a:lnSpc>
              <a:spcBef>
                <a:spcPct val="20000"/>
              </a:spcBef>
              <a:buFontTx/>
              <a:buChar char="–"/>
              <a:defRPr/>
            </a:pPr>
            <a:endParaRPr lang="en-US" altLang="zh-CN" sz="2800" kern="0" dirty="0">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F150BC0F-A41F-10C2-B3BF-6000AB397B50}"/>
              </a:ext>
            </a:extLst>
          </p:cNvPr>
          <p:cNvSpPr>
            <a:spLocks noGrp="1" noChangeArrowheads="1"/>
          </p:cNvSpPr>
          <p:nvPr>
            <p:ph type="title"/>
          </p:nvPr>
        </p:nvSpPr>
        <p:spPr/>
        <p:txBody>
          <a:bodyPr/>
          <a:lstStyle/>
          <a:p>
            <a:pPr eaLnBrk="1" hangingPunct="1"/>
            <a:r>
              <a:rPr lang="en-US" altLang="zh-CN"/>
              <a:t>14.1 </a:t>
            </a:r>
            <a:r>
              <a:rPr lang="zh-CN" altLang="en-US"/>
              <a:t>什么是质量</a:t>
            </a:r>
          </a:p>
        </p:txBody>
      </p:sp>
      <p:sp>
        <p:nvSpPr>
          <p:cNvPr id="25602" name="内容占位符 2">
            <a:extLst>
              <a:ext uri="{FF2B5EF4-FFF2-40B4-BE49-F238E27FC236}">
                <a16:creationId xmlns:a16="http://schemas.microsoft.com/office/drawing/2014/main" id="{23001ADF-E5C3-77F6-A6DB-85289BD5A937}"/>
              </a:ext>
            </a:extLst>
          </p:cNvPr>
          <p:cNvSpPr>
            <a:spLocks noGrp="1" noChangeArrowheads="1"/>
          </p:cNvSpPr>
          <p:nvPr>
            <p:ph idx="1"/>
          </p:nvPr>
        </p:nvSpPr>
        <p:spPr>
          <a:xfrm>
            <a:off x="323850" y="1417638"/>
            <a:ext cx="8424863" cy="4665662"/>
          </a:xfrm>
        </p:spPr>
        <p:txBody>
          <a:bodyPr/>
          <a:lstStyle/>
          <a:p>
            <a:pPr eaLnBrk="1" hangingPunct="1">
              <a:lnSpc>
                <a:spcPts val="3600"/>
              </a:lnSpc>
            </a:pPr>
            <a:r>
              <a:rPr lang="en-US" altLang="zh-CN" sz="2800"/>
              <a:t>ISO</a:t>
            </a:r>
            <a:r>
              <a:rPr lang="zh-CN" altLang="en-US" sz="2800"/>
              <a:t>质量因素：</a:t>
            </a:r>
            <a:endParaRPr lang="en-US" altLang="zh-CN" sz="2800"/>
          </a:p>
          <a:p>
            <a:pPr lvl="1" eaLnBrk="1" hangingPunct="1">
              <a:lnSpc>
                <a:spcPts val="3600"/>
              </a:lnSpc>
            </a:pPr>
            <a:r>
              <a:rPr lang="en-US" altLang="zh-CN" sz="2400"/>
              <a:t>ISO 9126</a:t>
            </a:r>
            <a:r>
              <a:rPr lang="zh-CN" altLang="en-US" sz="2400"/>
              <a:t>标准标识了六个关键的质量属性：</a:t>
            </a:r>
            <a:endParaRPr lang="en-US" altLang="zh-CN" sz="2400"/>
          </a:p>
          <a:p>
            <a:pPr lvl="2" eaLnBrk="1" hangingPunct="1">
              <a:lnSpc>
                <a:spcPts val="3600"/>
              </a:lnSpc>
            </a:pPr>
            <a:r>
              <a:rPr lang="zh-CN" altLang="en-US" sz="2000">
                <a:solidFill>
                  <a:srgbClr val="FF0000"/>
                </a:solidFill>
              </a:rPr>
              <a:t>功能性</a:t>
            </a:r>
            <a:r>
              <a:rPr lang="zh-CN" altLang="en-US" sz="2000"/>
              <a:t>，子属性：适应性、准确性、互操作性、依从性和安全性</a:t>
            </a:r>
            <a:endParaRPr lang="en-US" altLang="zh-CN" sz="2000"/>
          </a:p>
          <a:p>
            <a:pPr lvl="2" eaLnBrk="1" hangingPunct="1">
              <a:lnSpc>
                <a:spcPts val="3600"/>
              </a:lnSpc>
            </a:pPr>
            <a:r>
              <a:rPr lang="zh-CN" altLang="en-US" sz="2000">
                <a:solidFill>
                  <a:srgbClr val="FF0000"/>
                </a:solidFill>
              </a:rPr>
              <a:t>可靠性</a:t>
            </a:r>
            <a:r>
              <a:rPr lang="zh-CN" altLang="en-US" sz="2000"/>
              <a:t>，子属性：成熟性、容错性和可恢复性</a:t>
            </a:r>
            <a:endParaRPr lang="en-US" altLang="zh-CN" sz="2000"/>
          </a:p>
          <a:p>
            <a:pPr lvl="2" eaLnBrk="1" hangingPunct="1">
              <a:lnSpc>
                <a:spcPts val="3600"/>
              </a:lnSpc>
            </a:pPr>
            <a:r>
              <a:rPr lang="zh-CN" altLang="en-US" sz="2000">
                <a:solidFill>
                  <a:srgbClr val="FF0000"/>
                </a:solidFill>
              </a:rPr>
              <a:t>易用性</a:t>
            </a:r>
            <a:r>
              <a:rPr lang="zh-CN" altLang="en-US" sz="2000"/>
              <a:t>，子属性：可理解性、易学习性和可操作性</a:t>
            </a:r>
            <a:endParaRPr lang="en-US" altLang="zh-CN" sz="2000"/>
          </a:p>
          <a:p>
            <a:pPr lvl="2" eaLnBrk="1" hangingPunct="1">
              <a:lnSpc>
                <a:spcPts val="3600"/>
              </a:lnSpc>
            </a:pPr>
            <a:r>
              <a:rPr lang="zh-CN" altLang="en-US" sz="2000">
                <a:solidFill>
                  <a:srgbClr val="FF0000"/>
                </a:solidFill>
              </a:rPr>
              <a:t>效率</a:t>
            </a:r>
            <a:r>
              <a:rPr lang="zh-CN" altLang="en-US" sz="2000"/>
              <a:t>，子属性：时间表现和资源表现</a:t>
            </a:r>
            <a:endParaRPr lang="en-US" altLang="zh-CN" sz="2000"/>
          </a:p>
          <a:p>
            <a:pPr lvl="2" eaLnBrk="1" hangingPunct="1">
              <a:lnSpc>
                <a:spcPts val="3600"/>
              </a:lnSpc>
            </a:pPr>
            <a:r>
              <a:rPr lang="zh-CN" altLang="en-US" sz="2000">
                <a:solidFill>
                  <a:srgbClr val="FF0000"/>
                </a:solidFill>
              </a:rPr>
              <a:t>可维护性</a:t>
            </a:r>
            <a:r>
              <a:rPr lang="zh-CN" altLang="en-US" sz="2000"/>
              <a:t>，子属性：可分析性、可修改性、稳定性和可测试性</a:t>
            </a:r>
            <a:endParaRPr lang="en-US" altLang="zh-CN" sz="2000"/>
          </a:p>
          <a:p>
            <a:pPr lvl="2" eaLnBrk="1" hangingPunct="1">
              <a:lnSpc>
                <a:spcPts val="3600"/>
              </a:lnSpc>
            </a:pPr>
            <a:r>
              <a:rPr lang="zh-CN" altLang="en-US" sz="2000">
                <a:solidFill>
                  <a:srgbClr val="FF0000"/>
                </a:solidFill>
              </a:rPr>
              <a:t>可移植性</a:t>
            </a:r>
            <a:r>
              <a:rPr lang="zh-CN" altLang="en-US" sz="2000"/>
              <a:t>，子属性：适应性、可安装性和可替代性。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9AA5B94B-DEF3-96F8-4C80-5A14F0394022}"/>
              </a:ext>
            </a:extLst>
          </p:cNvPr>
          <p:cNvSpPr>
            <a:spLocks noGrp="1" noChangeArrowheads="1"/>
          </p:cNvSpPr>
          <p:nvPr>
            <p:ph type="title"/>
          </p:nvPr>
        </p:nvSpPr>
        <p:spPr/>
        <p:txBody>
          <a:bodyPr/>
          <a:lstStyle/>
          <a:p>
            <a:r>
              <a:rPr lang="en-US" altLang="zh-CN"/>
              <a:t>14.1 </a:t>
            </a:r>
            <a:r>
              <a:rPr lang="zh-CN" altLang="en-US"/>
              <a:t>什么是质量</a:t>
            </a:r>
          </a:p>
        </p:txBody>
      </p:sp>
      <p:sp>
        <p:nvSpPr>
          <p:cNvPr id="26626" name="内容占位符 2">
            <a:extLst>
              <a:ext uri="{FF2B5EF4-FFF2-40B4-BE49-F238E27FC236}">
                <a16:creationId xmlns:a16="http://schemas.microsoft.com/office/drawing/2014/main" id="{9E91CFC6-3C93-2DCB-E31C-9BE2F1CEBA66}"/>
              </a:ext>
            </a:extLst>
          </p:cNvPr>
          <p:cNvSpPr>
            <a:spLocks noGrp="1" noChangeArrowheads="1"/>
          </p:cNvSpPr>
          <p:nvPr>
            <p:ph idx="1"/>
          </p:nvPr>
        </p:nvSpPr>
        <p:spPr/>
        <p:txBody>
          <a:bodyPr/>
          <a:lstStyle/>
          <a:p>
            <a:r>
              <a:rPr lang="zh-CN" altLang="en-US"/>
              <a:t>定向质量因素</a:t>
            </a:r>
            <a:endParaRPr lang="en-US" altLang="zh-CN"/>
          </a:p>
          <a:p>
            <a:pPr lvl="1"/>
            <a:r>
              <a:rPr lang="zh-CN" altLang="en-US"/>
              <a:t>软件团队可以提出一套质量特征和相关的问题以调查满足每个质量因素的程度。</a:t>
            </a:r>
            <a:endParaRPr lang="en-US" altLang="zh-CN"/>
          </a:p>
          <a:p>
            <a:pPr lvl="1"/>
            <a:r>
              <a:rPr lang="zh-CN" altLang="en-US"/>
              <a:t>为了进行评价，需要说明白具体的、可测量的属性</a:t>
            </a:r>
            <a:r>
              <a:rPr lang="en-US" altLang="zh-CN"/>
              <a:t>——</a:t>
            </a:r>
            <a:r>
              <a:rPr lang="zh-CN" altLang="en-US"/>
              <a:t>细化。</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a:extLst>
              <a:ext uri="{FF2B5EF4-FFF2-40B4-BE49-F238E27FC236}">
                <a16:creationId xmlns:a16="http://schemas.microsoft.com/office/drawing/2014/main" id="{8A186903-4407-1071-4033-EB1925A3DC75}"/>
              </a:ext>
            </a:extLst>
          </p:cNvPr>
          <p:cNvSpPr>
            <a:spLocks noGrp="1" noChangeArrowheads="1"/>
          </p:cNvSpPr>
          <p:nvPr>
            <p:ph idx="1"/>
          </p:nvPr>
        </p:nvSpPr>
        <p:spPr>
          <a:xfrm>
            <a:off x="457200" y="188913"/>
            <a:ext cx="8229600" cy="5937250"/>
          </a:xfrm>
        </p:spPr>
        <p:txBody>
          <a:bodyPr/>
          <a:lstStyle/>
          <a:p>
            <a:r>
              <a:rPr lang="zh-CN" altLang="en-US" b="1"/>
              <a:t>直觉</a:t>
            </a:r>
            <a:endParaRPr lang="en-US" altLang="zh-CN" b="1"/>
          </a:p>
          <a:p>
            <a:pPr lvl="1"/>
            <a:r>
              <a:rPr lang="zh-CN" altLang="en-US"/>
              <a:t>界面布局易于理解吗？</a:t>
            </a:r>
            <a:endParaRPr lang="en-US" altLang="zh-CN"/>
          </a:p>
          <a:p>
            <a:pPr lvl="1"/>
            <a:r>
              <a:rPr lang="zh-CN" altLang="en-US"/>
              <a:t>界面操作容易找到和上手吗？</a:t>
            </a:r>
            <a:endParaRPr lang="en-US" altLang="zh-CN"/>
          </a:p>
          <a:p>
            <a:pPr lvl="1"/>
            <a:r>
              <a:rPr lang="zh-CN" altLang="en-US"/>
              <a:t>界面使用了可识别的隐喻吗？</a:t>
            </a:r>
            <a:endParaRPr lang="en-US" altLang="zh-CN"/>
          </a:p>
          <a:p>
            <a:pPr lvl="1"/>
            <a:r>
              <a:rPr lang="zh-CN" altLang="en-US"/>
              <a:t>输入安排地节约敲击键盘和点击鼠标吗？</a:t>
            </a:r>
            <a:endParaRPr lang="en-US" altLang="zh-CN"/>
          </a:p>
          <a:p>
            <a:pPr lvl="1"/>
            <a:r>
              <a:rPr lang="zh-CN" altLang="en-US"/>
              <a:t>界面符合３个重要原则吗？</a:t>
            </a:r>
            <a:endParaRPr lang="en-US" altLang="zh-CN"/>
          </a:p>
          <a:p>
            <a:pPr lvl="1"/>
            <a:r>
              <a:rPr lang="zh-CN" altLang="en-US"/>
              <a:t>美学的运用有助于理解和使用吗？</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a:extLst>
              <a:ext uri="{FF2B5EF4-FFF2-40B4-BE49-F238E27FC236}">
                <a16:creationId xmlns:a16="http://schemas.microsoft.com/office/drawing/2014/main" id="{65A4241F-E72F-5283-8E79-18D0DD1E1DA6}"/>
              </a:ext>
            </a:extLst>
          </p:cNvPr>
          <p:cNvSpPr>
            <a:spLocks noGrp="1" noChangeArrowheads="1"/>
          </p:cNvSpPr>
          <p:nvPr>
            <p:ph idx="1"/>
          </p:nvPr>
        </p:nvSpPr>
        <p:spPr>
          <a:xfrm>
            <a:off x="457200" y="404813"/>
            <a:ext cx="8229600" cy="5721350"/>
          </a:xfrm>
        </p:spPr>
        <p:txBody>
          <a:bodyPr/>
          <a:lstStyle/>
          <a:p>
            <a:r>
              <a:rPr lang="zh-CN" altLang="en-US"/>
              <a:t>效率：</a:t>
            </a:r>
            <a:endParaRPr lang="en-US" altLang="zh-CN"/>
          </a:p>
          <a:p>
            <a:pPr lvl="1"/>
            <a:r>
              <a:rPr lang="zh-CN" altLang="en-US"/>
              <a:t>界面的布局和风格可以使用户有效地找到操作和信息吗？</a:t>
            </a:r>
            <a:endParaRPr lang="en-US" altLang="zh-CN"/>
          </a:p>
          <a:p>
            <a:pPr lvl="1"/>
            <a:r>
              <a:rPr lang="zh-CN" altLang="en-US"/>
              <a:t>一连串的操作（或数据输入）可以用简单动作达到吗？</a:t>
            </a:r>
            <a:endParaRPr lang="en-US" altLang="zh-CN"/>
          </a:p>
          <a:p>
            <a:pPr lvl="1"/>
            <a:r>
              <a:rPr lang="zh-CN" altLang="en-US"/>
              <a:t>输出的数据和显示的内容能被立即理解吗？ </a:t>
            </a:r>
            <a:endParaRPr lang="en-US" altLang="zh-CN"/>
          </a:p>
          <a:p>
            <a:pPr lvl="1"/>
            <a:r>
              <a:rPr lang="zh-CN" altLang="en-US"/>
              <a:t>分层操作是否组织得能使用户完成某项工作所需导航的深度更小？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a:extLst>
              <a:ext uri="{FF2B5EF4-FFF2-40B4-BE49-F238E27FC236}">
                <a16:creationId xmlns:a16="http://schemas.microsoft.com/office/drawing/2014/main" id="{03677A30-EF55-42F7-92A4-17E95931A693}"/>
              </a:ext>
            </a:extLst>
          </p:cNvPr>
          <p:cNvSpPr>
            <a:spLocks noGrp="1" noChangeArrowheads="1"/>
          </p:cNvSpPr>
          <p:nvPr>
            <p:ph idx="1"/>
          </p:nvPr>
        </p:nvSpPr>
        <p:spPr>
          <a:xfrm>
            <a:off x="457200" y="115888"/>
            <a:ext cx="8229600" cy="6010275"/>
          </a:xfrm>
        </p:spPr>
        <p:txBody>
          <a:bodyPr/>
          <a:lstStyle/>
          <a:p>
            <a:r>
              <a:rPr lang="zh-CN" altLang="en-US"/>
              <a:t>健壮性：</a:t>
            </a:r>
            <a:endParaRPr lang="en-US" altLang="zh-CN"/>
          </a:p>
          <a:p>
            <a:pPr lvl="1"/>
            <a:r>
              <a:rPr lang="zh-CN" altLang="en-US"/>
              <a:t>如果输入了规定边界上的数据或恰好在规定边界外的数据，软件能识别出错误吗？更为重要的是，软件还能继续运行而不出错或性能不下降吗？　</a:t>
            </a:r>
            <a:endParaRPr lang="en-US" altLang="zh-CN"/>
          </a:p>
          <a:p>
            <a:pPr lvl="1"/>
            <a:r>
              <a:rPr lang="zh-CN" altLang="en-US"/>
              <a:t>界面能识别出常见的可识别的错误或操作操作，并能清晰地指导用户回到正确的轨道上来吗？　</a:t>
            </a:r>
            <a:endParaRPr lang="en-US" altLang="zh-CN"/>
          </a:p>
          <a:p>
            <a:pPr lvl="1"/>
            <a:r>
              <a:rPr lang="zh-CN" altLang="en-US"/>
              <a:t>当发现了错误的情况（与软件功能有关），界面是否提供有用的诊断或指导？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a:extLst>
              <a:ext uri="{FF2B5EF4-FFF2-40B4-BE49-F238E27FC236}">
                <a16:creationId xmlns:a16="http://schemas.microsoft.com/office/drawing/2014/main" id="{5E24F0AE-6CC6-A65E-756B-058935B21D1E}"/>
              </a:ext>
            </a:extLst>
          </p:cNvPr>
          <p:cNvSpPr>
            <a:spLocks noGrp="1" noChangeArrowheads="1"/>
          </p:cNvSpPr>
          <p:nvPr>
            <p:ph idx="1"/>
          </p:nvPr>
        </p:nvSpPr>
        <p:spPr>
          <a:xfrm>
            <a:off x="457200" y="188913"/>
            <a:ext cx="8229600" cy="5937250"/>
          </a:xfrm>
        </p:spPr>
        <p:txBody>
          <a:bodyPr/>
          <a:lstStyle/>
          <a:p>
            <a:r>
              <a:rPr lang="zh-CN" altLang="en-US"/>
              <a:t>丰富性</a:t>
            </a:r>
            <a:endParaRPr lang="en-US" altLang="zh-CN"/>
          </a:p>
          <a:p>
            <a:pPr lvl="1"/>
            <a:r>
              <a:rPr lang="zh-CN" altLang="en-US"/>
              <a:t>界面是否能按照用户的特定要求进行客户化？</a:t>
            </a:r>
            <a:endParaRPr lang="en-US" altLang="zh-CN"/>
          </a:p>
          <a:p>
            <a:pPr lvl="1"/>
            <a:r>
              <a:rPr lang="zh-CN" altLang="en-US"/>
              <a:t>界面是否提供宏操作以使用户将单个的行为或命令当做一连串的常用操作？　</a:t>
            </a:r>
            <a:endParaRPr lang="en-US" altLang="zh-CN"/>
          </a:p>
          <a:p>
            <a:pPr lvl="1"/>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D8AB34C0-FC44-1FFB-1144-48EA6BAEE743}"/>
              </a:ext>
            </a:extLst>
          </p:cNvPr>
          <p:cNvSpPr>
            <a:spLocks noGrp="1" noChangeArrowheads="1"/>
          </p:cNvSpPr>
          <p:nvPr>
            <p:ph type="title"/>
          </p:nvPr>
        </p:nvSpPr>
        <p:spPr/>
        <p:txBody>
          <a:bodyPr/>
          <a:lstStyle/>
          <a:p>
            <a:r>
              <a:rPr lang="en-US" altLang="zh-CN"/>
              <a:t>14.1 </a:t>
            </a:r>
            <a:r>
              <a:rPr lang="zh-CN" altLang="en-US"/>
              <a:t>什么是质量</a:t>
            </a:r>
          </a:p>
        </p:txBody>
      </p:sp>
      <p:sp>
        <p:nvSpPr>
          <p:cNvPr id="32770" name="内容占位符 2">
            <a:extLst>
              <a:ext uri="{FF2B5EF4-FFF2-40B4-BE49-F238E27FC236}">
                <a16:creationId xmlns:a16="http://schemas.microsoft.com/office/drawing/2014/main" id="{824DF404-1372-F6E3-9A80-66EEB644DA15}"/>
              </a:ext>
            </a:extLst>
          </p:cNvPr>
          <p:cNvSpPr>
            <a:spLocks noGrp="1" noChangeArrowheads="1"/>
          </p:cNvSpPr>
          <p:nvPr>
            <p:ph idx="1"/>
          </p:nvPr>
        </p:nvSpPr>
        <p:spPr/>
        <p:txBody>
          <a:bodyPr/>
          <a:lstStyle/>
          <a:p>
            <a:r>
              <a:rPr lang="zh-CN" altLang="en-US"/>
              <a:t>过渡到量化观点</a:t>
            </a:r>
            <a:endParaRPr lang="en-US" altLang="zh-CN"/>
          </a:p>
          <a:p>
            <a:pPr lvl="1"/>
            <a:r>
              <a:rPr lang="zh-CN" altLang="en-US"/>
              <a:t>我们可以提出一组应用于软件质量评估的软件度量。在所有的情况下，这些度量表间接的测度（从不真正测量质量，而是测量质量的一些表现）               </a:t>
            </a:r>
            <a:endParaRPr lang="en-US" altLang="zh-CN"/>
          </a:p>
          <a:p>
            <a:endParaRPr lang="en-US" altLang="zh-CN"/>
          </a:p>
          <a:p>
            <a:endParaRPr lang="en-US" altLang="zh-CN"/>
          </a:p>
          <a:p>
            <a:endParaRPr lang="en-US" altLang="zh-CN"/>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26CD4327-DB4C-9FA9-945D-F06E1962BF92}"/>
              </a:ext>
            </a:extLst>
          </p:cNvPr>
          <p:cNvSpPr>
            <a:spLocks noGrp="1" noChangeArrowheads="1"/>
          </p:cNvSpPr>
          <p:nvPr>
            <p:ph type="title"/>
          </p:nvPr>
        </p:nvSpPr>
        <p:spPr/>
        <p:txBody>
          <a:bodyPr/>
          <a:lstStyle/>
          <a:p>
            <a:r>
              <a:rPr lang="en-US" altLang="zh-CN"/>
              <a:t>14.2 </a:t>
            </a:r>
            <a:r>
              <a:rPr lang="zh-CN" altLang="en-US"/>
              <a:t>软件质量困境</a:t>
            </a:r>
          </a:p>
        </p:txBody>
      </p:sp>
      <p:sp>
        <p:nvSpPr>
          <p:cNvPr id="34818" name="内容占位符 2">
            <a:extLst>
              <a:ext uri="{FF2B5EF4-FFF2-40B4-BE49-F238E27FC236}">
                <a16:creationId xmlns:a16="http://schemas.microsoft.com/office/drawing/2014/main" id="{10E7A4B6-2F9A-05D5-17CE-CFA44A8BEF49}"/>
              </a:ext>
            </a:extLst>
          </p:cNvPr>
          <p:cNvSpPr>
            <a:spLocks noGrp="1" noChangeArrowheads="1"/>
          </p:cNvSpPr>
          <p:nvPr>
            <p:ph idx="1"/>
          </p:nvPr>
        </p:nvSpPr>
        <p:spPr/>
        <p:txBody>
          <a:bodyPr/>
          <a:lstStyle/>
          <a:p>
            <a:r>
              <a:rPr lang="zh-CN" altLang="en-US"/>
              <a:t>“足够好”的软件？</a:t>
            </a:r>
            <a:endParaRPr lang="en-US" altLang="zh-CN"/>
          </a:p>
          <a:p>
            <a:pPr lvl="1"/>
            <a:r>
              <a:rPr lang="zh-CN" altLang="en-US"/>
              <a:t>成本高，可能错失市场机会</a:t>
            </a:r>
            <a:endParaRPr lang="en-US" altLang="zh-CN"/>
          </a:p>
          <a:p>
            <a:pPr lvl="1"/>
            <a:r>
              <a:rPr lang="zh-CN" altLang="en-US"/>
              <a:t>“足够好”可以起作用，但只是对于少数几个公司，而且只是在有限的几个应用领域。</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EC3236BD-309D-E20C-8688-C069DA3DAC75}"/>
              </a:ext>
            </a:extLst>
          </p:cNvPr>
          <p:cNvSpPr>
            <a:spLocks noGrp="1" noChangeArrowheads="1"/>
          </p:cNvSpPr>
          <p:nvPr>
            <p:ph type="title"/>
          </p:nvPr>
        </p:nvSpPr>
        <p:spPr/>
        <p:txBody>
          <a:bodyPr/>
          <a:lstStyle/>
          <a:p>
            <a:r>
              <a:rPr lang="en-US" altLang="zh-CN"/>
              <a:t>14.2 </a:t>
            </a:r>
            <a:r>
              <a:rPr lang="zh-CN" altLang="en-US"/>
              <a:t>软件质量困境</a:t>
            </a:r>
          </a:p>
        </p:txBody>
      </p:sp>
      <p:sp>
        <p:nvSpPr>
          <p:cNvPr id="35842" name="内容占位符 2">
            <a:extLst>
              <a:ext uri="{FF2B5EF4-FFF2-40B4-BE49-F238E27FC236}">
                <a16:creationId xmlns:a16="http://schemas.microsoft.com/office/drawing/2014/main" id="{AF8763B0-7D83-0C12-4552-7AE827DA8FAD}"/>
              </a:ext>
            </a:extLst>
          </p:cNvPr>
          <p:cNvSpPr>
            <a:spLocks noGrp="1" noChangeArrowheads="1"/>
          </p:cNvSpPr>
          <p:nvPr>
            <p:ph idx="1"/>
          </p:nvPr>
        </p:nvSpPr>
        <p:spPr/>
        <p:txBody>
          <a:bodyPr/>
          <a:lstStyle/>
          <a:p>
            <a:r>
              <a:rPr lang="zh-CN" altLang="en-US"/>
              <a:t>质量成本</a:t>
            </a:r>
            <a:endParaRPr lang="en-US" altLang="zh-CN"/>
          </a:p>
          <a:p>
            <a:pPr lvl="1"/>
            <a:r>
              <a:rPr lang="zh-CN" altLang="en-US"/>
              <a:t>表面上看，质量是有成本的，但是缺乏质量也要成本。</a:t>
            </a:r>
            <a:endParaRPr lang="en-US" altLang="zh-CN"/>
          </a:p>
          <a:p>
            <a:pPr lvl="1"/>
            <a:r>
              <a:rPr lang="zh-CN" altLang="en-US"/>
              <a:t>既要了解实现质量的成本，也要了解低质量软件的成本。</a:t>
            </a:r>
            <a:br>
              <a:rPr lang="en-US" altLang="zh-CN"/>
            </a:br>
            <a:r>
              <a:rPr lang="zh-CN" altLang="en-US"/>
              <a:t>为了了解这些费用，一个组织必须收集度量数据，为目前的质量成本提供一个基准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0">
            <a:extLst>
              <a:ext uri="{FF2B5EF4-FFF2-40B4-BE49-F238E27FC236}">
                <a16:creationId xmlns:a16="http://schemas.microsoft.com/office/drawing/2014/main" id="{4BA34213-152E-9E07-C826-69FFD4640C32}"/>
              </a:ext>
            </a:extLst>
          </p:cNvPr>
          <p:cNvSpPr>
            <a:spLocks noGrp="1" noChangeArrowheads="1"/>
          </p:cNvSpPr>
          <p:nvPr>
            <p:ph type="title"/>
          </p:nvPr>
        </p:nvSpPr>
        <p:spPr/>
        <p:txBody>
          <a:bodyPr/>
          <a:lstStyle/>
          <a:p>
            <a:pPr eaLnBrk="1" hangingPunct="1"/>
            <a:r>
              <a:rPr lang="zh-CN" altLang="en-US"/>
              <a:t>主要内容</a:t>
            </a:r>
          </a:p>
        </p:txBody>
      </p:sp>
      <p:sp>
        <p:nvSpPr>
          <p:cNvPr id="16386" name="内容占位符 21">
            <a:extLst>
              <a:ext uri="{FF2B5EF4-FFF2-40B4-BE49-F238E27FC236}">
                <a16:creationId xmlns:a16="http://schemas.microsoft.com/office/drawing/2014/main" id="{DA200B21-F1F0-C67D-4CA2-333AB85963C3}"/>
              </a:ext>
            </a:extLst>
          </p:cNvPr>
          <p:cNvSpPr>
            <a:spLocks noGrp="1" noChangeArrowheads="1"/>
          </p:cNvSpPr>
          <p:nvPr>
            <p:ph idx="1"/>
          </p:nvPr>
        </p:nvSpPr>
        <p:spPr/>
        <p:txBody>
          <a:bodyPr/>
          <a:lstStyle/>
          <a:p>
            <a:pPr eaLnBrk="1" hangingPunct="1"/>
            <a:r>
              <a:rPr lang="zh-CN" altLang="en-US"/>
              <a:t>什么是软件质量</a:t>
            </a:r>
            <a:endParaRPr lang="en-US" altLang="zh-CN"/>
          </a:p>
          <a:p>
            <a:pPr eaLnBrk="1" hangingPunct="1"/>
            <a:r>
              <a:rPr lang="zh-CN" altLang="en-US"/>
              <a:t>产品度量框架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A9A75505-95C4-BCF2-210B-B80528582A86}"/>
              </a:ext>
            </a:extLst>
          </p:cNvPr>
          <p:cNvSpPr>
            <a:spLocks noGrp="1" noChangeArrowheads="1"/>
          </p:cNvSpPr>
          <p:nvPr>
            <p:ph type="title"/>
          </p:nvPr>
        </p:nvSpPr>
        <p:spPr/>
        <p:txBody>
          <a:bodyPr/>
          <a:lstStyle/>
          <a:p>
            <a:r>
              <a:rPr lang="en-US" altLang="zh-CN"/>
              <a:t>14.2 </a:t>
            </a:r>
            <a:r>
              <a:rPr lang="zh-CN" altLang="en-US"/>
              <a:t>软件质量困境</a:t>
            </a:r>
          </a:p>
        </p:txBody>
      </p:sp>
      <p:sp>
        <p:nvSpPr>
          <p:cNvPr id="36866" name="内容占位符 2">
            <a:extLst>
              <a:ext uri="{FF2B5EF4-FFF2-40B4-BE49-F238E27FC236}">
                <a16:creationId xmlns:a16="http://schemas.microsoft.com/office/drawing/2014/main" id="{1A64CC95-C14C-C3CD-C875-7A168E461021}"/>
              </a:ext>
            </a:extLst>
          </p:cNvPr>
          <p:cNvSpPr>
            <a:spLocks noGrp="1" noChangeArrowheads="1"/>
          </p:cNvSpPr>
          <p:nvPr>
            <p:ph idx="1"/>
          </p:nvPr>
        </p:nvSpPr>
        <p:spPr/>
        <p:txBody>
          <a:bodyPr/>
          <a:lstStyle/>
          <a:p>
            <a:r>
              <a:rPr lang="zh-CN" altLang="en-US"/>
              <a:t>质量成本可以分为：</a:t>
            </a:r>
            <a:endParaRPr lang="en-US" altLang="zh-CN"/>
          </a:p>
          <a:p>
            <a:pPr lvl="1"/>
            <a:r>
              <a:rPr lang="zh-CN" altLang="en-US"/>
              <a:t>预防成本</a:t>
            </a:r>
            <a:r>
              <a:rPr lang="en-US" altLang="zh-CN"/>
              <a:t>—</a:t>
            </a:r>
            <a:r>
              <a:rPr lang="zh-CN" altLang="en-US"/>
              <a:t>管理、技术活动、测试、培训</a:t>
            </a:r>
            <a:endParaRPr lang="en-US" altLang="zh-CN"/>
          </a:p>
          <a:p>
            <a:pPr lvl="1"/>
            <a:r>
              <a:rPr lang="zh-CN" altLang="en-US"/>
              <a:t>评估成本</a:t>
            </a:r>
            <a:r>
              <a:rPr lang="en-US" altLang="zh-CN"/>
              <a:t>—</a:t>
            </a:r>
            <a:r>
              <a:rPr lang="zh-CN" altLang="en-US"/>
              <a:t>技术评审、收集、估算、测试和调试</a:t>
            </a:r>
            <a:endParaRPr lang="en-US" altLang="zh-CN"/>
          </a:p>
          <a:p>
            <a:pPr lvl="1"/>
            <a:r>
              <a:rPr lang="zh-CN" altLang="en-US"/>
              <a:t>失效成本</a:t>
            </a:r>
            <a:r>
              <a:rPr lang="en-US" altLang="zh-CN"/>
              <a:t>—</a:t>
            </a:r>
            <a:r>
              <a:rPr lang="zh-CN" altLang="en-US"/>
              <a:t>内部失效成本和外部失效成本</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287EF249-4CF1-FE27-F73A-55FE98B49578}"/>
              </a:ext>
            </a:extLst>
          </p:cNvPr>
          <p:cNvSpPr>
            <a:spLocks noGrp="1" noChangeArrowheads="1"/>
          </p:cNvSpPr>
          <p:nvPr>
            <p:ph type="title"/>
          </p:nvPr>
        </p:nvSpPr>
        <p:spPr/>
        <p:txBody>
          <a:bodyPr/>
          <a:lstStyle/>
          <a:p>
            <a:r>
              <a:rPr lang="en-US" altLang="zh-CN"/>
              <a:t>14.2 </a:t>
            </a:r>
            <a:r>
              <a:rPr lang="zh-CN" altLang="en-US"/>
              <a:t>软件质量困境</a:t>
            </a:r>
          </a:p>
        </p:txBody>
      </p:sp>
      <p:pic>
        <p:nvPicPr>
          <p:cNvPr id="37890" name="Picture 4">
            <a:extLst>
              <a:ext uri="{FF2B5EF4-FFF2-40B4-BE49-F238E27FC236}">
                <a16:creationId xmlns:a16="http://schemas.microsoft.com/office/drawing/2014/main" id="{0598BFDC-6CB7-917A-D39F-2A14B22F7A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6388" y="1600200"/>
            <a:ext cx="5991225" cy="4525963"/>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C1BB9E-E28F-8F54-B26D-B5FB82A168E5}"/>
              </a:ext>
            </a:extLst>
          </p:cNvPr>
          <p:cNvSpPr>
            <a:spLocks noGrp="1" noChangeArrowheads="1"/>
          </p:cNvSpPr>
          <p:nvPr>
            <p:ph idx="1"/>
          </p:nvPr>
        </p:nvSpPr>
        <p:spPr>
          <a:xfrm>
            <a:off x="457200" y="588963"/>
            <a:ext cx="8229600" cy="5840412"/>
          </a:xfrm>
        </p:spPr>
        <p:txBody>
          <a:bodyPr/>
          <a:lstStyle/>
          <a:p>
            <a:r>
              <a:rPr lang="zh-CN" altLang="en-US" sz="2400"/>
              <a:t>风险</a:t>
            </a:r>
            <a:r>
              <a:rPr lang="en-US" altLang="zh-CN" sz="2400"/>
              <a:t>--</a:t>
            </a:r>
            <a:r>
              <a:rPr lang="zh-CN" altLang="en-US" sz="2400"/>
              <a:t>质量低劣导致风险，其中一些非常严重</a:t>
            </a:r>
            <a:endParaRPr lang="en-US" altLang="zh-CN" sz="2400"/>
          </a:p>
          <a:p>
            <a:r>
              <a:rPr lang="zh-CN" altLang="en-US" sz="2400"/>
              <a:t>疏忽和责任</a:t>
            </a:r>
            <a:r>
              <a:rPr lang="en-US" altLang="zh-CN" sz="2400"/>
              <a:t>—</a:t>
            </a:r>
            <a:r>
              <a:rPr lang="zh-CN" altLang="en-US" sz="2400"/>
              <a:t>到了交付时，互相抱怨</a:t>
            </a:r>
            <a:endParaRPr lang="en-US" altLang="zh-CN" sz="2400"/>
          </a:p>
          <a:p>
            <a:r>
              <a:rPr lang="zh-CN" altLang="en-US" sz="2400"/>
              <a:t>质量和安全</a:t>
            </a:r>
            <a:r>
              <a:rPr lang="en-US" altLang="zh-CN" sz="2400"/>
              <a:t>--</a:t>
            </a:r>
            <a:r>
              <a:rPr lang="zh-CN" altLang="en-US" sz="2400"/>
              <a:t>没有表现出高质量的软件比较容易被攻击</a:t>
            </a:r>
            <a:endParaRPr lang="en-US" altLang="zh-CN" sz="2400"/>
          </a:p>
          <a:p>
            <a:r>
              <a:rPr lang="zh-CN" altLang="en-US" sz="2400"/>
              <a:t>管理活动的影响</a:t>
            </a:r>
            <a:r>
              <a:rPr lang="en-US" altLang="zh-CN" sz="2400"/>
              <a:t>—</a:t>
            </a:r>
            <a:r>
              <a:rPr lang="zh-CN" altLang="en-US" sz="2400"/>
              <a:t>决策对软件质量有重大影响</a:t>
            </a:r>
            <a:endParaRPr lang="en-US" altLang="zh-CN" sz="2400"/>
          </a:p>
          <a:p>
            <a:r>
              <a:rPr lang="zh-CN" altLang="en-US" sz="2400"/>
              <a:t>估算决策</a:t>
            </a:r>
            <a:r>
              <a:rPr lang="en-US" altLang="zh-CN" sz="2400"/>
              <a:t>—</a:t>
            </a:r>
            <a:r>
              <a:rPr lang="zh-CN" altLang="en-US" sz="2400"/>
              <a:t>如果交付日期不合理，坚持立场很重要</a:t>
            </a:r>
            <a:endParaRPr lang="en-US" altLang="zh-CN" sz="2400"/>
          </a:p>
          <a:p>
            <a:r>
              <a:rPr lang="zh-CN" altLang="en-US" sz="2400"/>
              <a:t>进度安排决策</a:t>
            </a:r>
            <a:r>
              <a:rPr lang="en-US" altLang="zh-CN" sz="2400"/>
              <a:t>—</a:t>
            </a:r>
            <a:r>
              <a:rPr lang="zh-CN" altLang="en-US" sz="2400"/>
              <a:t>构件之间有先后依赖关系，造成有些缺陷发现晚，影响质量</a:t>
            </a:r>
            <a:endParaRPr lang="en-US" altLang="zh-CN" sz="2400"/>
          </a:p>
          <a:p>
            <a:r>
              <a:rPr lang="zh-CN" altLang="en-US" sz="2400"/>
              <a:t>面向风险的决策</a:t>
            </a:r>
            <a:r>
              <a:rPr lang="en-US" altLang="zh-CN" sz="2400"/>
              <a:t>—</a:t>
            </a:r>
            <a:r>
              <a:rPr lang="zh-CN" altLang="en-US" sz="2400"/>
              <a:t>当风险变成现实，质量水平必然下降</a:t>
            </a:r>
            <a:endParaRPr lang="en-US" altLang="zh-CN" sz="2400"/>
          </a:p>
          <a:p>
            <a:endParaRPr lang="en-US" altLang="zh-CN"/>
          </a:p>
          <a:p>
            <a:pPr lvl="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2ECBE40B-DADA-A82A-485E-484B46D5007A}"/>
              </a:ext>
            </a:extLst>
          </p:cNvPr>
          <p:cNvSpPr>
            <a:spLocks noGrp="1" noChangeArrowheads="1"/>
          </p:cNvSpPr>
          <p:nvPr>
            <p:ph type="title"/>
          </p:nvPr>
        </p:nvSpPr>
        <p:spPr/>
        <p:txBody>
          <a:bodyPr/>
          <a:lstStyle/>
          <a:p>
            <a:r>
              <a:rPr lang="en-US" altLang="zh-CN"/>
              <a:t>14.3 </a:t>
            </a:r>
            <a:r>
              <a:rPr lang="zh-CN" altLang="en-US"/>
              <a:t>实现软件质量</a:t>
            </a:r>
          </a:p>
        </p:txBody>
      </p:sp>
      <p:sp>
        <p:nvSpPr>
          <p:cNvPr id="39938" name="内容占位符 2">
            <a:extLst>
              <a:ext uri="{FF2B5EF4-FFF2-40B4-BE49-F238E27FC236}">
                <a16:creationId xmlns:a16="http://schemas.microsoft.com/office/drawing/2014/main" id="{BA399E04-C473-5EF2-094A-1E9E9C888276}"/>
              </a:ext>
            </a:extLst>
          </p:cNvPr>
          <p:cNvSpPr>
            <a:spLocks noGrp="1" noChangeArrowheads="1"/>
          </p:cNvSpPr>
          <p:nvPr>
            <p:ph idx="1"/>
          </p:nvPr>
        </p:nvSpPr>
        <p:spPr/>
        <p:txBody>
          <a:bodyPr/>
          <a:lstStyle/>
          <a:p>
            <a:pPr marL="457200" indent="-457200">
              <a:buFontTx/>
              <a:buAutoNum type="arabicPeriod"/>
            </a:pPr>
            <a:r>
              <a:rPr lang="zh-CN" altLang="en-US" sz="2400"/>
              <a:t>软件工程方法：</a:t>
            </a:r>
            <a:r>
              <a:rPr lang="zh-CN" altLang="en-US" sz="2000"/>
              <a:t>采用适当的分析和设计方法</a:t>
            </a:r>
            <a:endParaRPr lang="en-US" altLang="zh-CN" sz="2000"/>
          </a:p>
          <a:p>
            <a:pPr marL="457200" indent="-457200">
              <a:buFontTx/>
              <a:buAutoNum type="arabicPeriod"/>
            </a:pPr>
            <a:r>
              <a:rPr lang="zh-CN" altLang="en-US" sz="2400"/>
              <a:t>项目管理技术：</a:t>
            </a:r>
            <a:r>
              <a:rPr lang="zh-CN" altLang="en-US" sz="2000"/>
              <a:t>进度管理、风险规划、变更管理等</a:t>
            </a:r>
            <a:endParaRPr lang="en-US" altLang="zh-CN" sz="2000"/>
          </a:p>
          <a:p>
            <a:pPr marL="457200" indent="-457200">
              <a:buFontTx/>
              <a:buAutoNum type="arabicPeriod"/>
            </a:pPr>
            <a:r>
              <a:rPr lang="zh-CN" altLang="en-US" sz="2400"/>
              <a:t>机器学习和缺陷预测</a:t>
            </a:r>
            <a:r>
              <a:rPr lang="zh-CN" altLang="en-US" sz="2000"/>
              <a:t>：基于统计、机器学习优化分类算法</a:t>
            </a:r>
            <a:endParaRPr lang="en-US" altLang="zh-CN" sz="2000"/>
          </a:p>
          <a:p>
            <a:pPr marL="457200" indent="-457200">
              <a:buFontTx/>
              <a:buAutoNum type="arabicPeriod"/>
            </a:pPr>
            <a:r>
              <a:rPr lang="zh-CN" altLang="en-US" sz="2400"/>
              <a:t>质量控制：</a:t>
            </a:r>
            <a:r>
              <a:rPr lang="zh-CN" altLang="en-US" sz="2000"/>
              <a:t>如检查代码、一系列的测试步骤、测量等</a:t>
            </a:r>
            <a:endParaRPr lang="en-US" altLang="zh-CN" sz="2000"/>
          </a:p>
          <a:p>
            <a:pPr marL="457200" indent="-457200">
              <a:buFontTx/>
              <a:buAutoNum type="arabicPeriod"/>
            </a:pPr>
            <a:r>
              <a:rPr lang="zh-CN" altLang="en-US" sz="2400"/>
              <a:t>质量保证：</a:t>
            </a:r>
            <a:r>
              <a:rPr lang="zh-CN" altLang="en-US" sz="2000"/>
              <a:t>如质量保证还包含审核和报告功能，用以评估质量控制过程的有效性和完整性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BC71BC17-B058-A553-AA73-7CB10B0AD43C}"/>
              </a:ext>
            </a:extLst>
          </p:cNvPr>
          <p:cNvSpPr>
            <a:spLocks noGrp="1" noChangeArrowheads="1"/>
          </p:cNvSpPr>
          <p:nvPr>
            <p:ph type="title"/>
          </p:nvPr>
        </p:nvSpPr>
        <p:spPr>
          <a:xfrm>
            <a:off x="381000" y="457200"/>
            <a:ext cx="8393113" cy="585788"/>
          </a:xfrm>
        </p:spPr>
        <p:txBody>
          <a:bodyPr/>
          <a:lstStyle/>
          <a:p>
            <a:pPr eaLnBrk="1" hangingPunct="1"/>
            <a:r>
              <a:rPr lang="en-US" altLang="zh-CN"/>
              <a:t>14.4 </a:t>
            </a:r>
            <a:r>
              <a:rPr lang="zh-CN" altLang="en-US"/>
              <a:t> 微软软件质量测试常用度量</a:t>
            </a:r>
          </a:p>
        </p:txBody>
      </p:sp>
      <p:sp>
        <p:nvSpPr>
          <p:cNvPr id="41986" name="Rectangle 3">
            <a:extLst>
              <a:ext uri="{FF2B5EF4-FFF2-40B4-BE49-F238E27FC236}">
                <a16:creationId xmlns:a16="http://schemas.microsoft.com/office/drawing/2014/main" id="{A6A931F6-EC48-90B6-1322-35EA800D7697}"/>
              </a:ext>
            </a:extLst>
          </p:cNvPr>
          <p:cNvSpPr>
            <a:spLocks noGrp="1" noChangeArrowheads="1"/>
          </p:cNvSpPr>
          <p:nvPr>
            <p:ph type="body" idx="1"/>
          </p:nvPr>
        </p:nvSpPr>
        <p:spPr>
          <a:xfrm>
            <a:off x="381000" y="1420813"/>
            <a:ext cx="8388350" cy="5162550"/>
          </a:xfrm>
        </p:spPr>
        <p:txBody>
          <a:bodyPr/>
          <a:lstStyle/>
          <a:p>
            <a:pPr marL="533400" indent="-533400" eaLnBrk="1" hangingPunct="1">
              <a:lnSpc>
                <a:spcPct val="100000"/>
              </a:lnSpc>
              <a:buFont typeface="Wingdings" pitchFamily="2" charset="2"/>
              <a:buAutoNum type="arabicPeriod"/>
            </a:pPr>
            <a:r>
              <a:rPr lang="zh-CN" altLang="en-US" sz="2800"/>
              <a:t>产品设计规范</a:t>
            </a:r>
            <a:r>
              <a:rPr lang="en-US" altLang="zh-CN" sz="2800"/>
              <a:t>(Spec</a:t>
            </a:r>
            <a:r>
              <a:rPr lang="zh-CN" altLang="en-US" sz="2800"/>
              <a:t>或设计文档</a:t>
            </a:r>
            <a:r>
              <a:rPr lang="en-US" altLang="zh-CN" sz="2800"/>
              <a:t>)</a:t>
            </a:r>
            <a:r>
              <a:rPr lang="zh-CN" altLang="en-US" sz="2800"/>
              <a:t>质量状态</a:t>
            </a:r>
          </a:p>
          <a:p>
            <a:pPr marL="533400" indent="-533400" eaLnBrk="1" hangingPunct="1">
              <a:lnSpc>
                <a:spcPct val="100000"/>
              </a:lnSpc>
              <a:buFont typeface="Wingdings" pitchFamily="2" charset="2"/>
              <a:buAutoNum type="arabicPeriod"/>
            </a:pPr>
            <a:r>
              <a:rPr lang="zh-CN" altLang="en-US" sz="2800"/>
              <a:t>缺陷（</a:t>
            </a:r>
            <a:r>
              <a:rPr lang="en-US" altLang="zh-CN" sz="2800"/>
              <a:t>bug</a:t>
            </a:r>
            <a:r>
              <a:rPr lang="zh-CN" altLang="en-US" sz="2800"/>
              <a:t>）数据有关度量</a:t>
            </a:r>
          </a:p>
          <a:p>
            <a:pPr marL="533400" indent="-533400" eaLnBrk="1" hangingPunct="1">
              <a:lnSpc>
                <a:spcPct val="100000"/>
              </a:lnSpc>
              <a:buFont typeface="Wingdings" pitchFamily="2" charset="2"/>
              <a:buAutoNum type="arabicPeriod"/>
            </a:pPr>
            <a:r>
              <a:rPr lang="zh-CN" altLang="en-US" sz="2800"/>
              <a:t>测试案例度量</a:t>
            </a:r>
          </a:p>
          <a:p>
            <a:pPr marL="533400" indent="-533400" eaLnBrk="1" hangingPunct="1">
              <a:lnSpc>
                <a:spcPct val="100000"/>
              </a:lnSpc>
              <a:buFont typeface="Wingdings" pitchFamily="2" charset="2"/>
              <a:buAutoNum type="arabicPeriod"/>
            </a:pPr>
            <a:r>
              <a:rPr lang="zh-CN" altLang="en-US" sz="2800"/>
              <a:t>测试规范度量</a:t>
            </a:r>
          </a:p>
          <a:p>
            <a:pPr marL="533400" indent="-533400" eaLnBrk="1" hangingPunct="1">
              <a:lnSpc>
                <a:spcPct val="100000"/>
              </a:lnSpc>
              <a:buFont typeface="Wingdings" pitchFamily="2" charset="2"/>
              <a:buAutoNum type="arabicPeriod"/>
            </a:pPr>
            <a:r>
              <a:rPr lang="zh-CN" altLang="en-US" sz="2800"/>
              <a:t>测试过的系统数量</a:t>
            </a:r>
          </a:p>
          <a:p>
            <a:pPr marL="533400" indent="-533400" eaLnBrk="1" hangingPunct="1">
              <a:lnSpc>
                <a:spcPct val="100000"/>
              </a:lnSpc>
              <a:buFont typeface="Wingdings" pitchFamily="2" charset="2"/>
              <a:buAutoNum type="arabicPeriod"/>
            </a:pPr>
            <a:r>
              <a:rPr lang="zh-CN" altLang="en-US" sz="2800"/>
              <a:t>自动化测试度量</a:t>
            </a:r>
          </a:p>
          <a:p>
            <a:pPr marL="533400" indent="-533400" eaLnBrk="1" hangingPunct="1">
              <a:lnSpc>
                <a:spcPct val="100000"/>
              </a:lnSpc>
              <a:buFont typeface="Wingdings" pitchFamily="2" charset="2"/>
              <a:buAutoNum type="arabicPeriod"/>
            </a:pPr>
            <a:r>
              <a:rPr lang="en-US" altLang="zh-CN" sz="2800"/>
              <a:t>CodeCoverage</a:t>
            </a:r>
            <a:r>
              <a:rPr lang="zh-CN" altLang="en-US" sz="2800"/>
              <a:t>（代码覆盖）</a:t>
            </a:r>
          </a:p>
          <a:p>
            <a:pPr marL="533400" indent="-533400" eaLnBrk="1" hangingPunct="1">
              <a:lnSpc>
                <a:spcPct val="100000"/>
              </a:lnSpc>
              <a:buFont typeface="Wingdings" pitchFamily="2" charset="2"/>
              <a:buAutoNum type="arabicPeriod"/>
            </a:pPr>
            <a:r>
              <a:rPr lang="zh-CN" altLang="en-US" sz="2800"/>
              <a:t>单一功能测试验收质量度量</a:t>
            </a:r>
          </a:p>
          <a:p>
            <a:pPr marL="533400" indent="-533400" eaLnBrk="1" hangingPunct="1">
              <a:lnSpc>
                <a:spcPct val="100000"/>
              </a:lnSpc>
              <a:buFontTx/>
              <a:buNone/>
            </a:pPr>
            <a:endParaRPr lang="zh-CN" altLang="en-US" sz="2800"/>
          </a:p>
          <a:p>
            <a:pPr marL="533400" indent="-533400" eaLnBrk="1" hangingPunct="1">
              <a:lnSpc>
                <a:spcPct val="100000"/>
              </a:lnSpc>
            </a:pPr>
            <a:endParaRPr lang="en-US" altLang="zh-CN" sz="2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64DC6D07-6351-DEB5-349A-35D22999FBE1}"/>
              </a:ext>
            </a:extLst>
          </p:cNvPr>
          <p:cNvSpPr>
            <a:spLocks noGrp="1" noChangeArrowheads="1"/>
          </p:cNvSpPr>
          <p:nvPr>
            <p:ph type="title"/>
          </p:nvPr>
        </p:nvSpPr>
        <p:spPr>
          <a:xfrm>
            <a:off x="381000" y="609600"/>
            <a:ext cx="8393113" cy="585788"/>
          </a:xfrm>
        </p:spPr>
        <p:txBody>
          <a:bodyPr/>
          <a:lstStyle/>
          <a:p>
            <a:pPr eaLnBrk="1" hangingPunct="1"/>
            <a:r>
              <a:rPr lang="en-US" altLang="zh-CN"/>
              <a:t>1.</a:t>
            </a:r>
            <a:r>
              <a:rPr lang="zh-CN" altLang="en-US"/>
              <a:t>产品设计规范质量状态分类</a:t>
            </a:r>
          </a:p>
        </p:txBody>
      </p:sp>
      <p:sp>
        <p:nvSpPr>
          <p:cNvPr id="44034" name="Rectangle 3">
            <a:extLst>
              <a:ext uri="{FF2B5EF4-FFF2-40B4-BE49-F238E27FC236}">
                <a16:creationId xmlns:a16="http://schemas.microsoft.com/office/drawing/2014/main" id="{1058D043-F4CC-2188-F427-D82949427B80}"/>
              </a:ext>
            </a:extLst>
          </p:cNvPr>
          <p:cNvSpPr>
            <a:spLocks noGrp="1" noChangeArrowheads="1"/>
          </p:cNvSpPr>
          <p:nvPr>
            <p:ph type="body" idx="1"/>
          </p:nvPr>
        </p:nvSpPr>
        <p:spPr>
          <a:xfrm>
            <a:off x="381000" y="1420813"/>
            <a:ext cx="8388350" cy="3324225"/>
          </a:xfrm>
        </p:spPr>
        <p:txBody>
          <a:bodyPr/>
          <a:lstStyle/>
          <a:p>
            <a:pPr eaLnBrk="1" hangingPunct="1">
              <a:lnSpc>
                <a:spcPts val="4000"/>
              </a:lnSpc>
            </a:pPr>
            <a:r>
              <a:rPr lang="zh-CN" altLang="en-US"/>
              <a:t>常用的五种状态</a:t>
            </a:r>
          </a:p>
          <a:p>
            <a:pPr lvl="1" eaLnBrk="1" hangingPunct="1">
              <a:lnSpc>
                <a:spcPts val="4000"/>
              </a:lnSpc>
            </a:pPr>
            <a:r>
              <a:rPr lang="zh-CN" altLang="en-US">
                <a:solidFill>
                  <a:srgbClr val="FF0000"/>
                </a:solidFill>
              </a:rPr>
              <a:t>一页 </a:t>
            </a:r>
            <a:r>
              <a:rPr lang="en-US" altLang="zh-CN"/>
              <a:t>(One page)– </a:t>
            </a:r>
            <a:r>
              <a:rPr lang="zh-CN" altLang="en-US"/>
              <a:t>用于安排时间和分配人员</a:t>
            </a:r>
          </a:p>
          <a:p>
            <a:pPr lvl="1" eaLnBrk="1" hangingPunct="1">
              <a:lnSpc>
                <a:spcPts val="4000"/>
              </a:lnSpc>
            </a:pPr>
            <a:r>
              <a:rPr lang="zh-CN" altLang="en-US">
                <a:solidFill>
                  <a:srgbClr val="FF0000"/>
                </a:solidFill>
              </a:rPr>
              <a:t>草稿</a:t>
            </a:r>
            <a:r>
              <a:rPr lang="zh-CN" altLang="en-US"/>
              <a:t> </a:t>
            </a:r>
            <a:r>
              <a:rPr lang="en-US" altLang="zh-CN"/>
              <a:t>(Draft)– </a:t>
            </a:r>
            <a:r>
              <a:rPr lang="zh-CN" altLang="en-US"/>
              <a:t>用于提出疑问和初步设想以供讨论</a:t>
            </a:r>
          </a:p>
          <a:p>
            <a:pPr lvl="1" eaLnBrk="1" hangingPunct="1">
              <a:lnSpc>
                <a:spcPts val="4000"/>
              </a:lnSpc>
            </a:pPr>
            <a:r>
              <a:rPr lang="zh-CN" altLang="en-US">
                <a:solidFill>
                  <a:srgbClr val="FF0000"/>
                </a:solidFill>
              </a:rPr>
              <a:t>审阅</a:t>
            </a:r>
            <a:r>
              <a:rPr lang="zh-CN" altLang="en-US"/>
              <a:t> </a:t>
            </a:r>
            <a:r>
              <a:rPr lang="en-US" altLang="zh-CN"/>
              <a:t>(Review)–</a:t>
            </a:r>
            <a:r>
              <a:rPr lang="zh-CN" altLang="en-US"/>
              <a:t>有所有的设计技术细节，可以供审阅</a:t>
            </a:r>
          </a:p>
          <a:p>
            <a:pPr lvl="1" eaLnBrk="1" hangingPunct="1">
              <a:lnSpc>
                <a:spcPts val="4000"/>
              </a:lnSpc>
            </a:pPr>
            <a:r>
              <a:rPr lang="zh-CN" altLang="en-US">
                <a:solidFill>
                  <a:srgbClr val="FF0000"/>
                </a:solidFill>
              </a:rPr>
              <a:t>提交审核会 </a:t>
            </a:r>
            <a:r>
              <a:rPr lang="en-US" altLang="zh-CN"/>
              <a:t>(Inspection)–</a:t>
            </a:r>
            <a:r>
              <a:rPr lang="zh-CN" altLang="en-US"/>
              <a:t>所有的设计技术细节到位、没有明显遗留疑问、漏洞等</a:t>
            </a:r>
          </a:p>
          <a:p>
            <a:pPr lvl="1" eaLnBrk="1" hangingPunct="1">
              <a:lnSpc>
                <a:spcPts val="4000"/>
              </a:lnSpc>
            </a:pPr>
            <a:r>
              <a:rPr lang="zh-CN" altLang="en-US">
                <a:solidFill>
                  <a:srgbClr val="FF0000"/>
                </a:solidFill>
              </a:rPr>
              <a:t>开始编码 </a:t>
            </a:r>
            <a:r>
              <a:rPr lang="en-US" altLang="zh-CN"/>
              <a:t>(Coding)– </a:t>
            </a:r>
            <a:r>
              <a:rPr lang="zh-CN" altLang="en-US"/>
              <a:t>开发人员可以开始编写代码来实现该设计功能规范</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64CE5AE-0351-A06C-194C-4331706957EC}"/>
              </a:ext>
            </a:extLst>
          </p:cNvPr>
          <p:cNvSpPr>
            <a:spLocks noGrp="1" noChangeArrowheads="1"/>
          </p:cNvSpPr>
          <p:nvPr>
            <p:ph type="title"/>
          </p:nvPr>
        </p:nvSpPr>
        <p:spPr>
          <a:xfrm>
            <a:off x="533400" y="838200"/>
            <a:ext cx="8393113" cy="530225"/>
          </a:xfrm>
        </p:spPr>
        <p:txBody>
          <a:bodyPr/>
          <a:lstStyle/>
          <a:p>
            <a:pPr eaLnBrk="1" hangingPunct="1"/>
            <a:r>
              <a:rPr lang="zh-CN" altLang="en-US" sz="4000"/>
              <a:t>产品设计规范质量到位状况</a:t>
            </a:r>
          </a:p>
        </p:txBody>
      </p:sp>
      <p:sp>
        <p:nvSpPr>
          <p:cNvPr id="45058" name="Rectangle 3">
            <a:extLst>
              <a:ext uri="{FF2B5EF4-FFF2-40B4-BE49-F238E27FC236}">
                <a16:creationId xmlns:a16="http://schemas.microsoft.com/office/drawing/2014/main" id="{32B4C890-170C-1777-D6FC-B50BF6641767}"/>
              </a:ext>
            </a:extLst>
          </p:cNvPr>
          <p:cNvSpPr>
            <a:spLocks noGrp="1" noChangeArrowheads="1"/>
          </p:cNvSpPr>
          <p:nvPr>
            <p:ph type="body" idx="1"/>
          </p:nvPr>
        </p:nvSpPr>
        <p:spPr>
          <a:xfrm>
            <a:off x="685800" y="1747838"/>
            <a:ext cx="7054850" cy="1885950"/>
          </a:xfrm>
        </p:spPr>
        <p:txBody>
          <a:bodyPr/>
          <a:lstStyle/>
          <a:p>
            <a:pPr eaLnBrk="1" hangingPunct="1"/>
            <a:r>
              <a:rPr lang="zh-CN" altLang="en-US"/>
              <a:t>五种状态中各占的</a:t>
            </a:r>
            <a:r>
              <a:rPr lang="en-US" altLang="zh-CN"/>
              <a:t>%</a:t>
            </a:r>
            <a:r>
              <a:rPr lang="zh-CN" altLang="en-US"/>
              <a:t>是多少</a:t>
            </a:r>
            <a:r>
              <a:rPr lang="en-US" altLang="zh-CN"/>
              <a:t>?</a:t>
            </a:r>
          </a:p>
          <a:p>
            <a:pPr eaLnBrk="1" hangingPunct="1"/>
            <a:r>
              <a:rPr lang="zh-CN" altLang="en-US"/>
              <a:t>按事先计划日程完成的比例是多少？</a:t>
            </a:r>
          </a:p>
          <a:p>
            <a:pPr eaLnBrk="1" hangingPunct="1"/>
            <a:r>
              <a:rPr lang="zh-CN" altLang="en-US"/>
              <a:t>多少</a:t>
            </a:r>
            <a:r>
              <a:rPr lang="en-US" altLang="zh-CN"/>
              <a:t>%</a:t>
            </a:r>
            <a:r>
              <a:rPr lang="zh-CN" altLang="en-US"/>
              <a:t>开发人员至少有一个指派给他的功能可以进行编码？</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48D200FD-A2FB-A7A7-78F5-7D2649229534}"/>
              </a:ext>
            </a:extLst>
          </p:cNvPr>
          <p:cNvSpPr>
            <a:spLocks noGrp="1" noChangeArrowheads="1"/>
          </p:cNvSpPr>
          <p:nvPr>
            <p:ph type="title"/>
          </p:nvPr>
        </p:nvSpPr>
        <p:spPr>
          <a:xfrm>
            <a:off x="889000" y="228600"/>
            <a:ext cx="7885113" cy="585788"/>
          </a:xfrm>
        </p:spPr>
        <p:txBody>
          <a:bodyPr/>
          <a:lstStyle/>
          <a:p>
            <a:pPr eaLnBrk="1" hangingPunct="1"/>
            <a:r>
              <a:rPr lang="en-US" altLang="zh-CN"/>
              <a:t>2.</a:t>
            </a:r>
            <a:r>
              <a:rPr lang="zh-CN" altLang="en-US"/>
              <a:t>缺陷统计数据的度量</a:t>
            </a:r>
            <a:endParaRPr lang="en-US" altLang="zh-CN"/>
          </a:p>
        </p:txBody>
      </p:sp>
      <p:sp>
        <p:nvSpPr>
          <p:cNvPr id="46082" name="Rectangle 3">
            <a:extLst>
              <a:ext uri="{FF2B5EF4-FFF2-40B4-BE49-F238E27FC236}">
                <a16:creationId xmlns:a16="http://schemas.microsoft.com/office/drawing/2014/main" id="{E4A36017-4D13-E1B8-10D5-7B6BEDC1FDEC}"/>
              </a:ext>
            </a:extLst>
          </p:cNvPr>
          <p:cNvSpPr>
            <a:spLocks noGrp="1" noChangeArrowheads="1"/>
          </p:cNvSpPr>
          <p:nvPr>
            <p:ph type="body" idx="1"/>
          </p:nvPr>
        </p:nvSpPr>
        <p:spPr>
          <a:xfrm>
            <a:off x="395288" y="1052513"/>
            <a:ext cx="8458200" cy="5186362"/>
          </a:xfrm>
        </p:spPr>
        <p:txBody>
          <a:bodyPr/>
          <a:lstStyle/>
          <a:p>
            <a:pPr marL="233363" indent="-233363" eaLnBrk="1" hangingPunct="1">
              <a:lnSpc>
                <a:spcPct val="100000"/>
              </a:lnSpc>
            </a:pPr>
            <a:r>
              <a:rPr lang="zh-CN" altLang="en-US" sz="2400"/>
              <a:t>所有缺陷数量的时间走势或趋势统计 </a:t>
            </a:r>
            <a:r>
              <a:rPr lang="en-US" altLang="zh-CN" sz="2400"/>
              <a:t>(Bug Trends By Time)</a:t>
            </a:r>
          </a:p>
          <a:p>
            <a:pPr marL="233363" indent="-233363" eaLnBrk="1" hangingPunct="1">
              <a:lnSpc>
                <a:spcPct val="100000"/>
              </a:lnSpc>
            </a:pPr>
            <a:r>
              <a:rPr lang="zh-CN" altLang="en-US" sz="2400"/>
              <a:t>未被处理的缺陷按照严重程度的统计 </a:t>
            </a:r>
            <a:r>
              <a:rPr lang="en-US" altLang="zh-CN" sz="2400"/>
              <a:t>(Active Bugs By Severity)</a:t>
            </a:r>
            <a:r>
              <a:rPr lang="en-US" altLang="ja-JP"/>
              <a:t> </a:t>
            </a:r>
            <a:endParaRPr lang="en-US" altLang="zh-CN" sz="2400"/>
          </a:p>
          <a:p>
            <a:pPr marL="233363" indent="-233363" eaLnBrk="1" hangingPunct="1">
              <a:lnSpc>
                <a:spcPct val="100000"/>
              </a:lnSpc>
            </a:pPr>
            <a:r>
              <a:rPr lang="zh-CN" altLang="en-US" sz="2400"/>
              <a:t>未被处理的缺陷按照优先程度的统计 </a:t>
            </a:r>
            <a:r>
              <a:rPr lang="en-US" altLang="zh-CN" sz="2400"/>
              <a:t>(Active Bugs By Priority)</a:t>
            </a:r>
          </a:p>
          <a:p>
            <a:pPr marL="233363" indent="-233363" eaLnBrk="1" hangingPunct="1">
              <a:lnSpc>
                <a:spcPct val="100000"/>
              </a:lnSpc>
            </a:pPr>
            <a:r>
              <a:rPr lang="zh-CN" altLang="en-US" sz="2400"/>
              <a:t>未被处理的缺陷数量的时间走势或趋势统计</a:t>
            </a:r>
            <a:r>
              <a:rPr lang="ja-JP" altLang="en-US" sz="2400"/>
              <a:t> </a:t>
            </a:r>
            <a:r>
              <a:rPr lang="zh-CN" altLang="en-US" sz="2400"/>
              <a:t>（</a:t>
            </a:r>
            <a:r>
              <a:rPr lang="en-US" altLang="zh-CN" sz="2400"/>
              <a:t>Active Bugs Over Time</a:t>
            </a:r>
            <a:r>
              <a:rPr lang="zh-CN" altLang="en-US" sz="2400"/>
              <a:t>）</a:t>
            </a:r>
          </a:p>
          <a:p>
            <a:pPr marL="233363" indent="-233363" eaLnBrk="1" hangingPunct="1">
              <a:lnSpc>
                <a:spcPct val="100000"/>
              </a:lnSpc>
            </a:pPr>
            <a:r>
              <a:rPr lang="zh-CN" altLang="en-US" sz="2400"/>
              <a:t>所有的缺陷按照严重程度的统计</a:t>
            </a:r>
            <a:r>
              <a:rPr lang="en-US" altLang="ja-JP" sz="2400"/>
              <a:t>(</a:t>
            </a:r>
            <a:r>
              <a:rPr lang="en-US" altLang="zh-CN" sz="2400"/>
              <a:t>All Bugs By Severity)</a:t>
            </a:r>
          </a:p>
          <a:p>
            <a:pPr marL="233363" indent="-233363" eaLnBrk="1" hangingPunct="1">
              <a:lnSpc>
                <a:spcPct val="100000"/>
              </a:lnSpc>
            </a:pPr>
            <a:r>
              <a:rPr lang="zh-CN" altLang="en-US" sz="2400"/>
              <a:t>新被发现的缺陷按严重程度的统计 </a:t>
            </a:r>
            <a:r>
              <a:rPr lang="en-US" altLang="zh-CN" sz="2400"/>
              <a:t>(Opened Bugs By Severity)</a:t>
            </a:r>
            <a:r>
              <a:rPr lang="en-US" altLang="ja-JP" sz="2400"/>
              <a:t> </a:t>
            </a:r>
            <a:endParaRPr lang="en-US" altLang="zh-CN" sz="2400"/>
          </a:p>
          <a:p>
            <a:pPr marL="233363" indent="-233363" eaLnBrk="1" hangingPunct="1">
              <a:lnSpc>
                <a:spcPct val="100000"/>
              </a:lnSpc>
            </a:pPr>
            <a:r>
              <a:rPr lang="zh-CN" altLang="en-US" sz="2400"/>
              <a:t>已处理的缺陷按照严重程度的统计 </a:t>
            </a:r>
            <a:r>
              <a:rPr lang="en-US" altLang="zh-CN" sz="2400"/>
              <a:t>(Resolved Bugs By Severity)</a:t>
            </a:r>
            <a:r>
              <a:rPr lang="en-US" altLang="ja-JP" sz="2400"/>
              <a:t> </a:t>
            </a:r>
            <a:endParaRPr lang="en-US" altLang="zh-CN" sz="2400"/>
          </a:p>
          <a:p>
            <a:pPr marL="233363" indent="-233363" eaLnBrk="1" hangingPunct="1">
              <a:lnSpc>
                <a:spcPct val="100000"/>
              </a:lnSpc>
            </a:pPr>
            <a:r>
              <a:rPr lang="zh-CN" altLang="en-US" sz="2400"/>
              <a:t>被修复的缺陷按照严重程度的统计</a:t>
            </a:r>
            <a:r>
              <a:rPr lang="ja-JP" altLang="en-US" sz="2400"/>
              <a:t> </a:t>
            </a:r>
            <a:r>
              <a:rPr lang="en-US" altLang="ja-JP" sz="2400"/>
              <a:t>(</a:t>
            </a:r>
            <a:r>
              <a:rPr lang="en-US" altLang="zh-CN" sz="2400"/>
              <a:t>Fixed By Severity)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a:extLst>
              <a:ext uri="{FF2B5EF4-FFF2-40B4-BE49-F238E27FC236}">
                <a16:creationId xmlns:a16="http://schemas.microsoft.com/office/drawing/2014/main" id="{509A6C44-97B5-9AEB-200F-443FA18F9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7391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Text Box 5">
            <a:extLst>
              <a:ext uri="{FF2B5EF4-FFF2-40B4-BE49-F238E27FC236}">
                <a16:creationId xmlns:a16="http://schemas.microsoft.com/office/drawing/2014/main" id="{B9BE7230-698B-BC4A-F740-226370B33EE4}"/>
              </a:ext>
            </a:extLst>
          </p:cNvPr>
          <p:cNvSpPr txBox="1">
            <a:spLocks noChangeArrowheads="1"/>
          </p:cNvSpPr>
          <p:nvPr/>
        </p:nvSpPr>
        <p:spPr bwMode="auto">
          <a:xfrm>
            <a:off x="3124200" y="533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ja-JP" altLang="en-US" sz="1800"/>
          </a:p>
        </p:txBody>
      </p:sp>
      <p:sp>
        <p:nvSpPr>
          <p:cNvPr id="48131" name="Text Box 6">
            <a:extLst>
              <a:ext uri="{FF2B5EF4-FFF2-40B4-BE49-F238E27FC236}">
                <a16:creationId xmlns:a16="http://schemas.microsoft.com/office/drawing/2014/main" id="{61FD1256-C533-2DF7-C64B-825454DA8585}"/>
              </a:ext>
            </a:extLst>
          </p:cNvPr>
          <p:cNvSpPr txBox="1">
            <a:spLocks noChangeArrowheads="1"/>
          </p:cNvSpPr>
          <p:nvPr/>
        </p:nvSpPr>
        <p:spPr bwMode="auto">
          <a:xfrm>
            <a:off x="4343400" y="6019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solidFill>
                  <a:srgbClr val="FF0000"/>
                </a:solidFill>
              </a:rPr>
              <a:t>时间</a:t>
            </a:r>
          </a:p>
        </p:txBody>
      </p:sp>
      <p:sp>
        <p:nvSpPr>
          <p:cNvPr id="48132" name="Text Box 7">
            <a:extLst>
              <a:ext uri="{FF2B5EF4-FFF2-40B4-BE49-F238E27FC236}">
                <a16:creationId xmlns:a16="http://schemas.microsoft.com/office/drawing/2014/main" id="{83A39E39-4109-691F-D23D-0F625519E94F}"/>
              </a:ext>
            </a:extLst>
          </p:cNvPr>
          <p:cNvSpPr txBox="1">
            <a:spLocks noChangeArrowheads="1"/>
          </p:cNvSpPr>
          <p:nvPr/>
        </p:nvSpPr>
        <p:spPr bwMode="auto">
          <a:xfrm>
            <a:off x="528638" y="2438400"/>
            <a:ext cx="55403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solidFill>
                  <a:srgbClr val="FF0000"/>
                </a:solidFill>
              </a:rPr>
              <a:t>缺陷数量</a:t>
            </a:r>
          </a:p>
        </p:txBody>
      </p:sp>
      <p:sp>
        <p:nvSpPr>
          <p:cNvPr id="48133" name="Text Box 8">
            <a:extLst>
              <a:ext uri="{FF2B5EF4-FFF2-40B4-BE49-F238E27FC236}">
                <a16:creationId xmlns:a16="http://schemas.microsoft.com/office/drawing/2014/main" id="{84C5DEC3-3226-2876-3B18-ABC65B8BFB99}"/>
              </a:ext>
            </a:extLst>
          </p:cNvPr>
          <p:cNvSpPr txBox="1">
            <a:spLocks noChangeArrowheads="1"/>
          </p:cNvSpPr>
          <p:nvPr/>
        </p:nvSpPr>
        <p:spPr bwMode="auto">
          <a:xfrm>
            <a:off x="762000" y="2286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solidFill>
                  <a:srgbClr val="FF0000"/>
                </a:solidFill>
              </a:rPr>
              <a:t>所有的缺陷按照严重程度的统计</a:t>
            </a:r>
            <a:r>
              <a:rPr lang="en-US" altLang="ja-JP" sz="2400" b="1">
                <a:solidFill>
                  <a:srgbClr val="FF0000"/>
                </a:solidFill>
              </a:rPr>
              <a:t>(</a:t>
            </a:r>
            <a:r>
              <a:rPr lang="en-US" altLang="zh-CN" sz="2400" b="1">
                <a:solidFill>
                  <a:srgbClr val="FF0000"/>
                </a:solidFill>
              </a:rPr>
              <a:t>All Bugs By Severity)</a:t>
            </a:r>
            <a:endParaRPr lang="ja-JP" altLang="en-US" sz="2400" b="1">
              <a:solidFill>
                <a:srgbClr val="FF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0E4726D-A698-D4E4-B22D-997299D28B40}"/>
              </a:ext>
            </a:extLst>
          </p:cNvPr>
          <p:cNvSpPr>
            <a:spLocks noGrp="1" noChangeArrowheads="1"/>
          </p:cNvSpPr>
          <p:nvPr>
            <p:ph type="title"/>
          </p:nvPr>
        </p:nvSpPr>
        <p:spPr/>
        <p:txBody>
          <a:bodyPr/>
          <a:lstStyle/>
          <a:p>
            <a:pPr eaLnBrk="1" hangingPunct="1"/>
            <a:r>
              <a:rPr lang="en-US" altLang="zh-CN"/>
              <a:t>2.</a:t>
            </a:r>
            <a:r>
              <a:rPr lang="zh-CN" altLang="en-US"/>
              <a:t>缺陷统计数据的度量</a:t>
            </a:r>
            <a:r>
              <a:rPr lang="en-US" altLang="zh-CN"/>
              <a:t>(</a:t>
            </a:r>
            <a:r>
              <a:rPr lang="zh-CN" altLang="en-US"/>
              <a:t>续</a:t>
            </a:r>
            <a:r>
              <a:rPr lang="en-US" altLang="zh-CN"/>
              <a:t>)</a:t>
            </a:r>
          </a:p>
        </p:txBody>
      </p:sp>
      <p:sp>
        <p:nvSpPr>
          <p:cNvPr id="49154" name="Rectangle 3">
            <a:extLst>
              <a:ext uri="{FF2B5EF4-FFF2-40B4-BE49-F238E27FC236}">
                <a16:creationId xmlns:a16="http://schemas.microsoft.com/office/drawing/2014/main" id="{072CD782-69D4-B22E-0BA5-42CA51433AD2}"/>
              </a:ext>
            </a:extLst>
          </p:cNvPr>
          <p:cNvSpPr>
            <a:spLocks noGrp="1" noChangeArrowheads="1"/>
          </p:cNvSpPr>
          <p:nvPr>
            <p:ph type="body" idx="1"/>
          </p:nvPr>
        </p:nvSpPr>
        <p:spPr>
          <a:xfrm>
            <a:off x="304800" y="1371600"/>
            <a:ext cx="8534400" cy="3487738"/>
          </a:xfrm>
        </p:spPr>
        <p:txBody>
          <a:bodyPr/>
          <a:lstStyle/>
          <a:p>
            <a:pPr eaLnBrk="1" hangingPunct="1"/>
            <a:r>
              <a:rPr lang="zh-CN" altLang="en-US" sz="2400"/>
              <a:t>已发现缺陷的数量和已修复的缺陷的数量的比率</a:t>
            </a:r>
            <a:r>
              <a:rPr lang="ja-JP" altLang="en-US" sz="2400"/>
              <a:t> </a:t>
            </a:r>
            <a:r>
              <a:rPr lang="en-US" altLang="zh-CN" sz="2400"/>
              <a:t>(Fixed/Found)</a:t>
            </a:r>
            <a:r>
              <a:rPr lang="zh-CN" altLang="en-US" sz="2400"/>
              <a:t>。也被称为修改率或纠错率</a:t>
            </a:r>
            <a:r>
              <a:rPr lang="en-US" altLang="zh-CN" sz="2400"/>
              <a:t>(Fix Rate)</a:t>
            </a:r>
            <a:r>
              <a:rPr lang="en-US" altLang="ja-JP" sz="2400"/>
              <a:t> </a:t>
            </a:r>
            <a:endParaRPr lang="en-US" altLang="zh-CN" sz="2400"/>
          </a:p>
          <a:p>
            <a:pPr eaLnBrk="1" hangingPunct="1"/>
            <a:r>
              <a:rPr lang="zh-CN" altLang="en-US" sz="2400"/>
              <a:t>未处理的缺陷数量和已处理的的缺陷数量的比率</a:t>
            </a:r>
            <a:r>
              <a:rPr lang="ja-JP" altLang="en-US" sz="2400"/>
              <a:t> </a:t>
            </a:r>
            <a:r>
              <a:rPr lang="en-US" altLang="ja-JP" sz="2400"/>
              <a:t>(</a:t>
            </a:r>
            <a:r>
              <a:rPr lang="en-US" altLang="zh-CN" sz="2400"/>
              <a:t>active/resolved)</a:t>
            </a:r>
          </a:p>
          <a:p>
            <a:pPr eaLnBrk="1" hangingPunct="1"/>
            <a:r>
              <a:rPr lang="zh-CN" altLang="en-US" sz="2400"/>
              <a:t>已处理的被修复的缺陷数量和已处理的缺陷数量的比率（</a:t>
            </a:r>
            <a:r>
              <a:rPr lang="en-US" altLang="zh-CN" sz="2400"/>
              <a:t>Resolved as Fixed/resolved</a:t>
            </a:r>
            <a:r>
              <a:rPr lang="zh-CN" altLang="en-US" sz="2400"/>
              <a:t>）</a:t>
            </a:r>
          </a:p>
          <a:p>
            <a:pPr eaLnBrk="1" hangingPunct="1"/>
            <a:r>
              <a:rPr lang="zh-CN" altLang="en-US" sz="2400"/>
              <a:t>重新被激活的已修复的缺陷数量</a:t>
            </a:r>
            <a:r>
              <a:rPr lang="en-US" altLang="ja-JP" sz="2400"/>
              <a:t>(</a:t>
            </a:r>
            <a:r>
              <a:rPr lang="en-US" altLang="zh-CN" sz="2400"/>
              <a:t>Bug re-activation rate)</a:t>
            </a:r>
          </a:p>
          <a:p>
            <a:pPr eaLnBrk="1" hangingPunct="1"/>
            <a:r>
              <a:rPr lang="zh-CN" altLang="en-US" sz="2400"/>
              <a:t>通过测试找到的缺陷的统计</a:t>
            </a:r>
            <a:r>
              <a:rPr lang="en-US" altLang="ja-JP" sz="2400"/>
              <a:t>(</a:t>
            </a:r>
            <a:r>
              <a:rPr lang="en-US" altLang="zh-CN" sz="2400"/>
              <a:t>Bugs opened by testing activity)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C285C1D9-BC35-AA4E-253D-4BBDC95BA7BA}"/>
              </a:ext>
            </a:extLst>
          </p:cNvPr>
          <p:cNvSpPr>
            <a:spLocks noGrp="1" noChangeArrowheads="1"/>
          </p:cNvSpPr>
          <p:nvPr>
            <p:ph type="title"/>
          </p:nvPr>
        </p:nvSpPr>
        <p:spPr/>
        <p:txBody>
          <a:bodyPr/>
          <a:lstStyle/>
          <a:p>
            <a:r>
              <a:rPr lang="en-US" altLang="zh-CN"/>
              <a:t>14.1 </a:t>
            </a:r>
            <a:r>
              <a:rPr lang="zh-CN" altLang="en-US"/>
              <a:t>什么是质量</a:t>
            </a:r>
          </a:p>
        </p:txBody>
      </p:sp>
      <p:sp>
        <p:nvSpPr>
          <p:cNvPr id="17410" name="内容占位符 2">
            <a:extLst>
              <a:ext uri="{FF2B5EF4-FFF2-40B4-BE49-F238E27FC236}">
                <a16:creationId xmlns:a16="http://schemas.microsoft.com/office/drawing/2014/main" id="{0D4604AE-8AA4-6125-4C22-954235946E88}"/>
              </a:ext>
            </a:extLst>
          </p:cNvPr>
          <p:cNvSpPr>
            <a:spLocks noGrp="1" noChangeArrowheads="1"/>
          </p:cNvSpPr>
          <p:nvPr>
            <p:ph idx="1"/>
          </p:nvPr>
        </p:nvSpPr>
        <p:spPr/>
        <p:txBody>
          <a:bodyPr/>
          <a:lstStyle/>
          <a:p>
            <a:r>
              <a:rPr lang="zh-CN" altLang="en-US"/>
              <a:t>现如今软件质量仍然是一个问题，每年耗费了大量的资金</a:t>
            </a:r>
            <a:endParaRPr lang="en-US" altLang="zh-CN"/>
          </a:p>
          <a:p>
            <a:r>
              <a:rPr lang="zh-CN" altLang="en-US"/>
              <a:t>客户责备开发人员，认为粗心的实践导致低质量的软件。开发人员责备客户，认为不合理的交工日期以及连续不断的变更使开发人员在还没有完全验证时就交付了软件。这都是问题所在。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8DAEF69-299B-218F-A202-4A7F3E8DCDD9}"/>
              </a:ext>
            </a:extLst>
          </p:cNvPr>
          <p:cNvSpPr>
            <a:spLocks noGrp="1" noChangeArrowheads="1"/>
          </p:cNvSpPr>
          <p:nvPr>
            <p:ph type="title"/>
          </p:nvPr>
        </p:nvSpPr>
        <p:spPr>
          <a:xfrm>
            <a:off x="381000" y="533400"/>
            <a:ext cx="8393113" cy="585788"/>
          </a:xfrm>
        </p:spPr>
        <p:txBody>
          <a:bodyPr/>
          <a:lstStyle/>
          <a:p>
            <a:pPr eaLnBrk="1" hangingPunct="1"/>
            <a:r>
              <a:rPr lang="en-US" altLang="zh-CN"/>
              <a:t>2.</a:t>
            </a:r>
            <a:r>
              <a:rPr lang="zh-CN" altLang="en-US"/>
              <a:t>缺陷统计数据的度量</a:t>
            </a:r>
            <a:r>
              <a:rPr lang="en-US" altLang="zh-CN"/>
              <a:t>(</a:t>
            </a:r>
            <a:r>
              <a:rPr lang="zh-CN" altLang="en-US"/>
              <a:t>续</a:t>
            </a:r>
            <a:r>
              <a:rPr lang="en-US" altLang="zh-CN"/>
              <a:t>)</a:t>
            </a:r>
          </a:p>
        </p:txBody>
      </p:sp>
      <p:sp>
        <p:nvSpPr>
          <p:cNvPr id="51202" name="Rectangle 3">
            <a:extLst>
              <a:ext uri="{FF2B5EF4-FFF2-40B4-BE49-F238E27FC236}">
                <a16:creationId xmlns:a16="http://schemas.microsoft.com/office/drawing/2014/main" id="{84A934A1-57AD-39FC-3C82-CC77B945B274}"/>
              </a:ext>
            </a:extLst>
          </p:cNvPr>
          <p:cNvSpPr>
            <a:spLocks noGrp="1" noChangeArrowheads="1"/>
          </p:cNvSpPr>
          <p:nvPr>
            <p:ph type="body" idx="1"/>
          </p:nvPr>
        </p:nvSpPr>
        <p:spPr>
          <a:xfrm>
            <a:off x="381000" y="1420813"/>
            <a:ext cx="8388350" cy="3159125"/>
          </a:xfrm>
        </p:spPr>
        <p:txBody>
          <a:bodyPr/>
          <a:lstStyle/>
          <a:p>
            <a:pPr marL="233363" indent="-233363" eaLnBrk="1" hangingPunct="1"/>
            <a:r>
              <a:rPr lang="zh-CN" altLang="en-US" sz="2400"/>
              <a:t>不同语言版本缺陷数量的统计</a:t>
            </a:r>
            <a:r>
              <a:rPr lang="en-US" altLang="zh-CN" sz="2400"/>
              <a:t>(Bugs opened by Language version)</a:t>
            </a:r>
          </a:p>
          <a:p>
            <a:pPr marL="233363" indent="-233363" eaLnBrk="1" hangingPunct="1"/>
            <a:r>
              <a:rPr lang="zh-CN" altLang="en-US" sz="2400"/>
              <a:t>被报告存在缺陷的各功能统计</a:t>
            </a:r>
            <a:r>
              <a:rPr lang="en-US" altLang="zh-CN" sz="2400"/>
              <a:t>(Where your bugs were found)</a:t>
            </a:r>
          </a:p>
          <a:p>
            <a:pPr marL="233363" indent="-233363" eaLnBrk="1" hangingPunct="1"/>
            <a:r>
              <a:rPr lang="zh-CN" altLang="en-US" sz="2400"/>
              <a:t>处理缺陷的平均时间的统计</a:t>
            </a:r>
            <a:r>
              <a:rPr lang="en-US" altLang="zh-CN" sz="2400"/>
              <a:t>(Average Time to Resolve)</a:t>
            </a:r>
          </a:p>
          <a:p>
            <a:pPr marL="233363" indent="-233363" eaLnBrk="1" hangingPunct="1"/>
            <a:r>
              <a:rPr lang="zh-CN" altLang="en-US" sz="2400"/>
              <a:t>关闭缺陷的平均时间的统计</a:t>
            </a:r>
            <a:r>
              <a:rPr lang="en-US" altLang="zh-CN" sz="2400"/>
              <a:t>(Average Time to Close)</a:t>
            </a:r>
          </a:p>
          <a:p>
            <a:pPr marL="233363" indent="-233363" eaLnBrk="1" hangingPunct="1"/>
            <a:r>
              <a:rPr lang="zh-CN" altLang="en-US" sz="2400"/>
              <a:t>被处理缺陷的不同结论统计</a:t>
            </a:r>
            <a:r>
              <a:rPr lang="en-US" altLang="zh-CN" sz="2400"/>
              <a:t>(Resolved Bugs By Resolution)</a:t>
            </a:r>
          </a:p>
        </p:txBody>
      </p:sp>
      <p:sp>
        <p:nvSpPr>
          <p:cNvPr id="51203" name="Rectangle 4">
            <a:extLst>
              <a:ext uri="{FF2B5EF4-FFF2-40B4-BE49-F238E27FC236}">
                <a16:creationId xmlns:a16="http://schemas.microsoft.com/office/drawing/2014/main" id="{05F38AA6-A6E5-45AA-191D-7F39F4D6EC75}"/>
              </a:ext>
            </a:extLst>
          </p:cNvPr>
          <p:cNvSpPr>
            <a:spLocks noChangeArrowheads="1"/>
          </p:cNvSpPr>
          <p:nvPr/>
        </p:nvSpPr>
        <p:spPr bwMode="auto">
          <a:xfrm>
            <a:off x="1295400" y="1676400"/>
            <a:ext cx="57150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a:p>
            <a:pPr>
              <a:lnSpc>
                <a:spcPct val="100000"/>
              </a:lnSpc>
              <a:spcBef>
                <a:spcPct val="50000"/>
              </a:spcBef>
              <a:buFontTx/>
              <a:buNone/>
            </a:pPr>
            <a:endParaRPr lang="en-US" altLang="zh-CN" sz="2800">
              <a:latin typeface="Tahoma" panose="020B0604030504040204" pitchFamily="34" charset="0"/>
              <a:cs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2A42D6BF-CDC6-FB20-10B2-461A3C7C4706}"/>
              </a:ext>
            </a:extLst>
          </p:cNvPr>
          <p:cNvSpPr>
            <a:spLocks noGrp="1" noChangeArrowheads="1"/>
          </p:cNvSpPr>
          <p:nvPr>
            <p:ph type="title"/>
          </p:nvPr>
        </p:nvSpPr>
        <p:spPr/>
        <p:txBody>
          <a:bodyPr/>
          <a:lstStyle/>
          <a:p>
            <a:pPr eaLnBrk="1" hangingPunct="1"/>
            <a:r>
              <a:rPr lang="zh-CN" altLang="en-US"/>
              <a:t>里程碑编程阶段缺陷变化趋势</a:t>
            </a:r>
          </a:p>
        </p:txBody>
      </p:sp>
      <p:graphicFrame>
        <p:nvGraphicFramePr>
          <p:cNvPr id="53250" name="Object 2">
            <a:extLst>
              <a:ext uri="{FF2B5EF4-FFF2-40B4-BE49-F238E27FC236}">
                <a16:creationId xmlns:a16="http://schemas.microsoft.com/office/drawing/2014/main" id="{D055278D-995C-0F7A-8C43-AC74572356A0}"/>
              </a:ext>
            </a:extLst>
          </p:cNvPr>
          <p:cNvGraphicFramePr>
            <a:graphicFrameLocks noChangeAspect="1"/>
          </p:cNvGraphicFramePr>
          <p:nvPr>
            <p:ph idx="1"/>
          </p:nvPr>
        </p:nvGraphicFramePr>
        <p:xfrm>
          <a:off x="304800" y="1524000"/>
          <a:ext cx="8153400" cy="4533900"/>
        </p:xfrm>
        <a:graphic>
          <a:graphicData uri="http://schemas.openxmlformats.org/presentationml/2006/ole">
            <mc:AlternateContent xmlns:mc="http://schemas.openxmlformats.org/markup-compatibility/2006">
              <mc:Choice xmlns:v="urn:schemas-microsoft-com:vml" Requires="v">
                <p:oleObj name="Chart" r:id="rId2" imgW="9017000" imgH="5016500" progId="Excel.Sheet.8">
                  <p:embed/>
                </p:oleObj>
              </mc:Choice>
              <mc:Fallback>
                <p:oleObj name="Chart" r:id="rId2" imgW="9017000" imgH="501650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1534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4497468B-9B98-C263-356E-02881DD2FD28}"/>
              </a:ext>
            </a:extLst>
          </p:cNvPr>
          <p:cNvSpPr>
            <a:spLocks noGrp="1" noChangeArrowheads="1"/>
          </p:cNvSpPr>
          <p:nvPr>
            <p:ph type="title"/>
          </p:nvPr>
        </p:nvSpPr>
        <p:spPr>
          <a:xfrm>
            <a:off x="750888" y="609600"/>
            <a:ext cx="7021512" cy="530225"/>
          </a:xfrm>
        </p:spPr>
        <p:txBody>
          <a:bodyPr/>
          <a:lstStyle/>
          <a:p>
            <a:pPr eaLnBrk="1" hangingPunct="1"/>
            <a:r>
              <a:rPr lang="en-US" altLang="zh-CN" sz="4000"/>
              <a:t>3.</a:t>
            </a:r>
            <a:r>
              <a:rPr lang="zh-CN" altLang="en-US" sz="4000"/>
              <a:t>测试案例度量</a:t>
            </a:r>
          </a:p>
        </p:txBody>
      </p:sp>
      <p:sp>
        <p:nvSpPr>
          <p:cNvPr id="54274" name="Rectangle 3">
            <a:extLst>
              <a:ext uri="{FF2B5EF4-FFF2-40B4-BE49-F238E27FC236}">
                <a16:creationId xmlns:a16="http://schemas.microsoft.com/office/drawing/2014/main" id="{AB1F7F4E-8341-CD7F-19C6-3CF0162CBA77}"/>
              </a:ext>
            </a:extLst>
          </p:cNvPr>
          <p:cNvSpPr>
            <a:spLocks noGrp="1" noChangeArrowheads="1"/>
          </p:cNvSpPr>
          <p:nvPr>
            <p:ph type="body" idx="1"/>
          </p:nvPr>
        </p:nvSpPr>
        <p:spPr>
          <a:xfrm>
            <a:off x="381000" y="1420813"/>
            <a:ext cx="8388350" cy="2173287"/>
          </a:xfrm>
        </p:spPr>
        <p:txBody>
          <a:bodyPr/>
          <a:lstStyle/>
          <a:p>
            <a:pPr eaLnBrk="1" hangingPunct="1"/>
            <a:r>
              <a:rPr lang="zh-CN" altLang="en-US" sz="2400"/>
              <a:t>运行测试案例数量和通过测试的案例数量之比</a:t>
            </a:r>
          </a:p>
          <a:p>
            <a:pPr eaLnBrk="1" hangingPunct="1"/>
            <a:r>
              <a:rPr lang="zh-CN" altLang="en-US" sz="2400"/>
              <a:t>不同产品开发阶段该比率变化</a:t>
            </a:r>
          </a:p>
          <a:p>
            <a:pPr eaLnBrk="1" hangingPunct="1"/>
            <a:r>
              <a:rPr lang="zh-CN" altLang="en-US" sz="2400"/>
              <a:t>测试案例包括的范围</a:t>
            </a:r>
          </a:p>
          <a:p>
            <a:pPr eaLnBrk="1" hangingPunct="1"/>
            <a:r>
              <a:rPr lang="zh-CN" altLang="en-US" sz="2400"/>
              <a:t>运行测试案例的频率</a:t>
            </a:r>
          </a:p>
          <a:p>
            <a:pPr eaLnBrk="1" hangingPunct="1"/>
            <a:r>
              <a:rPr lang="zh-CN" altLang="en-US" sz="2400"/>
              <a:t>有测试案例的功能数量</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E5B09927-EA40-3A87-DC76-0B8F72DE742B}"/>
              </a:ext>
            </a:extLst>
          </p:cNvPr>
          <p:cNvSpPr>
            <a:spLocks noGrp="1" noChangeArrowheads="1"/>
          </p:cNvSpPr>
          <p:nvPr>
            <p:ph type="title"/>
          </p:nvPr>
        </p:nvSpPr>
        <p:spPr>
          <a:xfrm>
            <a:off x="457200" y="609600"/>
            <a:ext cx="8393113" cy="530225"/>
          </a:xfrm>
        </p:spPr>
        <p:txBody>
          <a:bodyPr/>
          <a:lstStyle/>
          <a:p>
            <a:pPr eaLnBrk="1" hangingPunct="1"/>
            <a:r>
              <a:rPr lang="en-US" altLang="zh-CN"/>
              <a:t>4.</a:t>
            </a:r>
            <a:r>
              <a:rPr lang="zh-CN" altLang="en-US"/>
              <a:t>测试规范度量</a:t>
            </a:r>
          </a:p>
        </p:txBody>
      </p:sp>
      <p:sp>
        <p:nvSpPr>
          <p:cNvPr id="55298" name="Rectangle 3">
            <a:extLst>
              <a:ext uri="{FF2B5EF4-FFF2-40B4-BE49-F238E27FC236}">
                <a16:creationId xmlns:a16="http://schemas.microsoft.com/office/drawing/2014/main" id="{AC75C286-60A5-3839-BB5B-8499D66ACB49}"/>
              </a:ext>
            </a:extLst>
          </p:cNvPr>
          <p:cNvSpPr>
            <a:spLocks noGrp="1" noChangeArrowheads="1"/>
          </p:cNvSpPr>
          <p:nvPr>
            <p:ph type="body" idx="1"/>
          </p:nvPr>
        </p:nvSpPr>
        <p:spPr>
          <a:xfrm>
            <a:off x="395288" y="3213100"/>
            <a:ext cx="8388350" cy="2247900"/>
          </a:xfrm>
        </p:spPr>
        <p:txBody>
          <a:bodyPr/>
          <a:lstStyle/>
          <a:p>
            <a:pPr eaLnBrk="1" hangingPunct="1"/>
            <a:r>
              <a:rPr lang="zh-CN" altLang="en-US" sz="2400"/>
              <a:t>测试规范数量和所有功能数量之比</a:t>
            </a:r>
          </a:p>
          <a:p>
            <a:pPr eaLnBrk="1" hangingPunct="1"/>
            <a:r>
              <a:rPr lang="zh-CN" altLang="en-US" sz="2400"/>
              <a:t>满足撰写要求的测试规范数量和所有测试规范数量之比</a:t>
            </a:r>
          </a:p>
          <a:p>
            <a:pPr eaLnBrk="1" hangingPunct="1"/>
            <a:r>
              <a:rPr lang="zh-CN" altLang="en-US" sz="2400"/>
              <a:t>必要的内容遗漏的比率</a:t>
            </a:r>
          </a:p>
          <a:p>
            <a:pPr eaLnBrk="1" hangingPunct="1"/>
            <a:endParaRPr lang="zh-CN" altLang="en-US" sz="2400"/>
          </a:p>
          <a:p>
            <a:pPr eaLnBrk="1" hangingPunct="1">
              <a:buFont typeface="Wingdings" pitchFamily="2" charset="2"/>
              <a:buNone/>
            </a:pPr>
            <a:endParaRPr lang="en-US" altLang="zh-CN"/>
          </a:p>
        </p:txBody>
      </p:sp>
      <p:sp>
        <p:nvSpPr>
          <p:cNvPr id="30724" name="Text Box 4">
            <a:extLst>
              <a:ext uri="{FF2B5EF4-FFF2-40B4-BE49-F238E27FC236}">
                <a16:creationId xmlns:a16="http://schemas.microsoft.com/office/drawing/2014/main" id="{76F287FD-DEA7-4014-7983-667584026909}"/>
              </a:ext>
            </a:extLst>
          </p:cNvPr>
          <p:cNvSpPr txBox="1">
            <a:spLocks noChangeArrowheads="1"/>
          </p:cNvSpPr>
          <p:nvPr/>
        </p:nvSpPr>
        <p:spPr bwMode="auto">
          <a:xfrm>
            <a:off x="685800" y="1674813"/>
            <a:ext cx="7315200" cy="1754187"/>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b="1">
                <a:solidFill>
                  <a:srgbClr val="FF0000"/>
                </a:solidFill>
              </a:rPr>
              <a:t>测试规范</a:t>
            </a:r>
            <a:r>
              <a:rPr lang="en-US" altLang="zh-CN" sz="2400" b="1">
                <a:solidFill>
                  <a:srgbClr val="FF0000"/>
                </a:solidFill>
              </a:rPr>
              <a:t>: </a:t>
            </a:r>
            <a:r>
              <a:rPr lang="zh-CN" altLang="en-US" sz="2400" b="1"/>
              <a:t>微软把针对怎样测试某功能的，有细分功能后的具体测试条例等细节的测试文档叫做测试规范（</a:t>
            </a:r>
            <a:r>
              <a:rPr lang="en-US" altLang="zh-CN" sz="2400" b="1"/>
              <a:t>Test Design Specification </a:t>
            </a:r>
            <a:r>
              <a:rPr lang="zh-CN" altLang="en-US" sz="2400" b="1"/>
              <a:t>或简称 </a:t>
            </a:r>
            <a:r>
              <a:rPr lang="en-US" altLang="zh-CN" sz="2400" b="1"/>
              <a:t>TDS</a:t>
            </a:r>
            <a:r>
              <a:rPr lang="zh-CN" altLang="en-US" sz="2400" b="1"/>
              <a:t>）。</a:t>
            </a:r>
          </a:p>
          <a:p>
            <a:pPr eaLnBrk="1" hangingPunct="1">
              <a:spcBef>
                <a:spcPct val="50000"/>
              </a:spcBef>
              <a:defRPr/>
            </a:pPr>
            <a:endParaRPr lang="en-US" altLang="ja-JP" sz="2400" b="1">
              <a:effectLst>
                <a:outerShdw blurRad="38100" dist="38100" dir="2700000" algn="tl">
                  <a:srgbClr val="C0C0C0"/>
                </a:outerShdw>
              </a:effectLs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ECD92BAC-14E0-680F-EB96-9323190A5010}"/>
              </a:ext>
            </a:extLst>
          </p:cNvPr>
          <p:cNvSpPr>
            <a:spLocks noGrp="1" noChangeArrowheads="1"/>
          </p:cNvSpPr>
          <p:nvPr>
            <p:ph type="title"/>
          </p:nvPr>
        </p:nvSpPr>
        <p:spPr>
          <a:xfrm>
            <a:off x="304800" y="457200"/>
            <a:ext cx="7715250" cy="585788"/>
          </a:xfrm>
        </p:spPr>
        <p:txBody>
          <a:bodyPr/>
          <a:lstStyle/>
          <a:p>
            <a:pPr eaLnBrk="1" hangingPunct="1"/>
            <a:r>
              <a:rPr lang="en-US" altLang="zh-CN"/>
              <a:t>5.</a:t>
            </a:r>
            <a:r>
              <a:rPr lang="zh-CN" altLang="en-US"/>
              <a:t>测试过的系统数量</a:t>
            </a:r>
          </a:p>
        </p:txBody>
      </p:sp>
      <p:sp>
        <p:nvSpPr>
          <p:cNvPr id="56322" name="Rectangle 3">
            <a:extLst>
              <a:ext uri="{FF2B5EF4-FFF2-40B4-BE49-F238E27FC236}">
                <a16:creationId xmlns:a16="http://schemas.microsoft.com/office/drawing/2014/main" id="{79A58CD6-DFD5-125D-D319-65F9500C5F79}"/>
              </a:ext>
            </a:extLst>
          </p:cNvPr>
          <p:cNvSpPr>
            <a:spLocks noGrp="1" noChangeArrowheads="1"/>
          </p:cNvSpPr>
          <p:nvPr>
            <p:ph type="body" idx="1"/>
          </p:nvPr>
        </p:nvSpPr>
        <p:spPr>
          <a:xfrm>
            <a:off x="614363" y="1420813"/>
            <a:ext cx="8154987" cy="4514850"/>
          </a:xfrm>
        </p:spPr>
        <p:txBody>
          <a:bodyPr/>
          <a:lstStyle/>
          <a:p>
            <a:pPr eaLnBrk="1" hangingPunct="1">
              <a:lnSpc>
                <a:spcPct val="100000"/>
              </a:lnSpc>
            </a:pPr>
            <a:r>
              <a:rPr lang="zh-CN" altLang="en-US"/>
              <a:t>所支持的不同语言系统的总数与测试过的语言系统数量</a:t>
            </a:r>
          </a:p>
          <a:p>
            <a:pPr eaLnBrk="1" hangingPunct="1">
              <a:lnSpc>
                <a:spcPct val="100000"/>
              </a:lnSpc>
            </a:pPr>
            <a:r>
              <a:rPr lang="zh-CN" altLang="en-US"/>
              <a:t>所支持系统的总数与测试过的系统数量</a:t>
            </a:r>
          </a:p>
          <a:p>
            <a:pPr lvl="1" eaLnBrk="1" hangingPunct="1">
              <a:lnSpc>
                <a:spcPct val="100000"/>
              </a:lnSpc>
            </a:pPr>
            <a:r>
              <a:rPr lang="en-US" altLang="zh-CN"/>
              <a:t>Windows 2000 (SPx)</a:t>
            </a:r>
          </a:p>
          <a:p>
            <a:pPr lvl="1" eaLnBrk="1" hangingPunct="1">
              <a:lnSpc>
                <a:spcPct val="100000"/>
              </a:lnSpc>
            </a:pPr>
            <a:r>
              <a:rPr lang="en-US" altLang="zh-CN"/>
              <a:t>Windows XP (SPx)</a:t>
            </a:r>
          </a:p>
          <a:p>
            <a:pPr lvl="1" eaLnBrk="1" hangingPunct="1">
              <a:lnSpc>
                <a:spcPct val="100000"/>
              </a:lnSpc>
            </a:pPr>
            <a:r>
              <a:rPr lang="en-US" altLang="zh-CN"/>
              <a:t>Windows 2003 Server (SPx)</a:t>
            </a:r>
          </a:p>
          <a:p>
            <a:pPr lvl="1" eaLnBrk="1" hangingPunct="1">
              <a:lnSpc>
                <a:spcPct val="100000"/>
              </a:lnSpc>
            </a:pPr>
            <a:r>
              <a:rPr lang="en-US" altLang="zh-CN"/>
              <a:t>Tablet PC</a:t>
            </a:r>
          </a:p>
          <a:p>
            <a:pPr lvl="1" eaLnBrk="1" hangingPunct="1">
              <a:lnSpc>
                <a:spcPct val="100000"/>
              </a:lnSpc>
            </a:pPr>
            <a:r>
              <a:rPr lang="zh-CN" altLang="en-US"/>
              <a:t>新的系统平台</a:t>
            </a:r>
          </a:p>
          <a:p>
            <a:pPr lvl="1" eaLnBrk="1" hangingPunct="1">
              <a:lnSpc>
                <a:spcPct val="100000"/>
              </a:lnSpc>
            </a:pPr>
            <a:endParaRPr lang="zh-CN" altLang="en-US"/>
          </a:p>
          <a:p>
            <a:pPr eaLnBrk="1" hangingPunct="1">
              <a:lnSpc>
                <a:spcPct val="100000"/>
              </a:lnSpc>
            </a:pPr>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103F4FA9-6670-04CA-9D96-BF4C1C52F565}"/>
              </a:ext>
            </a:extLst>
          </p:cNvPr>
          <p:cNvSpPr>
            <a:spLocks noGrp="1" noChangeArrowheads="1"/>
          </p:cNvSpPr>
          <p:nvPr>
            <p:ph type="title"/>
          </p:nvPr>
        </p:nvSpPr>
        <p:spPr>
          <a:xfrm>
            <a:off x="381000" y="533400"/>
            <a:ext cx="8393113" cy="585788"/>
          </a:xfrm>
        </p:spPr>
        <p:txBody>
          <a:bodyPr/>
          <a:lstStyle/>
          <a:p>
            <a:pPr eaLnBrk="1" hangingPunct="1"/>
            <a:r>
              <a:rPr lang="en-US" altLang="zh-CN"/>
              <a:t>6.</a:t>
            </a:r>
            <a:r>
              <a:rPr lang="zh-CN" altLang="en-US"/>
              <a:t>自动化测试度量</a:t>
            </a:r>
          </a:p>
        </p:txBody>
      </p:sp>
      <p:sp>
        <p:nvSpPr>
          <p:cNvPr id="58370" name="Rectangle 3">
            <a:extLst>
              <a:ext uri="{FF2B5EF4-FFF2-40B4-BE49-F238E27FC236}">
                <a16:creationId xmlns:a16="http://schemas.microsoft.com/office/drawing/2014/main" id="{1C9113A7-D661-B094-E796-E3B99F995B28}"/>
              </a:ext>
            </a:extLst>
          </p:cNvPr>
          <p:cNvSpPr>
            <a:spLocks noGrp="1" noChangeArrowheads="1"/>
          </p:cNvSpPr>
          <p:nvPr>
            <p:ph type="body" idx="1"/>
          </p:nvPr>
        </p:nvSpPr>
        <p:spPr>
          <a:xfrm>
            <a:off x="838200" y="1420813"/>
            <a:ext cx="7931150" cy="2527300"/>
          </a:xfrm>
        </p:spPr>
        <p:txBody>
          <a:bodyPr/>
          <a:lstStyle/>
          <a:p>
            <a:pPr eaLnBrk="1" hangingPunct="1"/>
            <a:r>
              <a:rPr lang="zh-CN" altLang="en-US"/>
              <a:t>测试的可自动化程度</a:t>
            </a:r>
          </a:p>
          <a:p>
            <a:pPr eaLnBrk="1" hangingPunct="1"/>
            <a:r>
              <a:rPr lang="zh-CN" altLang="en-US"/>
              <a:t>能自动化的和实现自动化的比率</a:t>
            </a:r>
          </a:p>
          <a:p>
            <a:pPr eaLnBrk="1" hangingPunct="1"/>
            <a:r>
              <a:rPr lang="zh-CN" altLang="en-US"/>
              <a:t>运行通过的自动化脚本比率</a:t>
            </a:r>
          </a:p>
          <a:p>
            <a:pPr eaLnBrk="1" hangingPunct="1"/>
            <a:r>
              <a:rPr lang="zh-CN" altLang="en-US"/>
              <a:t>不同产品开发阶段该比率变化</a:t>
            </a:r>
          </a:p>
          <a:p>
            <a:pPr eaLnBrk="1" hangingPunct="1">
              <a:buFont typeface="Wingdings" pitchFamily="2" charset="2"/>
              <a:buNone/>
            </a:pPr>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E4BB7925-A602-C4EF-81A0-49AE505C0F06}"/>
              </a:ext>
            </a:extLst>
          </p:cNvPr>
          <p:cNvSpPr>
            <a:spLocks noGrp="1" noChangeArrowheads="1"/>
          </p:cNvSpPr>
          <p:nvPr>
            <p:ph type="title"/>
          </p:nvPr>
        </p:nvSpPr>
        <p:spPr>
          <a:xfrm>
            <a:off x="381000" y="533400"/>
            <a:ext cx="8393113" cy="585788"/>
          </a:xfrm>
        </p:spPr>
        <p:txBody>
          <a:bodyPr lIns="92075" tIns="46038" rIns="92075" bIns="46038"/>
          <a:lstStyle/>
          <a:p>
            <a:pPr eaLnBrk="1" hangingPunct="1"/>
            <a:r>
              <a:rPr lang="en-US" altLang="zh-CN"/>
              <a:t>7.Code Coverage</a:t>
            </a:r>
            <a:r>
              <a:rPr lang="zh-CN" altLang="en-US"/>
              <a:t>（代码覆盖）</a:t>
            </a:r>
          </a:p>
        </p:txBody>
      </p:sp>
      <p:sp>
        <p:nvSpPr>
          <p:cNvPr id="60418" name="Rectangle 3">
            <a:extLst>
              <a:ext uri="{FF2B5EF4-FFF2-40B4-BE49-F238E27FC236}">
                <a16:creationId xmlns:a16="http://schemas.microsoft.com/office/drawing/2014/main" id="{804A0951-F49B-B0A8-655F-F2E0AADB5A79}"/>
              </a:ext>
            </a:extLst>
          </p:cNvPr>
          <p:cNvSpPr>
            <a:spLocks noGrp="1" noChangeArrowheads="1"/>
          </p:cNvSpPr>
          <p:nvPr>
            <p:ph type="body" idx="1"/>
          </p:nvPr>
        </p:nvSpPr>
        <p:spPr/>
        <p:txBody>
          <a:bodyPr lIns="92075" tIns="46038" rIns="92075" bIns="46038"/>
          <a:lstStyle/>
          <a:p>
            <a:pPr eaLnBrk="1" hangingPunct="1"/>
            <a:r>
              <a:rPr lang="zh-CN" altLang="en-US"/>
              <a:t>代码覆盖度量定义和目的</a:t>
            </a:r>
          </a:p>
          <a:p>
            <a:pPr eaLnBrk="1" hangingPunct="1"/>
            <a:r>
              <a:rPr lang="zh-CN" altLang="en-US"/>
              <a:t>代码覆盖种类</a:t>
            </a:r>
          </a:p>
          <a:p>
            <a:pPr eaLnBrk="1" hangingPunct="1"/>
            <a:r>
              <a:rPr lang="zh-CN" altLang="en-US"/>
              <a:t>代码覆盖的有效使用</a:t>
            </a:r>
          </a:p>
          <a:p>
            <a:pPr lvl="1" eaLnBrk="1" hangingPunct="1"/>
            <a:r>
              <a:rPr lang="zh-CN" altLang="en-US"/>
              <a:t>开发人员：单元测试 </a:t>
            </a:r>
            <a:r>
              <a:rPr lang="en-US" altLang="zh-CN"/>
              <a:t>(unit testing)</a:t>
            </a:r>
          </a:p>
          <a:p>
            <a:pPr lvl="1" eaLnBrk="1" hangingPunct="1"/>
            <a:r>
              <a:rPr lang="zh-CN" altLang="en-US"/>
              <a:t>测试人员：系统测试</a:t>
            </a:r>
            <a:r>
              <a:rPr lang="en-US" altLang="zh-CN"/>
              <a:t>(system testing)</a:t>
            </a:r>
            <a:r>
              <a:rPr lang="zh-CN" altLang="en-US"/>
              <a:t>和自动化测试</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93B6FBAE-4CBC-9B2C-C42C-6B5A0C1A0B3E}"/>
              </a:ext>
            </a:extLst>
          </p:cNvPr>
          <p:cNvSpPr>
            <a:spLocks noGrp="1" noChangeArrowheads="1"/>
          </p:cNvSpPr>
          <p:nvPr>
            <p:ph type="title"/>
          </p:nvPr>
        </p:nvSpPr>
        <p:spPr>
          <a:xfrm>
            <a:off x="990600" y="533400"/>
            <a:ext cx="7629525" cy="585788"/>
          </a:xfrm>
        </p:spPr>
        <p:txBody>
          <a:bodyPr lIns="92075" tIns="46038" rIns="92075" bIns="46038"/>
          <a:lstStyle/>
          <a:p>
            <a:pPr eaLnBrk="1" hangingPunct="1"/>
            <a:r>
              <a:rPr lang="zh-CN" altLang="en-US"/>
              <a:t>代码覆盖是什么？</a:t>
            </a:r>
          </a:p>
        </p:txBody>
      </p:sp>
      <p:sp>
        <p:nvSpPr>
          <p:cNvPr id="61442" name="Rectangle 3">
            <a:extLst>
              <a:ext uri="{FF2B5EF4-FFF2-40B4-BE49-F238E27FC236}">
                <a16:creationId xmlns:a16="http://schemas.microsoft.com/office/drawing/2014/main" id="{AF54CF77-09E7-0B1B-7118-EB8CEBF83AD5}"/>
              </a:ext>
            </a:extLst>
          </p:cNvPr>
          <p:cNvSpPr>
            <a:spLocks noGrp="1" noChangeArrowheads="1"/>
          </p:cNvSpPr>
          <p:nvPr>
            <p:ph type="body" idx="1"/>
          </p:nvPr>
        </p:nvSpPr>
        <p:spPr/>
        <p:txBody>
          <a:bodyPr lIns="92075" tIns="46038" rIns="92075" bIns="46038"/>
          <a:lstStyle/>
          <a:p>
            <a:pPr eaLnBrk="1" hangingPunct="1"/>
            <a:r>
              <a:rPr lang="zh-CN" altLang="en-US"/>
              <a:t>动态白盒测试评价技术</a:t>
            </a:r>
          </a:p>
          <a:p>
            <a:pPr lvl="1" eaLnBrk="1" hangingPunct="1"/>
            <a:r>
              <a:rPr lang="zh-CN" altLang="en-US"/>
              <a:t>已经执行（测试）了什么（</a:t>
            </a:r>
            <a:r>
              <a:rPr lang="en-US" altLang="zh-CN"/>
              <a:t>what </a:t>
            </a:r>
            <a:r>
              <a:rPr lang="en-US" altLang="zh-CN" i="1"/>
              <a:t>has</a:t>
            </a:r>
            <a:r>
              <a:rPr lang="en-US" altLang="zh-CN"/>
              <a:t> been executed</a:t>
            </a:r>
            <a:r>
              <a:rPr lang="zh-CN" altLang="en-US"/>
              <a:t>） </a:t>
            </a:r>
          </a:p>
          <a:p>
            <a:pPr lvl="1" eaLnBrk="1" hangingPunct="1"/>
            <a:r>
              <a:rPr lang="zh-CN" altLang="en-US"/>
              <a:t>没有执行的（测试）有什么 </a:t>
            </a:r>
            <a:r>
              <a:rPr lang="en-US" altLang="zh-CN"/>
              <a:t>what has </a:t>
            </a:r>
            <a:r>
              <a:rPr lang="en-US" altLang="zh-CN" i="1" u="sng"/>
              <a:t>not</a:t>
            </a:r>
            <a:r>
              <a:rPr lang="en-US" altLang="zh-CN"/>
              <a:t> been executed and still remains to be tested.</a:t>
            </a:r>
          </a:p>
          <a:p>
            <a:pPr lvl="1" eaLnBrk="1" hangingPunct="1">
              <a:buFont typeface="Wingdings" pitchFamily="2" charset="2"/>
              <a:buNone/>
            </a:pPr>
            <a:r>
              <a:rPr lang="zh-CN" altLang="en-US">
                <a:solidFill>
                  <a:srgbClr val="FF0000"/>
                </a:solidFill>
              </a:rPr>
              <a:t>需要有源代码</a:t>
            </a:r>
          </a:p>
          <a:p>
            <a:pPr lvl="1" eaLnBrk="1" hangingPunct="1">
              <a:buFont typeface="Wingdings" pitchFamily="2" charset="2"/>
              <a:buNone/>
            </a:pPr>
            <a:r>
              <a:rPr lang="zh-CN" altLang="en-US">
                <a:solidFill>
                  <a:srgbClr val="FF0000"/>
                </a:solidFill>
              </a:rPr>
              <a:t>内部辅助工具</a:t>
            </a:r>
          </a:p>
          <a:p>
            <a:pPr eaLnBrk="1" hangingPunct="1">
              <a:buFont typeface="Wingdings" pitchFamily="2" charset="2"/>
              <a:buNone/>
            </a:pPr>
            <a:endParaRPr lang="zh-CN" altLang="en-US" i="1">
              <a:solidFill>
                <a:schemeClr val="hlink"/>
              </a:solidFill>
            </a:endParaRPr>
          </a:p>
          <a:p>
            <a:pPr eaLnBrk="1" hangingPunct="1">
              <a:buFont typeface="Wingdings" pitchFamily="2" charset="2"/>
              <a:buNone/>
            </a:pPr>
            <a:endParaRPr lang="en-US" altLang="zh-CN" i="1">
              <a:solidFill>
                <a:schemeClr val="tx2"/>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A692EA0C-AEDC-03E0-FB37-9B29B14BC164}"/>
              </a:ext>
            </a:extLst>
          </p:cNvPr>
          <p:cNvSpPr>
            <a:spLocks noGrp="1" noChangeArrowheads="1"/>
          </p:cNvSpPr>
          <p:nvPr>
            <p:ph type="title"/>
          </p:nvPr>
        </p:nvSpPr>
        <p:spPr>
          <a:xfrm>
            <a:off x="381000" y="457200"/>
            <a:ext cx="8393113" cy="585788"/>
          </a:xfrm>
        </p:spPr>
        <p:txBody>
          <a:bodyPr/>
          <a:lstStyle/>
          <a:p>
            <a:pPr eaLnBrk="1" hangingPunct="1"/>
            <a:r>
              <a:rPr lang="zh-CN" altLang="en-US"/>
              <a:t>使用代码覆盖度量的目地</a:t>
            </a:r>
          </a:p>
        </p:txBody>
      </p:sp>
      <p:sp>
        <p:nvSpPr>
          <p:cNvPr id="62466" name="Rectangle 3">
            <a:extLst>
              <a:ext uri="{FF2B5EF4-FFF2-40B4-BE49-F238E27FC236}">
                <a16:creationId xmlns:a16="http://schemas.microsoft.com/office/drawing/2014/main" id="{DF643F5F-3D1C-6EF7-861E-E2F8CFEE703D}"/>
              </a:ext>
            </a:extLst>
          </p:cNvPr>
          <p:cNvSpPr>
            <a:spLocks noGrp="1" noChangeArrowheads="1"/>
          </p:cNvSpPr>
          <p:nvPr>
            <p:ph type="body" idx="1"/>
          </p:nvPr>
        </p:nvSpPr>
        <p:spPr>
          <a:xfrm>
            <a:off x="381000" y="1420813"/>
            <a:ext cx="8388350" cy="3659187"/>
          </a:xfrm>
        </p:spPr>
        <p:txBody>
          <a:bodyPr/>
          <a:lstStyle/>
          <a:p>
            <a:pPr eaLnBrk="1" hangingPunct="1">
              <a:lnSpc>
                <a:spcPts val="4000"/>
              </a:lnSpc>
            </a:pPr>
            <a:r>
              <a:rPr lang="zh-CN" altLang="en-US"/>
              <a:t>经验总结：大约的</a:t>
            </a:r>
            <a:r>
              <a:rPr lang="en-US" altLang="zh-CN"/>
              <a:t>20%</a:t>
            </a:r>
            <a:r>
              <a:rPr lang="zh-CN" altLang="en-US"/>
              <a:t>代码囊括缺陷总数的</a:t>
            </a:r>
            <a:r>
              <a:rPr lang="en-US" altLang="zh-CN"/>
              <a:t>80%</a:t>
            </a:r>
          </a:p>
          <a:p>
            <a:pPr eaLnBrk="1" hangingPunct="1">
              <a:lnSpc>
                <a:spcPts val="4000"/>
              </a:lnSpc>
            </a:pPr>
            <a:r>
              <a:rPr lang="zh-CN" altLang="en-US"/>
              <a:t>目的不是要达到某个神奇的数字，而是要发现测试中的漏洞</a:t>
            </a:r>
          </a:p>
          <a:p>
            <a:pPr eaLnBrk="1" hangingPunct="1">
              <a:lnSpc>
                <a:spcPts val="4000"/>
              </a:lnSpc>
            </a:pPr>
            <a:r>
              <a:rPr lang="zh-CN" altLang="en-US"/>
              <a:t>达到比较广泛的覆盖率相对容易，但要达到</a:t>
            </a:r>
            <a:r>
              <a:rPr lang="en-US" altLang="zh-CN"/>
              <a:t>100%</a:t>
            </a:r>
            <a:r>
              <a:rPr lang="zh-CN" altLang="en-US"/>
              <a:t>覆盖常需要多得多的成本 </a:t>
            </a:r>
          </a:p>
          <a:p>
            <a:pPr lvl="1" eaLnBrk="1" hangingPunct="1">
              <a:lnSpc>
                <a:spcPts val="4000"/>
              </a:lnSpc>
            </a:pPr>
            <a:r>
              <a:rPr lang="zh-CN" altLang="en-US"/>
              <a:t>平均目标 </a:t>
            </a:r>
            <a:r>
              <a:rPr lang="en-US" altLang="zh-CN"/>
              <a:t>65%</a:t>
            </a:r>
          </a:p>
          <a:p>
            <a:pPr lvl="1" eaLnBrk="1" hangingPunct="1">
              <a:lnSpc>
                <a:spcPts val="4000"/>
              </a:lnSpc>
            </a:pPr>
            <a:r>
              <a:rPr lang="zh-CN" altLang="en-US"/>
              <a:t>理想目标 </a:t>
            </a:r>
            <a:r>
              <a:rPr lang="en-US" altLang="zh-CN"/>
              <a:t>75%</a:t>
            </a:r>
          </a:p>
          <a:p>
            <a:pPr eaLnBrk="1" hangingPunct="1">
              <a:lnSpc>
                <a:spcPts val="4000"/>
              </a:lnSpc>
            </a:pPr>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1E71F5D4-2E13-569E-2FD7-2C716FBAD65E}"/>
              </a:ext>
            </a:extLst>
          </p:cNvPr>
          <p:cNvSpPr>
            <a:spLocks noGrp="1" noChangeArrowheads="1"/>
          </p:cNvSpPr>
          <p:nvPr>
            <p:ph type="title"/>
          </p:nvPr>
        </p:nvSpPr>
        <p:spPr>
          <a:xfrm>
            <a:off x="533400" y="381000"/>
            <a:ext cx="7543800" cy="1143000"/>
          </a:xfrm>
        </p:spPr>
        <p:txBody>
          <a:bodyPr lIns="92075" tIns="46038" rIns="92075" bIns="46038"/>
          <a:lstStyle/>
          <a:p>
            <a:pPr eaLnBrk="1" hangingPunct="1"/>
            <a:r>
              <a:rPr lang="zh-CN" altLang="en-US"/>
              <a:t>代码覆盖度量种类</a:t>
            </a:r>
          </a:p>
        </p:txBody>
      </p:sp>
      <p:sp>
        <p:nvSpPr>
          <p:cNvPr id="63490" name="Rectangle 3">
            <a:extLst>
              <a:ext uri="{FF2B5EF4-FFF2-40B4-BE49-F238E27FC236}">
                <a16:creationId xmlns:a16="http://schemas.microsoft.com/office/drawing/2014/main" id="{010EF4C0-20E7-1224-818E-44AF911AF7B7}"/>
              </a:ext>
            </a:extLst>
          </p:cNvPr>
          <p:cNvSpPr>
            <a:spLocks noGrp="1" noChangeArrowheads="1"/>
          </p:cNvSpPr>
          <p:nvPr>
            <p:ph type="body" idx="1"/>
          </p:nvPr>
        </p:nvSpPr>
        <p:spPr>
          <a:xfrm>
            <a:off x="381000" y="1676400"/>
            <a:ext cx="8229600" cy="4411663"/>
          </a:xfrm>
        </p:spPr>
        <p:txBody>
          <a:bodyPr lIns="92075" tIns="46038" rIns="92075" bIns="46038"/>
          <a:lstStyle/>
          <a:p>
            <a:pPr marL="533400" indent="-533400" eaLnBrk="1" hangingPunct="1">
              <a:buFont typeface="Wingdings" pitchFamily="2" charset="2"/>
              <a:buAutoNum type="arabicPeriod"/>
            </a:pPr>
            <a:r>
              <a:rPr lang="zh-CN" altLang="en-US"/>
              <a:t>代码函数覆盖数量</a:t>
            </a:r>
          </a:p>
          <a:p>
            <a:pPr marL="533400" indent="-533400" eaLnBrk="1" hangingPunct="1">
              <a:buFont typeface="Wingdings" pitchFamily="2" charset="2"/>
              <a:buAutoNum type="arabicPeriod"/>
            </a:pPr>
            <a:r>
              <a:rPr lang="zh-CN" altLang="en-US"/>
              <a:t>代码运行使用到的功能覆盖数量</a:t>
            </a:r>
          </a:p>
          <a:p>
            <a:pPr marL="533400" indent="-533400" eaLnBrk="1" hangingPunct="1">
              <a:buFont typeface="Wingdings" pitchFamily="2" charset="2"/>
              <a:buAutoNum type="arabicPeriod"/>
            </a:pPr>
            <a:r>
              <a:rPr lang="zh-CN" altLang="en-US"/>
              <a:t>代码数据种类覆盖数量</a:t>
            </a:r>
          </a:p>
          <a:p>
            <a:pPr marL="533400" indent="-533400" eaLnBrk="1" hangingPunct="1">
              <a:buFont typeface="Wingdings" pitchFamily="2" charset="2"/>
              <a:buAutoNum type="arabicPeriod"/>
            </a:pPr>
            <a:r>
              <a:rPr lang="zh-CN" altLang="en-US"/>
              <a:t>代码函数条件覆盖数量</a:t>
            </a:r>
          </a:p>
          <a:p>
            <a:pPr marL="533400" indent="-533400" eaLnBrk="1" hangingPunct="1">
              <a:buFont typeface="Wingdings" pitchFamily="2" charset="2"/>
              <a:buAutoNum type="arabicPeriod"/>
            </a:pPr>
            <a:r>
              <a:rPr lang="zh-CN" altLang="en-US"/>
              <a:t>代码通路</a:t>
            </a:r>
            <a:r>
              <a:rPr lang="en-US" altLang="zh-CN"/>
              <a:t>(path)</a:t>
            </a:r>
            <a:r>
              <a:rPr lang="zh-CN" altLang="en-US"/>
              <a:t>覆盖数量</a:t>
            </a:r>
          </a:p>
          <a:p>
            <a:pPr marL="533400" indent="-533400" eaLnBrk="1" hangingPunct="1">
              <a:buFont typeface="Wingdings" pitchFamily="2" charset="2"/>
              <a:buNone/>
            </a:pPr>
            <a:endParaRPr lang="zh-CN" altLang="en-US"/>
          </a:p>
          <a:p>
            <a:pPr marL="533400" indent="-533400" eaLnBrk="1" hangingPunct="1">
              <a:buFont typeface="Wingdings" pitchFamily="2" charset="2"/>
              <a:buNone/>
            </a:pPr>
            <a:endParaRPr lang="zh-CN" altLang="en-US"/>
          </a:p>
          <a:p>
            <a:pPr marL="533400" indent="-533400" algn="ctr" eaLnBrk="1" hangingPunct="1">
              <a:buFont typeface="Wingdings" pitchFamily="2" charset="2"/>
              <a:buNone/>
            </a:pPr>
            <a:endParaRPr lang="en-US" altLang="zh-CN" i="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336E0627-9214-0184-7E19-C6D914D53965}"/>
              </a:ext>
            </a:extLst>
          </p:cNvPr>
          <p:cNvSpPr>
            <a:spLocks noGrp="1" noChangeArrowheads="1"/>
          </p:cNvSpPr>
          <p:nvPr>
            <p:ph type="title"/>
          </p:nvPr>
        </p:nvSpPr>
        <p:spPr/>
        <p:txBody>
          <a:bodyPr/>
          <a:lstStyle/>
          <a:p>
            <a:r>
              <a:rPr lang="en-US" altLang="zh-CN"/>
              <a:t>14.1 </a:t>
            </a:r>
            <a:r>
              <a:rPr lang="zh-CN" altLang="en-US"/>
              <a:t>什么是质量</a:t>
            </a:r>
          </a:p>
        </p:txBody>
      </p:sp>
      <p:sp>
        <p:nvSpPr>
          <p:cNvPr id="18434" name="内容占位符 2">
            <a:extLst>
              <a:ext uri="{FF2B5EF4-FFF2-40B4-BE49-F238E27FC236}">
                <a16:creationId xmlns:a16="http://schemas.microsoft.com/office/drawing/2014/main" id="{2E805AE0-99A5-BF45-B992-1983C7B87E74}"/>
              </a:ext>
            </a:extLst>
          </p:cNvPr>
          <p:cNvSpPr>
            <a:spLocks noGrp="1" noChangeArrowheads="1"/>
          </p:cNvSpPr>
          <p:nvPr>
            <p:ph idx="1"/>
          </p:nvPr>
        </p:nvSpPr>
        <p:spPr/>
        <p:txBody>
          <a:bodyPr/>
          <a:lstStyle/>
          <a:p>
            <a:r>
              <a:rPr lang="zh-CN" altLang="en-US"/>
              <a:t>质量是什么，不好清楚的定义</a:t>
            </a:r>
            <a:endParaRPr lang="en-US" altLang="zh-CN"/>
          </a:p>
          <a:p>
            <a:r>
              <a:rPr lang="zh-CN" altLang="en-US"/>
              <a:t>质量涵盖很多观点</a:t>
            </a:r>
            <a:endParaRPr lang="en-US" altLang="zh-CN"/>
          </a:p>
          <a:p>
            <a:r>
              <a:rPr lang="zh-CN" altLang="en-US"/>
              <a:t>在最一般的意义上，软件质量可以这样定义：</a:t>
            </a:r>
            <a:endParaRPr lang="en-US" altLang="zh-CN"/>
          </a:p>
          <a:p>
            <a:pPr lvl="1"/>
            <a:r>
              <a:rPr lang="zh-CN" altLang="en-US"/>
              <a:t>在一定程度上应用有效的软件过程，创造有用的产品，为生产者和使用者提供明显的价值。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B30EDEBC-356E-4DAD-796D-B4F21DB64135}"/>
              </a:ext>
            </a:extLst>
          </p:cNvPr>
          <p:cNvSpPr>
            <a:spLocks noGrp="1" noChangeArrowheads="1"/>
          </p:cNvSpPr>
          <p:nvPr>
            <p:ph type="title"/>
          </p:nvPr>
        </p:nvSpPr>
        <p:spPr/>
        <p:txBody>
          <a:bodyPr/>
          <a:lstStyle/>
          <a:p>
            <a:pPr eaLnBrk="1" hangingPunct="1"/>
            <a:r>
              <a:rPr lang="zh-CN" altLang="en-US"/>
              <a:t>代码覆盖结果分析</a:t>
            </a:r>
          </a:p>
        </p:txBody>
      </p:sp>
      <p:pic>
        <p:nvPicPr>
          <p:cNvPr id="64514" name="Picture 5">
            <a:extLst>
              <a:ext uri="{FF2B5EF4-FFF2-40B4-BE49-F238E27FC236}">
                <a16:creationId xmlns:a16="http://schemas.microsoft.com/office/drawing/2014/main" id="{0DECF926-8C52-E3C6-E37C-907961AA4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96975"/>
            <a:ext cx="8915400"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BBF6B3B8-A920-A91D-4A2B-38A5252778EC}"/>
              </a:ext>
            </a:extLst>
          </p:cNvPr>
          <p:cNvSpPr>
            <a:spLocks noGrp="1" noChangeArrowheads="1"/>
          </p:cNvSpPr>
          <p:nvPr>
            <p:ph type="title"/>
          </p:nvPr>
        </p:nvSpPr>
        <p:spPr>
          <a:xfrm>
            <a:off x="685800" y="228600"/>
            <a:ext cx="7772400" cy="1143000"/>
          </a:xfrm>
        </p:spPr>
        <p:txBody>
          <a:bodyPr lIns="92075" tIns="46038" rIns="92075" bIns="46038"/>
          <a:lstStyle/>
          <a:p>
            <a:pPr eaLnBrk="1" hangingPunct="1"/>
            <a:r>
              <a:rPr lang="zh-CN" altLang="en-US"/>
              <a:t>使用代码覆盖度量改进测试</a:t>
            </a:r>
          </a:p>
        </p:txBody>
      </p:sp>
      <p:sp>
        <p:nvSpPr>
          <p:cNvPr id="65538" name="Rectangle 3">
            <a:extLst>
              <a:ext uri="{FF2B5EF4-FFF2-40B4-BE49-F238E27FC236}">
                <a16:creationId xmlns:a16="http://schemas.microsoft.com/office/drawing/2014/main" id="{FE791182-F4CD-E60A-6235-8E6F68489FAB}"/>
              </a:ext>
            </a:extLst>
          </p:cNvPr>
          <p:cNvSpPr>
            <a:spLocks noGrp="1" noChangeArrowheads="1"/>
          </p:cNvSpPr>
          <p:nvPr>
            <p:ph type="body" idx="1"/>
          </p:nvPr>
        </p:nvSpPr>
        <p:spPr>
          <a:xfrm>
            <a:off x="684213" y="1557338"/>
            <a:ext cx="7772400" cy="4419600"/>
          </a:xfrm>
        </p:spPr>
        <p:txBody>
          <a:bodyPr lIns="92075" tIns="46038" rIns="92075" bIns="46038"/>
          <a:lstStyle/>
          <a:p>
            <a:pPr eaLnBrk="1" hangingPunct="1">
              <a:lnSpc>
                <a:spcPct val="100000"/>
              </a:lnSpc>
            </a:pPr>
            <a:r>
              <a:rPr lang="zh-CN" altLang="en-US" sz="2400"/>
              <a:t>代码覆盖度量只能揭示测试的漏洞，并不能直接改进测试 </a:t>
            </a:r>
          </a:p>
          <a:p>
            <a:pPr eaLnBrk="1" hangingPunct="1">
              <a:lnSpc>
                <a:spcPct val="100000"/>
              </a:lnSpc>
            </a:pPr>
            <a:r>
              <a:rPr lang="zh-CN" altLang="en-US" sz="2400"/>
              <a:t>为什么有些代码没有执行到？</a:t>
            </a:r>
          </a:p>
          <a:p>
            <a:pPr eaLnBrk="1" hangingPunct="1">
              <a:lnSpc>
                <a:spcPct val="100000"/>
              </a:lnSpc>
            </a:pPr>
            <a:r>
              <a:rPr lang="zh-CN" altLang="en-US" sz="2400"/>
              <a:t>脚本运行时执行到了代码不意味着测试的深度和全面性</a:t>
            </a:r>
          </a:p>
          <a:p>
            <a:pPr eaLnBrk="1" hangingPunct="1">
              <a:lnSpc>
                <a:spcPct val="100000"/>
              </a:lnSpc>
            </a:pPr>
            <a:r>
              <a:rPr lang="zh-CN" altLang="en-US" sz="2400"/>
              <a:t>先查功能代码覆盖率，再计划写自动化脚本的优先顺序</a:t>
            </a:r>
          </a:p>
          <a:p>
            <a:pPr eaLnBrk="1" hangingPunct="1">
              <a:lnSpc>
                <a:spcPct val="100000"/>
              </a:lnSpc>
            </a:pPr>
            <a:r>
              <a:rPr lang="zh-CN" altLang="en-US" sz="2400"/>
              <a:t>撰写测试用例已覆盖所有要测试的功能行为，然后编写自动化脚本加以验证 </a:t>
            </a:r>
          </a:p>
          <a:p>
            <a:pPr eaLnBrk="1" hangingPunct="1">
              <a:lnSpc>
                <a:spcPct val="100000"/>
              </a:lnSpc>
            </a:pPr>
            <a:r>
              <a:rPr lang="zh-CN" altLang="en-US" sz="2400"/>
              <a:t>添加新自动化脚本覆盖找到的漏洞</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ABE3DAAE-B5D9-8344-C2ED-B10241475627}"/>
              </a:ext>
            </a:extLst>
          </p:cNvPr>
          <p:cNvSpPr>
            <a:spLocks noGrp="1" noChangeArrowheads="1"/>
          </p:cNvSpPr>
          <p:nvPr>
            <p:ph type="title"/>
          </p:nvPr>
        </p:nvSpPr>
        <p:spPr>
          <a:xfrm>
            <a:off x="685800" y="304800"/>
            <a:ext cx="7772400" cy="1143000"/>
          </a:xfrm>
        </p:spPr>
        <p:txBody>
          <a:bodyPr lIns="92075" tIns="46038" rIns="92075" bIns="46038"/>
          <a:lstStyle/>
          <a:p>
            <a:pPr eaLnBrk="1" hangingPunct="1"/>
            <a:r>
              <a:rPr lang="zh-CN" altLang="en-US"/>
              <a:t>使用代码覆盖度量结果分析</a:t>
            </a:r>
          </a:p>
        </p:txBody>
      </p:sp>
      <p:sp>
        <p:nvSpPr>
          <p:cNvPr id="66562" name="Rectangle 3">
            <a:extLst>
              <a:ext uri="{FF2B5EF4-FFF2-40B4-BE49-F238E27FC236}">
                <a16:creationId xmlns:a16="http://schemas.microsoft.com/office/drawing/2014/main" id="{68A30973-083F-22F3-077F-477EA9273287}"/>
              </a:ext>
            </a:extLst>
          </p:cNvPr>
          <p:cNvSpPr>
            <a:spLocks noGrp="1" noChangeArrowheads="1"/>
          </p:cNvSpPr>
          <p:nvPr>
            <p:ph type="body" idx="1"/>
          </p:nvPr>
        </p:nvSpPr>
        <p:spPr>
          <a:xfrm>
            <a:off x="612775" y="1371600"/>
            <a:ext cx="7921625" cy="1933575"/>
          </a:xfrm>
        </p:spPr>
        <p:txBody>
          <a:bodyPr lIns="92075" tIns="46038" rIns="92075" bIns="46038"/>
          <a:lstStyle/>
          <a:p>
            <a:pPr eaLnBrk="1" hangingPunct="1"/>
            <a:r>
              <a:rPr lang="zh-CN" altLang="en-US"/>
              <a:t>没有覆盖代码的可能原因和改进措施：</a:t>
            </a:r>
          </a:p>
          <a:p>
            <a:pPr lvl="1" eaLnBrk="1" hangingPunct="1">
              <a:buSzPct val="75000"/>
            </a:pPr>
            <a:r>
              <a:rPr lang="zh-CN" altLang="en-US"/>
              <a:t>遗漏的功能行为：</a:t>
            </a:r>
            <a:r>
              <a:rPr lang="zh-CN" altLang="en-US">
                <a:solidFill>
                  <a:srgbClr val="CC0099"/>
                </a:solidFill>
              </a:rPr>
              <a:t>追加测试</a:t>
            </a:r>
          </a:p>
          <a:p>
            <a:pPr lvl="1" eaLnBrk="1" hangingPunct="1">
              <a:buSzPct val="75000"/>
            </a:pPr>
            <a:r>
              <a:rPr lang="zh-CN" altLang="en-US"/>
              <a:t>程序中有‘死角’代码，没有功能行为可以执行该代码：</a:t>
            </a:r>
            <a:r>
              <a:rPr lang="zh-CN" altLang="en-US">
                <a:solidFill>
                  <a:srgbClr val="CC0099"/>
                </a:solidFill>
              </a:rPr>
              <a:t>删除？</a:t>
            </a:r>
          </a:p>
          <a:p>
            <a:pPr lvl="1" eaLnBrk="1" hangingPunct="1">
              <a:buSzPct val="75000"/>
            </a:pPr>
            <a:r>
              <a:rPr lang="zh-CN" altLang="en-US"/>
              <a:t>很难模拟的出错条件：</a:t>
            </a:r>
            <a:r>
              <a:rPr lang="zh-CN" altLang="en-US">
                <a:solidFill>
                  <a:srgbClr val="CC0099"/>
                </a:solidFill>
              </a:rPr>
              <a:t>可否有其他方法？</a:t>
            </a:r>
          </a:p>
          <a:p>
            <a:pPr lvl="1" eaLnBrk="1" hangingPunct="1">
              <a:buSzPct val="75000"/>
            </a:pPr>
            <a:r>
              <a:rPr lang="zh-CN" altLang="en-US"/>
              <a:t>过时的功能规范？</a:t>
            </a:r>
            <a:r>
              <a:rPr lang="en-US" altLang="zh-CN"/>
              <a:t>-- </a:t>
            </a:r>
            <a:r>
              <a:rPr lang="zh-CN" altLang="en-US">
                <a:solidFill>
                  <a:srgbClr val="CC0099"/>
                </a:solidFill>
              </a:rPr>
              <a:t>更新功能规范</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A31065F0-18FB-EE91-72B2-43F54C9CCA84}"/>
              </a:ext>
            </a:extLst>
          </p:cNvPr>
          <p:cNvSpPr>
            <a:spLocks noGrp="1" noChangeArrowheads="1"/>
          </p:cNvSpPr>
          <p:nvPr>
            <p:ph type="title"/>
          </p:nvPr>
        </p:nvSpPr>
        <p:spPr>
          <a:xfrm>
            <a:off x="381000" y="533400"/>
            <a:ext cx="7969250" cy="585788"/>
          </a:xfrm>
        </p:spPr>
        <p:txBody>
          <a:bodyPr/>
          <a:lstStyle/>
          <a:p>
            <a:pPr eaLnBrk="1" hangingPunct="1"/>
            <a:r>
              <a:rPr lang="en-US" altLang="zh-CN"/>
              <a:t>8.</a:t>
            </a:r>
            <a:r>
              <a:rPr lang="zh-CN" altLang="en-US"/>
              <a:t>单一功能测试验收质量度量</a:t>
            </a:r>
          </a:p>
        </p:txBody>
      </p:sp>
      <p:sp>
        <p:nvSpPr>
          <p:cNvPr id="67586" name="Rectangle 3">
            <a:extLst>
              <a:ext uri="{FF2B5EF4-FFF2-40B4-BE49-F238E27FC236}">
                <a16:creationId xmlns:a16="http://schemas.microsoft.com/office/drawing/2014/main" id="{75AAD8FB-C01D-E8E6-A11E-52C90704A604}"/>
              </a:ext>
            </a:extLst>
          </p:cNvPr>
          <p:cNvSpPr>
            <a:spLocks noGrp="1" noChangeArrowheads="1"/>
          </p:cNvSpPr>
          <p:nvPr>
            <p:ph type="body" idx="1"/>
          </p:nvPr>
        </p:nvSpPr>
        <p:spPr>
          <a:xfrm>
            <a:off x="684213" y="1420813"/>
            <a:ext cx="8085137" cy="3763962"/>
          </a:xfrm>
        </p:spPr>
        <p:txBody>
          <a:bodyPr/>
          <a:lstStyle/>
          <a:p>
            <a:pPr eaLnBrk="1" hangingPunct="1"/>
            <a:r>
              <a:rPr lang="zh-CN" altLang="en-US" sz="2900"/>
              <a:t>预先计划的详细测试：</a:t>
            </a:r>
            <a:r>
              <a:rPr lang="en-US" altLang="zh-CN" sz="2300">
                <a:solidFill>
                  <a:srgbClr val="CC0099"/>
                </a:solidFill>
              </a:rPr>
              <a:t>100%</a:t>
            </a:r>
            <a:r>
              <a:rPr lang="zh-CN" altLang="en-US" sz="2300">
                <a:solidFill>
                  <a:srgbClr val="CC0099"/>
                </a:solidFill>
              </a:rPr>
              <a:t>完成？</a:t>
            </a:r>
          </a:p>
          <a:p>
            <a:pPr eaLnBrk="1" hangingPunct="1"/>
            <a:r>
              <a:rPr lang="zh-CN" altLang="en-US" sz="2900"/>
              <a:t>自动化测试覆盖率：</a:t>
            </a:r>
            <a:r>
              <a:rPr lang="zh-CN" altLang="en-US" sz="2300">
                <a:solidFill>
                  <a:srgbClr val="CC0099"/>
                </a:solidFill>
              </a:rPr>
              <a:t>≥</a:t>
            </a:r>
            <a:r>
              <a:rPr lang="en-US" altLang="zh-CN" sz="2300">
                <a:solidFill>
                  <a:srgbClr val="CC0099"/>
                </a:solidFill>
              </a:rPr>
              <a:t>65%</a:t>
            </a:r>
            <a:r>
              <a:rPr lang="zh-CN" altLang="en-US" sz="2300">
                <a:solidFill>
                  <a:srgbClr val="CC0099"/>
                </a:solidFill>
              </a:rPr>
              <a:t>？</a:t>
            </a:r>
            <a:endParaRPr lang="zh-CN" altLang="zh-CN" sz="2300">
              <a:solidFill>
                <a:srgbClr val="CC0099"/>
              </a:solidFill>
            </a:endParaRPr>
          </a:p>
          <a:p>
            <a:pPr eaLnBrk="1" hangingPunct="1"/>
            <a:r>
              <a:rPr lang="zh-CN" altLang="en-US" sz="2900"/>
              <a:t>自动化测试运行结果：</a:t>
            </a:r>
            <a:r>
              <a:rPr lang="en-US" altLang="zh-CN" sz="2300">
                <a:solidFill>
                  <a:srgbClr val="CC0099"/>
                </a:solidFill>
              </a:rPr>
              <a:t>0%</a:t>
            </a:r>
            <a:r>
              <a:rPr lang="zh-CN" altLang="en-US" sz="2300">
                <a:solidFill>
                  <a:srgbClr val="CC0099"/>
                </a:solidFill>
              </a:rPr>
              <a:t>失败率？</a:t>
            </a:r>
          </a:p>
          <a:p>
            <a:pPr eaLnBrk="1" hangingPunct="1"/>
            <a:r>
              <a:rPr lang="zh-CN" altLang="en-US" sz="2900"/>
              <a:t>发现缺陷的难易程度：</a:t>
            </a:r>
            <a:r>
              <a:rPr lang="en-US" altLang="zh-CN" sz="2300">
                <a:solidFill>
                  <a:srgbClr val="CC0099"/>
                </a:solidFill>
              </a:rPr>
              <a:t>4</a:t>
            </a:r>
            <a:r>
              <a:rPr lang="zh-CN" altLang="en-US" sz="2300">
                <a:solidFill>
                  <a:srgbClr val="CC0099"/>
                </a:solidFill>
              </a:rPr>
              <a:t>小时发现缺陷≤</a:t>
            </a:r>
            <a:r>
              <a:rPr lang="en-US" altLang="zh-CN" sz="2300">
                <a:solidFill>
                  <a:srgbClr val="CC0099"/>
                </a:solidFill>
              </a:rPr>
              <a:t>2</a:t>
            </a:r>
          </a:p>
          <a:p>
            <a:pPr eaLnBrk="1" hangingPunct="1"/>
            <a:r>
              <a:rPr lang="zh-CN" altLang="en-US" sz="2900"/>
              <a:t>缺陷严重度和数量变化趋势：</a:t>
            </a:r>
            <a:r>
              <a:rPr lang="zh-CN" altLang="en-US" sz="2300">
                <a:solidFill>
                  <a:srgbClr val="CC0099"/>
                </a:solidFill>
              </a:rPr>
              <a:t>近期无高严重度缺陷</a:t>
            </a:r>
          </a:p>
          <a:p>
            <a:pPr eaLnBrk="1" hangingPunct="1"/>
            <a:r>
              <a:rPr lang="zh-CN" altLang="en-US" sz="2900"/>
              <a:t>功能稳定程度：</a:t>
            </a:r>
            <a:r>
              <a:rPr lang="zh-CN" altLang="en-US" sz="2300">
                <a:solidFill>
                  <a:srgbClr val="CC0099"/>
                </a:solidFill>
              </a:rPr>
              <a:t>近期代码无需改变、自动化运行一直保持</a:t>
            </a:r>
            <a:r>
              <a:rPr lang="en-US" altLang="zh-CN" sz="2300">
                <a:solidFill>
                  <a:srgbClr val="CC0099"/>
                </a:solidFill>
              </a:rPr>
              <a:t>100%</a:t>
            </a:r>
            <a:r>
              <a:rPr lang="zh-CN" altLang="en-US" sz="2300">
                <a:solidFill>
                  <a:srgbClr val="CC0099"/>
                </a:solidFill>
              </a:rPr>
              <a:t>通过</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646E137-E7A8-5F98-FB42-05D36B9EFAA1}"/>
              </a:ext>
            </a:extLst>
          </p:cNvPr>
          <p:cNvSpPr>
            <a:spLocks noGrp="1" noChangeArrowheads="1"/>
          </p:cNvSpPr>
          <p:nvPr>
            <p:ph type="title"/>
          </p:nvPr>
        </p:nvSpPr>
        <p:spPr>
          <a:xfrm>
            <a:off x="468313" y="549275"/>
            <a:ext cx="8393112" cy="585788"/>
          </a:xfrm>
        </p:spPr>
        <p:txBody>
          <a:bodyPr/>
          <a:lstStyle/>
          <a:p>
            <a:pPr eaLnBrk="1" hangingPunct="1"/>
            <a:r>
              <a:rPr lang="zh-CN" altLang="en-US" sz="3400"/>
              <a:t>使用软件质量度量的注意事项和建议</a:t>
            </a:r>
          </a:p>
        </p:txBody>
      </p:sp>
      <p:sp>
        <p:nvSpPr>
          <p:cNvPr id="93187" name="Rectangle 3">
            <a:extLst>
              <a:ext uri="{FF2B5EF4-FFF2-40B4-BE49-F238E27FC236}">
                <a16:creationId xmlns:a16="http://schemas.microsoft.com/office/drawing/2014/main" id="{C533FE0F-E194-2327-D7C9-8D38BE91426F}"/>
              </a:ext>
            </a:extLst>
          </p:cNvPr>
          <p:cNvSpPr>
            <a:spLocks noGrp="1" noChangeArrowheads="1"/>
          </p:cNvSpPr>
          <p:nvPr>
            <p:ph type="body" idx="1"/>
          </p:nvPr>
        </p:nvSpPr>
        <p:spPr>
          <a:xfrm>
            <a:off x="539750" y="1447800"/>
            <a:ext cx="8280400" cy="3552825"/>
          </a:xfrm>
        </p:spPr>
        <p:txBody>
          <a:bodyPr/>
          <a:lstStyle/>
          <a:p>
            <a:pPr eaLnBrk="1" hangingPunct="1"/>
            <a:r>
              <a:rPr lang="zh-CN" altLang="en-US" sz="2900"/>
              <a:t>应当加以分析后挑选适当度量</a:t>
            </a:r>
          </a:p>
          <a:p>
            <a:pPr eaLnBrk="1" hangingPunct="1"/>
            <a:r>
              <a:rPr lang="zh-CN" altLang="en-US" sz="2900"/>
              <a:t>不应作为唯一的测试质量衡量标准</a:t>
            </a:r>
          </a:p>
          <a:p>
            <a:pPr eaLnBrk="1" hangingPunct="1"/>
            <a:r>
              <a:rPr lang="zh-CN" altLang="en-US" sz="2900"/>
              <a:t>考虑人为因素和不定性因素的影响</a:t>
            </a:r>
          </a:p>
          <a:p>
            <a:pPr eaLnBrk="1" hangingPunct="1"/>
            <a:r>
              <a:rPr lang="zh-CN" altLang="en-US" sz="2900"/>
              <a:t>同一产品不同功能也应使用统一衡量标准</a:t>
            </a:r>
          </a:p>
          <a:p>
            <a:pPr eaLnBrk="1" hangingPunct="1"/>
            <a:r>
              <a:rPr lang="zh-CN" altLang="en-US" sz="2900"/>
              <a:t>分析度量结果以指导测试和开发过程</a:t>
            </a:r>
          </a:p>
          <a:p>
            <a:pPr eaLnBrk="1" hangingPunct="1"/>
            <a:r>
              <a:rPr lang="zh-CN" altLang="en-US" sz="2900"/>
              <a:t>研发适合自己产品使用的质量度量</a:t>
            </a:r>
          </a:p>
          <a:p>
            <a:pPr eaLnBrk="1" hangingPunct="1"/>
            <a:endParaRPr lang="en-US" altLang="zh-CN" sz="29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1000"/>
                                  </p:stCondLst>
                                  <p:childTnLst>
                                    <p:set>
                                      <p:cBhvr>
                                        <p:cTn id="11" dur="1" fill="hold">
                                          <p:stCondLst>
                                            <p:cond delay="0"/>
                                          </p:stCondLst>
                                        </p:cTn>
                                        <p:tgtEl>
                                          <p:spTgt spid="93187">
                                            <p:txEl>
                                              <p:pRg st="0" end="0"/>
                                            </p:txEl>
                                          </p:spTgt>
                                        </p:tgtEl>
                                        <p:attrNameLst>
                                          <p:attrName>style.visibility</p:attrName>
                                        </p:attrNameLst>
                                      </p:cBhvr>
                                      <p:to>
                                        <p:strVal val="visible"/>
                                      </p:to>
                                    </p:set>
                                    <p:anim calcmode="lin" valueType="num">
                                      <p:cBhvr additive="base">
                                        <p:cTn id="12" dur="500" fill="hold"/>
                                        <p:tgtEl>
                                          <p:spTgt spid="9318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31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rbrake.wav"/>
                                        </p:tgtEl>
                                      </p:cMediaNode>
                                    </p:audio>
                                  </p:subTnLst>
                                </p:cTn>
                              </p:par>
                            </p:childTnLst>
                          </p:cTn>
                        </p:par>
                        <p:par>
                          <p:cTn id="14" fill="hold" nodeType="afterGroup">
                            <p:stCondLst>
                              <p:cond delay="2000"/>
                            </p:stCondLst>
                            <p:childTnLst>
                              <p:par>
                                <p:cTn id="15" presetID="2" presetClass="entr" presetSubtype="2" fill="hold" nodeType="afterEffect">
                                  <p:stCondLst>
                                    <p:cond delay="1000"/>
                                  </p:stCondLst>
                                  <p:childTnLst>
                                    <p:set>
                                      <p:cBhvr>
                                        <p:cTn id="16" dur="1" fill="hold">
                                          <p:stCondLst>
                                            <p:cond delay="0"/>
                                          </p:stCondLst>
                                        </p:cTn>
                                        <p:tgtEl>
                                          <p:spTgt spid="93187">
                                            <p:txEl>
                                              <p:pRg st="1" end="1"/>
                                            </p:txEl>
                                          </p:spTgt>
                                        </p:tgtEl>
                                        <p:attrNameLst>
                                          <p:attrName>style.visibility</p:attrName>
                                        </p:attrNameLst>
                                      </p:cBhvr>
                                      <p:to>
                                        <p:strVal val="visible"/>
                                      </p:to>
                                    </p:set>
                                    <p:anim calcmode="lin" valueType="num">
                                      <p:cBhvr additive="base">
                                        <p:cTn id="17" dur="500" fill="hold"/>
                                        <p:tgtEl>
                                          <p:spTgt spid="9318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31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rbrake.wav"/>
                                        </p:tgtEl>
                                      </p:cMediaNode>
                                    </p:audio>
                                  </p:subTnLst>
                                </p:cTn>
                              </p:par>
                            </p:childTnLst>
                          </p:cTn>
                        </p:par>
                        <p:par>
                          <p:cTn id="19" fill="hold" nodeType="afterGroup">
                            <p:stCondLst>
                              <p:cond delay="3500"/>
                            </p:stCondLst>
                            <p:childTnLst>
                              <p:par>
                                <p:cTn id="20" presetID="2" presetClass="entr" presetSubtype="2" fill="hold" nodeType="afterEffect">
                                  <p:stCondLst>
                                    <p:cond delay="1000"/>
                                  </p:stCondLst>
                                  <p:childTnLst>
                                    <p:set>
                                      <p:cBhvr>
                                        <p:cTn id="21" dur="1" fill="hold">
                                          <p:stCondLst>
                                            <p:cond delay="0"/>
                                          </p:stCondLst>
                                        </p:cTn>
                                        <p:tgtEl>
                                          <p:spTgt spid="93187">
                                            <p:txEl>
                                              <p:pRg st="2" end="2"/>
                                            </p:txEl>
                                          </p:spTgt>
                                        </p:tgtEl>
                                        <p:attrNameLst>
                                          <p:attrName>style.visibility</p:attrName>
                                        </p:attrNameLst>
                                      </p:cBhvr>
                                      <p:to>
                                        <p:strVal val="visible"/>
                                      </p:to>
                                    </p:set>
                                    <p:anim calcmode="lin" valueType="num">
                                      <p:cBhvr additive="base">
                                        <p:cTn id="22" dur="500" fill="hold"/>
                                        <p:tgtEl>
                                          <p:spTgt spid="93187">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931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rbrake.wav"/>
                                        </p:tgtEl>
                                      </p:cMediaNode>
                                    </p:audio>
                                  </p:subTnLst>
                                </p:cTn>
                              </p:par>
                            </p:childTnLst>
                          </p:cTn>
                        </p:par>
                        <p:par>
                          <p:cTn id="24" fill="hold" nodeType="afterGroup">
                            <p:stCondLst>
                              <p:cond delay="5000"/>
                            </p:stCondLst>
                            <p:childTnLst>
                              <p:par>
                                <p:cTn id="25" presetID="2" presetClass="entr" presetSubtype="2" fill="hold" nodeType="afterEffect">
                                  <p:stCondLst>
                                    <p:cond delay="1000"/>
                                  </p:stCondLst>
                                  <p:childTnLst>
                                    <p:set>
                                      <p:cBhvr>
                                        <p:cTn id="26" dur="1" fill="hold">
                                          <p:stCondLst>
                                            <p:cond delay="0"/>
                                          </p:stCondLst>
                                        </p:cTn>
                                        <p:tgtEl>
                                          <p:spTgt spid="93187">
                                            <p:txEl>
                                              <p:pRg st="3" end="3"/>
                                            </p:txEl>
                                          </p:spTgt>
                                        </p:tgtEl>
                                        <p:attrNameLst>
                                          <p:attrName>style.visibility</p:attrName>
                                        </p:attrNameLst>
                                      </p:cBhvr>
                                      <p:to>
                                        <p:strVal val="visible"/>
                                      </p:to>
                                    </p:set>
                                    <p:anim calcmode="lin" valueType="num">
                                      <p:cBhvr additive="base">
                                        <p:cTn id="27" dur="500" fill="hold"/>
                                        <p:tgtEl>
                                          <p:spTgt spid="93187">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31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rbrake.wav"/>
                                        </p:tgtEl>
                                      </p:cMediaNode>
                                    </p:audio>
                                  </p:subTnLst>
                                </p:cTn>
                              </p:par>
                            </p:childTnLst>
                          </p:cTn>
                        </p:par>
                        <p:par>
                          <p:cTn id="29" fill="hold" nodeType="afterGroup">
                            <p:stCondLst>
                              <p:cond delay="6500"/>
                            </p:stCondLst>
                            <p:childTnLst>
                              <p:par>
                                <p:cTn id="30" presetID="2" presetClass="entr" presetSubtype="2" fill="hold" nodeType="afterEffect">
                                  <p:stCondLst>
                                    <p:cond delay="1000"/>
                                  </p:stCondLst>
                                  <p:childTnLst>
                                    <p:set>
                                      <p:cBhvr>
                                        <p:cTn id="31" dur="1" fill="hold">
                                          <p:stCondLst>
                                            <p:cond delay="0"/>
                                          </p:stCondLst>
                                        </p:cTn>
                                        <p:tgtEl>
                                          <p:spTgt spid="93187">
                                            <p:txEl>
                                              <p:pRg st="4" end="4"/>
                                            </p:txEl>
                                          </p:spTgt>
                                        </p:tgtEl>
                                        <p:attrNameLst>
                                          <p:attrName>style.visibility</p:attrName>
                                        </p:attrNameLst>
                                      </p:cBhvr>
                                      <p:to>
                                        <p:strVal val="visible"/>
                                      </p:to>
                                    </p:set>
                                    <p:anim calcmode="lin" valueType="num">
                                      <p:cBhvr additive="base">
                                        <p:cTn id="32" dur="500" fill="hold"/>
                                        <p:tgtEl>
                                          <p:spTgt spid="93187">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931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rbrake.wav"/>
                                        </p:tgtEl>
                                      </p:cMediaNode>
                                    </p:audio>
                                  </p:subTnLst>
                                </p:cTn>
                              </p:par>
                            </p:childTnLst>
                          </p:cTn>
                        </p:par>
                        <p:par>
                          <p:cTn id="34" fill="hold" nodeType="afterGroup">
                            <p:stCondLst>
                              <p:cond delay="8000"/>
                            </p:stCondLst>
                            <p:childTnLst>
                              <p:par>
                                <p:cTn id="35" presetID="2" presetClass="entr" presetSubtype="2" fill="hold" nodeType="afterEffect">
                                  <p:stCondLst>
                                    <p:cond delay="1000"/>
                                  </p:stCondLst>
                                  <p:childTnLst>
                                    <p:set>
                                      <p:cBhvr>
                                        <p:cTn id="36" dur="1" fill="hold">
                                          <p:stCondLst>
                                            <p:cond delay="0"/>
                                          </p:stCondLst>
                                        </p:cTn>
                                        <p:tgtEl>
                                          <p:spTgt spid="93187">
                                            <p:txEl>
                                              <p:pRg st="5" end="5"/>
                                            </p:txEl>
                                          </p:spTgt>
                                        </p:tgtEl>
                                        <p:attrNameLst>
                                          <p:attrName>style.visibility</p:attrName>
                                        </p:attrNameLst>
                                      </p:cBhvr>
                                      <p:to>
                                        <p:strVal val="visible"/>
                                      </p:to>
                                    </p:set>
                                    <p:anim calcmode="lin" valueType="num">
                                      <p:cBhvr additive="base">
                                        <p:cTn id="37" dur="500" fill="hold"/>
                                        <p:tgtEl>
                                          <p:spTgt spid="931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31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advAuto="100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11C7F075-89CA-E9CD-91A5-80F92ABCA3F0}"/>
              </a:ext>
            </a:extLst>
          </p:cNvPr>
          <p:cNvSpPr>
            <a:spLocks noGrp="1" noChangeArrowheads="1"/>
          </p:cNvSpPr>
          <p:nvPr>
            <p:ph type="title"/>
          </p:nvPr>
        </p:nvSpPr>
        <p:spPr/>
        <p:txBody>
          <a:bodyPr/>
          <a:lstStyle/>
          <a:p>
            <a:r>
              <a:rPr lang="en-US" altLang="zh-CN"/>
              <a:t>14.1 </a:t>
            </a:r>
            <a:r>
              <a:rPr lang="zh-CN" altLang="en-US"/>
              <a:t>什么是质量</a:t>
            </a:r>
            <a:endParaRPr kumimoji="1" lang="zh-CN" altLang="en-US"/>
          </a:p>
        </p:txBody>
      </p:sp>
      <p:sp>
        <p:nvSpPr>
          <p:cNvPr id="19458" name="内容占位符 2">
            <a:extLst>
              <a:ext uri="{FF2B5EF4-FFF2-40B4-BE49-F238E27FC236}">
                <a16:creationId xmlns:a16="http://schemas.microsoft.com/office/drawing/2014/main" id="{3431361B-517A-060C-5A2C-432CE7C79297}"/>
              </a:ext>
            </a:extLst>
          </p:cNvPr>
          <p:cNvSpPr>
            <a:spLocks noGrp="1" noChangeArrowheads="1"/>
          </p:cNvSpPr>
          <p:nvPr>
            <p:ph idx="1"/>
          </p:nvPr>
        </p:nvSpPr>
        <p:spPr/>
        <p:txBody>
          <a:bodyPr/>
          <a:lstStyle/>
          <a:p>
            <a:r>
              <a:rPr kumimoji="1" lang="zh-CN" altLang="en-US"/>
              <a:t>教材强调三个重要的方面</a:t>
            </a:r>
            <a:endParaRPr kumimoji="1" lang="en-US" altLang="zh-CN"/>
          </a:p>
          <a:p>
            <a:pPr lvl="1"/>
            <a:r>
              <a:rPr kumimoji="1" lang="zh-CN" altLang="en-US" sz="2400">
                <a:solidFill>
                  <a:srgbClr val="FF0000"/>
                </a:solidFill>
              </a:rPr>
              <a:t>有效的软件过程</a:t>
            </a:r>
            <a:r>
              <a:rPr kumimoji="1" lang="zh-CN" altLang="en-US" sz="2400"/>
              <a:t>为生产高质量的软件产品奠定了基础</a:t>
            </a:r>
            <a:endParaRPr kumimoji="1" lang="en-US" altLang="zh-CN" sz="2400"/>
          </a:p>
          <a:p>
            <a:pPr lvl="1"/>
            <a:r>
              <a:rPr kumimoji="1" lang="zh-CN" altLang="en-US" sz="2400"/>
              <a:t>有用的产品是指交付最终用户要求的内容、功能和特性，但最重要的是，以</a:t>
            </a:r>
            <a:r>
              <a:rPr kumimoji="1" lang="zh-CN" altLang="en-US" sz="2400">
                <a:solidFill>
                  <a:srgbClr val="FF0000"/>
                </a:solidFill>
              </a:rPr>
              <a:t>可靠的、无误的方式交付这些东西</a:t>
            </a:r>
            <a:endParaRPr kumimoji="1" lang="en-US" altLang="zh-CN" sz="2400">
              <a:solidFill>
                <a:srgbClr val="FF0000"/>
              </a:solidFill>
            </a:endParaRPr>
          </a:p>
          <a:p>
            <a:pPr lvl="1"/>
            <a:r>
              <a:rPr kumimoji="1" lang="zh-CN" altLang="en-US" sz="2400"/>
              <a:t>通过</a:t>
            </a:r>
            <a:r>
              <a:rPr kumimoji="1" lang="zh-CN" altLang="en-US" sz="2400">
                <a:solidFill>
                  <a:srgbClr val="FF0000"/>
                </a:solidFill>
              </a:rPr>
              <a:t>为软件的生产者和使用者增值</a:t>
            </a:r>
            <a:r>
              <a:rPr kumimoji="1" lang="zh-CN" altLang="en-US" sz="2400"/>
              <a:t>：软件生产者在维护、改错及客户支持方面工作量降低；用户加快业务流程。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95AE4F9E-D66E-FBD3-50DF-8852CA794A4A}"/>
              </a:ext>
            </a:extLst>
          </p:cNvPr>
          <p:cNvSpPr>
            <a:spLocks noGrp="1" noChangeArrowheads="1"/>
          </p:cNvSpPr>
          <p:nvPr>
            <p:ph type="title"/>
          </p:nvPr>
        </p:nvSpPr>
        <p:spPr/>
        <p:txBody>
          <a:bodyPr/>
          <a:lstStyle/>
          <a:p>
            <a:r>
              <a:rPr lang="en-US" altLang="zh-CN"/>
              <a:t>14.1 </a:t>
            </a:r>
            <a:r>
              <a:rPr lang="zh-CN" altLang="en-US"/>
              <a:t>什么是质量</a:t>
            </a:r>
          </a:p>
        </p:txBody>
      </p:sp>
      <p:sp>
        <p:nvSpPr>
          <p:cNvPr id="20482" name="内容占位符 2">
            <a:extLst>
              <a:ext uri="{FF2B5EF4-FFF2-40B4-BE49-F238E27FC236}">
                <a16:creationId xmlns:a16="http://schemas.microsoft.com/office/drawing/2014/main" id="{213959E1-11AF-0ED1-4C80-1AA9B5557B29}"/>
              </a:ext>
            </a:extLst>
          </p:cNvPr>
          <p:cNvSpPr>
            <a:spLocks noGrp="1" noChangeArrowheads="1"/>
          </p:cNvSpPr>
          <p:nvPr>
            <p:ph idx="1"/>
          </p:nvPr>
        </p:nvSpPr>
        <p:spPr/>
        <p:txBody>
          <a:bodyPr/>
          <a:lstStyle/>
          <a:p>
            <a:pPr marL="342900" lvl="1" indent="-342900">
              <a:buFontTx/>
              <a:buChar char="•"/>
            </a:pPr>
            <a:r>
              <a:rPr lang="zh-CN" altLang="en-US"/>
              <a:t>软件质量是对明确</a:t>
            </a:r>
            <a:r>
              <a:rPr lang="zh-CN" altLang="en-US" i="1">
                <a:solidFill>
                  <a:srgbClr val="0070C0"/>
                </a:solidFill>
              </a:rPr>
              <a:t>陈述的功能和性能</a:t>
            </a:r>
            <a:r>
              <a:rPr lang="zh-CN" altLang="en-US" i="1">
                <a:solidFill>
                  <a:srgbClr val="FF0000"/>
                </a:solidFill>
              </a:rPr>
              <a:t>需求</a:t>
            </a:r>
            <a:r>
              <a:rPr lang="zh-CN" altLang="en-US" i="1">
                <a:solidFill>
                  <a:srgbClr val="0070C0"/>
                </a:solidFill>
              </a:rPr>
              <a:t>、明确记录的</a:t>
            </a:r>
            <a:r>
              <a:rPr lang="zh-CN" altLang="en-US" i="1">
                <a:solidFill>
                  <a:srgbClr val="FF0000"/>
                </a:solidFill>
              </a:rPr>
              <a:t>开发标准</a:t>
            </a:r>
            <a:r>
              <a:rPr lang="zh-CN" altLang="en-US" i="1">
                <a:solidFill>
                  <a:srgbClr val="0070C0"/>
                </a:solidFill>
              </a:rPr>
              <a:t>以及对所有专业化软件开发应具备的</a:t>
            </a:r>
            <a:r>
              <a:rPr lang="zh-CN" altLang="en-US" i="1">
                <a:solidFill>
                  <a:srgbClr val="FF0000"/>
                </a:solidFill>
              </a:rPr>
              <a:t>隐含特征的符合度</a:t>
            </a:r>
            <a:r>
              <a:rPr lang="zh-CN" altLang="en-US" i="1">
                <a:solidFill>
                  <a:srgbClr val="0070C0"/>
                </a:solidFill>
              </a:rPr>
              <a:t>。</a:t>
            </a: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a:extLst>
              <a:ext uri="{FF2B5EF4-FFF2-40B4-BE49-F238E27FC236}">
                <a16:creationId xmlns:a16="http://schemas.microsoft.com/office/drawing/2014/main" id="{44E1CCF5-8489-1AB3-5417-EDAC0896E4C1}"/>
              </a:ext>
            </a:extLst>
          </p:cNvPr>
          <p:cNvSpPr>
            <a:spLocks noGrp="1" noChangeArrowheads="1"/>
          </p:cNvSpPr>
          <p:nvPr>
            <p:ph idx="1"/>
          </p:nvPr>
        </p:nvSpPr>
        <p:spPr>
          <a:xfrm>
            <a:off x="457200" y="214313"/>
            <a:ext cx="8229600" cy="4525962"/>
          </a:xfrm>
        </p:spPr>
        <p:txBody>
          <a:bodyPr/>
          <a:lstStyle/>
          <a:p>
            <a:r>
              <a:rPr lang="en-US" altLang="zh-CN"/>
              <a:t>Gavin</a:t>
            </a:r>
            <a:r>
              <a:rPr lang="zh-CN" altLang="en-US"/>
              <a:t>的质量维度</a:t>
            </a:r>
            <a:endParaRPr lang="en-US" altLang="zh-CN"/>
          </a:p>
          <a:p>
            <a:pPr lvl="1"/>
            <a:r>
              <a:rPr lang="en-US" altLang="zh-CN"/>
              <a:t>Gavin</a:t>
            </a:r>
            <a:r>
              <a:rPr lang="zh-CN" altLang="en-US"/>
              <a:t>建议采用多维的观点考虑质量：</a:t>
            </a:r>
            <a:endParaRPr lang="en-US" altLang="zh-CN"/>
          </a:p>
          <a:p>
            <a:pPr lvl="2"/>
            <a:r>
              <a:rPr lang="zh-CN" altLang="en-US"/>
              <a:t>性能质量</a:t>
            </a:r>
            <a:r>
              <a:rPr lang="en-US" altLang="zh-CN"/>
              <a:t>—</a:t>
            </a:r>
            <a:r>
              <a:rPr lang="zh-CN" altLang="en-US"/>
              <a:t>内容、功能和特性是否交付</a:t>
            </a:r>
            <a:endParaRPr lang="en-US" altLang="zh-CN"/>
          </a:p>
          <a:p>
            <a:pPr lvl="2"/>
            <a:r>
              <a:rPr lang="zh-CN" altLang="en-US"/>
              <a:t>特性质量</a:t>
            </a:r>
            <a:r>
              <a:rPr lang="en-US" altLang="zh-CN"/>
              <a:t>—</a:t>
            </a:r>
            <a:r>
              <a:rPr lang="zh-CN" altLang="en-US"/>
              <a:t>用户惊喜特性是否提供</a:t>
            </a:r>
            <a:endParaRPr lang="en-US" altLang="zh-CN"/>
          </a:p>
          <a:p>
            <a:pPr lvl="2"/>
            <a:r>
              <a:rPr lang="zh-CN" altLang="en-US"/>
              <a:t>可靠性</a:t>
            </a:r>
            <a:r>
              <a:rPr lang="en-US" altLang="zh-CN"/>
              <a:t>—</a:t>
            </a:r>
            <a:r>
              <a:rPr lang="zh-CN" altLang="en-US"/>
              <a:t>所有的特性和能力是否提供</a:t>
            </a:r>
            <a:endParaRPr lang="en-US" altLang="zh-CN"/>
          </a:p>
          <a:p>
            <a:pPr lvl="2"/>
            <a:r>
              <a:rPr lang="zh-CN" altLang="en-US"/>
              <a:t>符合性</a:t>
            </a:r>
            <a:r>
              <a:rPr lang="en-US" altLang="zh-CN"/>
              <a:t>—</a:t>
            </a:r>
            <a:r>
              <a:rPr lang="zh-CN" altLang="en-US"/>
              <a:t>标准、编码惯例</a:t>
            </a:r>
            <a:endParaRPr lang="en-US" altLang="zh-CN"/>
          </a:p>
          <a:p>
            <a:pPr lvl="2"/>
            <a:r>
              <a:rPr lang="zh-CN" altLang="en-US"/>
              <a:t>耐久性</a:t>
            </a:r>
            <a:r>
              <a:rPr lang="en-US" altLang="zh-CN"/>
              <a:t>—</a:t>
            </a:r>
            <a:r>
              <a:rPr lang="zh-CN" altLang="en-US"/>
              <a:t>是否能对软件进行维护和改正</a:t>
            </a:r>
            <a:endParaRPr lang="en-US" altLang="zh-CN"/>
          </a:p>
          <a:p>
            <a:pPr lvl="2"/>
            <a:r>
              <a:rPr lang="zh-CN" altLang="en-US"/>
              <a:t>适用性</a:t>
            </a:r>
            <a:r>
              <a:rPr lang="en-US" altLang="zh-CN"/>
              <a:t>—</a:t>
            </a:r>
            <a:r>
              <a:rPr lang="zh-CN" altLang="en-US"/>
              <a:t>可否短时间内完成维护和改正</a:t>
            </a:r>
            <a:endParaRPr lang="en-US" altLang="zh-CN"/>
          </a:p>
          <a:p>
            <a:pPr lvl="2"/>
            <a:r>
              <a:rPr lang="zh-CN" altLang="en-US"/>
              <a:t>审美</a:t>
            </a:r>
            <a:r>
              <a:rPr lang="en-US" altLang="zh-CN"/>
              <a:t>—</a:t>
            </a:r>
            <a:r>
              <a:rPr lang="zh-CN" altLang="en-US"/>
              <a:t>难量化，但不可缺</a:t>
            </a:r>
            <a:endParaRPr lang="en-US" altLang="zh-CN"/>
          </a:p>
          <a:p>
            <a:pPr lvl="2"/>
            <a:r>
              <a:rPr lang="zh-CN" altLang="en-US"/>
              <a:t>感知</a:t>
            </a:r>
            <a:r>
              <a:rPr lang="en-US" altLang="zh-CN"/>
              <a:t>—</a:t>
            </a:r>
            <a:r>
              <a:rPr lang="zh-CN" altLang="en-US"/>
              <a:t>偏见或好的声誉</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99B67141-178E-B190-533B-DC9D8A8D20F5}"/>
              </a:ext>
            </a:extLst>
          </p:cNvPr>
          <p:cNvSpPr>
            <a:spLocks noGrp="1" noChangeArrowheads="1"/>
          </p:cNvSpPr>
          <p:nvPr>
            <p:ph type="title"/>
          </p:nvPr>
        </p:nvSpPr>
        <p:spPr/>
        <p:txBody>
          <a:bodyPr/>
          <a:lstStyle/>
          <a:p>
            <a:pPr eaLnBrk="1" hangingPunct="1"/>
            <a:r>
              <a:rPr lang="en-US" altLang="zh-CN"/>
              <a:t>14.1 </a:t>
            </a:r>
            <a:r>
              <a:rPr lang="zh-CN" altLang="en-US"/>
              <a:t>什么是质量</a:t>
            </a:r>
          </a:p>
        </p:txBody>
      </p:sp>
      <p:sp>
        <p:nvSpPr>
          <p:cNvPr id="22530" name="内容占位符 2">
            <a:extLst>
              <a:ext uri="{FF2B5EF4-FFF2-40B4-BE49-F238E27FC236}">
                <a16:creationId xmlns:a16="http://schemas.microsoft.com/office/drawing/2014/main" id="{BB4157AE-A907-20AD-43CC-53485E3B8F6D}"/>
              </a:ext>
            </a:extLst>
          </p:cNvPr>
          <p:cNvSpPr>
            <a:spLocks noGrp="1" noChangeArrowheads="1"/>
          </p:cNvSpPr>
          <p:nvPr>
            <p:ph idx="1"/>
          </p:nvPr>
        </p:nvSpPr>
        <p:spPr/>
        <p:txBody>
          <a:bodyPr/>
          <a:lstStyle/>
          <a:p>
            <a:pPr eaLnBrk="1" hangingPunct="1">
              <a:buFontTx/>
              <a:buNone/>
            </a:pPr>
            <a:r>
              <a:rPr lang="en-US" altLang="zh-CN"/>
              <a:t>McCall </a:t>
            </a:r>
            <a:r>
              <a:rPr lang="zh-CN" altLang="en-US"/>
              <a:t>的质量因素</a:t>
            </a:r>
            <a:endParaRPr lang="en-US" altLang="zh-CN"/>
          </a:p>
          <a:p>
            <a:pPr lvl="1" eaLnBrk="1" hangingPunct="1"/>
            <a:r>
              <a:rPr lang="zh-CN" altLang="en-US"/>
              <a:t>影响软件质量的因素可以分为两大类：</a:t>
            </a:r>
            <a:endParaRPr lang="en-US" altLang="zh-CN"/>
          </a:p>
          <a:p>
            <a:pPr lvl="2" eaLnBrk="1" hangingPunct="1"/>
            <a:r>
              <a:rPr lang="zh-CN" altLang="en-US"/>
              <a:t>可以直接测量的因素（如：测试期间发现的错误）</a:t>
            </a:r>
            <a:endParaRPr lang="en-US" altLang="zh-CN"/>
          </a:p>
          <a:p>
            <a:pPr lvl="2" eaLnBrk="1" hangingPunct="1"/>
            <a:r>
              <a:rPr lang="zh-CN" altLang="en-US"/>
              <a:t>只能间接测量的因素（如：易用性和可维护性）</a:t>
            </a:r>
            <a:endParaRPr lang="en-US" altLang="zh-CN"/>
          </a:p>
          <a:p>
            <a:pPr lvl="1" eaLnBrk="1" hangingPunct="1"/>
            <a:r>
              <a:rPr lang="zh-CN" altLang="en-US"/>
              <a:t>所有情况下，</a:t>
            </a:r>
            <a:r>
              <a:rPr lang="zh-CN" altLang="en-US">
                <a:solidFill>
                  <a:srgbClr val="FF0000"/>
                </a:solidFill>
              </a:rPr>
              <a:t>度量都必须发生</a:t>
            </a:r>
            <a:r>
              <a:rPr lang="zh-CN"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a:extLst>
              <a:ext uri="{FF2B5EF4-FFF2-40B4-BE49-F238E27FC236}">
                <a16:creationId xmlns:a16="http://schemas.microsoft.com/office/drawing/2014/main" id="{548A06E4-09D9-D740-F5C2-3206F2EB6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600075"/>
            <a:ext cx="53990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软件工程模板</Template>
  <TotalTime>1713</TotalTime>
  <Words>2591</Words>
  <Application>Microsoft Macintosh PowerPoint</Application>
  <PresentationFormat>全屏显示(4:3)</PresentationFormat>
  <Paragraphs>250</Paragraphs>
  <Slides>44</Slides>
  <Notes>10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3" baseType="lpstr">
      <vt:lpstr>Arial</vt:lpstr>
      <vt:lpstr>宋体</vt:lpstr>
      <vt:lpstr>Calibri</vt:lpstr>
      <vt:lpstr>华文新魏</vt:lpstr>
      <vt:lpstr>黑体</vt:lpstr>
      <vt:lpstr>Wingdings</vt:lpstr>
      <vt:lpstr>Tahoma</vt:lpstr>
      <vt:lpstr>软件工程模板</vt:lpstr>
      <vt:lpstr>Chart</vt:lpstr>
      <vt:lpstr>第十四章 质量概念</vt:lpstr>
      <vt:lpstr>主要内容</vt:lpstr>
      <vt:lpstr>14.1 什么是质量</vt:lpstr>
      <vt:lpstr>14.1 什么是质量</vt:lpstr>
      <vt:lpstr>14.1 什么是质量</vt:lpstr>
      <vt:lpstr>14.1 什么是质量</vt:lpstr>
      <vt:lpstr>PowerPoint 演示文稿</vt:lpstr>
      <vt:lpstr>14.1 什么是质量</vt:lpstr>
      <vt:lpstr>PowerPoint 演示文稿</vt:lpstr>
      <vt:lpstr>McCall、Richards 和 Walters对软件质量的分类：</vt:lpstr>
      <vt:lpstr>14.1 什么是质量</vt:lpstr>
      <vt:lpstr>14.1 什么是质量</vt:lpstr>
      <vt:lpstr>PowerPoint 演示文稿</vt:lpstr>
      <vt:lpstr>PowerPoint 演示文稿</vt:lpstr>
      <vt:lpstr>PowerPoint 演示文稿</vt:lpstr>
      <vt:lpstr>PowerPoint 演示文稿</vt:lpstr>
      <vt:lpstr>14.1 什么是质量</vt:lpstr>
      <vt:lpstr>14.2 软件质量困境</vt:lpstr>
      <vt:lpstr>14.2 软件质量困境</vt:lpstr>
      <vt:lpstr>14.2 软件质量困境</vt:lpstr>
      <vt:lpstr>14.2 软件质量困境</vt:lpstr>
      <vt:lpstr>PowerPoint 演示文稿</vt:lpstr>
      <vt:lpstr>14.3 实现软件质量</vt:lpstr>
      <vt:lpstr>14.4  微软软件质量测试常用度量</vt:lpstr>
      <vt:lpstr>1.产品设计规范质量状态分类</vt:lpstr>
      <vt:lpstr>产品设计规范质量到位状况</vt:lpstr>
      <vt:lpstr>2.缺陷统计数据的度量</vt:lpstr>
      <vt:lpstr>PowerPoint 演示文稿</vt:lpstr>
      <vt:lpstr>2.缺陷统计数据的度量(续)</vt:lpstr>
      <vt:lpstr>2.缺陷统计数据的度量(续)</vt:lpstr>
      <vt:lpstr>里程碑编程阶段缺陷变化趋势</vt:lpstr>
      <vt:lpstr>3.测试案例度量</vt:lpstr>
      <vt:lpstr>4.测试规范度量</vt:lpstr>
      <vt:lpstr>5.测试过的系统数量</vt:lpstr>
      <vt:lpstr>6.自动化测试度量</vt:lpstr>
      <vt:lpstr>7.Code Coverage（代码覆盖）</vt:lpstr>
      <vt:lpstr>代码覆盖是什么？</vt:lpstr>
      <vt:lpstr>使用代码覆盖度量的目地</vt:lpstr>
      <vt:lpstr>代码覆盖度量种类</vt:lpstr>
      <vt:lpstr>代码覆盖结果分析</vt:lpstr>
      <vt:lpstr>使用代码覆盖度量改进测试</vt:lpstr>
      <vt:lpstr>使用代码覆盖度量结果分析</vt:lpstr>
      <vt:lpstr>8.单一功能测试验收质量度量</vt:lpstr>
      <vt:lpstr>使用软件质量度量的注意事项和建议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需求工程</dc:title>
  <dc:creator>User</dc:creator>
  <cp:lastModifiedBy>王美红</cp:lastModifiedBy>
  <cp:revision>109</cp:revision>
  <dcterms:created xsi:type="dcterms:W3CDTF">2010-11-25T08:21:28Z</dcterms:created>
  <dcterms:modified xsi:type="dcterms:W3CDTF">2023-12-12T06:00:39Z</dcterms:modified>
</cp:coreProperties>
</file>