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2"/>
    <p:sldId id="292" r:id="rId3"/>
    <p:sldId id="331" r:id="rId4"/>
    <p:sldId id="332" r:id="rId5"/>
    <p:sldId id="333" r:id="rId6"/>
    <p:sldId id="334" r:id="rId7"/>
    <p:sldId id="335" r:id="rId8"/>
    <p:sldId id="336" r:id="rId9"/>
    <p:sldId id="337" r:id="rId10"/>
    <p:sldId id="338" r:id="rId11"/>
    <p:sldId id="339" r:id="rId12"/>
    <p:sldId id="340" r:id="rId13"/>
    <p:sldId id="341" r:id="rId14"/>
    <p:sldId id="342" r:id="rId15"/>
    <p:sldId id="343" r:id="rId16"/>
    <p:sldId id="365" r:id="rId17"/>
    <p:sldId id="345" r:id="rId18"/>
    <p:sldId id="344"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6" r:id="rId39"/>
    <p:sldId id="367" r:id="rId40"/>
  </p:sldIdLst>
  <p:sldSz cx="9144000" cy="6858000" type="screen4x3"/>
  <p:notesSz cx="6858000" cy="9144000"/>
  <p:custDataLst>
    <p:tags r:id="rId43"/>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7"/>
    <p:restoredTop sz="92189" autoAdjust="0"/>
  </p:normalViewPr>
  <p:slideViewPr>
    <p:cSldViewPr showGuides="1">
      <p:cViewPr varScale="1">
        <p:scale>
          <a:sx n="104" d="100"/>
          <a:sy n="104" d="100"/>
        </p:scale>
        <p:origin x="1416" y="108"/>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CC0542AD-ABC4-FD48-8538-8B2FA69D99E8}" type="datetimeFigureOut">
              <a:rPr lang="zh-CN" altLang="en-US"/>
              <a:t>2025-01-09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F2E52101-F20E-F64E-A3A8-740B9BB4968D}"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70132FA1-37E0-6241-8B40-B1C4F4DA748F}" type="datetimeFigureOut">
              <a:rPr lang="zh-CN" altLang="en-US"/>
              <a:t>2025-01-09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2C271DBE-D564-C441-A2D3-4FE39D65475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删</a:t>
            </a:r>
          </a:p>
        </p:txBody>
      </p:sp>
      <p:sp>
        <p:nvSpPr>
          <p:cNvPr id="184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CC9F06-AAAD-0A45-A9DD-F075FE9A327E}"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zh-CN"/>
              <a:t>https://baike.baidu.com/item/</a:t>
            </a:r>
            <a:r>
              <a:rPr kumimoji="1" lang="zh-CN" altLang="en-US"/>
              <a:t>六西格玛</a:t>
            </a:r>
            <a:r>
              <a:rPr kumimoji="1" lang="en-US" altLang="zh-CN"/>
              <a:t>/3346517?</a:t>
            </a:r>
            <a:r>
              <a:rPr kumimoji="1" lang="zh-CN" altLang="zh-CN"/>
              <a:t>fr=aladdin</a:t>
            </a:r>
            <a:endParaRPr kumimoji="1" lang="zh-CN" altLang="en-US"/>
          </a:p>
        </p:txBody>
      </p:sp>
      <p:sp>
        <p:nvSpPr>
          <p:cNvPr id="573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0F4551-0255-CB45-A3F8-DBE84D8328C9}"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7" descr="08f46c7211d24e3a8701b02c.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0974427-07A1-A84E-BA40-ECB916EB1763}"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6B87ED2-5BDC-FA49-8445-F026AC6F11EA}"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D583D28-F046-7943-B477-2DB2EF963F7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BEC1F75-2B9D-BE4C-B9B1-C58CD960EA8B}"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8EAD3D3-FC5C-694D-8344-8DC17DC65B0B}"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CBE880-DBE9-DD41-8E69-5EA0B5B9D852}"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19281EF-7AA6-404C-8A26-049039138378}"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1872ABF-0F09-7C46-AB0F-1A7A49179C1B}"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BE631A7-0750-5141-9421-D613F0CAE303}"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5A1838C-CE5C-9849-A138-C0B8179E4F4D}"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D45087-1C7A-C041-AB61-0B3D045F7EF2}"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36702176-6447-2640-8EE4-76A3820F9DD4}" type="slidenum">
              <a:rPr lang="en-US" altLang="zh-CN"/>
              <a:t>‹#›</a:t>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a:solidFill>
                  <a:schemeClr val="bg1"/>
                </a:solidFill>
                <a:latin typeface="华文新魏" panose="02010800040101010101" pitchFamily="2" charset="-122"/>
                <a:ea typeface="华文新魏" panose="02010800040101010101" pitchFamily="2" charset="-122"/>
              </a:rPr>
              <a:t>软 件 工 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12"/>
          <p:cNvGrpSpPr/>
          <p:nvPr/>
        </p:nvGrpSpPr>
        <p:grpSpPr bwMode="auto">
          <a:xfrm>
            <a:off x="323850" y="4173538"/>
            <a:ext cx="4032250" cy="935037"/>
            <a:chOff x="158" y="2614"/>
            <a:chExt cx="2540" cy="589"/>
          </a:xfrm>
        </p:grpSpPr>
        <p:sp>
          <p:nvSpPr>
            <p:cNvPr id="15364" name="Text Box 10"/>
            <p:cNvSpPr txBox="1">
              <a:spLocks noChangeArrowheads="1"/>
            </p:cNvSpPr>
            <p:nvPr/>
          </p:nvSpPr>
          <p:spPr bwMode="auto">
            <a:xfrm>
              <a:off x="158" y="2614"/>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3000">
                <a:solidFill>
                  <a:schemeClr val="bg1"/>
                </a:solidFill>
                <a:latin typeface="黑体" panose="02010609060101010101" pitchFamily="49" charset="-122"/>
                <a:ea typeface="黑体" panose="02010609060101010101" pitchFamily="49" charset="-122"/>
              </a:endParaRPr>
            </a:p>
          </p:txBody>
        </p:sp>
        <p:sp>
          <p:nvSpPr>
            <p:cNvPr id="15365" name="Text Box 11"/>
            <p:cNvSpPr txBox="1">
              <a:spLocks noChangeArrowheads="1"/>
            </p:cNvSpPr>
            <p:nvPr/>
          </p:nvSpPr>
          <p:spPr bwMode="auto">
            <a:xfrm>
              <a:off x="657" y="2915"/>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2400" b="1">
                <a:solidFill>
                  <a:schemeClr val="bg1"/>
                </a:solidFill>
                <a:latin typeface="黑体" panose="02010609060101010101" pitchFamily="49" charset="-122"/>
                <a:ea typeface="黑体" panose="02010609060101010101" pitchFamily="49" charset="-122"/>
              </a:endParaRPr>
            </a:p>
          </p:txBody>
        </p:sp>
      </p:grpSp>
      <p:sp>
        <p:nvSpPr>
          <p:cNvPr id="15362" name="标题 7"/>
          <p:cNvSpPr>
            <a:spLocks noGrp="1" noChangeArrowheads="1"/>
          </p:cNvSpPr>
          <p:nvPr>
            <p:ph type="ctrTitle"/>
          </p:nvPr>
        </p:nvSpPr>
        <p:spPr/>
        <p:txBody>
          <a:bodyPr/>
          <a:lstStyle/>
          <a:p>
            <a:pPr eaLnBrk="1" hangingPunct="1"/>
            <a:r>
              <a:rPr lang="zh-CN" altLang="en-US"/>
              <a:t>第十五章 质量保证</a:t>
            </a:r>
          </a:p>
        </p:txBody>
      </p:sp>
      <p:sp>
        <p:nvSpPr>
          <p:cNvPr id="15363" name="副标题 8"/>
          <p:cNvSpPr>
            <a:spLocks noGrp="1" noChangeArrowheads="1"/>
          </p:cNvSpPr>
          <p:nvPr>
            <p:ph type="subTitle" idx="1"/>
          </p:nvPr>
        </p:nvSpPr>
        <p:spPr>
          <a:xfrm>
            <a:off x="179388" y="4005263"/>
            <a:ext cx="4248150" cy="936625"/>
          </a:xfrm>
        </p:spPr>
        <p:txBody>
          <a:bodyPr/>
          <a:lstStyle/>
          <a:p>
            <a:pPr eaLnBrk="1" hangingPunct="1"/>
            <a:r>
              <a:rPr lang="zh-CN" altLang="en-US"/>
              <a:t>王美红</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r>
              <a:rPr lang="en-US" altLang="zh-CN"/>
              <a:t>15.2 </a:t>
            </a:r>
            <a:r>
              <a:rPr lang="zh-CN" altLang="en-US"/>
              <a:t>软件质量保证的要素（续）</a:t>
            </a:r>
          </a:p>
        </p:txBody>
      </p:sp>
      <p:sp>
        <p:nvSpPr>
          <p:cNvPr id="25602" name="内容占位符 2"/>
          <p:cNvSpPr>
            <a:spLocks noGrp="1" noChangeArrowheads="1"/>
          </p:cNvSpPr>
          <p:nvPr>
            <p:ph idx="1"/>
          </p:nvPr>
        </p:nvSpPr>
        <p:spPr/>
        <p:txBody>
          <a:bodyPr/>
          <a:lstStyle/>
          <a:p>
            <a:r>
              <a:rPr lang="zh-CN" altLang="en-US" sz="2400" b="1">
                <a:solidFill>
                  <a:srgbClr val="FF0000"/>
                </a:solidFill>
              </a:rPr>
              <a:t>安全防卫</a:t>
            </a:r>
            <a:r>
              <a:rPr lang="zh-CN" altLang="en-US" sz="2400"/>
              <a:t>：软件质量保证确保应用适当的过程和技术来实现软件安全。</a:t>
            </a:r>
            <a:endParaRPr lang="en-US" altLang="zh-CN" sz="2400"/>
          </a:p>
          <a:p>
            <a:r>
              <a:rPr lang="zh-CN" altLang="en-US" sz="2400" b="1">
                <a:solidFill>
                  <a:srgbClr val="FF0000"/>
                </a:solidFill>
              </a:rPr>
              <a:t>安全</a:t>
            </a:r>
            <a:r>
              <a:rPr lang="zh-CN" altLang="en-US" sz="2400"/>
              <a:t>：软件质量保证可能负责评估</a:t>
            </a:r>
            <a:r>
              <a:rPr lang="zh-CN" altLang="en-US" sz="2400">
                <a:solidFill>
                  <a:srgbClr val="00B050"/>
                </a:solidFill>
              </a:rPr>
              <a:t>软件失效</a:t>
            </a:r>
            <a:r>
              <a:rPr lang="zh-CN" altLang="en-US" sz="2400"/>
              <a:t>的影响，并负责启动那些减少风险所必需的步骤。</a:t>
            </a:r>
            <a:endParaRPr lang="en-US" altLang="zh-CN" sz="2400"/>
          </a:p>
          <a:p>
            <a:r>
              <a:rPr lang="zh-CN" altLang="en-US" sz="2400" b="1">
                <a:solidFill>
                  <a:srgbClr val="FF0000"/>
                </a:solidFill>
              </a:rPr>
              <a:t>风险管理</a:t>
            </a:r>
            <a:r>
              <a:rPr lang="zh-CN" altLang="en-US" sz="2400"/>
              <a:t>：软件质量保证组应确保风险管理活动适当进行，且已经建立风险相关的应急计划。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p:txBody>
          <a:bodyPr/>
          <a:lstStyle/>
          <a:p>
            <a:r>
              <a:rPr lang="en-US" altLang="zh-CN" sz="3600"/>
              <a:t>15.3 </a:t>
            </a:r>
            <a:r>
              <a:rPr lang="zh-CN" altLang="en-US" sz="3600"/>
              <a:t>软件质量保证的任务、目标和度量</a:t>
            </a:r>
          </a:p>
        </p:txBody>
      </p:sp>
      <p:sp>
        <p:nvSpPr>
          <p:cNvPr id="26626" name="内容占位符 2"/>
          <p:cNvSpPr>
            <a:spLocks noGrp="1" noChangeArrowheads="1"/>
          </p:cNvSpPr>
          <p:nvPr>
            <p:ph idx="1"/>
          </p:nvPr>
        </p:nvSpPr>
        <p:spPr/>
        <p:txBody>
          <a:bodyPr/>
          <a:lstStyle/>
          <a:p>
            <a:r>
              <a:rPr lang="zh-CN" altLang="en-US" sz="2800"/>
              <a:t>软件质量保证是由与两个不同人群相联系的多种任务组成：</a:t>
            </a:r>
            <a:endParaRPr lang="en-US" altLang="zh-CN" sz="2800"/>
          </a:p>
          <a:p>
            <a:pPr lvl="1"/>
            <a:r>
              <a:rPr lang="zh-CN" altLang="en-US" sz="2400"/>
              <a:t>技术工作的软件工程师</a:t>
            </a:r>
            <a:endParaRPr lang="en-US" altLang="zh-CN" sz="2400"/>
          </a:p>
          <a:p>
            <a:pPr lvl="1"/>
            <a:r>
              <a:rPr lang="zh-CN" altLang="en-US" sz="2400"/>
              <a:t>负有质量策划、监督、记录、分析和报告责任的软件质量保证组。</a:t>
            </a:r>
          </a:p>
          <a:p>
            <a:r>
              <a:rPr lang="zh-CN" altLang="en-US" sz="2800"/>
              <a:t>软件工程师通过采用可靠的技术方法和措施，进行技术评审，并进行周密计划的软件测试来获得质量。</a:t>
            </a:r>
          </a:p>
          <a:p>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r>
              <a:rPr lang="zh-CN" altLang="en-US"/>
              <a:t>软件质量保证任务</a:t>
            </a:r>
          </a:p>
        </p:txBody>
      </p:sp>
      <p:sp>
        <p:nvSpPr>
          <p:cNvPr id="27650" name="内容占位符 2"/>
          <p:cNvSpPr>
            <a:spLocks noGrp="1" noChangeArrowheads="1"/>
          </p:cNvSpPr>
          <p:nvPr>
            <p:ph idx="1"/>
          </p:nvPr>
        </p:nvSpPr>
        <p:spPr>
          <a:xfrm>
            <a:off x="457200" y="1600200"/>
            <a:ext cx="8229600" cy="4781128"/>
          </a:xfrm>
        </p:spPr>
        <p:txBody>
          <a:bodyPr/>
          <a:lstStyle/>
          <a:p>
            <a:r>
              <a:rPr lang="zh-CN" altLang="en-US" sz="2400" dirty="0"/>
              <a:t>编制项目质量保证计划。</a:t>
            </a:r>
          </a:p>
          <a:p>
            <a:r>
              <a:rPr lang="zh-CN" altLang="en-US" sz="2400" dirty="0"/>
              <a:t>参与项目的软件过程描述的编写。</a:t>
            </a:r>
          </a:p>
          <a:p>
            <a:r>
              <a:rPr lang="zh-CN" altLang="en-US" sz="2400" dirty="0"/>
              <a:t>评审软件工程活动，以验证是否符合规定的软件过程。</a:t>
            </a:r>
          </a:p>
          <a:p>
            <a:r>
              <a:rPr lang="zh-CN" altLang="en-US" sz="2400" dirty="0"/>
              <a:t>审核指定的软件工作产品以验证是否遵守作为软件过程一部分的那些规定。</a:t>
            </a:r>
          </a:p>
          <a:p>
            <a:r>
              <a:rPr lang="zh-CN" altLang="en-US" sz="2400" dirty="0"/>
              <a:t>确保根据文档化的规程记录和处理软件工作和工作产品中的偏差。</a:t>
            </a:r>
          </a:p>
          <a:p>
            <a:r>
              <a:rPr lang="zh-CN" altLang="en-US" sz="2400" dirty="0"/>
              <a:t>记录各种不符合项并报告给高层管理人员。</a:t>
            </a:r>
          </a:p>
          <a:p>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r>
              <a:rPr lang="zh-CN" altLang="en-US"/>
              <a:t>目标、属性和度量</a:t>
            </a:r>
          </a:p>
        </p:txBody>
      </p:sp>
      <p:sp>
        <p:nvSpPr>
          <p:cNvPr id="28674" name="内容占位符 2"/>
          <p:cNvSpPr>
            <a:spLocks noGrp="1" noChangeArrowheads="1"/>
          </p:cNvSpPr>
          <p:nvPr>
            <p:ph idx="1"/>
          </p:nvPr>
        </p:nvSpPr>
        <p:spPr/>
        <p:txBody>
          <a:bodyPr/>
          <a:lstStyle/>
          <a:p>
            <a:r>
              <a:rPr lang="zh-CN" altLang="en-US" sz="2400">
                <a:solidFill>
                  <a:srgbClr val="FF0000"/>
                </a:solidFill>
              </a:rPr>
              <a:t>需求质量</a:t>
            </a:r>
            <a:r>
              <a:rPr lang="en-US" altLang="zh-CN" sz="2400">
                <a:solidFill>
                  <a:srgbClr val="FF0000"/>
                </a:solidFill>
              </a:rPr>
              <a:t>: </a:t>
            </a:r>
            <a:r>
              <a:rPr lang="zh-CN" altLang="en-US" sz="2400"/>
              <a:t>软件质量保证必须确保软件团队严格评审需求模型，以达到高水平的质量。</a:t>
            </a:r>
          </a:p>
          <a:p>
            <a:r>
              <a:rPr lang="zh-CN" altLang="en-US" sz="2400">
                <a:solidFill>
                  <a:srgbClr val="FF0000"/>
                </a:solidFill>
              </a:rPr>
              <a:t>设计质量</a:t>
            </a:r>
            <a:r>
              <a:rPr lang="en-US" altLang="zh-CN" sz="2400"/>
              <a:t>:</a:t>
            </a:r>
            <a:r>
              <a:rPr lang="zh-CN" altLang="en-US" sz="2400"/>
              <a:t>软件团队应该评估设计模型的每个元素，以确保设计模型显示出高质量，并且设计本身符合需求。</a:t>
            </a:r>
            <a:r>
              <a:rPr lang="en-US" altLang="zh-CN" sz="2400"/>
              <a:t>SQA</a:t>
            </a:r>
            <a:r>
              <a:rPr lang="zh-CN" altLang="en-US" sz="2400"/>
              <a:t>寻找能反映设计质量的属性。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p:txBody>
          <a:bodyPr/>
          <a:lstStyle/>
          <a:p>
            <a:r>
              <a:rPr lang="zh-CN" altLang="en-US"/>
              <a:t>目标、属性和度量</a:t>
            </a:r>
          </a:p>
        </p:txBody>
      </p:sp>
      <p:sp>
        <p:nvSpPr>
          <p:cNvPr id="29698" name="内容占位符 2"/>
          <p:cNvSpPr>
            <a:spLocks noGrp="1" noChangeArrowheads="1"/>
          </p:cNvSpPr>
          <p:nvPr>
            <p:ph idx="1"/>
          </p:nvPr>
        </p:nvSpPr>
        <p:spPr/>
        <p:txBody>
          <a:bodyPr/>
          <a:lstStyle/>
          <a:p>
            <a:r>
              <a:rPr lang="zh-CN" altLang="en-US" sz="2400" b="1">
                <a:solidFill>
                  <a:srgbClr val="FF0000"/>
                </a:solidFill>
              </a:rPr>
              <a:t>代码质量</a:t>
            </a:r>
            <a:r>
              <a:rPr lang="zh-CN" altLang="en-US" sz="2400"/>
              <a:t>。源代码和相关的工作产品必须符合本地的编码标准，并显示出易于维护的特点。</a:t>
            </a:r>
            <a:r>
              <a:rPr lang="en-US" altLang="zh-CN" sz="2400"/>
              <a:t>SQA</a:t>
            </a:r>
            <a:r>
              <a:rPr lang="zh-CN" altLang="en-US" sz="2400"/>
              <a:t>应该找出那些合理分析代码质量的属性。</a:t>
            </a:r>
          </a:p>
          <a:p>
            <a:r>
              <a:rPr lang="zh-CN" altLang="en-US" sz="2400" b="1">
                <a:solidFill>
                  <a:srgbClr val="FF0000"/>
                </a:solidFill>
              </a:rPr>
              <a:t>质量控制有效性</a:t>
            </a:r>
            <a:r>
              <a:rPr lang="zh-CN" altLang="en-US" sz="2400"/>
              <a:t>。软件团队应使用有限的资源，在某种程度上最有可能得到高品质的结果。</a:t>
            </a:r>
            <a:r>
              <a:rPr lang="en-US" altLang="zh-CN" sz="2400"/>
              <a:t>SQA</a:t>
            </a:r>
            <a:r>
              <a:rPr lang="zh-CN" altLang="en-US" sz="2400"/>
              <a:t>分析在评审和测试上的资源分配，评估是否以最有效的方式进行分配的。</a:t>
            </a:r>
          </a:p>
          <a:p>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15888"/>
            <a:ext cx="6362700"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52875" cy="3028950"/>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709738"/>
            <a:ext cx="6396038" cy="5148262"/>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文本框 1"/>
          <p:cNvSpPr txBox="1">
            <a:spLocks noChangeArrowheads="1"/>
          </p:cNvSpPr>
          <p:nvPr/>
        </p:nvSpPr>
        <p:spPr bwMode="auto">
          <a:xfrm>
            <a:off x="4427538" y="590550"/>
            <a:ext cx="3468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kumimoji="1" lang="zh-CN" altLang="en-US"/>
              <a:t>缺陷的方法和消除</a:t>
            </a:r>
          </a:p>
        </p:txBody>
      </p:sp>
      <p:sp>
        <p:nvSpPr>
          <p:cNvPr id="31748" name="文本框 2"/>
          <p:cNvSpPr txBox="1">
            <a:spLocks noChangeArrowheads="1"/>
          </p:cNvSpPr>
          <p:nvPr/>
        </p:nvSpPr>
        <p:spPr bwMode="auto">
          <a:xfrm>
            <a:off x="176213" y="3881438"/>
            <a:ext cx="1733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kumimoji="1" lang="zh-CN" altLang="en-US" sz="2000" b="1"/>
              <a:t>技术评审：</a:t>
            </a:r>
            <a:endParaRPr kumimoji="1" lang="en-US" altLang="zh-CN" sz="2000" b="1"/>
          </a:p>
          <a:p>
            <a:pPr>
              <a:lnSpc>
                <a:spcPct val="100000"/>
              </a:lnSpc>
              <a:spcBef>
                <a:spcPct val="0"/>
              </a:spcBef>
              <a:buFontTx/>
              <a:buNone/>
            </a:pPr>
            <a:r>
              <a:rPr kumimoji="1" lang="zh-CN" altLang="en-US" sz="2000" b="1"/>
              <a:t>正式、非正式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r>
              <a:rPr lang="en-US" altLang="zh-CN"/>
              <a:t>15.4 </a:t>
            </a:r>
            <a:r>
              <a:rPr lang="zh-CN" altLang="en-US"/>
              <a:t>统计软件质量保证</a:t>
            </a:r>
          </a:p>
        </p:txBody>
      </p:sp>
      <p:sp>
        <p:nvSpPr>
          <p:cNvPr id="32770" name="内容占位符 2"/>
          <p:cNvSpPr>
            <a:spLocks noGrp="1" noChangeArrowheads="1"/>
          </p:cNvSpPr>
          <p:nvPr>
            <p:ph idx="1"/>
          </p:nvPr>
        </p:nvSpPr>
        <p:spPr/>
        <p:txBody>
          <a:bodyPr/>
          <a:lstStyle/>
          <a:p>
            <a:r>
              <a:rPr lang="zh-CN" altLang="en-US" sz="2400"/>
              <a:t>统计质量保证反映了一种在产业界不断增长的趋势：质量的量化。对于软件而言，统计质量保证包含以下步骤：</a:t>
            </a:r>
            <a:br>
              <a:rPr lang="zh-CN" altLang="en-US" sz="2400"/>
            </a:br>
            <a:r>
              <a:rPr lang="en-US" altLang="zh-CN" sz="2400"/>
              <a:t>1.</a:t>
            </a:r>
            <a:r>
              <a:rPr lang="zh-CN" altLang="en-US" sz="2400"/>
              <a:t>收集软件的错误和缺陷信息，并进行分类。</a:t>
            </a:r>
            <a:br>
              <a:rPr lang="zh-CN" altLang="en-US" sz="2400"/>
            </a:br>
            <a:r>
              <a:rPr lang="en-US" altLang="zh-CN" sz="2400"/>
              <a:t>2.</a:t>
            </a:r>
            <a:r>
              <a:rPr lang="zh-CN" altLang="en-US" sz="2400"/>
              <a:t>追溯每个错误和缺陷形成的根本原因。</a:t>
            </a:r>
            <a:br>
              <a:rPr lang="zh-CN" altLang="en-US" sz="2400"/>
            </a:br>
            <a:r>
              <a:rPr lang="en-US" altLang="zh-CN" sz="2400"/>
              <a:t>3.</a:t>
            </a:r>
            <a:r>
              <a:rPr lang="zh-CN" altLang="en-US" sz="2400"/>
              <a:t>使用</a:t>
            </a:r>
            <a:r>
              <a:rPr lang="en-US" altLang="zh-CN" sz="2400"/>
              <a:t>Pareto</a:t>
            </a:r>
            <a:r>
              <a:rPr lang="zh-CN" altLang="en-US" sz="2400"/>
              <a:t>原则</a:t>
            </a:r>
            <a:r>
              <a:rPr lang="en-US" altLang="zh-CN" sz="2400"/>
              <a:t>(80%</a:t>
            </a:r>
            <a:r>
              <a:rPr lang="zh-CN" altLang="en-US" sz="2400"/>
              <a:t>的缺陷可以追溯到所有可能原因的</a:t>
            </a:r>
            <a:r>
              <a:rPr lang="en-US" altLang="zh-CN" sz="2400"/>
              <a:t>20%)</a:t>
            </a:r>
            <a:r>
              <a:rPr lang="zh-CN" altLang="en-US" sz="2400"/>
              <a:t>，将这</a:t>
            </a:r>
            <a:r>
              <a:rPr lang="en-US" altLang="zh-CN" sz="2400"/>
              <a:t>20%</a:t>
            </a:r>
            <a:r>
              <a:rPr lang="zh-CN" altLang="en-US" sz="2400"/>
              <a:t>原因分离出来。</a:t>
            </a:r>
            <a:br>
              <a:rPr lang="zh-CN" altLang="en-US" sz="2400"/>
            </a:br>
            <a:r>
              <a:rPr lang="en-US" altLang="zh-CN" sz="2400"/>
              <a:t>4.</a:t>
            </a:r>
            <a:r>
              <a:rPr lang="zh-CN" altLang="en-US" sz="2400"/>
              <a:t>一旦找出这些重要的少数原因，就可以开始纠正引起错误和缺陷的问题。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p:txBody>
          <a:bodyPr/>
          <a:lstStyle/>
          <a:p>
            <a:r>
              <a:rPr lang="en-US" altLang="zh-CN"/>
              <a:t>15.4 </a:t>
            </a:r>
            <a:r>
              <a:rPr lang="zh-CN" altLang="en-US"/>
              <a:t>统计软件质量保证</a:t>
            </a:r>
          </a:p>
        </p:txBody>
      </p:sp>
      <p:sp>
        <p:nvSpPr>
          <p:cNvPr id="33794" name="内容占位符 2"/>
          <p:cNvSpPr>
            <a:spLocks noGrp="1" noChangeArrowheads="1"/>
          </p:cNvSpPr>
          <p:nvPr>
            <p:ph idx="1"/>
          </p:nvPr>
        </p:nvSpPr>
        <p:spPr/>
        <p:txBody>
          <a:bodyPr/>
          <a:lstStyle/>
          <a:p>
            <a:pPr>
              <a:lnSpc>
                <a:spcPct val="100000"/>
              </a:lnSpc>
            </a:pPr>
            <a:r>
              <a:rPr lang="zh-CN" altLang="en-US" sz="2000"/>
              <a:t>将所有发现的问题追溯原因：</a:t>
            </a:r>
            <a:endParaRPr lang="en-US" altLang="zh-CN" sz="2000"/>
          </a:p>
          <a:p>
            <a:pPr>
              <a:lnSpc>
                <a:spcPct val="100000"/>
              </a:lnSpc>
            </a:pPr>
            <a:r>
              <a:rPr lang="zh-CN" altLang="en-US" sz="2000"/>
              <a:t>不完整或错误的规格说明（</a:t>
            </a:r>
            <a:r>
              <a:rPr lang="en-US" altLang="zh-CN" sz="2000"/>
              <a:t>IES</a:t>
            </a:r>
            <a:r>
              <a:rPr lang="zh-CN" altLang="en-US" sz="2000"/>
              <a:t>）。</a:t>
            </a:r>
          </a:p>
          <a:p>
            <a:pPr>
              <a:lnSpc>
                <a:spcPct val="100000"/>
              </a:lnSpc>
            </a:pPr>
            <a:r>
              <a:rPr lang="zh-CN" altLang="en-US" sz="2000"/>
              <a:t>与客户交流中所产生的误解（</a:t>
            </a:r>
            <a:r>
              <a:rPr lang="en-US" altLang="zh-CN" sz="2000"/>
              <a:t>MCC</a:t>
            </a:r>
            <a:r>
              <a:rPr lang="zh-CN" altLang="en-US" sz="2000"/>
              <a:t>）。</a:t>
            </a:r>
          </a:p>
          <a:p>
            <a:pPr>
              <a:lnSpc>
                <a:spcPct val="100000"/>
              </a:lnSpc>
            </a:pPr>
            <a:r>
              <a:rPr lang="zh-CN" altLang="en-US" sz="2000"/>
              <a:t>故意违背规格说明（</a:t>
            </a:r>
            <a:r>
              <a:rPr lang="en-US" altLang="zh-CN" sz="2000"/>
              <a:t>IDS</a:t>
            </a:r>
            <a:r>
              <a:rPr lang="zh-CN" altLang="en-US" sz="2000"/>
              <a:t>） 。</a:t>
            </a:r>
          </a:p>
          <a:p>
            <a:pPr>
              <a:lnSpc>
                <a:spcPct val="100000"/>
              </a:lnSpc>
            </a:pPr>
            <a:r>
              <a:rPr lang="zh-CN" altLang="en-US" sz="2000"/>
              <a:t>违反程序设计标准（</a:t>
            </a:r>
            <a:r>
              <a:rPr lang="en-US" altLang="zh-CN" sz="2000"/>
              <a:t>VPS</a:t>
            </a:r>
            <a:r>
              <a:rPr lang="zh-CN" altLang="en-US" sz="2000"/>
              <a:t>）。</a:t>
            </a:r>
          </a:p>
          <a:p>
            <a:pPr>
              <a:lnSpc>
                <a:spcPct val="100000"/>
              </a:lnSpc>
            </a:pPr>
            <a:r>
              <a:rPr lang="zh-CN" altLang="en-US" sz="2000"/>
              <a:t>数据表示有错（</a:t>
            </a:r>
            <a:r>
              <a:rPr lang="en-US" altLang="zh-CN" sz="2000"/>
              <a:t>EDR</a:t>
            </a:r>
            <a:r>
              <a:rPr lang="zh-CN" altLang="en-US" sz="2000"/>
              <a:t>）。</a:t>
            </a:r>
          </a:p>
          <a:p>
            <a:pPr>
              <a:lnSpc>
                <a:spcPct val="100000"/>
              </a:lnSpc>
            </a:pPr>
            <a:r>
              <a:rPr lang="zh-CN" altLang="en-US" sz="2000"/>
              <a:t>构件接口不一致（</a:t>
            </a:r>
            <a:r>
              <a:rPr lang="en-US" altLang="zh-CN" sz="2000"/>
              <a:t>ICI</a:t>
            </a:r>
            <a:r>
              <a:rPr lang="zh-CN" altLang="en-US" sz="2000"/>
              <a:t>）。</a:t>
            </a:r>
          </a:p>
          <a:p>
            <a:pPr>
              <a:lnSpc>
                <a:spcPct val="100000"/>
              </a:lnSpc>
            </a:pPr>
            <a:r>
              <a:rPr lang="zh-CN" altLang="en-US" sz="2000"/>
              <a:t>设计逻辑的错误（</a:t>
            </a:r>
            <a:r>
              <a:rPr lang="en-US" altLang="zh-CN" sz="2000"/>
              <a:t>EDL</a:t>
            </a:r>
            <a:r>
              <a:rPr lang="zh-CN" altLang="en-US" sz="2000"/>
              <a:t>）。</a:t>
            </a:r>
          </a:p>
          <a:p>
            <a:pPr>
              <a:lnSpc>
                <a:spcPct val="100000"/>
              </a:lnSpc>
            </a:pPr>
            <a:r>
              <a:rPr lang="zh-CN" altLang="en-US" sz="2000"/>
              <a:t>不完整或错误的测试（</a:t>
            </a:r>
            <a:r>
              <a:rPr lang="en-US" altLang="zh-CN" sz="2000"/>
              <a:t>IET</a:t>
            </a:r>
            <a:r>
              <a:rPr lang="zh-CN" altLang="en-US" sz="2000"/>
              <a:t>）。</a:t>
            </a:r>
          </a:p>
          <a:p>
            <a:pPr>
              <a:lnSpc>
                <a:spcPct val="100000"/>
              </a:lnSpc>
            </a:pPr>
            <a:r>
              <a:rPr lang="zh-CN" altLang="en-US" sz="2000"/>
              <a:t>不准确或不完整的文档（</a:t>
            </a:r>
            <a:r>
              <a:rPr lang="en-US" altLang="zh-CN" sz="2000"/>
              <a:t>IID</a:t>
            </a:r>
            <a:r>
              <a:rPr lang="zh-CN" altLang="en-US" sz="2000"/>
              <a:t>）。</a:t>
            </a:r>
          </a:p>
          <a:p>
            <a:pPr>
              <a:lnSpc>
                <a:spcPct val="100000"/>
              </a:lnSpc>
            </a:pPr>
            <a:r>
              <a:rPr lang="zh-CN" altLang="en-US" sz="2000"/>
              <a:t>将设计转换为程序设计语言实现时的错误（</a:t>
            </a:r>
            <a:r>
              <a:rPr lang="en-US" altLang="zh-CN" sz="2000"/>
              <a:t>PLT</a:t>
            </a:r>
            <a:r>
              <a:rPr lang="zh-CN" altLang="en-US" sz="2000"/>
              <a:t>）。</a:t>
            </a:r>
          </a:p>
          <a:p>
            <a:pPr>
              <a:lnSpc>
                <a:spcPct val="100000"/>
              </a:lnSpc>
            </a:pPr>
            <a:r>
              <a:rPr lang="zh-CN" altLang="en-US" sz="2000"/>
              <a:t>不清晰或不一致的人机界面（</a:t>
            </a:r>
            <a:r>
              <a:rPr lang="en-US" altLang="zh-CN" sz="2000"/>
              <a:t>HCI</a:t>
            </a:r>
            <a:r>
              <a:rPr lang="zh-CN" altLang="en-US" sz="2000"/>
              <a:t>）。</a:t>
            </a:r>
          </a:p>
          <a:p>
            <a:pPr>
              <a:lnSpc>
                <a:spcPct val="100000"/>
              </a:lnSpc>
            </a:pPr>
            <a:r>
              <a:rPr lang="zh-CN" altLang="en-US" sz="2000"/>
              <a:t>其他（</a:t>
            </a:r>
            <a:r>
              <a:rPr lang="en-US" altLang="zh-CN" sz="2000"/>
              <a:t>MIS</a:t>
            </a:r>
            <a:r>
              <a:rPr lang="zh-CN" altLang="en-US" sz="2000"/>
              <a:t>）。</a:t>
            </a:r>
            <a:endParaRPr lang="en-US" altLang="zh-CN" sz="2000"/>
          </a:p>
          <a:p>
            <a:pPr lvl="1">
              <a:lnSpc>
                <a:spcPct val="100000"/>
              </a:lnSpc>
            </a:pP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内容占位符 2"/>
          <p:cNvSpPr>
            <a:spLocks noGrp="1" noChangeArrowheads="1"/>
          </p:cNvSpPr>
          <p:nvPr>
            <p:ph idx="1"/>
          </p:nvPr>
        </p:nvSpPr>
        <p:spPr/>
        <p:txBody>
          <a:bodyPr/>
          <a:lstStyle/>
          <a:p>
            <a:r>
              <a:rPr lang="zh-CN" altLang="en-US">
                <a:solidFill>
                  <a:srgbClr val="FF0000"/>
                </a:solidFill>
              </a:rPr>
              <a:t>图</a:t>
            </a:r>
            <a:r>
              <a:rPr lang="en-US" altLang="zh-CN">
                <a:solidFill>
                  <a:srgbClr val="FF0000"/>
                </a:solidFill>
              </a:rPr>
              <a:t>16-2</a:t>
            </a:r>
          </a:p>
          <a:p>
            <a:endParaRPr lang="zh-CN" altLang="en-US"/>
          </a:p>
        </p:txBody>
      </p:sp>
      <p:sp>
        <p:nvSpPr>
          <p:cNvPr id="34818" name="文本框 4"/>
          <p:cNvSpPr txBox="1">
            <a:spLocks noChangeArrowheads="1"/>
          </p:cNvSpPr>
          <p:nvPr/>
        </p:nvSpPr>
        <p:spPr bwMode="auto">
          <a:xfrm>
            <a:off x="223838" y="5846763"/>
            <a:ext cx="89201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a:t>表中显示</a:t>
            </a:r>
            <a:r>
              <a:rPr lang="en-US" altLang="zh-CN" sz="1800"/>
              <a:t>IES</a:t>
            </a:r>
            <a:r>
              <a:rPr lang="zh-CN" altLang="en-US" sz="1800"/>
              <a:t>、</a:t>
            </a:r>
            <a:r>
              <a:rPr lang="en-US" altLang="zh-CN" sz="1800"/>
              <a:t>MCC</a:t>
            </a:r>
            <a:r>
              <a:rPr lang="zh-CN" altLang="en-US" sz="1800"/>
              <a:t>和</a:t>
            </a:r>
            <a:r>
              <a:rPr lang="en-US" altLang="zh-CN" sz="1800"/>
              <a:t>EDR</a:t>
            </a:r>
            <a:r>
              <a:rPr lang="zh-CN" altLang="en-US" sz="1800"/>
              <a:t>是造成所有错误的</a:t>
            </a:r>
            <a:r>
              <a:rPr lang="en-US" altLang="zh-CN" sz="1800"/>
              <a:t>53%</a:t>
            </a:r>
            <a:r>
              <a:rPr lang="zh-CN" altLang="en-US" sz="1800"/>
              <a:t>的“重要的少数”原因。但是需要注意，在只考虑严重错误时，应该将</a:t>
            </a:r>
            <a:r>
              <a:rPr lang="en-US" altLang="zh-CN" sz="1800"/>
              <a:t>IES</a:t>
            </a:r>
            <a:r>
              <a:rPr lang="zh-CN" altLang="en-US" sz="1800"/>
              <a:t>、</a:t>
            </a:r>
            <a:r>
              <a:rPr lang="en-US" altLang="zh-CN" sz="1800"/>
              <a:t>EDR</a:t>
            </a:r>
            <a:r>
              <a:rPr lang="zh-CN" altLang="en-US" sz="1800"/>
              <a:t>、</a:t>
            </a:r>
            <a:r>
              <a:rPr lang="en-US" altLang="zh-CN" sz="1800"/>
              <a:t>PLT</a:t>
            </a:r>
            <a:r>
              <a:rPr lang="zh-CN" altLang="en-US" sz="1800"/>
              <a:t>和</a:t>
            </a:r>
            <a:r>
              <a:rPr lang="en-US" altLang="zh-CN" sz="1800"/>
              <a:t>EDL</a:t>
            </a:r>
            <a:r>
              <a:rPr lang="zh-CN" altLang="en-US" sz="1800"/>
              <a:t>作为“重要的少数”原因。一旦确定了这些重要的少数原因，软件开发组织就可以开始采取改正行动了。</a:t>
            </a:r>
          </a:p>
        </p:txBody>
      </p:sp>
      <p:pic>
        <p:nvPicPr>
          <p:cNvPr id="3481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96323">
            <a:off x="7938" y="781050"/>
            <a:ext cx="89535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线连接符 2"/>
          <p:cNvCxnSpPr/>
          <p:nvPr/>
        </p:nvCxnSpPr>
        <p:spPr>
          <a:xfrm>
            <a:off x="684213" y="1700213"/>
            <a:ext cx="230346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 name="直线连接符 6"/>
          <p:cNvCxnSpPr/>
          <p:nvPr/>
        </p:nvCxnSpPr>
        <p:spPr>
          <a:xfrm>
            <a:off x="684213" y="1989138"/>
            <a:ext cx="230346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直线连接符 7"/>
          <p:cNvCxnSpPr/>
          <p:nvPr/>
        </p:nvCxnSpPr>
        <p:spPr>
          <a:xfrm>
            <a:off x="684213" y="2924175"/>
            <a:ext cx="230346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9" name="直线连接符 8"/>
          <p:cNvCxnSpPr/>
          <p:nvPr/>
        </p:nvCxnSpPr>
        <p:spPr>
          <a:xfrm>
            <a:off x="2987675" y="2924175"/>
            <a:ext cx="230505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直线连接符 9"/>
          <p:cNvCxnSpPr/>
          <p:nvPr/>
        </p:nvCxnSpPr>
        <p:spPr>
          <a:xfrm>
            <a:off x="2987675" y="1700213"/>
            <a:ext cx="230505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线连接符 10"/>
          <p:cNvCxnSpPr/>
          <p:nvPr/>
        </p:nvCxnSpPr>
        <p:spPr>
          <a:xfrm>
            <a:off x="2987675" y="4292600"/>
            <a:ext cx="230505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线连接符 11"/>
          <p:cNvCxnSpPr/>
          <p:nvPr/>
        </p:nvCxnSpPr>
        <p:spPr>
          <a:xfrm>
            <a:off x="2987675" y="3500438"/>
            <a:ext cx="230505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0"/>
          <p:cNvSpPr>
            <a:spLocks noGrp="1" noChangeArrowheads="1"/>
          </p:cNvSpPr>
          <p:nvPr>
            <p:ph type="title"/>
          </p:nvPr>
        </p:nvSpPr>
        <p:spPr/>
        <p:txBody>
          <a:bodyPr/>
          <a:lstStyle/>
          <a:p>
            <a:pPr eaLnBrk="1" hangingPunct="1"/>
            <a:r>
              <a:rPr lang="zh-CN" altLang="en-US"/>
              <a:t>主要内容</a:t>
            </a:r>
          </a:p>
        </p:txBody>
      </p:sp>
      <p:sp>
        <p:nvSpPr>
          <p:cNvPr id="16386" name="内容占位符 21"/>
          <p:cNvSpPr>
            <a:spLocks noGrp="1" noChangeArrowheads="1"/>
          </p:cNvSpPr>
          <p:nvPr>
            <p:ph idx="1"/>
          </p:nvPr>
        </p:nvSpPr>
        <p:spPr/>
        <p:txBody>
          <a:bodyPr/>
          <a:lstStyle/>
          <a:p>
            <a:pPr eaLnBrk="1" hangingPunct="1"/>
            <a:r>
              <a:rPr lang="zh-CN" altLang="en-US"/>
              <a:t>什么是软件质量保证</a:t>
            </a:r>
            <a:endParaRPr lang="en-US" altLang="zh-CN"/>
          </a:p>
          <a:p>
            <a:pPr eaLnBrk="1" hangingPunct="1"/>
            <a:r>
              <a:rPr lang="zh-CN" altLang="en-US"/>
              <a:t>软件质量保证的要素</a:t>
            </a:r>
            <a:endParaRPr lang="en-US" altLang="zh-CN"/>
          </a:p>
          <a:p>
            <a:pPr eaLnBrk="1" hangingPunct="1"/>
            <a:r>
              <a:rPr lang="zh-CN" altLang="en-US"/>
              <a:t>软件质量保证的任务、目标和度量</a:t>
            </a:r>
            <a:endParaRPr lang="en-US" altLang="zh-CN"/>
          </a:p>
          <a:p>
            <a:pPr eaLnBrk="1" hangingPunct="1"/>
            <a:r>
              <a:rPr lang="zh-CN" altLang="en-US"/>
              <a:t>软件质量保证计划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endParaRPr lang="zh-CN" altLang="en-US"/>
          </a:p>
        </p:txBody>
      </p:sp>
      <p:sp>
        <p:nvSpPr>
          <p:cNvPr id="35842" name="内容占位符 2"/>
          <p:cNvSpPr>
            <a:spLocks noGrp="1" noChangeArrowheads="1"/>
          </p:cNvSpPr>
          <p:nvPr>
            <p:ph idx="1"/>
          </p:nvPr>
        </p:nvSpPr>
        <p:spPr/>
        <p:txBody>
          <a:bodyPr/>
          <a:lstStyle/>
          <a:p>
            <a:r>
              <a:rPr lang="zh-CN" altLang="en-US" sz="2400"/>
              <a:t>已经证明统计软件质量保证技术确实使质量得到了提高。在某些情况下，应用这些技术后，软件组织已经取得每年减少</a:t>
            </a:r>
            <a:r>
              <a:rPr lang="en-US" altLang="zh-CN" sz="2400">
                <a:solidFill>
                  <a:srgbClr val="FF0000"/>
                </a:solidFill>
              </a:rPr>
              <a:t>50%</a:t>
            </a:r>
            <a:r>
              <a:rPr lang="zh-CN" altLang="en-US" sz="2400"/>
              <a:t>缺陷的好成绩。</a:t>
            </a:r>
          </a:p>
          <a:p>
            <a:r>
              <a:rPr lang="zh-CN" altLang="en-US" sz="2400"/>
              <a:t>统计</a:t>
            </a:r>
            <a:r>
              <a:rPr lang="en-US" altLang="zh-CN" sz="2400"/>
              <a:t>SQA</a:t>
            </a:r>
            <a:r>
              <a:rPr lang="zh-CN" altLang="en-US" sz="2400"/>
              <a:t>及</a:t>
            </a:r>
            <a:r>
              <a:rPr lang="en-US" altLang="zh-CN" sz="2400"/>
              <a:t>Pareto</a:t>
            </a:r>
            <a:r>
              <a:rPr lang="zh-CN" altLang="en-US" sz="2400"/>
              <a:t>原则的应用可以用一句话概括：</a:t>
            </a:r>
            <a:r>
              <a:rPr lang="zh-CN" altLang="en-US" sz="2400">
                <a:solidFill>
                  <a:srgbClr val="FF0000"/>
                </a:solidFill>
              </a:rPr>
              <a:t>将时间用于真正重要的地方，但是首先你必须知道什么是真正重要的！</a:t>
            </a:r>
            <a:endParaRPr lang="en-US" altLang="zh-CN" sz="2400">
              <a:solidFill>
                <a:srgbClr val="FF0000"/>
              </a:solidFill>
            </a:endParaRPr>
          </a:p>
          <a:p>
            <a:r>
              <a:rPr lang="zh-CN" altLang="en-US" sz="2400">
                <a:solidFill>
                  <a:srgbClr val="FF0000"/>
                </a:solidFill>
              </a:rPr>
              <a:t>六西格玛</a:t>
            </a:r>
            <a:r>
              <a:rPr lang="zh-CN" altLang="en-US" sz="2400"/>
              <a:t>是目前产业界应用最广泛的基于统计的质量保证策略。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r>
              <a:rPr lang="en-US" altLang="zh-CN"/>
              <a:t>15.5 </a:t>
            </a:r>
            <a:r>
              <a:rPr lang="zh-CN" altLang="en-US"/>
              <a:t>软件可靠性</a:t>
            </a:r>
          </a:p>
        </p:txBody>
      </p:sp>
      <p:sp>
        <p:nvSpPr>
          <p:cNvPr id="36866" name="内容占位符 2"/>
          <p:cNvSpPr>
            <a:spLocks noGrp="1" noChangeArrowheads="1"/>
          </p:cNvSpPr>
          <p:nvPr>
            <p:ph idx="1"/>
          </p:nvPr>
        </p:nvSpPr>
        <p:spPr/>
        <p:txBody>
          <a:bodyPr/>
          <a:lstStyle/>
          <a:p>
            <a:r>
              <a:rPr lang="zh-CN" altLang="en-US" sz="2400"/>
              <a:t>软件可靠性是指在特定环境和特定时间内，计算机程序正常运行的概率。</a:t>
            </a:r>
          </a:p>
          <a:p>
            <a:r>
              <a:rPr lang="zh-CN" altLang="en-US" sz="2400"/>
              <a:t>失效意味着与软件需求的不符。失效可能仅仅是令人厌烦的，也可能是灾难性的。</a:t>
            </a:r>
            <a:endParaRPr lang="en-US" altLang="zh-CN" sz="2400"/>
          </a:p>
          <a:p>
            <a:r>
              <a:rPr lang="zh-CN" altLang="en-US" sz="2400"/>
              <a:t>让问题更加复杂的是，纠正一个失效事实上可能会引入其他的错误，而这些错误最终又会导致其他的失效。</a:t>
            </a:r>
          </a:p>
          <a:p>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p:txBody>
          <a:bodyPr/>
          <a:lstStyle/>
          <a:p>
            <a:r>
              <a:rPr lang="zh-CN" altLang="en-US" sz="3600"/>
              <a:t>可靠性和可用性的测量</a:t>
            </a:r>
          </a:p>
        </p:txBody>
      </p:sp>
      <p:sp>
        <p:nvSpPr>
          <p:cNvPr id="37890" name="内容占位符 2"/>
          <p:cNvSpPr>
            <a:spLocks noGrp="1" noChangeArrowheads="1"/>
          </p:cNvSpPr>
          <p:nvPr>
            <p:ph idx="1"/>
          </p:nvPr>
        </p:nvSpPr>
        <p:spPr/>
        <p:txBody>
          <a:bodyPr/>
          <a:lstStyle/>
          <a:p>
            <a:r>
              <a:rPr lang="zh-CN" altLang="en-US" sz="2800"/>
              <a:t>考虑基于计算机的系统时，可靠性的简单测量是“平均失效间隔时间”</a:t>
            </a:r>
            <a:r>
              <a:rPr lang="en-US" altLang="zh-CN" sz="2800"/>
              <a:t>MTBF</a:t>
            </a:r>
            <a:r>
              <a:rPr lang="zh-CN" altLang="en-US" sz="2800"/>
              <a:t>：</a:t>
            </a:r>
            <a:br>
              <a:rPr lang="zh-CN" altLang="en-US" sz="2800"/>
            </a:br>
            <a:r>
              <a:rPr lang="zh-CN" altLang="en-US" sz="2800"/>
              <a:t>        </a:t>
            </a:r>
            <a:r>
              <a:rPr lang="en-US" altLang="zh-CN" sz="2800">
                <a:solidFill>
                  <a:srgbClr val="FF0000"/>
                </a:solidFill>
              </a:rPr>
              <a:t>MTBF = MTTF + MTTR</a:t>
            </a:r>
          </a:p>
          <a:p>
            <a:pPr lvl="1"/>
            <a:r>
              <a:rPr lang="zh-CN" altLang="en-US" sz="2400"/>
              <a:t>其中</a:t>
            </a:r>
            <a:r>
              <a:rPr lang="en-US" altLang="zh-CN" sz="2400"/>
              <a:t>MTTF</a:t>
            </a:r>
            <a:r>
              <a:rPr lang="zh-CN" altLang="en-US" sz="2400"/>
              <a:t>和</a:t>
            </a:r>
            <a:r>
              <a:rPr lang="en-US" altLang="zh-CN" sz="2400"/>
              <a:t>MTTR</a:t>
            </a:r>
            <a:r>
              <a:rPr lang="zh-CN" altLang="en-US" sz="2400"/>
              <a:t>分别是“平均失效时间” 和“平均维修时间”。</a:t>
            </a:r>
            <a:endParaRPr lang="en-US" altLang="zh-CN" sz="2400"/>
          </a:p>
          <a:p>
            <a:pPr lvl="1"/>
            <a:endParaRPr lang="en-US" altLang="zh-CN" sz="2400"/>
          </a:p>
          <a:p>
            <a:r>
              <a:rPr lang="en-US" altLang="zh-CN" sz="2000"/>
              <a:t>MTBF</a:t>
            </a:r>
            <a:r>
              <a:rPr lang="zh-CN" altLang="en-US" sz="2000"/>
              <a:t>可能会产生问题的原因有两个：</a:t>
            </a:r>
            <a:r>
              <a:rPr lang="en-US" altLang="zh-CN" sz="2000"/>
              <a:t>(1)</a:t>
            </a:r>
            <a:r>
              <a:rPr lang="zh-CN" altLang="en-US" sz="2000"/>
              <a:t>它突出了失效之间的时间跨度，但不会为我们提供一个凸显的失效率；</a:t>
            </a:r>
            <a:r>
              <a:rPr lang="en-US" altLang="zh-CN" sz="2000"/>
              <a:t>(2)MTBF</a:t>
            </a:r>
            <a:r>
              <a:rPr lang="zh-CN" altLang="en-US" sz="2000"/>
              <a:t>可能被误解为平均寿命，即使这不是它的含义。</a:t>
            </a:r>
            <a:br>
              <a:rPr lang="zh-CN" altLang="en-US"/>
            </a:br>
            <a:br>
              <a:rPr lang="zh-CN" altLang="en-US"/>
            </a:b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p:txBody>
          <a:bodyPr/>
          <a:lstStyle/>
          <a:p>
            <a:r>
              <a:rPr lang="zh-CN" altLang="en-US" sz="3600"/>
              <a:t>可靠性和可用性的测量（续）</a:t>
            </a:r>
          </a:p>
        </p:txBody>
      </p:sp>
      <p:sp>
        <p:nvSpPr>
          <p:cNvPr id="38914" name="内容占位符 2"/>
          <p:cNvSpPr>
            <a:spLocks noGrp="1" noChangeArrowheads="1"/>
          </p:cNvSpPr>
          <p:nvPr>
            <p:ph idx="1"/>
          </p:nvPr>
        </p:nvSpPr>
        <p:spPr/>
        <p:txBody>
          <a:bodyPr/>
          <a:lstStyle/>
          <a:p>
            <a:r>
              <a:rPr lang="zh-CN" altLang="en-US"/>
              <a:t>可靠性另一个可选的衡量是失效率（</a:t>
            </a:r>
            <a:r>
              <a:rPr lang="en-US" altLang="zh-CN">
                <a:solidFill>
                  <a:srgbClr val="FF0000"/>
                </a:solidFill>
              </a:rPr>
              <a:t>FIT</a:t>
            </a:r>
            <a:r>
              <a:rPr lang="zh-CN" altLang="en-US"/>
              <a:t>）</a:t>
            </a:r>
            <a:endParaRPr lang="en-US" altLang="zh-CN"/>
          </a:p>
          <a:p>
            <a:pPr lvl="1"/>
            <a:r>
              <a:rPr lang="zh-CN" altLang="en-US"/>
              <a:t>一个部件每</a:t>
            </a:r>
            <a:r>
              <a:rPr lang="en-US" altLang="zh-CN"/>
              <a:t>10</a:t>
            </a:r>
            <a:r>
              <a:rPr lang="zh-CN" altLang="en-US"/>
              <a:t>亿机时发生多少次失效的统计测量。</a:t>
            </a:r>
            <a:r>
              <a:rPr lang="en-US" altLang="zh-CN"/>
              <a:t>1FIT</a:t>
            </a:r>
            <a:r>
              <a:rPr lang="zh-CN" altLang="en-US"/>
              <a:t>相当于每</a:t>
            </a:r>
            <a:r>
              <a:rPr lang="en-US" altLang="zh-CN"/>
              <a:t>10</a:t>
            </a:r>
            <a:r>
              <a:rPr lang="zh-CN" altLang="en-US"/>
              <a:t>亿机时发生一次失效。</a:t>
            </a:r>
          </a:p>
          <a:p>
            <a:r>
              <a:rPr lang="zh-CN" altLang="en-US">
                <a:solidFill>
                  <a:srgbClr val="FF0000"/>
                </a:solidFill>
              </a:rPr>
              <a:t>软件可用性</a:t>
            </a:r>
            <a:r>
              <a:rPr lang="zh-CN" altLang="en-US"/>
              <a:t>是指在某个给定时间点上程序能够按照需求执行的概率。定义为：</a:t>
            </a:r>
            <a:endParaRPr lang="en-US" altLang="zh-CN"/>
          </a:p>
          <a:p>
            <a:pPr lvl="1"/>
            <a:r>
              <a:rPr lang="zh-CN" altLang="en-US"/>
              <a:t>可用性 </a:t>
            </a:r>
            <a:r>
              <a:rPr lang="en-US" altLang="zh-CN"/>
              <a:t>= MTTF / (MTTF + MTTR) * 100%</a:t>
            </a:r>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r>
              <a:rPr lang="zh-CN" altLang="en-US" sz="3600"/>
              <a:t>安全性</a:t>
            </a:r>
          </a:p>
        </p:txBody>
      </p:sp>
      <p:sp>
        <p:nvSpPr>
          <p:cNvPr id="39938" name="内容占位符 2"/>
          <p:cNvSpPr>
            <a:spLocks noGrp="1" noChangeArrowheads="1"/>
          </p:cNvSpPr>
          <p:nvPr>
            <p:ph idx="1"/>
          </p:nvPr>
        </p:nvSpPr>
        <p:spPr/>
        <p:txBody>
          <a:bodyPr/>
          <a:lstStyle/>
          <a:p>
            <a:pPr>
              <a:defRPr/>
            </a:pPr>
            <a:r>
              <a:rPr lang="zh-CN" altLang="en-US" sz="2400" dirty="0"/>
              <a:t>软件安全是一种质量保证活动，它主要用来</a:t>
            </a:r>
            <a:r>
              <a:rPr lang="zh-CN" altLang="en-US" sz="2400" dirty="0">
                <a:solidFill>
                  <a:srgbClr val="FF0000"/>
                </a:solidFill>
              </a:rPr>
              <a:t>识别和评估可能对软件产生负面影响并促使整个系统失效的潜在灾难</a:t>
            </a:r>
            <a:r>
              <a:rPr lang="zh-CN" altLang="en-US" sz="2400" dirty="0"/>
              <a:t>。</a:t>
            </a:r>
            <a:endParaRPr lang="en-US" altLang="zh-CN" sz="2400" dirty="0"/>
          </a:p>
          <a:p>
            <a:pPr>
              <a:defRPr/>
            </a:pPr>
            <a:r>
              <a:rPr lang="zh-CN" altLang="en-US" sz="2400" dirty="0"/>
              <a:t>如果能够在软件过程的早期阶段识别出这些灾难，就可以指定软件设计特性消除或控制这些潜在的灾难。</a:t>
            </a:r>
          </a:p>
          <a:p>
            <a:pPr>
              <a:defRPr/>
            </a:pPr>
            <a:r>
              <a:rPr lang="zh-CN" altLang="en-US" sz="2400" dirty="0"/>
              <a:t>建模和分析过程可以视为软件安全的一部分。开始时，根据</a:t>
            </a:r>
            <a:r>
              <a:rPr lang="zh-CN" altLang="en-US" sz="2400" dirty="0">
                <a:solidFill>
                  <a:srgbClr val="FF0000"/>
                </a:solidFill>
              </a:rPr>
              <a:t>危险程度和风险高低对灾难进行识别和分类</a:t>
            </a:r>
            <a:r>
              <a:rPr lang="zh-CN" altLang="en-US" sz="2400" dirty="0"/>
              <a:t>。</a:t>
            </a:r>
          </a:p>
          <a:p>
            <a:pPr marL="0" indent="0">
              <a:buFontTx/>
              <a:buNone/>
              <a:defRPr/>
            </a:pPr>
            <a:br>
              <a:rPr lang="zh-CN" altLang="en-US" sz="2400" dirty="0"/>
            </a:br>
            <a:br>
              <a:rPr lang="zh-CN" altLang="en-US" sz="2400" dirty="0"/>
            </a:b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p:txBody>
          <a:bodyPr/>
          <a:lstStyle/>
          <a:p>
            <a:r>
              <a:rPr lang="zh-CN" altLang="en-US" sz="3600"/>
              <a:t>安全性（续）</a:t>
            </a:r>
          </a:p>
        </p:txBody>
      </p:sp>
      <p:sp>
        <p:nvSpPr>
          <p:cNvPr id="40962" name="内容占位符 2"/>
          <p:cNvSpPr>
            <a:spLocks noGrp="1" noChangeArrowheads="1"/>
          </p:cNvSpPr>
          <p:nvPr>
            <p:ph idx="1"/>
          </p:nvPr>
        </p:nvSpPr>
        <p:spPr/>
        <p:txBody>
          <a:bodyPr/>
          <a:lstStyle/>
          <a:p>
            <a:pPr>
              <a:defRPr/>
            </a:pPr>
            <a:r>
              <a:rPr lang="zh-CN" altLang="en-US" sz="2400" dirty="0"/>
              <a:t>一旦识别出这些系统级的灾难，就可以运用分析技术来确定这些灾难的严重性和概率。为了达到高效，应该将软件置于整个系统中进行分析。</a:t>
            </a:r>
            <a:endParaRPr lang="en-US" altLang="zh-CN" sz="2400" dirty="0"/>
          </a:p>
          <a:p>
            <a:pPr>
              <a:defRPr/>
            </a:pPr>
            <a:r>
              <a:rPr lang="zh-CN" altLang="en-US" sz="2400" dirty="0"/>
              <a:t>例如，一个微小的用户输入错误</a:t>
            </a:r>
            <a:r>
              <a:rPr lang="en-US" altLang="zh-CN" sz="2400" dirty="0"/>
              <a:t>(</a:t>
            </a:r>
            <a:r>
              <a:rPr lang="zh-CN" altLang="en-US" sz="2400" dirty="0"/>
              <a:t>如踩下刹车）有可能会被软件错误放大，产生将机械设备置于不正确位置的控制数据，此时当且仅当外部环境条件满足时，机械设备的不正确位置将引发灾难性的失效。</a:t>
            </a:r>
          </a:p>
          <a:p>
            <a:pPr marL="0" indent="0">
              <a:buFontTx/>
              <a:buNone/>
              <a:defRPr/>
            </a:pPr>
            <a:br>
              <a:rPr lang="zh-CN" altLang="en-US" sz="2400" dirty="0"/>
            </a:b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r>
              <a:rPr lang="zh-CN" altLang="en-US" sz="3600"/>
              <a:t>安全性（续）</a:t>
            </a:r>
          </a:p>
        </p:txBody>
      </p:sp>
      <p:sp>
        <p:nvSpPr>
          <p:cNvPr id="41986" name="内容占位符 2"/>
          <p:cNvSpPr>
            <a:spLocks noGrp="1" noChangeArrowheads="1"/>
          </p:cNvSpPr>
          <p:nvPr>
            <p:ph idx="1"/>
          </p:nvPr>
        </p:nvSpPr>
        <p:spPr/>
        <p:txBody>
          <a:bodyPr/>
          <a:lstStyle/>
          <a:p>
            <a:r>
              <a:rPr lang="zh-CN" altLang="en-US" sz="2400"/>
              <a:t>一旦完成了灾难识别和分析，就可以进行软件中与安全相关的需求规格说明了。在规格说明中</a:t>
            </a:r>
            <a:r>
              <a:rPr lang="zh-CN" altLang="en-US" sz="2400">
                <a:solidFill>
                  <a:srgbClr val="FF0000"/>
                </a:solidFill>
              </a:rPr>
              <a:t>包括一张不希望发生的事件清单，以及针对这些事件所希望产生的系统响应。</a:t>
            </a:r>
            <a:r>
              <a:rPr lang="zh-CN" altLang="en-US" sz="2400"/>
              <a:t>这样就指明了软件在管理不希望发生的事件方面应起的作用。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r>
              <a:rPr lang="en-US" altLang="zh-CN"/>
              <a:t>15.6 ISO 9000</a:t>
            </a:r>
            <a:r>
              <a:rPr lang="zh-CN" altLang="en-US"/>
              <a:t>质量标准</a:t>
            </a:r>
          </a:p>
        </p:txBody>
      </p:sp>
      <p:sp>
        <p:nvSpPr>
          <p:cNvPr id="43010" name="内容占位符 2"/>
          <p:cNvSpPr>
            <a:spLocks noGrp="1" noChangeArrowheads="1"/>
          </p:cNvSpPr>
          <p:nvPr>
            <p:ph idx="1"/>
          </p:nvPr>
        </p:nvSpPr>
        <p:spPr>
          <a:xfrm>
            <a:off x="457200" y="1600200"/>
            <a:ext cx="8229600" cy="3989388"/>
          </a:xfrm>
        </p:spPr>
        <p:txBody>
          <a:bodyPr/>
          <a:lstStyle/>
          <a:p>
            <a:r>
              <a:rPr lang="en-US" altLang="zh-CN" sz="2800"/>
              <a:t>ISO9001:2008</a:t>
            </a:r>
            <a:r>
              <a:rPr lang="zh-CN" altLang="en-US" sz="2800"/>
              <a:t>认证：</a:t>
            </a:r>
            <a:endParaRPr lang="en-US" altLang="zh-CN" sz="2800"/>
          </a:p>
          <a:p>
            <a:pPr lvl="1"/>
            <a:r>
              <a:rPr lang="zh-CN" altLang="en-US" sz="2200"/>
              <a:t>描述的质量要求涉及管理者责任、质量体系、合同评审、设计控制、文件和资料控制、产品标识与可追溯性、过程控制、检验和试验、纠正及预防措施、质量记录的控制、内部质量审核、培训、服务以及统计技术等主题。</a:t>
            </a:r>
            <a:endParaRPr lang="en-US" altLang="zh-CN" sz="2200"/>
          </a:p>
          <a:p>
            <a:pPr lvl="1"/>
            <a:r>
              <a:rPr lang="zh-CN" altLang="en-US" sz="2200"/>
              <a:t>软件组织要登记为</a:t>
            </a:r>
            <a:r>
              <a:rPr lang="en-US" altLang="zh-CN" sz="2200"/>
              <a:t>ISO 9001:2008</a:t>
            </a:r>
            <a:r>
              <a:rPr lang="zh-CN" altLang="en-US" sz="2200"/>
              <a:t>认证，就必须针对上述每个方面的质量要求制定相关的政策和规程，并且有能力证明组织活动的确是按照这些政策和规程实施的。</a:t>
            </a:r>
            <a:br>
              <a:rPr lang="zh-CN" altLang="en-US" sz="2200"/>
            </a:b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p:txBody>
          <a:bodyPr/>
          <a:lstStyle/>
          <a:p>
            <a:r>
              <a:rPr lang="en-US" altLang="zh-CN"/>
              <a:t>15.7 </a:t>
            </a:r>
            <a:r>
              <a:rPr lang="zh-CN" altLang="en-US"/>
              <a:t>软件质量保证计划</a:t>
            </a:r>
          </a:p>
        </p:txBody>
      </p:sp>
      <p:sp>
        <p:nvSpPr>
          <p:cNvPr id="44034" name="内容占位符 2"/>
          <p:cNvSpPr>
            <a:spLocks noGrp="1" noChangeArrowheads="1"/>
          </p:cNvSpPr>
          <p:nvPr>
            <p:ph idx="1"/>
          </p:nvPr>
        </p:nvSpPr>
        <p:spPr/>
        <p:txBody>
          <a:bodyPr/>
          <a:lstStyle/>
          <a:p>
            <a:r>
              <a:rPr lang="en-US" altLang="zh-CN" sz="2000"/>
              <a:t>SQA</a:t>
            </a:r>
            <a:r>
              <a:rPr lang="zh-CN" altLang="en-US" sz="2000"/>
              <a:t>计划为软件质量保证</a:t>
            </a:r>
            <a:r>
              <a:rPr lang="zh-CN" altLang="en-US" sz="2000">
                <a:solidFill>
                  <a:srgbClr val="FF0000"/>
                </a:solidFill>
              </a:rPr>
              <a:t>提供了一张路线图</a:t>
            </a:r>
            <a:r>
              <a:rPr lang="zh-CN" altLang="en-US" sz="2000"/>
              <a:t>。该计划由</a:t>
            </a:r>
            <a:r>
              <a:rPr lang="en-US" altLang="zh-CN" sz="2000"/>
              <a:t>SQA</a:t>
            </a:r>
            <a:r>
              <a:rPr lang="zh-CN" altLang="en-US" sz="2000"/>
              <a:t>小组制定，作为各个软件项目中</a:t>
            </a:r>
            <a:r>
              <a:rPr lang="en-US" altLang="zh-CN" sz="2000"/>
              <a:t>SQA</a:t>
            </a:r>
            <a:r>
              <a:rPr lang="zh-CN" altLang="en-US" sz="2000"/>
              <a:t>活动的模板。</a:t>
            </a:r>
          </a:p>
          <a:p>
            <a:r>
              <a:rPr lang="en-US" altLang="zh-CN" sz="2000"/>
              <a:t>IEEE</a:t>
            </a:r>
            <a:r>
              <a:rPr lang="zh-CN" altLang="en-US" sz="2000"/>
              <a:t>公布的标准建议</a:t>
            </a:r>
            <a:r>
              <a:rPr lang="en-US" altLang="zh-CN" sz="2000"/>
              <a:t>SQA</a:t>
            </a:r>
            <a:r>
              <a:rPr lang="zh-CN" altLang="en-US" sz="2000"/>
              <a:t>计划应包括：</a:t>
            </a:r>
            <a:r>
              <a:rPr lang="en-US" altLang="zh-CN" sz="2000"/>
              <a:t>(1)</a:t>
            </a:r>
            <a:r>
              <a:rPr lang="zh-CN" altLang="en-US" sz="2000"/>
              <a:t>计划的目的和范围；</a:t>
            </a:r>
            <a:r>
              <a:rPr lang="en-US" altLang="zh-CN" sz="2000"/>
              <a:t>(2)SQA</a:t>
            </a:r>
            <a:r>
              <a:rPr lang="zh-CN" altLang="en-US" sz="2000"/>
              <a:t>覆盖的所有软件工程工作产品的描述；</a:t>
            </a:r>
            <a:r>
              <a:rPr lang="en-US" altLang="zh-CN" sz="2000"/>
              <a:t>(3)</a:t>
            </a:r>
            <a:r>
              <a:rPr lang="zh-CN" altLang="en-US" sz="2000"/>
              <a:t>应用于软件过程中的所有适用的标准和习惯做法；</a:t>
            </a:r>
            <a:r>
              <a:rPr lang="en-US" altLang="zh-CN" sz="2000"/>
              <a:t>(4)SQA</a:t>
            </a:r>
            <a:r>
              <a:rPr lang="zh-CN" altLang="en-US" sz="2000"/>
              <a:t>活动和任务（包括评审和审核）以及它们在整个软件过程中的位置；</a:t>
            </a:r>
            <a:r>
              <a:rPr lang="en-US" altLang="zh-CN" sz="2000"/>
              <a:t>(5)</a:t>
            </a:r>
            <a:r>
              <a:rPr lang="zh-CN" altLang="en-US" sz="2000"/>
              <a:t>支持</a:t>
            </a:r>
            <a:r>
              <a:rPr lang="en-US" altLang="zh-CN" sz="2000"/>
              <a:t>SQA</a:t>
            </a:r>
            <a:r>
              <a:rPr lang="zh-CN" altLang="en-US" sz="2000"/>
              <a:t>活动和任务的工具和方法；</a:t>
            </a:r>
            <a:r>
              <a:rPr lang="en-US" altLang="zh-CN" sz="2000"/>
              <a:t>(6)</a:t>
            </a:r>
            <a:r>
              <a:rPr lang="zh-CN" altLang="en-US" sz="2000"/>
              <a:t>软件配置管理的规程；</a:t>
            </a:r>
            <a:r>
              <a:rPr lang="en-US" altLang="zh-CN" sz="2000"/>
              <a:t>(7)</a:t>
            </a:r>
            <a:r>
              <a:rPr lang="zh-CN" altLang="en-US" sz="2000"/>
              <a:t>收集、保护和维护所有</a:t>
            </a:r>
            <a:r>
              <a:rPr lang="en-US" altLang="zh-CN" sz="2000"/>
              <a:t>SQA</a:t>
            </a:r>
            <a:r>
              <a:rPr lang="zh-CN" altLang="en-US" sz="2000"/>
              <a:t>相关记录的方法；</a:t>
            </a:r>
            <a:r>
              <a:rPr lang="en-US" altLang="zh-CN" sz="2000"/>
              <a:t>(8)</a:t>
            </a:r>
            <a:r>
              <a:rPr lang="zh-CN" altLang="en-US" sz="2000"/>
              <a:t>与产品质量相关的组织角色和责任。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lang="en-US" altLang="zh-CN"/>
              <a:t>15.8 </a:t>
            </a:r>
            <a:r>
              <a:rPr lang="zh-CN" altLang="en-US"/>
              <a:t>产品度量框架</a:t>
            </a:r>
          </a:p>
        </p:txBody>
      </p:sp>
      <p:sp>
        <p:nvSpPr>
          <p:cNvPr id="45058" name="内容占位符 2"/>
          <p:cNvSpPr>
            <a:spLocks noGrp="1" noChangeArrowheads="1"/>
          </p:cNvSpPr>
          <p:nvPr>
            <p:ph idx="1"/>
          </p:nvPr>
        </p:nvSpPr>
        <p:spPr/>
        <p:txBody>
          <a:bodyPr/>
          <a:lstStyle/>
          <a:p>
            <a:pPr>
              <a:defRPr/>
            </a:pPr>
            <a:r>
              <a:rPr lang="zh-CN" altLang="en-US" sz="2400" dirty="0"/>
              <a:t>软件业界的一些人始终在争论：软件是不可测量的，或者说，测量的尝试应该推迟，直到我们对软件以及用于描述软件的属性有较好的理解。</a:t>
            </a:r>
            <a:r>
              <a:rPr lang="zh-CN" altLang="en-US" sz="2400" dirty="0">
                <a:solidFill>
                  <a:srgbClr val="FF0000"/>
                </a:solidFill>
              </a:rPr>
              <a:t>这种说法是错误的！</a:t>
            </a:r>
          </a:p>
          <a:p>
            <a:pPr marL="0" indent="0">
              <a:buFontTx/>
              <a:buNone/>
              <a:defRPr/>
            </a:pPr>
            <a:br>
              <a:rPr lang="zh-CN" altLang="en-US" sz="2400" dirty="0"/>
            </a:b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sz="3600"/>
              <a:t>实现软件质量的四大管理和实践活动</a:t>
            </a:r>
          </a:p>
        </p:txBody>
      </p:sp>
      <p:sp>
        <p:nvSpPr>
          <p:cNvPr id="17410" name="内容占位符 2"/>
          <p:cNvSpPr>
            <a:spLocks noGrp="1" noChangeArrowheads="1"/>
          </p:cNvSpPr>
          <p:nvPr>
            <p:ph idx="1"/>
          </p:nvPr>
        </p:nvSpPr>
        <p:spPr>
          <a:xfrm>
            <a:off x="457200" y="1417638"/>
            <a:ext cx="8229600" cy="4708525"/>
          </a:xfrm>
        </p:spPr>
        <p:txBody>
          <a:bodyPr/>
          <a:lstStyle/>
          <a:p>
            <a:r>
              <a:rPr lang="zh-CN" altLang="en-US" sz="2800"/>
              <a:t>软件工程方法</a:t>
            </a:r>
            <a:endParaRPr lang="en-US" altLang="zh-CN" sz="2800"/>
          </a:p>
          <a:p>
            <a:r>
              <a:rPr lang="zh-CN" altLang="en-US" sz="2800"/>
              <a:t>项目管理技术</a:t>
            </a:r>
            <a:endParaRPr lang="en-US" altLang="zh-CN" sz="2800"/>
          </a:p>
          <a:p>
            <a:pPr lvl="1"/>
            <a:r>
              <a:rPr lang="zh-CN" altLang="en-US" sz="2000"/>
              <a:t>交付日期可达、进度依赖关系清楚、进行了风险规划</a:t>
            </a:r>
            <a:r>
              <a:rPr lang="en-US" altLang="zh-CN" sz="2000"/>
              <a:t>……</a:t>
            </a:r>
          </a:p>
          <a:p>
            <a:r>
              <a:rPr lang="zh-CN" altLang="en-US" sz="2800"/>
              <a:t>质量控制活动</a:t>
            </a:r>
            <a:endParaRPr lang="en-US" altLang="zh-CN" sz="2800"/>
          </a:p>
          <a:p>
            <a:pPr lvl="1"/>
            <a:r>
              <a:rPr lang="zh-CN" altLang="en-US" sz="2000"/>
              <a:t>包括一套软件工程活动，帮助确保每个工作产品符合其质量目标，如检查代码，应用一系列的测试步骤</a:t>
            </a:r>
            <a:endParaRPr lang="en-US" altLang="zh-CN" sz="2000"/>
          </a:p>
          <a:p>
            <a:r>
              <a:rPr lang="zh-CN" altLang="en-US" sz="2800"/>
              <a:t>软件质量保证</a:t>
            </a:r>
            <a:endParaRPr lang="en-US" altLang="zh-CN" sz="2800"/>
          </a:p>
          <a:p>
            <a:pPr lvl="1"/>
            <a:r>
              <a:rPr lang="zh-CN" altLang="en-US" sz="2000"/>
              <a:t>建立基础设施，以支持坚实的软件工程方法，合理的项目管理和质量控制活动。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endParaRPr lang="zh-CN" altLang="en-US"/>
          </a:p>
        </p:txBody>
      </p:sp>
      <p:sp>
        <p:nvSpPr>
          <p:cNvPr id="46082" name="内容占位符 2"/>
          <p:cNvSpPr>
            <a:spLocks noGrp="1" noChangeArrowheads="1"/>
          </p:cNvSpPr>
          <p:nvPr>
            <p:ph idx="1"/>
          </p:nvPr>
        </p:nvSpPr>
        <p:spPr/>
        <p:txBody>
          <a:bodyPr/>
          <a:lstStyle/>
          <a:p>
            <a:r>
              <a:rPr lang="zh-CN" altLang="en-US" sz="2400"/>
              <a:t>测量是任何工程过程的一个</a:t>
            </a:r>
            <a:r>
              <a:rPr lang="zh-CN" altLang="en-US" sz="2400">
                <a:solidFill>
                  <a:srgbClr val="FF0000"/>
                </a:solidFill>
              </a:rPr>
              <a:t>关键环节</a:t>
            </a:r>
            <a:r>
              <a:rPr lang="zh-CN" altLang="en-US" sz="2400"/>
              <a:t>。</a:t>
            </a:r>
            <a:endParaRPr lang="en-US" altLang="zh-CN" sz="2400"/>
          </a:p>
          <a:p>
            <a:r>
              <a:rPr lang="zh-CN" altLang="en-US" sz="2400"/>
              <a:t>使用测度以较好地理解所创建模型的属性，评估所制造工程产品或系统的质量。</a:t>
            </a:r>
            <a:endParaRPr lang="en-US" altLang="zh-CN" sz="2400"/>
          </a:p>
          <a:p>
            <a:r>
              <a:rPr lang="zh-CN" altLang="en-US" sz="2400"/>
              <a:t>与其他工程学科不同，软件工程并不是建立在基本的物理定量定律上。</a:t>
            </a:r>
            <a:r>
              <a:rPr lang="zh-CN" altLang="en-US" sz="2400">
                <a:solidFill>
                  <a:srgbClr val="FF0000"/>
                </a:solidFill>
              </a:rPr>
              <a:t>直接测度在软件世界是不常见的。由于软件测度与度量经常是间接得到的，因此有广泛的争论空间。</a:t>
            </a:r>
          </a:p>
          <a:p>
            <a:pPr marL="0" indent="0">
              <a:buNone/>
            </a:pPr>
            <a:br>
              <a:rPr lang="zh-CN" altLang="en-US" sz="2400"/>
            </a:b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endParaRPr lang="zh-CN" altLang="en-US"/>
          </a:p>
        </p:txBody>
      </p:sp>
      <p:sp>
        <p:nvSpPr>
          <p:cNvPr id="47106" name="内容占位符 2"/>
          <p:cNvSpPr>
            <a:spLocks noGrp="1" noChangeArrowheads="1"/>
          </p:cNvSpPr>
          <p:nvPr>
            <p:ph idx="1"/>
          </p:nvPr>
        </p:nvSpPr>
        <p:spPr/>
        <p:txBody>
          <a:bodyPr/>
          <a:lstStyle/>
          <a:p>
            <a:r>
              <a:rPr lang="zh-CN" altLang="en-US" sz="2400"/>
              <a:t>“</a:t>
            </a:r>
            <a:r>
              <a:rPr lang="zh-CN" altLang="en-US" sz="2400">
                <a:solidFill>
                  <a:srgbClr val="FF0000"/>
                </a:solidFill>
              </a:rPr>
              <a:t>测度</a:t>
            </a:r>
            <a:r>
              <a:rPr lang="zh-CN" altLang="en-US" sz="2400"/>
              <a:t>”一词可用作名词，也可用作动词。在软件工程中，“测度”为产品或过程的某些属性的程度、数量、维数、容量或大小提供量化的指示。</a:t>
            </a:r>
            <a:endParaRPr lang="en-US" altLang="zh-CN" sz="2400"/>
          </a:p>
          <a:p>
            <a:r>
              <a:rPr lang="zh-CN" altLang="en-US" sz="2400"/>
              <a:t>“</a:t>
            </a:r>
            <a:r>
              <a:rPr lang="zh-CN" altLang="en-US" sz="2400">
                <a:solidFill>
                  <a:srgbClr val="FF0000"/>
                </a:solidFill>
              </a:rPr>
              <a:t>测量</a:t>
            </a:r>
            <a:r>
              <a:rPr lang="zh-CN" altLang="en-US" sz="2400"/>
              <a:t>”是确定测度的动作。</a:t>
            </a:r>
            <a:endParaRPr lang="en-US" altLang="zh-CN" sz="2400"/>
          </a:p>
          <a:p>
            <a:r>
              <a:rPr lang="zh-CN" altLang="en-US" sz="2400">
                <a:solidFill>
                  <a:srgbClr val="FF0000"/>
                </a:solidFill>
              </a:rPr>
              <a:t>度量</a:t>
            </a:r>
            <a:r>
              <a:rPr lang="zh-CN" altLang="en-US" sz="2400"/>
              <a:t>在</a:t>
            </a:r>
            <a:r>
              <a:rPr lang="en-US" altLang="zh-CN" sz="2400"/>
              <a:t>《IEEE</a:t>
            </a:r>
            <a:r>
              <a:rPr lang="zh-CN" altLang="en-US" sz="2400"/>
              <a:t>标准词汇表</a:t>
            </a:r>
            <a:r>
              <a:rPr lang="en-US" altLang="zh-CN" sz="2400"/>
              <a:t>》</a:t>
            </a:r>
            <a:r>
              <a:rPr lang="zh-CN" altLang="en-US" sz="2400"/>
              <a:t>中定义为：度量是一个系统、构件或过程具有给定属性的量化测量程度。</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endParaRPr lang="zh-CN" altLang="en-US"/>
          </a:p>
        </p:txBody>
      </p:sp>
      <p:sp>
        <p:nvSpPr>
          <p:cNvPr id="48130" name="内容占位符 2"/>
          <p:cNvSpPr>
            <a:spLocks noGrp="1" noChangeArrowheads="1"/>
          </p:cNvSpPr>
          <p:nvPr>
            <p:ph idx="1"/>
          </p:nvPr>
        </p:nvSpPr>
        <p:spPr/>
        <p:txBody>
          <a:bodyPr/>
          <a:lstStyle/>
          <a:p>
            <a:r>
              <a:rPr lang="zh-CN" altLang="en-US" sz="2800"/>
              <a:t>当收集了一个数据点，就已建立了一个</a:t>
            </a:r>
            <a:r>
              <a:rPr lang="zh-CN" altLang="en-US" sz="2800">
                <a:solidFill>
                  <a:srgbClr val="FF0000"/>
                </a:solidFill>
              </a:rPr>
              <a:t>测度</a:t>
            </a:r>
            <a:r>
              <a:rPr lang="zh-CN" altLang="en-US" sz="2800"/>
              <a:t>。收集一个或多个数据点，由此产生</a:t>
            </a:r>
            <a:r>
              <a:rPr lang="zh-CN" altLang="en-US" sz="2800">
                <a:solidFill>
                  <a:srgbClr val="FF0000"/>
                </a:solidFill>
              </a:rPr>
              <a:t>测量</a:t>
            </a:r>
            <a:r>
              <a:rPr lang="zh-CN" altLang="en-US" sz="2800"/>
              <a:t>。软件的</a:t>
            </a:r>
            <a:r>
              <a:rPr lang="zh-CN" altLang="en-US" sz="2800">
                <a:solidFill>
                  <a:srgbClr val="FF0000"/>
                </a:solidFill>
              </a:rPr>
              <a:t>度量</a:t>
            </a:r>
            <a:r>
              <a:rPr lang="zh-CN" altLang="en-US" sz="2800"/>
              <a:t>以某种方式与单个测度相关。</a:t>
            </a:r>
          </a:p>
          <a:p>
            <a:pPr marL="0" indent="0">
              <a:buNone/>
            </a:pP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p:txBody>
          <a:bodyPr/>
          <a:lstStyle/>
          <a:p>
            <a:r>
              <a:rPr lang="zh-CN" altLang="en-US" sz="3600"/>
              <a:t>产品度量的挑战</a:t>
            </a:r>
          </a:p>
        </p:txBody>
      </p:sp>
      <p:sp>
        <p:nvSpPr>
          <p:cNvPr id="49154" name="内容占位符 2"/>
          <p:cNvSpPr>
            <a:spLocks noGrp="1" noChangeArrowheads="1"/>
          </p:cNvSpPr>
          <p:nvPr>
            <p:ph idx="1"/>
          </p:nvPr>
        </p:nvSpPr>
        <p:spPr/>
        <p:txBody>
          <a:bodyPr/>
          <a:lstStyle/>
          <a:p>
            <a:r>
              <a:rPr lang="zh-CN" altLang="en-US" sz="2400"/>
              <a:t>在过去的</a:t>
            </a:r>
            <a:r>
              <a:rPr lang="en-US" altLang="zh-CN" sz="2400"/>
              <a:t>30</a:t>
            </a:r>
            <a:r>
              <a:rPr lang="zh-CN" altLang="en-US" sz="2400"/>
              <a:t>年中，许多研究人员试图开发一种能为软件复杂性提供全面测量的度量。尽管已提出了许多复杂性测量，但每种方法都对什么是复杂性以及哪些系统属性导致复杂性持有</a:t>
            </a:r>
            <a:r>
              <a:rPr lang="zh-CN" altLang="en-US" sz="2400">
                <a:solidFill>
                  <a:srgbClr val="FF0000"/>
                </a:solidFill>
              </a:rPr>
              <a:t>不同的看法</a:t>
            </a:r>
            <a:r>
              <a:rPr lang="zh-CN" altLang="en-US" sz="2400"/>
              <a:t>。</a:t>
            </a:r>
          </a:p>
          <a:p>
            <a:r>
              <a:rPr lang="zh-CN" altLang="en-US" sz="2400"/>
              <a:t>然而，仍有</a:t>
            </a:r>
            <a:r>
              <a:rPr lang="zh-CN" altLang="en-US" sz="2400">
                <a:solidFill>
                  <a:srgbClr val="FF0000"/>
                </a:solidFill>
              </a:rPr>
              <a:t>必要</a:t>
            </a:r>
            <a:r>
              <a:rPr lang="zh-CN" altLang="en-US" sz="2400"/>
              <a:t>去测量和控制软件的复杂度。若这个质量度量的单一值难以获取的话，针对不同内部程序属性开发测度应该是可能的。这些测量和由此产生的度量可用作分析模型和设计模型的独立指标。</a:t>
            </a:r>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p:txBody>
          <a:bodyPr/>
          <a:lstStyle/>
          <a:p>
            <a:r>
              <a:rPr lang="zh-CN" altLang="en-US" sz="3600"/>
              <a:t>测量的原则</a:t>
            </a:r>
          </a:p>
        </p:txBody>
      </p:sp>
      <p:sp>
        <p:nvSpPr>
          <p:cNvPr id="50178" name="内容占位符 2"/>
          <p:cNvSpPr>
            <a:spLocks noGrp="1" noChangeArrowheads="1"/>
          </p:cNvSpPr>
          <p:nvPr>
            <p:ph idx="1"/>
          </p:nvPr>
        </p:nvSpPr>
        <p:spPr/>
        <p:txBody>
          <a:bodyPr/>
          <a:lstStyle/>
          <a:p>
            <a:r>
              <a:rPr lang="zh-CN" altLang="en-US" sz="2400"/>
              <a:t>度量应该具有</a:t>
            </a:r>
            <a:r>
              <a:rPr lang="zh-CN" altLang="en-US" sz="2400">
                <a:solidFill>
                  <a:srgbClr val="FF0000"/>
                </a:solidFill>
              </a:rPr>
              <a:t>引人的数学特性</a:t>
            </a:r>
            <a:r>
              <a:rPr lang="zh-CN" altLang="en-US" sz="2400"/>
              <a:t>。</a:t>
            </a:r>
          </a:p>
          <a:p>
            <a:r>
              <a:rPr lang="zh-CN" altLang="en-US" sz="2400"/>
              <a:t>当度量代表一个软件特征时，当正向品质出现时特征值提高，当不理想品质出现时特征值下降。度量值应该以同样的方式增加或减小。</a:t>
            </a:r>
          </a:p>
          <a:p>
            <a:r>
              <a:rPr lang="zh-CN" altLang="en-US" sz="2400"/>
              <a:t>每种度量在发布或用于做决策之前，应该在广泛的环境中根据经验加以确认。</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endParaRPr lang="zh-CN" altLang="en-US"/>
          </a:p>
        </p:txBody>
      </p:sp>
      <p:sp>
        <p:nvSpPr>
          <p:cNvPr id="51202" name="内容占位符 2"/>
          <p:cNvSpPr>
            <a:spLocks noGrp="1" noChangeArrowheads="1"/>
          </p:cNvSpPr>
          <p:nvPr>
            <p:ph idx="1"/>
          </p:nvPr>
        </p:nvSpPr>
        <p:spPr/>
        <p:txBody>
          <a:bodyPr/>
          <a:lstStyle/>
          <a:p>
            <a:r>
              <a:rPr lang="zh-CN" altLang="en-US" sz="2400"/>
              <a:t>尽管公式化、特征化和确认是关键的，但收集和分析是驱动测量过程的活动。</a:t>
            </a:r>
            <a:r>
              <a:rPr lang="en-US" altLang="zh-CN" sz="2400"/>
              <a:t>[ROC94]</a:t>
            </a:r>
            <a:r>
              <a:rPr lang="zh-CN" altLang="en-US" sz="2400"/>
              <a:t>为这些活动提供了以下指导原则：</a:t>
            </a:r>
            <a:r>
              <a:rPr lang="en-US" altLang="zh-CN" sz="2400"/>
              <a:t>(1)</a:t>
            </a:r>
            <a:r>
              <a:rPr lang="zh-CN" altLang="en-US" sz="2400"/>
              <a:t>只要有可能，</a:t>
            </a:r>
            <a:r>
              <a:rPr lang="zh-CN" altLang="en-US" sz="2400">
                <a:solidFill>
                  <a:srgbClr val="FF0000"/>
                </a:solidFill>
              </a:rPr>
              <a:t>数据的收集与分析</a:t>
            </a:r>
            <a:r>
              <a:rPr lang="zh-CN" altLang="en-US" sz="2400"/>
              <a:t>应能</a:t>
            </a:r>
            <a:r>
              <a:rPr lang="zh-CN" altLang="en-US" sz="2400">
                <a:solidFill>
                  <a:srgbClr val="FF0000"/>
                </a:solidFill>
              </a:rPr>
              <a:t>自动化</a:t>
            </a:r>
            <a:r>
              <a:rPr lang="zh-CN" altLang="en-US" sz="2400"/>
              <a:t>地进行；</a:t>
            </a:r>
            <a:r>
              <a:rPr lang="en-US" altLang="zh-CN" sz="2400"/>
              <a:t>(2)</a:t>
            </a:r>
            <a:r>
              <a:rPr lang="zh-CN" altLang="en-US" sz="2400"/>
              <a:t>应该使用</a:t>
            </a:r>
            <a:r>
              <a:rPr lang="zh-CN" altLang="en-US" sz="2400">
                <a:solidFill>
                  <a:srgbClr val="FF0000"/>
                </a:solidFill>
              </a:rPr>
              <a:t>有效的统计技术</a:t>
            </a:r>
            <a:r>
              <a:rPr lang="zh-CN" altLang="en-US" sz="2400"/>
              <a:t>以建立内部产品属性与外部质量特性之间的关系；</a:t>
            </a:r>
            <a:r>
              <a:rPr lang="en-US" altLang="zh-CN" sz="2400"/>
              <a:t>(3)</a:t>
            </a:r>
            <a:r>
              <a:rPr lang="zh-CN" altLang="en-US" sz="2400"/>
              <a:t>应该为每个度量建立</a:t>
            </a:r>
            <a:r>
              <a:rPr lang="zh-CN" altLang="en-US" sz="2400">
                <a:solidFill>
                  <a:srgbClr val="FF0000"/>
                </a:solidFill>
              </a:rPr>
              <a:t>解释性</a:t>
            </a:r>
            <a:r>
              <a:rPr lang="zh-CN" altLang="en-US" sz="2400"/>
              <a:t>指导原则和推荐建议。</a:t>
            </a:r>
            <a:br>
              <a:rPr lang="zh-CN" altLang="en-US"/>
            </a:b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p:txBody>
          <a:bodyPr/>
          <a:lstStyle/>
          <a:p>
            <a:r>
              <a:rPr lang="zh-CN" altLang="en-US" sz="3600"/>
              <a:t>面向目标的软件测量</a:t>
            </a:r>
          </a:p>
        </p:txBody>
      </p:sp>
      <p:sp>
        <p:nvSpPr>
          <p:cNvPr id="52226" name="内容占位符 2"/>
          <p:cNvSpPr>
            <a:spLocks noGrp="1" noChangeArrowheads="1"/>
          </p:cNvSpPr>
          <p:nvPr>
            <p:ph idx="1"/>
          </p:nvPr>
        </p:nvSpPr>
        <p:spPr/>
        <p:txBody>
          <a:bodyPr/>
          <a:lstStyle/>
          <a:p>
            <a:r>
              <a:rPr lang="zh-CN" altLang="en-US" sz="2400"/>
              <a:t>目标定义模块可用于定义每个测量目标。模板采取以下形式：</a:t>
            </a:r>
            <a:br>
              <a:rPr lang="zh-CN" altLang="en-US" sz="2400"/>
            </a:br>
            <a:r>
              <a:rPr lang="zh-CN" altLang="en-US" sz="2400">
                <a:solidFill>
                  <a:srgbClr val="FF0000"/>
                </a:solidFill>
              </a:rPr>
              <a:t>在</a:t>
            </a:r>
            <a:r>
              <a:rPr lang="en-US" altLang="zh-CN" sz="2400">
                <a:solidFill>
                  <a:srgbClr val="FF0000"/>
                </a:solidFill>
              </a:rPr>
              <a:t>…{</a:t>
            </a:r>
            <a:r>
              <a:rPr lang="zh-CN" altLang="en-US" sz="2400">
                <a:solidFill>
                  <a:srgbClr val="FF0000"/>
                </a:solidFill>
              </a:rPr>
              <a:t>进行测量的环境</a:t>
            </a:r>
            <a:r>
              <a:rPr lang="en-US" altLang="zh-CN" sz="2400">
                <a:solidFill>
                  <a:srgbClr val="FF0000"/>
                </a:solidFill>
              </a:rPr>
              <a:t>}…</a:t>
            </a:r>
            <a:r>
              <a:rPr lang="zh-CN" altLang="en-US" sz="2400">
                <a:solidFill>
                  <a:srgbClr val="FF0000"/>
                </a:solidFill>
              </a:rPr>
              <a:t>环境中，从</a:t>
            </a:r>
            <a:r>
              <a:rPr lang="en-US" altLang="zh-CN" sz="2400">
                <a:solidFill>
                  <a:srgbClr val="FF0000"/>
                </a:solidFill>
              </a:rPr>
              <a:t>…{</a:t>
            </a:r>
            <a:r>
              <a:rPr lang="zh-CN" altLang="en-US" sz="2400">
                <a:solidFill>
                  <a:srgbClr val="FF0000"/>
                </a:solidFill>
              </a:rPr>
              <a:t>对测量感兴趣的人</a:t>
            </a:r>
            <a:r>
              <a:rPr lang="en-US" altLang="zh-CN" sz="2400">
                <a:solidFill>
                  <a:srgbClr val="FF0000"/>
                </a:solidFill>
              </a:rPr>
              <a:t>}…</a:t>
            </a:r>
            <a:r>
              <a:rPr lang="zh-CN" altLang="en-US" sz="2400">
                <a:solidFill>
                  <a:srgbClr val="FF0000"/>
                </a:solidFill>
              </a:rPr>
              <a:t>的角度，关于</a:t>
            </a:r>
            <a:r>
              <a:rPr lang="en-US" altLang="zh-CN" sz="2400">
                <a:solidFill>
                  <a:srgbClr val="FF0000"/>
                </a:solidFill>
              </a:rPr>
              <a:t>…{</a:t>
            </a:r>
            <a:r>
              <a:rPr lang="zh-CN" altLang="en-US" sz="2400">
                <a:solidFill>
                  <a:srgbClr val="FF0000"/>
                </a:solidFill>
              </a:rPr>
              <a:t>活动或属性被考虑的方面</a:t>
            </a:r>
            <a:r>
              <a:rPr lang="en-US" altLang="zh-CN" sz="2400">
                <a:solidFill>
                  <a:srgbClr val="FF0000"/>
                </a:solidFill>
              </a:rPr>
              <a:t>}…</a:t>
            </a:r>
            <a:r>
              <a:rPr lang="zh-CN" altLang="en-US" sz="2400">
                <a:solidFill>
                  <a:srgbClr val="FF0000"/>
                </a:solidFill>
              </a:rPr>
              <a:t>的方面，为</a:t>
            </a:r>
            <a:r>
              <a:rPr lang="en-US" altLang="zh-CN" sz="2400">
                <a:solidFill>
                  <a:srgbClr val="FF0000"/>
                </a:solidFill>
              </a:rPr>
              <a:t>…{</a:t>
            </a:r>
            <a:r>
              <a:rPr lang="zh-CN" altLang="en-US" sz="2400">
                <a:solidFill>
                  <a:srgbClr val="FF0000"/>
                </a:solidFill>
              </a:rPr>
              <a:t>分析的总体目标</a:t>
            </a:r>
            <a:r>
              <a:rPr lang="en-US" altLang="zh-CN" sz="2400">
                <a:solidFill>
                  <a:srgbClr val="FF0000"/>
                </a:solidFill>
              </a:rPr>
              <a:t>}…</a:t>
            </a:r>
            <a:r>
              <a:rPr lang="zh-CN" altLang="en-US" sz="2400">
                <a:solidFill>
                  <a:srgbClr val="FF0000"/>
                </a:solidFill>
              </a:rPr>
              <a:t>目的，分析</a:t>
            </a:r>
            <a:r>
              <a:rPr lang="en-US" altLang="zh-CN" sz="2400">
                <a:solidFill>
                  <a:srgbClr val="FF0000"/>
                </a:solidFill>
              </a:rPr>
              <a:t>…{</a:t>
            </a:r>
            <a:r>
              <a:rPr lang="zh-CN" altLang="en-US" sz="2400">
                <a:solidFill>
                  <a:srgbClr val="FF0000"/>
                </a:solidFill>
              </a:rPr>
              <a:t>将要测量的属性和活动名</a:t>
            </a:r>
            <a:r>
              <a:rPr lang="en-US" altLang="zh-CN" sz="2400">
                <a:solidFill>
                  <a:srgbClr val="FF0000"/>
                </a:solidFill>
              </a:rPr>
              <a:t>}…</a:t>
            </a:r>
            <a:r>
              <a:rPr lang="zh-CN" altLang="en-US" sz="2400">
                <a:solidFill>
                  <a:srgbClr val="FF0000"/>
                </a:solidFill>
              </a:rPr>
              <a:t>。</a:t>
            </a:r>
          </a:p>
          <a:p>
            <a:br>
              <a:rPr lang="zh-CN" altLang="en-US"/>
            </a:br>
            <a:endParaRPr lang="zh-CN" alt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p:txBody>
          <a:bodyPr/>
          <a:lstStyle/>
          <a:p>
            <a:endParaRPr lang="zh-CN" altLang="en-US"/>
          </a:p>
        </p:txBody>
      </p:sp>
      <p:sp>
        <p:nvSpPr>
          <p:cNvPr id="53250" name="内容占位符 2"/>
          <p:cNvSpPr>
            <a:spLocks noGrp="1" noChangeArrowheads="1"/>
          </p:cNvSpPr>
          <p:nvPr>
            <p:ph idx="1"/>
          </p:nvPr>
        </p:nvSpPr>
        <p:spPr/>
        <p:txBody>
          <a:bodyPr/>
          <a:lstStyle/>
          <a:p>
            <a:r>
              <a:rPr lang="zh-CN" altLang="en-US" sz="2000"/>
              <a:t>考虑</a:t>
            </a:r>
            <a:r>
              <a:rPr lang="en-US" altLang="zh-CN" sz="2000"/>
              <a:t>SafeHome</a:t>
            </a:r>
            <a:r>
              <a:rPr lang="zh-CN" altLang="en-US" sz="2000"/>
              <a:t>软件体系结构，</a:t>
            </a:r>
            <a:r>
              <a:rPr lang="zh-CN" altLang="en-US" sz="2000">
                <a:solidFill>
                  <a:srgbClr val="FF0000"/>
                </a:solidFill>
              </a:rPr>
              <a:t>目的是评估体系结构构件</a:t>
            </a:r>
            <a:r>
              <a:rPr lang="zh-CN" altLang="en-US" sz="2000"/>
              <a:t>，涉及方面为使</a:t>
            </a:r>
            <a:r>
              <a:rPr lang="en-US" altLang="zh-CN" sz="2000"/>
              <a:t>SafeHome</a:t>
            </a:r>
            <a:r>
              <a:rPr lang="zh-CN" altLang="en-US" sz="2000"/>
              <a:t>具有较强可扩展性的能力，视角为完成该工作的软件工程师，环境为后续三年的产品改进。</a:t>
            </a:r>
          </a:p>
          <a:p>
            <a:r>
              <a:rPr lang="zh-CN" altLang="en-US" sz="2000">
                <a:solidFill>
                  <a:srgbClr val="FF0000"/>
                </a:solidFill>
              </a:rPr>
              <a:t>明确定义了测量目标之后，形成一组问题</a:t>
            </a:r>
            <a:r>
              <a:rPr lang="zh-CN" altLang="en-US" sz="2000"/>
              <a:t>。回答这些问题有助于软件团队</a:t>
            </a:r>
            <a:r>
              <a:rPr lang="en-US" altLang="zh-CN" sz="2000"/>
              <a:t>(</a:t>
            </a:r>
            <a:r>
              <a:rPr lang="zh-CN" altLang="en-US" sz="2000"/>
              <a:t>或其他共利益者</a:t>
            </a:r>
            <a:r>
              <a:rPr lang="en-US" altLang="zh-CN" sz="2000"/>
              <a:t>)</a:t>
            </a:r>
            <a:r>
              <a:rPr lang="zh-CN" altLang="en-US" sz="2000"/>
              <a:t>确定是否已达到测量目标。可能会问到的问题如下：</a:t>
            </a:r>
            <a:br>
              <a:rPr lang="zh-CN" altLang="en-US" sz="2000"/>
            </a:br>
            <a:r>
              <a:rPr lang="zh-CN" altLang="en-US" sz="2000"/>
              <a:t>   </a:t>
            </a:r>
            <a:r>
              <a:rPr lang="en-US" altLang="zh-CN" sz="2000"/>
              <a:t>Q1</a:t>
            </a:r>
            <a:r>
              <a:rPr lang="zh-CN" altLang="en-US" sz="2000"/>
              <a:t>：体系结构构件是否将以功能与数据分开的方式描述？</a:t>
            </a:r>
            <a:br>
              <a:rPr lang="zh-CN" altLang="en-US" sz="2000"/>
            </a:br>
            <a:r>
              <a:rPr lang="zh-CN" altLang="en-US" sz="2000"/>
              <a:t>   </a:t>
            </a:r>
            <a:r>
              <a:rPr lang="en-US" altLang="zh-CN" sz="2000"/>
              <a:t>Q2</a:t>
            </a:r>
            <a:r>
              <a:rPr lang="zh-CN" altLang="en-US" sz="2000"/>
              <a:t>：每个构件的复杂性是限定在一定的范围内以便于修改与扩展？</a:t>
            </a:r>
            <a:br>
              <a:rPr lang="zh-CN" altLang="en-US" sz="2000"/>
            </a:br>
            <a:r>
              <a:rPr lang="zh-CN" altLang="en-US" sz="2000"/>
              <a:t>    </a:t>
            </a:r>
            <a:endParaRPr lang="en-US" altLang="zh-CN" sz="2000"/>
          </a:p>
          <a:p>
            <a:r>
              <a:rPr lang="zh-CN" altLang="en-US" sz="2000"/>
              <a:t>每个问题都应该利用一个或多个测度和度量以量化的方式回答。</a:t>
            </a:r>
          </a:p>
          <a:p>
            <a:endParaRPr lang="zh-C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p:txBody>
          <a:bodyPr/>
          <a:lstStyle/>
          <a:p>
            <a:r>
              <a:rPr lang="zh-CN" altLang="en-US"/>
              <a:t>有效软件度量的属性</a:t>
            </a:r>
          </a:p>
        </p:txBody>
      </p:sp>
      <p:sp>
        <p:nvSpPr>
          <p:cNvPr id="54274" name="内容占位符 2"/>
          <p:cNvSpPr>
            <a:spLocks noGrp="1" noChangeArrowheads="1"/>
          </p:cNvSpPr>
          <p:nvPr>
            <p:ph idx="1"/>
          </p:nvPr>
        </p:nvSpPr>
        <p:spPr>
          <a:xfrm>
            <a:off x="457200" y="1341438"/>
            <a:ext cx="8229600" cy="4203700"/>
          </a:xfrm>
        </p:spPr>
        <p:txBody>
          <a:bodyPr/>
          <a:lstStyle/>
          <a:p>
            <a:r>
              <a:rPr lang="en-US" altLang="zh-CN" sz="2400"/>
              <a:t>[EjI91]</a:t>
            </a:r>
            <a:r>
              <a:rPr lang="zh-CN" altLang="en-US" sz="2400"/>
              <a:t>定义了一组有效软件度量所应具有的属性。导出的度量及导出度量的测度应该是：</a:t>
            </a:r>
          </a:p>
          <a:p>
            <a:pPr lvl="1"/>
            <a:r>
              <a:rPr lang="zh-CN" altLang="en-US" sz="2000"/>
              <a:t>简单的和可计算的。</a:t>
            </a:r>
          </a:p>
          <a:p>
            <a:pPr lvl="1"/>
            <a:r>
              <a:rPr lang="zh-CN" altLang="en-US" sz="2000"/>
              <a:t>在经验上和直觉上有说服力。</a:t>
            </a:r>
          </a:p>
          <a:p>
            <a:pPr lvl="1"/>
            <a:r>
              <a:rPr lang="zh-CN" altLang="en-US" sz="2000"/>
              <a:t>一致的和客观的。</a:t>
            </a:r>
          </a:p>
          <a:p>
            <a:pPr lvl="1"/>
            <a:r>
              <a:rPr lang="zh-CN" altLang="en-US" sz="2000"/>
              <a:t>单位与量纲的使用是一致的。</a:t>
            </a:r>
          </a:p>
          <a:p>
            <a:pPr lvl="1"/>
            <a:r>
              <a:rPr lang="zh-CN" altLang="en-US" sz="2000"/>
              <a:t>编程语言的独立性。</a:t>
            </a:r>
          </a:p>
          <a:p>
            <a:pPr lvl="1"/>
            <a:r>
              <a:rPr lang="zh-CN" altLang="en-US" sz="2000"/>
              <a:t>高质量反馈的有效机制。</a:t>
            </a:r>
            <a:endParaRPr lang="en-US" altLang="zh-CN" sz="2000"/>
          </a:p>
          <a:p>
            <a:r>
              <a:rPr lang="zh-CN" altLang="en-US" sz="2400"/>
              <a:t>一些常用的软件度量可能不满足其中某些属性，如功能点方法。不同人计算结果可能不同，但是仍然很有用。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p:txBody>
          <a:bodyPr/>
          <a:lstStyle/>
          <a:p>
            <a:r>
              <a:rPr lang="zh-CN" altLang="en-US"/>
              <a:t>作业</a:t>
            </a:r>
          </a:p>
        </p:txBody>
      </p:sp>
      <p:sp>
        <p:nvSpPr>
          <p:cNvPr id="55298" name="内容占位符 2"/>
          <p:cNvSpPr>
            <a:spLocks noGrp="1" noChangeArrowheads="1"/>
          </p:cNvSpPr>
          <p:nvPr>
            <p:ph idx="1"/>
          </p:nvPr>
        </p:nvSpPr>
        <p:spPr/>
        <p:txBody>
          <a:bodyPr/>
          <a:lstStyle/>
          <a:p>
            <a:r>
              <a:rPr lang="en-US" altLang="zh-CN" sz="2400"/>
              <a:t>1. </a:t>
            </a:r>
            <a:r>
              <a:rPr lang="zh-CN" altLang="en-US" sz="2400"/>
              <a:t>为什么软件工程小组和独立的软件质量保证小组之间的关系经常是紧张的？这种紧张关系是否是正常的？ </a:t>
            </a:r>
            <a:endParaRPr lang="en-US" altLang="zh-CN" sz="2400"/>
          </a:p>
          <a:p>
            <a:r>
              <a:rPr lang="en-US" altLang="zh-CN" sz="2400"/>
              <a:t>2. </a:t>
            </a:r>
            <a:r>
              <a:rPr lang="zh-CN" altLang="en-US" sz="2400"/>
              <a:t>除了可以统计错误和缺陷之外，还有哪些可以统计的软件特征是具有质量意义的？他们是什么？是否可以直接测量？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r>
              <a:rPr lang="en-US" altLang="zh-CN" sz="3800" b="1"/>
              <a:t>15.1</a:t>
            </a:r>
            <a:r>
              <a:rPr lang="zh-CN" altLang="en-US" sz="3800" b="1"/>
              <a:t>什么是软件质量保证（</a:t>
            </a:r>
            <a:r>
              <a:rPr lang="en-US" altLang="zh-CN" sz="3800" b="1"/>
              <a:t>SQA</a:t>
            </a:r>
            <a:r>
              <a:rPr lang="zh-CN" altLang="en-US" sz="3800" b="1"/>
              <a:t>）</a:t>
            </a:r>
          </a:p>
        </p:txBody>
      </p:sp>
      <p:sp>
        <p:nvSpPr>
          <p:cNvPr id="19458" name="内容占位符 2"/>
          <p:cNvSpPr>
            <a:spLocks noGrp="1" noChangeArrowheads="1"/>
          </p:cNvSpPr>
          <p:nvPr>
            <p:ph idx="1"/>
          </p:nvPr>
        </p:nvSpPr>
        <p:spPr/>
        <p:txBody>
          <a:bodyPr/>
          <a:lstStyle/>
          <a:p>
            <a:r>
              <a:rPr lang="zh-CN" altLang="en-US" sz="2400"/>
              <a:t>是适用于整个软件过程的一种普适性活动</a:t>
            </a:r>
            <a:endParaRPr lang="en-US" altLang="zh-CN" sz="2400"/>
          </a:p>
          <a:p>
            <a:r>
              <a:rPr lang="zh-CN" altLang="en-US" sz="2400"/>
              <a:t>是为了保证软件高质量而必需的“有计划的、系统化的行动模式”</a:t>
            </a:r>
            <a:endParaRPr lang="en-US" altLang="zh-CN" sz="2400"/>
          </a:p>
          <a:p>
            <a:r>
              <a:rPr lang="zh-CN" altLang="en-US" sz="2400"/>
              <a:t>各个参与者都对软件质量负有责任</a:t>
            </a:r>
            <a:r>
              <a:rPr lang="en-US" altLang="zh-CN" sz="2400"/>
              <a:t>—</a:t>
            </a:r>
            <a:r>
              <a:rPr lang="zh-CN" altLang="en-US" sz="2400"/>
              <a:t>包括软件工程师、项目管理者、客户、销售人员和</a:t>
            </a:r>
            <a:r>
              <a:rPr lang="en-US" altLang="zh-CN" sz="2400"/>
              <a:t>SQA</a:t>
            </a:r>
            <a:r>
              <a:rPr lang="zh-CN" altLang="en-US" sz="2400"/>
              <a:t>小组成员。</a:t>
            </a:r>
            <a:endParaRPr lang="en-US" altLang="zh-CN" sz="2400"/>
          </a:p>
          <a:p>
            <a:r>
              <a:rPr lang="en-US" altLang="zh-CN" sz="2400"/>
              <a:t>SQA</a:t>
            </a:r>
            <a:r>
              <a:rPr lang="zh-CN" altLang="en-US" sz="2400"/>
              <a:t>小组充当客户在公司内部的代表，也就是说</a:t>
            </a:r>
            <a:r>
              <a:rPr lang="en-US" altLang="zh-CN" sz="2400"/>
              <a:t>SQA</a:t>
            </a:r>
            <a:r>
              <a:rPr lang="zh-CN" altLang="en-US" sz="2400"/>
              <a:t>小组成员必须从</a:t>
            </a:r>
            <a:r>
              <a:rPr lang="zh-CN" altLang="en-US" sz="2400">
                <a:solidFill>
                  <a:srgbClr val="FF0000"/>
                </a:solidFill>
              </a:rPr>
              <a:t>客户的角度来审查软件</a:t>
            </a:r>
            <a:r>
              <a:rPr lang="zh-CN"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4"/>
          <p:cNvSpPr>
            <a:spLocks noGrp="1" noChangeArrowheads="1"/>
          </p:cNvSpPr>
          <p:nvPr>
            <p:ph type="title"/>
          </p:nvPr>
        </p:nvSpPr>
        <p:spPr/>
        <p:txBody>
          <a:bodyPr/>
          <a:lstStyle/>
          <a:p>
            <a:r>
              <a:rPr lang="en-US" altLang="zh-CN"/>
              <a:t>15.1</a:t>
            </a:r>
            <a:r>
              <a:rPr lang="zh-CN" altLang="en-US"/>
              <a:t>什么是软件质量保证（续）</a:t>
            </a:r>
          </a:p>
        </p:txBody>
      </p:sp>
      <p:sp>
        <p:nvSpPr>
          <p:cNvPr id="20482" name="内容占位符 2"/>
          <p:cNvSpPr>
            <a:spLocks noGrp="1" noChangeArrowheads="1"/>
          </p:cNvSpPr>
          <p:nvPr>
            <p:ph idx="1"/>
          </p:nvPr>
        </p:nvSpPr>
        <p:spPr/>
        <p:txBody>
          <a:bodyPr/>
          <a:lstStyle/>
          <a:p>
            <a:r>
              <a:rPr lang="zh-CN" altLang="en-US" sz="2800"/>
              <a:t>软件质量保证</a:t>
            </a:r>
            <a:r>
              <a:rPr lang="en-US" altLang="zh-CN" sz="2800"/>
              <a:t>(SQA)</a:t>
            </a:r>
            <a:r>
              <a:rPr lang="zh-CN" altLang="en-US" sz="2800"/>
              <a:t>包括</a:t>
            </a:r>
            <a:r>
              <a:rPr lang="en-US" altLang="zh-CN" sz="2800"/>
              <a:t>: (1)SQA</a:t>
            </a:r>
            <a:r>
              <a:rPr lang="zh-CN" altLang="en-US" sz="2800"/>
              <a:t>过程，</a:t>
            </a:r>
            <a:r>
              <a:rPr lang="en-US" altLang="zh-CN" sz="2800"/>
              <a:t>(2)</a:t>
            </a:r>
            <a:r>
              <a:rPr lang="zh-CN" altLang="en-US" sz="2800"/>
              <a:t>具体的质量保证和质量控制任务（包括技术评审和多层次测试策略）；</a:t>
            </a:r>
            <a:r>
              <a:rPr lang="en-US" altLang="zh-CN" sz="2800"/>
              <a:t>(3)</a:t>
            </a:r>
            <a:r>
              <a:rPr lang="zh-CN" altLang="en-US" sz="2800"/>
              <a:t>有效的软件工程实践（方法和工具）；</a:t>
            </a:r>
            <a:r>
              <a:rPr lang="en-US" altLang="zh-CN" sz="2800"/>
              <a:t>(4)</a:t>
            </a:r>
            <a:r>
              <a:rPr lang="zh-CN" altLang="en-US" sz="2800"/>
              <a:t>对所有软件工作产品及其变更的控制；</a:t>
            </a:r>
            <a:r>
              <a:rPr lang="en-US" altLang="zh-CN" sz="2800"/>
              <a:t>(5)</a:t>
            </a:r>
            <a:r>
              <a:rPr lang="zh-CN" altLang="en-US" sz="2800"/>
              <a:t>保证符合软件开发标准的规程</a:t>
            </a:r>
            <a:r>
              <a:rPr lang="en-US" altLang="zh-CN" sz="2800"/>
              <a:t>;(6)</a:t>
            </a:r>
            <a:r>
              <a:rPr lang="zh-CN" altLang="en-US" sz="2800"/>
              <a:t>测量和报告机制。</a:t>
            </a:r>
            <a:endParaRPr lang="en-US" altLang="zh-CN" sz="2800"/>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p:txBody>
          <a:bodyPr/>
          <a:lstStyle/>
          <a:p>
            <a:r>
              <a:rPr lang="en-US" altLang="zh-CN"/>
              <a:t>15.2 </a:t>
            </a:r>
            <a:r>
              <a:rPr lang="zh-CN" altLang="en-US"/>
              <a:t>软件质量保证的要素</a:t>
            </a:r>
          </a:p>
        </p:txBody>
      </p:sp>
      <p:sp>
        <p:nvSpPr>
          <p:cNvPr id="21506" name="内容占位符 2"/>
          <p:cNvSpPr>
            <a:spLocks noGrp="1" noChangeArrowheads="1"/>
          </p:cNvSpPr>
          <p:nvPr>
            <p:ph idx="1"/>
          </p:nvPr>
        </p:nvSpPr>
        <p:spPr/>
        <p:txBody>
          <a:bodyPr/>
          <a:lstStyle/>
          <a:p>
            <a:r>
              <a:rPr lang="zh-CN" altLang="en-US" sz="2400" b="1">
                <a:solidFill>
                  <a:srgbClr val="FF0000"/>
                </a:solidFill>
              </a:rPr>
              <a:t>标准</a:t>
            </a:r>
            <a:r>
              <a:rPr lang="zh-CN" altLang="en-US" sz="2400"/>
              <a:t>：</a:t>
            </a:r>
            <a:r>
              <a:rPr lang="en-US" altLang="zh-CN" sz="2400"/>
              <a:t>IEEE</a:t>
            </a:r>
            <a:r>
              <a:rPr lang="zh-CN" altLang="en-US" sz="2400"/>
              <a:t>、</a:t>
            </a:r>
            <a:r>
              <a:rPr lang="en-US" altLang="zh-CN" sz="2400"/>
              <a:t>ISO</a:t>
            </a:r>
            <a:r>
              <a:rPr lang="zh-CN" altLang="en-US" sz="2400"/>
              <a:t>及其他标准化组织制定了一系列广泛的软件工程标准和相关文件。软件质量保证的任务是要确保遵循所采用的标准，并保证所有的工作产品符合标准。</a:t>
            </a:r>
            <a:endParaRPr lang="en-US" altLang="zh-CN" sz="2400"/>
          </a:p>
          <a:p>
            <a:endParaRPr lang="en-US" altLang="zh-CN" sz="2400"/>
          </a:p>
          <a:p>
            <a:r>
              <a:rPr lang="zh-CN" altLang="en-US" sz="2400" b="1">
                <a:solidFill>
                  <a:srgbClr val="FF0000"/>
                </a:solidFill>
              </a:rPr>
              <a:t>评审和审核</a:t>
            </a:r>
            <a:r>
              <a:rPr lang="zh-CN" altLang="en-US" sz="2400"/>
              <a:t>：技术评审是由软件工程师执行的质量控制活动，目的是发现错误。审核是一种由</a:t>
            </a:r>
            <a:r>
              <a:rPr lang="en-US" altLang="zh-CN" sz="2400"/>
              <a:t>SQA</a:t>
            </a:r>
            <a:r>
              <a:rPr lang="zh-CN" altLang="en-US" sz="2400"/>
              <a:t>人员执行的评审，意图是确保软件工程工作遵循质量准则。如对评审过程审核。</a:t>
            </a:r>
          </a:p>
          <a:p>
            <a:pPr>
              <a:buFontTx/>
              <a:buNone/>
            </a:pPr>
            <a:br>
              <a:rPr lang="zh-CN" altLang="en-US" sz="2400"/>
            </a:b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p:txBody>
          <a:bodyPr/>
          <a:lstStyle/>
          <a:p>
            <a:r>
              <a:rPr lang="en-US" altLang="zh-CN"/>
              <a:t>15.2 </a:t>
            </a:r>
            <a:r>
              <a:rPr lang="zh-CN" altLang="en-US"/>
              <a:t>软件质量保证的要素（续）</a:t>
            </a:r>
          </a:p>
        </p:txBody>
      </p:sp>
      <p:sp>
        <p:nvSpPr>
          <p:cNvPr id="22530" name="内容占位符 2"/>
          <p:cNvSpPr>
            <a:spLocks noGrp="1" noChangeArrowheads="1"/>
          </p:cNvSpPr>
          <p:nvPr>
            <p:ph idx="1"/>
          </p:nvPr>
        </p:nvSpPr>
        <p:spPr/>
        <p:txBody>
          <a:bodyPr/>
          <a:lstStyle/>
          <a:p>
            <a:r>
              <a:rPr lang="zh-CN" altLang="en-US" sz="2400" b="1">
                <a:solidFill>
                  <a:srgbClr val="FF0000"/>
                </a:solidFill>
              </a:rPr>
              <a:t>测试</a:t>
            </a:r>
            <a:r>
              <a:rPr lang="zh-CN" altLang="en-US" sz="2400"/>
              <a:t>：软件测试是一种质量控制功能，它有一个基本目标</a:t>
            </a:r>
            <a:r>
              <a:rPr lang="en-US" altLang="zh-CN" sz="2400"/>
              <a:t>——</a:t>
            </a:r>
            <a:r>
              <a:rPr lang="zh-CN" altLang="en-US" sz="2400"/>
              <a:t>发现错误。</a:t>
            </a:r>
            <a:r>
              <a:rPr lang="en-US" altLang="zh-CN" sz="2400"/>
              <a:t>SQA</a:t>
            </a:r>
            <a:r>
              <a:rPr lang="zh-CN" altLang="en-US" sz="2400"/>
              <a:t>的任务是要确保测试计划适当和实施有效，以便最有可能实现软件测试的基本目标。</a:t>
            </a:r>
            <a:endParaRPr lang="en-US" altLang="zh-CN" sz="2400"/>
          </a:p>
          <a:p>
            <a:endParaRPr lang="zh-CN" altLang="en-US" sz="2400"/>
          </a:p>
          <a:p>
            <a:r>
              <a:rPr lang="zh-CN" altLang="en-US" sz="2400" b="1">
                <a:solidFill>
                  <a:srgbClr val="FF0000"/>
                </a:solidFill>
              </a:rPr>
              <a:t>错误</a:t>
            </a:r>
            <a:r>
              <a:rPr lang="en-US" altLang="zh-CN" sz="2400" b="1">
                <a:solidFill>
                  <a:srgbClr val="FF0000"/>
                </a:solidFill>
              </a:rPr>
              <a:t>/</a:t>
            </a:r>
            <a:r>
              <a:rPr lang="zh-CN" altLang="en-US" sz="2400" b="1">
                <a:solidFill>
                  <a:srgbClr val="FF0000"/>
                </a:solidFill>
              </a:rPr>
              <a:t>缺陷的收集和分析</a:t>
            </a:r>
            <a:r>
              <a:rPr lang="zh-CN" altLang="en-US" sz="2400"/>
              <a:t>：改进的唯一途径是衡量如何做。软件质量保证人员收集和分析错误和缺陷数据，以便更好地</a:t>
            </a:r>
            <a:r>
              <a:rPr lang="zh-CN" altLang="en-US" sz="2400">
                <a:solidFill>
                  <a:srgbClr val="00B050"/>
                </a:solidFill>
              </a:rPr>
              <a:t>了解错误</a:t>
            </a:r>
            <a:r>
              <a:rPr lang="zh-CN" altLang="en-US" sz="2400"/>
              <a:t>是如何引入的，以及什么样的软件工程活动最适合</a:t>
            </a:r>
            <a:r>
              <a:rPr lang="zh-CN" altLang="en-US" sz="2400">
                <a:solidFill>
                  <a:srgbClr val="00B050"/>
                </a:solidFill>
              </a:rPr>
              <a:t>消除它们</a:t>
            </a:r>
            <a:r>
              <a:rPr lang="zh-CN" altLang="en-US" sz="24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r>
              <a:rPr lang="en-US" altLang="zh-CN"/>
              <a:t>15.2 </a:t>
            </a:r>
            <a:r>
              <a:rPr lang="zh-CN" altLang="en-US"/>
              <a:t>软件质量保证的要素（续）</a:t>
            </a:r>
          </a:p>
        </p:txBody>
      </p:sp>
      <p:sp>
        <p:nvSpPr>
          <p:cNvPr id="23554" name="内容占位符 2"/>
          <p:cNvSpPr>
            <a:spLocks noGrp="1" noChangeArrowheads="1"/>
          </p:cNvSpPr>
          <p:nvPr>
            <p:ph idx="1"/>
          </p:nvPr>
        </p:nvSpPr>
        <p:spPr/>
        <p:txBody>
          <a:bodyPr/>
          <a:lstStyle/>
          <a:p>
            <a:r>
              <a:rPr lang="zh-CN" altLang="en-US" sz="2400" b="1">
                <a:solidFill>
                  <a:srgbClr val="FF0000"/>
                </a:solidFill>
              </a:rPr>
              <a:t>变更管理</a:t>
            </a:r>
            <a:r>
              <a:rPr lang="zh-CN" altLang="en-US" sz="2400" b="1"/>
              <a:t>：</a:t>
            </a:r>
            <a:r>
              <a:rPr lang="zh-CN" altLang="en-US" sz="2400"/>
              <a:t>变更是对所有软件项目最具破坏性的一个方面。如果没有适当的管理，变更可能会导致混乱，而混乱几乎总是导致低质量。软件质量保证确保进行足够的变更管理实践。</a:t>
            </a:r>
          </a:p>
          <a:p>
            <a:r>
              <a:rPr lang="zh-CN" altLang="en-US" sz="2400" b="1">
                <a:solidFill>
                  <a:srgbClr val="FF0000"/>
                </a:solidFill>
              </a:rPr>
              <a:t>教育</a:t>
            </a:r>
            <a:r>
              <a:rPr lang="zh-CN" altLang="en-US" sz="2400"/>
              <a:t>：每个软件组织都想改善其软件工程实践。改善的关键因素是对软件工程师、项目经理和其他利益相关者的教育。</a:t>
            </a:r>
            <a:r>
              <a:rPr lang="zh-CN" altLang="en-US" sz="2400">
                <a:solidFill>
                  <a:srgbClr val="3C8C93"/>
                </a:solidFill>
              </a:rPr>
              <a:t>软件质量保证组织牵头软件过程改进，并是教育计划的关键支持者和发起者</a:t>
            </a:r>
            <a:r>
              <a:rPr lang="zh-CN" altLang="en-US" sz="24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p:txBody>
          <a:bodyPr/>
          <a:lstStyle/>
          <a:p>
            <a:r>
              <a:rPr lang="en-US" altLang="zh-CN"/>
              <a:t>15.2 </a:t>
            </a:r>
            <a:r>
              <a:rPr lang="zh-CN" altLang="en-US"/>
              <a:t>软件质量保证的要素（续）</a:t>
            </a:r>
          </a:p>
        </p:txBody>
      </p:sp>
      <p:sp>
        <p:nvSpPr>
          <p:cNvPr id="24578" name="内容占位符 2"/>
          <p:cNvSpPr>
            <a:spLocks noGrp="1" noChangeArrowheads="1"/>
          </p:cNvSpPr>
          <p:nvPr>
            <p:ph idx="1"/>
          </p:nvPr>
        </p:nvSpPr>
        <p:spPr/>
        <p:txBody>
          <a:bodyPr/>
          <a:lstStyle/>
          <a:p>
            <a:r>
              <a:rPr lang="zh-CN" altLang="en-US" sz="2400" b="1">
                <a:solidFill>
                  <a:srgbClr val="FF0000"/>
                </a:solidFill>
              </a:rPr>
              <a:t>供应商管理</a:t>
            </a:r>
            <a:r>
              <a:rPr lang="zh-CN" altLang="en-US" sz="2400"/>
              <a:t>：可以从外部软件供应商获得三种类型的软件：（</a:t>
            </a:r>
            <a:r>
              <a:rPr lang="en-US" altLang="zh-CN" sz="2400"/>
              <a:t>1</a:t>
            </a:r>
            <a:r>
              <a:rPr lang="zh-CN" altLang="en-US" sz="2400"/>
              <a:t>）简易包装软件包</a:t>
            </a:r>
            <a:r>
              <a:rPr lang="en-US" altLang="zh-CN" sz="2400"/>
              <a:t>(</a:t>
            </a:r>
            <a:r>
              <a:rPr lang="zh-CN" altLang="en-US" sz="2400"/>
              <a:t>例如微软</a:t>
            </a:r>
            <a:r>
              <a:rPr lang="en-US" altLang="zh-CN" sz="2400"/>
              <a:t>Office)</a:t>
            </a:r>
            <a:r>
              <a:rPr lang="zh-CN" altLang="en-US" sz="2400"/>
              <a:t>；（</a:t>
            </a:r>
            <a:r>
              <a:rPr lang="en-US" altLang="zh-CN" sz="2400"/>
              <a:t>2</a:t>
            </a:r>
            <a:r>
              <a:rPr lang="zh-CN" altLang="en-US" sz="2400"/>
              <a:t>）定制外壳</a:t>
            </a:r>
            <a:r>
              <a:rPr lang="en-US" altLang="zh-CN" sz="2400"/>
              <a:t>(</a:t>
            </a:r>
            <a:r>
              <a:rPr lang="zh-CN" altLang="en-US" sz="2400"/>
              <a:t>通过可以根据购买者需要进行定制的基本框架结构</a:t>
            </a:r>
            <a:r>
              <a:rPr lang="en-US" altLang="zh-CN" sz="2400"/>
              <a:t>)</a:t>
            </a:r>
            <a:r>
              <a:rPr lang="zh-CN" altLang="en-US" sz="2400"/>
              <a:t>；（</a:t>
            </a:r>
            <a:r>
              <a:rPr lang="en-US" altLang="zh-CN" sz="2400"/>
              <a:t>3</a:t>
            </a:r>
            <a:r>
              <a:rPr lang="zh-CN" altLang="en-US" sz="2400"/>
              <a:t>）合同软件</a:t>
            </a:r>
            <a:r>
              <a:rPr lang="en-US" altLang="zh-CN" sz="2400"/>
              <a:t>(</a:t>
            </a:r>
            <a:r>
              <a:rPr lang="zh-CN" altLang="en-US" sz="2400"/>
              <a:t>按客户公司提供的规格说明定制设计和构造</a:t>
            </a:r>
            <a:r>
              <a:rPr lang="en-US" altLang="zh-CN" sz="2400"/>
              <a:t>)</a:t>
            </a:r>
            <a:r>
              <a:rPr lang="zh-CN" altLang="en-US" sz="2400"/>
              <a:t>。软件质量保证组的任务是，通过</a:t>
            </a:r>
            <a:r>
              <a:rPr lang="zh-CN" altLang="en-US" sz="2400">
                <a:solidFill>
                  <a:srgbClr val="00B050"/>
                </a:solidFill>
              </a:rPr>
              <a:t>建议供应商应遵循的具体的质量做法</a:t>
            </a:r>
            <a:r>
              <a:rPr lang="zh-CN" altLang="en-US" sz="2400"/>
              <a:t>，并将质量要求作为与任何外部供应商签订合同的一部分，确保高质量的软件成果。</a:t>
            </a:r>
          </a:p>
          <a:p>
            <a:endParaRPr lang="zh-CN" altLang="en-US"/>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E5Y2E1MDFkN2VlZGE4ZmQ3MTIwMDVkZThkYmRkMGMifQ=="/>
</p:tagLst>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5</TotalTime>
  <Words>3085</Words>
  <Application>Microsoft Office PowerPoint</Application>
  <PresentationFormat>全屏显示(4:3)</PresentationFormat>
  <Paragraphs>155</Paragraphs>
  <Slides>39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黑体</vt:lpstr>
      <vt:lpstr>华文新魏</vt:lpstr>
      <vt:lpstr>Arial</vt:lpstr>
      <vt:lpstr>Calibri</vt:lpstr>
      <vt:lpstr>软件工程模板</vt:lpstr>
      <vt:lpstr>第十五章 质量保证</vt:lpstr>
      <vt:lpstr>主要内容</vt:lpstr>
      <vt:lpstr>实现软件质量的四大管理和实践活动</vt:lpstr>
      <vt:lpstr>15.1什么是软件质量保证（SQA）</vt:lpstr>
      <vt:lpstr>15.1什么是软件质量保证（续）</vt:lpstr>
      <vt:lpstr>15.2 软件质量保证的要素</vt:lpstr>
      <vt:lpstr>15.2 软件质量保证的要素（续）</vt:lpstr>
      <vt:lpstr>15.2 软件质量保证的要素（续）</vt:lpstr>
      <vt:lpstr>15.2 软件质量保证的要素（续）</vt:lpstr>
      <vt:lpstr>15.2 软件质量保证的要素（续）</vt:lpstr>
      <vt:lpstr>15.3 软件质量保证的任务、目标和度量</vt:lpstr>
      <vt:lpstr>软件质量保证任务</vt:lpstr>
      <vt:lpstr>目标、属性和度量</vt:lpstr>
      <vt:lpstr>目标、属性和度量</vt:lpstr>
      <vt:lpstr>PowerPoint 演示文稿</vt:lpstr>
      <vt:lpstr>PowerPoint 演示文稿</vt:lpstr>
      <vt:lpstr>15.4 统计软件质量保证</vt:lpstr>
      <vt:lpstr>15.4 统计软件质量保证</vt:lpstr>
      <vt:lpstr>PowerPoint 演示文稿</vt:lpstr>
      <vt:lpstr>PowerPoint 演示文稿</vt:lpstr>
      <vt:lpstr>15.5 软件可靠性</vt:lpstr>
      <vt:lpstr>可靠性和可用性的测量</vt:lpstr>
      <vt:lpstr>可靠性和可用性的测量（续）</vt:lpstr>
      <vt:lpstr>安全性</vt:lpstr>
      <vt:lpstr>安全性（续）</vt:lpstr>
      <vt:lpstr>安全性（续）</vt:lpstr>
      <vt:lpstr>15.6 ISO 9000质量标准</vt:lpstr>
      <vt:lpstr>15.7 软件质量保证计划</vt:lpstr>
      <vt:lpstr>15.8 产品度量框架</vt:lpstr>
      <vt:lpstr>PowerPoint 演示文稿</vt:lpstr>
      <vt:lpstr>PowerPoint 演示文稿</vt:lpstr>
      <vt:lpstr>PowerPoint 演示文稿</vt:lpstr>
      <vt:lpstr>产品度量的挑战</vt:lpstr>
      <vt:lpstr>测量的原则</vt:lpstr>
      <vt:lpstr>PowerPoint 演示文稿</vt:lpstr>
      <vt:lpstr>面向目标的软件测量</vt:lpstr>
      <vt:lpstr>PowerPoint 演示文稿</vt:lpstr>
      <vt:lpstr>有效软件度量的属性</vt:lpstr>
      <vt:lpstr>作业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需求工程</dc:title>
  <dc:creator>User</dc:creator>
  <cp:lastModifiedBy>伟鑫 洪</cp:lastModifiedBy>
  <cp:revision>157</cp:revision>
  <dcterms:created xsi:type="dcterms:W3CDTF">2024-12-03T01:22:00Z</dcterms:created>
  <dcterms:modified xsi:type="dcterms:W3CDTF">2025-01-09T01:21:34Z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BC4960608F8DC93BAF5A4E67E61195DA_42</vt:lpwstr>
  </property>
  <property fmtid="{D5CDD505-2E9C-101B-9397-08002B2CF9AE}" pid="3" name="KSOProductBuildVer">
    <vt:lpwstr>2052-12.1.0.17827</vt:lpwstr>
  </property>
</Properties>
</file>