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9"/>
  </p:notesMasterIdLst>
  <p:sldIdLst>
    <p:sldId id="256" r:id="rId3"/>
    <p:sldId id="394" r:id="rId4"/>
    <p:sldId id="395" r:id="rId5"/>
    <p:sldId id="413" r:id="rId6"/>
    <p:sldId id="414" r:id="rId7"/>
    <p:sldId id="415" r:id="rId8"/>
    <p:sldId id="416" r:id="rId9"/>
    <p:sldId id="397" r:id="rId10"/>
    <p:sldId id="418" r:id="rId11"/>
    <p:sldId id="417" r:id="rId12"/>
    <p:sldId id="419" r:id="rId13"/>
    <p:sldId id="398" r:id="rId14"/>
    <p:sldId id="399" r:id="rId15"/>
    <p:sldId id="400" r:id="rId16"/>
    <p:sldId id="401" r:id="rId17"/>
    <p:sldId id="405" r:id="rId18"/>
    <p:sldId id="402" r:id="rId19"/>
    <p:sldId id="403" r:id="rId20"/>
    <p:sldId id="406" r:id="rId21"/>
    <p:sldId id="407" r:id="rId22"/>
    <p:sldId id="408" r:id="rId23"/>
    <p:sldId id="404" r:id="rId24"/>
    <p:sldId id="409" r:id="rId25"/>
    <p:sldId id="410" r:id="rId26"/>
    <p:sldId id="411" r:id="rId27"/>
    <p:sldId id="412" r:id="rId2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19"/>
  </p:normalViewPr>
  <p:slideViewPr>
    <p:cSldViewPr showGuides="1">
      <p:cViewPr varScale="1">
        <p:scale>
          <a:sx n="107" d="100"/>
          <a:sy n="107" d="100"/>
        </p:scale>
        <p:origin x="153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6T08:49:12.246"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defRPr sz="1200">
                <a:latin typeface="Arial" panose="020B0604020202090204" pitchFamily="34" charset="0"/>
                <a:ea typeface="宋体" pitchFamily="2" charset="-122"/>
              </a:defRPr>
            </a:lvl1pPr>
          </a:lstStyle>
          <a:p>
            <a:pPr>
              <a:defRPr/>
            </a:pPr>
            <a:endParaRPr lang="zh-CN"/>
          </a:p>
        </p:txBody>
      </p:sp>
      <p:sp>
        <p:nvSpPr>
          <p:cNvPr id="3075" name="日期占位符 2"/>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defRPr sz="1200">
                <a:latin typeface="Arial" panose="020B0604020202090204" pitchFamily="34" charset="0"/>
                <a:ea typeface="宋体" pitchFamily="2" charset="-122"/>
              </a:defRPr>
            </a:lvl1pPr>
          </a:lstStyle>
          <a:p>
            <a:pPr>
              <a:defRPr/>
            </a:pPr>
            <a:fld id="{39BF894E-C8EA-A54A-9A89-493DBCEEFCC1}" type="datetimeFigureOut">
              <a:rPr lang="zh-CN" altLang="en-US"/>
              <a:t>2025-01-05</a:t>
            </a:fld>
            <a:endParaRPr lang="zh-CN"/>
          </a:p>
        </p:txBody>
      </p:sp>
      <p:sp>
        <p:nvSpPr>
          <p:cNvPr id="25604"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zh-CN" noProof="0"/>
              <a:t>单击此处编辑母版文本样式</a:t>
            </a:r>
          </a:p>
          <a:p>
            <a:pPr lvl="1"/>
            <a:r>
              <a:rPr lang="zh-CN" altLang="zh-CN" noProof="0"/>
              <a:t>第二级</a:t>
            </a:r>
          </a:p>
          <a:p>
            <a:pPr lvl="2"/>
            <a:r>
              <a:rPr lang="zh-CN" altLang="zh-CN" noProof="0"/>
              <a:t>第三级</a:t>
            </a:r>
          </a:p>
          <a:p>
            <a:pPr lvl="3"/>
            <a:r>
              <a:rPr lang="zh-CN" altLang="zh-CN" noProof="0"/>
              <a:t>第四级</a:t>
            </a:r>
          </a:p>
          <a:p>
            <a:pPr lvl="4"/>
            <a:r>
              <a:rPr lang="zh-CN" altLang="zh-CN" noProof="0"/>
              <a:t>第五级</a:t>
            </a:r>
          </a:p>
        </p:txBody>
      </p:sp>
      <p:sp>
        <p:nvSpPr>
          <p:cNvPr id="3078" name="页脚占位符 5"/>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eaLnBrk="1" hangingPunct="1">
              <a:defRPr sz="1200">
                <a:latin typeface="Arial" panose="020B0604020202090204" pitchFamily="34" charset="0"/>
                <a:ea typeface="宋体" pitchFamily="2" charset="-122"/>
              </a:defRPr>
            </a:lvl1pPr>
          </a:lstStyle>
          <a:p>
            <a:pPr>
              <a:defRPr/>
            </a:pPr>
            <a:endParaRPr lang="zh-CN"/>
          </a:p>
        </p:txBody>
      </p:sp>
      <p:sp>
        <p:nvSpPr>
          <p:cNvPr id="3079" name="灯片编号占位符 6"/>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defRPr sz="1200"/>
            </a:lvl1pPr>
          </a:lstStyle>
          <a:p>
            <a:pPr>
              <a:defRPr/>
            </a:pPr>
            <a:fld id="{6D2EB371-0537-DC43-82EB-D2497854092F}" type="slidenum">
              <a:rPr lang="en-US" altLang="zh-CN"/>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noChangeArrowheads="1" noTextEdit="1"/>
          </p:cNvSpPr>
          <p:nvPr>
            <p:ph type="sldImg"/>
          </p:nvPr>
        </p:nvSpPr>
        <p:spPr/>
      </p:sp>
      <p:sp>
        <p:nvSpPr>
          <p:cNvPr id="50178"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p>
        </p:txBody>
      </p:sp>
      <p:sp>
        <p:nvSpPr>
          <p:cNvPr id="50179"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fld id="{7E737CB4-9C06-914F-9877-85393292CFAC}" type="slidenum">
              <a:rPr lang="en-US" altLang="zh-CN" smtClean="0"/>
              <a:t>6</a:t>
            </a:fld>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GB" altLang="zh-CN" dirty="0"/>
              <a:t>SQUARE (System Quality Requirements Engineering )</a:t>
            </a:r>
            <a:r>
              <a:rPr kumimoji="1" lang="zh-CN" altLang="en-US" dirty="0"/>
              <a:t>是卡内基梅隆大学</a:t>
            </a:r>
            <a:r>
              <a:rPr kumimoji="1" lang="en-US" altLang="zh-CN" dirty="0"/>
              <a:t>(</a:t>
            </a:r>
            <a:r>
              <a:rPr kumimoji="1" lang="en-GB" altLang="zh-CN" dirty="0"/>
              <a:t>CMU)</a:t>
            </a:r>
            <a:r>
              <a:rPr kumimoji="1" lang="zh-CN" altLang="en-US" dirty="0"/>
              <a:t>开发的一种流程模型。</a:t>
            </a:r>
            <a:r>
              <a:rPr kumimoji="1" lang="en-GB" altLang="zh-CN" dirty="0"/>
              <a:t>SQUARE</a:t>
            </a:r>
            <a:r>
              <a:rPr kumimoji="1" lang="zh-CN" altLang="en-US" dirty="0"/>
              <a:t>为信息技术系统和应甲程序提供了一种获取，分类</a:t>
            </a:r>
            <a:r>
              <a:rPr kumimoji="1" lang="zh-CN" altLang="en-US"/>
              <a:t>和优先级安全</a:t>
            </a:r>
            <a:r>
              <a:rPr kumimoji="1" lang="zh-CN" altLang="en-US" dirty="0"/>
              <a:t>需求的方法。模型的重点是将安全和质量概念构建到开发生命周期的早期阶段。该模型还可以用于记录和分析开发项目的安全性和质量方面。</a:t>
            </a:r>
          </a:p>
        </p:txBody>
      </p:sp>
      <p:sp>
        <p:nvSpPr>
          <p:cNvPr id="4" name="灯片编号占位符 3"/>
          <p:cNvSpPr>
            <a:spLocks noGrp="1"/>
          </p:cNvSpPr>
          <p:nvPr>
            <p:ph type="sldNum" sz="quarter" idx="5"/>
          </p:nvPr>
        </p:nvSpPr>
        <p:spPr/>
        <p:txBody>
          <a:bodyPr/>
          <a:lstStyle/>
          <a:p>
            <a:pPr>
              <a:defRPr/>
            </a:pPr>
            <a:fld id="{6D2EB371-0537-DC43-82EB-D2497854092F}" type="slidenum">
              <a:rPr lang="en-US" altLang="zh-CN" smtClean="0"/>
              <a:t>9</a:t>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F4E9758-8CAC-4140-ACE0-D4BB3FFD830A}"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B6F2694D-EDAD-E343-8D33-B7DC9AFFAA6F}"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BD19369A-76FB-1649-B9E8-A4B71BF60C92}"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680F370B-9D8F-5C49-843D-19EFE5EC3BEF}"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19FD9FC7-214C-3D4A-8127-86245AC483A5}"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602CD104-5AED-AA47-A290-6184AC9985A3}"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B0102E2A-F27B-7E46-987E-34C96E9CD566}" type="slidenum">
              <a:rPr lang="en-US" altLang="zh-CN"/>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7A44796B-A352-2346-9713-EE7F902259BA}" type="slidenum">
              <a:rPr lang="en-US" altLang="zh-CN"/>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51163140-FDF5-D74F-82F7-3CC9FA54BAA0}" type="slidenum">
              <a:rPr lang="en-US" altLang="zh-CN"/>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64E258D9-4EC9-5441-BD09-1F605C7AF6A1}" type="slidenum">
              <a:rPr lang="en-US" altLang="zh-CN"/>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68E25E4C-47CB-1A4A-BFFF-5865B2A2A690}"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0174183-330D-5D48-8E8A-57C00E57ADF0}" type="slidenum">
              <a:rPr lang="en-US" altLang="zh-CN"/>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4DEFA142-9361-524A-8157-93ABFB8EAE47}" type="slidenum">
              <a:rPr lang="en-US" altLang="zh-CN"/>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4B689DC-9FD1-C34F-8F13-2B982F5F4FDC}" type="slidenum">
              <a:rPr lang="en-US" altLang="zh-CN"/>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DC5F295A-4BAC-8941-B0DC-07998DEB428E}"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682AA0B8-8235-9443-AA99-96DFF83B4BF0}"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668896C-9612-204C-8386-5EDFA9CF109F}"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1BDF6789-DB26-174F-833C-D4E161F1D20D}"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5ED9660F-64B6-7A41-951E-E301B4B68A73}"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310032EC-8F4E-8842-BB9D-CE6FD600DBAA}"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BF6AB97F-A68F-AF49-A2BD-1C06BE421B9C}"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C34F8C91-4B9A-A147-937D-6252AD909374}"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第五级软件工程</a:t>
            </a:r>
          </a:p>
          <a:p>
            <a:pPr lvl="4"/>
            <a:endParaRPr lang="zh-CN" altLang="zh-CN"/>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eaLnBrk="1" hangingPunct="1">
              <a:defRPr sz="1400">
                <a:latin typeface="Arial" panose="020B0604020202090204" pitchFamily="34" charset="0"/>
                <a:ea typeface="宋体" pitchFamily="2" charset="-122"/>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eaLnBrk="1" hangingPunct="1">
              <a:defRPr sz="1400">
                <a:latin typeface="Arial" panose="020B0604020202090204" pitchFamily="34" charset="0"/>
                <a:ea typeface="宋体" pitchFamily="2" charset="-122"/>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eaLnBrk="1" hangingPunct="1">
              <a:defRPr sz="1400"/>
            </a:lvl1pPr>
          </a:lstStyle>
          <a:p>
            <a:pPr>
              <a:defRPr/>
            </a:pPr>
            <a:fld id="{04346436-502A-174A-BEB0-280021553413}" type="slidenum">
              <a:rPr lang="en-US" altLang="zh-CN"/>
              <a:t>‹#›</a:t>
            </a:fld>
            <a:endParaRPr lang="en-US" altLang="zh-CN"/>
          </a:p>
        </p:txBody>
      </p:sp>
      <p:sp>
        <p:nvSpPr>
          <p:cNvPr id="1031" name="TextBox 10"/>
          <p:cNvSpPr txBox="1">
            <a:spLocks noChangeArrowheads="1"/>
          </p:cNvSpPr>
          <p:nvPr/>
        </p:nvSpPr>
        <p:spPr bwMode="auto">
          <a:xfrm>
            <a:off x="7451725" y="188913"/>
            <a:ext cx="1296988" cy="368300"/>
          </a:xfrm>
          <a:prstGeom prst="rect">
            <a:avLst/>
          </a:prstGeom>
          <a:noFill/>
          <a:ln>
            <a:noFill/>
          </a:ln>
        </p:spPr>
        <p:txBody>
          <a:bodyPr>
            <a:spAutoFit/>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defRPr/>
            </a:pPr>
            <a:r>
              <a:rPr lang="zh-CN" altLang="zh-CN">
                <a:solidFill>
                  <a:schemeClr val="bg1"/>
                </a:solidFill>
                <a:latin typeface="华文新魏" panose="02010800040101010101" pitchFamily="2" charset="-122"/>
                <a:ea typeface="华文新魏" panose="02010800040101010101" pitchFamily="2" charset="-122"/>
              </a:rPr>
              <a:t>软 件 工 程</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9pPr>
    </p:titleStyle>
    <p:body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0" fontAlgn="base" hangingPunct="0">
        <a:lnSpc>
          <a:spcPct val="150000"/>
        </a:lnSpc>
        <a:spcBef>
          <a:spcPct val="20000"/>
        </a:spcBef>
        <a:spcAft>
          <a:spcPct val="0"/>
        </a:spcAft>
        <a:buChar char="»"/>
        <a:defRPr sz="2000">
          <a:solidFill>
            <a:schemeClr val="tx1"/>
          </a:solidFill>
          <a:latin typeface="+mn-lt"/>
          <a:ea typeface="+mn-ea"/>
        </a:defRPr>
      </a:lvl6pPr>
      <a:lvl7pPr marL="2971800" indent="-228600" algn="l" rtl="0" eaLnBrk="0" fontAlgn="base" hangingPunct="0">
        <a:lnSpc>
          <a:spcPct val="150000"/>
        </a:lnSpc>
        <a:spcBef>
          <a:spcPct val="20000"/>
        </a:spcBef>
        <a:spcAft>
          <a:spcPct val="0"/>
        </a:spcAft>
        <a:buChar char="»"/>
        <a:defRPr sz="2000">
          <a:solidFill>
            <a:schemeClr val="tx1"/>
          </a:solidFill>
          <a:latin typeface="+mn-lt"/>
          <a:ea typeface="+mn-ea"/>
        </a:defRPr>
      </a:lvl7pPr>
      <a:lvl8pPr marL="3429000" indent="-228600" algn="l" rtl="0" eaLnBrk="0" fontAlgn="base" hangingPunct="0">
        <a:lnSpc>
          <a:spcPct val="150000"/>
        </a:lnSpc>
        <a:spcBef>
          <a:spcPct val="20000"/>
        </a:spcBef>
        <a:spcAft>
          <a:spcPct val="0"/>
        </a:spcAft>
        <a:buChar char="»"/>
        <a:defRPr sz="2000">
          <a:solidFill>
            <a:schemeClr val="tx1"/>
          </a:solidFill>
          <a:latin typeface="+mn-lt"/>
          <a:ea typeface="+mn-ea"/>
        </a:defRPr>
      </a:lvl8pPr>
      <a:lvl9pPr marL="3886200" indent="-228600" algn="l" rtl="0" eaLnBrk="0" fontAlgn="base" hangingPunct="0">
        <a:lnSpc>
          <a:spcPct val="150000"/>
        </a:lnSpc>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13314" name="图片 7" descr="08f46c7211d24e3a8701b02c.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380288" y="4221163"/>
            <a:ext cx="750887"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1331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第五级软件工程</a:t>
            </a:r>
          </a:p>
          <a:p>
            <a:pPr lvl="4"/>
            <a:endParaRPr lang="zh-CN" altLang="zh-CN"/>
          </a:p>
        </p:txBody>
      </p:sp>
      <p:sp>
        <p:nvSpPr>
          <p:cNvPr id="2053"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eaLnBrk="1" hangingPunct="1">
              <a:defRPr sz="1400">
                <a:latin typeface="Arial" panose="020B0604020202090204" pitchFamily="34" charset="0"/>
                <a:ea typeface="宋体" pitchFamily="2" charset="-122"/>
              </a:defRPr>
            </a:lvl1pPr>
          </a:lstStyle>
          <a:p>
            <a:pPr>
              <a:defRPr/>
            </a:pPr>
            <a:endParaRPr lang="en-US"/>
          </a:p>
        </p:txBody>
      </p:sp>
      <p:sp>
        <p:nvSpPr>
          <p:cNvPr id="2054"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eaLnBrk="1" hangingPunct="1">
              <a:defRPr sz="1400">
                <a:latin typeface="Arial" panose="020B0604020202090204" pitchFamily="34" charset="0"/>
                <a:ea typeface="宋体" pitchFamily="2" charset="-122"/>
              </a:defRPr>
            </a:lvl1pPr>
          </a:lstStyle>
          <a:p>
            <a:pPr>
              <a:defRPr/>
            </a:pPr>
            <a:endParaRPr lang="en-US"/>
          </a:p>
        </p:txBody>
      </p:sp>
      <p:sp>
        <p:nvSpPr>
          <p:cNvPr id="2055"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eaLnBrk="1" hangingPunct="1">
              <a:defRPr sz="1400"/>
            </a:lvl1pPr>
          </a:lstStyle>
          <a:p>
            <a:pPr>
              <a:defRPr/>
            </a:pPr>
            <a:fld id="{1C27563E-4F1E-3A4A-BCE0-512849E43610}"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9pPr>
    </p:titleStyle>
    <p:body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0" fontAlgn="base" hangingPunct="0">
        <a:lnSpc>
          <a:spcPct val="150000"/>
        </a:lnSpc>
        <a:spcBef>
          <a:spcPct val="20000"/>
        </a:spcBef>
        <a:spcAft>
          <a:spcPct val="0"/>
        </a:spcAft>
        <a:buChar char="»"/>
        <a:defRPr sz="2000">
          <a:solidFill>
            <a:schemeClr val="tx1"/>
          </a:solidFill>
          <a:latin typeface="+mn-lt"/>
          <a:ea typeface="+mn-ea"/>
        </a:defRPr>
      </a:lvl6pPr>
      <a:lvl7pPr marL="2971800" indent="-228600" algn="l" rtl="0" eaLnBrk="0" fontAlgn="base" hangingPunct="0">
        <a:lnSpc>
          <a:spcPct val="150000"/>
        </a:lnSpc>
        <a:spcBef>
          <a:spcPct val="20000"/>
        </a:spcBef>
        <a:spcAft>
          <a:spcPct val="0"/>
        </a:spcAft>
        <a:buChar char="»"/>
        <a:defRPr sz="2000">
          <a:solidFill>
            <a:schemeClr val="tx1"/>
          </a:solidFill>
          <a:latin typeface="+mn-lt"/>
          <a:ea typeface="+mn-ea"/>
        </a:defRPr>
      </a:lvl7pPr>
      <a:lvl8pPr marL="3429000" indent="-228600" algn="l" rtl="0" eaLnBrk="0" fontAlgn="base" hangingPunct="0">
        <a:lnSpc>
          <a:spcPct val="150000"/>
        </a:lnSpc>
        <a:spcBef>
          <a:spcPct val="20000"/>
        </a:spcBef>
        <a:spcAft>
          <a:spcPct val="0"/>
        </a:spcAft>
        <a:buChar char="»"/>
        <a:defRPr sz="2000">
          <a:solidFill>
            <a:schemeClr val="tx1"/>
          </a:solidFill>
          <a:latin typeface="+mn-lt"/>
          <a:ea typeface="+mn-ea"/>
        </a:defRPr>
      </a:lvl8pPr>
      <a:lvl9pPr marL="3886200" indent="-228600" algn="l" rtl="0" eaLnBrk="0" fontAlgn="base" hangingPunct="0">
        <a:lnSpc>
          <a:spcPct val="150000"/>
        </a:lnSpc>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323850" y="4173538"/>
            <a:ext cx="4032250" cy="935037"/>
            <a:chOff x="0" y="0"/>
            <a:chExt cx="2540" cy="589"/>
          </a:xfrm>
        </p:grpSpPr>
        <p:sp>
          <p:nvSpPr>
            <p:cNvPr id="26628" name="Text Box 10"/>
            <p:cNvSpPr txBox="1">
              <a:spLocks noChangeArrowheads="1"/>
            </p:cNvSpPr>
            <p:nvPr/>
          </p:nvSpPr>
          <p:spPr bwMode="auto">
            <a:xfrm>
              <a:off x="0" y="0"/>
              <a:ext cx="25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endParaRPr lang="zh-CN" altLang="zh-CN" sz="3000">
                <a:solidFill>
                  <a:schemeClr val="bg1"/>
                </a:solidFill>
                <a:latin typeface="黑体" panose="02010609060101010101" pitchFamily="49" charset="-122"/>
                <a:ea typeface="黑体" panose="02010609060101010101" pitchFamily="49" charset="-122"/>
              </a:endParaRPr>
            </a:p>
          </p:txBody>
        </p:sp>
        <p:sp>
          <p:nvSpPr>
            <p:cNvPr id="26629" name="Text Box 11"/>
            <p:cNvSpPr txBox="1">
              <a:spLocks noChangeArrowheads="1"/>
            </p:cNvSpPr>
            <p:nvPr/>
          </p:nvSpPr>
          <p:spPr bwMode="auto">
            <a:xfrm>
              <a:off x="499" y="301"/>
              <a:ext cx="15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endParaRPr lang="zh-CN" altLang="zh-CN" sz="2400" b="1">
                <a:solidFill>
                  <a:schemeClr val="bg1"/>
                </a:solidFill>
                <a:latin typeface="黑体" panose="02010609060101010101" pitchFamily="49" charset="-122"/>
                <a:ea typeface="黑体" panose="02010609060101010101" pitchFamily="49" charset="-122"/>
              </a:endParaRPr>
            </a:p>
          </p:txBody>
        </p:sp>
      </p:grpSp>
      <p:sp>
        <p:nvSpPr>
          <p:cNvPr id="26626" name="标题 7"/>
          <p:cNvSpPr>
            <a:spLocks noGrp="1" noChangeArrowheads="1"/>
          </p:cNvSpPr>
          <p:nvPr>
            <p:ph type="ctrTitle" idx="4294967295"/>
          </p:nvPr>
        </p:nvSpPr>
        <p:spPr>
          <a:xfrm>
            <a:off x="685800" y="2130425"/>
            <a:ext cx="7772400" cy="1470025"/>
          </a:xfrm>
        </p:spPr>
        <p:txBody>
          <a:bodyPr/>
          <a:lstStyle/>
          <a:p>
            <a:pPr eaLnBrk="1" hangingPunct="1"/>
            <a:r>
              <a:rPr lang="zh-CN" altLang="zh-CN">
                <a:latin typeface="宋体" pitchFamily="2" charset="-122"/>
              </a:rPr>
              <a:t>第</a:t>
            </a:r>
            <a:r>
              <a:rPr lang="zh-CN" altLang="en-US">
                <a:latin typeface="宋体" pitchFamily="2" charset="-122"/>
              </a:rPr>
              <a:t>十六</a:t>
            </a:r>
            <a:r>
              <a:rPr lang="zh-CN" altLang="zh-CN">
                <a:latin typeface="宋体" pitchFamily="2" charset="-122"/>
              </a:rPr>
              <a:t>章</a:t>
            </a:r>
            <a:r>
              <a:rPr lang="en-US" altLang="zh-CN">
                <a:latin typeface="宋体" pitchFamily="2" charset="-122"/>
              </a:rPr>
              <a:t> </a:t>
            </a:r>
            <a:r>
              <a:rPr lang="zh-CN" altLang="en-US">
                <a:latin typeface="宋体" pitchFamily="2" charset="-122"/>
              </a:rPr>
              <a:t>安全性工程</a:t>
            </a:r>
            <a:endParaRPr lang="zh-CN" altLang="zh-CN">
              <a:latin typeface="宋体" pitchFamily="2" charset="-122"/>
            </a:endParaRPr>
          </a:p>
        </p:txBody>
      </p:sp>
      <p:sp>
        <p:nvSpPr>
          <p:cNvPr id="26627" name="副标题 8"/>
          <p:cNvSpPr>
            <a:spLocks noGrp="1" noChangeArrowheads="1"/>
          </p:cNvSpPr>
          <p:nvPr>
            <p:ph type="subTitle" idx="4294967295"/>
          </p:nvPr>
        </p:nvSpPr>
        <p:spPr>
          <a:xfrm>
            <a:off x="179388" y="4005263"/>
            <a:ext cx="4248150" cy="936625"/>
          </a:xfrm>
        </p:spPr>
        <p:txBody>
          <a:bodyPr/>
          <a:lstStyle/>
          <a:p>
            <a:pPr marL="0" indent="0" algn="ctr" eaLnBrk="1" hangingPunct="1">
              <a:buFontTx/>
              <a:buNone/>
            </a:pPr>
            <a:r>
              <a:rPr lang="zh-CN" altLang="zh-CN">
                <a:latin typeface="宋体" pitchFamily="2" charset="-122"/>
              </a:rPr>
              <a:t>王美红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noChangeArrowheads="1"/>
          </p:cNvSpPr>
          <p:nvPr>
            <p:ph type="title"/>
          </p:nvPr>
        </p:nvSpPr>
        <p:spPr/>
        <p:txBody>
          <a:bodyPr/>
          <a:lstStyle/>
          <a:p>
            <a:r>
              <a:rPr kumimoji="1" lang="en-US" altLang="zh-CN"/>
              <a:t>SQUARE</a:t>
            </a:r>
            <a:r>
              <a:rPr kumimoji="1" lang="zh-CN" altLang="en-US"/>
              <a:t>工程</a:t>
            </a:r>
          </a:p>
        </p:txBody>
      </p:sp>
      <p:sp>
        <p:nvSpPr>
          <p:cNvPr id="53250" name="内容占位符 2"/>
          <p:cNvSpPr>
            <a:spLocks noGrp="1" noChangeArrowheads="1"/>
          </p:cNvSpPr>
          <p:nvPr>
            <p:ph idx="1"/>
          </p:nvPr>
        </p:nvSpPr>
        <p:spPr/>
        <p:txBody>
          <a:bodyPr/>
          <a:lstStyle/>
          <a:p>
            <a:endParaRPr kumimoji="1" lang="zh-CN" altLang="en-US"/>
          </a:p>
        </p:txBody>
      </p:sp>
      <p:pic>
        <p:nvPicPr>
          <p:cNvPr id="53251" name="图片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60" y="1124268"/>
            <a:ext cx="914400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noChangeArrowheads="1"/>
          </p:cNvSpPr>
          <p:nvPr>
            <p:ph type="title"/>
          </p:nvPr>
        </p:nvSpPr>
        <p:spPr/>
        <p:txBody>
          <a:bodyPr/>
          <a:lstStyle/>
          <a:p>
            <a:r>
              <a:rPr lang="en-US" altLang="zh-CN"/>
              <a:t>16.5 </a:t>
            </a:r>
            <a:r>
              <a:rPr lang="zh-CN" altLang="en-US"/>
              <a:t>误用例、滥用例及攻击方式</a:t>
            </a:r>
          </a:p>
        </p:txBody>
      </p:sp>
      <p:sp>
        <p:nvSpPr>
          <p:cNvPr id="31746" name="内容占位符 2"/>
          <p:cNvSpPr>
            <a:spLocks noGrp="1" noChangeArrowheads="1"/>
          </p:cNvSpPr>
          <p:nvPr>
            <p:ph idx="1"/>
          </p:nvPr>
        </p:nvSpPr>
        <p:spPr/>
        <p:txBody>
          <a:bodyPr/>
          <a:lstStyle/>
          <a:p>
            <a:r>
              <a:rPr lang="zh-CN" altLang="en-US" sz="2000"/>
              <a:t>误用（或滥用）例，可以帮助我们以与攻击者相同的方式观察软件。</a:t>
            </a:r>
            <a:endParaRPr lang="en-US" altLang="zh-CN" sz="2000"/>
          </a:p>
          <a:p>
            <a:endParaRPr lang="en-US" altLang="zh-CN"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p:txBody>
          <a:bodyPr/>
          <a:lstStyle/>
          <a:p>
            <a:r>
              <a:rPr lang="en-US" altLang="zh-CN"/>
              <a:t>16.5 </a:t>
            </a:r>
            <a:r>
              <a:rPr lang="zh-CN" altLang="en-US"/>
              <a:t>网络中的安全性和保密性</a:t>
            </a:r>
          </a:p>
        </p:txBody>
      </p:sp>
      <p:sp>
        <p:nvSpPr>
          <p:cNvPr id="32770" name="内容占位符 2"/>
          <p:cNvSpPr>
            <a:spLocks noGrp="1" noChangeArrowheads="1"/>
          </p:cNvSpPr>
          <p:nvPr>
            <p:ph idx="1"/>
          </p:nvPr>
        </p:nvSpPr>
        <p:spPr/>
        <p:txBody>
          <a:bodyPr/>
          <a:lstStyle/>
          <a:p>
            <a:r>
              <a:rPr lang="zh-CN" altLang="en-US" sz="2400"/>
              <a:t>为了使网站浏览器成为有效的用户界面，应该把保密、信任和安全当做最为重要的质量属性。</a:t>
            </a:r>
            <a:endParaRPr lang="en-US" altLang="zh-CN" sz="2400"/>
          </a:p>
          <a:p>
            <a:pPr lvl="1"/>
            <a:r>
              <a:rPr lang="zh-CN" altLang="en-US" sz="2000">
                <a:solidFill>
                  <a:srgbClr val="FF0000"/>
                </a:solidFill>
              </a:rPr>
              <a:t>社交媒体</a:t>
            </a:r>
            <a:r>
              <a:rPr lang="zh-CN" altLang="en-US" sz="2000"/>
              <a:t>成为吸引恶意程序人员的目标</a:t>
            </a:r>
            <a:endParaRPr lang="en-US" altLang="zh-CN" sz="2000"/>
          </a:p>
          <a:p>
            <a:pPr lvl="1"/>
            <a:r>
              <a:rPr lang="zh-CN" altLang="en-US" sz="2000">
                <a:solidFill>
                  <a:srgbClr val="FF0000"/>
                </a:solidFill>
              </a:rPr>
              <a:t>移动</a:t>
            </a:r>
            <a:r>
              <a:rPr lang="en-US" altLang="zh-CN" sz="2000">
                <a:solidFill>
                  <a:srgbClr val="FF0000"/>
                </a:solidFill>
              </a:rPr>
              <a:t>APP</a:t>
            </a:r>
            <a:r>
              <a:rPr lang="zh-CN" altLang="en-US" sz="2000"/>
              <a:t>外加了移动网络特有的新风险</a:t>
            </a:r>
            <a:endParaRPr lang="en-US" altLang="zh-CN" sz="2000"/>
          </a:p>
          <a:p>
            <a:pPr lvl="1"/>
            <a:r>
              <a:rPr lang="zh-CN" altLang="en-US" sz="2000">
                <a:solidFill>
                  <a:srgbClr val="FF0000"/>
                </a:solidFill>
              </a:rPr>
              <a:t>云计算</a:t>
            </a:r>
            <a:r>
              <a:rPr lang="zh-CN" altLang="en-US" sz="2000"/>
              <a:t>服务商拥有全面访问和控制我们信息的能力，可能出现新型的内部恶意人员。</a:t>
            </a:r>
            <a:endParaRPr lang="en-US" altLang="zh-CN" sz="2000"/>
          </a:p>
          <a:p>
            <a:pPr lvl="1"/>
            <a:r>
              <a:rPr lang="zh-CN" altLang="en-US" sz="2000">
                <a:solidFill>
                  <a:srgbClr val="FF0000"/>
                </a:solidFill>
              </a:rPr>
              <a:t>物联网</a:t>
            </a:r>
            <a:r>
              <a:rPr lang="zh-CN" altLang="en-US" sz="2000"/>
              <a:t>上任何实在的东西在互联网上都有其虚拟的实体，创新可能在不经意间侵犯人权。</a:t>
            </a:r>
            <a:endParaRPr lang="en-US" altLang="zh-CN"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noChangeArrowheads="1"/>
          </p:cNvSpPr>
          <p:nvPr>
            <p:ph type="title"/>
          </p:nvPr>
        </p:nvSpPr>
        <p:spPr/>
        <p:txBody>
          <a:bodyPr/>
          <a:lstStyle/>
          <a:p>
            <a:r>
              <a:rPr lang="en-US" altLang="zh-CN"/>
              <a:t>16.4 </a:t>
            </a:r>
            <a:r>
              <a:rPr lang="zh-CN" altLang="en-US"/>
              <a:t>安全性工程分析</a:t>
            </a:r>
          </a:p>
        </p:txBody>
      </p:sp>
      <p:sp>
        <p:nvSpPr>
          <p:cNvPr id="33794" name="内容占位符 2"/>
          <p:cNvSpPr>
            <a:spLocks noGrp="1" noChangeArrowheads="1"/>
          </p:cNvSpPr>
          <p:nvPr>
            <p:ph idx="1"/>
          </p:nvPr>
        </p:nvSpPr>
        <p:spPr/>
        <p:txBody>
          <a:bodyPr/>
          <a:lstStyle/>
          <a:p>
            <a:r>
              <a:rPr lang="zh-CN" altLang="en-US" sz="2400" dirty="0"/>
              <a:t>安全性分析包括</a:t>
            </a:r>
            <a:r>
              <a:rPr lang="zh-CN" altLang="en-US" sz="2400" dirty="0">
                <a:solidFill>
                  <a:srgbClr val="FF0000"/>
                </a:solidFill>
              </a:rPr>
              <a:t>需求获取、威胁建模、风险分析、测度设计和正确性检查</a:t>
            </a:r>
            <a:r>
              <a:rPr lang="zh-CN" altLang="en-US" sz="2400" dirty="0"/>
              <a:t>。除去商业理由以外，这些任务包括系统的功能性和非功能性细节的考量。</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noChangeArrowheads="1"/>
          </p:cNvSpPr>
          <p:nvPr>
            <p:ph type="title"/>
          </p:nvPr>
        </p:nvSpPr>
        <p:spPr/>
        <p:txBody>
          <a:bodyPr/>
          <a:lstStyle/>
          <a:p>
            <a:r>
              <a:rPr lang="en-US" altLang="zh-CN"/>
              <a:t>16.4.1 </a:t>
            </a:r>
            <a:r>
              <a:rPr lang="zh-CN" altLang="en-US"/>
              <a:t>安全性需求获取</a:t>
            </a:r>
          </a:p>
        </p:txBody>
      </p:sp>
      <p:sp>
        <p:nvSpPr>
          <p:cNvPr id="34818" name="内容占位符 2"/>
          <p:cNvSpPr>
            <a:spLocks noGrp="1" noChangeArrowheads="1"/>
          </p:cNvSpPr>
          <p:nvPr>
            <p:ph idx="1"/>
          </p:nvPr>
        </p:nvSpPr>
        <p:spPr/>
        <p:txBody>
          <a:bodyPr/>
          <a:lstStyle/>
          <a:p>
            <a:r>
              <a:rPr lang="zh-CN" altLang="en-US" sz="2400" dirty="0"/>
              <a:t>安全性需求获取对三个重要问题给出了回答：</a:t>
            </a:r>
            <a:endParaRPr lang="en-US" altLang="zh-CN" sz="2400" dirty="0"/>
          </a:p>
          <a:p>
            <a:pPr lvl="1"/>
            <a:r>
              <a:rPr lang="zh-CN" altLang="en-US" sz="2200" dirty="0"/>
              <a:t>对于安全性软件，用户的要求是什么？ </a:t>
            </a:r>
            <a:endParaRPr lang="en-US" altLang="zh-CN" sz="2200" dirty="0"/>
          </a:p>
          <a:p>
            <a:pPr lvl="1"/>
            <a:r>
              <a:rPr lang="zh-CN" altLang="en-US" sz="2200" dirty="0"/>
              <a:t>如何设计安全体系结构，使其可提供良好的用户界面设计？ </a:t>
            </a:r>
            <a:endParaRPr lang="en-US" altLang="zh-CN" sz="2200" dirty="0"/>
          </a:p>
          <a:p>
            <a:pPr lvl="1"/>
            <a:r>
              <a:rPr lang="zh-CN" altLang="en-US" sz="2200" dirty="0"/>
              <a:t>如何设计良好的用户界面，使软件不仅安全性好，同时还能使它运行起来有效、高效，并且让用户满意？</a:t>
            </a:r>
          </a:p>
          <a:p>
            <a:r>
              <a:rPr lang="zh-CN" altLang="en-US" sz="2400" dirty="0"/>
              <a:t>在实施需求获取时，分析师应首先认清</a:t>
            </a:r>
            <a:r>
              <a:rPr lang="zh-CN" altLang="en-US" sz="2400" dirty="0">
                <a:solidFill>
                  <a:srgbClr val="FF0000"/>
                </a:solidFill>
              </a:rPr>
              <a:t>攻击模式</a:t>
            </a:r>
            <a:r>
              <a:rPr lang="zh-CN" altLang="en-US" sz="2400" dirty="0"/>
              <a:t>。攻击模式是用于识别系统安全性缺陷的一种设计模式。通过为常用的安全性漏洞提出问题和解决方案，攻击模式可加速安全性分析。</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noChangeArrowheads="1"/>
          </p:cNvSpPr>
          <p:nvPr>
            <p:ph type="title"/>
          </p:nvPr>
        </p:nvSpPr>
        <p:spPr/>
        <p:txBody>
          <a:bodyPr/>
          <a:lstStyle/>
          <a:p>
            <a:r>
              <a:rPr lang="en-US" altLang="zh-CN"/>
              <a:t>16.4.2 </a:t>
            </a:r>
            <a:r>
              <a:rPr lang="zh-CN" altLang="en-US"/>
              <a:t>安全性建模</a:t>
            </a:r>
          </a:p>
        </p:txBody>
      </p:sp>
      <p:sp>
        <p:nvSpPr>
          <p:cNvPr id="35842" name="内容占位符 2"/>
          <p:cNvSpPr>
            <a:spLocks noGrp="1" noChangeArrowheads="1"/>
          </p:cNvSpPr>
          <p:nvPr>
            <p:ph idx="1"/>
          </p:nvPr>
        </p:nvSpPr>
        <p:spPr/>
        <p:txBody>
          <a:bodyPr/>
          <a:lstStyle/>
          <a:p>
            <a:r>
              <a:rPr lang="zh-CN" altLang="en-US" dirty="0"/>
              <a:t>建模是说明需求和分析需求的一个重要过程。</a:t>
            </a:r>
          </a:p>
          <a:p>
            <a:r>
              <a:rPr lang="zh-CN" altLang="en-US" dirty="0"/>
              <a:t>安全性模型是软件系统安全性策略的形式化描述，可以用文字或图形来表示。</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noChangeArrowheads="1"/>
          </p:cNvSpPr>
          <p:nvPr>
            <p:ph type="title"/>
          </p:nvPr>
        </p:nvSpPr>
        <p:spPr>
          <a:xfrm>
            <a:off x="457200" y="274638"/>
            <a:ext cx="3898900" cy="457200"/>
          </a:xfrm>
        </p:spPr>
        <p:txBody>
          <a:bodyPr/>
          <a:lstStyle/>
          <a:p>
            <a:r>
              <a:rPr kumimoji="1" lang="zh-CN" altLang="en-US" sz="3200"/>
              <a:t>安全模型举例</a:t>
            </a:r>
          </a:p>
        </p:txBody>
      </p:sp>
      <p:sp>
        <p:nvSpPr>
          <p:cNvPr id="36866" name="内容占位符 2"/>
          <p:cNvSpPr>
            <a:spLocks noGrp="1" noChangeArrowheads="1"/>
          </p:cNvSpPr>
          <p:nvPr>
            <p:ph idx="1"/>
          </p:nvPr>
        </p:nvSpPr>
        <p:spPr/>
        <p:txBody>
          <a:bodyPr/>
          <a:lstStyle/>
          <a:p>
            <a:r>
              <a:rPr kumimoji="1" lang="zh-CN" altLang="en-US"/>
              <a:t>安全性模型中应包括： </a:t>
            </a:r>
          </a:p>
          <a:p>
            <a:pPr lvl="1"/>
            <a:r>
              <a:rPr kumimoji="1" lang="zh-CN" altLang="en-US"/>
              <a:t>安全性策略的目标</a:t>
            </a:r>
          </a:p>
          <a:p>
            <a:pPr lvl="1"/>
            <a:r>
              <a:rPr kumimoji="1" lang="zh-CN" altLang="en-US"/>
              <a:t>外部界面的需求</a:t>
            </a:r>
          </a:p>
          <a:p>
            <a:pPr lvl="1"/>
            <a:r>
              <a:rPr kumimoji="1" lang="zh-CN" altLang="en-US"/>
              <a:t>软件安全性需求</a:t>
            </a:r>
          </a:p>
          <a:p>
            <a:pPr lvl="1"/>
            <a:r>
              <a:rPr kumimoji="1" lang="zh-CN" altLang="en-US"/>
              <a:t>运行规则</a:t>
            </a:r>
          </a:p>
          <a:p>
            <a:pPr lvl="1"/>
            <a:r>
              <a:rPr kumimoji="1" lang="zh-CN" altLang="en-US"/>
              <a:t>描述模型与系统对应关系的详细说明。</a:t>
            </a:r>
          </a:p>
        </p:txBody>
      </p:sp>
      <p:pic>
        <p:nvPicPr>
          <p:cNvPr id="3686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68363"/>
            <a:ext cx="9144000"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noChangeArrowheads="1"/>
          </p:cNvSpPr>
          <p:nvPr>
            <p:ph type="title"/>
          </p:nvPr>
        </p:nvSpPr>
        <p:spPr/>
        <p:txBody>
          <a:bodyPr/>
          <a:lstStyle/>
          <a:p>
            <a:r>
              <a:rPr lang="en-US" altLang="zh-CN"/>
              <a:t>16.4.3 </a:t>
            </a:r>
            <a:r>
              <a:rPr lang="zh-CN" altLang="en-US"/>
              <a:t>测度设计</a:t>
            </a:r>
          </a:p>
        </p:txBody>
      </p:sp>
      <p:sp>
        <p:nvSpPr>
          <p:cNvPr id="37890" name="内容占位符 2"/>
          <p:cNvSpPr>
            <a:spLocks noGrp="1" noChangeArrowheads="1"/>
          </p:cNvSpPr>
          <p:nvPr>
            <p:ph idx="1"/>
          </p:nvPr>
        </p:nvSpPr>
        <p:spPr/>
        <p:txBody>
          <a:bodyPr/>
          <a:lstStyle/>
          <a:p>
            <a:r>
              <a:rPr lang="zh-CN" altLang="en-US" sz="2400" dirty="0"/>
              <a:t>安全软件必须具备三个属性： </a:t>
            </a:r>
          </a:p>
          <a:p>
            <a:pPr lvl="1"/>
            <a:r>
              <a:rPr lang="zh-CN" altLang="en-US" sz="2200" dirty="0"/>
              <a:t>可靠性：软件可以在不友好的环境下运行</a:t>
            </a:r>
          </a:p>
          <a:p>
            <a:pPr lvl="1"/>
            <a:r>
              <a:rPr lang="zh-CN" altLang="en-US" sz="2200" dirty="0"/>
              <a:t>可信性：系统不会在恶意的方式下运行</a:t>
            </a:r>
          </a:p>
          <a:p>
            <a:pPr lvl="1"/>
            <a:r>
              <a:rPr lang="zh-CN" altLang="en-US" sz="2200" dirty="0"/>
              <a:t>存活性：在已妥协的情况下系统可继续运行</a:t>
            </a:r>
          </a:p>
          <a:p>
            <a:r>
              <a:rPr lang="zh-CN" altLang="en-US" sz="2400" dirty="0"/>
              <a:t>安全性度量应以测度为基础。</a:t>
            </a:r>
          </a:p>
          <a:p>
            <a:pPr lvl="1"/>
            <a:r>
              <a:rPr lang="zh-CN" altLang="en-US" sz="2200" dirty="0"/>
              <a:t>三项测量：资产价值测度、威胁似然性测度和系统漏洞测度</a:t>
            </a:r>
            <a:endParaRPr lang="en-US" altLang="zh-CN" sz="2200" dirty="0"/>
          </a:p>
          <a:p>
            <a:pPr lvl="1"/>
            <a:r>
              <a:rPr lang="zh-CN" altLang="en-US" sz="2200" dirty="0"/>
              <a:t>最佳测度是软件开发或运行期间现成的可用测度。如安全投诉数量、安全性测试用例的失效数量、攻击得逞的数量。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noChangeArrowheads="1"/>
          </p:cNvSpPr>
          <p:nvPr>
            <p:ph type="title"/>
          </p:nvPr>
        </p:nvSpPr>
        <p:spPr/>
        <p:txBody>
          <a:bodyPr/>
          <a:lstStyle/>
          <a:p>
            <a:r>
              <a:rPr lang="en-US" altLang="zh-CN"/>
              <a:t>16.4.4 </a:t>
            </a:r>
            <a:r>
              <a:rPr lang="zh-CN" altLang="en-US"/>
              <a:t>正确性检查</a:t>
            </a:r>
          </a:p>
        </p:txBody>
      </p:sp>
      <p:sp>
        <p:nvSpPr>
          <p:cNvPr id="38914" name="内容占位符 2"/>
          <p:cNvSpPr>
            <a:spLocks noGrp="1" noChangeArrowheads="1"/>
          </p:cNvSpPr>
          <p:nvPr>
            <p:ph idx="1"/>
          </p:nvPr>
        </p:nvSpPr>
        <p:spPr/>
        <p:txBody>
          <a:bodyPr/>
          <a:lstStyle/>
          <a:p>
            <a:r>
              <a:rPr lang="zh-CN" altLang="en-US" sz="2400"/>
              <a:t>理论上，我们可以建立可证明的安全系统，但是实际上不可行。</a:t>
            </a:r>
          </a:p>
          <a:p>
            <a:r>
              <a:rPr lang="zh-CN" altLang="en-US" sz="2400"/>
              <a:t>安全性的正确性检查应该贯穿于整个软件开发周期。</a:t>
            </a:r>
          </a:p>
          <a:p>
            <a:r>
              <a:rPr lang="zh-CN" altLang="en-US" sz="2400"/>
              <a:t>安全标准的制定、安全性指南的开发，安全性测试用例的完备性等</a:t>
            </a:r>
          </a:p>
          <a:p>
            <a:r>
              <a:rPr lang="zh-CN" altLang="en-US" sz="2400"/>
              <a:t>内植于常规的软件工程任务的审核、审查和测试中。</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noChangeArrowheads="1"/>
          </p:cNvSpPr>
          <p:nvPr>
            <p:ph type="title"/>
          </p:nvPr>
        </p:nvSpPr>
        <p:spPr/>
        <p:txBody>
          <a:bodyPr/>
          <a:lstStyle/>
          <a:p>
            <a:r>
              <a:rPr kumimoji="1" lang="en-US" altLang="zh-CN"/>
              <a:t>16.5</a:t>
            </a:r>
            <a:r>
              <a:rPr kumimoji="1" lang="zh-CN" altLang="en-US"/>
              <a:t> 安全性保证</a:t>
            </a:r>
          </a:p>
        </p:txBody>
      </p:sp>
      <p:sp>
        <p:nvSpPr>
          <p:cNvPr id="39938" name="内容占位符 2"/>
          <p:cNvSpPr>
            <a:spLocks noGrp="1" noChangeArrowheads="1"/>
          </p:cNvSpPr>
          <p:nvPr>
            <p:ph idx="1"/>
          </p:nvPr>
        </p:nvSpPr>
        <p:spPr>
          <a:xfrm>
            <a:off x="457200" y="1268413"/>
            <a:ext cx="8229600" cy="4525962"/>
          </a:xfrm>
        </p:spPr>
        <p:txBody>
          <a:bodyPr/>
          <a:lstStyle/>
          <a:p>
            <a:r>
              <a:rPr kumimoji="1" lang="zh-CN" altLang="en-US" sz="2400"/>
              <a:t>安全性保证是为了向最终用户和其他利益相关者表明确已开发出一个安全产品，从而增强他们的信心。</a:t>
            </a:r>
          </a:p>
          <a:p>
            <a:r>
              <a:rPr kumimoji="1" lang="zh-CN" altLang="en-US" sz="2400"/>
              <a:t>由于着急把软件推向市场，使得项目经理往往更为关注项目的特性和功能，而把安全性列入次要地位。</a:t>
            </a:r>
          </a:p>
          <a:p>
            <a:r>
              <a:rPr kumimoji="1" lang="zh-CN" altLang="en-US" sz="2400"/>
              <a:t>安全性用例的三个目标：</a:t>
            </a:r>
          </a:p>
          <a:p>
            <a:pPr lvl="1"/>
            <a:r>
              <a:rPr kumimoji="1" lang="zh-CN" altLang="en-US" sz="2000"/>
              <a:t>必须说明索赔要求对于该系统来说是适当的和可负担的。</a:t>
            </a:r>
          </a:p>
          <a:p>
            <a:pPr lvl="1"/>
            <a:r>
              <a:rPr kumimoji="1" lang="zh-CN" altLang="en-US" sz="2000"/>
              <a:t>索赔要求是可以完成的。</a:t>
            </a:r>
          </a:p>
          <a:p>
            <a:pPr lvl="1"/>
            <a:r>
              <a:rPr kumimoji="1" lang="zh-CN" altLang="en-US" sz="2000"/>
              <a:t>索赔的成果在风险要求的等级之内。</a:t>
            </a:r>
          </a:p>
          <a:p>
            <a:r>
              <a:rPr kumimoji="1" lang="zh-CN" altLang="en-US" sz="2400"/>
              <a:t>安全性用例支持索赔要求，因此说明这样的软件是安全的</a:t>
            </a:r>
            <a:endParaRPr kumimoji="1" lang="zh-C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noChangeArrowheads="1"/>
          </p:cNvSpPr>
          <p:nvPr>
            <p:ph type="title"/>
          </p:nvPr>
        </p:nvSpPr>
        <p:spPr/>
        <p:txBody>
          <a:bodyPr/>
          <a:lstStyle/>
          <a:p>
            <a:r>
              <a:rPr lang="zh-CN" altLang="en-US"/>
              <a:t>主要内容</a:t>
            </a:r>
          </a:p>
        </p:txBody>
      </p:sp>
      <p:sp>
        <p:nvSpPr>
          <p:cNvPr id="27650" name="内容占位符 2"/>
          <p:cNvSpPr>
            <a:spLocks noGrp="1" noChangeArrowheads="1"/>
          </p:cNvSpPr>
          <p:nvPr>
            <p:ph idx="1"/>
          </p:nvPr>
        </p:nvSpPr>
        <p:spPr/>
        <p:txBody>
          <a:bodyPr/>
          <a:lstStyle/>
          <a:p>
            <a:r>
              <a:rPr lang="zh-CN" altLang="en-US" sz="2400"/>
              <a:t>软件的安全性</a:t>
            </a:r>
          </a:p>
          <a:p>
            <a:r>
              <a:rPr lang="zh-CN" altLang="en-US" sz="2400"/>
              <a:t>安全性需求分析</a:t>
            </a:r>
          </a:p>
          <a:p>
            <a:r>
              <a:rPr lang="zh-CN" altLang="en-US" sz="2400"/>
              <a:t>网络中的安全性和保密性</a:t>
            </a:r>
          </a:p>
          <a:p>
            <a:r>
              <a:rPr lang="zh-CN" altLang="en-US" sz="2400"/>
              <a:t>安全性工程分析</a:t>
            </a:r>
          </a:p>
          <a:p>
            <a:r>
              <a:rPr lang="zh-CN" altLang="en-US" sz="2400"/>
              <a:t>安全性保证</a:t>
            </a:r>
          </a:p>
          <a:p>
            <a:r>
              <a:rPr lang="zh-CN" altLang="en-US" sz="2400"/>
              <a:t>安全性风险分析</a:t>
            </a:r>
          </a:p>
          <a:p>
            <a:r>
              <a:rPr lang="zh-CN" altLang="en-US" sz="2400"/>
              <a:t>传统软件工程活动的作用</a:t>
            </a:r>
          </a:p>
          <a:p>
            <a:r>
              <a:rPr kumimoji="1" lang="zh-CN" altLang="en-US" sz="2400"/>
              <a:t>可信性系统验证</a:t>
            </a:r>
            <a:endParaRPr lang="zh-CN" altLang="en-US" sz="2400"/>
          </a:p>
          <a:p>
            <a:endParaRPr lang="zh-CN"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noChangeArrowheads="1"/>
          </p:cNvSpPr>
          <p:nvPr>
            <p:ph type="title"/>
          </p:nvPr>
        </p:nvSpPr>
        <p:spPr/>
        <p:txBody>
          <a:bodyPr/>
          <a:lstStyle/>
          <a:p>
            <a:r>
              <a:rPr kumimoji="1" lang="en-US" altLang="zh-CN"/>
              <a:t>16.6</a:t>
            </a:r>
            <a:r>
              <a:rPr kumimoji="1" lang="zh-CN" altLang="en-US"/>
              <a:t> 安全性风险分析</a:t>
            </a:r>
          </a:p>
        </p:txBody>
      </p:sp>
      <p:sp>
        <p:nvSpPr>
          <p:cNvPr id="40962" name="内容占位符 2"/>
          <p:cNvSpPr>
            <a:spLocks noGrp="1" noChangeArrowheads="1"/>
          </p:cNvSpPr>
          <p:nvPr>
            <p:ph idx="1"/>
          </p:nvPr>
        </p:nvSpPr>
        <p:spPr/>
        <p:txBody>
          <a:bodyPr/>
          <a:lstStyle/>
          <a:p>
            <a:r>
              <a:rPr kumimoji="1" lang="zh-CN" altLang="en-US" sz="2800" dirty="0">
                <a:highlight>
                  <a:srgbClr val="FFFF00"/>
                </a:highlight>
              </a:rPr>
              <a:t>威胁建模</a:t>
            </a:r>
            <a:r>
              <a:rPr kumimoji="1" lang="zh-CN" altLang="en-US" sz="2800" dirty="0"/>
              <a:t>是一种安全性分析方法，可用于识别那些最有可能引发基于软件系统的破坏的威胁。</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noChangeArrowheads="1"/>
          </p:cNvSpPr>
          <p:nvPr>
            <p:ph type="title"/>
          </p:nvPr>
        </p:nvSpPr>
        <p:spPr/>
        <p:txBody>
          <a:bodyPr/>
          <a:lstStyle/>
          <a:p>
            <a:r>
              <a:rPr kumimoji="1" lang="zh-CN" altLang="en-US"/>
              <a:t>构建威胁模型的步骤</a:t>
            </a:r>
          </a:p>
        </p:txBody>
      </p:sp>
      <p:sp>
        <p:nvSpPr>
          <p:cNvPr id="41986" name="内容占位符 2"/>
          <p:cNvSpPr>
            <a:spLocks noGrp="1" noChangeArrowheads="1"/>
          </p:cNvSpPr>
          <p:nvPr>
            <p:ph idx="1"/>
          </p:nvPr>
        </p:nvSpPr>
        <p:spPr>
          <a:xfrm>
            <a:off x="457200" y="1600200"/>
            <a:ext cx="8435975" cy="4525963"/>
          </a:xfrm>
        </p:spPr>
        <p:txBody>
          <a:bodyPr/>
          <a:lstStyle/>
          <a:p>
            <a:r>
              <a:rPr kumimoji="1" lang="zh-CN" altLang="en-US" sz="2200" dirty="0">
                <a:solidFill>
                  <a:srgbClr val="FF0000"/>
                </a:solidFill>
              </a:rPr>
              <a:t>确认资产</a:t>
            </a:r>
            <a:r>
              <a:rPr kumimoji="1" lang="en-US" altLang="zh-CN" sz="2200" dirty="0"/>
              <a:t>—</a:t>
            </a:r>
            <a:r>
              <a:rPr kumimoji="1" lang="zh-CN" altLang="en-US" sz="2200" dirty="0"/>
              <a:t>列出所有的敏感信息和知识产权、存储位置、存储方式以及谁有访问权；</a:t>
            </a:r>
          </a:p>
          <a:p>
            <a:r>
              <a:rPr kumimoji="1" lang="zh-CN" altLang="en-US" sz="2200" dirty="0">
                <a:solidFill>
                  <a:srgbClr val="FF0000"/>
                </a:solidFill>
              </a:rPr>
              <a:t>给出体系结构概述</a:t>
            </a:r>
            <a:r>
              <a:rPr kumimoji="1" lang="en-US" altLang="zh-CN" sz="2200" dirty="0"/>
              <a:t>—</a:t>
            </a:r>
            <a:r>
              <a:rPr kumimoji="1" lang="zh-CN" altLang="en-US" sz="2200" dirty="0"/>
              <a:t>写出系统用例并建立系统构建模型；</a:t>
            </a:r>
          </a:p>
          <a:p>
            <a:r>
              <a:rPr kumimoji="1" lang="zh-CN" altLang="en-US" sz="2200" dirty="0">
                <a:solidFill>
                  <a:srgbClr val="FF0000"/>
                </a:solidFill>
              </a:rPr>
              <a:t>分解应用</a:t>
            </a:r>
            <a:r>
              <a:rPr kumimoji="1" lang="en-US" altLang="zh-CN" sz="2200" dirty="0"/>
              <a:t>—</a:t>
            </a:r>
            <a:r>
              <a:rPr kumimoji="1" lang="zh-CN" altLang="en-US" sz="2200" dirty="0"/>
              <a:t>保证在应用构件之间发送的所有数据都是有效的；</a:t>
            </a:r>
          </a:p>
          <a:p>
            <a:r>
              <a:rPr kumimoji="1" lang="zh-CN" altLang="en-US" sz="2200" dirty="0">
                <a:solidFill>
                  <a:srgbClr val="FF0000"/>
                </a:solidFill>
              </a:rPr>
              <a:t>确认威胁</a:t>
            </a:r>
            <a:r>
              <a:rPr kumimoji="1" lang="en-US" altLang="zh-CN" sz="2200" dirty="0"/>
              <a:t>—</a:t>
            </a:r>
            <a:r>
              <a:rPr kumimoji="1" lang="zh-CN" altLang="en-US" sz="2200" dirty="0"/>
              <a:t>记录可能危及系统资产的所有威胁；</a:t>
            </a:r>
          </a:p>
          <a:p>
            <a:r>
              <a:rPr kumimoji="1" lang="zh-CN" altLang="en-US" sz="2200" dirty="0">
                <a:solidFill>
                  <a:srgbClr val="FF0000"/>
                </a:solidFill>
              </a:rPr>
              <a:t>记录威胁</a:t>
            </a:r>
            <a:r>
              <a:rPr kumimoji="1" lang="en-US" altLang="zh-CN" sz="2200" dirty="0"/>
              <a:t>—</a:t>
            </a:r>
            <a:r>
              <a:rPr kumimoji="1" lang="zh-CN" altLang="en-US" sz="2200" dirty="0"/>
              <a:t>制定一个风险信息表，详细列出要监测和缓解的每项威胁；</a:t>
            </a:r>
          </a:p>
          <a:p>
            <a:r>
              <a:rPr kumimoji="1" lang="zh-CN" altLang="en-US" sz="2200" dirty="0">
                <a:solidFill>
                  <a:srgbClr val="FF0000"/>
                </a:solidFill>
              </a:rPr>
              <a:t>评估威胁</a:t>
            </a:r>
            <a:r>
              <a:rPr kumimoji="1" lang="en-US" altLang="zh-CN" sz="2200" dirty="0"/>
              <a:t>—</a:t>
            </a:r>
            <a:r>
              <a:rPr kumimoji="1" lang="zh-CN" altLang="en-US" sz="2200" dirty="0"/>
              <a:t>根据影响大小和发生的可能性排序，以便区别对待。</a:t>
            </a:r>
          </a:p>
          <a:p>
            <a:endParaRPr kumimoji="1" lang="zh-CN" altLang="en-US" sz="2200" dirty="0"/>
          </a:p>
          <a:p>
            <a:endParaRPr kumimoji="1" lang="zh-CN" altLang="en-US"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noChangeArrowheads="1"/>
          </p:cNvSpPr>
          <p:nvPr>
            <p:ph type="title"/>
          </p:nvPr>
        </p:nvSpPr>
        <p:spPr/>
        <p:txBody>
          <a:bodyPr/>
          <a:lstStyle/>
          <a:p>
            <a:r>
              <a:rPr lang="en-US" altLang="zh-CN"/>
              <a:t>16.7 </a:t>
            </a:r>
            <a:r>
              <a:rPr lang="zh-CN" altLang="en-US"/>
              <a:t>传统软件工程活动的作用</a:t>
            </a:r>
          </a:p>
        </p:txBody>
      </p:sp>
      <p:sp>
        <p:nvSpPr>
          <p:cNvPr id="43010" name="内容占位符 2"/>
          <p:cNvSpPr>
            <a:spLocks noGrp="1" noChangeArrowheads="1"/>
          </p:cNvSpPr>
          <p:nvPr>
            <p:ph idx="1"/>
          </p:nvPr>
        </p:nvSpPr>
        <p:spPr/>
        <p:txBody>
          <a:bodyPr/>
          <a:lstStyle/>
          <a:p>
            <a:r>
              <a:rPr lang="zh-CN" altLang="en-US" sz="2200"/>
              <a:t>忽略安全性问题，添加补丁的办法既是低效也是昂贵的</a:t>
            </a:r>
          </a:p>
          <a:p>
            <a:r>
              <a:rPr lang="zh-CN" altLang="en-US" sz="2200"/>
              <a:t>因不断的变更以及决策对安全性的影响，项目开始的时候，很难处理好所有安全性问题。</a:t>
            </a:r>
          </a:p>
          <a:p>
            <a:r>
              <a:rPr lang="zh-CN" altLang="en-US" sz="2200"/>
              <a:t>有效的软件过程包括一组合理的评审和调整措施。</a:t>
            </a:r>
          </a:p>
          <a:p>
            <a:r>
              <a:rPr lang="zh-CN" altLang="en-US" sz="2200"/>
              <a:t>制定计划时，项目预算和时间安排必须要把安全性问题考虑在内。</a:t>
            </a:r>
          </a:p>
          <a:p>
            <a:endParaRPr lang="zh-CN" altLang="en-US" sz="2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内容占位符 2"/>
          <p:cNvSpPr>
            <a:spLocks noGrp="1" noChangeArrowheads="1"/>
          </p:cNvSpPr>
          <p:nvPr>
            <p:ph idx="1"/>
          </p:nvPr>
        </p:nvSpPr>
        <p:spPr>
          <a:xfrm>
            <a:off x="395288" y="981075"/>
            <a:ext cx="8229600" cy="4525963"/>
          </a:xfrm>
        </p:spPr>
        <p:txBody>
          <a:bodyPr/>
          <a:lstStyle/>
          <a:p>
            <a:r>
              <a:rPr kumimoji="1" lang="zh-CN" altLang="en-US" sz="2400" dirty="0">
                <a:solidFill>
                  <a:srgbClr val="FF0000"/>
                </a:solidFill>
              </a:rPr>
              <a:t>攻击面</a:t>
            </a:r>
            <a:r>
              <a:rPr kumimoji="1" lang="zh-CN" altLang="en-US" sz="2400" dirty="0"/>
              <a:t>被定义为软件产品中一组可获取的和可利用的漏洞。先确定攻击面，再开发直接包含涉及攻击面的安全性规定在内的设计指南。</a:t>
            </a:r>
          </a:p>
          <a:p>
            <a:r>
              <a:rPr kumimoji="1" lang="zh-CN" altLang="en-US" sz="2400" dirty="0"/>
              <a:t>侧重于安全性问题的</a:t>
            </a:r>
            <a:r>
              <a:rPr kumimoji="1" lang="zh-CN" altLang="en-US" sz="2400" dirty="0">
                <a:solidFill>
                  <a:srgbClr val="FF0000"/>
                </a:solidFill>
              </a:rPr>
              <a:t>代码评审</a:t>
            </a:r>
            <a:r>
              <a:rPr kumimoji="1" lang="zh-CN" altLang="en-US" sz="2400" dirty="0"/>
              <a:t>应作为实现活动一部分。应当根据设计活动中确定的相应安全性目标和威胁进行代码评审。</a:t>
            </a:r>
          </a:p>
          <a:p>
            <a:r>
              <a:rPr kumimoji="1" lang="zh-CN" altLang="en-US" sz="2400" dirty="0"/>
              <a:t>验证应包含安全性操作和资产归档规程的评审。安全性风险管理计划应作为维护过程的一部分进行定期的评审。</a:t>
            </a:r>
          </a:p>
          <a:p>
            <a:endParaRPr kumimoji="1" lang="zh-CN" altLang="en-US" sz="2400" dirty="0"/>
          </a:p>
          <a:p>
            <a:endParaRPr kumimoji="1" lang="zh-CN" alt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noChangeArrowheads="1"/>
          </p:cNvSpPr>
          <p:nvPr>
            <p:ph type="title"/>
          </p:nvPr>
        </p:nvSpPr>
        <p:spPr/>
        <p:txBody>
          <a:bodyPr/>
          <a:lstStyle/>
          <a:p>
            <a:r>
              <a:rPr kumimoji="1" lang="en-US" altLang="zh-CN"/>
              <a:t>16.8</a:t>
            </a:r>
            <a:r>
              <a:rPr kumimoji="1" lang="zh-CN" altLang="en-US"/>
              <a:t> 可信性系统验证</a:t>
            </a:r>
          </a:p>
        </p:txBody>
      </p:sp>
      <p:sp>
        <p:nvSpPr>
          <p:cNvPr id="45058" name="内容占位符 2"/>
          <p:cNvSpPr>
            <a:spLocks noGrp="1" noChangeArrowheads="1"/>
          </p:cNvSpPr>
          <p:nvPr>
            <p:ph idx="1"/>
          </p:nvPr>
        </p:nvSpPr>
        <p:spPr/>
        <p:txBody>
          <a:bodyPr/>
          <a:lstStyle/>
          <a:p>
            <a:r>
              <a:rPr kumimoji="1" lang="zh-CN" altLang="en-US" sz="2400"/>
              <a:t>“信任”表明一个系统实体（或组织）对另一个实体（或组织）相信的程度。</a:t>
            </a:r>
          </a:p>
          <a:p>
            <a:r>
              <a:rPr kumimoji="1" lang="zh-CN" altLang="en-US" sz="2400"/>
              <a:t>验证工作能确保使用</a:t>
            </a:r>
            <a:r>
              <a:rPr kumimoji="1" lang="zh-CN" altLang="en-US" sz="2400">
                <a:solidFill>
                  <a:srgbClr val="FF0000"/>
                </a:solidFill>
              </a:rPr>
              <a:t>基于测试、审查和分析技术</a:t>
            </a:r>
            <a:r>
              <a:rPr kumimoji="1" lang="zh-CN" altLang="en-US" sz="2400"/>
              <a:t>的特定和可量化度量，以评估可信任系统的需求。</a:t>
            </a:r>
          </a:p>
          <a:p>
            <a:r>
              <a:rPr kumimoji="1" lang="zh-CN" altLang="en-US" sz="2400"/>
              <a:t>用来证明安全性用例的证据必须是可以接受的和有说服力的。</a:t>
            </a:r>
          </a:p>
          <a:p>
            <a:pPr lvl="1"/>
            <a:r>
              <a:rPr kumimoji="1" lang="zh-CN" altLang="en-US" sz="2000"/>
              <a:t>比如验证登录，用户输入正常的值、一个不正确的值、一个空值和一个格式不正确的值，覆盖所有的逻辑路径，需要用</a:t>
            </a:r>
            <a:r>
              <a:rPr kumimoji="1" lang="en-US" altLang="zh-CN" sz="2000"/>
              <a:t>256</a:t>
            </a:r>
            <a:r>
              <a:rPr kumimoji="1" lang="zh-CN" altLang="en-US" sz="2000"/>
              <a:t>个测试用例。</a:t>
            </a:r>
          </a:p>
          <a:p>
            <a:endParaRPr kumimoji="1" lang="zh-CN"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内容占位符 2"/>
          <p:cNvSpPr>
            <a:spLocks noGrp="1" noChangeArrowheads="1"/>
          </p:cNvSpPr>
          <p:nvPr>
            <p:ph idx="1"/>
          </p:nvPr>
        </p:nvSpPr>
        <p:spPr/>
        <p:txBody>
          <a:bodyPr/>
          <a:lstStyle/>
          <a:p>
            <a:r>
              <a:rPr kumimoji="1" lang="zh-CN" altLang="en-US" sz="2400"/>
              <a:t>在某种程度上，很多度量并没有考虑到一个现实问题，就是存在一些活跃的不良人员在不断地挖掘软件漏洞。</a:t>
            </a:r>
          </a:p>
          <a:p>
            <a:r>
              <a:rPr kumimoji="1" lang="zh-CN" altLang="en-US" sz="2400"/>
              <a:t>一些开发工具的使用可以帮助减少开发者引入系统漏洞的数量。</a:t>
            </a:r>
          </a:p>
          <a:p>
            <a:pPr lvl="1"/>
            <a:r>
              <a:rPr kumimoji="1" lang="zh-CN" altLang="en-US" sz="2000"/>
              <a:t>代表性工具：</a:t>
            </a:r>
            <a:r>
              <a:rPr kumimoji="1" lang="en-US" altLang="zh-CN" sz="2000"/>
              <a:t>PATS,</a:t>
            </a:r>
            <a:r>
              <a:rPr kumimoji="1" lang="zh-CN" altLang="en-US" sz="2000"/>
              <a:t> </a:t>
            </a:r>
            <a:r>
              <a:rPr kumimoji="1" lang="en-US" altLang="zh-CN" sz="2000"/>
              <a:t>ITS4,</a:t>
            </a:r>
            <a:r>
              <a:rPr kumimoji="1" lang="zh-CN" altLang="en-US" sz="2000"/>
              <a:t> </a:t>
            </a:r>
            <a:r>
              <a:rPr kumimoji="1" lang="en-US" altLang="zh-CN" sz="2000"/>
              <a:t>SLAM</a:t>
            </a:r>
            <a:r>
              <a:rPr kumimoji="1" lang="zh-CN" altLang="en-US" sz="2000"/>
              <a:t>等。</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noChangeArrowheads="1"/>
          </p:cNvSpPr>
          <p:nvPr>
            <p:ph type="title"/>
          </p:nvPr>
        </p:nvSpPr>
        <p:spPr/>
        <p:txBody>
          <a:bodyPr/>
          <a:lstStyle/>
          <a:p>
            <a:r>
              <a:rPr kumimoji="1" lang="zh-CN" altLang="en-US"/>
              <a:t>作业</a:t>
            </a:r>
          </a:p>
        </p:txBody>
      </p:sp>
      <p:sp>
        <p:nvSpPr>
          <p:cNvPr id="47106" name="内容占位符 2"/>
          <p:cNvSpPr>
            <a:spLocks noGrp="1" noChangeArrowheads="1"/>
          </p:cNvSpPr>
          <p:nvPr>
            <p:ph idx="1"/>
          </p:nvPr>
        </p:nvSpPr>
        <p:spPr/>
        <p:txBody>
          <a:bodyPr/>
          <a:lstStyle/>
          <a:p>
            <a:pPr marL="0" indent="0">
              <a:buFontTx/>
              <a:buNone/>
            </a:pPr>
            <a:r>
              <a:rPr kumimoji="1" lang="zh-CN" altLang="en-US"/>
              <a:t>列出至少</a:t>
            </a:r>
            <a:r>
              <a:rPr kumimoji="1" lang="en-US" altLang="zh-CN"/>
              <a:t>3</a:t>
            </a:r>
            <a:r>
              <a:rPr kumimoji="1" lang="zh-CN" altLang="en-US"/>
              <a:t>～</a:t>
            </a:r>
            <a:r>
              <a:rPr kumimoji="1" lang="en-US" altLang="zh-CN"/>
              <a:t>5</a:t>
            </a:r>
            <a:r>
              <a:rPr kumimoji="1" lang="zh-CN" altLang="en-US"/>
              <a:t>种电子商务系统中的安全风险。</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noChangeArrowheads="1"/>
          </p:cNvSpPr>
          <p:nvPr>
            <p:ph type="title"/>
          </p:nvPr>
        </p:nvSpPr>
        <p:spPr/>
        <p:txBody>
          <a:bodyPr/>
          <a:lstStyle/>
          <a:p>
            <a:r>
              <a:rPr lang="en-US" altLang="zh-CN"/>
              <a:t>16.1 </a:t>
            </a:r>
            <a:r>
              <a:rPr lang="zh-CN" altLang="en-US"/>
              <a:t>软件的安全性</a:t>
            </a:r>
          </a:p>
        </p:txBody>
      </p:sp>
      <p:sp>
        <p:nvSpPr>
          <p:cNvPr id="28674" name="内容占位符 2"/>
          <p:cNvSpPr>
            <a:spLocks noGrp="1" noChangeArrowheads="1"/>
          </p:cNvSpPr>
          <p:nvPr>
            <p:ph idx="1"/>
          </p:nvPr>
        </p:nvSpPr>
        <p:spPr/>
        <p:txBody>
          <a:bodyPr/>
          <a:lstStyle/>
          <a:p>
            <a:r>
              <a:rPr lang="zh-CN" altLang="en-US" sz="2400" dirty="0"/>
              <a:t>几乎所有受软件控制的系统均会面临潜在对手的威胁。</a:t>
            </a:r>
            <a:endParaRPr lang="en-US" altLang="zh-CN" sz="2400" dirty="0"/>
          </a:p>
          <a:p>
            <a:pPr lvl="1"/>
            <a:r>
              <a:rPr lang="zh-CN" altLang="en-US" sz="2000" dirty="0"/>
              <a:t>如用户隐私和个人信息可能丢失或被窃取的新的忧虑</a:t>
            </a:r>
            <a:endParaRPr lang="en-US" altLang="zh-CN" sz="2000" dirty="0"/>
          </a:p>
          <a:p>
            <a:r>
              <a:rPr lang="zh-CN" altLang="en-US" sz="2400" dirty="0"/>
              <a:t>软件工程师必须意识到这种威胁，并且要设计出具有可靠防卫性的系统，同时还要为客户提供有价值的产品。</a:t>
            </a:r>
          </a:p>
          <a:p>
            <a:r>
              <a:rPr lang="zh-CN" altLang="en-US" sz="2400" dirty="0"/>
              <a:t>软件安全性是软件质量保证的一个方面。</a:t>
            </a:r>
            <a:endParaRPr lang="en-US" altLang="zh-CN" sz="2400" dirty="0"/>
          </a:p>
          <a:p>
            <a:r>
              <a:rPr lang="zh-CN" altLang="en-US" sz="2400" dirty="0"/>
              <a:t>软件的安全性提供了使软件系统保护</a:t>
            </a:r>
            <a:r>
              <a:rPr lang="zh-CN" altLang="en-US" sz="2400" dirty="0">
                <a:solidFill>
                  <a:srgbClr val="FF0000"/>
                </a:solidFill>
              </a:rPr>
              <a:t>资产</a:t>
            </a:r>
            <a:r>
              <a:rPr lang="zh-CN" altLang="en-US" sz="2400" dirty="0"/>
              <a:t>免于受到攻击的机制。</a:t>
            </a:r>
            <a:r>
              <a:rPr lang="en-US" altLang="zh-CN" sz="2400" dirty="0"/>
              <a:t>	</a:t>
            </a:r>
          </a:p>
          <a:p>
            <a:pPr lvl="1"/>
            <a:r>
              <a:rPr lang="zh-CN" altLang="en-US" sz="2000" dirty="0">
                <a:solidFill>
                  <a:srgbClr val="FF0000"/>
                </a:solidFill>
              </a:rPr>
              <a:t>资产包括数据信息、文件、程序、硬盘驱动器的存储空间、系统内存甚至处理器的容量。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noChangeArrowheads="1"/>
          </p:cNvSpPr>
          <p:nvPr>
            <p:ph type="title"/>
          </p:nvPr>
        </p:nvSpPr>
        <p:spPr/>
        <p:txBody>
          <a:bodyPr/>
          <a:lstStyle/>
          <a:p>
            <a:r>
              <a:rPr kumimoji="1" lang="en-US" altLang="zh-CN"/>
              <a:t>16.2 </a:t>
            </a:r>
            <a:r>
              <a:rPr kumimoji="1" lang="zh-CN" altLang="en-US"/>
              <a:t>安全生命周期模型</a:t>
            </a:r>
            <a:r>
              <a:rPr kumimoji="1" lang="en-US" altLang="zh-CN"/>
              <a:t>SDL</a:t>
            </a:r>
            <a:endParaRPr kumimoji="1" lang="zh-CN" altLang="en-US"/>
          </a:p>
        </p:txBody>
      </p:sp>
      <p:sp>
        <p:nvSpPr>
          <p:cNvPr id="48130" name="内容占位符 2"/>
          <p:cNvSpPr>
            <a:spLocks noGrp="1" noChangeArrowheads="1"/>
          </p:cNvSpPr>
          <p:nvPr>
            <p:ph idx="1"/>
          </p:nvPr>
        </p:nvSpPr>
        <p:spPr/>
        <p:txBody>
          <a:bodyPr/>
          <a:lstStyle/>
          <a:p>
            <a:r>
              <a:rPr lang="zh-CN" altLang="zh-CN" dirty="0"/>
              <a:t>SDL</a:t>
            </a:r>
            <a:r>
              <a:rPr lang="zh-CN" altLang="en-US" dirty="0"/>
              <a:t>即</a:t>
            </a:r>
            <a:r>
              <a:rPr lang="zh-CN" altLang="zh-CN" dirty="0"/>
              <a:t>Security Development Lifecycle (SDL)，</a:t>
            </a:r>
            <a:r>
              <a:rPr lang="zh-CN" altLang="en-US" dirty="0"/>
              <a:t>是微软根据多年实践经验提出的从安全角度指导软件开发过程的管理模式。</a:t>
            </a:r>
            <a:endParaRPr lang="en-US" altLang="zh-CN" dirty="0"/>
          </a:p>
          <a:p>
            <a:r>
              <a:rPr lang="zh-CN" altLang="zh-CN" dirty="0"/>
              <a:t>SDL</a:t>
            </a:r>
            <a:r>
              <a:rPr lang="zh-CN" altLang="en-US" dirty="0"/>
              <a:t>的</a:t>
            </a:r>
            <a:r>
              <a:rPr lang="zh-CN" altLang="en-US" dirty="0">
                <a:highlight>
                  <a:srgbClr val="FFFF00"/>
                </a:highlight>
              </a:rPr>
              <a:t>核心理念就是将软件安全的考虑集成在软件开发的每一个阶段：需求分析、设计、编码、测试和维护。</a:t>
            </a:r>
            <a:endParaRPr kumimoji="1" lang="zh-CN" altLang="en-US" dirty="0">
              <a:highlight>
                <a:srgbClr val="FFFF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46038"/>
            <a:ext cx="4752975" cy="3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89363"/>
            <a:ext cx="9144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文本框 3"/>
          <p:cNvSpPr txBox="1">
            <a:spLocks noChangeArrowheads="1"/>
          </p:cNvSpPr>
          <p:nvPr/>
        </p:nvSpPr>
        <p:spPr bwMode="auto">
          <a:xfrm>
            <a:off x="3203575" y="6178550"/>
            <a:ext cx="2479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r>
              <a:rPr lang="zh-CN" altLang="en-US" i="1"/>
              <a:t>微软</a:t>
            </a:r>
            <a:r>
              <a:rPr lang="zh-CN" altLang="zh-CN" i="1"/>
              <a:t>SDL</a:t>
            </a:r>
            <a:r>
              <a:rPr lang="zh-CN" altLang="en-US" i="1"/>
              <a:t>安全活动简图</a:t>
            </a:r>
            <a:endParaRPr kumimoji="1" lang="zh-CN" altLang="en-US"/>
          </a:p>
        </p:txBody>
      </p:sp>
      <p:sp>
        <p:nvSpPr>
          <p:cNvPr id="29700" name="文本框 6"/>
          <p:cNvSpPr txBox="1">
            <a:spLocks noChangeArrowheads="1"/>
          </p:cNvSpPr>
          <p:nvPr/>
        </p:nvSpPr>
        <p:spPr bwMode="auto">
          <a:xfrm>
            <a:off x="603250" y="1362075"/>
            <a:ext cx="15573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r>
              <a:rPr lang="zh-CN" altLang="zh-CN"/>
              <a:t>SDL</a:t>
            </a:r>
            <a:r>
              <a:rPr lang="zh-CN" altLang="en-US"/>
              <a:t>开发模式</a:t>
            </a:r>
            <a:endParaRPr kumimoji="1"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noChangeArrowheads="1"/>
          </p:cNvSpPr>
          <p:nvPr>
            <p:ph type="title"/>
          </p:nvPr>
        </p:nvSpPr>
        <p:spPr/>
        <p:txBody>
          <a:bodyPr/>
          <a:lstStyle/>
          <a:p>
            <a:pPr algn="l"/>
            <a:r>
              <a:rPr lang="en-US" altLang="zh-CN" sz="3600" b="1"/>
              <a:t>SDL</a:t>
            </a:r>
            <a:r>
              <a:rPr lang="zh-CN" altLang="en-US" sz="3600" b="1"/>
              <a:t>安全设计核心原则</a:t>
            </a:r>
            <a:endParaRPr kumimoji="1" lang="zh-CN" altLang="en-US" sz="3600"/>
          </a:p>
        </p:txBody>
      </p:sp>
      <p:sp>
        <p:nvSpPr>
          <p:cNvPr id="49154" name="内容占位符 2"/>
          <p:cNvSpPr>
            <a:spLocks noGrp="1" noChangeArrowheads="1"/>
          </p:cNvSpPr>
          <p:nvPr>
            <p:ph idx="1"/>
          </p:nvPr>
        </p:nvSpPr>
        <p:spPr/>
        <p:txBody>
          <a:bodyPr/>
          <a:lstStyle/>
          <a:p>
            <a:r>
              <a:rPr lang="zh-CN" altLang="en-US" sz="2800"/>
              <a:t>攻击面最小化</a:t>
            </a:r>
          </a:p>
          <a:p>
            <a:r>
              <a:rPr lang="zh-CN" altLang="en-US" sz="2800"/>
              <a:t>基本隐私</a:t>
            </a:r>
          </a:p>
          <a:p>
            <a:r>
              <a:rPr lang="zh-CN" altLang="en-US" sz="2800"/>
              <a:t>权限最小化</a:t>
            </a:r>
          </a:p>
          <a:p>
            <a:r>
              <a:rPr lang="zh-CN" altLang="en-US" sz="2800"/>
              <a:t>默认安全</a:t>
            </a:r>
          </a:p>
          <a:p>
            <a:r>
              <a:rPr lang="zh-CN" altLang="en-US" sz="2800"/>
              <a:t>纵深防御</a:t>
            </a:r>
          </a:p>
          <a:p>
            <a:r>
              <a:rPr lang="zh-CN" altLang="en-US" sz="2800"/>
              <a:t>威胁建模</a:t>
            </a:r>
          </a:p>
          <a:p>
            <a:r>
              <a:rPr kumimoji="1" lang="zh-CN" altLang="zh-CN" sz="2800"/>
              <a:t>http://blog.nsfocus.net/sdl/</a:t>
            </a:r>
            <a:endParaRPr kumimoji="1" lang="zh-CN" altLang="en-US" sz="2800"/>
          </a:p>
        </p:txBody>
      </p:sp>
      <p:sp>
        <p:nvSpPr>
          <p:cNvPr id="4" name="线形标注 2 3"/>
          <p:cNvSpPr/>
          <p:nvPr/>
        </p:nvSpPr>
        <p:spPr bwMode="auto">
          <a:xfrm>
            <a:off x="4275138" y="836613"/>
            <a:ext cx="4859337" cy="936625"/>
          </a:xfrm>
          <a:prstGeom prst="borderCallout2">
            <a:avLst>
              <a:gd name="adj1" fmla="val 18750"/>
              <a:gd name="adj2" fmla="val -8333"/>
              <a:gd name="adj3" fmla="val 18750"/>
              <a:gd name="adj4" fmla="val -16667"/>
              <a:gd name="adj5" fmla="val 105271"/>
              <a:gd name="adj6" fmla="val -27119"/>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lvl="1">
              <a:defRPr/>
            </a:pPr>
            <a:r>
              <a:rPr lang="zh-CN" altLang="en-US" dirty="0"/>
              <a:t>降低默认执行的代码量；限制可访问到代码的人员范围；限定可访问到代码的人员身份；降低代码执行所需权限</a:t>
            </a:r>
          </a:p>
        </p:txBody>
      </p:sp>
      <p:sp>
        <p:nvSpPr>
          <p:cNvPr id="5" name="线形标注 2 4"/>
          <p:cNvSpPr/>
          <p:nvPr/>
        </p:nvSpPr>
        <p:spPr bwMode="auto">
          <a:xfrm>
            <a:off x="4305300" y="1870075"/>
            <a:ext cx="4860925" cy="647700"/>
          </a:xfrm>
          <a:prstGeom prst="borderCallout2">
            <a:avLst>
              <a:gd name="adj1" fmla="val 18750"/>
              <a:gd name="adj2" fmla="val -8333"/>
              <a:gd name="adj3" fmla="val 18750"/>
              <a:gd name="adj4" fmla="val -16667"/>
              <a:gd name="adj5" fmla="val 121734"/>
              <a:gd name="adj6" fmla="val -38534"/>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r>
              <a:rPr lang="zh-CN" altLang="en-US" dirty="0"/>
              <a:t>履行法律规定和义务；增加客户的信赖；防止堵塞部署</a:t>
            </a:r>
          </a:p>
          <a:p>
            <a:pPr>
              <a:defRPr/>
            </a:pPr>
            <a:endParaRPr lang="zh-CN" altLang="en-US" dirty="0"/>
          </a:p>
        </p:txBody>
      </p:sp>
      <p:sp>
        <p:nvSpPr>
          <p:cNvPr id="6" name="线形标注 2 5"/>
          <p:cNvSpPr/>
          <p:nvPr/>
        </p:nvSpPr>
        <p:spPr bwMode="auto">
          <a:xfrm>
            <a:off x="4265613" y="2670175"/>
            <a:ext cx="4859337" cy="809625"/>
          </a:xfrm>
          <a:prstGeom prst="borderCallout2">
            <a:avLst>
              <a:gd name="adj1" fmla="val 18750"/>
              <a:gd name="adj2" fmla="val -8333"/>
              <a:gd name="adj3" fmla="val 18750"/>
              <a:gd name="adj4" fmla="val -16667"/>
              <a:gd name="adj5" fmla="val 86196"/>
              <a:gd name="adj6" fmla="val -30712"/>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r>
              <a:rPr lang="zh-CN" altLang="en-US" dirty="0"/>
              <a:t>普通管理员</a:t>
            </a:r>
            <a:r>
              <a:rPr lang="en-US" altLang="zh-CN" dirty="0"/>
              <a:t>/</a:t>
            </a:r>
            <a:r>
              <a:rPr lang="zh-CN" altLang="en-US" dirty="0"/>
              <a:t>系统管理员等角色管理；文件只读权限</a:t>
            </a:r>
            <a:r>
              <a:rPr lang="en-US" altLang="zh-CN" dirty="0"/>
              <a:t>/</a:t>
            </a:r>
            <a:r>
              <a:rPr lang="zh-CN" altLang="en-US" dirty="0"/>
              <a:t>文件访问权限等访问控制；进程</a:t>
            </a:r>
            <a:r>
              <a:rPr lang="en-US" altLang="zh-CN" dirty="0"/>
              <a:t>/</a:t>
            </a:r>
            <a:r>
              <a:rPr lang="zh-CN" altLang="en-US" dirty="0"/>
              <a:t>服务以所需最小用户权限运行</a:t>
            </a:r>
          </a:p>
          <a:p>
            <a:pPr>
              <a:defRPr/>
            </a:pPr>
            <a:endParaRPr lang="zh-CN" altLang="en-US" dirty="0"/>
          </a:p>
          <a:p>
            <a:pPr>
              <a:defRPr/>
            </a:pPr>
            <a:endParaRPr lang="zh-CN" altLang="en-US" dirty="0"/>
          </a:p>
          <a:p>
            <a:pPr>
              <a:defRPr/>
            </a:pPr>
            <a:endParaRPr lang="zh-CN" altLang="en-US" dirty="0"/>
          </a:p>
        </p:txBody>
      </p:sp>
      <p:sp>
        <p:nvSpPr>
          <p:cNvPr id="7" name="线形标注 2 6"/>
          <p:cNvSpPr/>
          <p:nvPr/>
        </p:nvSpPr>
        <p:spPr bwMode="auto">
          <a:xfrm>
            <a:off x="4284663" y="3629025"/>
            <a:ext cx="4859337" cy="811213"/>
          </a:xfrm>
          <a:prstGeom prst="borderCallout2">
            <a:avLst>
              <a:gd name="adj1" fmla="val 18750"/>
              <a:gd name="adj2" fmla="val -8333"/>
              <a:gd name="adj3" fmla="val 18750"/>
              <a:gd name="adj4" fmla="val -16667"/>
              <a:gd name="adj5" fmla="val 70984"/>
              <a:gd name="adj6" fmla="val -3515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r>
              <a:rPr lang="zh-CN" altLang="en-US" dirty="0"/>
              <a:t>有利于更好的帮助客户掌握安全配置经验，同时也可以确保应用程序初始状态下处于较安全状态。</a:t>
            </a:r>
          </a:p>
        </p:txBody>
      </p:sp>
      <p:sp>
        <p:nvSpPr>
          <p:cNvPr id="8" name="线形标注 2 7"/>
          <p:cNvSpPr/>
          <p:nvPr/>
        </p:nvSpPr>
        <p:spPr bwMode="auto">
          <a:xfrm>
            <a:off x="4264025" y="4549775"/>
            <a:ext cx="4859338" cy="617538"/>
          </a:xfrm>
          <a:prstGeom prst="borderCallout2">
            <a:avLst>
              <a:gd name="adj1" fmla="val 18750"/>
              <a:gd name="adj2" fmla="val -8333"/>
              <a:gd name="adj3" fmla="val 18750"/>
              <a:gd name="adj4" fmla="val -16667"/>
              <a:gd name="adj5" fmla="val 53930"/>
              <a:gd name="adj6" fmla="val -38322"/>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r>
              <a:rPr lang="zh-CN" altLang="en-US" dirty="0"/>
              <a:t>从不同的层面、不同的角度对系统做出整体的解决方案</a:t>
            </a:r>
          </a:p>
        </p:txBody>
      </p:sp>
      <p:sp>
        <p:nvSpPr>
          <p:cNvPr id="9" name="线形标注 2 8"/>
          <p:cNvSpPr/>
          <p:nvPr/>
        </p:nvSpPr>
        <p:spPr bwMode="auto">
          <a:xfrm>
            <a:off x="4264025" y="5294313"/>
            <a:ext cx="4859338" cy="1384300"/>
          </a:xfrm>
          <a:prstGeom prst="borderCallout2">
            <a:avLst>
              <a:gd name="adj1" fmla="val 18750"/>
              <a:gd name="adj2" fmla="val -8333"/>
              <a:gd name="adj3" fmla="val 18750"/>
              <a:gd name="adj4" fmla="val -16667"/>
              <a:gd name="adj5" fmla="val 20595"/>
              <a:gd name="adj6" fmla="val -38745"/>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r>
              <a:rPr lang="zh-CN" altLang="en-US" dirty="0"/>
              <a:t>与系统架构师及设计人员沟通，了解设计详情；使用成熟的威胁建模方法分析当前设计潜在的安全问题；提出安全建议及对潜在威胁的缓解措施；对安全设计进行验证并对整个设计方案进行回顾并再次确认</a:t>
            </a:r>
          </a:p>
          <a:p>
            <a:pPr>
              <a:defRPr/>
            </a:pPr>
            <a:endParaRPr lang="zh-CN" altLang="en-US" dirty="0"/>
          </a:p>
          <a:p>
            <a:pPr>
              <a:defRPr/>
            </a:pPr>
            <a:endParaRPr lang="zh-CN" altLang="en-US" dirty="0"/>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noChangeArrowheads="1"/>
          </p:cNvSpPr>
          <p:nvPr>
            <p:ph type="title"/>
          </p:nvPr>
        </p:nvSpPr>
        <p:spPr/>
        <p:txBody>
          <a:bodyPr/>
          <a:lstStyle/>
          <a:p>
            <a:r>
              <a:rPr kumimoji="1" lang="en-US" altLang="zh-CN"/>
              <a:t>16.</a:t>
            </a:r>
            <a:r>
              <a:rPr kumimoji="1" lang="zh-CN" altLang="en-US"/>
              <a:t> </a:t>
            </a:r>
            <a:r>
              <a:rPr kumimoji="1" lang="en-US" altLang="zh-CN"/>
              <a:t>3</a:t>
            </a:r>
            <a:r>
              <a:rPr kumimoji="1" lang="zh-CN" altLang="en-US"/>
              <a:t>安全开发生产周期活动</a:t>
            </a:r>
          </a:p>
        </p:txBody>
      </p:sp>
      <p:pic>
        <p:nvPicPr>
          <p:cNvPr id="51202" name="内容占位符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t="3181"/>
          <a:stretch>
            <a:fillRect/>
          </a:stretch>
        </p:blipFill>
        <p:spPr>
          <a:xfrm>
            <a:off x="1692275" y="1628775"/>
            <a:ext cx="5513388" cy="4381500"/>
          </a:xfrm>
        </p:spPr>
      </p:pic>
      <p:sp>
        <p:nvSpPr>
          <p:cNvPr id="51203" name="文本框 4"/>
          <p:cNvSpPr txBox="1">
            <a:spLocks noChangeArrowheads="1"/>
          </p:cNvSpPr>
          <p:nvPr/>
        </p:nvSpPr>
        <p:spPr bwMode="auto">
          <a:xfrm>
            <a:off x="5748338" y="6232525"/>
            <a:ext cx="2954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r>
              <a:rPr kumimoji="1" lang="zh-CN" altLang="en-US"/>
              <a:t>活动很重要，而不是模型。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noChangeArrowheads="1"/>
          </p:cNvSpPr>
          <p:nvPr>
            <p:ph type="title"/>
          </p:nvPr>
        </p:nvSpPr>
        <p:spPr/>
        <p:txBody>
          <a:bodyPr/>
          <a:lstStyle/>
          <a:p>
            <a:r>
              <a:rPr lang="en-US" altLang="zh-CN"/>
              <a:t>16.4 </a:t>
            </a:r>
            <a:r>
              <a:rPr lang="zh-CN" altLang="en-US"/>
              <a:t>安全性需求分析</a:t>
            </a:r>
          </a:p>
        </p:txBody>
      </p:sp>
      <p:sp>
        <p:nvSpPr>
          <p:cNvPr id="30722" name="内容占位符 2"/>
          <p:cNvSpPr>
            <a:spLocks noGrp="1" noChangeArrowheads="1"/>
          </p:cNvSpPr>
          <p:nvPr>
            <p:ph idx="1"/>
          </p:nvPr>
        </p:nvSpPr>
        <p:spPr/>
        <p:txBody>
          <a:bodyPr/>
          <a:lstStyle/>
          <a:p>
            <a:r>
              <a:rPr lang="zh-CN" altLang="en-US" sz="2400" dirty="0"/>
              <a:t>软件的安全性需求由以下两个方面确定：</a:t>
            </a:r>
            <a:endParaRPr lang="en-US" altLang="zh-CN" sz="2400" dirty="0"/>
          </a:p>
          <a:p>
            <a:pPr lvl="1"/>
            <a:r>
              <a:rPr lang="zh-CN" altLang="en-US" sz="2000" dirty="0"/>
              <a:t>一是与客户合作共同识别出的必须得到保护的资产；</a:t>
            </a:r>
            <a:endParaRPr lang="en-US" altLang="zh-CN" sz="2000" dirty="0"/>
          </a:p>
          <a:p>
            <a:pPr lvl="1"/>
            <a:r>
              <a:rPr lang="zh-CN" altLang="en-US" sz="2000" dirty="0"/>
              <a:t>二是出现安全性漏洞时，这些资产受损的成本。</a:t>
            </a:r>
            <a:endParaRPr lang="en-US" altLang="zh-CN" sz="2000" dirty="0"/>
          </a:p>
          <a:p>
            <a:r>
              <a:rPr lang="zh-CN" altLang="en-US" sz="2400" dirty="0"/>
              <a:t>资产损失的价值被称为</a:t>
            </a:r>
            <a:r>
              <a:rPr lang="zh-CN" altLang="en-US" sz="2400" dirty="0">
                <a:solidFill>
                  <a:srgbClr val="FF0000"/>
                </a:solidFill>
              </a:rPr>
              <a:t>显露度。</a:t>
            </a:r>
            <a:r>
              <a:rPr lang="zh-CN" altLang="en-US" sz="2400" dirty="0"/>
              <a:t>损失可用恢复或重建资产的时间和成本来度量。根据资产损失所造成破坏的修复成本进行优先排序。</a:t>
            </a:r>
            <a:endParaRPr lang="en-US" altLang="zh-CN" sz="2400" dirty="0"/>
          </a:p>
          <a:p>
            <a:r>
              <a:rPr lang="zh-CN" altLang="en-US" sz="2400" dirty="0"/>
              <a:t>在</a:t>
            </a:r>
            <a:r>
              <a:rPr lang="zh-CN" altLang="en-US" sz="2400" dirty="0">
                <a:solidFill>
                  <a:srgbClr val="FF0000"/>
                </a:solidFill>
              </a:rPr>
              <a:t>系统资产、系统漏洞和威胁</a:t>
            </a:r>
            <a:r>
              <a:rPr lang="zh-CN" altLang="en-US" sz="2400" dirty="0"/>
              <a:t>识别出以后，可以制定控制措施，使系统即可避免受到攻击，又可缓解所遭受的破坏。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noChangeArrowheads="1"/>
          </p:cNvSpPr>
          <p:nvPr>
            <p:ph idx="1"/>
          </p:nvPr>
        </p:nvSpPr>
        <p:spPr>
          <a:xfrm>
            <a:off x="395288" y="620713"/>
            <a:ext cx="8229600" cy="4525962"/>
          </a:xfrm>
        </p:spPr>
        <p:txBody>
          <a:bodyPr/>
          <a:lstStyle/>
          <a:p>
            <a:r>
              <a:rPr kumimoji="1" lang="zh-CN" altLang="en-US" dirty="0"/>
              <a:t>安全性需求的过程模型：</a:t>
            </a:r>
            <a:endParaRPr kumimoji="1" lang="en-US" altLang="zh-CN" dirty="0"/>
          </a:p>
          <a:p>
            <a:pPr lvl="1"/>
            <a:r>
              <a:rPr kumimoji="1" lang="zh-CN" altLang="en-US" dirty="0"/>
              <a:t>核心安全需求工件</a:t>
            </a:r>
            <a:endParaRPr kumimoji="1" lang="en-US" altLang="zh-CN" dirty="0"/>
          </a:p>
          <a:p>
            <a:pPr lvl="1"/>
            <a:r>
              <a:rPr kumimoji="1" lang="zh-CN" altLang="en-US" dirty="0"/>
              <a:t>软件成本压缩</a:t>
            </a:r>
            <a:endParaRPr kumimoji="1" lang="en-US" altLang="zh-CN" dirty="0"/>
          </a:p>
          <a:p>
            <a:pPr lvl="1"/>
            <a:r>
              <a:rPr kumimoji="1" lang="en-US" altLang="zh-CN" dirty="0"/>
              <a:t>SQUARE</a:t>
            </a:r>
          </a:p>
          <a:p>
            <a:pPr lvl="2"/>
            <a:r>
              <a:rPr kumimoji="1" lang="zh-CN" altLang="en-US" sz="1025" dirty="0">
                <a:cs typeface="+mn-ea"/>
              </a:rPr>
              <a:t>（</a:t>
            </a:r>
            <a:r>
              <a:rPr kumimoji="1" lang="zh-CN" altLang="en-US" sz="1025" dirty="0">
                <a:sym typeface="+mn-ea"/>
              </a:rPr>
              <a:t>卡内基梅隆大学</a:t>
            </a:r>
            <a:r>
              <a:rPr kumimoji="1" lang="en-US" altLang="zh-CN" sz="1025" dirty="0">
                <a:sym typeface="+mn-ea"/>
              </a:rPr>
              <a:t>(</a:t>
            </a:r>
            <a:r>
              <a:rPr kumimoji="1" lang="en-GB" altLang="zh-CN" sz="1025" dirty="0">
                <a:sym typeface="+mn-ea"/>
              </a:rPr>
              <a:t>CMU)</a:t>
            </a:r>
            <a:r>
              <a:rPr kumimoji="1" lang="zh-CN" altLang="en-US" sz="1025" dirty="0">
                <a:sym typeface="+mn-ea"/>
              </a:rPr>
              <a:t>开发的一种流程模型。</a:t>
            </a:r>
            <a:r>
              <a:rPr kumimoji="1" lang="en-GB" altLang="zh-CN" sz="1025" dirty="0">
                <a:sym typeface="+mn-ea"/>
              </a:rPr>
              <a:t>SQUARE</a:t>
            </a:r>
            <a:r>
              <a:rPr kumimoji="1" lang="zh-CN" altLang="en-US" sz="1025" dirty="0">
                <a:sym typeface="+mn-ea"/>
              </a:rPr>
              <a:t>为信息技术系统和应甲程序提供了一种获取，分类和优先级安全需求的方法。模型的重点是将安全和质量概念构建到开发生命周期的早期阶段。该模型还可以用于记录和分析开发项目的安全性和质量方面。</a:t>
            </a:r>
            <a:r>
              <a:rPr kumimoji="1" lang="zh-CN" altLang="en-US" sz="1025" dirty="0">
                <a:cs typeface="+mn-ea"/>
              </a:rPr>
              <a:t>）</a:t>
            </a:r>
          </a:p>
          <a:p>
            <a:pPr lvl="1"/>
            <a:r>
              <a:rPr kumimoji="1" lang="zh-CN" altLang="en-US" dirty="0"/>
              <a:t>安全需求工程过程</a:t>
            </a:r>
            <a:endParaRPr kumimoji="1" lang="en-US" altLang="zh-CN" dirty="0"/>
          </a:p>
        </p:txBody>
      </p:sp>
      <p:sp>
        <p:nvSpPr>
          <p:cNvPr id="52226" name="文本框 3"/>
          <p:cNvSpPr txBox="1">
            <a:spLocks noChangeArrowheads="1"/>
          </p:cNvSpPr>
          <p:nvPr/>
        </p:nvSpPr>
        <p:spPr bwMode="auto">
          <a:xfrm>
            <a:off x="684213" y="5146675"/>
            <a:ext cx="7416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r>
              <a:rPr kumimoji="1" lang="zh-CN" altLang="en-US"/>
              <a:t>建议在现有过程模型基础上，在术语表中添加安全性定义，识别潜在攻击，开发环节策略，并对候选安全需求进行分类和优先级排序。</a:t>
            </a:r>
          </a:p>
        </p:txBody>
      </p:sp>
    </p:spTree>
  </p:cSld>
  <p:clrMapOvr>
    <a:masterClrMapping/>
  </p:clrMapOvr>
</p:sld>
</file>

<file path=ppt/theme/theme1.xml><?xml version="1.0" encoding="utf-8"?>
<a:theme xmlns:a="http://schemas.openxmlformats.org/drawingml/2006/main" name="软件工程模板">
  <a:themeElements>
    <a:clrScheme name="软件工程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软件工程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kx="-3284103" algn="br" rotWithShape="0">
            <a:schemeClr val="bg2">
              <a:alpha val="50000"/>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kx="-3284103" algn="br" rotWithShape="0">
            <a:schemeClr val="bg2">
              <a:alpha val="50000"/>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lnDef>
  </a:objectDefaults>
  <a:extraClrSchemeLst>
    <a:extraClrScheme>
      <a:clrScheme name="软件工程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软件工程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软件工程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软件工程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软件工程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软件工程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软件工程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软件工程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软件工程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软件工程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软件工程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软件工程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软件工程模板">
  <a:themeElements>
    <a:clrScheme name="1_软件工程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软件工程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kx="-3284103" algn="br" rotWithShape="0">
            <a:schemeClr val="bg2">
              <a:alpha val="50000"/>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kx="-3284103" algn="br" rotWithShape="0">
            <a:schemeClr val="bg2">
              <a:alpha val="50000"/>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lnDef>
  </a:objectDefaults>
  <a:extraClrSchemeLst>
    <a:extraClrScheme>
      <a:clrScheme name="1_软件工程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软件工程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软件工程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软件工程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软件工程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软件工程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软件工程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软件工程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软件工程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软件工程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软件工程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软件工程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软件工程模板</Template>
  <TotalTime>20</TotalTime>
  <Words>1821</Words>
  <Application>Microsoft Office PowerPoint</Application>
  <PresentationFormat>全屏显示(4:3)</PresentationFormat>
  <Paragraphs>132</Paragraphs>
  <Slides>26</Slides>
  <Notes>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26</vt:i4>
      </vt:variant>
    </vt:vector>
  </HeadingPairs>
  <TitlesOfParts>
    <vt:vector size="33" baseType="lpstr">
      <vt:lpstr>黑体</vt:lpstr>
      <vt:lpstr>华文新魏</vt:lpstr>
      <vt:lpstr>宋体</vt:lpstr>
      <vt:lpstr>Arial</vt:lpstr>
      <vt:lpstr>Calibri</vt:lpstr>
      <vt:lpstr>软件工程模板</vt:lpstr>
      <vt:lpstr>1_软件工程模板</vt:lpstr>
      <vt:lpstr>第十六章 安全性工程</vt:lpstr>
      <vt:lpstr>主要内容</vt:lpstr>
      <vt:lpstr>16.1 软件的安全性</vt:lpstr>
      <vt:lpstr>16.2 安全生命周期模型SDL</vt:lpstr>
      <vt:lpstr>PowerPoint 演示文稿</vt:lpstr>
      <vt:lpstr>SDL安全设计核心原则</vt:lpstr>
      <vt:lpstr>16. 3安全开发生产周期活动</vt:lpstr>
      <vt:lpstr>16.4 安全性需求分析</vt:lpstr>
      <vt:lpstr>PowerPoint 演示文稿</vt:lpstr>
      <vt:lpstr>SQUARE工程</vt:lpstr>
      <vt:lpstr>16.5 误用例、滥用例及攻击方式</vt:lpstr>
      <vt:lpstr>16.5 网络中的安全性和保密性</vt:lpstr>
      <vt:lpstr>16.4 安全性工程分析</vt:lpstr>
      <vt:lpstr>16.4.1 安全性需求获取</vt:lpstr>
      <vt:lpstr>16.4.2 安全性建模</vt:lpstr>
      <vt:lpstr>安全模型举例</vt:lpstr>
      <vt:lpstr>16.4.3 测度设计</vt:lpstr>
      <vt:lpstr>16.4.4 正确性检查</vt:lpstr>
      <vt:lpstr>16.5 安全性保证</vt:lpstr>
      <vt:lpstr>16.6 安全性风险分析</vt:lpstr>
      <vt:lpstr>构建威胁模型的步骤</vt:lpstr>
      <vt:lpstr>16.7 传统软件工程活动的作用</vt:lpstr>
      <vt:lpstr>PowerPoint 演示文稿</vt:lpstr>
      <vt:lpstr>16.8 可信性系统验证</vt:lpstr>
      <vt:lpstr>PowerPoint 演示文稿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第十六章 安全性工程</dc:title>
  <dc:creator>Microsoft Office 用户</dc:creator>
  <cp:lastModifiedBy>伟鑫 洪</cp:lastModifiedBy>
  <cp:revision>37</cp:revision>
  <cp:lastPrinted>2024-12-13T01:32:48Z</cp:lastPrinted>
  <dcterms:created xsi:type="dcterms:W3CDTF">2024-12-13T01:32:48Z</dcterms:created>
  <dcterms:modified xsi:type="dcterms:W3CDTF">2025-01-05T07:58:00Z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2052-6.7.0.8823</vt:lpwstr>
  </property>
  <property fmtid="{D5CDD505-2E9C-101B-9397-08002B2CF9AE}" pid="3" name="ICV">
    <vt:lpwstr>EBF7471BE2944E6DD8895B6730E9FA11_42</vt:lpwstr>
  </property>
</Properties>
</file>