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97" r:id="rId2"/>
    <p:sldId id="407" r:id="rId3"/>
    <p:sldId id="414" r:id="rId4"/>
    <p:sldId id="408" r:id="rId5"/>
    <p:sldId id="410" r:id="rId6"/>
    <p:sldId id="412" r:id="rId7"/>
    <p:sldId id="413" r:id="rId8"/>
    <p:sldId id="411" r:id="rId9"/>
    <p:sldId id="415" r:id="rId10"/>
    <p:sldId id="416" r:id="rId11"/>
    <p:sldId id="417" r:id="rId12"/>
    <p:sldId id="420" r:id="rId13"/>
    <p:sldId id="418" r:id="rId14"/>
    <p:sldId id="419" r:id="rId15"/>
    <p:sldId id="421" r:id="rId16"/>
    <p:sldId id="422" r:id="rId17"/>
    <p:sldId id="423" r:id="rId18"/>
    <p:sldId id="424" r:id="rId19"/>
    <p:sldId id="425" r:id="rId20"/>
    <p:sldId id="426" r:id="rId21"/>
    <p:sldId id="427" r:id="rId22"/>
    <p:sldId id="428" r:id="rId23"/>
    <p:sldId id="429" r:id="rId24"/>
    <p:sldId id="430" r:id="rId25"/>
    <p:sldId id="431" r:id="rId2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45"/>
    <p:restoredTop sz="94607"/>
  </p:normalViewPr>
  <p:slideViewPr>
    <p:cSldViewPr>
      <p:cViewPr varScale="1">
        <p:scale>
          <a:sx n="107" d="100"/>
          <a:sy n="107" d="100"/>
        </p:scale>
        <p:origin x="13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4" d="100"/>
          <a:sy n="74" d="100"/>
        </p:scale>
        <p:origin x="-2244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F16BDCA-C4E8-654A-9EBB-6F51256E93A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45D0B2-A0FC-B942-B765-AF0628E51D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55D884E6-3FBE-2C45-BDEF-D269FF05FEC4}" type="datetimeFigureOut">
              <a:rPr lang="zh-CN" altLang="en-US"/>
              <a:pPr>
                <a:defRPr/>
              </a:pPr>
              <a:t>2025-01-08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FEB3D84-D65A-8640-BDC5-8CCE3D5DBB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F4E0BF-030D-EF44-B4A8-9C130742E7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9205DB7-816A-0941-9664-D0A1A350D1C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49629-0402-834B-AA5B-902ABB4D764A}" type="datetimeFigureOut">
              <a:rPr kumimoji="1" lang="zh-CN" altLang="en-US" smtClean="0"/>
              <a:t>2025-01-08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395AC2-8F75-9048-AD71-FCE09AE0EE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7834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软件配置项目（</a:t>
            </a:r>
            <a:r>
              <a:rPr lang="en" altLang="zh-CN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SCI</a:t>
            </a:r>
            <a:r>
              <a:rPr lang="zh-CN" altLang="en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）</a:t>
            </a:r>
            <a:endParaRPr lang="en-US" altLang="zh-CN" b="0" i="0" u="none" strike="noStrike" dirty="0">
              <a:solidFill>
                <a:srgbClr val="121212"/>
              </a:solidFill>
              <a:effectLst/>
              <a:latin typeface="-apple-system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95AC2-8F75-9048-AD71-FCE09AE0EEB1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27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 descr="08f46c7211d24e3a8701b02c.jpg">
            <a:extLst>
              <a:ext uri="{FF2B5EF4-FFF2-40B4-BE49-F238E27FC236}">
                <a16:creationId xmlns:a16="http://schemas.microsoft.com/office/drawing/2014/main" id="{2B82300C-5ECF-6340-BDEB-12C801C2FAE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4221163"/>
            <a:ext cx="750887" cy="135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7E320B-220F-6B41-9488-DCB1FFA2EC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1B67A6-281B-6C45-850F-52F88A43B4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1EC5EE-96F9-A745-BB57-C601FB30AF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FEEC17-DCD3-E349-9761-4C2E97B43F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6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1B7C881-DCAE-9149-A06B-94469DB968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28A50B0-7982-8A4B-804C-39760F39D2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D02FAD-2B0B-8A4B-BC52-D2B5CFDABD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E6ADA0-6607-2E4A-A106-B301BD7FFF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1743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1DB8800-88CA-754A-925A-0CAC675617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D1BD8C8-1EA7-C547-8F74-26DD882DFE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B6439C9-496E-5441-85CD-FA0F7B5D01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95956E-D27A-E641-9005-4A821328A7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0295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E84BF90-8EDB-7049-ABBE-317F38B3D6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C61A73-6DF9-4F4C-ADDC-6779CCAE49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D3864D7-4345-C549-B939-D73BFC8153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7FECE1-5796-ED43-8C6E-685B1FF7B4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4988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9632FC4-94E8-7143-B722-2034B7BD82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10F72F5-96ED-BA44-ABBF-72AA9B15A3D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84F120E-3F2B-274C-B3D8-F32BC70D3E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3F20AE-C617-BC4D-A9EF-BB5D5507BB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2326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26311F-3622-EB45-98B1-A824B281DB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F20432-C29A-F94F-90F0-512FEF1F6B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24E0A6-3E5C-3141-87C1-16400262E1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7321D7-C14F-7B40-B26D-D3E609C9A5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8223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F4E8250-7D59-0243-9711-B814D6C4E7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C38DC86-0F2C-7340-BA50-9FF9451640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BB69E85-5AC8-2844-A7D4-FDB703E289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945B51-4351-6C4D-92DA-902989C18C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128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1E14F24-9ED0-C144-B11E-7FDD3CEDE7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C26F4DF-1A2C-BE4F-AA61-A3BAE5C796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C95ED62-6CCE-6247-9CE6-C5553112FB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AFE6F8-250B-834C-B0F5-42A0365292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2558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995580C-06EE-FC48-A848-7D8AB27369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82A604B-DF10-1F4C-853A-AB446A180B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43AF174-949C-CD4C-9A06-1474F6C202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209FA-F51C-E445-9736-3979786CE0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5134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A226E8-357E-CE46-A308-9917ECC315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D4BE2D-2BFB-E44E-95A6-520864AA87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F82301-C3CE-D842-8393-05FF38EE69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192CD-1D6F-374E-AD2A-B49DE829FA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3905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07C1EA-3D16-C442-84EE-1E65F93019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34A5A3-87ED-0347-B7E9-75CF747C18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F32BD6-1626-0948-85B2-41DCA9D8C9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828683-7312-BA48-BA5C-C9C5EAA85D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3775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A382A28-04E6-8144-8395-381AAD1794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FE738F5-C13C-5640-A427-EF3DC5699E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第五级软件工程</a:t>
            </a:r>
          </a:p>
          <a:p>
            <a:pPr lvl="4"/>
            <a:endParaRPr lang="zh-CN" alt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75B28C4-2289-7D46-86CA-7C53BD98A02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B1A3AFE-A570-F74D-A679-6E9EDD08C09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D489891-8AB2-4148-95F0-2D830935506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DFCA2B67-09D9-6747-8129-2E951CCAF4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TextBox 10">
            <a:extLst>
              <a:ext uri="{FF2B5EF4-FFF2-40B4-BE49-F238E27FC236}">
                <a16:creationId xmlns:a16="http://schemas.microsoft.com/office/drawing/2014/main" id="{1949DFE8-8DBF-B641-B95F-C4FFC046F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188913"/>
            <a:ext cx="1296988" cy="3683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defRPr/>
            </a:pPr>
            <a:r>
              <a:rPr lang="zh-CN" altLang="en-US">
                <a:solidFill>
                  <a:schemeClr val="bg1"/>
                </a:solidFill>
                <a:latin typeface="华文新魏" charset="0"/>
                <a:ea typeface="华文新魏" charset="0"/>
              </a:rPr>
              <a:t>软 件 工 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3">
            <a:extLst>
              <a:ext uri="{FF2B5EF4-FFF2-40B4-BE49-F238E27FC236}">
                <a16:creationId xmlns:a16="http://schemas.microsoft.com/office/drawing/2014/main" id="{8B53866B-818C-904C-BC9E-71AB295E532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17</a:t>
            </a:r>
            <a:r>
              <a:rPr lang="zh-CN" altLang="en-US"/>
              <a:t>章 配置管理</a:t>
            </a:r>
          </a:p>
        </p:txBody>
      </p:sp>
      <p:sp>
        <p:nvSpPr>
          <p:cNvPr id="14338" name="副标题 4">
            <a:extLst>
              <a:ext uri="{FF2B5EF4-FFF2-40B4-BE49-F238E27FC236}">
                <a16:creationId xmlns:a16="http://schemas.microsoft.com/office/drawing/2014/main" id="{8B2290B2-71C7-B64D-A4BD-89E9E7E6B7F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>
            <a:extLst>
              <a:ext uri="{FF2B5EF4-FFF2-40B4-BE49-F238E27FC236}">
                <a16:creationId xmlns:a16="http://schemas.microsoft.com/office/drawing/2014/main" id="{F8BEA1B4-5489-4A48-BD82-18C788E0D6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09E8BABE-D565-B748-8D3C-6BFFDDB6F9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5288" y="620713"/>
            <a:ext cx="8408987" cy="5781675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>
            <a:extLst>
              <a:ext uri="{FF2B5EF4-FFF2-40B4-BE49-F238E27FC236}">
                <a16:creationId xmlns:a16="http://schemas.microsoft.com/office/drawing/2014/main" id="{BB4B3210-D27F-5D4A-A025-4720336B5F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软件配置项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AB7980-D3E2-5842-9806-54EF56396F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软件配置项是在</a:t>
            </a:r>
            <a:r>
              <a:rPr lang="zh-CN" altLang="en-US" dirty="0">
                <a:highlight>
                  <a:srgbClr val="FFFF00"/>
                </a:highlight>
              </a:rPr>
              <a:t>软件过程中创建的信息</a:t>
            </a:r>
            <a:endParaRPr lang="en-US" altLang="zh-CN" dirty="0">
              <a:highlight>
                <a:srgbClr val="FFFF00"/>
              </a:highlight>
            </a:endParaRPr>
          </a:p>
          <a:p>
            <a:pPr eaLnBrk="1" hangingPunct="1"/>
            <a:r>
              <a:rPr lang="zh-CN" altLang="en-US" dirty="0"/>
              <a:t>也可将</a:t>
            </a:r>
            <a:r>
              <a:rPr lang="zh-CN" altLang="en-US" dirty="0">
                <a:highlight>
                  <a:srgbClr val="FFFF00"/>
                </a:highlight>
              </a:rPr>
              <a:t>软件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工具</a:t>
            </a:r>
            <a:r>
              <a:rPr lang="zh-CN" altLang="en-US" dirty="0"/>
              <a:t>列入配置管理的范畴</a:t>
            </a:r>
            <a:endParaRPr lang="en-US" altLang="zh-CN" dirty="0"/>
          </a:p>
          <a:p>
            <a:pPr eaLnBrk="1" hangingPunct="1"/>
            <a:r>
              <a:rPr lang="zh-CN" altLang="en-US" dirty="0"/>
              <a:t>在现实中，是将</a:t>
            </a:r>
            <a:r>
              <a:rPr lang="en-US" altLang="zh-CN" dirty="0"/>
              <a:t>SCI</a:t>
            </a:r>
            <a:r>
              <a:rPr lang="zh-CN" altLang="en-US" dirty="0"/>
              <a:t>组织成</a:t>
            </a:r>
            <a:r>
              <a:rPr lang="zh-CN" altLang="en-US" dirty="0">
                <a:highlight>
                  <a:srgbClr val="FFFF00"/>
                </a:highlight>
              </a:rPr>
              <a:t>配置对象</a:t>
            </a:r>
            <a:r>
              <a:rPr lang="zh-CN" altLang="en-US" dirty="0"/>
              <a:t>，存在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项目数据库</a:t>
            </a:r>
            <a:r>
              <a:rPr lang="zh-CN" altLang="en-US" dirty="0"/>
              <a:t>中</a:t>
            </a:r>
            <a:endParaRPr lang="en-US" altLang="zh-CN" dirty="0"/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">
            <a:extLst>
              <a:ext uri="{FF2B5EF4-FFF2-40B4-BE49-F238E27FC236}">
                <a16:creationId xmlns:a16="http://schemas.microsoft.com/office/drawing/2014/main" id="{EEBDB386-2D3A-1C44-B880-9DC33A9EF3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5602" name="内容占位符 2">
            <a:extLst>
              <a:ext uri="{FF2B5EF4-FFF2-40B4-BE49-F238E27FC236}">
                <a16:creationId xmlns:a16="http://schemas.microsoft.com/office/drawing/2014/main" id="{C882D908-141A-8C4D-AAD7-C8AED206CA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pic>
        <p:nvPicPr>
          <p:cNvPr id="25603" name="Picture 2">
            <a:extLst>
              <a:ext uri="{FF2B5EF4-FFF2-40B4-BE49-F238E27FC236}">
                <a16:creationId xmlns:a16="http://schemas.microsoft.com/office/drawing/2014/main" id="{DD0A06A6-BFC9-B049-92D8-C9825EA7D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0"/>
            <a:ext cx="6662737" cy="661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>
            <a:extLst>
              <a:ext uri="{FF2B5EF4-FFF2-40B4-BE49-F238E27FC236}">
                <a16:creationId xmlns:a16="http://schemas.microsoft.com/office/drawing/2014/main" id="{B63115AB-7D5D-1C45-A6D3-C893B69123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17.2 SCM</a:t>
            </a:r>
            <a:r>
              <a:rPr lang="zh-CN" altLang="en-US"/>
              <a:t>中心存储库</a:t>
            </a:r>
          </a:p>
        </p:txBody>
      </p:sp>
      <p:sp>
        <p:nvSpPr>
          <p:cNvPr id="26626" name="内容占位符 2">
            <a:extLst>
              <a:ext uri="{FF2B5EF4-FFF2-40B4-BE49-F238E27FC236}">
                <a16:creationId xmlns:a16="http://schemas.microsoft.com/office/drawing/2014/main" id="{D35CF1DB-1A2E-1B40-8622-CBA87D046D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今天，</a:t>
            </a:r>
            <a:r>
              <a:rPr lang="zh-CN" altLang="en-US" dirty="0">
                <a:highlight>
                  <a:srgbClr val="FFFF00"/>
                </a:highlight>
              </a:rPr>
              <a:t>中心存储库</a:t>
            </a:r>
            <a:r>
              <a:rPr lang="zh-CN" altLang="en-US" dirty="0"/>
              <a:t>是一个“事务”</a:t>
            </a:r>
            <a:r>
              <a:rPr lang="en-US" altLang="zh-CN" dirty="0"/>
              <a:t>—</a:t>
            </a:r>
            <a:r>
              <a:rPr lang="zh-CN" altLang="en-US" dirty="0"/>
              <a:t>一个</a:t>
            </a:r>
            <a:r>
              <a:rPr lang="zh-CN" altLang="en-US" dirty="0">
                <a:highlight>
                  <a:srgbClr val="FFFF00"/>
                </a:highlight>
              </a:rPr>
              <a:t>作为软件工程信息聚集和存储中心的数据库</a:t>
            </a:r>
            <a:endParaRPr lang="en-US" altLang="zh-CN" dirty="0">
              <a:highlight>
                <a:srgbClr val="FFFF00"/>
              </a:highlight>
            </a:endParaRPr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">
            <a:extLst>
              <a:ext uri="{FF2B5EF4-FFF2-40B4-BE49-F238E27FC236}">
                <a16:creationId xmlns:a16="http://schemas.microsoft.com/office/drawing/2014/main" id="{3A11CE9B-9127-D44B-A9D1-F7455F17F0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中心存储库的作用</a:t>
            </a:r>
          </a:p>
        </p:txBody>
      </p:sp>
      <p:sp>
        <p:nvSpPr>
          <p:cNvPr id="27650" name="内容占位符 2">
            <a:extLst>
              <a:ext uri="{FF2B5EF4-FFF2-40B4-BE49-F238E27FC236}">
                <a16:creationId xmlns:a16="http://schemas.microsoft.com/office/drawing/2014/main" id="{6489A59A-C2F7-3D4A-A57B-ACA9C935AB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数据完整性</a:t>
            </a:r>
            <a:endParaRPr lang="en-US" altLang="zh-CN" dirty="0"/>
          </a:p>
          <a:p>
            <a:pPr eaLnBrk="1" hangingPunct="1"/>
            <a:r>
              <a:rPr lang="zh-CN" altLang="en-US" dirty="0"/>
              <a:t>信息共享</a:t>
            </a:r>
            <a:endParaRPr lang="en-US" altLang="zh-CN" dirty="0"/>
          </a:p>
          <a:p>
            <a:pPr eaLnBrk="1" hangingPunct="1"/>
            <a:r>
              <a:rPr lang="zh-CN" altLang="en-US" dirty="0"/>
              <a:t>工具集成</a:t>
            </a:r>
            <a:endParaRPr lang="en-US" altLang="zh-CN" dirty="0"/>
          </a:p>
          <a:p>
            <a:pPr eaLnBrk="1" hangingPunct="1"/>
            <a:r>
              <a:rPr lang="zh-CN" altLang="en-US" dirty="0"/>
              <a:t>数据集成</a:t>
            </a:r>
            <a:endParaRPr lang="en-US" altLang="zh-CN" dirty="0"/>
          </a:p>
          <a:p>
            <a:pPr eaLnBrk="1" hangingPunct="1"/>
            <a:r>
              <a:rPr lang="zh-CN" altLang="en-US" dirty="0"/>
              <a:t>推行方法</a:t>
            </a:r>
            <a:endParaRPr lang="en-US" altLang="zh-CN" dirty="0"/>
          </a:p>
          <a:p>
            <a:pPr eaLnBrk="1" hangingPunct="1"/>
            <a:r>
              <a:rPr lang="zh-CN" altLang="en-US" dirty="0"/>
              <a:t>文档标准化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2">
            <a:extLst>
              <a:ext uri="{FF2B5EF4-FFF2-40B4-BE49-F238E27FC236}">
                <a16:creationId xmlns:a16="http://schemas.microsoft.com/office/drawing/2014/main" id="{3E6FBFEE-6853-CF40-8086-D4950F25FA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1550" y="-50800"/>
            <a:ext cx="7308850" cy="6908800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>
            <a:extLst>
              <a:ext uri="{FF2B5EF4-FFF2-40B4-BE49-F238E27FC236}">
                <a16:creationId xmlns:a16="http://schemas.microsoft.com/office/drawing/2014/main" id="{9BC80D52-E817-1442-B87B-2BD8CCC096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SCM</a:t>
            </a:r>
            <a:r>
              <a:rPr lang="zh-CN" altLang="en-US"/>
              <a:t>中心存储库特征</a:t>
            </a:r>
          </a:p>
        </p:txBody>
      </p:sp>
      <p:sp>
        <p:nvSpPr>
          <p:cNvPr id="29698" name="内容占位符 2">
            <a:extLst>
              <a:ext uri="{FF2B5EF4-FFF2-40B4-BE49-F238E27FC236}">
                <a16:creationId xmlns:a16="http://schemas.microsoft.com/office/drawing/2014/main" id="{FC99BDDE-04DA-A345-B606-DCD1BAE057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版本控制</a:t>
            </a:r>
            <a:endParaRPr lang="en-US" altLang="zh-CN" dirty="0"/>
          </a:p>
          <a:p>
            <a:pPr eaLnBrk="1" hangingPunct="1"/>
            <a:r>
              <a:rPr lang="zh-CN" altLang="en-US" dirty="0"/>
              <a:t>相关性跟踪和变更管理</a:t>
            </a:r>
            <a:endParaRPr lang="en-US" altLang="zh-CN" dirty="0"/>
          </a:p>
          <a:p>
            <a:pPr eaLnBrk="1" hangingPunct="1"/>
            <a:r>
              <a:rPr lang="zh-CN" altLang="en-US" dirty="0"/>
              <a:t>需求跟踪</a:t>
            </a:r>
            <a:endParaRPr lang="en-US" altLang="zh-CN" dirty="0"/>
          </a:p>
          <a:p>
            <a:pPr eaLnBrk="1" hangingPunct="1"/>
            <a:r>
              <a:rPr lang="zh-CN" altLang="en-US" dirty="0"/>
              <a:t>配置管理</a:t>
            </a:r>
            <a:endParaRPr lang="en-US" altLang="zh-CN" dirty="0"/>
          </a:p>
          <a:p>
            <a:pPr eaLnBrk="1" hangingPunct="1"/>
            <a:r>
              <a:rPr lang="zh-CN" altLang="en-US" dirty="0"/>
              <a:t>审核跟踪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>
            <a:extLst>
              <a:ext uri="{FF2B5EF4-FFF2-40B4-BE49-F238E27FC236}">
                <a16:creationId xmlns:a16="http://schemas.microsoft.com/office/drawing/2014/main" id="{16490C8D-A55E-464B-96A6-903C76D1B9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17.3 SCM</a:t>
            </a:r>
            <a:r>
              <a:rPr lang="zh-CN" altLang="en-US"/>
              <a:t>过程</a:t>
            </a:r>
          </a:p>
        </p:txBody>
      </p:sp>
      <p:pic>
        <p:nvPicPr>
          <p:cNvPr id="30722" name="Picture 2">
            <a:extLst>
              <a:ext uri="{FF2B5EF4-FFF2-40B4-BE49-F238E27FC236}">
                <a16:creationId xmlns:a16="http://schemas.microsoft.com/office/drawing/2014/main" id="{6F759DEE-1E8B-6746-87EF-C759609E997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19250" y="1412875"/>
            <a:ext cx="5113338" cy="5026025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>
            <a:extLst>
              <a:ext uri="{FF2B5EF4-FFF2-40B4-BE49-F238E27FC236}">
                <a16:creationId xmlns:a16="http://schemas.microsoft.com/office/drawing/2014/main" id="{D6681389-F547-F84F-A26C-5492C4B978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软件配置中对象的标识</a:t>
            </a:r>
          </a:p>
        </p:txBody>
      </p:sp>
      <p:sp>
        <p:nvSpPr>
          <p:cNvPr id="31746" name="内容占位符 2">
            <a:extLst>
              <a:ext uri="{FF2B5EF4-FFF2-40B4-BE49-F238E27FC236}">
                <a16:creationId xmlns:a16="http://schemas.microsoft.com/office/drawing/2014/main" id="{D3BD205F-B90D-C24C-B91A-0CE401D135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为了控制和管理软件配置项，必须对每个配置项单独命名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软件配置项分为基本对象和复合对象</a:t>
            </a:r>
            <a:r>
              <a:rPr lang="en-US" altLang="zh-CN" dirty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基本对象</a:t>
            </a:r>
            <a:r>
              <a:rPr lang="zh-CN" altLang="en-US" dirty="0"/>
              <a:t>：分析</a:t>
            </a:r>
            <a:r>
              <a:rPr lang="en-US" altLang="zh-CN" dirty="0"/>
              <a:t>\</a:t>
            </a:r>
            <a:r>
              <a:rPr lang="zh-CN" altLang="en-US" dirty="0"/>
              <a:t>设计</a:t>
            </a:r>
            <a:r>
              <a:rPr lang="en-US" altLang="zh-CN" dirty="0"/>
              <a:t>\</a:t>
            </a:r>
            <a:r>
              <a:rPr lang="zh-CN" altLang="en-US" dirty="0"/>
              <a:t>编码</a:t>
            </a:r>
            <a:r>
              <a:rPr lang="en-US" altLang="zh-CN" dirty="0"/>
              <a:t>\</a:t>
            </a:r>
            <a:r>
              <a:rPr lang="zh-CN" altLang="en-US" dirty="0"/>
              <a:t>测试时所建立的”文档单元”</a:t>
            </a:r>
            <a:r>
              <a:rPr lang="en-US" altLang="zh-CN" dirty="0"/>
              <a:t>,</a:t>
            </a:r>
            <a:r>
              <a:rPr lang="zh-CN" altLang="en-US" dirty="0"/>
              <a:t>如</a:t>
            </a:r>
            <a:r>
              <a:rPr lang="en-US" altLang="zh-CN" dirty="0"/>
              <a:t>,</a:t>
            </a:r>
            <a:r>
              <a:rPr lang="zh-CN" altLang="en-US" dirty="0"/>
              <a:t>需求规格说明中的一节、一个模块的源代码、一组测试用例。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复合对象</a:t>
            </a:r>
            <a:r>
              <a:rPr lang="zh-CN" altLang="en-US" dirty="0"/>
              <a:t>：基本对象或其他复合对象的一个集合。如，“设计规格说明书”是一个复合对象、一些基本对象，如“数据模型”、“模块</a:t>
            </a:r>
            <a:r>
              <a:rPr lang="en-US" altLang="zh-CN" dirty="0"/>
              <a:t>N”</a:t>
            </a:r>
            <a:r>
              <a:rPr lang="zh-CN" altLang="en-US" dirty="0"/>
              <a:t>的集合。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每个配置项可用一组信息来唯一地标识它。</a:t>
            </a:r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标题 1">
            <a:extLst>
              <a:ext uri="{FF2B5EF4-FFF2-40B4-BE49-F238E27FC236}">
                <a16:creationId xmlns:a16="http://schemas.microsoft.com/office/drawing/2014/main" id="{5F6B7B4E-CCA2-184C-9AB9-54249F5DB8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版本控制</a:t>
            </a:r>
          </a:p>
        </p:txBody>
      </p:sp>
      <p:sp>
        <p:nvSpPr>
          <p:cNvPr id="32770" name="内容占位符 2">
            <a:extLst>
              <a:ext uri="{FF2B5EF4-FFF2-40B4-BE49-F238E27FC236}">
                <a16:creationId xmlns:a16="http://schemas.microsoft.com/office/drawing/2014/main" id="{E3ECB13D-2C5B-AA47-A259-51856D66B8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708525"/>
          </a:xfrm>
        </p:spPr>
        <p:txBody>
          <a:bodyPr/>
          <a:lstStyle/>
          <a:p>
            <a:pPr algn="just">
              <a:lnSpc>
                <a:spcPts val="4000"/>
              </a:lnSpc>
              <a:spcBef>
                <a:spcPts val="200"/>
              </a:spcBef>
              <a:spcAft>
                <a:spcPts val="400"/>
              </a:spcAft>
              <a:buClr>
                <a:schemeClr val="tx2"/>
              </a:buClr>
              <a:buSzPct val="80000"/>
            </a:pPr>
            <a:r>
              <a:rPr lang="zh-CN" altLang="en-US" dirty="0">
                <a:latin typeface="Times New Roman" panose="02020603050405020304" pitchFamily="18" charset="0"/>
              </a:rPr>
              <a:t>软件的每一版本都是软件基线库的配置项（源代码、文档、数据）的一个集合。</a:t>
            </a:r>
          </a:p>
          <a:p>
            <a:pPr algn="just">
              <a:lnSpc>
                <a:spcPts val="4000"/>
              </a:lnSpc>
              <a:spcBef>
                <a:spcPts val="200"/>
              </a:spcBef>
              <a:spcAft>
                <a:spcPts val="400"/>
              </a:spcAft>
              <a:buClr>
                <a:schemeClr val="tx2"/>
              </a:buClr>
              <a:buSzPct val="80000"/>
            </a:pPr>
            <a:r>
              <a:rPr lang="zh-CN" altLang="en-US" dirty="0">
                <a:latin typeface="Times New Roman" panose="02020603050405020304" pitchFamily="18" charset="0"/>
              </a:rPr>
              <a:t>版本控制的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目的</a:t>
            </a:r>
            <a:r>
              <a:rPr lang="zh-CN" altLang="en-US" dirty="0">
                <a:latin typeface="Times New Roman" panose="02020603050405020304" pitchFamily="18" charset="0"/>
              </a:rPr>
              <a:t>是按照一定的规则保存配置项的所有版本，避免发生版本丢失或混淆等现象，并且可以快速准确地查找到配置项的任何版本。</a:t>
            </a:r>
          </a:p>
          <a:p>
            <a:pPr lvl="1">
              <a:lnSpc>
                <a:spcPts val="4000"/>
              </a:lnSpc>
              <a:spcBef>
                <a:spcPts val="200"/>
              </a:spcBef>
              <a:spcAft>
                <a:spcPts val="400"/>
              </a:spcAft>
              <a:buClr>
                <a:schemeClr val="tx2"/>
              </a:buClr>
            </a:pPr>
            <a:r>
              <a:rPr lang="zh-CN" altLang="en-US" sz="3200" dirty="0">
                <a:highlight>
                  <a:srgbClr val="FFFF00"/>
                </a:highlight>
                <a:latin typeface="Times New Roman" panose="02020603050405020304" pitchFamily="18" charset="0"/>
              </a:rPr>
              <a:t>所有项目成员都必须遵照版本控制规程操作配置库。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>
            <a:extLst>
              <a:ext uri="{FF2B5EF4-FFF2-40B4-BE49-F238E27FC236}">
                <a16:creationId xmlns:a16="http://schemas.microsoft.com/office/drawing/2014/main" id="{2597C61A-8DC0-0647-83DF-C59799D5A9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变更管理</a:t>
            </a:r>
          </a:p>
        </p:txBody>
      </p:sp>
      <p:sp>
        <p:nvSpPr>
          <p:cNvPr id="15362" name="内容占位符 2">
            <a:extLst>
              <a:ext uri="{FF2B5EF4-FFF2-40B4-BE49-F238E27FC236}">
                <a16:creationId xmlns:a16="http://schemas.microsoft.com/office/drawing/2014/main" id="{D558597A-6014-BE41-94A0-3733DE1A4E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在开发计算机软件时，变更是</a:t>
            </a:r>
            <a:r>
              <a:rPr lang="zh-CN" altLang="en-US" dirty="0">
                <a:solidFill>
                  <a:srgbClr val="FF0000"/>
                </a:solidFill>
              </a:rPr>
              <a:t>不可避免</a:t>
            </a:r>
            <a:r>
              <a:rPr lang="zh-CN" altLang="en-US" dirty="0"/>
              <a:t>的</a:t>
            </a:r>
            <a:endParaRPr lang="en-US" altLang="zh-CN" dirty="0"/>
          </a:p>
          <a:p>
            <a:pPr eaLnBrk="1" hangingPunct="1"/>
            <a:r>
              <a:rPr lang="zh-CN" altLang="en-US" dirty="0"/>
              <a:t>变更</a:t>
            </a:r>
            <a:r>
              <a:rPr lang="zh-CN" altLang="en-US" dirty="0">
                <a:solidFill>
                  <a:srgbClr val="FF0000"/>
                </a:solidFill>
              </a:rPr>
              <a:t>加剧</a:t>
            </a:r>
            <a:r>
              <a:rPr lang="zh-CN" altLang="en-US" dirty="0"/>
              <a:t>了共同开发某一项目的软件工程师之间的</a:t>
            </a:r>
            <a:r>
              <a:rPr lang="zh-CN" altLang="en-US" dirty="0">
                <a:solidFill>
                  <a:srgbClr val="FF0000"/>
                </a:solidFill>
              </a:rPr>
              <a:t>混乱</a:t>
            </a:r>
            <a:r>
              <a:rPr lang="zh-CN" altLang="en-US" dirty="0"/>
              <a:t>。</a:t>
            </a:r>
            <a:endParaRPr lang="en-US" altLang="zh-CN" dirty="0"/>
          </a:p>
          <a:p>
            <a:pPr eaLnBrk="1" hangingPunct="1"/>
            <a:r>
              <a:rPr lang="zh-CN" altLang="en-US" dirty="0"/>
              <a:t>变更管理，通常叫做</a:t>
            </a:r>
            <a:r>
              <a:rPr lang="zh-CN" altLang="en-US" dirty="0">
                <a:solidFill>
                  <a:srgbClr val="FF0000"/>
                </a:solidFill>
              </a:rPr>
              <a:t>软件配置管理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1">
            <a:extLst>
              <a:ext uri="{FF2B5EF4-FFF2-40B4-BE49-F238E27FC236}">
                <a16:creationId xmlns:a16="http://schemas.microsoft.com/office/drawing/2014/main" id="{248C7998-6932-7C45-B218-4756AF12C6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版本控制（续）</a:t>
            </a:r>
          </a:p>
        </p:txBody>
      </p:sp>
      <p:sp>
        <p:nvSpPr>
          <p:cNvPr id="33794" name="内容占位符 2">
            <a:extLst>
              <a:ext uri="{FF2B5EF4-FFF2-40B4-BE49-F238E27FC236}">
                <a16:creationId xmlns:a16="http://schemas.microsoft.com/office/drawing/2014/main" id="{39FE1FD4-8890-764E-91D3-4BF3A2F580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版本控制系统实现或者直接集成了四个主要功能：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存储所有相关配置对象的项目数据库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存储配置对象所有版本的版本管理功能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是软件工程师能够搜集所有相关配置对象和构造软件特定版本的</a:t>
            </a:r>
            <a:r>
              <a:rPr lang="en-US" altLang="zh-CN" dirty="0"/>
              <a:t>make</a:t>
            </a:r>
            <a:r>
              <a:rPr lang="zh-CN" altLang="en-US" dirty="0"/>
              <a:t>工具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问题跟踪功能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 1">
            <a:extLst>
              <a:ext uri="{FF2B5EF4-FFF2-40B4-BE49-F238E27FC236}">
                <a16:creationId xmlns:a16="http://schemas.microsoft.com/office/drawing/2014/main" id="{CE5B8BFA-CBA4-E243-97CC-B45582C015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变更控制</a:t>
            </a:r>
          </a:p>
        </p:txBody>
      </p:sp>
      <p:sp>
        <p:nvSpPr>
          <p:cNvPr id="34818" name="内容占位符 2">
            <a:extLst>
              <a:ext uri="{FF2B5EF4-FFF2-40B4-BE49-F238E27FC236}">
                <a16:creationId xmlns:a16="http://schemas.microsoft.com/office/drawing/2014/main" id="{B6A0653C-28D3-7E40-ADA9-F2ECCE72DF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变更控制的</a:t>
            </a:r>
            <a:r>
              <a:rPr lang="zh-CN" altLang="en-US" dirty="0">
                <a:highlight>
                  <a:srgbClr val="FFFF00"/>
                </a:highlight>
                <a:latin typeface="Times New Roman" panose="02020603050405020304" pitchFamily="18" charset="0"/>
              </a:rPr>
              <a:t>目的是防止配置项被随意修改而导致混乱。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标题 1">
            <a:extLst>
              <a:ext uri="{FF2B5EF4-FFF2-40B4-BE49-F238E27FC236}">
                <a16:creationId xmlns:a16="http://schemas.microsoft.com/office/drawing/2014/main" id="{8A085D7E-E684-E741-8C69-2CF86706AE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pic>
        <p:nvPicPr>
          <p:cNvPr id="35842" name="内容占位符 3" descr="20041119164034251.gif">
            <a:extLst>
              <a:ext uri="{FF2B5EF4-FFF2-40B4-BE49-F238E27FC236}">
                <a16:creationId xmlns:a16="http://schemas.microsoft.com/office/drawing/2014/main" id="{0283D004-72D1-F041-B412-BC1BB10812B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0825" y="44450"/>
            <a:ext cx="4824413" cy="6670675"/>
          </a:xfrm>
        </p:spPr>
      </p:pic>
      <p:pic>
        <p:nvPicPr>
          <p:cNvPr id="35843" name="图片 1">
            <a:extLst>
              <a:ext uri="{FF2B5EF4-FFF2-40B4-BE49-F238E27FC236}">
                <a16:creationId xmlns:a16="http://schemas.microsoft.com/office/drawing/2014/main" id="{DEEAD03C-146D-504E-8EB1-968DDFC47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404813"/>
            <a:ext cx="4356100" cy="568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1">
            <a:extLst>
              <a:ext uri="{FF2B5EF4-FFF2-40B4-BE49-F238E27FC236}">
                <a16:creationId xmlns:a16="http://schemas.microsoft.com/office/drawing/2014/main" id="{60DDC3EE-6132-4340-BE6C-34311F50E5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配置审核</a:t>
            </a:r>
          </a:p>
        </p:txBody>
      </p:sp>
      <p:sp>
        <p:nvSpPr>
          <p:cNvPr id="36866" name="内容占位符 2">
            <a:extLst>
              <a:ext uri="{FF2B5EF4-FFF2-40B4-BE49-F238E27FC236}">
                <a16:creationId xmlns:a16="http://schemas.microsoft.com/office/drawing/2014/main" id="{5CA1C4D4-F5FB-634E-BAE7-42C0C80F74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正式技术评审关注的是配置对象在修改后的技术正确性</a:t>
            </a:r>
            <a:endParaRPr lang="en-US" altLang="zh-CN" dirty="0"/>
          </a:p>
          <a:p>
            <a:pPr eaLnBrk="1" hangingPunct="1"/>
            <a:r>
              <a:rPr lang="zh-CN" altLang="en-US" dirty="0"/>
              <a:t>软件配置审核作为正式技术评审的补充，</a:t>
            </a:r>
            <a:r>
              <a:rPr lang="zh-CN" altLang="en-US" dirty="0">
                <a:latin typeface="Times New Roman" panose="02020603050405020304" pitchFamily="18" charset="0"/>
              </a:rPr>
              <a:t>目的是要保证所有人员（包括配置管理员、配置控制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委员会</a:t>
            </a:r>
            <a:r>
              <a:rPr lang="zh-CN" altLang="en-US" dirty="0">
                <a:latin typeface="Times New Roman" panose="02020603050405020304" pitchFamily="18" charset="0"/>
              </a:rPr>
              <a:t>、和普通项目成员）都遵守配置管理规范。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内容占位符 2">
            <a:extLst>
              <a:ext uri="{FF2B5EF4-FFF2-40B4-BE49-F238E27FC236}">
                <a16:creationId xmlns:a16="http://schemas.microsoft.com/office/drawing/2014/main" id="{DF6DB2E8-8ED5-F845-AF76-0CA7068DC4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476250"/>
            <a:ext cx="8229600" cy="5649913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zh-CN" altLang="en-US" dirty="0"/>
              <a:t>配置审核要解决以下问题：</a:t>
            </a:r>
            <a:endParaRPr lang="en-US" altLang="zh-CN" dirty="0"/>
          </a:p>
          <a:p>
            <a:pPr lvl="1" eaLnBrk="1" hangingPunct="1">
              <a:lnSpc>
                <a:spcPct val="100000"/>
              </a:lnSpc>
            </a:pPr>
            <a:r>
              <a:rPr lang="zh-CN" altLang="en-US" dirty="0"/>
              <a:t>指定的变更已经完成了吗？</a:t>
            </a:r>
            <a:endParaRPr lang="en-US" altLang="zh-CN" dirty="0"/>
          </a:p>
          <a:p>
            <a:pPr lvl="1" eaLnBrk="1" hangingPunct="1">
              <a:lnSpc>
                <a:spcPct val="100000"/>
              </a:lnSpc>
            </a:pPr>
            <a:r>
              <a:rPr lang="zh-CN" altLang="en-US" dirty="0"/>
              <a:t>是否已经进行了正式技术评审来评估技术正确性</a:t>
            </a:r>
            <a:endParaRPr lang="en-US" altLang="zh-CN" dirty="0"/>
          </a:p>
          <a:p>
            <a:pPr lvl="1" eaLnBrk="1" hangingPunct="1">
              <a:lnSpc>
                <a:spcPct val="100000"/>
              </a:lnSpc>
            </a:pPr>
            <a:r>
              <a:rPr lang="zh-CN" altLang="en-US" dirty="0"/>
              <a:t>是否遵循了软件过程，是否正确地应用了软件工程标准？</a:t>
            </a:r>
            <a:endParaRPr lang="en-US" altLang="zh-CN" dirty="0"/>
          </a:p>
          <a:p>
            <a:pPr lvl="1" eaLnBrk="1" hangingPunct="1">
              <a:lnSpc>
                <a:spcPct val="100000"/>
              </a:lnSpc>
            </a:pPr>
            <a:r>
              <a:rPr lang="zh-CN" altLang="en-US" dirty="0"/>
              <a:t>在</a:t>
            </a:r>
            <a:r>
              <a:rPr lang="en-US" altLang="zh-CN" dirty="0"/>
              <a:t>SCI</a:t>
            </a:r>
            <a:r>
              <a:rPr lang="zh-CN" altLang="en-US" dirty="0"/>
              <a:t>中“显著标明”所做的变更了吗？是否说明了变更日期和变更者？配置对象的属性反映出该变更了吗？</a:t>
            </a:r>
            <a:endParaRPr lang="en-US" altLang="zh-CN" dirty="0"/>
          </a:p>
          <a:p>
            <a:pPr lvl="1" eaLnBrk="1" hangingPunct="1">
              <a:lnSpc>
                <a:spcPct val="100000"/>
              </a:lnSpc>
            </a:pPr>
            <a:r>
              <a:rPr lang="zh-CN" altLang="en-US" dirty="0"/>
              <a:t>是否遵循了</a:t>
            </a:r>
            <a:r>
              <a:rPr lang="en-US" altLang="zh-CN" dirty="0"/>
              <a:t>SCM</a:t>
            </a:r>
            <a:r>
              <a:rPr lang="zh-CN" altLang="en-US" dirty="0"/>
              <a:t>规程中标注变更、记录变更和报告变更的规程？</a:t>
            </a:r>
            <a:endParaRPr lang="en-US" altLang="zh-CN" dirty="0"/>
          </a:p>
          <a:p>
            <a:pPr lvl="1" eaLnBrk="1" hangingPunct="1">
              <a:lnSpc>
                <a:spcPct val="100000"/>
              </a:lnSpc>
            </a:pPr>
            <a:r>
              <a:rPr lang="zh-CN" altLang="en-US" dirty="0"/>
              <a:t>是否已经正确地更新了所有相关的</a:t>
            </a:r>
            <a:r>
              <a:rPr lang="en-US" altLang="zh-CN" dirty="0"/>
              <a:t>SCI</a:t>
            </a:r>
            <a:r>
              <a:rPr lang="zh-CN" altLang="en-US" dirty="0"/>
              <a:t>？</a:t>
            </a:r>
          </a:p>
          <a:p>
            <a:pPr eaLnBrk="1" hangingPunct="1">
              <a:lnSpc>
                <a:spcPct val="100000"/>
              </a:lnSpc>
            </a:pP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标题 1">
            <a:extLst>
              <a:ext uri="{FF2B5EF4-FFF2-40B4-BE49-F238E27FC236}">
                <a16:creationId xmlns:a16="http://schemas.microsoft.com/office/drawing/2014/main" id="{822E7D50-2F73-984C-87B1-18776AC153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状态报告</a:t>
            </a:r>
          </a:p>
        </p:txBody>
      </p:sp>
      <p:sp>
        <p:nvSpPr>
          <p:cNvPr id="38914" name="内容占位符 2">
            <a:extLst>
              <a:ext uri="{FF2B5EF4-FFF2-40B4-BE49-F238E27FC236}">
                <a16:creationId xmlns:a16="http://schemas.microsoft.com/office/drawing/2014/main" id="{992F89E6-CAB5-154C-8953-D5D6967A00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 eaLnBrk="1" hangingPunct="1"/>
            <a:r>
              <a:rPr lang="zh-CN" altLang="en-US" dirty="0"/>
              <a:t>配置状态报告是一个</a:t>
            </a:r>
            <a:r>
              <a:rPr lang="en-US" altLang="zh-CN" dirty="0"/>
              <a:t>SCM</a:t>
            </a:r>
            <a:r>
              <a:rPr lang="zh-CN" altLang="en-US" dirty="0"/>
              <a:t>任务，解答以下问题：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发生了什么事？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是谁做的？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是什么时候发生的？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会影响到别的什么？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变更控制中产生，定期生成的</a:t>
            </a:r>
            <a:r>
              <a:rPr lang="en-US" altLang="zh-CN" dirty="0"/>
              <a:t>SCR</a:t>
            </a:r>
            <a:r>
              <a:rPr lang="zh-CN" altLang="en-US" dirty="0"/>
              <a:t>报告使管理者和开发人员可以评估重要的变更。</a:t>
            </a:r>
            <a:endParaRPr lang="en-US" altLang="zh-CN" dirty="0"/>
          </a:p>
          <a:p>
            <a:pPr lvl="1"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内容占位符 2">
            <a:extLst>
              <a:ext uri="{FF2B5EF4-FFF2-40B4-BE49-F238E27FC236}">
                <a16:creationId xmlns:a16="http://schemas.microsoft.com/office/drawing/2014/main" id="{341EC10B-1ACF-6545-9EC3-17A2E90DA7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825" y="1600200"/>
            <a:ext cx="8435975" cy="4525963"/>
          </a:xfrm>
        </p:spPr>
        <p:txBody>
          <a:bodyPr/>
          <a:lstStyle/>
          <a:p>
            <a:pPr eaLnBrk="1" hangingPunct="1"/>
            <a:r>
              <a:rPr lang="zh-CN" altLang="en-US" dirty="0"/>
              <a:t>软件过程的输出信息主要分为三类：</a:t>
            </a:r>
            <a:endParaRPr lang="en-US" altLang="zh-CN" dirty="0"/>
          </a:p>
          <a:p>
            <a:pPr lvl="1" eaLnBrk="1" hangingPunct="1"/>
            <a:r>
              <a:rPr lang="zh-CN" altLang="en-US" dirty="0">
                <a:solidFill>
                  <a:srgbClr val="0070C0"/>
                </a:solidFill>
              </a:rPr>
              <a:t>计算机程序</a:t>
            </a:r>
            <a:r>
              <a:rPr lang="zh-CN" altLang="en-US" dirty="0"/>
              <a:t>（源代码和可执行程序）</a:t>
            </a:r>
            <a:endParaRPr lang="en-US" altLang="zh-CN" dirty="0"/>
          </a:p>
          <a:p>
            <a:pPr lvl="1" eaLnBrk="1" hangingPunct="1"/>
            <a:r>
              <a:rPr lang="zh-CN" altLang="en-US" dirty="0">
                <a:solidFill>
                  <a:srgbClr val="0070C0"/>
                </a:solidFill>
              </a:rPr>
              <a:t>描述计算机程序的文档</a:t>
            </a:r>
            <a:r>
              <a:rPr lang="zh-CN" altLang="en-US" dirty="0"/>
              <a:t>（针对技术开发者和用户）</a:t>
            </a:r>
            <a:endParaRPr lang="en-US" altLang="zh-CN" dirty="0"/>
          </a:p>
          <a:p>
            <a:pPr lvl="1" eaLnBrk="1" hangingPunct="1"/>
            <a:r>
              <a:rPr lang="zh-CN" altLang="en-US" dirty="0">
                <a:solidFill>
                  <a:srgbClr val="0070C0"/>
                </a:solidFill>
              </a:rPr>
              <a:t>数据</a:t>
            </a:r>
            <a:r>
              <a:rPr lang="zh-CN" altLang="en-US" dirty="0"/>
              <a:t>（包含在程序内部的数据，或程序外部的数据）</a:t>
            </a:r>
            <a:endParaRPr lang="en-US" altLang="zh-CN" dirty="0"/>
          </a:p>
          <a:p>
            <a:pPr lvl="1" eaLnBrk="1" hangingPunct="1">
              <a:buFontTx/>
              <a:buNone/>
            </a:pPr>
            <a:r>
              <a:rPr lang="zh-CN" altLang="en-US" dirty="0"/>
              <a:t>在软件过程中产生的所有信息项总称为</a:t>
            </a:r>
            <a:r>
              <a:rPr lang="zh-CN" altLang="en-US" dirty="0">
                <a:solidFill>
                  <a:srgbClr val="FF0000"/>
                </a:solidFill>
              </a:rPr>
              <a:t>软件配置</a:t>
            </a:r>
            <a:endParaRPr lang="en-US" altLang="zh-CN" dirty="0">
              <a:solidFill>
                <a:srgbClr val="FF0000"/>
              </a:solidFill>
            </a:endParaRPr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zh-CN" altLang="en-US" dirty="0"/>
          </a:p>
        </p:txBody>
      </p:sp>
      <p:sp>
        <p:nvSpPr>
          <p:cNvPr id="16386" name="标题 1">
            <a:extLst>
              <a:ext uri="{FF2B5EF4-FFF2-40B4-BE49-F238E27FC236}">
                <a16:creationId xmlns:a16="http://schemas.microsoft.com/office/drawing/2014/main" id="{FBCE996E-8184-FE4D-93C5-64B1DA4B6F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17.1 </a:t>
            </a:r>
            <a:r>
              <a:rPr lang="zh-CN" altLang="en-US"/>
              <a:t>软件配置管理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>
            <a:extLst>
              <a:ext uri="{FF2B5EF4-FFF2-40B4-BE49-F238E27FC236}">
                <a16:creationId xmlns:a16="http://schemas.microsoft.com/office/drawing/2014/main" id="{FDC0B990-7514-014F-AB28-2FC710C81C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17.1 </a:t>
            </a:r>
            <a:r>
              <a:rPr lang="zh-CN" altLang="en-US"/>
              <a:t>软件配置管理（续）</a:t>
            </a:r>
          </a:p>
        </p:txBody>
      </p:sp>
      <p:sp>
        <p:nvSpPr>
          <p:cNvPr id="17410" name="内容占位符 2">
            <a:extLst>
              <a:ext uri="{FF2B5EF4-FFF2-40B4-BE49-F238E27FC236}">
                <a16:creationId xmlns:a16="http://schemas.microsoft.com/office/drawing/2014/main" id="{8D9097C4-2DE1-F14F-A39D-6B9343849E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850" y="1600200"/>
            <a:ext cx="8362950" cy="4525963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软件配置管理</a:t>
            </a:r>
            <a:r>
              <a:rPr lang="zh-CN" altLang="en-US" sz="2400" dirty="0">
                <a:latin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</a:rPr>
              <a:t>Software Configuration Management, SCM</a:t>
            </a:r>
            <a:r>
              <a:rPr lang="zh-CN" altLang="en-US" sz="2400" dirty="0">
                <a:latin typeface="Times New Roman" panose="02020603050405020304" pitchFamily="18" charset="0"/>
              </a:rPr>
              <a:t>）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是指通过执行版本控制、变更控制等规程，以及使用合适的配置管理软件，来保证所有配置项的完整性和可跟踪性。</a:t>
            </a:r>
            <a:r>
              <a:rPr lang="zh-CN" altLang="en-US" dirty="0"/>
              <a:t>配置管理是对工作成果的一种有效保护。</a:t>
            </a:r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3">
            <a:extLst>
              <a:ext uri="{FF2B5EF4-FFF2-40B4-BE49-F238E27FC236}">
                <a16:creationId xmlns:a16="http://schemas.microsoft.com/office/drawing/2014/main" id="{C43F2E1E-A297-DE47-AE55-1A09BB66691B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179388" y="188913"/>
            <a:ext cx="8689975" cy="5943600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软件配置管理</a:t>
            </a:r>
            <a:r>
              <a:rPr lang="en-US" altLang="zh-CN" sz="2800" dirty="0"/>
              <a:t>(SCM)</a:t>
            </a:r>
            <a:r>
              <a:rPr lang="zh-CN" altLang="en-US" sz="2800" dirty="0"/>
              <a:t>是</a:t>
            </a:r>
            <a:r>
              <a:rPr lang="zh-CN" altLang="en-US" sz="2800" dirty="0">
                <a:highlight>
                  <a:srgbClr val="FFFF00"/>
                </a:highlight>
              </a:rPr>
              <a:t>贯穿于整个软件过程中</a:t>
            </a:r>
            <a:r>
              <a:rPr lang="zh-CN" altLang="en-US" sz="2800" dirty="0"/>
              <a:t>的保护性活动。</a:t>
            </a:r>
          </a:p>
          <a:p>
            <a:pPr eaLnBrk="1" hangingPunct="1"/>
            <a:r>
              <a:rPr lang="en-US" altLang="zh-CN" sz="2800" dirty="0"/>
              <a:t>SCM</a:t>
            </a:r>
            <a:r>
              <a:rPr lang="zh-CN" altLang="en-US" sz="2800" dirty="0">
                <a:solidFill>
                  <a:srgbClr val="FF0000"/>
                </a:solidFill>
              </a:rPr>
              <a:t>目的</a:t>
            </a:r>
            <a:r>
              <a:rPr lang="zh-CN" altLang="en-US" sz="2800" dirty="0"/>
              <a:t>是保证软件项目生成的产品在软件生命周期中的完整性和一致性</a:t>
            </a:r>
            <a:r>
              <a:rPr lang="en-US" altLang="zh-CN" sz="2800" dirty="0"/>
              <a:t>.</a:t>
            </a:r>
          </a:p>
          <a:p>
            <a:pPr eaLnBrk="1" hangingPunct="1"/>
            <a:r>
              <a:rPr lang="zh-CN" altLang="en-US" sz="2800" dirty="0"/>
              <a:t>因为变化可能发生在任意时间，</a:t>
            </a:r>
            <a:r>
              <a:rPr lang="en-US" altLang="zh-CN" sz="2800" dirty="0"/>
              <a:t>SCM </a:t>
            </a:r>
            <a:r>
              <a:rPr lang="zh-CN" altLang="en-US" sz="2800" dirty="0"/>
              <a:t>活动被设计来</a:t>
            </a:r>
            <a:r>
              <a:rPr lang="en-US" altLang="zh-CN" sz="2800" dirty="0"/>
              <a:t>:</a:t>
            </a:r>
          </a:p>
          <a:p>
            <a:pPr lvl="1" eaLnBrk="1" hangingPunct="1"/>
            <a:r>
              <a:rPr lang="en-US" altLang="zh-CN" sz="2400" dirty="0"/>
              <a:t>   (1)</a:t>
            </a:r>
            <a:r>
              <a:rPr lang="zh-CN" altLang="en-US" sz="2400" dirty="0"/>
              <a:t>标识变化</a:t>
            </a:r>
            <a:r>
              <a:rPr lang="en-US" altLang="zh-CN" sz="2400" dirty="0"/>
              <a:t>;</a:t>
            </a:r>
          </a:p>
          <a:p>
            <a:pPr lvl="1" eaLnBrk="1" hangingPunct="1"/>
            <a:r>
              <a:rPr lang="en-US" altLang="zh-CN" sz="2400" dirty="0"/>
              <a:t>   (2)</a:t>
            </a:r>
            <a:r>
              <a:rPr lang="zh-CN" altLang="en-US" sz="2400" dirty="0"/>
              <a:t>控制变化</a:t>
            </a:r>
            <a:r>
              <a:rPr lang="en-US" altLang="zh-CN" sz="2400" dirty="0"/>
              <a:t>;</a:t>
            </a:r>
          </a:p>
          <a:p>
            <a:pPr lvl="1" eaLnBrk="1" hangingPunct="1"/>
            <a:r>
              <a:rPr lang="en-US" altLang="zh-CN" sz="2400" dirty="0"/>
              <a:t>   (3)</a:t>
            </a:r>
            <a:r>
              <a:rPr lang="zh-CN" altLang="en-US" sz="2400" dirty="0"/>
              <a:t>保证变化被适当地实现</a:t>
            </a:r>
            <a:r>
              <a:rPr lang="en-US" altLang="zh-CN" sz="2400" dirty="0"/>
              <a:t>;</a:t>
            </a:r>
          </a:p>
          <a:p>
            <a:pPr lvl="1" eaLnBrk="1" hangingPunct="1"/>
            <a:r>
              <a:rPr lang="en-US" altLang="zh-CN" sz="2400" dirty="0"/>
              <a:t>   (4)</a:t>
            </a:r>
            <a:r>
              <a:rPr lang="zh-CN" altLang="en-US" sz="2400" dirty="0"/>
              <a:t>向其他可能有兴趣的人员报告变化。</a:t>
            </a:r>
          </a:p>
          <a:p>
            <a:pPr eaLnBrk="1" hangingPunct="1"/>
            <a:endParaRPr lang="en-US" altLang="zh-CN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Text Box 2">
            <a:extLst>
              <a:ext uri="{FF2B5EF4-FFF2-40B4-BE49-F238E27FC236}">
                <a16:creationId xmlns:a16="http://schemas.microsoft.com/office/drawing/2014/main" id="{3C0EAE53-8BC4-EF4B-A337-BD59E00F8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716338"/>
            <a:ext cx="84582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如果不采用配置管理软件来保存工作成果的历史版本的话，人们在同一个文件上修改内容，保存之后，那么新的内容覆盖了老的内容。</a:t>
            </a:r>
          </a:p>
        </p:txBody>
      </p:sp>
      <p:sp>
        <p:nvSpPr>
          <p:cNvPr id="264195" name="Text Box 3">
            <a:extLst>
              <a:ext uri="{FF2B5EF4-FFF2-40B4-BE49-F238E27FC236}">
                <a16:creationId xmlns:a16="http://schemas.microsoft.com/office/drawing/2014/main" id="{87115A38-A667-F049-97E4-D907AEB38A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908050"/>
            <a:ext cx="7315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如果没有软件配置管理，将有什么坏处？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AFBB736-EBB2-6E42-81BF-A98A33B77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2484438"/>
            <a:ext cx="57165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</a:rPr>
              <a:t>最大的麻烦是工作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成果被覆盖</a:t>
            </a:r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</a:rPr>
              <a:t>。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4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64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4" grpId="0"/>
      <p:bldP spid="264195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4A721F5C-5DA9-F544-AF60-01488C5CD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3713" y="19859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68291" name="Text Box 3">
            <a:extLst>
              <a:ext uri="{FF2B5EF4-FFF2-40B4-BE49-F238E27FC236}">
                <a16:creationId xmlns:a16="http://schemas.microsoft.com/office/drawing/2014/main" id="{753DE6BE-C6EA-1C47-A367-10653BC86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276475"/>
            <a:ext cx="8208962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50000"/>
              </a:lnSpc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2"/>
              </a:buClr>
              <a:buSzPct val="80000"/>
              <a:buFontTx/>
              <a:buNone/>
            </a:pPr>
            <a:r>
              <a:rPr lang="zh-CN" altLang="en-US" sz="3200" dirty="0">
                <a:latin typeface="Times New Roman" panose="02020603050405020304" pitchFamily="18" charset="0"/>
              </a:rPr>
              <a:t>最直接的好处是工作成果的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所有版本都被保留着</a:t>
            </a:r>
            <a:r>
              <a:rPr lang="zh-CN" altLang="en-US" sz="3200" dirty="0">
                <a:latin typeface="Times New Roman" panose="02020603050405020304" pitchFamily="18" charset="0"/>
              </a:rPr>
              <a:t>，不会丢失也不会被覆盖，你不会气得发疯了。 </a:t>
            </a:r>
          </a:p>
        </p:txBody>
      </p:sp>
      <p:sp>
        <p:nvSpPr>
          <p:cNvPr id="268292" name="Text Box 4">
            <a:extLst>
              <a:ext uri="{FF2B5EF4-FFF2-40B4-BE49-F238E27FC236}">
                <a16:creationId xmlns:a16="http://schemas.microsoft.com/office/drawing/2014/main" id="{F6C4A871-59F6-8C45-848D-9890903CC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908050"/>
            <a:ext cx="7315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使用软件配置管理，将有什么好处？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A0B116E-21D2-CC4A-843E-44C29059F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4221163"/>
            <a:ext cx="7272338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间接的好处是，项目的所有工作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成果被完整地保留</a:t>
            </a:r>
            <a:r>
              <a:rPr lang="zh-CN" altLang="en-US">
                <a:latin typeface="Times New Roman" panose="02020603050405020304" pitchFamily="18" charset="0"/>
              </a:rPr>
              <a:t>下来，这是企业的知识财富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8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8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8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1" grpId="0"/>
      <p:bldP spid="268292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>
            <a:extLst>
              <a:ext uri="{FF2B5EF4-FFF2-40B4-BE49-F238E27FC236}">
                <a16:creationId xmlns:a16="http://schemas.microsoft.com/office/drawing/2014/main" id="{7385525F-A229-F444-997D-9DD7F6F905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/>
              <a:t>SCM</a:t>
            </a:r>
            <a:r>
              <a:rPr lang="zh-CN" altLang="en-US" dirty="0"/>
              <a:t>场景</a:t>
            </a:r>
          </a:p>
        </p:txBody>
      </p:sp>
      <p:sp>
        <p:nvSpPr>
          <p:cNvPr id="21506" name="内容占位符 2">
            <a:extLst>
              <a:ext uri="{FF2B5EF4-FFF2-40B4-BE49-F238E27FC236}">
                <a16:creationId xmlns:a16="http://schemas.microsoft.com/office/drawing/2014/main" id="{B63766A8-0BDD-5940-909C-4C79CB7789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dirty="0"/>
              <a:t>典型的</a:t>
            </a:r>
            <a:r>
              <a:rPr lang="en-US" altLang="zh-CN" dirty="0"/>
              <a:t>SCM</a:t>
            </a:r>
            <a:r>
              <a:rPr lang="zh-CN" altLang="en-US" dirty="0"/>
              <a:t>工作场景包括：总体负责软件小组的项目经理、总体负责</a:t>
            </a:r>
            <a:r>
              <a:rPr lang="en-US" altLang="zh-CN" dirty="0"/>
              <a:t>SCM</a:t>
            </a:r>
            <a:r>
              <a:rPr lang="zh-CN" altLang="en-US" dirty="0"/>
              <a:t>规程和方针的配置管理员、负责开发和维护软件产品的软件工程师以及使用软件产品的客户</a:t>
            </a:r>
            <a:endParaRPr lang="en-US" altLang="zh-CN" dirty="0"/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SCM</a:t>
            </a:r>
            <a:r>
              <a:rPr lang="zh-CN" altLang="en-US" dirty="0">
                <a:solidFill>
                  <a:srgbClr val="FF0000"/>
                </a:solidFill>
              </a:rPr>
              <a:t>系统应该支持所有的角色和任务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>
            <a:extLst>
              <a:ext uri="{FF2B5EF4-FFF2-40B4-BE49-F238E27FC236}">
                <a16:creationId xmlns:a16="http://schemas.microsoft.com/office/drawing/2014/main" id="{498AFC6F-40C1-D44C-896F-D6EE04CDF4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基线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931A8E-A235-AE45-B256-4427EDE5EA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850" y="1412875"/>
            <a:ext cx="8424863" cy="4525963"/>
          </a:xfrm>
        </p:spPr>
        <p:txBody>
          <a:bodyPr/>
          <a:lstStyle/>
          <a:p>
            <a:pPr algn="just">
              <a:lnSpc>
                <a:spcPts val="4000"/>
              </a:lnSpc>
              <a:spcBef>
                <a:spcPts val="200"/>
              </a:spcBef>
              <a:spcAft>
                <a:spcPts val="400"/>
              </a:spcAft>
              <a:buClr>
                <a:schemeClr val="tx2"/>
              </a:buClr>
              <a:buSzPct val="80000"/>
            </a:pPr>
            <a:r>
              <a:rPr lang="zh-CN" altLang="en-US" sz="2800" dirty="0">
                <a:latin typeface="Times New Roman" panose="02020603050405020304" pitchFamily="18" charset="0"/>
              </a:rPr>
              <a:t>由正式技术评审而得到的软件配置项</a:t>
            </a:r>
            <a:r>
              <a:rPr lang="en-US" altLang="zh-CN" sz="2800" dirty="0">
                <a:latin typeface="Times New Roman" panose="02020603050405020304" pitchFamily="18" charset="0"/>
              </a:rPr>
              <a:t>(SCI)</a:t>
            </a:r>
            <a:r>
              <a:rPr lang="zh-CN" altLang="en-US" sz="2800" dirty="0">
                <a:latin typeface="Times New Roman" panose="02020603050405020304" pitchFamily="18" charset="0"/>
              </a:rPr>
              <a:t>的正式文本构成了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基线</a:t>
            </a:r>
            <a:r>
              <a:rPr lang="zh-CN" altLang="en-US" sz="2800" dirty="0">
                <a:latin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algn="just">
              <a:lnSpc>
                <a:spcPts val="4000"/>
              </a:lnSpc>
              <a:spcBef>
                <a:spcPts val="200"/>
              </a:spcBef>
              <a:spcAft>
                <a:spcPts val="400"/>
              </a:spcAft>
              <a:buClr>
                <a:schemeClr val="tx2"/>
              </a:buClr>
              <a:buSzPct val="80000"/>
            </a:pPr>
            <a:r>
              <a:rPr lang="zh-CN" altLang="en-US" sz="2800" dirty="0">
                <a:latin typeface="Times New Roman" panose="02020603050405020304" pitchFamily="18" charset="0"/>
              </a:rPr>
              <a:t>基线定义：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 algn="just">
              <a:lnSpc>
                <a:spcPts val="4000"/>
              </a:lnSpc>
              <a:spcBef>
                <a:spcPts val="200"/>
              </a:spcBef>
              <a:spcAft>
                <a:spcPts val="400"/>
              </a:spcAft>
              <a:buClr>
                <a:schemeClr val="tx2"/>
              </a:buClr>
              <a:buSzPct val="80000"/>
            </a:pPr>
            <a:r>
              <a:rPr lang="zh-CN" altLang="en-US" sz="2400" dirty="0">
                <a:latin typeface="Times New Roman" panose="02020603050405020304" pitchFamily="18" charset="0"/>
              </a:rPr>
              <a:t>已经通过正式评审和批准的规格说明或产品，它可以作为进一步开发的基础，并且只有通过正式的变更控制规程才能够修改它。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algn="just">
              <a:lnSpc>
                <a:spcPts val="4000"/>
              </a:lnSpc>
              <a:spcBef>
                <a:spcPts val="200"/>
              </a:spcBef>
              <a:spcAft>
                <a:spcPts val="400"/>
              </a:spcAft>
              <a:buClr>
                <a:schemeClr val="tx2"/>
              </a:buClr>
              <a:buSzPct val="80000"/>
            </a:pPr>
            <a:r>
              <a:rPr lang="zh-CN" altLang="en-US" dirty="0">
                <a:latin typeface="Times New Roman" panose="02020603050405020304" pitchFamily="18" charset="0"/>
              </a:rPr>
              <a:t>基线中的配置项被“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冻结</a:t>
            </a:r>
            <a:r>
              <a:rPr lang="zh-CN" altLang="en-US" dirty="0">
                <a:latin typeface="Times New Roman" panose="02020603050405020304" pitchFamily="18" charset="0"/>
              </a:rPr>
              <a:t>”了，不能随意修改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just">
              <a:lnSpc>
                <a:spcPts val="4000"/>
              </a:lnSpc>
              <a:spcBef>
                <a:spcPts val="200"/>
              </a:spcBef>
              <a:spcAft>
                <a:spcPts val="400"/>
              </a:spcAft>
              <a:buClr>
                <a:schemeClr val="tx2"/>
              </a:buClr>
              <a:buSzPct val="80000"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演示文稿1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演示文稿1</Template>
  <TotalTime>247</TotalTime>
  <Words>1029</Words>
  <Application>Microsoft Office PowerPoint</Application>
  <PresentationFormat>全屏显示(4:3)</PresentationFormat>
  <Paragraphs>92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-apple-system</vt:lpstr>
      <vt:lpstr>等线</vt:lpstr>
      <vt:lpstr>华文新魏</vt:lpstr>
      <vt:lpstr>Arial</vt:lpstr>
      <vt:lpstr>Times New Roman</vt:lpstr>
      <vt:lpstr>演示文稿1</vt:lpstr>
      <vt:lpstr>第17章 配置管理</vt:lpstr>
      <vt:lpstr>变更管理</vt:lpstr>
      <vt:lpstr>17.1 软件配置管理</vt:lpstr>
      <vt:lpstr>17.1 软件配置管理（续）</vt:lpstr>
      <vt:lpstr>PowerPoint 演示文稿</vt:lpstr>
      <vt:lpstr>PowerPoint 演示文稿</vt:lpstr>
      <vt:lpstr>PowerPoint 演示文稿</vt:lpstr>
      <vt:lpstr>SCM场景</vt:lpstr>
      <vt:lpstr>基线</vt:lpstr>
      <vt:lpstr>PowerPoint 演示文稿</vt:lpstr>
      <vt:lpstr>软件配置项</vt:lpstr>
      <vt:lpstr>PowerPoint 演示文稿</vt:lpstr>
      <vt:lpstr>17.2 SCM中心存储库</vt:lpstr>
      <vt:lpstr>中心存储库的作用</vt:lpstr>
      <vt:lpstr>PowerPoint 演示文稿</vt:lpstr>
      <vt:lpstr>SCM中心存储库特征</vt:lpstr>
      <vt:lpstr>17.3 SCM过程</vt:lpstr>
      <vt:lpstr>软件配置中对象的标识</vt:lpstr>
      <vt:lpstr>版本控制</vt:lpstr>
      <vt:lpstr>版本控制（续）</vt:lpstr>
      <vt:lpstr>变更控制</vt:lpstr>
      <vt:lpstr>PowerPoint 演示文稿</vt:lpstr>
      <vt:lpstr>配置审核</vt:lpstr>
      <vt:lpstr>PowerPoint 演示文稿</vt:lpstr>
      <vt:lpstr>状态报告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第17章 配置管理</dc:title>
  <dc:creator>Microsoft Office 用户</dc:creator>
  <cp:lastModifiedBy>伟鑫 洪</cp:lastModifiedBy>
  <cp:revision>15</cp:revision>
  <dcterms:created xsi:type="dcterms:W3CDTF">2017-12-21T11:16:59Z</dcterms:created>
  <dcterms:modified xsi:type="dcterms:W3CDTF">2025-01-08T14:25:55Z</dcterms:modified>
</cp:coreProperties>
</file>