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1"/>
  </p:handoutMasterIdLst>
  <p:sldIdLst>
    <p:sldId id="256" r:id="rId2"/>
    <p:sldId id="292" r:id="rId3"/>
    <p:sldId id="311" r:id="rId4"/>
    <p:sldId id="329" r:id="rId5"/>
    <p:sldId id="295" r:id="rId6"/>
    <p:sldId id="309" r:id="rId7"/>
    <p:sldId id="310" r:id="rId8"/>
    <p:sldId id="312" r:id="rId9"/>
    <p:sldId id="313" r:id="rId10"/>
    <p:sldId id="314" r:id="rId11"/>
    <p:sldId id="316" r:id="rId12"/>
    <p:sldId id="330" r:id="rId13"/>
    <p:sldId id="332" r:id="rId14"/>
    <p:sldId id="331" r:id="rId15"/>
    <p:sldId id="337" r:id="rId16"/>
    <p:sldId id="338" r:id="rId17"/>
    <p:sldId id="339" r:id="rId18"/>
    <p:sldId id="340" r:id="rId19"/>
    <p:sldId id="392" r:id="rId20"/>
    <p:sldId id="393" r:id="rId21"/>
    <p:sldId id="394" r:id="rId22"/>
    <p:sldId id="343" r:id="rId23"/>
    <p:sldId id="347" r:id="rId24"/>
    <p:sldId id="348" r:id="rId25"/>
    <p:sldId id="349" r:id="rId26"/>
    <p:sldId id="350" r:id="rId27"/>
    <p:sldId id="346" r:id="rId28"/>
    <p:sldId id="344" r:id="rId29"/>
    <p:sldId id="335" r:id="rId3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5"/>
    <p:restoredTop sz="94607"/>
  </p:normalViewPr>
  <p:slideViewPr>
    <p:cSldViewPr>
      <p:cViewPr varScale="1">
        <p:scale>
          <a:sx n="107" d="100"/>
          <a:sy n="107" d="100"/>
        </p:scale>
        <p:origin x="13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-224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B0CC4B0-5A63-2F4C-A539-7B3479E978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E1EDCC4-2C8D-B34C-9779-B655601F41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19C986E6-CC96-E14C-BD1A-9F3A2EBC6DCC}" type="datetimeFigureOut">
              <a:rPr lang="zh-CN" altLang="en-US"/>
              <a:pPr>
                <a:defRPr/>
              </a:pPr>
              <a:t>2025-01-07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7ACA01-7CB9-4141-9D01-E238151EC9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96A9D7-6176-CE4E-BBB1-70FE5D2759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AF38DDA-89C9-0B48-B810-3552B474D6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7" descr="08f46c7211d24e3a8701b02c.jpg">
            <a:extLst>
              <a:ext uri="{FF2B5EF4-FFF2-40B4-BE49-F238E27FC236}">
                <a16:creationId xmlns:a16="http://schemas.microsoft.com/office/drawing/2014/main" id="{7977B037-EEEF-1942-BCC5-1A2498731BC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288" y="4221163"/>
            <a:ext cx="750887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BFAF8-45B8-E548-B72E-BB23D7EF25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2D42EF-0CA3-F14F-8004-41B8EED71F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6DD4D-83F3-5A4D-90FF-D43D8F71D8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D78B4-5D28-9946-ACE5-A6F601E50A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675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07ABA0-DC6D-9249-BD8A-77E53D106F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206ACE-43EF-B94E-B82E-84D78A8674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5D9870-9D12-AF4D-9E1F-2105DD0C4F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23E0D-99CC-2746-911E-99F7958F9B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281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03AB0A-2B93-2A43-B9DD-60008B93C4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699DF5-E37C-5846-886A-268EF35EEC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E87246-E4DB-614A-9E5A-39D55C02F2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1D36F-49F0-BB49-8600-C0A8E5CC9D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77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CD85D9A-6CDD-D24C-B0E9-DF253C3E93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387466-0EC1-4149-A3D2-FBEA2227EB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2688D20-E5B1-734C-AE0C-37D6B7B1BA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086CE-C0B3-D648-9C0A-C5F3A57183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268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373274-78F4-EA45-876E-17BA9870EC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FE51A5-1BB2-C149-A729-5EC63537DF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1B9BDE1-02C8-C14C-AACC-5C052395D2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AFA12C-C8EC-774D-A194-DCB5EB7439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03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625C4-1666-B947-8B6D-CFD919DB49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2CBD92-AAD1-FD47-8DE0-CE2E128641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A6BAE2-F795-CC45-ABB7-5FC9466B4E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7CB2A-20DF-9048-AC27-8B781B41814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72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B00666-E003-0E4F-A70D-BE0E4F26F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901CDAC-E7E9-9E40-8FD9-CEBEC78CED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D49C967-06B4-CE47-B034-04C12D72A1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61D6D-047C-7E42-9EE9-95E406C231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44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D09C8F1-DC4F-AE42-AECE-7E179F28E2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0C6A2B1-ED78-5C4E-B1DD-AE6E7D387F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C0F6F8-7DC1-874E-9862-4C3D5CB94F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C8E64-7C58-D745-A74F-E0EBA634A0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69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F1BCC53-827E-364E-B7F7-47F2247186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50AC464-DB0B-8F49-94AD-B3A47128A7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1241225-E3D0-F549-8991-100DEC9D60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38B19-6F0F-6742-93A2-66BED730AC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066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10D254-4D84-D644-B82A-2B5407F858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6419A-F346-4B47-A619-F0F1E99C3E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B1148-56B7-8940-A31D-EF16C9E366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2A8C7-BB6F-A34B-825E-D6F499E187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16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4BF34D-E6D3-2C4D-B567-526DE0D83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8E7393-147F-0842-983D-9E21CD666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687689-3ACF-B844-AE39-9A6E71D145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AF6FF-365F-5A48-9FF0-53CDDF100F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76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888AEC6-9D08-114F-AC7B-0FA5E9D3F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7AC776-325A-4F4C-9405-1BB1A386A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第五级软件工程</a:t>
            </a:r>
          </a:p>
          <a:p>
            <a:pPr lvl="4"/>
            <a:endParaRPr lang="zh-CN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B179483-736C-E24F-B7B0-E404068809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3B5A6C1-BE4E-5943-BA73-89ABA417A4D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53FEEA2-87A7-3A48-94F4-8954401BF4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ECE8621-F368-624D-BD5B-2F32125BF7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TextBox 10">
            <a:extLst>
              <a:ext uri="{FF2B5EF4-FFF2-40B4-BE49-F238E27FC236}">
                <a16:creationId xmlns:a16="http://schemas.microsoft.com/office/drawing/2014/main" id="{5A6CBCCF-C0A3-4F47-B078-E29FF7BD4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88913"/>
            <a:ext cx="1296988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defRPr/>
            </a:pPr>
            <a:r>
              <a:rPr lang="zh-CN" altLang="en-US">
                <a:solidFill>
                  <a:schemeClr val="bg1"/>
                </a:solidFill>
                <a:latin typeface="华文新魏" charset="0"/>
                <a:ea typeface="华文新魏" charset="0"/>
              </a:rPr>
              <a:t>软 件 工 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>
            <a:extLst>
              <a:ext uri="{FF2B5EF4-FFF2-40B4-BE49-F238E27FC236}">
                <a16:creationId xmlns:a16="http://schemas.microsoft.com/office/drawing/2014/main" id="{63ACF4AF-E92A-B74A-82B2-EA5A997EAB32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173538"/>
            <a:ext cx="4032250" cy="935037"/>
            <a:chOff x="158" y="2614"/>
            <a:chExt cx="2540" cy="589"/>
          </a:xfrm>
        </p:grpSpPr>
        <p:sp>
          <p:nvSpPr>
            <p:cNvPr id="14340" name="Text Box 10">
              <a:extLst>
                <a:ext uri="{FF2B5EF4-FFF2-40B4-BE49-F238E27FC236}">
                  <a16:creationId xmlns:a16="http://schemas.microsoft.com/office/drawing/2014/main" id="{BC3331C8-38E0-9C43-8F1C-F30D669D4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614"/>
              <a:ext cx="2540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en-US" sz="30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4341" name="Text Box 11">
              <a:extLst>
                <a:ext uri="{FF2B5EF4-FFF2-40B4-BE49-F238E27FC236}">
                  <a16:creationId xmlns:a16="http://schemas.microsoft.com/office/drawing/2014/main" id="{D67DA8B2-567F-0548-B22D-183ED4311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915"/>
              <a:ext cx="15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50000"/>
                </a:lnSpc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endParaRPr lang="zh-CN" altLang="en-US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338" name="标题 7">
            <a:extLst>
              <a:ext uri="{FF2B5EF4-FFF2-40B4-BE49-F238E27FC236}">
                <a16:creationId xmlns:a16="http://schemas.microsoft.com/office/drawing/2014/main" id="{B2AE8ABB-A69E-2842-844C-6F3481795A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18</a:t>
            </a:r>
            <a:r>
              <a:rPr lang="zh-CN" altLang="en-US" dirty="0"/>
              <a:t>章  项目管理概念</a:t>
            </a:r>
          </a:p>
        </p:txBody>
      </p:sp>
      <p:sp>
        <p:nvSpPr>
          <p:cNvPr id="14339" name="副标题 8">
            <a:extLst>
              <a:ext uri="{FF2B5EF4-FFF2-40B4-BE49-F238E27FC236}">
                <a16:creationId xmlns:a16="http://schemas.microsoft.com/office/drawing/2014/main" id="{68F77B5C-7D1E-A146-A7D1-4BBEF08AA2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388" y="4005263"/>
            <a:ext cx="4248150" cy="936625"/>
          </a:xfrm>
        </p:spPr>
        <p:txBody>
          <a:bodyPr/>
          <a:lstStyle/>
          <a:p>
            <a:pPr eaLnBrk="1" hangingPunct="1"/>
            <a:r>
              <a:rPr lang="zh-CN" altLang="en-US"/>
              <a:t>王美红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>
            <a:extLst>
              <a:ext uri="{FF2B5EF4-FFF2-40B4-BE49-F238E27FC236}">
                <a16:creationId xmlns:a16="http://schemas.microsoft.com/office/drawing/2014/main" id="{27FD1AAC-6458-AD47-B77A-4C4CF67EDA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zh-CN"/>
              <a:t>18.</a:t>
            </a:r>
            <a:r>
              <a:rPr lang="en-US" altLang="zh-CN"/>
              <a:t>2 </a:t>
            </a:r>
            <a:r>
              <a:rPr lang="zh-CN" altLang="en-US"/>
              <a:t>人员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1A1298-BF58-3140-B0E8-D95F8FD4D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en-US" altLang="zh-CN"/>
              <a:t>1. </a:t>
            </a:r>
            <a:r>
              <a:rPr lang="zh-CN" altLang="en-US"/>
              <a:t>共利益者</a:t>
            </a:r>
            <a:endParaRPr lang="en-US" altLang="zh-CN"/>
          </a:p>
          <a:p>
            <a:pPr lvl="1" eaLnBrk="1" hangingPunct="1">
              <a:lnSpc>
                <a:spcPts val="4000"/>
              </a:lnSpc>
            </a:pPr>
            <a:r>
              <a:rPr lang="zh-CN" altLang="en-US"/>
              <a:t>参与软件过程的共利益者可以分为以下五类：</a:t>
            </a:r>
            <a:endParaRPr lang="en-US" altLang="zh-CN"/>
          </a:p>
          <a:p>
            <a:pPr marL="1371600" lvl="2" indent="-457200" eaLnBrk="1" hangingPunct="1">
              <a:lnSpc>
                <a:spcPts val="4000"/>
              </a:lnSpc>
              <a:buFont typeface="宋体" panose="02010600030101010101" pitchFamily="2" charset="-122"/>
              <a:buAutoNum type="circleNumDbPlain"/>
            </a:pPr>
            <a:r>
              <a:rPr lang="zh-CN" altLang="en-US"/>
              <a:t>高级管理者</a:t>
            </a:r>
            <a:endParaRPr lang="en-US" altLang="zh-CN"/>
          </a:p>
          <a:p>
            <a:pPr marL="1371600" lvl="2" indent="-457200" eaLnBrk="1" hangingPunct="1">
              <a:lnSpc>
                <a:spcPts val="4000"/>
              </a:lnSpc>
              <a:buFont typeface="宋体" panose="02010600030101010101" pitchFamily="2" charset="-122"/>
              <a:buAutoNum type="circleNumDbPlain"/>
            </a:pPr>
            <a:r>
              <a:rPr lang="zh-CN" altLang="en-US"/>
              <a:t>项目（技术）管理者</a:t>
            </a:r>
            <a:endParaRPr lang="en-US" altLang="zh-CN"/>
          </a:p>
          <a:p>
            <a:pPr marL="1371600" lvl="2" indent="-457200" eaLnBrk="1" hangingPunct="1">
              <a:lnSpc>
                <a:spcPts val="4000"/>
              </a:lnSpc>
              <a:buFont typeface="宋体" panose="02010600030101010101" pitchFamily="2" charset="-122"/>
              <a:buAutoNum type="circleNumDbPlain"/>
            </a:pPr>
            <a:r>
              <a:rPr lang="zh-CN" altLang="en-US"/>
              <a:t>开发人员</a:t>
            </a:r>
            <a:endParaRPr lang="en-US" altLang="zh-CN"/>
          </a:p>
          <a:p>
            <a:pPr marL="1371600" lvl="2" indent="-457200" eaLnBrk="1" hangingPunct="1">
              <a:lnSpc>
                <a:spcPts val="4000"/>
              </a:lnSpc>
              <a:buFont typeface="宋体" panose="02010600030101010101" pitchFamily="2" charset="-122"/>
              <a:buAutoNum type="circleNumDbPlain"/>
            </a:pPr>
            <a:r>
              <a:rPr lang="zh-CN" altLang="en-US"/>
              <a:t>客户</a:t>
            </a:r>
            <a:endParaRPr lang="en-US" altLang="zh-CN"/>
          </a:p>
          <a:p>
            <a:pPr marL="1371600" lvl="2" indent="-457200" eaLnBrk="1" hangingPunct="1">
              <a:lnSpc>
                <a:spcPts val="4000"/>
              </a:lnSpc>
              <a:buFont typeface="宋体" panose="02010600030101010101" pitchFamily="2" charset="-122"/>
              <a:buAutoNum type="circleNumDbPlain"/>
            </a:pPr>
            <a:r>
              <a:rPr lang="zh-CN" altLang="en-US"/>
              <a:t>最终用户</a:t>
            </a:r>
            <a:endParaRPr lang="en-US" altLang="zh-CN"/>
          </a:p>
          <a:p>
            <a:pPr lvl="1" eaLnBrk="1" hangingPunct="1">
              <a:lnSpc>
                <a:spcPts val="4000"/>
              </a:lnSpc>
            </a:pPr>
            <a:r>
              <a:rPr lang="zh-CN" altLang="en-US">
                <a:solidFill>
                  <a:srgbClr val="FF0000"/>
                </a:solidFill>
              </a:rPr>
              <a:t>必须以能够最大限度地发挥每个人的技术和能力的方式进行组织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>
            <a:extLst>
              <a:ext uri="{FF2B5EF4-FFF2-40B4-BE49-F238E27FC236}">
                <a16:creationId xmlns:a16="http://schemas.microsoft.com/office/drawing/2014/main" id="{2170C6FB-72E0-8347-8C3E-3FA155DEA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800"/>
              <a:t>2. </a:t>
            </a:r>
            <a:r>
              <a:rPr lang="zh-CN" altLang="en-US" sz="3800"/>
              <a:t>团队负责人</a:t>
            </a:r>
          </a:p>
        </p:txBody>
      </p:sp>
      <p:sp>
        <p:nvSpPr>
          <p:cNvPr id="24578" name="内容占位符 2">
            <a:extLst>
              <a:ext uri="{FF2B5EF4-FFF2-40B4-BE49-F238E27FC236}">
                <a16:creationId xmlns:a16="http://schemas.microsoft.com/office/drawing/2014/main" id="{471BA2F5-D87F-A54B-BCB2-21D980DB41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zh-CN" altLang="en-US" sz="2800"/>
              <a:t>领导能力的</a:t>
            </a:r>
            <a:r>
              <a:rPr lang="en-US" altLang="zh-CN" sz="2800"/>
              <a:t>MOI </a:t>
            </a:r>
            <a:r>
              <a:rPr lang="zh-CN" altLang="en-US" sz="2800"/>
              <a:t>模型</a:t>
            </a:r>
            <a:r>
              <a:rPr lang="en-US" altLang="zh-CN" sz="2800"/>
              <a:t>:</a:t>
            </a:r>
          </a:p>
          <a:p>
            <a:pPr lvl="1" eaLnBrk="1" hangingPunct="1">
              <a:lnSpc>
                <a:spcPts val="4000"/>
              </a:lnSpc>
            </a:pPr>
            <a:r>
              <a:rPr lang="zh-CN" altLang="zh-CN" sz="2400" b="1">
                <a:solidFill>
                  <a:srgbClr val="FF0000"/>
                </a:solidFill>
              </a:rPr>
              <a:t>刺激</a:t>
            </a:r>
            <a:r>
              <a:rPr lang="zh-CN" altLang="zh-CN" sz="2400">
                <a:solidFill>
                  <a:srgbClr val="FF0000"/>
                </a:solidFill>
              </a:rPr>
              <a:t>(Motivate)：</a:t>
            </a:r>
            <a:r>
              <a:rPr lang="zh-CN" altLang="zh-CN" sz="2400"/>
              <a:t>鼓励(通过“推或拉”)技术人员发挥其最大能力的一种能力。</a:t>
            </a:r>
          </a:p>
          <a:p>
            <a:pPr lvl="1" eaLnBrk="1" hangingPunct="1">
              <a:lnSpc>
                <a:spcPts val="4000"/>
              </a:lnSpc>
            </a:pPr>
            <a:r>
              <a:rPr lang="zh-CN" altLang="zh-CN" sz="2400" b="1">
                <a:solidFill>
                  <a:srgbClr val="FF0000"/>
                </a:solidFill>
              </a:rPr>
              <a:t>组织(Organization)：</a:t>
            </a:r>
            <a:r>
              <a:rPr lang="zh-CN" altLang="zh-CN" sz="2400"/>
              <a:t>融合已有的过程(或创造新的过程)的一种能力，使得最初的概念能够转换成最终的产品。</a:t>
            </a:r>
          </a:p>
          <a:p>
            <a:pPr lvl="1" eaLnBrk="1" hangingPunct="1">
              <a:lnSpc>
                <a:spcPts val="4000"/>
              </a:lnSpc>
            </a:pPr>
            <a:r>
              <a:rPr lang="zh-CN" altLang="zh-CN" sz="2400" b="1">
                <a:solidFill>
                  <a:srgbClr val="FF0000"/>
                </a:solidFill>
              </a:rPr>
              <a:t>想法(Ideas)或创新(Innovation)：</a:t>
            </a:r>
            <a:r>
              <a:rPr lang="zh-CN" altLang="zh-CN" sz="2400"/>
              <a:t>鼓励人们去创造，并感到有创造性的一种能力，即使他们其实必须工作在为特定软件产品或应用软件建立的约束下。</a:t>
            </a:r>
          </a:p>
          <a:p>
            <a:pPr eaLnBrk="1" hangingPunct="1">
              <a:lnSpc>
                <a:spcPts val="4000"/>
              </a:lnSpc>
            </a:pPr>
            <a:endParaRPr lang="zh-CN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>
            <a:extLst>
              <a:ext uri="{FF2B5EF4-FFF2-40B4-BE49-F238E27FC236}">
                <a16:creationId xmlns:a16="http://schemas.microsoft.com/office/drawing/2014/main" id="{FBB1D7C6-3080-1342-89DA-2529C34AB67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0" y="228600"/>
            <a:ext cx="9144000" cy="6400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四种关键品质</a:t>
            </a:r>
            <a:r>
              <a:rPr lang="en-US" altLang="zh-CN" dirty="0">
                <a:latin typeface="宋体" panose="02010600030101010101" pitchFamily="2" charset="-122"/>
              </a:rPr>
              <a:t>: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解决问题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 dirty="0">
                <a:latin typeface="宋体" panose="02010600030101010101" pitchFamily="2" charset="-122"/>
              </a:rPr>
              <a:t>一个有效的软件项目经理应该能够准确地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诊断</a:t>
            </a:r>
            <a:r>
              <a:rPr lang="zh-CN" altLang="en-US" sz="2400" dirty="0">
                <a:latin typeface="宋体" panose="02010600030101010101" pitchFamily="2" charset="-122"/>
              </a:rPr>
              <a:t>出技术的和管理的问题；系统地计划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解决方案</a:t>
            </a:r>
            <a:r>
              <a:rPr lang="zh-CN" altLang="en-US" sz="2400" dirty="0">
                <a:latin typeface="宋体" panose="02010600030101010101" pitchFamily="2" charset="-122"/>
              </a:rPr>
              <a:t>；适当地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刺激</a:t>
            </a:r>
            <a:r>
              <a:rPr lang="zh-CN" altLang="en-US" sz="2400" dirty="0">
                <a:latin typeface="宋体" panose="02010600030101010101" pitchFamily="2" charset="-122"/>
              </a:rPr>
              <a:t>其他开发人员实现解决方案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管理者的身份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 dirty="0">
                <a:latin typeface="宋体" panose="02010600030101010101" pitchFamily="2" charset="-122"/>
              </a:rPr>
              <a:t>一个好的项目经理必须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掌管整个项目</a:t>
            </a:r>
            <a:r>
              <a:rPr lang="zh-CN" altLang="en-US" sz="2400" dirty="0">
                <a:latin typeface="宋体" panose="02010600030101010101" pitchFamily="2" charset="-122"/>
              </a:rPr>
              <a:t>。他在必要时必须有信心进行控制，必须保证让优秀的技术人员能够按照他们的本性行事。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成就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 dirty="0">
                <a:latin typeface="宋体" panose="02010600030101010101" pitchFamily="2" charset="-122"/>
              </a:rPr>
              <a:t>为了提高项目组的生产率，项目经理必须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奖励</a:t>
            </a:r>
            <a:r>
              <a:rPr lang="zh-CN" altLang="en-US" sz="2400" dirty="0">
                <a:latin typeface="宋体" panose="02010600030101010101" pitchFamily="2" charset="-122"/>
              </a:rPr>
              <a:t>具有主动性和做出成绩的人。并通过自己的行为表明约束下的冒险不会受到惩罚。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影响和队伍建设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400" dirty="0">
                <a:latin typeface="宋体" panose="02010600030101010101" pitchFamily="2" charset="-122"/>
              </a:rPr>
              <a:t>一个有效的项目经理必须能够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“读懂”人</a:t>
            </a:r>
            <a:r>
              <a:rPr lang="zh-CN" altLang="en-US" sz="2400" dirty="0">
                <a:latin typeface="宋体" panose="02010600030101010101" pitchFamily="2" charset="-122"/>
              </a:rPr>
              <a:t>；他必须能够理解语言的和非语言的信号，并对发出这些信号的人的要求做出反应。项目经理必须在高压力的环境下保持良好的控制能力。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5" name="Rectangle 5">
            <a:extLst>
              <a:ext uri="{FF2B5EF4-FFF2-40B4-BE49-F238E27FC236}">
                <a16:creationId xmlns:a16="http://schemas.microsoft.com/office/drawing/2014/main" id="{941A683F-53D9-4B40-9ED4-A030732A70DE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0" y="1268413"/>
            <a:ext cx="8915400" cy="5254624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待计划软件工程小组的结构时应考虑的七个项目因素：</a:t>
            </a:r>
            <a:endParaRPr lang="en-US" altLang="zh-CN" sz="2800" dirty="0"/>
          </a:p>
          <a:p>
            <a:pPr lvl="1" eaLnBrk="1" hangingPunct="1"/>
            <a:r>
              <a:rPr lang="zh-CN" altLang="en-US" sz="2400" dirty="0"/>
              <a:t>解决问题的困难程度。</a:t>
            </a:r>
          </a:p>
          <a:p>
            <a:pPr lvl="1" eaLnBrk="1" hangingPunct="1"/>
            <a:r>
              <a:rPr lang="zh-CN" altLang="en-US" sz="2400" dirty="0"/>
              <a:t>要产生的程序的规模，以代码行或者功能点来衡量。</a:t>
            </a:r>
          </a:p>
          <a:p>
            <a:pPr lvl="1" eaLnBrk="1" hangingPunct="1"/>
            <a:r>
              <a:rPr lang="zh-CN" altLang="en-US" sz="2400" dirty="0"/>
              <a:t>小组成员需要待在一起的时间</a:t>
            </a:r>
            <a:r>
              <a:rPr lang="en-US" altLang="zh-CN" sz="2400" dirty="0"/>
              <a:t>(</a:t>
            </a:r>
            <a:r>
              <a:rPr lang="zh-CN" altLang="en-US" sz="2400" dirty="0"/>
              <a:t>小组生命期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</a:p>
          <a:p>
            <a:pPr lvl="1" eaLnBrk="1" hangingPunct="1"/>
            <a:r>
              <a:rPr lang="zh-CN" altLang="en-US" sz="2400" dirty="0"/>
              <a:t>问题能够被模块化的程度。</a:t>
            </a:r>
          </a:p>
          <a:p>
            <a:pPr lvl="1" eaLnBrk="1" hangingPunct="1"/>
            <a:r>
              <a:rPr lang="zh-CN" altLang="en-US" sz="2400" dirty="0"/>
              <a:t>待建造系统所要求的质量和可靠性。</a:t>
            </a:r>
          </a:p>
          <a:p>
            <a:pPr lvl="1" eaLnBrk="1" hangingPunct="1"/>
            <a:r>
              <a:rPr lang="zh-CN" altLang="en-US" sz="2400" dirty="0"/>
              <a:t>交付日期的严格程度。</a:t>
            </a:r>
          </a:p>
          <a:p>
            <a:pPr lvl="1" eaLnBrk="1" hangingPunct="1"/>
            <a:r>
              <a:rPr lang="zh-CN" altLang="en-US" sz="2400" dirty="0"/>
              <a:t>项目所需要的社交性</a:t>
            </a:r>
            <a:r>
              <a:rPr lang="en-US" altLang="zh-CN" sz="2400" dirty="0"/>
              <a:t>(</a:t>
            </a:r>
            <a:r>
              <a:rPr lang="zh-CN" altLang="en-US" sz="2400" dirty="0"/>
              <a:t>通信</a:t>
            </a:r>
            <a:r>
              <a:rPr lang="en-US" altLang="zh-CN" sz="2400" dirty="0"/>
              <a:t>)</a:t>
            </a:r>
            <a:r>
              <a:rPr lang="zh-CN" altLang="en-US" sz="2400" dirty="0"/>
              <a:t>的程度。</a:t>
            </a:r>
          </a:p>
          <a:p>
            <a:pPr eaLnBrk="1" hangingPunct="1">
              <a:lnSpc>
                <a:spcPct val="90000"/>
              </a:lnSpc>
            </a:pPr>
            <a:endParaRPr lang="en-US" altLang="zh-CN" b="1" dirty="0"/>
          </a:p>
        </p:txBody>
      </p:sp>
      <p:sp>
        <p:nvSpPr>
          <p:cNvPr id="26626" name="Rectangle 6">
            <a:extLst>
              <a:ext uri="{FF2B5EF4-FFF2-40B4-BE49-F238E27FC236}">
                <a16:creationId xmlns:a16="http://schemas.microsoft.com/office/drawing/2014/main" id="{C310FD83-4860-5341-822C-A901F7A53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4963"/>
            <a:ext cx="7162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/>
              <a:t>3.</a:t>
            </a:r>
            <a:r>
              <a:rPr lang="zh-CN" altLang="en-US" sz="3600"/>
              <a:t>软件团队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4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4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DF2981D3-4C9F-DF4E-802E-0199669EC67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800"/>
              <a:t>软件工程团队的四种“组织范式”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F5D37F-DF40-1349-A6EB-046FA3F559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3850" y="1341438"/>
            <a:ext cx="8569325" cy="4525962"/>
          </a:xfrm>
        </p:spPr>
        <p:txBody>
          <a:bodyPr/>
          <a:lstStyle/>
          <a:p>
            <a:pPr marL="514350" indent="-514350" eaLnBrk="1" hangingPunct="1">
              <a:lnSpc>
                <a:spcPts val="3800"/>
              </a:lnSpc>
              <a:buFontTx/>
              <a:buAutoNum type="arabicPeriod"/>
            </a:pPr>
            <a:r>
              <a:rPr lang="zh-CN" altLang="en-US" sz="2800">
                <a:solidFill>
                  <a:srgbClr val="FF0000"/>
                </a:solidFill>
              </a:rPr>
              <a:t>封闭式范型：</a:t>
            </a:r>
            <a:endParaRPr lang="en-US" altLang="zh-CN" sz="2800">
              <a:solidFill>
                <a:srgbClr val="FF0000"/>
              </a:solidFill>
            </a:endParaRPr>
          </a:p>
          <a:p>
            <a:pPr marL="914400" lvl="1" indent="-514350" eaLnBrk="1" hangingPunct="1">
              <a:lnSpc>
                <a:spcPts val="3800"/>
              </a:lnSpc>
            </a:pPr>
            <a:r>
              <a:rPr lang="zh-CN" altLang="en-US" sz="2400"/>
              <a:t>按照传统的权利层次组织团队</a:t>
            </a:r>
            <a:r>
              <a:rPr lang="en-US" altLang="zh-CN" sz="2400"/>
              <a:t>—</a:t>
            </a:r>
            <a:r>
              <a:rPr lang="zh-CN" altLang="en-US" sz="2400"/>
              <a:t>主程序员团队</a:t>
            </a:r>
            <a:endParaRPr lang="en-US" altLang="zh-CN" sz="2400"/>
          </a:p>
          <a:p>
            <a:pPr marL="514350" indent="-514350" eaLnBrk="1" hangingPunct="1">
              <a:lnSpc>
                <a:spcPts val="3800"/>
              </a:lnSpc>
              <a:buFontTx/>
              <a:buAutoNum type="arabicPeriod"/>
            </a:pPr>
            <a:r>
              <a:rPr lang="zh-CN" altLang="en-US" sz="2800">
                <a:solidFill>
                  <a:srgbClr val="FF0000"/>
                </a:solidFill>
              </a:rPr>
              <a:t>随机式范型：</a:t>
            </a:r>
            <a:endParaRPr lang="en-US" altLang="zh-CN" sz="2800">
              <a:solidFill>
                <a:srgbClr val="FF0000"/>
              </a:solidFill>
            </a:endParaRPr>
          </a:p>
          <a:p>
            <a:pPr marL="914400" lvl="1" indent="-514350" eaLnBrk="1" hangingPunct="1">
              <a:lnSpc>
                <a:spcPts val="3800"/>
              </a:lnSpc>
            </a:pPr>
            <a:r>
              <a:rPr lang="zh-CN" altLang="en-US" sz="2400"/>
              <a:t>松散组织团队，团队工作依赖于团队成员个人的主动性。</a:t>
            </a:r>
            <a:endParaRPr lang="en-US" altLang="zh-CN" sz="2400"/>
          </a:p>
          <a:p>
            <a:pPr marL="514350" indent="-514350" eaLnBrk="1" hangingPunct="1">
              <a:lnSpc>
                <a:spcPts val="3800"/>
              </a:lnSpc>
              <a:buFontTx/>
              <a:buAutoNum type="arabicPeriod"/>
            </a:pPr>
            <a:r>
              <a:rPr lang="zh-CN" altLang="en-US" sz="2800">
                <a:solidFill>
                  <a:srgbClr val="FF0000"/>
                </a:solidFill>
              </a:rPr>
              <a:t>开放式范型</a:t>
            </a:r>
            <a:endParaRPr lang="en-US" altLang="zh-CN" sz="2800">
              <a:solidFill>
                <a:srgbClr val="FF0000"/>
              </a:solidFill>
            </a:endParaRPr>
          </a:p>
          <a:p>
            <a:pPr marL="914400" lvl="1" indent="-514350" eaLnBrk="1" hangingPunct="1">
              <a:lnSpc>
                <a:spcPts val="3800"/>
              </a:lnSpc>
            </a:pPr>
            <a:r>
              <a:rPr lang="zh-CN" altLang="en-US" sz="2400"/>
              <a:t>试图以一种既有封闭式范型的控制权性，又包含随机范型的创新性的方式来组织团队。重交流和协作。</a:t>
            </a:r>
            <a:endParaRPr lang="en-US" altLang="zh-CN" sz="2400"/>
          </a:p>
          <a:p>
            <a:pPr marL="514350" indent="-514350" eaLnBrk="1" hangingPunct="1">
              <a:lnSpc>
                <a:spcPts val="3800"/>
              </a:lnSpc>
              <a:buFontTx/>
              <a:buAutoNum type="arabicPeriod"/>
            </a:pPr>
            <a:r>
              <a:rPr lang="zh-CN" altLang="en-US" sz="2800">
                <a:solidFill>
                  <a:srgbClr val="FF0000"/>
                </a:solidFill>
              </a:rPr>
              <a:t>同步式范型</a:t>
            </a:r>
            <a:endParaRPr lang="en-US" altLang="zh-CN" sz="2800">
              <a:solidFill>
                <a:srgbClr val="FF0000"/>
              </a:solidFill>
            </a:endParaRPr>
          </a:p>
          <a:p>
            <a:pPr marL="914400" lvl="1" indent="-514350" eaLnBrk="1" hangingPunct="1">
              <a:lnSpc>
                <a:spcPts val="3800"/>
              </a:lnSpc>
            </a:pPr>
            <a:r>
              <a:rPr lang="zh-CN" altLang="en-US" sz="2400"/>
              <a:t>依赖于问题的自然划分，组织团队成员各自解决问题的一部分，他们之间没有什么主动的交流</a:t>
            </a:r>
            <a:endParaRPr lang="en-US" altLang="zh-CN" sz="2400"/>
          </a:p>
          <a:p>
            <a:pPr marL="514350" indent="-514350" eaLnBrk="1" hangingPunct="1">
              <a:lnSpc>
                <a:spcPts val="3800"/>
              </a:lnSpc>
            </a:pPr>
            <a:endParaRPr lang="zh-CN" altLang="en-US"/>
          </a:p>
        </p:txBody>
      </p:sp>
      <p:sp>
        <p:nvSpPr>
          <p:cNvPr id="27651" name="Rectangle 5">
            <a:extLst>
              <a:ext uri="{FF2B5EF4-FFF2-40B4-BE49-F238E27FC236}">
                <a16:creationId xmlns:a16="http://schemas.microsoft.com/office/drawing/2014/main" id="{B33D018F-9DE3-4D47-94A5-0812659EBC92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0" y="1052513"/>
            <a:ext cx="9144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50000"/>
              </a:lnSpc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Clr>
                <a:schemeClr val="hlink"/>
              </a:buClr>
              <a:buSzPct val="80000"/>
            </a:pP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>
            <a:extLst>
              <a:ext uri="{FF2B5EF4-FFF2-40B4-BE49-F238E27FC236}">
                <a16:creationId xmlns:a16="http://schemas.microsoft.com/office/drawing/2014/main" id="{C48EF767-02B9-A941-81F2-4127765824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8674" name="内容占位符 2">
            <a:extLst>
              <a:ext uri="{FF2B5EF4-FFF2-40B4-BE49-F238E27FC236}">
                <a16:creationId xmlns:a16="http://schemas.microsoft.com/office/drawing/2014/main" id="{88C6BD03-CB88-E640-9EBF-CAEC17732D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3988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无论什么类型的团队，每一个项目经理的目标都是帮助建立一个有</a:t>
            </a:r>
            <a:r>
              <a:rPr lang="zh-CN" altLang="en-US">
                <a:solidFill>
                  <a:srgbClr val="FF0000"/>
                </a:solidFill>
              </a:rPr>
              <a:t>凝聚力</a:t>
            </a:r>
            <a:r>
              <a:rPr lang="zh-CN" altLang="en-US"/>
              <a:t>的团队。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>
            <a:extLst>
              <a:ext uri="{FF2B5EF4-FFF2-40B4-BE49-F238E27FC236}">
                <a16:creationId xmlns:a16="http://schemas.microsoft.com/office/drawing/2014/main" id="{985ED0FF-5941-964F-9760-221490F0D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/>
              <a:t>5</a:t>
            </a:r>
            <a:r>
              <a:rPr lang="zh-CN" altLang="en-US" sz="4000"/>
              <a:t>个培育潜在</a:t>
            </a:r>
            <a:r>
              <a:rPr lang="zh-CN" altLang="en-US" sz="4000">
                <a:solidFill>
                  <a:srgbClr val="FF0000"/>
                </a:solidFill>
              </a:rPr>
              <a:t>含毒团队</a:t>
            </a:r>
            <a:r>
              <a:rPr lang="zh-CN" altLang="en-US" sz="4000"/>
              <a:t>环境的因素：</a:t>
            </a:r>
          </a:p>
        </p:txBody>
      </p:sp>
      <p:sp>
        <p:nvSpPr>
          <p:cNvPr id="29698" name="内容占位符 2">
            <a:extLst>
              <a:ext uri="{FF2B5EF4-FFF2-40B4-BE49-F238E27FC236}">
                <a16:creationId xmlns:a16="http://schemas.microsoft.com/office/drawing/2014/main" id="{DE3BFD5D-6638-1748-BE78-80A2E1AA58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71550" lvl="1" indent="-514350" eaLnBrk="1" hangingPunct="1">
              <a:buFontTx/>
              <a:buAutoNum type="arabicPeriod"/>
            </a:pPr>
            <a:r>
              <a:rPr lang="zh-CN" altLang="en-US"/>
              <a:t>狂乱的工作氛围；</a:t>
            </a:r>
            <a:endParaRPr lang="en-US" altLang="zh-CN"/>
          </a:p>
          <a:p>
            <a:pPr marL="971550" lvl="1" indent="-514350" eaLnBrk="1" hangingPunct="1">
              <a:buFontTx/>
              <a:buAutoNum type="arabicPeriod"/>
            </a:pPr>
            <a:r>
              <a:rPr lang="zh-CN" altLang="en-US"/>
              <a:t>引起团队成员间产生摩擦的重大挫折；</a:t>
            </a:r>
            <a:endParaRPr lang="en-US" altLang="zh-CN"/>
          </a:p>
          <a:p>
            <a:pPr marL="971550" lvl="1" indent="-514350" eaLnBrk="1" hangingPunct="1">
              <a:buFontTx/>
              <a:buAutoNum type="arabicPeriod"/>
            </a:pPr>
            <a:r>
              <a:rPr lang="zh-CN" altLang="en-US"/>
              <a:t>“碎片式的或协调很差”的软件过程；</a:t>
            </a:r>
            <a:endParaRPr lang="en-US" altLang="zh-CN"/>
          </a:p>
          <a:p>
            <a:pPr marL="971550" lvl="1" indent="-514350" eaLnBrk="1" hangingPunct="1">
              <a:buFontTx/>
              <a:buAutoNum type="arabicPeriod"/>
            </a:pPr>
            <a:r>
              <a:rPr lang="zh-CN" altLang="en-US"/>
              <a:t>在软件团队中没有清晰的角色定义；</a:t>
            </a:r>
            <a:endParaRPr lang="en-US" altLang="zh-CN"/>
          </a:p>
          <a:p>
            <a:pPr marL="971550" lvl="1" indent="-514350" eaLnBrk="1" hangingPunct="1">
              <a:buFontTx/>
              <a:buAutoNum type="arabicPeriod"/>
            </a:pPr>
            <a:r>
              <a:rPr lang="zh-CN" altLang="en-US"/>
              <a:t>“连接不断地重蹈覆辙”。</a:t>
            </a:r>
          </a:p>
          <a:p>
            <a:pPr marL="514350" indent="-514350" eaLnBrk="1" hangingPunct="1">
              <a:buFontTx/>
              <a:buAutoNum type="arabicPeriod"/>
            </a:pP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1">
            <a:extLst>
              <a:ext uri="{FF2B5EF4-FFF2-40B4-BE49-F238E27FC236}">
                <a16:creationId xmlns:a16="http://schemas.microsoft.com/office/drawing/2014/main" id="{9EBEA59E-C701-6141-A2A6-30347B14E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/>
              <a:t>4. </a:t>
            </a:r>
            <a:r>
              <a:rPr lang="zh-CN" altLang="en-US" sz="4000"/>
              <a:t>敏捷团队</a:t>
            </a:r>
          </a:p>
        </p:txBody>
      </p:sp>
      <p:sp>
        <p:nvSpPr>
          <p:cNvPr id="30722" name="内容占位符 2">
            <a:extLst>
              <a:ext uri="{FF2B5EF4-FFF2-40B4-BE49-F238E27FC236}">
                <a16:creationId xmlns:a16="http://schemas.microsoft.com/office/drawing/2014/main" id="{9956A1C4-8B68-F34F-9B75-545B96605F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小型的充满活力的团队，也称为</a:t>
            </a:r>
            <a:r>
              <a:rPr lang="zh-CN" altLang="en-US">
                <a:solidFill>
                  <a:srgbClr val="FF0000"/>
                </a:solidFill>
              </a:rPr>
              <a:t>敏捷团队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人员胜过过程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政策胜过人员 </a:t>
            </a:r>
            <a:r>
              <a:rPr lang="en-US" altLang="zh-CN">
                <a:solidFill>
                  <a:srgbClr val="FF0000"/>
                </a:solidFill>
              </a:rPr>
              <a:t>–</a:t>
            </a:r>
            <a:r>
              <a:rPr lang="zh-CN" altLang="en-US">
                <a:solidFill>
                  <a:srgbClr val="FF0000"/>
                </a:solidFill>
              </a:rPr>
              <a:t>需要支持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/>
              <a:t>敏捷团队是自组织的</a:t>
            </a:r>
            <a:endParaRPr lang="en-US" altLang="zh-CN"/>
          </a:p>
          <a:p>
            <a:pPr eaLnBrk="1" hangingPunct="1"/>
            <a:r>
              <a:rPr lang="zh-CN" altLang="en-US"/>
              <a:t>敏捷团队有相当大的自主权进行项目管理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>
            <a:extLst>
              <a:ext uri="{FF2B5EF4-FFF2-40B4-BE49-F238E27FC236}">
                <a16:creationId xmlns:a16="http://schemas.microsoft.com/office/drawing/2014/main" id="{DDE7E718-13F3-ED46-90F8-3AF03BB2A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zh-CN"/>
              <a:t>18.</a:t>
            </a:r>
            <a:r>
              <a:rPr lang="en-US" altLang="zh-CN"/>
              <a:t>3 </a:t>
            </a:r>
            <a:r>
              <a:rPr lang="zh-CN" altLang="en-US"/>
              <a:t>产品</a:t>
            </a:r>
          </a:p>
        </p:txBody>
      </p:sp>
      <p:sp>
        <p:nvSpPr>
          <p:cNvPr id="31746" name="内容占位符 2">
            <a:extLst>
              <a:ext uri="{FF2B5EF4-FFF2-40B4-BE49-F238E27FC236}">
                <a16:creationId xmlns:a16="http://schemas.microsoft.com/office/drawing/2014/main" id="{EAFE89B9-E317-DA43-AE03-F56E046DAC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项目一开始，需要</a:t>
            </a:r>
            <a:r>
              <a:rPr lang="zh-CN" altLang="en-US">
                <a:solidFill>
                  <a:srgbClr val="FF0000"/>
                </a:solidFill>
              </a:rPr>
              <a:t>定量估算成本和有组织计划项目</a:t>
            </a:r>
            <a:r>
              <a:rPr lang="zh-CN" altLang="en-US"/>
              <a:t>的进展，但缺乏可靠信息可以使用。</a:t>
            </a:r>
            <a:endParaRPr lang="en-US" altLang="zh-CN"/>
          </a:p>
          <a:p>
            <a:pPr eaLnBrk="1" hangingPunct="1"/>
            <a:r>
              <a:rPr lang="zh-CN" altLang="en-US"/>
              <a:t>至少，要建立和界定项目的范围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>
            <a:extLst>
              <a:ext uri="{FF2B5EF4-FFF2-40B4-BE49-F238E27FC236}">
                <a16:creationId xmlns:a16="http://schemas.microsoft.com/office/drawing/2014/main" id="{80A36250-82EF-F64A-B346-79E18AB7A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800"/>
              <a:t>1. </a:t>
            </a:r>
            <a:r>
              <a:rPr lang="zh-CN" altLang="en-US" sz="3800"/>
              <a:t>软件范围</a:t>
            </a:r>
          </a:p>
        </p:txBody>
      </p:sp>
      <p:sp>
        <p:nvSpPr>
          <p:cNvPr id="32770" name="内容占位符 2">
            <a:extLst>
              <a:ext uri="{FF2B5EF4-FFF2-40B4-BE49-F238E27FC236}">
                <a16:creationId xmlns:a16="http://schemas.microsoft.com/office/drawing/2014/main" id="{0E8F2CC9-EDE5-F34A-AAB0-FCE947D887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zh-CN" altLang="en-US"/>
              <a:t>软件范围是通过下列问题来定义的：</a:t>
            </a:r>
            <a:endParaRPr lang="en-US" altLang="zh-CN"/>
          </a:p>
          <a:p>
            <a:pPr lvl="1" eaLnBrk="1" hangingPunct="1"/>
            <a:r>
              <a:rPr lang="zh-CN" altLang="en-US"/>
              <a:t>项目环境</a:t>
            </a:r>
            <a:endParaRPr lang="en-US" altLang="zh-CN"/>
          </a:p>
          <a:p>
            <a:pPr lvl="1" eaLnBrk="1" hangingPunct="1"/>
            <a:r>
              <a:rPr lang="zh-CN" altLang="en-US"/>
              <a:t>信息目标</a:t>
            </a:r>
            <a:endParaRPr lang="en-US" altLang="zh-CN"/>
          </a:p>
          <a:p>
            <a:pPr lvl="1" eaLnBrk="1" hangingPunct="1"/>
            <a:r>
              <a:rPr lang="zh-CN" altLang="en-US"/>
              <a:t>功能和性能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20">
            <a:extLst>
              <a:ext uri="{FF2B5EF4-FFF2-40B4-BE49-F238E27FC236}">
                <a16:creationId xmlns:a16="http://schemas.microsoft.com/office/drawing/2014/main" id="{B4AB8D1E-80DE-4749-8DDA-90F155F97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</p:txBody>
      </p:sp>
      <p:sp>
        <p:nvSpPr>
          <p:cNvPr id="15362" name="内容占位符 21">
            <a:extLst>
              <a:ext uri="{FF2B5EF4-FFF2-40B4-BE49-F238E27FC236}">
                <a16:creationId xmlns:a16="http://schemas.microsoft.com/office/drawing/2014/main" id="{460D482F-2975-C24C-BFF2-C6465142A3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管理涉及的范围</a:t>
            </a:r>
          </a:p>
          <a:p>
            <a:pPr eaLnBrk="1" hangingPunct="1"/>
            <a:r>
              <a:rPr lang="zh-CN" altLang="en-US"/>
              <a:t>人员</a:t>
            </a:r>
          </a:p>
          <a:p>
            <a:pPr eaLnBrk="1" hangingPunct="1"/>
            <a:r>
              <a:rPr lang="zh-CN" altLang="en-US"/>
              <a:t>产品</a:t>
            </a:r>
          </a:p>
          <a:p>
            <a:pPr eaLnBrk="1" hangingPunct="1"/>
            <a:r>
              <a:rPr lang="zh-CN" altLang="en-US"/>
              <a:t>过程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1">
            <a:extLst>
              <a:ext uri="{FF2B5EF4-FFF2-40B4-BE49-F238E27FC236}">
                <a16:creationId xmlns:a16="http://schemas.microsoft.com/office/drawing/2014/main" id="{EB0EA4B0-1376-F14B-A0A8-0C4E43D4FC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/>
              <a:t>2. </a:t>
            </a:r>
            <a:r>
              <a:rPr lang="zh-CN" altLang="en-US" sz="4000"/>
              <a:t>问题分解</a:t>
            </a:r>
          </a:p>
        </p:txBody>
      </p:sp>
      <p:sp>
        <p:nvSpPr>
          <p:cNvPr id="33794" name="内容占位符 2">
            <a:extLst>
              <a:ext uri="{FF2B5EF4-FFF2-40B4-BE49-F238E27FC236}">
                <a16:creationId xmlns:a16="http://schemas.microsoft.com/office/drawing/2014/main" id="{9E9FD6D6-3E3E-934C-B7FD-ADAD079C12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有时称为问题划分或问题细化</a:t>
            </a:r>
            <a:endParaRPr lang="en-US" altLang="zh-CN"/>
          </a:p>
          <a:p>
            <a:pPr eaLnBrk="1" hangingPunct="1"/>
            <a:r>
              <a:rPr lang="zh-CN" altLang="en-US"/>
              <a:t>在确定软件范围的活动中，主要分解两个方面的问题：</a:t>
            </a:r>
            <a:endParaRPr lang="en-US" altLang="zh-CN"/>
          </a:p>
          <a:p>
            <a:pPr lvl="1" eaLnBrk="1" hangingPunct="1"/>
            <a:r>
              <a:rPr lang="zh-CN" altLang="en-US"/>
              <a:t>必须交付的功能</a:t>
            </a:r>
            <a:endParaRPr lang="en-US" altLang="zh-CN"/>
          </a:p>
          <a:p>
            <a:pPr lvl="1" eaLnBrk="1" hangingPunct="1"/>
            <a:r>
              <a:rPr lang="zh-CN" altLang="en-US"/>
              <a:t>所使用的过程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内容占位符 2">
            <a:extLst>
              <a:ext uri="{FF2B5EF4-FFF2-40B4-BE49-F238E27FC236}">
                <a16:creationId xmlns:a16="http://schemas.microsoft.com/office/drawing/2014/main" id="{577BFCB4-35C8-1B45-BD41-D64CDA9F9D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42938"/>
            <a:ext cx="8229600" cy="5483225"/>
          </a:xfrm>
        </p:spPr>
        <p:txBody>
          <a:bodyPr/>
          <a:lstStyle/>
          <a:p>
            <a:pPr eaLnBrk="1" hangingPunct="1"/>
            <a:r>
              <a:rPr lang="zh-CN" altLang="en-US"/>
              <a:t>例如：考虑开发一个新的字处理产品。产品功能：</a:t>
            </a:r>
            <a:endParaRPr lang="en-US" altLang="zh-CN"/>
          </a:p>
          <a:p>
            <a:pPr lvl="1" eaLnBrk="1" hangingPunct="1"/>
            <a:r>
              <a:rPr lang="zh-CN" altLang="en-US"/>
              <a:t>连续的语音和键盘输入</a:t>
            </a:r>
            <a:endParaRPr lang="en-US" altLang="zh-CN"/>
          </a:p>
          <a:p>
            <a:pPr lvl="1" eaLnBrk="1" hangingPunct="1"/>
            <a:r>
              <a:rPr lang="zh-CN" altLang="en-US"/>
              <a:t>高级的“自动复制编辑”</a:t>
            </a:r>
            <a:endParaRPr lang="en-US" altLang="zh-CN"/>
          </a:p>
          <a:p>
            <a:pPr lvl="1" eaLnBrk="1" hangingPunct="1"/>
            <a:r>
              <a:rPr lang="zh-CN" altLang="en-US"/>
              <a:t>页面布局功能</a:t>
            </a:r>
            <a:endParaRPr lang="en-US" altLang="zh-CN"/>
          </a:p>
          <a:p>
            <a:pPr lvl="1" eaLnBrk="1" hangingPunct="1"/>
            <a:r>
              <a:rPr lang="zh-CN" altLang="en-US"/>
              <a:t>自动建立索引和目录</a:t>
            </a:r>
            <a:endParaRPr lang="en-US" altLang="zh-CN"/>
          </a:p>
          <a:p>
            <a:pPr lvl="1" eaLnBrk="1" hangingPunct="1"/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5DD05-F219-5046-87C7-33B553B8B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5429250"/>
            <a:ext cx="5570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首先写软件范围陈述来界定功能。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BB68BD-D0F1-1A4F-8974-EECF54EAB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6072188"/>
            <a:ext cx="269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接着进一步分解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71EBF-252B-204A-B044-77687EC6F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125" y="2714625"/>
            <a:ext cx="35718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包括</a:t>
            </a:r>
            <a:r>
              <a:rPr lang="zh-CN" altLang="en-US" sz="2800">
                <a:solidFill>
                  <a:srgbClr val="FF0000"/>
                </a:solidFill>
                <a:sym typeface="Wingdings" pitchFamily="2" charset="2"/>
              </a:rPr>
              <a:t>拼写检查；语句文法检查；大型文档的引用检查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63FACF03-48F5-3149-BD8C-CCAA657B9EED}"/>
              </a:ext>
            </a:extLst>
          </p:cNvPr>
          <p:cNvSpPr/>
          <p:nvPr/>
        </p:nvSpPr>
        <p:spPr>
          <a:xfrm>
            <a:off x="5000625" y="3143250"/>
            <a:ext cx="714375" cy="357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1">
            <a:extLst>
              <a:ext uri="{FF2B5EF4-FFF2-40B4-BE49-F238E27FC236}">
                <a16:creationId xmlns:a16="http://schemas.microsoft.com/office/drawing/2014/main" id="{440FC96F-23C9-E94D-BD9C-DA5FC0498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zh-CN"/>
              <a:t>18.</a:t>
            </a:r>
            <a:r>
              <a:rPr lang="en-US" altLang="zh-CN"/>
              <a:t>4 </a:t>
            </a:r>
            <a:r>
              <a:rPr lang="zh-CN" altLang="en-US"/>
              <a:t>过程</a:t>
            </a:r>
          </a:p>
        </p:txBody>
      </p:sp>
      <p:sp>
        <p:nvSpPr>
          <p:cNvPr id="35842" name="内容占位符 2">
            <a:extLst>
              <a:ext uri="{FF2B5EF4-FFF2-40B4-BE49-F238E27FC236}">
                <a16:creationId xmlns:a16="http://schemas.microsoft.com/office/drawing/2014/main" id="{A89EAD98-2835-4348-8A23-34534B052A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项目经理必须</a:t>
            </a:r>
            <a:r>
              <a:rPr lang="zh-CN" altLang="en-US">
                <a:solidFill>
                  <a:srgbClr val="FF0000"/>
                </a:solidFill>
              </a:rPr>
              <a:t>决定哪一个过程模型</a:t>
            </a:r>
            <a:r>
              <a:rPr lang="zh-CN" altLang="en-US"/>
              <a:t>适合于：</a:t>
            </a:r>
            <a:endParaRPr lang="en-US" altLang="zh-CN"/>
          </a:p>
          <a:p>
            <a:pPr lvl="1" eaLnBrk="1" hangingPunct="1"/>
            <a:r>
              <a:rPr lang="zh-CN" altLang="en-US"/>
              <a:t>需要该产品的客户和从事开发工作的人员</a:t>
            </a:r>
            <a:endParaRPr lang="en-US" altLang="zh-CN"/>
          </a:p>
          <a:p>
            <a:pPr lvl="1" eaLnBrk="1" hangingPunct="1"/>
            <a:r>
              <a:rPr lang="zh-CN" altLang="en-US"/>
              <a:t>产品本身的特性</a:t>
            </a:r>
            <a:endParaRPr lang="en-US" altLang="zh-CN"/>
          </a:p>
          <a:p>
            <a:pPr lvl="1" eaLnBrk="1" hangingPunct="1"/>
            <a:r>
              <a:rPr lang="zh-CN" altLang="en-US"/>
              <a:t>软件项目团队工作的项目环境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781181-5AA1-914D-9626-EA8A710E2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229225"/>
            <a:ext cx="59055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800"/>
              <a:t>必须制定一个完整的计划，来反映框架活动中所需要的工作任务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1">
            <a:extLst>
              <a:ext uri="{FF2B5EF4-FFF2-40B4-BE49-F238E27FC236}">
                <a16:creationId xmlns:a16="http://schemas.microsoft.com/office/drawing/2014/main" id="{96B34719-0171-334A-A941-D252D3189A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400"/>
              <a:t>1. </a:t>
            </a:r>
            <a:r>
              <a:rPr lang="zh-CN" altLang="en-US" sz="3400"/>
              <a:t>合并产品和过程</a:t>
            </a:r>
          </a:p>
        </p:txBody>
      </p:sp>
      <p:sp>
        <p:nvSpPr>
          <p:cNvPr id="36866" name="内容占位符 2">
            <a:extLst>
              <a:ext uri="{FF2B5EF4-FFF2-40B4-BE49-F238E27FC236}">
                <a16:creationId xmlns:a16="http://schemas.microsoft.com/office/drawing/2014/main" id="{E907EFC0-553A-CF47-8E32-E078F7DBB6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268413"/>
            <a:ext cx="8229600" cy="749300"/>
          </a:xfrm>
        </p:spPr>
        <p:txBody>
          <a:bodyPr/>
          <a:lstStyle/>
          <a:p>
            <a:pPr eaLnBrk="1" hangingPunct="1"/>
            <a:r>
              <a:rPr lang="zh-CN" altLang="en-US"/>
              <a:t>项目计划开始于产品和过程的合并</a:t>
            </a:r>
            <a:endParaRPr lang="en-US" altLang="zh-CN"/>
          </a:p>
          <a:p>
            <a:pPr eaLnBrk="1" hangingPunct="1">
              <a:buFontTx/>
              <a:buNone/>
            </a:pPr>
            <a:endParaRPr lang="zh-CN" altLang="en-US"/>
          </a:p>
        </p:txBody>
      </p:sp>
      <p:pic>
        <p:nvPicPr>
          <p:cNvPr id="36867" name="Picture 2">
            <a:extLst>
              <a:ext uri="{FF2B5EF4-FFF2-40B4-BE49-F238E27FC236}">
                <a16:creationId xmlns:a16="http://schemas.microsoft.com/office/drawing/2014/main" id="{43010F83-13FC-6D42-A4D6-07AC7DD3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76475"/>
            <a:ext cx="50863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6EB875-E2D2-0B45-8CEC-68B124C88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2205038"/>
            <a:ext cx="2952750" cy="421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600"/>
              <a:t>项目经理的工作是估算每个矩阵单元的</a:t>
            </a:r>
            <a:r>
              <a:rPr lang="zh-CN" altLang="en-US" sz="2600">
                <a:solidFill>
                  <a:srgbClr val="FF0000"/>
                </a:solidFill>
              </a:rPr>
              <a:t>资源需求</a:t>
            </a:r>
            <a:r>
              <a:rPr lang="zh-CN" altLang="en-US" sz="2600"/>
              <a:t>，与每个单元相关的任务的</a:t>
            </a:r>
            <a:r>
              <a:rPr lang="zh-CN" altLang="en-US" sz="2600">
                <a:solidFill>
                  <a:srgbClr val="FF0000"/>
                </a:solidFill>
              </a:rPr>
              <a:t>开始和结束日期</a:t>
            </a:r>
            <a:r>
              <a:rPr lang="zh-CN" altLang="en-US" sz="2600"/>
              <a:t>，以及每项任务所产生的</a:t>
            </a:r>
            <a:r>
              <a:rPr lang="zh-CN" altLang="en-US" sz="2600">
                <a:solidFill>
                  <a:srgbClr val="FF0000"/>
                </a:solidFill>
              </a:rPr>
              <a:t>工作产品</a:t>
            </a:r>
            <a:r>
              <a:rPr lang="zh-CN" altLang="en-US" sz="260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1">
            <a:extLst>
              <a:ext uri="{FF2B5EF4-FFF2-40B4-BE49-F238E27FC236}">
                <a16:creationId xmlns:a16="http://schemas.microsoft.com/office/drawing/2014/main" id="{F114A652-62E6-3F4E-83A3-74198C5A0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400"/>
              <a:t>2. </a:t>
            </a:r>
            <a:r>
              <a:rPr lang="zh-CN" altLang="en-US" sz="3400"/>
              <a:t>过程分解</a:t>
            </a:r>
          </a:p>
        </p:txBody>
      </p:sp>
      <p:sp>
        <p:nvSpPr>
          <p:cNvPr id="37890" name="内容占位符 2">
            <a:extLst>
              <a:ext uri="{FF2B5EF4-FFF2-40B4-BE49-F238E27FC236}">
                <a16:creationId xmlns:a16="http://schemas.microsoft.com/office/drawing/2014/main" id="{01E56B9F-9811-C14F-B2CE-70D56A8C00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过程框架</a:t>
            </a:r>
            <a:r>
              <a:rPr lang="en-US" altLang="zh-CN" sz="2800"/>
              <a:t>—</a:t>
            </a:r>
            <a:r>
              <a:rPr lang="zh-CN" altLang="en-US" sz="2800"/>
              <a:t>沟通、策划、建模、构建和部署是不变的</a:t>
            </a:r>
            <a:endParaRPr lang="en-US" altLang="zh-CN" sz="2800"/>
          </a:p>
          <a:p>
            <a:pPr eaLnBrk="1" hangingPunct="1"/>
            <a:r>
              <a:rPr lang="zh-CN" altLang="en-US" sz="2800"/>
              <a:t>可根据过程模型对过程框架做适当性修改</a:t>
            </a:r>
            <a:r>
              <a:rPr lang="en-US" altLang="zh-CN" sz="2800"/>
              <a:t>—</a:t>
            </a:r>
            <a:r>
              <a:rPr lang="zh-CN" altLang="en-US" sz="2800"/>
              <a:t>线性、迭代、增量、演化、并发或构件</a:t>
            </a:r>
            <a:endParaRPr lang="en-US" altLang="zh-CN" sz="2800"/>
          </a:p>
          <a:p>
            <a:pPr eaLnBrk="1" hangingPunct="1"/>
            <a:r>
              <a:rPr lang="zh-CN" altLang="en-US" sz="2800"/>
              <a:t>如何完成每个过程框架在每个实际的项目中工作任务是不同的。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1">
            <a:extLst>
              <a:ext uri="{FF2B5EF4-FFF2-40B4-BE49-F238E27FC236}">
                <a16:creationId xmlns:a16="http://schemas.microsoft.com/office/drawing/2014/main" id="{D6124A54-7BD4-C348-9111-D8F10AD0F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1143000"/>
          </a:xfrm>
        </p:spPr>
        <p:txBody>
          <a:bodyPr/>
          <a:lstStyle/>
          <a:p>
            <a:pPr eaLnBrk="1" hangingPunct="1"/>
            <a:r>
              <a:rPr lang="hr-HR" altLang="zh-CN"/>
              <a:t>18.</a:t>
            </a:r>
            <a:r>
              <a:rPr lang="en-US" altLang="zh-CN"/>
              <a:t>5 </a:t>
            </a:r>
            <a:r>
              <a:rPr lang="zh-CN" altLang="en-US"/>
              <a:t>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8EB27-717E-4F42-88F4-E662C79DB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981075"/>
            <a:ext cx="8229600" cy="452596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/>
              <a:t>我们必须了解可能会出现什么问题</a:t>
            </a:r>
            <a:endParaRPr lang="en-US" altLang="zh-CN" sz="2800"/>
          </a:p>
          <a:p>
            <a:pPr eaLnBrk="1" hangingPunct="1">
              <a:lnSpc>
                <a:spcPct val="100000"/>
              </a:lnSpc>
            </a:pPr>
            <a:r>
              <a:rPr lang="en-US" altLang="zh-CN" sz="2800"/>
              <a:t>10</a:t>
            </a:r>
            <a:r>
              <a:rPr lang="zh-CN" altLang="en-US" sz="2800"/>
              <a:t>个表示信息系统项目正处于危险状态的信号：</a:t>
            </a:r>
            <a:endParaRPr lang="en-US" altLang="zh-CN" sz="2800"/>
          </a:p>
          <a:p>
            <a:pPr marL="971550" lvl="1" indent="-514350" eaLnBrk="1" hangingPunct="1">
              <a:lnSpc>
                <a:spcPct val="100000"/>
              </a:lnSpc>
              <a:buFontTx/>
              <a:buAutoNum type="arabicPeriod"/>
            </a:pPr>
            <a:r>
              <a:rPr lang="zh-CN" altLang="en-US" sz="2400"/>
              <a:t>软件人员不</a:t>
            </a:r>
            <a:r>
              <a:rPr lang="zh-CN" altLang="en-US" sz="2400">
                <a:solidFill>
                  <a:srgbClr val="FF0000"/>
                </a:solidFill>
              </a:rPr>
              <a:t>了解</a:t>
            </a:r>
            <a:r>
              <a:rPr lang="zh-CN" altLang="en-US" sz="2400"/>
              <a:t>其客户的要求</a:t>
            </a:r>
            <a:endParaRPr lang="en-US" altLang="zh-CN" sz="2400"/>
          </a:p>
          <a:p>
            <a:pPr marL="971550" lvl="1" indent="-514350" eaLnBrk="1" hangingPunct="1">
              <a:lnSpc>
                <a:spcPct val="100000"/>
              </a:lnSpc>
              <a:buFontTx/>
              <a:buAutoNum type="arabicPeriod"/>
            </a:pPr>
            <a:r>
              <a:rPr lang="zh-CN" altLang="en-US" sz="2400"/>
              <a:t>产品</a:t>
            </a:r>
            <a:r>
              <a:rPr lang="zh-CN" altLang="en-US" sz="2400">
                <a:solidFill>
                  <a:srgbClr val="FF0000"/>
                </a:solidFill>
              </a:rPr>
              <a:t>范围</a:t>
            </a:r>
            <a:r>
              <a:rPr lang="zh-CN" altLang="en-US" sz="2400"/>
              <a:t>定义的很糟糕</a:t>
            </a:r>
            <a:endParaRPr lang="en-US" altLang="zh-CN" sz="2400"/>
          </a:p>
          <a:p>
            <a:pPr marL="971550" lvl="1" indent="-514350" eaLnBrk="1" hangingPunct="1">
              <a:lnSpc>
                <a:spcPct val="100000"/>
              </a:lnSpc>
              <a:buFontTx/>
              <a:buAutoNum type="arabicPeriod"/>
            </a:pPr>
            <a:r>
              <a:rPr lang="zh-CN" altLang="en-US" sz="2400"/>
              <a:t>没有很好地管理</a:t>
            </a:r>
            <a:r>
              <a:rPr lang="zh-CN" altLang="en-US" sz="2400">
                <a:solidFill>
                  <a:srgbClr val="FF0000"/>
                </a:solidFill>
              </a:rPr>
              <a:t>变更</a:t>
            </a:r>
            <a:endParaRPr lang="en-US" altLang="zh-CN" sz="2400">
              <a:solidFill>
                <a:srgbClr val="FF0000"/>
              </a:solidFill>
            </a:endParaRPr>
          </a:p>
          <a:p>
            <a:pPr marL="971550" lvl="1" indent="-514350" eaLnBrk="1" hangingPunct="1">
              <a:lnSpc>
                <a:spcPct val="100000"/>
              </a:lnSpc>
              <a:buFontTx/>
              <a:buAutoNum type="arabicPeriod"/>
            </a:pPr>
            <a:r>
              <a:rPr lang="zh-CN" altLang="en-US" sz="2400"/>
              <a:t>选择的</a:t>
            </a:r>
            <a:r>
              <a:rPr lang="zh-CN" altLang="en-US" sz="2400">
                <a:solidFill>
                  <a:srgbClr val="FF0000"/>
                </a:solidFill>
              </a:rPr>
              <a:t>技术</a:t>
            </a:r>
            <a:r>
              <a:rPr lang="zh-CN" altLang="en-US" sz="2400"/>
              <a:t>发生了变化</a:t>
            </a:r>
            <a:endParaRPr lang="en-US" altLang="zh-CN" sz="2400"/>
          </a:p>
          <a:p>
            <a:pPr marL="971550" lvl="1" indent="-514350" eaLnBrk="1" hangingPunct="1">
              <a:lnSpc>
                <a:spcPct val="100000"/>
              </a:lnSpc>
              <a:buFontTx/>
              <a:buAutoNum type="arabicPeriod"/>
            </a:pPr>
            <a:r>
              <a:rPr lang="zh-CN" altLang="en-US" sz="2400"/>
              <a:t>业务需求发生</a:t>
            </a:r>
            <a:r>
              <a:rPr lang="zh-CN" altLang="en-US" sz="2400">
                <a:solidFill>
                  <a:srgbClr val="FF0000"/>
                </a:solidFill>
              </a:rPr>
              <a:t>变化</a:t>
            </a:r>
            <a:r>
              <a:rPr lang="zh-CN" altLang="en-US" sz="2400"/>
              <a:t>（或未很好地定义）</a:t>
            </a:r>
            <a:endParaRPr lang="en-US" altLang="zh-CN" sz="2400"/>
          </a:p>
          <a:p>
            <a:pPr marL="971550" lvl="1" indent="-514350" eaLnBrk="1" hangingPunct="1">
              <a:lnSpc>
                <a:spcPct val="100000"/>
              </a:lnSpc>
              <a:buFontTx/>
              <a:buAutoNum type="arabicPeriod"/>
            </a:pPr>
            <a:r>
              <a:rPr lang="zh-CN" altLang="en-US" sz="2400"/>
              <a:t>最后</a:t>
            </a:r>
            <a:r>
              <a:rPr lang="zh-CN" altLang="en-US" sz="2400">
                <a:solidFill>
                  <a:srgbClr val="FF0000"/>
                </a:solidFill>
              </a:rPr>
              <a:t>期限</a:t>
            </a:r>
            <a:r>
              <a:rPr lang="zh-CN" altLang="en-US" sz="2400"/>
              <a:t>是不切实际的</a:t>
            </a:r>
            <a:endParaRPr lang="en-US" altLang="zh-CN" sz="2400"/>
          </a:p>
          <a:p>
            <a:pPr marL="971550" lvl="1" indent="-514350" eaLnBrk="1" hangingPunct="1">
              <a:lnSpc>
                <a:spcPct val="100000"/>
              </a:lnSpc>
              <a:buFontTx/>
              <a:buAutoNum type="arabicPeriod"/>
            </a:pPr>
            <a:r>
              <a:rPr lang="zh-CN" altLang="en-US" sz="2400"/>
              <a:t>客户抵制</a:t>
            </a:r>
            <a:endParaRPr lang="en-US" altLang="zh-CN" sz="2400"/>
          </a:p>
          <a:p>
            <a:pPr marL="971550" lvl="1" indent="-514350" eaLnBrk="1" hangingPunct="1">
              <a:lnSpc>
                <a:spcPct val="100000"/>
              </a:lnSpc>
              <a:buFontTx/>
              <a:buAutoNum type="arabicPeriod"/>
            </a:pPr>
            <a:r>
              <a:rPr lang="zh-CN" altLang="en-US" sz="2400"/>
              <a:t>失去赞助（或从来没有真正得到过赞助）</a:t>
            </a:r>
            <a:endParaRPr lang="en-US" altLang="zh-CN" sz="2400"/>
          </a:p>
          <a:p>
            <a:pPr marL="971550" lvl="1" indent="-514350" eaLnBrk="1" hangingPunct="1">
              <a:lnSpc>
                <a:spcPct val="100000"/>
              </a:lnSpc>
              <a:buFontTx/>
              <a:buAutoNum type="arabicPeriod"/>
            </a:pPr>
            <a:r>
              <a:rPr lang="zh-CN" altLang="en-US" sz="2400"/>
              <a:t>项目团队缺乏具有合适技能的人员</a:t>
            </a:r>
            <a:endParaRPr lang="en-US" altLang="zh-CN" sz="2400"/>
          </a:p>
          <a:p>
            <a:pPr marL="971550" lvl="1" indent="-514350" eaLnBrk="1" hangingPunct="1">
              <a:lnSpc>
                <a:spcPct val="100000"/>
              </a:lnSpc>
              <a:buFontTx/>
              <a:buAutoNum type="arabicPeriod"/>
            </a:pPr>
            <a:r>
              <a:rPr lang="zh-CN" altLang="en-US" sz="2400"/>
              <a:t>管理者（或实践者）没有很好地利用已学到的最佳实践和教训。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>
            <a:extLst>
              <a:ext uri="{FF2B5EF4-FFF2-40B4-BE49-F238E27FC236}">
                <a16:creationId xmlns:a16="http://schemas.microsoft.com/office/drawing/2014/main" id="{99278240-17DC-C144-B3D4-97166380B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zh-CN"/>
              <a:t>18.</a:t>
            </a:r>
            <a:r>
              <a:rPr lang="en-US" altLang="zh-CN"/>
              <a:t>5 </a:t>
            </a:r>
            <a:r>
              <a:rPr lang="zh-CN" altLang="en-US"/>
              <a:t>项目（续）</a:t>
            </a:r>
          </a:p>
        </p:txBody>
      </p:sp>
      <p:sp>
        <p:nvSpPr>
          <p:cNvPr id="39938" name="内容占位符 2">
            <a:extLst>
              <a:ext uri="{FF2B5EF4-FFF2-40B4-BE49-F238E27FC236}">
                <a16:creationId xmlns:a16="http://schemas.microsoft.com/office/drawing/2014/main" id="{5F62D162-BC28-E241-95F3-5289B92A8D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52988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/>
              <a:t>针对软件项目的易于理解的方法：</a:t>
            </a:r>
            <a:endParaRPr lang="en-US" altLang="zh-CN"/>
          </a:p>
          <a:p>
            <a:pPr marL="971550" lvl="1" indent="-514350" eaLnBrk="1" hangingPunct="1">
              <a:lnSpc>
                <a:spcPct val="100000"/>
              </a:lnSpc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在正确的基础上开始工作</a:t>
            </a:r>
            <a:endParaRPr lang="en-US" altLang="zh-CN">
              <a:solidFill>
                <a:srgbClr val="FF0000"/>
              </a:solidFill>
            </a:endParaRPr>
          </a:p>
          <a:p>
            <a:pPr marL="1371600" lvl="2" indent="-514350" eaLnBrk="1" hangingPunct="1">
              <a:lnSpc>
                <a:spcPct val="100000"/>
              </a:lnSpc>
            </a:pPr>
            <a:r>
              <a:rPr lang="zh-CN" altLang="en-US"/>
              <a:t>正确理解，现实目标和期望</a:t>
            </a:r>
            <a:endParaRPr lang="en-US" altLang="zh-CN"/>
          </a:p>
          <a:p>
            <a:pPr marL="971550" lvl="1" indent="-514350" eaLnBrk="1" hangingPunct="1">
              <a:lnSpc>
                <a:spcPct val="100000"/>
              </a:lnSpc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保持动力</a:t>
            </a:r>
            <a:endParaRPr lang="en-US" altLang="zh-CN">
              <a:solidFill>
                <a:srgbClr val="FF0000"/>
              </a:solidFill>
            </a:endParaRPr>
          </a:p>
          <a:p>
            <a:pPr marL="1371600" lvl="2" indent="-514350" eaLnBrk="1" hangingPunct="1">
              <a:lnSpc>
                <a:spcPct val="100000"/>
              </a:lnSpc>
            </a:pPr>
            <a:r>
              <a:rPr lang="zh-CN" altLang="en-US"/>
              <a:t>激励措施，减少人员变动，强调质量；减少干涉</a:t>
            </a:r>
            <a:endParaRPr lang="en-US" altLang="zh-CN"/>
          </a:p>
          <a:p>
            <a:pPr marL="971550" lvl="1" indent="-514350" eaLnBrk="1" hangingPunct="1">
              <a:lnSpc>
                <a:spcPct val="100000"/>
              </a:lnSpc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跟踪进展</a:t>
            </a:r>
            <a:endParaRPr lang="en-US" altLang="zh-CN">
              <a:solidFill>
                <a:srgbClr val="FF0000"/>
              </a:solidFill>
            </a:endParaRPr>
          </a:p>
          <a:p>
            <a:pPr marL="971550" lvl="1" indent="-514350" eaLnBrk="1" hangingPunct="1">
              <a:lnSpc>
                <a:spcPct val="100000"/>
              </a:lnSpc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做出聪明的决策</a:t>
            </a:r>
            <a:endParaRPr lang="en-US" altLang="zh-CN">
              <a:solidFill>
                <a:srgbClr val="FF0000"/>
              </a:solidFill>
            </a:endParaRPr>
          </a:p>
          <a:p>
            <a:pPr marL="1371600" lvl="2" indent="-514350" eaLnBrk="1" hangingPunct="1">
              <a:lnSpc>
                <a:spcPct val="100000"/>
              </a:lnSpc>
            </a:pPr>
            <a:r>
              <a:rPr lang="zh-CN" altLang="en-US"/>
              <a:t>尽量重用；风险管理</a:t>
            </a:r>
            <a:endParaRPr lang="en-US" altLang="zh-CN"/>
          </a:p>
          <a:p>
            <a:pPr marL="971550" lvl="1" indent="-514350" eaLnBrk="1" hangingPunct="1">
              <a:lnSpc>
                <a:spcPct val="100000"/>
              </a:lnSpc>
              <a:buFontTx/>
              <a:buAutoNum type="arabicPeriod"/>
            </a:pPr>
            <a:r>
              <a:rPr lang="zh-CN" altLang="en-US">
                <a:solidFill>
                  <a:srgbClr val="FF0000"/>
                </a:solidFill>
              </a:rPr>
              <a:t>进行事后分析</a:t>
            </a:r>
            <a:endParaRPr lang="en-US" altLang="zh-CN">
              <a:solidFill>
                <a:srgbClr val="FF0000"/>
              </a:solidFill>
            </a:endParaRPr>
          </a:p>
          <a:p>
            <a:pPr marL="1371600" lvl="2" indent="-514350" eaLnBrk="1" hangingPunct="1">
              <a:lnSpc>
                <a:spcPct val="100000"/>
              </a:lnSpc>
            </a:pPr>
            <a:r>
              <a:rPr lang="zh-CN" altLang="en-US"/>
              <a:t>学习经验。进度、度量、反馈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49C60F79-9AC8-8041-8D3F-DF973DF21E6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50825" y="274638"/>
            <a:ext cx="8435975" cy="1143000"/>
          </a:xfrm>
        </p:spPr>
        <p:txBody>
          <a:bodyPr/>
          <a:lstStyle/>
          <a:p>
            <a:pPr algn="l" eaLnBrk="1" hangingPunct="1"/>
            <a:r>
              <a:rPr lang="hr-HR" altLang="zh-CN" b="1"/>
              <a:t>18.</a:t>
            </a:r>
            <a:r>
              <a:rPr lang="en-US" altLang="zh-CN" b="1"/>
              <a:t>6 W</a:t>
            </a:r>
            <a:r>
              <a:rPr lang="en-US" altLang="zh-CN" b="1" baseline="30000"/>
              <a:t>5</a:t>
            </a:r>
            <a:r>
              <a:rPr lang="en-US" altLang="zh-CN" b="1"/>
              <a:t>HH</a:t>
            </a:r>
            <a:r>
              <a:rPr lang="zh-CN" altLang="en-US" b="1"/>
              <a:t>原则</a:t>
            </a:r>
            <a:br>
              <a:rPr lang="en-US" altLang="zh-CN" b="1"/>
            </a:br>
            <a:r>
              <a:rPr lang="zh-CN" altLang="en-US" sz="2800">
                <a:solidFill>
                  <a:schemeClr val="tx1"/>
                </a:solidFill>
              </a:rPr>
              <a:t>通过一系列问题来导出关键项目特性以及项目的定义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F28DC859-77E5-8E4F-AF18-C3512A597B6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520825"/>
            <a:ext cx="8540750" cy="4498975"/>
          </a:xfrm>
        </p:spPr>
        <p:txBody>
          <a:bodyPr/>
          <a:lstStyle/>
          <a:p>
            <a:pPr eaLnBrk="1" hangingPunct="1"/>
            <a:r>
              <a:rPr lang="en-US" altLang="zh-CN" sz="2800"/>
              <a:t>Why: </a:t>
            </a:r>
            <a:r>
              <a:rPr lang="zh-CN" altLang="en-US" sz="2800"/>
              <a:t>为什么开发该系统</a:t>
            </a:r>
            <a:r>
              <a:rPr lang="en-US" altLang="zh-CN" sz="2800"/>
              <a:t>?</a:t>
            </a:r>
          </a:p>
          <a:p>
            <a:pPr eaLnBrk="1" hangingPunct="1"/>
            <a:r>
              <a:rPr lang="en-US" altLang="zh-CN" sz="2800"/>
              <a:t>What: </a:t>
            </a:r>
            <a:r>
              <a:rPr lang="zh-CN" altLang="en-US" sz="2800"/>
              <a:t>将要做什么</a:t>
            </a:r>
            <a:r>
              <a:rPr lang="en-US" altLang="zh-CN" sz="2800"/>
              <a:t>? </a:t>
            </a:r>
          </a:p>
          <a:p>
            <a:pPr eaLnBrk="1" hangingPunct="1"/>
            <a:r>
              <a:rPr lang="en-US" altLang="zh-CN" sz="2800"/>
              <a:t>When:</a:t>
            </a:r>
            <a:r>
              <a:rPr lang="zh-CN" altLang="en-US" sz="2800"/>
              <a:t>什么时候做</a:t>
            </a:r>
            <a:r>
              <a:rPr lang="en-US" altLang="zh-CN" sz="2800"/>
              <a:t>?</a:t>
            </a:r>
          </a:p>
          <a:p>
            <a:pPr eaLnBrk="1" hangingPunct="1"/>
            <a:r>
              <a:rPr lang="en-US" altLang="zh-CN" sz="2800"/>
              <a:t>Who:</a:t>
            </a:r>
            <a:r>
              <a:rPr lang="zh-CN" altLang="en-US" sz="2800"/>
              <a:t>某功能由谁负责</a:t>
            </a:r>
            <a:r>
              <a:rPr lang="en-US" altLang="zh-CN" sz="2800"/>
              <a:t>?</a:t>
            </a:r>
          </a:p>
          <a:p>
            <a:pPr eaLnBrk="1" hangingPunct="1"/>
            <a:r>
              <a:rPr lang="en-US" altLang="zh-CN" sz="2800"/>
              <a:t>Where: </a:t>
            </a:r>
            <a:r>
              <a:rPr lang="zh-CN" altLang="en-US" sz="2800"/>
              <a:t>机构组织位于何处</a:t>
            </a:r>
            <a:r>
              <a:rPr lang="en-US" altLang="zh-CN" sz="2800"/>
              <a:t>?</a:t>
            </a:r>
          </a:p>
          <a:p>
            <a:pPr eaLnBrk="1" hangingPunct="1"/>
            <a:r>
              <a:rPr lang="en-US" altLang="zh-CN" sz="2800"/>
              <a:t>How: </a:t>
            </a:r>
            <a:r>
              <a:rPr lang="zh-CN" altLang="en-US" sz="2800"/>
              <a:t>如何从技术上和管理上展开工作</a:t>
            </a:r>
            <a:r>
              <a:rPr lang="en-US" altLang="zh-CN" sz="2800"/>
              <a:t>?</a:t>
            </a:r>
          </a:p>
          <a:p>
            <a:pPr eaLnBrk="1" hangingPunct="1"/>
            <a:r>
              <a:rPr lang="en-US" altLang="zh-CN" sz="2800"/>
              <a:t>How much: </a:t>
            </a:r>
            <a:r>
              <a:rPr lang="zh-CN" altLang="en-US" sz="2800"/>
              <a:t>每种资源需要多少</a:t>
            </a:r>
            <a:r>
              <a:rPr lang="en-US" altLang="zh-CN" sz="280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41344-7525-E54A-903C-4FE66EE66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1628775"/>
            <a:ext cx="3889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70C0"/>
                </a:solidFill>
              </a:rPr>
              <a:t>可以使所有参与者评估软件工作的商业理由的有效性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2E7C24-D603-234A-B160-AEDBC0813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2420938"/>
            <a:ext cx="3889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70C0"/>
                </a:solidFill>
              </a:rPr>
              <a:t>所需的任务清单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A5EE7-8193-9247-BD00-1C781A65D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068638"/>
            <a:ext cx="3889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70C0"/>
                </a:solidFill>
              </a:rPr>
              <a:t>能够帮助安排进度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E1360-680D-2442-B488-1141C903B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3860800"/>
            <a:ext cx="3889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70C0"/>
                </a:solidFill>
              </a:rPr>
              <a:t>确定每个成员的角色和责任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0C5FF5-549D-B644-8E06-DCE52A746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4581525"/>
            <a:ext cx="3889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70C0"/>
                </a:solidFill>
              </a:rPr>
              <a:t>客户、用户和其他利益者也有责任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3AD8C0-A491-6445-9BCB-03E82D9A5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5229225"/>
            <a:ext cx="24844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70C0"/>
                </a:solidFill>
              </a:rPr>
              <a:t>确定项目的管理策略和技术策略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6D9155-D0A8-A245-9469-108FFEF47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6027738"/>
            <a:ext cx="32035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50000"/>
              </a:lnSpc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50000"/>
              </a:lnSpc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50000"/>
              </a:lnSpc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50000"/>
              </a:lnSpc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50000"/>
              </a:lnSpc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70C0"/>
                </a:solidFill>
              </a:rPr>
              <a:t>通过估算而得到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1">
            <a:extLst>
              <a:ext uri="{FF2B5EF4-FFF2-40B4-BE49-F238E27FC236}">
                <a16:creationId xmlns:a16="http://schemas.microsoft.com/office/drawing/2014/main" id="{7FBCA4EF-7AB1-1049-9658-E8B47EACD1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zh-CN"/>
              <a:t>18.</a:t>
            </a:r>
            <a:r>
              <a:rPr lang="en-US" altLang="zh-CN"/>
              <a:t>7 </a:t>
            </a:r>
            <a:r>
              <a:rPr lang="zh-CN" altLang="en-US"/>
              <a:t>关键实践</a:t>
            </a:r>
          </a:p>
        </p:txBody>
      </p:sp>
      <p:sp>
        <p:nvSpPr>
          <p:cNvPr id="41986" name="内容占位符 2">
            <a:extLst>
              <a:ext uri="{FF2B5EF4-FFF2-40B4-BE49-F238E27FC236}">
                <a16:creationId xmlns:a16="http://schemas.microsoft.com/office/drawing/2014/main" id="{972F105D-00CE-E149-B677-8A3B47C736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基于性能管理的关键软件实践：</a:t>
            </a:r>
            <a:endParaRPr lang="en-US" altLang="zh-CN"/>
          </a:p>
          <a:p>
            <a:pPr lvl="1" eaLnBrk="1" hangingPunct="1"/>
            <a:r>
              <a:rPr lang="zh-CN" altLang="en-US"/>
              <a:t>基于度量的项目管理</a:t>
            </a:r>
            <a:endParaRPr lang="en-US" altLang="zh-CN"/>
          </a:p>
          <a:p>
            <a:pPr lvl="1" eaLnBrk="1" hangingPunct="1"/>
            <a:r>
              <a:rPr lang="zh-CN" altLang="en-US"/>
              <a:t>经验成本和进度估计</a:t>
            </a:r>
            <a:endParaRPr lang="en-US" altLang="zh-CN"/>
          </a:p>
          <a:p>
            <a:pPr lvl="1" eaLnBrk="1" hangingPunct="1"/>
            <a:r>
              <a:rPr lang="zh-CN" altLang="en-US"/>
              <a:t>获得价值跟踪</a:t>
            </a:r>
            <a:endParaRPr lang="en-US" altLang="zh-CN"/>
          </a:p>
          <a:p>
            <a:pPr lvl="1" eaLnBrk="1" hangingPunct="1"/>
            <a:r>
              <a:rPr lang="zh-CN" altLang="en-US"/>
              <a:t>正式的风险管理</a:t>
            </a:r>
            <a:endParaRPr lang="en-US" altLang="zh-CN"/>
          </a:p>
          <a:p>
            <a:pPr lvl="1" eaLnBrk="1" hangingPunct="1"/>
            <a:r>
              <a:rPr lang="zh-CN" altLang="en-US"/>
              <a:t>根据质量目标跟踪缺陷</a:t>
            </a:r>
            <a:endParaRPr lang="en-US" altLang="zh-CN"/>
          </a:p>
          <a:p>
            <a:pPr lvl="1" eaLnBrk="1" hangingPunct="1"/>
            <a:r>
              <a:rPr lang="zh-CN" altLang="en-US"/>
              <a:t>人员计划管理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F016995E-9EBB-3C4F-B970-5D702DBB697E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1625" y="76200"/>
            <a:ext cx="8540750" cy="838200"/>
          </a:xfrm>
        </p:spPr>
        <p:txBody>
          <a:bodyPr/>
          <a:lstStyle/>
          <a:p>
            <a:pPr eaLnBrk="1" hangingPunct="1"/>
            <a:r>
              <a:rPr lang="hr-HR" altLang="zh-CN" sz="4000"/>
              <a:t>18.</a:t>
            </a:r>
            <a:r>
              <a:rPr lang="en-US" altLang="zh-CN" sz="4000"/>
              <a:t>8 </a:t>
            </a:r>
            <a:r>
              <a:rPr lang="zh-CN" altLang="en-US" sz="4000"/>
              <a:t>软件项目生命期中的重要概念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CD5BC066-0EEE-064B-9A95-C1428931AD2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0" y="990600"/>
            <a:ext cx="9144000" cy="579120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检查点</a:t>
            </a:r>
            <a:r>
              <a:rPr lang="en-US" altLang="zh-CN" sz="2800">
                <a:solidFill>
                  <a:srgbClr val="FF0000"/>
                </a:solidFill>
              </a:rPr>
              <a:t>(Check Point): 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/>
              <a:t>指在</a:t>
            </a:r>
            <a:r>
              <a:rPr lang="zh-CN" altLang="en-US" sz="2400">
                <a:solidFill>
                  <a:srgbClr val="0070C0"/>
                </a:solidFill>
              </a:rPr>
              <a:t>规定的时间间隔</a:t>
            </a:r>
            <a:r>
              <a:rPr lang="zh-CN" altLang="en-US" sz="2400"/>
              <a:t>内对项目进行的检查与复审工作，通过比较实际进展与计划进度的差距，并根据差距进行调整。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里程碑</a:t>
            </a:r>
            <a:r>
              <a:rPr lang="en-US" altLang="zh-CN" sz="2800">
                <a:solidFill>
                  <a:srgbClr val="FF0000"/>
                </a:solidFill>
              </a:rPr>
              <a:t>(Mile Stone): 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400">
                <a:solidFill>
                  <a:srgbClr val="0070C0"/>
                </a:solidFill>
              </a:rPr>
              <a:t>完成阶段性工作的标志</a:t>
            </a:r>
            <a:r>
              <a:rPr lang="zh-CN" altLang="en-US" sz="2400"/>
              <a:t>，往往是一些重要活动的完工，或重要文档的交付，或阶段评审的通过。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sz="2800">
                <a:solidFill>
                  <a:srgbClr val="FF0000"/>
                </a:solidFill>
              </a:rPr>
              <a:t>基线</a:t>
            </a:r>
            <a:r>
              <a:rPr lang="en-US" altLang="zh-CN" sz="2800">
                <a:solidFill>
                  <a:srgbClr val="FF0000"/>
                </a:solidFill>
              </a:rPr>
              <a:t>(Base Line): </a:t>
            </a:r>
          </a:p>
          <a:p>
            <a:pPr lvl="1" eaLnBrk="1" hangingPunct="1"/>
            <a:r>
              <a:rPr lang="zh-CN" altLang="en-US" sz="2400"/>
              <a:t>指一个（或一组）配置项在项目生命期的不同时间点上</a:t>
            </a:r>
            <a:r>
              <a:rPr lang="zh-CN" altLang="en-US" sz="2400">
                <a:solidFill>
                  <a:srgbClr val="0070C0"/>
                </a:solidFill>
              </a:rPr>
              <a:t>通过正式评审</a:t>
            </a:r>
            <a:r>
              <a:rPr lang="zh-CN" altLang="en-US" sz="2400"/>
              <a:t>而进入正式受控的一种状态。基线其实是一些重要的里程碑。基线一旦建立后，以后的任何更改都需要受到控制。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7CC067B3-21DF-C44F-BF0B-B384E761E5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/>
              <a:t>软件项目管理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DA3D104-8629-F24D-B4F8-EC95302D45D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ts val="4000"/>
              </a:lnSpc>
            </a:pPr>
            <a:r>
              <a:rPr lang="zh-CN" altLang="zh-CN" dirty="0"/>
              <a:t>项目的</a:t>
            </a:r>
            <a:r>
              <a:rPr lang="zh-CN" altLang="zh-CN" dirty="0">
                <a:solidFill>
                  <a:srgbClr val="CC0000"/>
                </a:solidFill>
              </a:rPr>
              <a:t>概念</a:t>
            </a:r>
            <a:r>
              <a:rPr lang="zh-CN" altLang="zh-CN" dirty="0"/>
              <a:t>：</a:t>
            </a:r>
          </a:p>
          <a:p>
            <a:pPr lvl="1" eaLnBrk="1" hangingPunct="1">
              <a:lnSpc>
                <a:spcPts val="4000"/>
              </a:lnSpc>
            </a:pPr>
            <a:r>
              <a:rPr lang="zh-CN" altLang="zh-CN" dirty="0"/>
              <a:t>项目是以一套独特而相互联系的任务为前提，有效地利用资源，为实现一个特定的目标所做的努力。 </a:t>
            </a:r>
          </a:p>
          <a:p>
            <a:pPr eaLnBrk="1" hangingPunct="1">
              <a:lnSpc>
                <a:spcPts val="4000"/>
              </a:lnSpc>
            </a:pPr>
            <a:r>
              <a:rPr lang="zh-CN" altLang="zh-CN" dirty="0"/>
              <a:t>包含</a:t>
            </a:r>
            <a:r>
              <a:rPr lang="zh-CN" altLang="zh-CN" dirty="0">
                <a:solidFill>
                  <a:srgbClr val="CC0000"/>
                </a:solidFill>
              </a:rPr>
              <a:t>三层含义</a:t>
            </a:r>
            <a:r>
              <a:rPr lang="zh-CN" altLang="zh-CN" dirty="0"/>
              <a:t>： </a:t>
            </a:r>
          </a:p>
          <a:p>
            <a:pPr lvl="1" eaLnBrk="1" hangingPunct="1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zh-CN" altLang="zh-CN" sz="2100" dirty="0"/>
              <a:t>项目是一项有待完成的</a:t>
            </a:r>
            <a:r>
              <a:rPr lang="zh-CN" altLang="zh-CN" sz="2100" dirty="0">
                <a:solidFill>
                  <a:srgbClr val="CC0000"/>
                </a:solidFill>
              </a:rPr>
              <a:t>任务</a:t>
            </a:r>
            <a:r>
              <a:rPr lang="zh-CN" altLang="zh-CN" sz="2100" dirty="0"/>
              <a:t>，有特定的环境与要求； </a:t>
            </a:r>
          </a:p>
          <a:p>
            <a:pPr lvl="1" eaLnBrk="1" hangingPunct="1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zh-CN" altLang="zh-CN" sz="2100" dirty="0"/>
              <a:t>在一定的组织机构内，利用</a:t>
            </a:r>
            <a:r>
              <a:rPr lang="zh-CN" altLang="zh-CN" sz="2100" dirty="0">
                <a:solidFill>
                  <a:srgbClr val="CC0000"/>
                </a:solidFill>
              </a:rPr>
              <a:t>有限资源</a:t>
            </a:r>
            <a:r>
              <a:rPr lang="zh-CN" altLang="zh-CN" sz="2100" dirty="0"/>
              <a:t>（人力、物力、财力等），在规定的时间内完成任务；</a:t>
            </a:r>
          </a:p>
          <a:p>
            <a:pPr lvl="1" eaLnBrk="1" hangingPunct="1">
              <a:lnSpc>
                <a:spcPts val="4000"/>
              </a:lnSpc>
              <a:buFont typeface="Wingdings" pitchFamily="2" charset="2"/>
              <a:buAutoNum type="arabicPeriod"/>
            </a:pPr>
            <a:r>
              <a:rPr lang="zh-CN" altLang="zh-CN" sz="2100" dirty="0"/>
              <a:t>任务要满足一定性能、质量、数量、技术指标等</a:t>
            </a:r>
            <a:r>
              <a:rPr lang="zh-CN" altLang="zh-CN" sz="2100" dirty="0">
                <a:solidFill>
                  <a:srgbClr val="CC0000"/>
                </a:solidFill>
              </a:rPr>
              <a:t>要求</a:t>
            </a:r>
            <a:r>
              <a:rPr lang="zh-CN" altLang="zh-CN" sz="2100" dirty="0"/>
              <a:t>。</a:t>
            </a:r>
          </a:p>
          <a:p>
            <a:pPr lvl="1" eaLnBrk="1" hangingPunct="1">
              <a:lnSpc>
                <a:spcPts val="4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33BE3281-CC21-7C4D-A22C-1B97376D098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4191000" y="152400"/>
            <a:ext cx="4953000" cy="1447800"/>
          </a:xfrm>
        </p:spPr>
        <p:txBody>
          <a:bodyPr/>
          <a:lstStyle/>
          <a:p>
            <a:pPr eaLnBrk="1" hangingPunct="1"/>
            <a:r>
              <a:rPr kumimoji="1" lang="zh-CN" altLang="en-US" sz="3200">
                <a:solidFill>
                  <a:schemeClr val="tx1"/>
                </a:solidFill>
              </a:rPr>
              <a:t>多目标均衡问题：</a:t>
            </a:r>
            <a:br>
              <a:rPr kumimoji="1" lang="zh-CN" altLang="en-US" sz="3200">
                <a:solidFill>
                  <a:schemeClr val="tx1"/>
                </a:solidFill>
              </a:rPr>
            </a:br>
            <a:r>
              <a:rPr kumimoji="1" lang="zh-CN" altLang="en-US" sz="3200">
                <a:solidFill>
                  <a:schemeClr val="tx1"/>
                </a:solidFill>
              </a:rPr>
              <a:t>约束性目标（三个）</a:t>
            </a:r>
            <a:br>
              <a:rPr kumimoji="1" lang="zh-CN" altLang="en-US" sz="3200">
                <a:solidFill>
                  <a:schemeClr val="tx1"/>
                </a:solidFill>
              </a:rPr>
            </a:br>
            <a:r>
              <a:rPr kumimoji="1" lang="zh-CN" altLang="en-US" sz="3200">
                <a:solidFill>
                  <a:schemeClr val="tx1"/>
                </a:solidFill>
              </a:rPr>
              <a:t>朝相反方向运动。</a:t>
            </a:r>
          </a:p>
        </p:txBody>
      </p:sp>
      <p:sp>
        <p:nvSpPr>
          <p:cNvPr id="17410" name="Line 8">
            <a:extLst>
              <a:ext uri="{FF2B5EF4-FFF2-40B4-BE49-F238E27FC236}">
                <a16:creationId xmlns:a16="http://schemas.microsoft.com/office/drawing/2014/main" id="{1403600B-A332-8942-B47D-AC106E13D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6388" y="1814513"/>
            <a:ext cx="37353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11" name="Group 27">
            <a:extLst>
              <a:ext uri="{FF2B5EF4-FFF2-40B4-BE49-F238E27FC236}">
                <a16:creationId xmlns:a16="http://schemas.microsoft.com/office/drawing/2014/main" id="{E8AC59A5-3FFF-AD4A-A86D-F494198486C6}"/>
              </a:ext>
            </a:extLst>
          </p:cNvPr>
          <p:cNvGrpSpPr>
            <a:grpSpLocks/>
          </p:cNvGrpSpPr>
          <p:nvPr/>
        </p:nvGrpSpPr>
        <p:grpSpPr bwMode="auto">
          <a:xfrm>
            <a:off x="0" y="152400"/>
            <a:ext cx="9144000" cy="6705600"/>
            <a:chOff x="0" y="96"/>
            <a:chExt cx="5760" cy="4224"/>
          </a:xfrm>
        </p:grpSpPr>
        <p:sp>
          <p:nvSpPr>
            <p:cNvPr id="17412" name="Line 5">
              <a:extLst>
                <a:ext uri="{FF2B5EF4-FFF2-40B4-BE49-F238E27FC236}">
                  <a16:creationId xmlns:a16="http://schemas.microsoft.com/office/drawing/2014/main" id="{987FE2C1-F2F1-F240-84F0-DD08EB2D39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3" y="2634"/>
              <a:ext cx="32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3" name="Line 6">
              <a:extLst>
                <a:ext uri="{FF2B5EF4-FFF2-40B4-BE49-F238E27FC236}">
                  <a16:creationId xmlns:a16="http://schemas.microsoft.com/office/drawing/2014/main" id="{9F46D696-373C-E349-9788-6936650070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93" y="469"/>
              <a:ext cx="0" cy="2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4" name="Line 7">
              <a:extLst>
                <a:ext uri="{FF2B5EF4-FFF2-40B4-BE49-F238E27FC236}">
                  <a16:creationId xmlns:a16="http://schemas.microsoft.com/office/drawing/2014/main" id="{680AFD77-8DC7-EC4E-BB62-F8F754F453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2" y="2634"/>
              <a:ext cx="1521" cy="1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5" name="Line 9">
              <a:extLst>
                <a:ext uri="{FF2B5EF4-FFF2-40B4-BE49-F238E27FC236}">
                  <a16:creationId xmlns:a16="http://schemas.microsoft.com/office/drawing/2014/main" id="{5547979E-7820-8746-A344-0F01A73BC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6" y="1143"/>
              <a:ext cx="0" cy="14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6" name="Line 10">
              <a:extLst>
                <a:ext uri="{FF2B5EF4-FFF2-40B4-BE49-F238E27FC236}">
                  <a16:creationId xmlns:a16="http://schemas.microsoft.com/office/drawing/2014/main" id="{A6FBBC0A-449D-B041-84F8-D28EB5FDEA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2" y="1143"/>
              <a:ext cx="1201" cy="8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7" name="Line 11">
              <a:extLst>
                <a:ext uri="{FF2B5EF4-FFF2-40B4-BE49-F238E27FC236}">
                  <a16:creationId xmlns:a16="http://schemas.microsoft.com/office/drawing/2014/main" id="{27831750-F406-7044-BE36-6A9FF70DDC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" y="1977"/>
              <a:ext cx="0" cy="16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8" name="Line 12">
              <a:extLst>
                <a:ext uri="{FF2B5EF4-FFF2-40B4-BE49-F238E27FC236}">
                  <a16:creationId xmlns:a16="http://schemas.microsoft.com/office/drawing/2014/main" id="{CEA5DE07-6F8C-E744-A31B-C647D5A2A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" y="3628"/>
              <a:ext cx="24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Line 13">
              <a:extLst>
                <a:ext uri="{FF2B5EF4-FFF2-40B4-BE49-F238E27FC236}">
                  <a16:creationId xmlns:a16="http://schemas.microsoft.com/office/drawing/2014/main" id="{99E9458F-4DCD-B440-9E74-D1D5508310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9" y="2616"/>
              <a:ext cx="1057" cy="10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Line 14">
              <a:extLst>
                <a:ext uri="{FF2B5EF4-FFF2-40B4-BE49-F238E27FC236}">
                  <a16:creationId xmlns:a16="http://schemas.microsoft.com/office/drawing/2014/main" id="{00D2EA42-902D-8146-B96A-098350FF3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2" y="1977"/>
              <a:ext cx="254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Line 15">
              <a:extLst>
                <a:ext uri="{FF2B5EF4-FFF2-40B4-BE49-F238E27FC236}">
                  <a16:creationId xmlns:a16="http://schemas.microsoft.com/office/drawing/2014/main" id="{E3BEE94B-8A56-B14C-A5D2-6CEBECF87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1" y="1977"/>
              <a:ext cx="0" cy="16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Line 16">
              <a:extLst>
                <a:ext uri="{FF2B5EF4-FFF2-40B4-BE49-F238E27FC236}">
                  <a16:creationId xmlns:a16="http://schemas.microsoft.com/office/drawing/2014/main" id="{28D281F6-755F-0345-8E72-3EE3E50801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1" y="1125"/>
              <a:ext cx="1025" cy="8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Line 17">
              <a:extLst>
                <a:ext uri="{FF2B5EF4-FFF2-40B4-BE49-F238E27FC236}">
                  <a16:creationId xmlns:a16="http://schemas.microsoft.com/office/drawing/2014/main" id="{F9ABC34A-6723-644F-BA50-19A12D2C32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93" y="1143"/>
              <a:ext cx="1344" cy="83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Line 18">
              <a:extLst>
                <a:ext uri="{FF2B5EF4-FFF2-40B4-BE49-F238E27FC236}">
                  <a16:creationId xmlns:a16="http://schemas.microsoft.com/office/drawing/2014/main" id="{89AD1DC6-5A80-854C-BD86-FD0B3364F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2" y="2013"/>
              <a:ext cx="2497" cy="1615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19">
              <a:extLst>
                <a:ext uri="{FF2B5EF4-FFF2-40B4-BE49-F238E27FC236}">
                  <a16:creationId xmlns:a16="http://schemas.microsoft.com/office/drawing/2014/main" id="{BBDB574D-EBBC-E14B-BB8D-C131B537F1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37" y="2013"/>
              <a:ext cx="1009" cy="603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Text Box 20">
              <a:extLst>
                <a:ext uri="{FF2B5EF4-FFF2-40B4-BE49-F238E27FC236}">
                  <a16:creationId xmlns:a16="http://schemas.microsoft.com/office/drawing/2014/main" id="{8DDC4E1E-EB29-9344-923F-A3B4A15253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4" y="2456"/>
              <a:ext cx="686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费用</a:t>
              </a:r>
            </a:p>
          </p:txBody>
        </p:sp>
        <p:sp>
          <p:nvSpPr>
            <p:cNvPr id="17427" name="Text Box 21">
              <a:extLst>
                <a:ext uri="{FF2B5EF4-FFF2-40B4-BE49-F238E27FC236}">
                  <a16:creationId xmlns:a16="http://schemas.microsoft.com/office/drawing/2014/main" id="{521950FD-17C8-5A48-9F36-6E3B449ECE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2" y="2616"/>
              <a:ext cx="1086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有限预算</a:t>
              </a:r>
            </a:p>
          </p:txBody>
        </p:sp>
        <p:sp>
          <p:nvSpPr>
            <p:cNvPr id="17428" name="Text Box 22">
              <a:extLst>
                <a:ext uri="{FF2B5EF4-FFF2-40B4-BE49-F238E27FC236}">
                  <a16:creationId xmlns:a16="http://schemas.microsoft.com/office/drawing/2014/main" id="{B9D1BB17-6BE6-6645-812E-E62BE165B8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7" y="1551"/>
              <a:ext cx="624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目标</a:t>
              </a:r>
            </a:p>
          </p:txBody>
        </p:sp>
        <p:sp>
          <p:nvSpPr>
            <p:cNvPr id="17429" name="Text Box 23">
              <a:extLst>
                <a:ext uri="{FF2B5EF4-FFF2-40B4-BE49-F238E27FC236}">
                  <a16:creationId xmlns:a16="http://schemas.microsoft.com/office/drawing/2014/main" id="{34BE55EC-A9A3-4345-B884-C4531F3F9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" y="3610"/>
              <a:ext cx="1232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完成期限</a:t>
              </a:r>
            </a:p>
          </p:txBody>
        </p:sp>
        <p:sp>
          <p:nvSpPr>
            <p:cNvPr id="17430" name="Text Box 24">
              <a:extLst>
                <a:ext uri="{FF2B5EF4-FFF2-40B4-BE49-F238E27FC236}">
                  <a16:creationId xmlns:a16="http://schemas.microsoft.com/office/drawing/2014/main" id="{355898EA-EB3D-264A-818F-13B01DF9D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9" y="770"/>
              <a:ext cx="1151" cy="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功能要求</a:t>
              </a:r>
            </a:p>
          </p:txBody>
        </p:sp>
        <p:sp>
          <p:nvSpPr>
            <p:cNvPr id="17431" name="Text Box 25">
              <a:extLst>
                <a:ext uri="{FF2B5EF4-FFF2-40B4-BE49-F238E27FC236}">
                  <a16:creationId xmlns:a16="http://schemas.microsoft.com/office/drawing/2014/main" id="{9B67541E-73AF-334D-8312-BDFC4265AE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1" y="96"/>
              <a:ext cx="686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功效</a:t>
              </a:r>
            </a:p>
          </p:txBody>
        </p:sp>
        <p:sp>
          <p:nvSpPr>
            <p:cNvPr id="17432" name="Text Box 26">
              <a:extLst>
                <a:ext uri="{FF2B5EF4-FFF2-40B4-BE49-F238E27FC236}">
                  <a16:creationId xmlns:a16="http://schemas.microsoft.com/office/drawing/2014/main" id="{52F6C5CB-24E3-A644-90FC-BF3B9D101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876"/>
              <a:ext cx="736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150000"/>
                </a:lnSpc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50000"/>
                </a:lnSpc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50000"/>
                </a:lnSpc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50000"/>
                </a:lnSpc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50000"/>
                </a:lnSpc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kumimoji="1" lang="zh-CN" altLang="en-US" sz="2800">
                  <a:latin typeface="Times New Roman" panose="02020603050405020304" pitchFamily="18" charset="0"/>
                </a:rPr>
                <a:t>时间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>
            <a:extLst>
              <a:ext uri="{FF2B5EF4-FFF2-40B4-BE49-F238E27FC236}">
                <a16:creationId xmlns:a16="http://schemas.microsoft.com/office/drawing/2014/main" id="{7DCB8A21-014B-654E-8F80-7FD223EB5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zh-CN"/>
              <a:t>18.</a:t>
            </a:r>
            <a:r>
              <a:rPr lang="en-US" altLang="zh-CN"/>
              <a:t>1 </a:t>
            </a:r>
            <a:r>
              <a:rPr lang="zh-CN" altLang="en-US"/>
              <a:t>管理涉及的范围</a:t>
            </a:r>
          </a:p>
        </p:txBody>
      </p:sp>
      <p:sp>
        <p:nvSpPr>
          <p:cNvPr id="18434" name="内容占位符 2">
            <a:extLst>
              <a:ext uri="{FF2B5EF4-FFF2-40B4-BE49-F238E27FC236}">
                <a16:creationId xmlns:a16="http://schemas.microsoft.com/office/drawing/2014/main" id="{050FD100-0CEF-2D47-83F8-4164107AD4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有效的软件项目管理集中于四个</a:t>
            </a:r>
            <a:r>
              <a:rPr lang="en-US" altLang="zh-CN" dirty="0"/>
              <a:t>P</a:t>
            </a:r>
            <a:r>
              <a:rPr lang="zh-CN" altLang="en-US" dirty="0"/>
              <a:t>上：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人员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产品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过程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项目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">
            <a:extLst>
              <a:ext uri="{FF2B5EF4-FFF2-40B4-BE49-F238E27FC236}">
                <a16:creationId xmlns:a16="http://schemas.microsoft.com/office/drawing/2014/main" id="{1117DEE3-DE41-D342-9C53-890126180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zh-CN"/>
              <a:t>18.</a:t>
            </a:r>
            <a:r>
              <a:rPr lang="en-US" altLang="zh-CN"/>
              <a:t>1 </a:t>
            </a:r>
            <a:r>
              <a:rPr lang="zh-CN" altLang="en-US"/>
              <a:t>管理涉及的范围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19458" name="内容占位符 2">
            <a:extLst>
              <a:ext uri="{FF2B5EF4-FFF2-40B4-BE49-F238E27FC236}">
                <a16:creationId xmlns:a16="http://schemas.microsoft.com/office/drawing/2014/main" id="{D0551CD5-6FD7-FC44-B5AC-0C75AD8E52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1. </a:t>
            </a:r>
            <a:r>
              <a:rPr lang="zh-CN" altLang="en-US" dirty="0"/>
              <a:t>人员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“ </a:t>
            </a:r>
            <a:r>
              <a:rPr lang="zh-CN" altLang="en-US" dirty="0"/>
              <a:t>人的因素</a:t>
            </a:r>
            <a:r>
              <a:rPr lang="en-US" altLang="zh-CN" dirty="0"/>
              <a:t>”</a:t>
            </a:r>
            <a:r>
              <a:rPr lang="zh-CN" altLang="en-US" dirty="0"/>
              <a:t>非常重要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美国卡内基</a:t>
            </a:r>
            <a:r>
              <a:rPr lang="en-US" altLang="zh-CN" dirty="0"/>
              <a:t>.</a:t>
            </a:r>
            <a:r>
              <a:rPr lang="zh-CN" altLang="en-US" dirty="0"/>
              <a:t>梅隆大学开发了一个人员管理能力成熟度模型，定义以下关键的实践区域：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招募、选择、业绩管理、培训、报酬、个人事业发展、组织和工作设计以及团队精神或企业文化培养。</a:t>
            </a:r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BB4FD482-0649-AB4A-ABE9-F5DEBF0D9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zh-CN"/>
              <a:t>18.</a:t>
            </a:r>
            <a:r>
              <a:rPr lang="en-US" altLang="zh-CN"/>
              <a:t>1 </a:t>
            </a:r>
            <a:r>
              <a:rPr lang="zh-CN" altLang="en-US"/>
              <a:t>管理涉及的范围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A56D8F2F-4E55-9441-9E60-2613A2B1D5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产品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在制定项目计划之前，首先确定产品的目标和范围，考虑可选的解决方案，识别技术和管理上的限制。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软件开发者和客户必须一同定义产品的目标和范围。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>
            <a:extLst>
              <a:ext uri="{FF2B5EF4-FFF2-40B4-BE49-F238E27FC236}">
                <a16:creationId xmlns:a16="http://schemas.microsoft.com/office/drawing/2014/main" id="{CA6A91B7-DDB5-8043-8F51-089948778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zh-CN"/>
              <a:t>18.</a:t>
            </a:r>
            <a:r>
              <a:rPr lang="en-US" altLang="zh-CN"/>
              <a:t>1 </a:t>
            </a:r>
            <a:r>
              <a:rPr lang="zh-CN" altLang="en-US"/>
              <a:t>管理涉及的范围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C080E670-7854-6749-8665-6511CF46C6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过程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在前面提到的软件过程框架下，可以制定软件开发的综合计划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>
            <a:extLst>
              <a:ext uri="{FF2B5EF4-FFF2-40B4-BE49-F238E27FC236}">
                <a16:creationId xmlns:a16="http://schemas.microsoft.com/office/drawing/2014/main" id="{B3A0A8F9-172B-CE43-8B2D-E1502C433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r-HR" altLang="zh-CN"/>
              <a:t>18.</a:t>
            </a:r>
            <a:r>
              <a:rPr lang="en-US" altLang="zh-CN"/>
              <a:t>1 </a:t>
            </a:r>
            <a:r>
              <a:rPr lang="zh-CN" altLang="en-US"/>
              <a:t>管理涉及的范围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22530" name="内容占位符 2">
            <a:extLst>
              <a:ext uri="{FF2B5EF4-FFF2-40B4-BE49-F238E27FC236}">
                <a16:creationId xmlns:a16="http://schemas.microsoft.com/office/drawing/2014/main" id="{9DF15CC4-5F86-EB42-A64B-6E58C96B10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 </a:t>
            </a:r>
            <a:r>
              <a:rPr lang="zh-CN" altLang="en-US"/>
              <a:t>项目</a:t>
            </a:r>
            <a:endParaRPr lang="en-US" altLang="zh-CN"/>
          </a:p>
          <a:p>
            <a:pPr lvl="1" eaLnBrk="1" hangingPunct="1"/>
            <a:r>
              <a:rPr lang="zh-CN" altLang="en-US"/>
              <a:t>为了避免项目失败，必须了解实施成功的项目管理的关键因素，还要确定计划和监控项目的一目了然的方法。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软件工程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软件工程模板</Template>
  <TotalTime>9</TotalTime>
  <Words>1737</Words>
  <Application>Microsoft Office PowerPoint</Application>
  <PresentationFormat>全屏显示(4:3)</PresentationFormat>
  <Paragraphs>182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6" baseType="lpstr">
      <vt:lpstr>黑体</vt:lpstr>
      <vt:lpstr>华文新魏</vt:lpstr>
      <vt:lpstr>宋体</vt:lpstr>
      <vt:lpstr>Arial</vt:lpstr>
      <vt:lpstr>Times New Roman</vt:lpstr>
      <vt:lpstr>Wingdings</vt:lpstr>
      <vt:lpstr>软件工程模板</vt:lpstr>
      <vt:lpstr>第18章  项目管理概念</vt:lpstr>
      <vt:lpstr>主要内容</vt:lpstr>
      <vt:lpstr>软件项目管理</vt:lpstr>
      <vt:lpstr>多目标均衡问题： 约束性目标（三个） 朝相反方向运动。</vt:lpstr>
      <vt:lpstr>18.1 管理涉及的范围</vt:lpstr>
      <vt:lpstr>18.1 管理涉及的范围(续)</vt:lpstr>
      <vt:lpstr>18.1 管理涉及的范围(续)</vt:lpstr>
      <vt:lpstr>18.1 管理涉及的范围(续)</vt:lpstr>
      <vt:lpstr>18.1 管理涉及的范围(续)</vt:lpstr>
      <vt:lpstr>18.2 人员</vt:lpstr>
      <vt:lpstr>2. 团队负责人</vt:lpstr>
      <vt:lpstr>PowerPoint 演示文稿</vt:lpstr>
      <vt:lpstr>PowerPoint 演示文稿</vt:lpstr>
      <vt:lpstr>软件工程团队的四种“组织范式”</vt:lpstr>
      <vt:lpstr>PowerPoint 演示文稿</vt:lpstr>
      <vt:lpstr>5个培育潜在含毒团队环境的因素：</vt:lpstr>
      <vt:lpstr>4. 敏捷团队</vt:lpstr>
      <vt:lpstr>18.3 产品</vt:lpstr>
      <vt:lpstr>1. 软件范围</vt:lpstr>
      <vt:lpstr>2. 问题分解</vt:lpstr>
      <vt:lpstr>PowerPoint 演示文稿</vt:lpstr>
      <vt:lpstr>18.4 过程</vt:lpstr>
      <vt:lpstr>1. 合并产品和过程</vt:lpstr>
      <vt:lpstr>2. 过程分解</vt:lpstr>
      <vt:lpstr>18.5 项目</vt:lpstr>
      <vt:lpstr>18.5 项目（续）</vt:lpstr>
      <vt:lpstr>18.6 W5HH原则 通过一系列问题来导出关键项目特性以及项目的定义</vt:lpstr>
      <vt:lpstr>18.7 关键实践</vt:lpstr>
      <vt:lpstr>18.8 软件项目生命期中的重要概念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第18章  项目质量概念</dc:title>
  <dc:creator>Microsoft Office 用户</dc:creator>
  <cp:lastModifiedBy>伟鑫 洪</cp:lastModifiedBy>
  <cp:revision>5</cp:revision>
  <dcterms:created xsi:type="dcterms:W3CDTF">2017-12-19T11:08:28Z</dcterms:created>
  <dcterms:modified xsi:type="dcterms:W3CDTF">2025-01-07T13:00:38Z</dcterms:modified>
</cp:coreProperties>
</file>