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6"/>
  </p:handoutMasterIdLst>
  <p:sldIdLst>
    <p:sldId id="317" r:id="rId2"/>
    <p:sldId id="318" r:id="rId3"/>
    <p:sldId id="319" r:id="rId4"/>
    <p:sldId id="352" r:id="rId5"/>
    <p:sldId id="351" r:id="rId6"/>
    <p:sldId id="353" r:id="rId7"/>
    <p:sldId id="356" r:id="rId8"/>
    <p:sldId id="357" r:id="rId9"/>
    <p:sldId id="354" r:id="rId10"/>
    <p:sldId id="355" r:id="rId11"/>
    <p:sldId id="321" r:id="rId12"/>
    <p:sldId id="358" r:id="rId13"/>
    <p:sldId id="359" r:id="rId14"/>
    <p:sldId id="360" r:id="rId15"/>
    <p:sldId id="361" r:id="rId16"/>
    <p:sldId id="362" r:id="rId17"/>
    <p:sldId id="381" r:id="rId18"/>
    <p:sldId id="382" r:id="rId19"/>
    <p:sldId id="383" r:id="rId20"/>
    <p:sldId id="384" r:id="rId21"/>
    <p:sldId id="507" r:id="rId22"/>
    <p:sldId id="364" r:id="rId23"/>
    <p:sldId id="365" r:id="rId24"/>
    <p:sldId id="366" r:id="rId25"/>
    <p:sldId id="367" r:id="rId26"/>
    <p:sldId id="368" r:id="rId27"/>
    <p:sldId id="369" r:id="rId28"/>
    <p:sldId id="370" r:id="rId29"/>
    <p:sldId id="385" r:id="rId30"/>
    <p:sldId id="371" r:id="rId31"/>
    <p:sldId id="372" r:id="rId32"/>
    <p:sldId id="386" r:id="rId33"/>
    <p:sldId id="387" r:id="rId34"/>
    <p:sldId id="389" r:id="rId35"/>
    <p:sldId id="390" r:id="rId36"/>
    <p:sldId id="388" r:id="rId37"/>
    <p:sldId id="373" r:id="rId38"/>
    <p:sldId id="374" r:id="rId39"/>
    <p:sldId id="375" r:id="rId40"/>
    <p:sldId id="376" r:id="rId41"/>
    <p:sldId id="377" r:id="rId42"/>
    <p:sldId id="378" r:id="rId43"/>
    <p:sldId id="379" r:id="rId44"/>
    <p:sldId id="380" r:id="rId4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072"/>
    <p:restoredTop sz="94607"/>
  </p:normalViewPr>
  <p:slideViewPr>
    <p:cSldViewPr>
      <p:cViewPr varScale="1">
        <p:scale>
          <a:sx n="107" d="100"/>
          <a:sy n="107" d="100"/>
        </p:scale>
        <p:origin x="1326" y="102"/>
      </p:cViewPr>
      <p:guideLst>
        <p:guide orient="horz" pos="2160"/>
        <p:guide pos="2880"/>
      </p:guideLst>
    </p:cSldViewPr>
  </p:slid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7BE5501-0720-504D-A132-938A9102C21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95E1F02A-268B-E245-8665-8DF7CF28C277}"/>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8C28FFF-E423-DF4E-B586-B9BC41EDA007}" type="datetimeFigureOut">
              <a:rPr lang="zh-CN" altLang="en-US"/>
              <a:pPr>
                <a:defRPr/>
              </a:pPr>
              <a:t>2025-01-08</a:t>
            </a:fld>
            <a:endParaRPr lang="zh-CN" altLang="en-US"/>
          </a:p>
        </p:txBody>
      </p:sp>
      <p:sp>
        <p:nvSpPr>
          <p:cNvPr id="4" name="页脚占位符 3">
            <a:extLst>
              <a:ext uri="{FF2B5EF4-FFF2-40B4-BE49-F238E27FC236}">
                <a16:creationId xmlns:a16="http://schemas.microsoft.com/office/drawing/2014/main" id="{3AF9C9C8-07C7-DE45-BE34-584D270E5CE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5" name="灯片编号占位符 4">
            <a:extLst>
              <a:ext uri="{FF2B5EF4-FFF2-40B4-BE49-F238E27FC236}">
                <a16:creationId xmlns:a16="http://schemas.microsoft.com/office/drawing/2014/main" id="{157AB185-FFBE-E747-96FA-3C46D7BEE6D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DA0B80D-06AC-1740-B5E9-8EB3BE7353D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a:extLst>
              <a:ext uri="{FF2B5EF4-FFF2-40B4-BE49-F238E27FC236}">
                <a16:creationId xmlns:a16="http://schemas.microsoft.com/office/drawing/2014/main" id="{AEB0654D-BDE8-CB41-A610-34326575C42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a:extLst>
              <a:ext uri="{FF2B5EF4-FFF2-40B4-BE49-F238E27FC236}">
                <a16:creationId xmlns:a16="http://schemas.microsoft.com/office/drawing/2014/main" id="{810ACDF5-C94C-F346-88AC-B3428BD683E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EDE80C4-2F91-3040-AC3E-0D653221823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3169254-6A78-D941-8C7D-18CBCA5369CC}"/>
              </a:ext>
            </a:extLst>
          </p:cNvPr>
          <p:cNvSpPr>
            <a:spLocks noGrp="1" noChangeArrowheads="1"/>
          </p:cNvSpPr>
          <p:nvPr>
            <p:ph type="sldNum" sz="quarter" idx="12"/>
          </p:nvPr>
        </p:nvSpPr>
        <p:spPr/>
        <p:txBody>
          <a:bodyPr/>
          <a:lstStyle>
            <a:lvl1pPr>
              <a:defRPr/>
            </a:lvl1pPr>
          </a:lstStyle>
          <a:p>
            <a:pPr>
              <a:defRPr/>
            </a:pPr>
            <a:fld id="{B5515B25-D81B-8648-8D72-6C5E7394BE7C}" type="slidenum">
              <a:rPr lang="en-US" altLang="zh-CN"/>
              <a:pPr>
                <a:defRPr/>
              </a:pPr>
              <a:t>‹#›</a:t>
            </a:fld>
            <a:endParaRPr lang="en-US" altLang="zh-CN"/>
          </a:p>
        </p:txBody>
      </p:sp>
    </p:spTree>
    <p:extLst>
      <p:ext uri="{BB962C8B-B14F-4D97-AF65-F5344CB8AC3E}">
        <p14:creationId xmlns:p14="http://schemas.microsoft.com/office/powerpoint/2010/main" val="1462073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22C99DB-D541-E847-8CC0-8EB5CCA2C86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E640A6D-A758-8A45-9465-248341173F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BF37DCB-B08C-FD4D-9FB9-E3AC73A95363}"/>
              </a:ext>
            </a:extLst>
          </p:cNvPr>
          <p:cNvSpPr>
            <a:spLocks noGrp="1" noChangeArrowheads="1"/>
          </p:cNvSpPr>
          <p:nvPr>
            <p:ph type="sldNum" sz="quarter" idx="12"/>
          </p:nvPr>
        </p:nvSpPr>
        <p:spPr>
          <a:ln/>
        </p:spPr>
        <p:txBody>
          <a:bodyPr/>
          <a:lstStyle>
            <a:lvl1pPr>
              <a:defRPr/>
            </a:lvl1pPr>
          </a:lstStyle>
          <a:p>
            <a:pPr>
              <a:defRPr/>
            </a:pPr>
            <a:fld id="{68F76607-6B67-EE4E-962D-419CDA9BBC6F}" type="slidenum">
              <a:rPr lang="en-US" altLang="zh-CN"/>
              <a:pPr>
                <a:defRPr/>
              </a:pPr>
              <a:t>‹#›</a:t>
            </a:fld>
            <a:endParaRPr lang="en-US" altLang="zh-CN"/>
          </a:p>
        </p:txBody>
      </p:sp>
    </p:spTree>
    <p:extLst>
      <p:ext uri="{BB962C8B-B14F-4D97-AF65-F5344CB8AC3E}">
        <p14:creationId xmlns:p14="http://schemas.microsoft.com/office/powerpoint/2010/main" val="323848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6934D2F-7E4E-B144-B079-9AD14FAF37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9A7BAD5-E5FB-1048-83C7-1D5C6A8A57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73DC053-DEFD-E14A-9257-4C444282B6C3}"/>
              </a:ext>
            </a:extLst>
          </p:cNvPr>
          <p:cNvSpPr>
            <a:spLocks noGrp="1" noChangeArrowheads="1"/>
          </p:cNvSpPr>
          <p:nvPr>
            <p:ph type="sldNum" sz="quarter" idx="12"/>
          </p:nvPr>
        </p:nvSpPr>
        <p:spPr>
          <a:ln/>
        </p:spPr>
        <p:txBody>
          <a:bodyPr/>
          <a:lstStyle>
            <a:lvl1pPr>
              <a:defRPr/>
            </a:lvl1pPr>
          </a:lstStyle>
          <a:p>
            <a:pPr>
              <a:defRPr/>
            </a:pPr>
            <a:fld id="{BA1B62C3-618F-6047-845B-70B4695B90C3}" type="slidenum">
              <a:rPr lang="en-US" altLang="zh-CN"/>
              <a:pPr>
                <a:defRPr/>
              </a:pPr>
              <a:t>‹#›</a:t>
            </a:fld>
            <a:endParaRPr lang="en-US" altLang="zh-CN"/>
          </a:p>
        </p:txBody>
      </p:sp>
    </p:spTree>
    <p:extLst>
      <p:ext uri="{BB962C8B-B14F-4D97-AF65-F5344CB8AC3E}">
        <p14:creationId xmlns:p14="http://schemas.microsoft.com/office/powerpoint/2010/main" val="110371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8AC39C-F9C9-D04A-9BA1-53D2B09A8EA3}"/>
              </a:ext>
            </a:extLst>
          </p:cNvPr>
          <p:cNvSpPr>
            <a:spLocks noGrp="1"/>
          </p:cNvSpPr>
          <p:nvPr>
            <p:ph type="dt" sz="half" idx="10"/>
          </p:nvPr>
        </p:nvSpPr>
        <p:spPr>
          <a:xfrm>
            <a:off x="301625" y="6245225"/>
            <a:ext cx="2289175" cy="476250"/>
          </a:xfrm>
        </p:spPr>
        <p:txBody>
          <a:bodyPr/>
          <a:lstStyle>
            <a:lvl1pPr>
              <a:defRPr/>
            </a:lvl1pPr>
          </a:lstStyle>
          <a:p>
            <a:pPr>
              <a:defRPr/>
            </a:pPr>
            <a:endParaRPr lang="en-US" altLang="zh-CN"/>
          </a:p>
        </p:txBody>
      </p:sp>
      <p:sp>
        <p:nvSpPr>
          <p:cNvPr id="6" name="页脚占位符 5">
            <a:extLst>
              <a:ext uri="{FF2B5EF4-FFF2-40B4-BE49-F238E27FC236}">
                <a16:creationId xmlns:a16="http://schemas.microsoft.com/office/drawing/2014/main" id="{2AAC6341-81FB-6C4C-8DA8-FB237D788B9C}"/>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6">
            <a:extLst>
              <a:ext uri="{FF2B5EF4-FFF2-40B4-BE49-F238E27FC236}">
                <a16:creationId xmlns:a16="http://schemas.microsoft.com/office/drawing/2014/main" id="{709D6162-5225-6E46-9D41-FF95C23F4FFF}"/>
              </a:ext>
            </a:extLst>
          </p:cNvPr>
          <p:cNvSpPr>
            <a:spLocks noGrp="1"/>
          </p:cNvSpPr>
          <p:nvPr>
            <p:ph type="sldNum" sz="quarter" idx="12"/>
          </p:nvPr>
        </p:nvSpPr>
        <p:spPr>
          <a:xfrm>
            <a:off x="6553200" y="6245225"/>
            <a:ext cx="2289175" cy="476250"/>
          </a:xfrm>
        </p:spPr>
        <p:txBody>
          <a:bodyPr/>
          <a:lstStyle>
            <a:lvl1pPr>
              <a:defRPr/>
            </a:lvl1pPr>
          </a:lstStyle>
          <a:p>
            <a:pPr>
              <a:defRPr/>
            </a:pPr>
            <a:fld id="{8C4183E4-F6EA-EC4C-BC66-C1EC6201C85E}" type="slidenum">
              <a:rPr lang="en-US" altLang="zh-CN"/>
              <a:pPr>
                <a:defRPr/>
              </a:pPr>
              <a:t>‹#›</a:t>
            </a:fld>
            <a:endParaRPr lang="en-US" altLang="zh-CN"/>
          </a:p>
        </p:txBody>
      </p:sp>
    </p:spTree>
    <p:extLst>
      <p:ext uri="{BB962C8B-B14F-4D97-AF65-F5344CB8AC3E}">
        <p14:creationId xmlns:p14="http://schemas.microsoft.com/office/powerpoint/2010/main" val="113779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B9C01BE-5F4A-6248-A6C8-F6ACCF2738D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1966C0D-1BF3-2A41-851B-E6B1814461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179797-0F1A-C547-97DA-64306771529E}"/>
              </a:ext>
            </a:extLst>
          </p:cNvPr>
          <p:cNvSpPr>
            <a:spLocks noGrp="1" noChangeArrowheads="1"/>
          </p:cNvSpPr>
          <p:nvPr>
            <p:ph type="sldNum" sz="quarter" idx="12"/>
          </p:nvPr>
        </p:nvSpPr>
        <p:spPr>
          <a:ln/>
        </p:spPr>
        <p:txBody>
          <a:bodyPr/>
          <a:lstStyle>
            <a:lvl1pPr>
              <a:defRPr/>
            </a:lvl1pPr>
          </a:lstStyle>
          <a:p>
            <a:pPr>
              <a:defRPr/>
            </a:pPr>
            <a:fld id="{A54AE5AC-2106-464B-97F7-3C62DD9A33BE}" type="slidenum">
              <a:rPr lang="en-US" altLang="zh-CN"/>
              <a:pPr>
                <a:defRPr/>
              </a:pPr>
              <a:t>‹#›</a:t>
            </a:fld>
            <a:endParaRPr lang="en-US" altLang="zh-CN"/>
          </a:p>
        </p:txBody>
      </p:sp>
    </p:spTree>
    <p:extLst>
      <p:ext uri="{BB962C8B-B14F-4D97-AF65-F5344CB8AC3E}">
        <p14:creationId xmlns:p14="http://schemas.microsoft.com/office/powerpoint/2010/main" val="332225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01F1C20-688C-B846-9735-F9203BEC52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76729CC-93C9-D44E-9DDD-25A9AB0C2CC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88CBE2C-C707-CA46-8B9D-D7DEC0BC7E0E}"/>
              </a:ext>
            </a:extLst>
          </p:cNvPr>
          <p:cNvSpPr>
            <a:spLocks noGrp="1" noChangeArrowheads="1"/>
          </p:cNvSpPr>
          <p:nvPr>
            <p:ph type="sldNum" sz="quarter" idx="12"/>
          </p:nvPr>
        </p:nvSpPr>
        <p:spPr>
          <a:ln/>
        </p:spPr>
        <p:txBody>
          <a:bodyPr/>
          <a:lstStyle>
            <a:lvl1pPr>
              <a:defRPr/>
            </a:lvl1pPr>
          </a:lstStyle>
          <a:p>
            <a:pPr>
              <a:defRPr/>
            </a:pPr>
            <a:fld id="{B2387E2F-7B43-694E-82B4-BCCAA1D862F4}" type="slidenum">
              <a:rPr lang="en-US" altLang="zh-CN"/>
              <a:pPr>
                <a:defRPr/>
              </a:pPr>
              <a:t>‹#›</a:t>
            </a:fld>
            <a:endParaRPr lang="en-US" altLang="zh-CN"/>
          </a:p>
        </p:txBody>
      </p:sp>
    </p:spTree>
    <p:extLst>
      <p:ext uri="{BB962C8B-B14F-4D97-AF65-F5344CB8AC3E}">
        <p14:creationId xmlns:p14="http://schemas.microsoft.com/office/powerpoint/2010/main" val="273502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841FC2D-C8F3-6843-B7C7-0E6963E013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2E6C1CB-7017-D84A-BE21-C9D573C3E8D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08473AB-062D-DB43-9B44-5402C4354EC1}"/>
              </a:ext>
            </a:extLst>
          </p:cNvPr>
          <p:cNvSpPr>
            <a:spLocks noGrp="1" noChangeArrowheads="1"/>
          </p:cNvSpPr>
          <p:nvPr>
            <p:ph type="sldNum" sz="quarter" idx="12"/>
          </p:nvPr>
        </p:nvSpPr>
        <p:spPr>
          <a:ln/>
        </p:spPr>
        <p:txBody>
          <a:bodyPr/>
          <a:lstStyle>
            <a:lvl1pPr>
              <a:defRPr/>
            </a:lvl1pPr>
          </a:lstStyle>
          <a:p>
            <a:pPr>
              <a:defRPr/>
            </a:pPr>
            <a:fld id="{CC520730-7009-DF44-B4C7-D0A67FBBE574}" type="slidenum">
              <a:rPr lang="en-US" altLang="zh-CN"/>
              <a:pPr>
                <a:defRPr/>
              </a:pPr>
              <a:t>‹#›</a:t>
            </a:fld>
            <a:endParaRPr lang="en-US" altLang="zh-CN"/>
          </a:p>
        </p:txBody>
      </p:sp>
    </p:spTree>
    <p:extLst>
      <p:ext uri="{BB962C8B-B14F-4D97-AF65-F5344CB8AC3E}">
        <p14:creationId xmlns:p14="http://schemas.microsoft.com/office/powerpoint/2010/main" val="153776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FD061BA-4872-D645-B430-04616BA877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1CDEBF6-7116-1546-8196-E5B6679232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F77F4185-3A23-8543-BFD1-BCB889A16C47}"/>
              </a:ext>
            </a:extLst>
          </p:cNvPr>
          <p:cNvSpPr>
            <a:spLocks noGrp="1" noChangeArrowheads="1"/>
          </p:cNvSpPr>
          <p:nvPr>
            <p:ph type="sldNum" sz="quarter" idx="12"/>
          </p:nvPr>
        </p:nvSpPr>
        <p:spPr>
          <a:ln/>
        </p:spPr>
        <p:txBody>
          <a:bodyPr/>
          <a:lstStyle>
            <a:lvl1pPr>
              <a:defRPr/>
            </a:lvl1pPr>
          </a:lstStyle>
          <a:p>
            <a:pPr>
              <a:defRPr/>
            </a:pPr>
            <a:fld id="{36AC23D0-FF43-6B45-9609-2B85BCF9EFAB}" type="slidenum">
              <a:rPr lang="en-US" altLang="zh-CN"/>
              <a:pPr>
                <a:defRPr/>
              </a:pPr>
              <a:t>‹#›</a:t>
            </a:fld>
            <a:endParaRPr lang="en-US" altLang="zh-CN"/>
          </a:p>
        </p:txBody>
      </p:sp>
    </p:spTree>
    <p:extLst>
      <p:ext uri="{BB962C8B-B14F-4D97-AF65-F5344CB8AC3E}">
        <p14:creationId xmlns:p14="http://schemas.microsoft.com/office/powerpoint/2010/main" val="425636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1C19A517-2238-5942-9BCF-62935E152D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10508D6-0ECE-8742-BBB7-D477D926ACA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FEE51EE-AE19-034B-A2F8-7C8661410DA6}"/>
              </a:ext>
            </a:extLst>
          </p:cNvPr>
          <p:cNvSpPr>
            <a:spLocks noGrp="1" noChangeArrowheads="1"/>
          </p:cNvSpPr>
          <p:nvPr>
            <p:ph type="sldNum" sz="quarter" idx="12"/>
          </p:nvPr>
        </p:nvSpPr>
        <p:spPr>
          <a:ln/>
        </p:spPr>
        <p:txBody>
          <a:bodyPr/>
          <a:lstStyle>
            <a:lvl1pPr>
              <a:defRPr/>
            </a:lvl1pPr>
          </a:lstStyle>
          <a:p>
            <a:pPr>
              <a:defRPr/>
            </a:pPr>
            <a:fld id="{DB5D8AB4-E1D2-B241-A29F-793864FE9591}" type="slidenum">
              <a:rPr lang="en-US" altLang="zh-CN"/>
              <a:pPr>
                <a:defRPr/>
              </a:pPr>
              <a:t>‹#›</a:t>
            </a:fld>
            <a:endParaRPr lang="en-US" altLang="zh-CN"/>
          </a:p>
        </p:txBody>
      </p:sp>
    </p:spTree>
    <p:extLst>
      <p:ext uri="{BB962C8B-B14F-4D97-AF65-F5344CB8AC3E}">
        <p14:creationId xmlns:p14="http://schemas.microsoft.com/office/powerpoint/2010/main" val="226073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FA52A00-686C-6D49-986D-7EF9FB5436D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5C3EB12-D2D1-844A-A968-9673DAF53F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17DD54D-5744-9F44-8C07-5001EB12C919}"/>
              </a:ext>
            </a:extLst>
          </p:cNvPr>
          <p:cNvSpPr>
            <a:spLocks noGrp="1" noChangeArrowheads="1"/>
          </p:cNvSpPr>
          <p:nvPr>
            <p:ph type="sldNum" sz="quarter" idx="12"/>
          </p:nvPr>
        </p:nvSpPr>
        <p:spPr>
          <a:ln/>
        </p:spPr>
        <p:txBody>
          <a:bodyPr/>
          <a:lstStyle>
            <a:lvl1pPr>
              <a:defRPr/>
            </a:lvl1pPr>
          </a:lstStyle>
          <a:p>
            <a:pPr>
              <a:defRPr/>
            </a:pPr>
            <a:fld id="{10BEC192-02FB-D14A-B148-C7A100FC9CFA}" type="slidenum">
              <a:rPr lang="en-US" altLang="zh-CN"/>
              <a:pPr>
                <a:defRPr/>
              </a:pPr>
              <a:t>‹#›</a:t>
            </a:fld>
            <a:endParaRPr lang="en-US" altLang="zh-CN"/>
          </a:p>
        </p:txBody>
      </p:sp>
    </p:spTree>
    <p:extLst>
      <p:ext uri="{BB962C8B-B14F-4D97-AF65-F5344CB8AC3E}">
        <p14:creationId xmlns:p14="http://schemas.microsoft.com/office/powerpoint/2010/main" val="108596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BC04AB0-EDCD-2341-9FFA-3CC908CFC2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A22E31-6E8F-4049-B127-0C70880D0D3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827735-7991-3B41-AD0A-A7AA1957DEE4}"/>
              </a:ext>
            </a:extLst>
          </p:cNvPr>
          <p:cNvSpPr>
            <a:spLocks noGrp="1" noChangeArrowheads="1"/>
          </p:cNvSpPr>
          <p:nvPr>
            <p:ph type="sldNum" sz="quarter" idx="12"/>
          </p:nvPr>
        </p:nvSpPr>
        <p:spPr>
          <a:ln/>
        </p:spPr>
        <p:txBody>
          <a:bodyPr/>
          <a:lstStyle>
            <a:lvl1pPr>
              <a:defRPr/>
            </a:lvl1pPr>
          </a:lstStyle>
          <a:p>
            <a:pPr>
              <a:defRPr/>
            </a:pPr>
            <a:fld id="{AE9A86D9-832D-074A-B38D-578BCF43527D}" type="slidenum">
              <a:rPr lang="en-US" altLang="zh-CN"/>
              <a:pPr>
                <a:defRPr/>
              </a:pPr>
              <a:t>‹#›</a:t>
            </a:fld>
            <a:endParaRPr lang="en-US" altLang="zh-CN"/>
          </a:p>
        </p:txBody>
      </p:sp>
    </p:spTree>
    <p:extLst>
      <p:ext uri="{BB962C8B-B14F-4D97-AF65-F5344CB8AC3E}">
        <p14:creationId xmlns:p14="http://schemas.microsoft.com/office/powerpoint/2010/main" val="118104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B8AC86A-035B-2343-8F17-87B61C0298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1B169AD-A5B5-7D48-BC40-F5BEFFB83AD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874ED19-471D-3A4D-B322-4B5CE8CFFBDF}"/>
              </a:ext>
            </a:extLst>
          </p:cNvPr>
          <p:cNvSpPr>
            <a:spLocks noGrp="1" noChangeArrowheads="1"/>
          </p:cNvSpPr>
          <p:nvPr>
            <p:ph type="sldNum" sz="quarter" idx="12"/>
          </p:nvPr>
        </p:nvSpPr>
        <p:spPr>
          <a:ln/>
        </p:spPr>
        <p:txBody>
          <a:bodyPr/>
          <a:lstStyle>
            <a:lvl1pPr>
              <a:defRPr/>
            </a:lvl1pPr>
          </a:lstStyle>
          <a:p>
            <a:pPr>
              <a:defRPr/>
            </a:pPr>
            <a:fld id="{97511AD5-2334-4045-967C-E6822A42C0BC}" type="slidenum">
              <a:rPr lang="en-US" altLang="zh-CN"/>
              <a:pPr>
                <a:defRPr/>
              </a:pPr>
              <a:t>‹#›</a:t>
            </a:fld>
            <a:endParaRPr lang="en-US" altLang="zh-CN"/>
          </a:p>
        </p:txBody>
      </p:sp>
    </p:spTree>
    <p:extLst>
      <p:ext uri="{BB962C8B-B14F-4D97-AF65-F5344CB8AC3E}">
        <p14:creationId xmlns:p14="http://schemas.microsoft.com/office/powerpoint/2010/main" val="4011113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44395BB-E11C-4143-8EF1-6C058025A75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CD34B72C-F933-174E-905E-4DD58581F779}"/>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a:extLst>
              <a:ext uri="{FF2B5EF4-FFF2-40B4-BE49-F238E27FC236}">
                <a16:creationId xmlns:a16="http://schemas.microsoft.com/office/drawing/2014/main" id="{908E2F3B-24B8-D342-B75A-06A01E7B922F}"/>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a:extLst>
              <a:ext uri="{FF2B5EF4-FFF2-40B4-BE49-F238E27FC236}">
                <a16:creationId xmlns:a16="http://schemas.microsoft.com/office/drawing/2014/main" id="{877330AC-DC6D-134F-8824-A66DB67F240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a:extLst>
              <a:ext uri="{FF2B5EF4-FFF2-40B4-BE49-F238E27FC236}">
                <a16:creationId xmlns:a16="http://schemas.microsoft.com/office/drawing/2014/main" id="{B3BBE325-4206-BC42-8FE1-4E7C247C164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4CEA5B00-ACB1-C740-B0F0-46E10076794E}" type="slidenum">
              <a:rPr lang="en-US" altLang="zh-CN"/>
              <a:pPr>
                <a:defRPr/>
              </a:pPr>
              <a:t>‹#›</a:t>
            </a:fld>
            <a:endParaRPr lang="en-US" altLang="zh-CN"/>
          </a:p>
        </p:txBody>
      </p:sp>
      <p:sp>
        <p:nvSpPr>
          <p:cNvPr id="1031" name="TextBox 10">
            <a:extLst>
              <a:ext uri="{FF2B5EF4-FFF2-40B4-BE49-F238E27FC236}">
                <a16:creationId xmlns:a16="http://schemas.microsoft.com/office/drawing/2014/main" id="{04B39118-B10B-9D46-9E9F-F89F8D0C7C4F}"/>
              </a:ext>
            </a:extLst>
          </p:cNvPr>
          <p:cNvSpPr txBox="1">
            <a:spLocks noChangeArrowheads="1"/>
          </p:cNvSpPr>
          <p:nvPr/>
        </p:nvSpPr>
        <p:spPr bwMode="auto">
          <a:xfrm>
            <a:off x="7451725" y="188913"/>
            <a:ext cx="1296988" cy="368300"/>
          </a:xfrm>
          <a:prstGeom prst="rect">
            <a:avLst/>
          </a:prstGeom>
          <a:noFill/>
          <a:ln>
            <a:noFill/>
          </a:ln>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zh-CN" altLang="en-US">
                <a:solidFill>
                  <a:schemeClr val="bg1"/>
                </a:solidFill>
                <a:latin typeface="华文新魏" charset="0"/>
                <a:ea typeface="华文新魏" charset="0"/>
              </a:rPr>
              <a:t>软 件 工 程</a:t>
            </a:r>
          </a:p>
        </p:txBody>
      </p:sp>
    </p:spTree>
  </p:cSld>
  <p:clrMap bg1="lt1" tx1="dk1" bg2="lt2" tx2="dk2" accent1="accent1" accent2="accent2" accent3="accent3" accent4="accent4" accent5="accent5" accent6="accent6" hlink="hlink" folHlink="folHlink"/>
  <p:sldLayoutIdLst>
    <p:sldLayoutId id="2147483799"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80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3">
            <a:extLst>
              <a:ext uri="{FF2B5EF4-FFF2-40B4-BE49-F238E27FC236}">
                <a16:creationId xmlns:a16="http://schemas.microsoft.com/office/drawing/2014/main" id="{53371E16-D696-894A-9D39-27937127F315}"/>
              </a:ext>
            </a:extLst>
          </p:cNvPr>
          <p:cNvSpPr>
            <a:spLocks noGrp="1" noChangeArrowheads="1"/>
          </p:cNvSpPr>
          <p:nvPr>
            <p:ph type="ctrTitle"/>
          </p:nvPr>
        </p:nvSpPr>
        <p:spPr/>
        <p:txBody>
          <a:bodyPr/>
          <a:lstStyle/>
          <a:p>
            <a:pPr eaLnBrk="1" hangingPunct="1"/>
            <a:r>
              <a:rPr lang="zh-CN" altLang="en-US"/>
              <a:t>第</a:t>
            </a:r>
            <a:r>
              <a:rPr lang="en-US" altLang="zh-CN"/>
              <a:t>19</a:t>
            </a:r>
            <a:r>
              <a:rPr lang="zh-CN" altLang="en-US"/>
              <a:t>章 过程和项目度量</a:t>
            </a:r>
          </a:p>
        </p:txBody>
      </p:sp>
      <p:sp>
        <p:nvSpPr>
          <p:cNvPr id="15362" name="副标题 4">
            <a:extLst>
              <a:ext uri="{FF2B5EF4-FFF2-40B4-BE49-F238E27FC236}">
                <a16:creationId xmlns:a16="http://schemas.microsoft.com/office/drawing/2014/main" id="{89CA312C-4A52-684E-A48B-1A91061F70BA}"/>
              </a:ext>
            </a:extLst>
          </p:cNvPr>
          <p:cNvSpPr>
            <a:spLocks noGrp="1" noChangeArrowheads="1"/>
          </p:cNvSpPr>
          <p:nvPr>
            <p:ph type="subTitle" idx="1"/>
          </p:nvPr>
        </p:nvSpPr>
        <p:spPr/>
        <p:txBody>
          <a:bodyPr/>
          <a:lstStyle/>
          <a:p>
            <a:pPr eaLnBrk="1" hangingPunct="1"/>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B9897113-6FBA-C743-B692-02E7DEF6DB85}"/>
              </a:ext>
            </a:extLst>
          </p:cNvPr>
          <p:cNvSpPr>
            <a:spLocks noGrp="1" noChangeArrowheads="1"/>
          </p:cNvSpPr>
          <p:nvPr>
            <p:ph type="title"/>
          </p:nvPr>
        </p:nvSpPr>
        <p:spPr>
          <a:xfrm>
            <a:off x="395288" y="0"/>
            <a:ext cx="8229600" cy="1143000"/>
          </a:xfrm>
        </p:spPr>
        <p:txBody>
          <a:bodyPr/>
          <a:lstStyle/>
          <a:p>
            <a:pPr algn="l" eaLnBrk="1" hangingPunct="1"/>
            <a:r>
              <a:rPr lang="zh-CN" altLang="en-US" sz="3400"/>
              <a:t>软件过程度量</a:t>
            </a:r>
            <a:r>
              <a:rPr lang="zh-CN" altLang="en-US" sz="3400">
                <a:solidFill>
                  <a:srgbClr val="FF0000"/>
                </a:solidFill>
              </a:rPr>
              <a:t>礼仪</a:t>
            </a:r>
            <a:r>
              <a:rPr lang="zh-CN" altLang="en-US" sz="3400"/>
              <a:t>：</a:t>
            </a:r>
          </a:p>
        </p:txBody>
      </p:sp>
      <p:sp>
        <p:nvSpPr>
          <p:cNvPr id="3" name="内容占位符 2">
            <a:extLst>
              <a:ext uri="{FF2B5EF4-FFF2-40B4-BE49-F238E27FC236}">
                <a16:creationId xmlns:a16="http://schemas.microsoft.com/office/drawing/2014/main" id="{E5EAB2FC-5BC6-A945-8CDF-F3ECD2807C58}"/>
              </a:ext>
            </a:extLst>
          </p:cNvPr>
          <p:cNvSpPr>
            <a:spLocks noGrp="1" noChangeArrowheads="1"/>
          </p:cNvSpPr>
          <p:nvPr>
            <p:ph idx="1"/>
          </p:nvPr>
        </p:nvSpPr>
        <p:spPr>
          <a:xfrm>
            <a:off x="323850" y="1268413"/>
            <a:ext cx="8496300" cy="4525962"/>
          </a:xfrm>
        </p:spPr>
        <p:txBody>
          <a:bodyPr/>
          <a:lstStyle/>
          <a:p>
            <a:pPr marL="571500" indent="-514350" eaLnBrk="1" hangingPunct="1">
              <a:lnSpc>
                <a:spcPct val="100000"/>
              </a:lnSpc>
              <a:spcBef>
                <a:spcPct val="30000"/>
              </a:spcBef>
            </a:pPr>
            <a:r>
              <a:rPr lang="zh-CN" altLang="en-US" sz="2800">
                <a:latin typeface="宋体" panose="02010600030101010101" pitchFamily="2" charset="-122"/>
              </a:rPr>
              <a:t>解释度量数据时使用常识，并考虑组织的感受性</a:t>
            </a:r>
          </a:p>
          <a:p>
            <a:pPr marL="571500" indent="-514350" eaLnBrk="1" hangingPunct="1">
              <a:lnSpc>
                <a:spcPct val="100000"/>
              </a:lnSpc>
              <a:spcBef>
                <a:spcPct val="30000"/>
              </a:spcBef>
            </a:pPr>
            <a:r>
              <a:rPr lang="zh-CN" altLang="en-US" sz="2800">
                <a:latin typeface="宋体" panose="02010600030101010101" pitchFamily="2" charset="-122"/>
              </a:rPr>
              <a:t>对收集测量和度量的个人及小组提供定期的反馈</a:t>
            </a:r>
          </a:p>
          <a:p>
            <a:pPr marL="571500" indent="-514350" eaLnBrk="1" hangingPunct="1">
              <a:lnSpc>
                <a:spcPct val="100000"/>
              </a:lnSpc>
              <a:spcBef>
                <a:spcPct val="30000"/>
              </a:spcBef>
            </a:pPr>
            <a:r>
              <a:rPr lang="zh-CN" altLang="en-US" sz="2800">
                <a:latin typeface="宋体" panose="02010600030101010101" pitchFamily="2" charset="-122"/>
              </a:rPr>
              <a:t>不要使用度量去评价个人</a:t>
            </a:r>
          </a:p>
          <a:p>
            <a:pPr marL="571500" indent="-514350" eaLnBrk="1" hangingPunct="1">
              <a:lnSpc>
                <a:spcPct val="100000"/>
              </a:lnSpc>
              <a:spcBef>
                <a:spcPct val="30000"/>
              </a:spcBef>
            </a:pPr>
            <a:r>
              <a:rPr lang="zh-CN" altLang="en-US" sz="2800">
                <a:latin typeface="Times New Roman" panose="02020603050405020304" pitchFamily="18" charset="0"/>
              </a:rPr>
              <a:t>与开发者和小组一起设定清晰的目标及达到这些目标的度量</a:t>
            </a:r>
            <a:r>
              <a:rPr lang="zh-CN" altLang="en-US" sz="2800">
                <a:latin typeface="宋体" panose="02010600030101010101" pitchFamily="2" charset="-122"/>
              </a:rPr>
              <a:t> </a:t>
            </a:r>
          </a:p>
          <a:p>
            <a:pPr marL="571500" indent="-514350" eaLnBrk="1" hangingPunct="1">
              <a:lnSpc>
                <a:spcPct val="100000"/>
              </a:lnSpc>
              <a:spcBef>
                <a:spcPct val="30000"/>
              </a:spcBef>
            </a:pPr>
            <a:r>
              <a:rPr lang="zh-CN" altLang="en-US" sz="2800">
                <a:latin typeface="宋体" panose="02010600030101010101" pitchFamily="2" charset="-122"/>
              </a:rPr>
              <a:t>不要用度量去威胁个人或小组。</a:t>
            </a:r>
          </a:p>
          <a:p>
            <a:pPr marL="571500" indent="-514350" eaLnBrk="1" hangingPunct="1">
              <a:lnSpc>
                <a:spcPct val="100000"/>
              </a:lnSpc>
              <a:spcBef>
                <a:spcPct val="30000"/>
              </a:spcBef>
            </a:pPr>
            <a:r>
              <a:rPr lang="zh-CN" altLang="en-US" sz="2800">
                <a:latin typeface="宋体" panose="02010600030101010101" pitchFamily="2" charset="-122"/>
              </a:rPr>
              <a:t>指出某个问题的度量数据</a:t>
            </a:r>
            <a:r>
              <a:rPr lang="zh-CN" altLang="en-US" sz="2800">
                <a:solidFill>
                  <a:srgbClr val="0070C0"/>
                </a:solidFill>
                <a:latin typeface="宋体" panose="02010600030101010101" pitchFamily="2" charset="-122"/>
              </a:rPr>
              <a:t>不</a:t>
            </a:r>
            <a:r>
              <a:rPr lang="zh-CN" altLang="en-US" sz="2800">
                <a:latin typeface="宋体" panose="02010600030101010101" pitchFamily="2" charset="-122"/>
              </a:rPr>
              <a:t>应该被看成是</a:t>
            </a:r>
            <a:r>
              <a:rPr lang="zh-CN" altLang="en-US" sz="2800"/>
              <a:t>“</a:t>
            </a:r>
            <a:r>
              <a:rPr lang="zh-CN" altLang="en-US" sz="2800">
                <a:solidFill>
                  <a:srgbClr val="0070C0"/>
                </a:solidFill>
                <a:latin typeface="宋体" panose="02010600030101010101" pitchFamily="2" charset="-122"/>
              </a:rPr>
              <a:t>否定的</a:t>
            </a:r>
            <a:r>
              <a:rPr lang="zh-CN" altLang="en-US" sz="2800"/>
              <a:t>”</a:t>
            </a:r>
            <a:r>
              <a:rPr lang="zh-CN" altLang="en-US" sz="2800">
                <a:latin typeface="宋体" panose="02010600030101010101" pitchFamily="2" charset="-122"/>
              </a:rPr>
              <a:t>含义。这些数据仅仅是过程改进的指标。</a:t>
            </a:r>
          </a:p>
          <a:p>
            <a:pPr marL="571500" indent="-514350" eaLnBrk="1" hangingPunct="1">
              <a:lnSpc>
                <a:spcPct val="100000"/>
              </a:lnSpc>
              <a:spcBef>
                <a:spcPct val="30000"/>
              </a:spcBef>
            </a:pPr>
            <a:r>
              <a:rPr lang="zh-CN" altLang="en-US" sz="2800">
                <a:latin typeface="Times New Roman" panose="02020603050405020304" pitchFamily="18" charset="0"/>
              </a:rPr>
              <a:t>不要被某个与其他重要度量不符合的度量迷惑。</a:t>
            </a:r>
            <a:r>
              <a:rPr lang="zh-CN" altLang="en-US" sz="2800">
                <a:latin typeface="宋体" panose="02010600030101010101" pitchFamily="2" charset="-122"/>
              </a:rPr>
              <a:t> </a:t>
            </a:r>
          </a:p>
          <a:p>
            <a:pPr marL="971550" lvl="1" indent="-514350" eaLnBrk="1" hangingPunct="1"/>
            <a:endParaRPr lang="zh-CN" altLang="en-US"/>
          </a:p>
          <a:p>
            <a:pPr marL="571500" indent="-514350" eaLnBrk="1" hangingPunct="1"/>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8FCF2ACA-1CB0-3F42-901B-7739E3085FFB}"/>
              </a:ext>
            </a:extLst>
          </p:cNvPr>
          <p:cNvSpPr>
            <a:spLocks noGrp="1" noChangeArrowheads="1"/>
          </p:cNvSpPr>
          <p:nvPr>
            <p:ph type="title"/>
          </p:nvPr>
        </p:nvSpPr>
        <p:spPr/>
        <p:txBody>
          <a:bodyPr/>
          <a:lstStyle/>
          <a:p>
            <a:pPr eaLnBrk="1" hangingPunct="1"/>
            <a:r>
              <a:rPr lang="hr-HR" altLang="zh-CN"/>
              <a:t>19.</a:t>
            </a:r>
            <a:r>
              <a:rPr lang="en-US" altLang="zh-CN"/>
              <a:t>1.2 </a:t>
            </a:r>
            <a:r>
              <a:rPr lang="zh-CN" altLang="en-US"/>
              <a:t>项目度量</a:t>
            </a:r>
          </a:p>
        </p:txBody>
      </p:sp>
      <p:sp>
        <p:nvSpPr>
          <p:cNvPr id="3" name="内容占位符 2">
            <a:extLst>
              <a:ext uri="{FF2B5EF4-FFF2-40B4-BE49-F238E27FC236}">
                <a16:creationId xmlns:a16="http://schemas.microsoft.com/office/drawing/2014/main" id="{8045CC6D-A26C-1243-AF4B-BBD1B1233D0E}"/>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项目度量的</a:t>
            </a:r>
            <a:r>
              <a:rPr lang="zh-CN" altLang="en-US" dirty="0">
                <a:solidFill>
                  <a:srgbClr val="FF0000"/>
                </a:solidFill>
                <a:latin typeface="宋体" panose="02010600030101010101" pitchFamily="2" charset="-122"/>
              </a:rPr>
              <a:t>目的是双重</a:t>
            </a:r>
            <a:r>
              <a:rPr lang="zh-CN" altLang="en-US" dirty="0">
                <a:latin typeface="宋体" panose="02010600030101010101" pitchFamily="2" charset="-122"/>
              </a:rPr>
              <a:t>的：</a:t>
            </a:r>
          </a:p>
          <a:p>
            <a:pPr lvl="1" eaLnBrk="1" hangingPunct="1"/>
            <a:r>
              <a:rPr lang="zh-CN" altLang="en-US" dirty="0">
                <a:solidFill>
                  <a:srgbClr val="FF0000"/>
                </a:solidFill>
                <a:latin typeface="宋体" panose="02010600030101010101" pitchFamily="2" charset="-122"/>
              </a:rPr>
              <a:t>首先</a:t>
            </a:r>
            <a:r>
              <a:rPr lang="zh-CN" altLang="en-US" dirty="0">
                <a:latin typeface="宋体" panose="02010600030101010101" pitchFamily="2" charset="-122"/>
              </a:rPr>
              <a:t>，这些度量能够指导进行一些必要的调整以避免延迟，并减少潜在问题及风险，从而使得开发时间减到最少</a:t>
            </a:r>
          </a:p>
          <a:p>
            <a:pPr lvl="1" eaLnBrk="1" hangingPunct="1"/>
            <a:r>
              <a:rPr lang="zh-CN" altLang="en-US" dirty="0">
                <a:solidFill>
                  <a:srgbClr val="FF0000"/>
                </a:solidFill>
                <a:latin typeface="宋体" panose="02010600030101010101" pitchFamily="2" charset="-122"/>
              </a:rPr>
              <a:t>其次</a:t>
            </a:r>
            <a:r>
              <a:rPr lang="zh-CN" altLang="en-US" dirty="0">
                <a:latin typeface="宋体" panose="02010600030101010101" pitchFamily="2" charset="-122"/>
              </a:rPr>
              <a:t>，项目度量可在项目进行的基础上评估产品质量，并且可在必要时修改技术方法以改进质量。</a:t>
            </a:r>
          </a:p>
          <a:p>
            <a:pPr eaLnBrk="1" hangingPunct="1"/>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A3FFD77D-9E02-624F-B960-9F560CAC8E81}"/>
              </a:ext>
            </a:extLst>
          </p:cNvPr>
          <p:cNvSpPr>
            <a:spLocks noGrp="1" noRot="1" noChangeArrowheads="1"/>
          </p:cNvSpPr>
          <p:nvPr>
            <p:ph type="title"/>
          </p:nvPr>
        </p:nvSpPr>
        <p:spPr/>
        <p:txBody>
          <a:bodyPr/>
          <a:lstStyle/>
          <a:p>
            <a:pPr eaLnBrk="1" hangingPunct="1"/>
            <a:r>
              <a:rPr lang="zh-CN" altLang="en-US"/>
              <a:t>项目度量的步骤</a:t>
            </a:r>
          </a:p>
        </p:txBody>
      </p:sp>
      <p:sp>
        <p:nvSpPr>
          <p:cNvPr id="26626" name="Rectangle 3">
            <a:extLst>
              <a:ext uri="{FF2B5EF4-FFF2-40B4-BE49-F238E27FC236}">
                <a16:creationId xmlns:a16="http://schemas.microsoft.com/office/drawing/2014/main" id="{93FE16E8-13E8-564C-9B36-BA6DB0E7CCDE}"/>
              </a:ext>
            </a:extLst>
          </p:cNvPr>
          <p:cNvSpPr>
            <a:spLocks noGrp="1" noRot="1" noChangeArrowheads="1"/>
          </p:cNvSpPr>
          <p:nvPr>
            <p:ph type="body" idx="1"/>
          </p:nvPr>
        </p:nvSpPr>
        <p:spPr>
          <a:xfrm>
            <a:off x="395288" y="1447800"/>
            <a:ext cx="8353425" cy="4498975"/>
          </a:xfrm>
        </p:spPr>
        <p:txBody>
          <a:bodyPr/>
          <a:lstStyle/>
          <a:p>
            <a:pPr eaLnBrk="1" hangingPunct="1">
              <a:lnSpc>
                <a:spcPts val="4000"/>
              </a:lnSpc>
            </a:pPr>
            <a:r>
              <a:rPr lang="zh-CN" altLang="en-US" sz="2800"/>
              <a:t>建立历史数据基线；</a:t>
            </a:r>
          </a:p>
          <a:p>
            <a:pPr eaLnBrk="1" hangingPunct="1">
              <a:lnSpc>
                <a:spcPts val="4000"/>
              </a:lnSpc>
            </a:pPr>
            <a:r>
              <a:rPr lang="zh-CN" altLang="en-US" sz="2800"/>
              <a:t>对工作量等的估算；</a:t>
            </a:r>
          </a:p>
          <a:p>
            <a:pPr eaLnBrk="1" hangingPunct="1">
              <a:lnSpc>
                <a:spcPts val="4000"/>
              </a:lnSpc>
            </a:pPr>
            <a:r>
              <a:rPr lang="zh-CN" altLang="en-US" sz="2800"/>
              <a:t>将实际工作量等的测量与估算值比较，以控制项目的进度；</a:t>
            </a:r>
          </a:p>
          <a:p>
            <a:pPr eaLnBrk="1" hangingPunct="1">
              <a:lnSpc>
                <a:spcPts val="4000"/>
              </a:lnSpc>
            </a:pPr>
            <a:r>
              <a:rPr lang="zh-CN" altLang="en-US" sz="2800"/>
              <a:t>收集技术度量、评价设计质量、测试等的方法。</a:t>
            </a:r>
          </a:p>
          <a:p>
            <a:pPr eaLnBrk="1" hangingPunct="1">
              <a:lnSpc>
                <a:spcPts val="4000"/>
              </a:lnSpc>
            </a:pPr>
            <a:r>
              <a:rPr lang="zh-CN" altLang="en-US" sz="2800"/>
              <a:t>记录和跟踪所发现的错误；</a:t>
            </a:r>
          </a:p>
          <a:p>
            <a:pPr eaLnBrk="1" hangingPunct="1">
              <a:lnSpc>
                <a:spcPts val="4000"/>
              </a:lnSpc>
            </a:pPr>
            <a:r>
              <a:rPr lang="zh-CN" altLang="en-US" sz="2800"/>
              <a:t>补充历史数据基线。</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E861B7C3-393C-DD44-B870-C358E4DF9CB1}"/>
              </a:ext>
            </a:extLst>
          </p:cNvPr>
          <p:cNvSpPr>
            <a:spLocks noGrp="1" noRot="1" noChangeArrowheads="1"/>
          </p:cNvSpPr>
          <p:nvPr>
            <p:ph type="title"/>
          </p:nvPr>
        </p:nvSpPr>
        <p:spPr>
          <a:xfrm>
            <a:off x="301625" y="76200"/>
            <a:ext cx="8540750" cy="609600"/>
          </a:xfrm>
        </p:spPr>
        <p:txBody>
          <a:bodyPr/>
          <a:lstStyle/>
          <a:p>
            <a:pPr eaLnBrk="1" hangingPunct="1"/>
            <a:r>
              <a:rPr lang="zh-CN" altLang="en-US" sz="4000"/>
              <a:t>建立历史数据基线</a:t>
            </a:r>
          </a:p>
        </p:txBody>
      </p:sp>
      <p:sp>
        <p:nvSpPr>
          <p:cNvPr id="27650" name="Rectangle 3">
            <a:extLst>
              <a:ext uri="{FF2B5EF4-FFF2-40B4-BE49-F238E27FC236}">
                <a16:creationId xmlns:a16="http://schemas.microsoft.com/office/drawing/2014/main" id="{65474BBA-6559-9E4A-9A9F-A921D29D2E21}"/>
              </a:ext>
            </a:extLst>
          </p:cNvPr>
          <p:cNvSpPr>
            <a:spLocks noGrp="1" noRot="1" noChangeArrowheads="1"/>
          </p:cNvSpPr>
          <p:nvPr>
            <p:ph type="body" idx="1"/>
          </p:nvPr>
        </p:nvSpPr>
        <p:spPr>
          <a:xfrm>
            <a:off x="0" y="836613"/>
            <a:ext cx="9144000" cy="5260975"/>
          </a:xfrm>
        </p:spPr>
        <p:txBody>
          <a:bodyPr/>
          <a:lstStyle/>
          <a:p>
            <a:pPr marL="609600" indent="-609600" eaLnBrk="1" hangingPunct="1"/>
            <a:r>
              <a:rPr lang="zh-CN" altLang="en-US" sz="2800"/>
              <a:t>基线的数据应该是合理的、精确的；</a:t>
            </a:r>
          </a:p>
          <a:p>
            <a:pPr marL="609600" indent="-609600" eaLnBrk="1" hangingPunct="1"/>
            <a:r>
              <a:rPr lang="zh-CN" altLang="en-US" sz="2800"/>
              <a:t>应该从尽可能多的项目中收集数据；</a:t>
            </a:r>
          </a:p>
          <a:p>
            <a:pPr marL="609600" indent="-609600" eaLnBrk="1" hangingPunct="1"/>
            <a:r>
              <a:rPr lang="zh-CN" altLang="en-US" sz="2800"/>
              <a:t>所收集的数据应尽量包括：</a:t>
            </a:r>
          </a:p>
          <a:p>
            <a:pPr marL="1009650" lvl="1" indent="-609600" eaLnBrk="1" hangingPunct="1">
              <a:buFontTx/>
              <a:buAutoNum type="arabicPeriod"/>
            </a:pPr>
            <a:r>
              <a:rPr lang="zh-CN" altLang="en-US" sz="2400">
                <a:solidFill>
                  <a:srgbClr val="FF0000"/>
                </a:solidFill>
              </a:rPr>
              <a:t>成本数据</a:t>
            </a:r>
            <a:r>
              <a:rPr lang="en-US" altLang="zh-CN" sz="2400"/>
              <a:t>: </a:t>
            </a:r>
            <a:r>
              <a:rPr lang="zh-CN" altLang="en-US" sz="2400"/>
              <a:t>工作成本</a:t>
            </a:r>
            <a:r>
              <a:rPr lang="en-US" altLang="zh-CN" sz="2400"/>
              <a:t>(</a:t>
            </a:r>
            <a:r>
              <a:rPr lang="zh-CN" altLang="en-US" sz="2400"/>
              <a:t>元</a:t>
            </a:r>
            <a:r>
              <a:rPr lang="en-US" altLang="zh-CN" sz="2400"/>
              <a:t>/</a:t>
            </a:r>
            <a:r>
              <a:rPr lang="zh-CN" altLang="en-US" sz="2400"/>
              <a:t>人月</a:t>
            </a:r>
            <a:r>
              <a:rPr lang="en-US" altLang="zh-CN" sz="2400"/>
              <a:t>)</a:t>
            </a:r>
            <a:r>
              <a:rPr lang="zh-CN" altLang="en-US" sz="2400"/>
              <a:t>、工作时间</a:t>
            </a:r>
            <a:r>
              <a:rPr lang="en-US" altLang="zh-CN" sz="2400"/>
              <a:t>(</a:t>
            </a:r>
            <a:r>
              <a:rPr lang="zh-CN" altLang="en-US" sz="2400"/>
              <a:t>小时</a:t>
            </a:r>
            <a:r>
              <a:rPr lang="en-US" altLang="zh-CN" sz="2400"/>
              <a:t>)</a:t>
            </a:r>
          </a:p>
          <a:p>
            <a:pPr marL="1009650" lvl="1" indent="-609600" eaLnBrk="1" hangingPunct="1">
              <a:buFontTx/>
              <a:buAutoNum type="arabicPeriod"/>
            </a:pPr>
            <a:r>
              <a:rPr lang="zh-CN" altLang="en-US" sz="2400">
                <a:solidFill>
                  <a:srgbClr val="FF0000"/>
                </a:solidFill>
              </a:rPr>
              <a:t>度量计算数据</a:t>
            </a:r>
            <a:r>
              <a:rPr lang="en-US" altLang="zh-CN" sz="2400"/>
              <a:t>: </a:t>
            </a:r>
            <a:r>
              <a:rPr lang="zh-CN" altLang="en-US" sz="2400"/>
              <a:t>成员人数</a:t>
            </a:r>
            <a:r>
              <a:rPr lang="en-US" altLang="zh-CN" sz="2400"/>
              <a:t>,</a:t>
            </a:r>
            <a:r>
              <a:rPr lang="zh-CN" altLang="en-US" sz="2400"/>
              <a:t>完成时间</a:t>
            </a:r>
            <a:r>
              <a:rPr lang="en-US" altLang="zh-CN" sz="2400"/>
              <a:t>,</a:t>
            </a:r>
            <a:r>
              <a:rPr lang="zh-CN" altLang="en-US" sz="2400"/>
              <a:t>文档数等；</a:t>
            </a:r>
          </a:p>
          <a:p>
            <a:pPr marL="1009650" lvl="1" indent="-609600" eaLnBrk="1" hangingPunct="1">
              <a:buFontTx/>
              <a:buAutoNum type="arabicPeriod"/>
            </a:pPr>
            <a:r>
              <a:rPr lang="zh-CN" altLang="en-US" sz="2400">
                <a:solidFill>
                  <a:srgbClr val="FF0000"/>
                </a:solidFill>
              </a:rPr>
              <a:t>项目数据</a:t>
            </a:r>
            <a:r>
              <a:rPr lang="en-US" altLang="zh-CN" sz="2400"/>
              <a:t>: </a:t>
            </a:r>
            <a:r>
              <a:rPr lang="zh-CN" altLang="en-US" sz="2400"/>
              <a:t>分析</a:t>
            </a:r>
            <a:r>
              <a:rPr lang="en-US" altLang="zh-CN" sz="2400"/>
              <a:t>(%),</a:t>
            </a:r>
            <a:r>
              <a:rPr lang="zh-CN" altLang="en-US" sz="2400"/>
              <a:t>设计</a:t>
            </a:r>
            <a:r>
              <a:rPr lang="en-US" altLang="zh-CN" sz="2400"/>
              <a:t>(%),</a:t>
            </a:r>
            <a:r>
              <a:rPr lang="zh-CN" altLang="en-US" sz="2400"/>
              <a:t>编码</a:t>
            </a:r>
            <a:r>
              <a:rPr lang="en-US" altLang="zh-CN" sz="2400"/>
              <a:t>(%)</a:t>
            </a:r>
            <a:r>
              <a:rPr lang="zh-CN" altLang="en-US" sz="2400"/>
              <a:t>等</a:t>
            </a:r>
            <a:r>
              <a:rPr lang="en-US" altLang="zh-CN" sz="2400"/>
              <a:t>;</a:t>
            </a:r>
          </a:p>
          <a:p>
            <a:pPr marL="1009650" lvl="1" indent="-609600" eaLnBrk="1" hangingPunct="1">
              <a:buFontTx/>
              <a:buAutoNum type="arabicPeriod"/>
            </a:pPr>
            <a:r>
              <a:rPr lang="zh-CN" altLang="en-US" sz="2400">
                <a:solidFill>
                  <a:srgbClr val="FF0000"/>
                </a:solidFill>
              </a:rPr>
              <a:t>功能数据</a:t>
            </a:r>
            <a:r>
              <a:rPr lang="en-US" altLang="zh-CN" sz="2400"/>
              <a:t>: </a:t>
            </a:r>
            <a:r>
              <a:rPr lang="zh-CN" altLang="en-US" sz="2400"/>
              <a:t>功能点；</a:t>
            </a:r>
          </a:p>
          <a:p>
            <a:pPr marL="1009650" lvl="1" indent="-609600" eaLnBrk="1" hangingPunct="1">
              <a:buFontTx/>
              <a:buAutoNum type="arabicPeriod"/>
            </a:pPr>
            <a:r>
              <a:rPr lang="zh-CN" altLang="en-US" sz="2400">
                <a:solidFill>
                  <a:srgbClr val="FF0000"/>
                </a:solidFill>
              </a:rPr>
              <a:t>生产率和成本数据 </a:t>
            </a:r>
            <a:r>
              <a:rPr lang="zh-CN" altLang="en-US" sz="2400"/>
              <a:t>；</a:t>
            </a:r>
          </a:p>
          <a:p>
            <a:pPr marL="1009650" lvl="1" indent="-609600" eaLnBrk="1" hangingPunct="1">
              <a:buFontTx/>
              <a:buAutoNum type="arabicPeriod"/>
            </a:pPr>
            <a:r>
              <a:rPr lang="zh-CN" altLang="en-US" sz="2400">
                <a:solidFill>
                  <a:srgbClr val="FF0000"/>
                </a:solidFill>
              </a:rPr>
              <a:t>质量数据</a:t>
            </a:r>
            <a:r>
              <a:rPr lang="en-US" altLang="zh-CN" sz="2400"/>
              <a:t>: </a:t>
            </a:r>
            <a:r>
              <a:rPr lang="zh-CN" altLang="en-US" sz="2400"/>
              <a:t>错误数</a:t>
            </a:r>
            <a:r>
              <a:rPr lang="en-US" altLang="zh-CN" sz="2400"/>
              <a:t>, </a:t>
            </a:r>
            <a:r>
              <a:rPr lang="zh-CN" altLang="en-US" sz="2400"/>
              <a:t>错误成本</a:t>
            </a:r>
            <a:r>
              <a:rPr lang="en-US" altLang="zh-CN" sz="2400"/>
              <a:t>,</a:t>
            </a:r>
            <a:r>
              <a:rPr lang="zh-CN" altLang="en-US" sz="2400"/>
              <a:t>维护工作量等</a:t>
            </a:r>
            <a:r>
              <a:rPr lang="en-US" altLang="zh-CN" sz="240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a:extLst>
              <a:ext uri="{FF2B5EF4-FFF2-40B4-BE49-F238E27FC236}">
                <a16:creationId xmlns:a16="http://schemas.microsoft.com/office/drawing/2014/main" id="{9FEFCFF8-9B8D-E046-B75D-B49F86BEA1A2}"/>
              </a:ext>
            </a:extLst>
          </p:cNvPr>
          <p:cNvSpPr>
            <a:spLocks noGrp="1" noRot="1" noChangeArrowheads="1"/>
          </p:cNvSpPr>
          <p:nvPr>
            <p:ph type="body" idx="1"/>
          </p:nvPr>
        </p:nvSpPr>
        <p:spPr>
          <a:xfrm>
            <a:off x="539750" y="1484313"/>
            <a:ext cx="8078788" cy="4795837"/>
          </a:xfrm>
        </p:spPr>
        <p:txBody>
          <a:bodyPr/>
          <a:lstStyle/>
          <a:p>
            <a:pPr eaLnBrk="1" hangingPunct="1"/>
            <a:r>
              <a:rPr lang="en-US" altLang="en-US" sz="2800" dirty="0" err="1"/>
              <a:t>从过去的项目中收集的度量可用来作为</a:t>
            </a:r>
            <a:r>
              <a:rPr lang="en-US" altLang="en-US" sz="2800" dirty="0" err="1">
                <a:solidFill>
                  <a:srgbClr val="FF0000"/>
                </a:solidFill>
              </a:rPr>
              <a:t>评估</a:t>
            </a:r>
            <a:r>
              <a:rPr lang="en-US" altLang="en-US" sz="2800" dirty="0" err="1"/>
              <a:t>现在软件项目的工作量及时间的</a:t>
            </a:r>
            <a:r>
              <a:rPr lang="en-US" altLang="en-US" sz="2800" dirty="0" err="1">
                <a:solidFill>
                  <a:srgbClr val="FF0000"/>
                </a:solidFill>
              </a:rPr>
              <a:t>基础</a:t>
            </a:r>
            <a:r>
              <a:rPr lang="en-US" altLang="en-US" sz="2800" dirty="0"/>
              <a:t>。</a:t>
            </a:r>
            <a:endParaRPr lang="zh-CN" altLang="en-US" sz="2800" dirty="0"/>
          </a:p>
          <a:p>
            <a:pPr eaLnBrk="1" hangingPunct="1"/>
            <a:r>
              <a:rPr lang="en-US" altLang="en-US" sz="2800" dirty="0" err="1"/>
              <a:t>随着项目的进展，所花费的工作量及时间的测量可以和预评估值</a:t>
            </a:r>
            <a:r>
              <a:rPr lang="en-US" altLang="en-US" sz="2800" dirty="0"/>
              <a:t>(</a:t>
            </a:r>
            <a:r>
              <a:rPr lang="en-US" altLang="en-US" sz="2800" dirty="0" err="1"/>
              <a:t>及目进度</a:t>
            </a:r>
            <a:r>
              <a:rPr lang="en-US" altLang="en-US" sz="2800" dirty="0"/>
              <a:t>)</a:t>
            </a:r>
            <a:r>
              <a:rPr lang="en-US" altLang="en-US" sz="2800" dirty="0" err="1"/>
              <a:t>进行</a:t>
            </a:r>
            <a:r>
              <a:rPr lang="en-US" altLang="en-US" sz="2800" dirty="0" err="1">
                <a:solidFill>
                  <a:srgbClr val="FF0000"/>
                </a:solidFill>
              </a:rPr>
              <a:t>比较</a:t>
            </a:r>
            <a:r>
              <a:rPr lang="en-US" altLang="en-US" sz="2800" dirty="0"/>
              <a:t>。</a:t>
            </a:r>
            <a:endParaRPr lang="zh-CN" altLang="en-US" sz="2800" dirty="0"/>
          </a:p>
          <a:p>
            <a:pPr eaLnBrk="1" hangingPunct="1"/>
            <a:r>
              <a:rPr lang="en-US" altLang="en-US" sz="2800" dirty="0" err="1"/>
              <a:t>项目管理者使用这些数据来</a:t>
            </a:r>
            <a:r>
              <a:rPr lang="en-US" altLang="en-US" sz="2800" dirty="0" err="1">
                <a:solidFill>
                  <a:srgbClr val="FF0000"/>
                </a:solidFill>
              </a:rPr>
              <a:t>监督和控制</a:t>
            </a:r>
            <a:r>
              <a:rPr lang="en-US" altLang="en-US" sz="2800" dirty="0" err="1"/>
              <a:t>项目的进展</a:t>
            </a:r>
            <a:r>
              <a:rPr lang="en-US" altLang="en-US" sz="2800" dirty="0"/>
              <a:t>。</a:t>
            </a:r>
            <a:endParaRPr lang="zh-CN" altLang="en-US" sz="2800" dirty="0"/>
          </a:p>
        </p:txBody>
      </p:sp>
      <p:sp>
        <p:nvSpPr>
          <p:cNvPr id="28674" name="Rectangle 2">
            <a:extLst>
              <a:ext uri="{FF2B5EF4-FFF2-40B4-BE49-F238E27FC236}">
                <a16:creationId xmlns:a16="http://schemas.microsoft.com/office/drawing/2014/main" id="{58965176-A3D6-0749-88F2-2DB644567E7A}"/>
              </a:ext>
            </a:extLst>
          </p:cNvPr>
          <p:cNvSpPr>
            <a:spLocks noGrp="1" noRot="1" noChangeArrowheads="1"/>
          </p:cNvSpPr>
          <p:nvPr>
            <p:ph type="title"/>
          </p:nvPr>
        </p:nvSpPr>
        <p:spPr>
          <a:xfrm>
            <a:off x="301625" y="76200"/>
            <a:ext cx="8540750" cy="609600"/>
          </a:xfrm>
        </p:spPr>
        <p:txBody>
          <a:bodyPr/>
          <a:lstStyle/>
          <a:p>
            <a:pPr eaLnBrk="1" hangingPunct="1"/>
            <a:r>
              <a:rPr lang="zh-CN" altLang="en-US" sz="4000"/>
              <a:t>建立历史数据基线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2" dur="500"/>
                                        <p:tgtEl>
                                          <p:spTgt spid="163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7" dur="500"/>
                                        <p:tgtEl>
                                          <p:spTgt spid="163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a:extLst>
              <a:ext uri="{FF2B5EF4-FFF2-40B4-BE49-F238E27FC236}">
                <a16:creationId xmlns:a16="http://schemas.microsoft.com/office/drawing/2014/main" id="{22366231-8D00-6547-838E-3D6236159847}"/>
              </a:ext>
            </a:extLst>
          </p:cNvPr>
          <p:cNvSpPr>
            <a:spLocks noGrp="1" noRot="1" noChangeArrowheads="1"/>
          </p:cNvSpPr>
          <p:nvPr>
            <p:ph type="body" idx="1"/>
          </p:nvPr>
        </p:nvSpPr>
        <p:spPr>
          <a:xfrm>
            <a:off x="-36513" y="296863"/>
            <a:ext cx="9109076" cy="6011862"/>
          </a:xfrm>
        </p:spPr>
        <p:txBody>
          <a:bodyPr/>
          <a:lstStyle/>
          <a:p>
            <a:pPr eaLnBrk="1" hangingPunct="1"/>
            <a:r>
              <a:rPr lang="zh-CN" altLang="en-US" sz="2800" dirty="0"/>
              <a:t>软件项目管理中，主要关心</a:t>
            </a:r>
            <a:r>
              <a:rPr lang="zh-CN" altLang="en-US" sz="2800" dirty="0">
                <a:solidFill>
                  <a:srgbClr val="FF0000"/>
                </a:solidFill>
              </a:rPr>
              <a:t>生产率和质量</a:t>
            </a:r>
            <a:r>
              <a:rPr lang="zh-CN" altLang="en-US" sz="2800" dirty="0"/>
              <a:t>的度量</a:t>
            </a:r>
          </a:p>
          <a:p>
            <a:pPr eaLnBrk="1" hangingPunct="1"/>
            <a:r>
              <a:rPr lang="zh-CN" altLang="en-US" sz="2800" dirty="0"/>
              <a:t>根据投入的工作量和时间对软件开发“</a:t>
            </a:r>
            <a:r>
              <a:rPr lang="zh-CN" altLang="en-US" sz="2800" dirty="0">
                <a:solidFill>
                  <a:srgbClr val="FF0000"/>
                </a:solidFill>
              </a:rPr>
              <a:t>输出</a:t>
            </a:r>
            <a:r>
              <a:rPr lang="zh-CN" altLang="en-US" sz="2800" dirty="0"/>
              <a:t>”的测度，对产生的工作产品的“适用性”的测度。</a:t>
            </a:r>
          </a:p>
          <a:p>
            <a:pPr eaLnBrk="1" hangingPunct="1"/>
            <a:r>
              <a:rPr lang="zh-CN" altLang="en-US" sz="2800" dirty="0"/>
              <a:t>为达到计划及估算的目的，兴趣主要放在</a:t>
            </a:r>
            <a:r>
              <a:rPr lang="zh-CN" altLang="en-US" sz="2800" dirty="0">
                <a:solidFill>
                  <a:srgbClr val="FF0000"/>
                </a:solidFill>
              </a:rPr>
              <a:t>历史</a:t>
            </a:r>
            <a:r>
              <a:rPr lang="zh-CN" altLang="en-US" sz="2800" dirty="0"/>
              <a:t>上</a:t>
            </a:r>
          </a:p>
          <a:p>
            <a:pPr lvl="1" eaLnBrk="1" hangingPunct="1"/>
            <a:r>
              <a:rPr lang="zh-CN" altLang="en-US" dirty="0"/>
              <a:t>在过去的项目中软件开发生产率是怎样的呢？</a:t>
            </a:r>
          </a:p>
          <a:p>
            <a:pPr lvl="1" eaLnBrk="1" hangingPunct="1"/>
            <a:r>
              <a:rPr lang="zh-CN" altLang="en-US" dirty="0"/>
              <a:t>产生的软件的质量是怎样的？</a:t>
            </a:r>
          </a:p>
          <a:p>
            <a:pPr lvl="1" eaLnBrk="1" hangingPunct="1"/>
            <a:r>
              <a:rPr lang="zh-CN" altLang="en-US" dirty="0"/>
              <a:t>如何从过去的生产率及质量数据推断出现在的状况？</a:t>
            </a:r>
          </a:p>
          <a:p>
            <a:pPr lvl="1" eaLnBrk="1" hangingPunct="1"/>
            <a:r>
              <a:rPr lang="zh-CN" altLang="en-US" dirty="0"/>
              <a:t>过去的信息如何帮助我们更加准确地计划和估算呢？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blinds(horizontal)">
                                      <p:cBhvr>
                                        <p:cTn id="7" dur="500"/>
                                        <p:tgtEl>
                                          <p:spTgt spid="2539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3954">
                                            <p:txEl>
                                              <p:pRg st="1" end="1"/>
                                            </p:txEl>
                                          </p:spTgt>
                                        </p:tgtEl>
                                        <p:attrNameLst>
                                          <p:attrName>style.visibility</p:attrName>
                                        </p:attrNameLst>
                                      </p:cBhvr>
                                      <p:to>
                                        <p:strVal val="visible"/>
                                      </p:to>
                                    </p:set>
                                    <p:animEffect transition="in" filter="blinds(horizontal)">
                                      <p:cBhvr>
                                        <p:cTn id="12" dur="500"/>
                                        <p:tgtEl>
                                          <p:spTgt spid="2539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3954">
                                            <p:txEl>
                                              <p:pRg st="2" end="2"/>
                                            </p:txEl>
                                          </p:spTgt>
                                        </p:tgtEl>
                                        <p:attrNameLst>
                                          <p:attrName>style.visibility</p:attrName>
                                        </p:attrNameLst>
                                      </p:cBhvr>
                                      <p:to>
                                        <p:strVal val="visible"/>
                                      </p:to>
                                    </p:set>
                                    <p:animEffect transition="in" filter="blinds(horizontal)">
                                      <p:cBhvr>
                                        <p:cTn id="17" dur="500"/>
                                        <p:tgtEl>
                                          <p:spTgt spid="253954">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53954">
                                            <p:txEl>
                                              <p:pRg st="3" end="3"/>
                                            </p:txEl>
                                          </p:spTgt>
                                        </p:tgtEl>
                                        <p:attrNameLst>
                                          <p:attrName>style.visibility</p:attrName>
                                        </p:attrNameLst>
                                      </p:cBhvr>
                                      <p:to>
                                        <p:strVal val="visible"/>
                                      </p:to>
                                    </p:set>
                                    <p:animEffect transition="in" filter="blinds(horizontal)">
                                      <p:cBhvr>
                                        <p:cTn id="20" dur="500"/>
                                        <p:tgtEl>
                                          <p:spTgt spid="25395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53954">
                                            <p:txEl>
                                              <p:pRg st="4" end="4"/>
                                            </p:txEl>
                                          </p:spTgt>
                                        </p:tgtEl>
                                        <p:attrNameLst>
                                          <p:attrName>style.visibility</p:attrName>
                                        </p:attrNameLst>
                                      </p:cBhvr>
                                      <p:to>
                                        <p:strVal val="visible"/>
                                      </p:to>
                                    </p:set>
                                    <p:animEffect transition="in" filter="blinds(horizontal)">
                                      <p:cBhvr>
                                        <p:cTn id="23" dur="500"/>
                                        <p:tgtEl>
                                          <p:spTgt spid="253954">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53954">
                                            <p:txEl>
                                              <p:pRg st="5" end="5"/>
                                            </p:txEl>
                                          </p:spTgt>
                                        </p:tgtEl>
                                        <p:attrNameLst>
                                          <p:attrName>style.visibility</p:attrName>
                                        </p:attrNameLst>
                                      </p:cBhvr>
                                      <p:to>
                                        <p:strVal val="visible"/>
                                      </p:to>
                                    </p:set>
                                    <p:animEffect transition="in" filter="blinds(horizontal)">
                                      <p:cBhvr>
                                        <p:cTn id="26" dur="500"/>
                                        <p:tgtEl>
                                          <p:spTgt spid="25395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53954">
                                            <p:txEl>
                                              <p:pRg st="6" end="6"/>
                                            </p:txEl>
                                          </p:spTgt>
                                        </p:tgtEl>
                                        <p:attrNameLst>
                                          <p:attrName>style.visibility</p:attrName>
                                        </p:attrNameLst>
                                      </p:cBhvr>
                                      <p:to>
                                        <p:strVal val="visible"/>
                                      </p:to>
                                    </p:set>
                                    <p:animEffect transition="in" filter="blinds(horizontal)">
                                      <p:cBhvr>
                                        <p:cTn id="29" dur="500"/>
                                        <p:tgtEl>
                                          <p:spTgt spid="2539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a:extLst>
              <a:ext uri="{FF2B5EF4-FFF2-40B4-BE49-F238E27FC236}">
                <a16:creationId xmlns:a16="http://schemas.microsoft.com/office/drawing/2014/main" id="{28CACBE0-23B6-284D-9B34-8A0BC63E9651}"/>
              </a:ext>
            </a:extLst>
          </p:cNvPr>
          <p:cNvSpPr>
            <a:spLocks noGrp="1" noRot="1" noChangeArrowheads="1"/>
          </p:cNvSpPr>
          <p:nvPr>
            <p:ph type="body" sz="half" idx="1"/>
          </p:nvPr>
        </p:nvSpPr>
        <p:spPr>
          <a:xfrm>
            <a:off x="152400" y="549275"/>
            <a:ext cx="8839200" cy="5927725"/>
          </a:xfrm>
        </p:spPr>
        <p:txBody>
          <a:bodyPr/>
          <a:lstStyle/>
          <a:p>
            <a:pPr eaLnBrk="1" hangingPunct="1">
              <a:lnSpc>
                <a:spcPts val="4000"/>
              </a:lnSpc>
            </a:pPr>
            <a:r>
              <a:rPr lang="zh-CN" altLang="en-US" dirty="0">
                <a:solidFill>
                  <a:srgbClr val="FF0000"/>
                </a:solidFill>
              </a:rPr>
              <a:t>生产率</a:t>
            </a:r>
            <a:r>
              <a:rPr lang="zh-CN" altLang="en-US" dirty="0"/>
              <a:t>根据文档的页数、复审的时间、功能点、及交付的源代码行数来测量</a:t>
            </a:r>
            <a:r>
              <a:rPr lang="en-US" altLang="zh-CN" dirty="0"/>
              <a:t>. </a:t>
            </a:r>
            <a:r>
              <a:rPr lang="zh-CN" altLang="en-US" dirty="0"/>
              <a:t>比如：</a:t>
            </a:r>
          </a:p>
          <a:p>
            <a:pPr lvl="1" eaLnBrk="1" hangingPunct="1">
              <a:lnSpc>
                <a:spcPts val="4000"/>
              </a:lnSpc>
            </a:pPr>
            <a:r>
              <a:rPr lang="zh-CN" altLang="en-US" dirty="0">
                <a:solidFill>
                  <a:srgbClr val="FF0000"/>
                </a:solidFill>
              </a:rPr>
              <a:t>生产率</a:t>
            </a:r>
            <a:r>
              <a:rPr lang="en-US" altLang="zh-CN" dirty="0">
                <a:solidFill>
                  <a:srgbClr val="FF0000"/>
                </a:solidFill>
              </a:rPr>
              <a:t>=</a:t>
            </a:r>
            <a:r>
              <a:rPr lang="zh-CN" altLang="en-US" dirty="0">
                <a:solidFill>
                  <a:srgbClr val="FF0000"/>
                </a:solidFill>
              </a:rPr>
              <a:t>功能点数（或千代码行数）</a:t>
            </a:r>
            <a:r>
              <a:rPr lang="en-US" altLang="zh-CN" dirty="0">
                <a:solidFill>
                  <a:srgbClr val="FF0000"/>
                </a:solidFill>
              </a:rPr>
              <a:t>/</a:t>
            </a:r>
            <a:r>
              <a:rPr lang="zh-CN" altLang="en-US" dirty="0">
                <a:solidFill>
                  <a:srgbClr val="FF0000"/>
                </a:solidFill>
              </a:rPr>
              <a:t>每人</a:t>
            </a:r>
            <a:r>
              <a:rPr lang="en-US" altLang="zh-CN" dirty="0">
                <a:solidFill>
                  <a:srgbClr val="FF0000"/>
                </a:solidFill>
              </a:rPr>
              <a:t>.</a:t>
            </a:r>
            <a:r>
              <a:rPr lang="zh-CN" altLang="en-US" dirty="0">
                <a:solidFill>
                  <a:srgbClr val="FF0000"/>
                </a:solidFill>
              </a:rPr>
              <a:t>月</a:t>
            </a:r>
          </a:p>
          <a:p>
            <a:pPr eaLnBrk="1" hangingPunct="1">
              <a:lnSpc>
                <a:spcPts val="4000"/>
              </a:lnSpc>
            </a:pPr>
            <a:r>
              <a:rPr lang="zh-CN" altLang="en-US" dirty="0"/>
              <a:t>除此之外，对每一个软件工程任务中所发现的错误也会加以跟踪。</a:t>
            </a:r>
          </a:p>
          <a:p>
            <a:pPr eaLnBrk="1" hangingPunct="1">
              <a:lnSpc>
                <a:spcPts val="4000"/>
              </a:lnSpc>
            </a:pPr>
            <a:r>
              <a:rPr lang="zh-CN" altLang="en-US" dirty="0"/>
              <a:t>软件在从规格说明到设计的演化中，需要收集技术度量，以评估设计质量，并提供若干指标，这些指标会影响代码生成及模块测试和集成测试所采用的方法。</a:t>
            </a:r>
          </a:p>
          <a:p>
            <a:pPr eaLnBrk="1" hangingPunct="1">
              <a:lnSpc>
                <a:spcPts val="4000"/>
              </a:lnSpc>
            </a:pPr>
            <a:endParaRPr lang="zh-CN" altLang="en-US" dirty="0"/>
          </a:p>
          <a:p>
            <a:pPr eaLnBrk="1" hangingPunct="1">
              <a:lnSpc>
                <a:spcPts val="4000"/>
              </a:lnSpc>
            </a:pPr>
            <a:endParaRPr lang="zh-CN"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blinds(horizontal)">
                                      <p:cBhvr>
                                        <p:cTn id="7" dur="500"/>
                                        <p:tgtEl>
                                          <p:spTgt spid="1331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3123">
                                            <p:txEl>
                                              <p:pRg st="1" end="1"/>
                                            </p:txEl>
                                          </p:spTgt>
                                        </p:tgtEl>
                                        <p:attrNameLst>
                                          <p:attrName>style.visibility</p:attrName>
                                        </p:attrNameLst>
                                      </p:cBhvr>
                                      <p:to>
                                        <p:strVal val="visible"/>
                                      </p:to>
                                    </p:set>
                                    <p:animEffect transition="in" filter="blinds(horizontal)">
                                      <p:cBhvr>
                                        <p:cTn id="10" dur="500"/>
                                        <p:tgtEl>
                                          <p:spTgt spid="13312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3123">
                                            <p:txEl>
                                              <p:pRg st="2" end="2"/>
                                            </p:txEl>
                                          </p:spTgt>
                                        </p:tgtEl>
                                        <p:attrNameLst>
                                          <p:attrName>style.visibility</p:attrName>
                                        </p:attrNameLst>
                                      </p:cBhvr>
                                      <p:to>
                                        <p:strVal val="visible"/>
                                      </p:to>
                                    </p:set>
                                    <p:animEffect transition="in" filter="blinds(horizontal)">
                                      <p:cBhvr>
                                        <p:cTn id="15" dur="500"/>
                                        <p:tgtEl>
                                          <p:spTgt spid="1331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33123">
                                            <p:txEl>
                                              <p:pRg st="3" end="3"/>
                                            </p:txEl>
                                          </p:spTgt>
                                        </p:tgtEl>
                                        <p:attrNameLst>
                                          <p:attrName>style.visibility</p:attrName>
                                        </p:attrNameLst>
                                      </p:cBhvr>
                                      <p:to>
                                        <p:strVal val="visible"/>
                                      </p:to>
                                    </p:set>
                                    <p:animEffect transition="in" filter="blinds(horizontal)">
                                      <p:cBhvr>
                                        <p:cTn id="20" dur="500"/>
                                        <p:tgtEl>
                                          <p:spTgt spid="133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4">
            <a:extLst>
              <a:ext uri="{FF2B5EF4-FFF2-40B4-BE49-F238E27FC236}">
                <a16:creationId xmlns:a16="http://schemas.microsoft.com/office/drawing/2014/main" id="{5534EFFB-B8FD-434C-A38A-2E0012B3B8F1}"/>
              </a:ext>
            </a:extLst>
          </p:cNvPr>
          <p:cNvSpPr>
            <a:spLocks noGrp="1" noChangeArrowheads="1"/>
          </p:cNvSpPr>
          <p:nvPr>
            <p:ph type="title"/>
          </p:nvPr>
        </p:nvSpPr>
        <p:spPr/>
        <p:txBody>
          <a:bodyPr/>
          <a:lstStyle/>
          <a:p>
            <a:pPr eaLnBrk="1" hangingPunct="1"/>
            <a:r>
              <a:rPr lang="hr-HR" altLang="zh-CN" b="1">
                <a:latin typeface="宋体" panose="02010600030101010101" pitchFamily="2" charset="-122"/>
              </a:rPr>
              <a:t>19.</a:t>
            </a:r>
            <a:r>
              <a:rPr lang="en-US" altLang="zh-CN" b="1">
                <a:latin typeface="宋体" panose="02010600030101010101" pitchFamily="2" charset="-122"/>
              </a:rPr>
              <a:t>2</a:t>
            </a:r>
            <a:r>
              <a:rPr lang="zh-CN" altLang="en-US" b="1">
                <a:latin typeface="宋体" panose="02010600030101010101" pitchFamily="2" charset="-122"/>
              </a:rPr>
              <a:t> </a:t>
            </a:r>
            <a:r>
              <a:rPr lang="en-US" altLang="zh-CN" b="1">
                <a:latin typeface="宋体" panose="02010600030101010101" pitchFamily="2" charset="-122"/>
              </a:rPr>
              <a:t> </a:t>
            </a:r>
            <a:r>
              <a:rPr lang="zh-CN" altLang="en-US" b="1">
                <a:latin typeface="宋体" panose="02010600030101010101" pitchFamily="2" charset="-122"/>
              </a:rPr>
              <a:t>软件测量</a:t>
            </a:r>
            <a:endParaRPr lang="zh-CN" altLang="en-US"/>
          </a:p>
        </p:txBody>
      </p:sp>
      <p:sp>
        <p:nvSpPr>
          <p:cNvPr id="31746" name="Rectangle 2">
            <a:extLst>
              <a:ext uri="{FF2B5EF4-FFF2-40B4-BE49-F238E27FC236}">
                <a16:creationId xmlns:a16="http://schemas.microsoft.com/office/drawing/2014/main" id="{1288908A-9D46-CB47-833A-2C74415CC0BC}"/>
              </a:ext>
            </a:extLst>
          </p:cNvPr>
          <p:cNvSpPr>
            <a:spLocks noGrp="1" noChangeArrowheads="1"/>
          </p:cNvSpPr>
          <p:nvPr>
            <p:ph idx="1"/>
          </p:nvPr>
        </p:nvSpPr>
        <p:spPr/>
        <p:txBody>
          <a:bodyPr/>
          <a:lstStyle/>
          <a:p>
            <a:pPr eaLnBrk="1" hangingPunct="1">
              <a:lnSpc>
                <a:spcPct val="145000"/>
              </a:lnSpc>
            </a:pPr>
            <a:r>
              <a:rPr lang="zh-CN" altLang="en-US" sz="3600">
                <a:latin typeface="宋体" panose="02010600030101010101" pitchFamily="2" charset="-122"/>
              </a:rPr>
              <a:t>测度在现实世界中可分为两类：</a:t>
            </a:r>
          </a:p>
          <a:p>
            <a:pPr lvl="1" eaLnBrk="1" hangingPunct="1">
              <a:lnSpc>
                <a:spcPct val="145000"/>
              </a:lnSpc>
            </a:pPr>
            <a:r>
              <a:rPr lang="zh-CN" altLang="en-US">
                <a:latin typeface="宋体" panose="02010600030101010101" pitchFamily="2" charset="-122"/>
              </a:rPr>
              <a:t>直接测量</a:t>
            </a:r>
          </a:p>
          <a:p>
            <a:pPr lvl="1" eaLnBrk="1" hangingPunct="1">
              <a:lnSpc>
                <a:spcPct val="145000"/>
              </a:lnSpc>
            </a:pPr>
            <a:r>
              <a:rPr lang="zh-CN" altLang="en-US">
                <a:latin typeface="宋体" panose="02010600030101010101" pitchFamily="2" charset="-122"/>
              </a:rPr>
              <a:t>间接测量</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4">
            <a:extLst>
              <a:ext uri="{FF2B5EF4-FFF2-40B4-BE49-F238E27FC236}">
                <a16:creationId xmlns:a16="http://schemas.microsoft.com/office/drawing/2014/main" id="{F59669B8-E97C-EF45-932A-817BB38C8C2C}"/>
              </a:ext>
            </a:extLst>
          </p:cNvPr>
          <p:cNvSpPr>
            <a:spLocks noGrp="1" noChangeArrowheads="1"/>
          </p:cNvSpPr>
          <p:nvPr>
            <p:ph type="title"/>
          </p:nvPr>
        </p:nvSpPr>
        <p:spPr/>
        <p:txBody>
          <a:bodyPr/>
          <a:lstStyle/>
          <a:p>
            <a:pPr eaLnBrk="1" hangingPunct="1"/>
            <a:r>
              <a:rPr lang="hr-HR" altLang="zh-CN" b="1">
                <a:latin typeface="宋体" panose="02010600030101010101" pitchFamily="2" charset="-122"/>
              </a:rPr>
              <a:t>19.</a:t>
            </a:r>
            <a:r>
              <a:rPr lang="en-US" altLang="zh-CN" b="1">
                <a:latin typeface="宋体" panose="02010600030101010101" pitchFamily="2" charset="-122"/>
              </a:rPr>
              <a:t>2</a:t>
            </a:r>
            <a:r>
              <a:rPr lang="zh-CN" altLang="en-US" b="1">
                <a:latin typeface="宋体" panose="02010600030101010101" pitchFamily="2" charset="-122"/>
              </a:rPr>
              <a:t> </a:t>
            </a:r>
            <a:r>
              <a:rPr lang="en-US" altLang="zh-CN" b="1">
                <a:latin typeface="宋体" panose="02010600030101010101" pitchFamily="2" charset="-122"/>
              </a:rPr>
              <a:t> </a:t>
            </a:r>
            <a:r>
              <a:rPr lang="zh-CN" altLang="en-US" b="1">
                <a:latin typeface="宋体" panose="02010600030101010101" pitchFamily="2" charset="-122"/>
              </a:rPr>
              <a:t>软件测量（续）</a:t>
            </a:r>
            <a:endParaRPr lang="zh-CN" altLang="en-US"/>
          </a:p>
        </p:txBody>
      </p:sp>
      <p:sp>
        <p:nvSpPr>
          <p:cNvPr id="32770" name="Text Box 6">
            <a:extLst>
              <a:ext uri="{FF2B5EF4-FFF2-40B4-BE49-F238E27FC236}">
                <a16:creationId xmlns:a16="http://schemas.microsoft.com/office/drawing/2014/main" id="{D6AEF4D0-65F2-194F-B1CE-774AEC0749E1}"/>
              </a:ext>
            </a:extLst>
          </p:cNvPr>
          <p:cNvSpPr>
            <a:spLocks noGrp="1" noChangeArrowheads="1"/>
          </p:cNvSpPr>
          <p:nvPr>
            <p:ph idx="1"/>
          </p:nvPr>
        </p:nvSpPr>
        <p:spPr>
          <a:xfrm>
            <a:off x="457200" y="1600200"/>
            <a:ext cx="8229600" cy="2579688"/>
          </a:xfrm>
        </p:spPr>
        <p:txBody>
          <a:bodyPr>
            <a:spAutoFit/>
          </a:bodyPr>
          <a:lstStyle/>
          <a:p>
            <a:pPr eaLnBrk="1" hangingPunct="1">
              <a:lnSpc>
                <a:spcPct val="125000"/>
              </a:lnSpc>
              <a:spcBef>
                <a:spcPct val="30000"/>
              </a:spcBef>
            </a:pPr>
            <a:r>
              <a:rPr lang="zh-CN" altLang="en-US" sz="4000" b="1" dirty="0">
                <a:latin typeface="楷体_GB2312" pitchFamily="49" charset="-122"/>
              </a:rPr>
              <a:t>过程的直接测量：</a:t>
            </a:r>
          </a:p>
          <a:p>
            <a:pPr lvl="1" eaLnBrk="1" hangingPunct="1">
              <a:lnSpc>
                <a:spcPct val="125000"/>
              </a:lnSpc>
              <a:spcBef>
                <a:spcPct val="30000"/>
              </a:spcBef>
            </a:pPr>
            <a:r>
              <a:rPr lang="zh-CN" altLang="en-US" sz="3600" dirty="0">
                <a:latin typeface="楷体_GB2312" pitchFamily="49" charset="-122"/>
              </a:rPr>
              <a:t>花费的成本</a:t>
            </a:r>
          </a:p>
          <a:p>
            <a:pPr lvl="1" eaLnBrk="1" hangingPunct="1">
              <a:lnSpc>
                <a:spcPct val="125000"/>
              </a:lnSpc>
              <a:spcBef>
                <a:spcPct val="30000"/>
              </a:spcBef>
            </a:pPr>
            <a:r>
              <a:rPr lang="zh-CN" altLang="en-US" sz="3600" dirty="0">
                <a:latin typeface="楷体_GB2312" pitchFamily="49" charset="-122"/>
              </a:rPr>
              <a:t>工作量</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4">
            <a:extLst>
              <a:ext uri="{FF2B5EF4-FFF2-40B4-BE49-F238E27FC236}">
                <a16:creationId xmlns:a16="http://schemas.microsoft.com/office/drawing/2014/main" id="{FBB54892-4227-234A-B0D9-133F0D47AFB2}"/>
              </a:ext>
            </a:extLst>
          </p:cNvPr>
          <p:cNvSpPr>
            <a:spLocks noGrp="1" noChangeArrowheads="1"/>
          </p:cNvSpPr>
          <p:nvPr>
            <p:ph type="title"/>
          </p:nvPr>
        </p:nvSpPr>
        <p:spPr/>
        <p:txBody>
          <a:bodyPr/>
          <a:lstStyle/>
          <a:p>
            <a:pPr eaLnBrk="1" hangingPunct="1"/>
            <a:r>
              <a:rPr lang="hr-HR" altLang="zh-CN" b="1">
                <a:latin typeface="宋体" panose="02010600030101010101" pitchFamily="2" charset="-122"/>
              </a:rPr>
              <a:t>19.</a:t>
            </a:r>
            <a:r>
              <a:rPr lang="en-US" altLang="zh-CN" b="1">
                <a:latin typeface="宋体" panose="02010600030101010101" pitchFamily="2" charset="-122"/>
              </a:rPr>
              <a:t>2</a:t>
            </a:r>
            <a:r>
              <a:rPr lang="zh-CN" altLang="en-US" b="1">
                <a:latin typeface="宋体" panose="02010600030101010101" pitchFamily="2" charset="-122"/>
              </a:rPr>
              <a:t> </a:t>
            </a:r>
            <a:r>
              <a:rPr lang="en-US" altLang="zh-CN" b="1">
                <a:latin typeface="宋体" panose="02010600030101010101" pitchFamily="2" charset="-122"/>
              </a:rPr>
              <a:t> </a:t>
            </a:r>
            <a:r>
              <a:rPr lang="zh-CN" altLang="en-US" b="1">
                <a:latin typeface="宋体" panose="02010600030101010101" pitchFamily="2" charset="-122"/>
              </a:rPr>
              <a:t>软件测量（续）</a:t>
            </a:r>
            <a:endParaRPr lang="zh-CN" altLang="en-US"/>
          </a:p>
        </p:txBody>
      </p:sp>
      <p:sp>
        <p:nvSpPr>
          <p:cNvPr id="33794" name="Rectangle 3">
            <a:extLst>
              <a:ext uri="{FF2B5EF4-FFF2-40B4-BE49-F238E27FC236}">
                <a16:creationId xmlns:a16="http://schemas.microsoft.com/office/drawing/2014/main" id="{82EA2283-9118-3E4E-8344-901ACBF9875A}"/>
              </a:ext>
            </a:extLst>
          </p:cNvPr>
          <p:cNvSpPr>
            <a:spLocks noGrp="1" noChangeArrowheads="1"/>
          </p:cNvSpPr>
          <p:nvPr>
            <p:ph idx="1"/>
          </p:nvPr>
        </p:nvSpPr>
        <p:spPr/>
        <p:txBody>
          <a:bodyPr/>
          <a:lstStyle/>
          <a:p>
            <a:pPr marL="533400" indent="-533400" eaLnBrk="1" hangingPunct="1"/>
            <a:r>
              <a:rPr lang="zh-CN" altLang="en-US" b="1">
                <a:latin typeface="宋体" panose="02010600030101010101" pitchFamily="2" charset="-122"/>
              </a:rPr>
              <a:t>产品的直接测量：</a:t>
            </a:r>
          </a:p>
          <a:p>
            <a:pPr marL="933450" lvl="1" indent="-533400" eaLnBrk="1" hangingPunct="1"/>
            <a:r>
              <a:rPr lang="zh-CN" altLang="en-US">
                <a:latin typeface="宋体" panose="02010600030101010101" pitchFamily="2" charset="-122"/>
              </a:rPr>
              <a:t>产生的代码行</a:t>
            </a:r>
          </a:p>
          <a:p>
            <a:pPr marL="933450" lvl="1" indent="-533400" eaLnBrk="1" hangingPunct="1"/>
            <a:r>
              <a:rPr lang="zh-CN" altLang="en-US">
                <a:latin typeface="宋体" panose="02010600030101010101" pitchFamily="2" charset="-122"/>
              </a:rPr>
              <a:t>执行速度</a:t>
            </a:r>
          </a:p>
          <a:p>
            <a:pPr marL="933450" lvl="1" indent="-533400" eaLnBrk="1" hangingPunct="1"/>
            <a:r>
              <a:rPr lang="zh-CN" altLang="en-US">
                <a:latin typeface="宋体" panose="02010600030101010101" pitchFamily="2" charset="-122"/>
              </a:rPr>
              <a:t>内存大小</a:t>
            </a:r>
          </a:p>
          <a:p>
            <a:pPr marL="933450" lvl="1" indent="-533400" eaLnBrk="1" hangingPunct="1"/>
            <a:r>
              <a:rPr lang="zh-CN" altLang="en-US">
                <a:latin typeface="宋体" panose="02010600030101010101" pitchFamily="2" charset="-122"/>
              </a:rPr>
              <a:t>某段时间内报告的缺陷</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E30296-6641-4148-81E5-44B7F2C57D6E}"/>
              </a:ext>
            </a:extLst>
          </p:cNvPr>
          <p:cNvSpPr>
            <a:spLocks noGrp="1" noChangeArrowheads="1"/>
          </p:cNvSpPr>
          <p:nvPr>
            <p:ph idx="1"/>
          </p:nvPr>
        </p:nvSpPr>
        <p:spPr>
          <a:xfrm>
            <a:off x="468313" y="981075"/>
            <a:ext cx="8362950" cy="5073650"/>
          </a:xfrm>
        </p:spPr>
        <p:txBody>
          <a:bodyPr/>
          <a:lstStyle/>
          <a:p>
            <a:pPr eaLnBrk="1" hangingPunct="1"/>
            <a:r>
              <a:rPr lang="zh-CN" altLang="en-US">
                <a:solidFill>
                  <a:srgbClr val="FF0000"/>
                </a:solidFill>
              </a:rPr>
              <a:t>量化</a:t>
            </a:r>
            <a:r>
              <a:rPr lang="zh-CN" altLang="en-US"/>
              <a:t>是管理的一个重要手段和基础。</a:t>
            </a:r>
          </a:p>
          <a:p>
            <a:pPr eaLnBrk="1" hangingPunct="1"/>
            <a:r>
              <a:rPr lang="zh-CN" altLang="en-US"/>
              <a:t>只有通过量化，才能深刻</a:t>
            </a:r>
            <a:r>
              <a:rPr lang="zh-CN" altLang="en-US">
                <a:solidFill>
                  <a:srgbClr val="FF0000"/>
                </a:solidFill>
              </a:rPr>
              <a:t>了解</a:t>
            </a:r>
            <a:r>
              <a:rPr lang="zh-CN" altLang="en-US"/>
              <a:t>所研究的对象。</a:t>
            </a:r>
          </a:p>
          <a:p>
            <a:pPr eaLnBrk="1" hangingPunct="1"/>
            <a:r>
              <a:rPr lang="zh-CN" altLang="en-US">
                <a:solidFill>
                  <a:srgbClr val="FF0000"/>
                </a:solidFill>
              </a:rPr>
              <a:t>软件度量</a:t>
            </a:r>
            <a:r>
              <a:rPr lang="zh-CN" altLang="en-US"/>
              <a:t>是对收集到的原始数据，采用一些</a:t>
            </a:r>
            <a:r>
              <a:rPr lang="zh-CN" altLang="en-US">
                <a:solidFill>
                  <a:srgbClr val="FF0000"/>
                </a:solidFill>
              </a:rPr>
              <a:t>数学</a:t>
            </a:r>
            <a:r>
              <a:rPr lang="zh-CN" altLang="en-US"/>
              <a:t>函数来计算，以测量过程、项目、产品的性能。</a:t>
            </a:r>
          </a:p>
          <a:p>
            <a:pPr eaLnBrk="1" hangingPunct="1"/>
            <a:r>
              <a:rPr lang="zh-CN" altLang="en-US"/>
              <a:t>度量范围分为：过程度量和项目度量。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4">
            <a:extLst>
              <a:ext uri="{FF2B5EF4-FFF2-40B4-BE49-F238E27FC236}">
                <a16:creationId xmlns:a16="http://schemas.microsoft.com/office/drawing/2014/main" id="{9EF939C1-69DC-D84B-9DED-9CC38B12D165}"/>
              </a:ext>
            </a:extLst>
          </p:cNvPr>
          <p:cNvSpPr>
            <a:spLocks noGrp="1" noChangeArrowheads="1"/>
          </p:cNvSpPr>
          <p:nvPr>
            <p:ph type="title"/>
          </p:nvPr>
        </p:nvSpPr>
        <p:spPr/>
        <p:txBody>
          <a:bodyPr/>
          <a:lstStyle/>
          <a:p>
            <a:pPr eaLnBrk="1" hangingPunct="1"/>
            <a:r>
              <a:rPr lang="hr-HR" altLang="zh-CN" b="1">
                <a:latin typeface="宋体" panose="02010600030101010101" pitchFamily="2" charset="-122"/>
              </a:rPr>
              <a:t>19.</a:t>
            </a:r>
            <a:r>
              <a:rPr lang="en-US" altLang="zh-CN" b="1">
                <a:latin typeface="宋体" panose="02010600030101010101" pitchFamily="2" charset="-122"/>
              </a:rPr>
              <a:t>2</a:t>
            </a:r>
            <a:r>
              <a:rPr lang="zh-CN" altLang="en-US" b="1">
                <a:latin typeface="宋体" panose="02010600030101010101" pitchFamily="2" charset="-122"/>
              </a:rPr>
              <a:t> </a:t>
            </a:r>
            <a:r>
              <a:rPr lang="en-US" altLang="zh-CN" b="1">
                <a:latin typeface="宋体" panose="02010600030101010101" pitchFamily="2" charset="-122"/>
              </a:rPr>
              <a:t> </a:t>
            </a:r>
            <a:r>
              <a:rPr lang="zh-CN" altLang="en-US" b="1">
                <a:latin typeface="宋体" panose="02010600030101010101" pitchFamily="2" charset="-122"/>
              </a:rPr>
              <a:t>软件测量（续）</a:t>
            </a:r>
            <a:endParaRPr lang="zh-CN" altLang="en-US"/>
          </a:p>
        </p:txBody>
      </p:sp>
      <p:sp>
        <p:nvSpPr>
          <p:cNvPr id="34818" name="内容占位符 4">
            <a:extLst>
              <a:ext uri="{FF2B5EF4-FFF2-40B4-BE49-F238E27FC236}">
                <a16:creationId xmlns:a16="http://schemas.microsoft.com/office/drawing/2014/main" id="{C833E882-FE54-EE49-80CD-9E9C55A137E3}"/>
              </a:ext>
            </a:extLst>
          </p:cNvPr>
          <p:cNvSpPr>
            <a:spLocks noGrp="1" noChangeArrowheads="1"/>
          </p:cNvSpPr>
          <p:nvPr>
            <p:ph idx="1"/>
          </p:nvPr>
        </p:nvSpPr>
        <p:spPr/>
        <p:txBody>
          <a:bodyPr/>
          <a:lstStyle/>
          <a:p>
            <a:pPr eaLnBrk="1" hangingPunct="1">
              <a:lnSpc>
                <a:spcPct val="125000"/>
              </a:lnSpc>
            </a:pPr>
            <a:r>
              <a:rPr lang="zh-CN" altLang="en-US" b="1">
                <a:latin typeface="宋体" panose="02010600030101010101" pitchFamily="2" charset="-122"/>
              </a:rPr>
              <a:t>功能</a:t>
            </a:r>
          </a:p>
          <a:p>
            <a:pPr eaLnBrk="1" hangingPunct="1">
              <a:lnSpc>
                <a:spcPct val="125000"/>
              </a:lnSpc>
            </a:pPr>
            <a:r>
              <a:rPr lang="zh-CN" altLang="en-US" b="1">
                <a:latin typeface="宋体" panose="02010600030101010101" pitchFamily="2" charset="-122"/>
              </a:rPr>
              <a:t>质量</a:t>
            </a:r>
          </a:p>
          <a:p>
            <a:pPr eaLnBrk="1" hangingPunct="1">
              <a:lnSpc>
                <a:spcPct val="125000"/>
              </a:lnSpc>
            </a:pPr>
            <a:r>
              <a:rPr lang="zh-CN" altLang="en-US" b="1">
                <a:latin typeface="宋体" panose="02010600030101010101" pitchFamily="2" charset="-122"/>
              </a:rPr>
              <a:t>复杂性</a:t>
            </a:r>
          </a:p>
          <a:p>
            <a:pPr eaLnBrk="1" hangingPunct="1">
              <a:lnSpc>
                <a:spcPct val="125000"/>
              </a:lnSpc>
            </a:pPr>
            <a:r>
              <a:rPr lang="zh-CN" altLang="en-US" b="1">
                <a:latin typeface="宋体" panose="02010600030101010101" pitchFamily="2" charset="-122"/>
              </a:rPr>
              <a:t>有效性</a:t>
            </a:r>
          </a:p>
          <a:p>
            <a:pPr eaLnBrk="1" hangingPunct="1">
              <a:lnSpc>
                <a:spcPct val="125000"/>
              </a:lnSpc>
            </a:pPr>
            <a:r>
              <a:rPr lang="zh-CN" altLang="en-US" b="1">
                <a:latin typeface="宋体" panose="02010600030101010101" pitchFamily="2" charset="-122"/>
              </a:rPr>
              <a:t>可靠性</a:t>
            </a:r>
          </a:p>
          <a:p>
            <a:pPr eaLnBrk="1" hangingPunct="1">
              <a:lnSpc>
                <a:spcPct val="125000"/>
              </a:lnSpc>
            </a:pPr>
            <a:r>
              <a:rPr lang="zh-CN" altLang="en-US" b="1">
                <a:latin typeface="宋体" panose="02010600030101010101" pitchFamily="2" charset="-122"/>
              </a:rPr>
              <a:t>可维护性</a:t>
            </a:r>
          </a:p>
          <a:p>
            <a:pPr eaLnBrk="1" hangingPunct="1"/>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C0410E32-B45E-6B4E-AA23-4A27580D648F}"/>
              </a:ext>
            </a:extLst>
          </p:cNvPr>
          <p:cNvSpPr>
            <a:spLocks noGrp="1" noChangeArrowheads="1"/>
          </p:cNvSpPr>
          <p:nvPr>
            <p:ph type="title"/>
          </p:nvPr>
        </p:nvSpPr>
        <p:spPr/>
        <p:txBody>
          <a:bodyPr/>
          <a:lstStyle/>
          <a:p>
            <a:pPr eaLnBrk="1" hangingPunct="1"/>
            <a:r>
              <a:rPr lang="zh-CN" altLang="en-US"/>
              <a:t>如何度量？</a:t>
            </a:r>
          </a:p>
        </p:txBody>
      </p:sp>
      <p:sp>
        <p:nvSpPr>
          <p:cNvPr id="35842" name="内容占位符 2">
            <a:extLst>
              <a:ext uri="{FF2B5EF4-FFF2-40B4-BE49-F238E27FC236}">
                <a16:creationId xmlns:a16="http://schemas.microsoft.com/office/drawing/2014/main" id="{439DC671-09A2-EB4A-8E0A-8874C0169B7A}"/>
              </a:ext>
            </a:extLst>
          </p:cNvPr>
          <p:cNvSpPr>
            <a:spLocks noGrp="1" noChangeArrowheads="1"/>
          </p:cNvSpPr>
          <p:nvPr>
            <p:ph idx="1"/>
          </p:nvPr>
        </p:nvSpPr>
        <p:spPr/>
        <p:txBody>
          <a:bodyPr/>
          <a:lstStyle/>
          <a:p>
            <a:pPr eaLnBrk="1" hangingPunct="1"/>
            <a:r>
              <a:rPr lang="zh-CN" altLang="en-US" dirty="0"/>
              <a:t>一个组织如何将来自不同个人或项目的度量结合在一起呢？</a:t>
            </a:r>
            <a:endParaRPr lang="en-US" altLang="zh-CN" dirty="0"/>
          </a:p>
          <a:p>
            <a:pPr lvl="1" eaLnBrk="1" hangingPunct="1"/>
            <a:r>
              <a:rPr lang="zh-CN" altLang="en-US" dirty="0"/>
              <a:t>比如，简单看两个团队的发现错误数，因为项目的规模或复杂度不同，无法评价谁更有效发现了错误</a:t>
            </a:r>
            <a:endParaRPr lang="en-US" altLang="zh-CN" dirty="0"/>
          </a:p>
          <a:p>
            <a:pPr lvl="1" eaLnBrk="1" hangingPunct="1"/>
            <a:r>
              <a:rPr lang="zh-CN" altLang="en-US" dirty="0"/>
              <a:t>需要规范的度量方法：</a:t>
            </a:r>
            <a:r>
              <a:rPr lang="zh-CN" altLang="en-US" dirty="0">
                <a:highlight>
                  <a:srgbClr val="FFFF00"/>
                </a:highlight>
              </a:rPr>
              <a:t>面向规模和面向功能的度量</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3">
            <a:extLst>
              <a:ext uri="{FF2B5EF4-FFF2-40B4-BE49-F238E27FC236}">
                <a16:creationId xmlns:a16="http://schemas.microsoft.com/office/drawing/2014/main" id="{4C41E484-827C-8243-B0DA-FF0663F2630E}"/>
              </a:ext>
            </a:extLst>
          </p:cNvPr>
          <p:cNvSpPr>
            <a:spLocks noGrp="1" noRot="1" noChangeArrowheads="1"/>
          </p:cNvSpPr>
          <p:nvPr>
            <p:ph type="body" idx="1"/>
          </p:nvPr>
        </p:nvSpPr>
        <p:spPr>
          <a:xfrm>
            <a:off x="301625" y="1520825"/>
            <a:ext cx="8540750" cy="4727575"/>
          </a:xfrm>
        </p:spPr>
        <p:txBody>
          <a:bodyPr/>
          <a:lstStyle/>
          <a:p>
            <a:pPr eaLnBrk="1" hangingPunct="1">
              <a:lnSpc>
                <a:spcPct val="100000"/>
              </a:lnSpc>
            </a:pPr>
            <a:r>
              <a:rPr lang="zh-CN" altLang="en-US" dirty="0"/>
              <a:t>面向规模的软件度量是通过规范化质量和</a:t>
            </a:r>
            <a:r>
              <a:rPr lang="en-US" altLang="zh-CN" dirty="0"/>
              <a:t>/</a:t>
            </a:r>
            <a:r>
              <a:rPr lang="zh-CN" altLang="en-US" dirty="0"/>
              <a:t>或生产率的测量而得到的，这些测量基于所生产软件的“规模”。</a:t>
            </a:r>
          </a:p>
          <a:p>
            <a:pPr eaLnBrk="1" hangingPunct="1">
              <a:lnSpc>
                <a:spcPct val="100000"/>
              </a:lnSpc>
            </a:pPr>
            <a:endParaRPr lang="en-US" altLang="zh-CN" dirty="0"/>
          </a:p>
        </p:txBody>
      </p:sp>
      <p:sp>
        <p:nvSpPr>
          <p:cNvPr id="36866" name="Rectangle 4">
            <a:extLst>
              <a:ext uri="{FF2B5EF4-FFF2-40B4-BE49-F238E27FC236}">
                <a16:creationId xmlns:a16="http://schemas.microsoft.com/office/drawing/2014/main" id="{16C4C104-7A85-E741-9F61-FFAEC20621C2}"/>
              </a:ext>
            </a:extLst>
          </p:cNvPr>
          <p:cNvSpPr>
            <a:spLocks noGrp="1" noRot="1" noChangeArrowheads="1"/>
          </p:cNvSpPr>
          <p:nvPr>
            <p:ph type="title"/>
          </p:nvPr>
        </p:nvSpPr>
        <p:spPr/>
        <p:txBody>
          <a:bodyPr/>
          <a:lstStyle/>
          <a:p>
            <a:pPr eaLnBrk="1" hangingPunct="1"/>
            <a:r>
              <a:rPr lang="hr-HR" altLang="zh-CN" b="1"/>
              <a:t>19.</a:t>
            </a:r>
            <a:r>
              <a:rPr lang="en-US" altLang="zh-CN" b="1"/>
              <a:t>2.1</a:t>
            </a:r>
            <a:r>
              <a:rPr lang="en-US" altLang="en-US" b="1"/>
              <a:t> 面向规模的度量</a:t>
            </a:r>
            <a:endParaRPr lang="zh-CN" altLang="en-US"/>
          </a:p>
        </p:txBody>
      </p:sp>
      <p:pic>
        <p:nvPicPr>
          <p:cNvPr id="36867" name="Picture 5">
            <a:extLst>
              <a:ext uri="{FF2B5EF4-FFF2-40B4-BE49-F238E27FC236}">
                <a16:creationId xmlns:a16="http://schemas.microsoft.com/office/drawing/2014/main" id="{1ABC540C-7962-F044-8E3B-E83F517037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021" b="17392"/>
          <a:stretch>
            <a:fillRect/>
          </a:stretch>
        </p:blipFill>
        <p:spPr bwMode="auto">
          <a:xfrm>
            <a:off x="0" y="3124200"/>
            <a:ext cx="91440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a:extLst>
              <a:ext uri="{FF2B5EF4-FFF2-40B4-BE49-F238E27FC236}">
                <a16:creationId xmlns:a16="http://schemas.microsoft.com/office/drawing/2014/main" id="{9C75B76B-673F-D443-80BE-3B73D5603F48}"/>
              </a:ext>
            </a:extLst>
          </p:cNvPr>
          <p:cNvSpPr>
            <a:spLocks noGrp="1" noRot="1" noChangeArrowheads="1"/>
          </p:cNvSpPr>
          <p:nvPr>
            <p:ph type="body" idx="1"/>
          </p:nvPr>
        </p:nvSpPr>
        <p:spPr>
          <a:xfrm>
            <a:off x="152400" y="454025"/>
            <a:ext cx="8915400" cy="5870575"/>
          </a:xfrm>
        </p:spPr>
        <p:txBody>
          <a:bodyPr/>
          <a:lstStyle/>
          <a:p>
            <a:pPr marL="533400" indent="-533400" eaLnBrk="1" hangingPunct="1">
              <a:lnSpc>
                <a:spcPts val="4200"/>
              </a:lnSpc>
            </a:pPr>
            <a:r>
              <a:rPr lang="zh-CN" altLang="en-US"/>
              <a:t>每个项目产生一组简单的面向规模度量：</a:t>
            </a:r>
          </a:p>
          <a:p>
            <a:pPr marL="933450" lvl="1" indent="-533400" eaLnBrk="1" hangingPunct="1">
              <a:lnSpc>
                <a:spcPts val="4200"/>
              </a:lnSpc>
              <a:buFontTx/>
              <a:buAutoNum type="arabicPeriod"/>
            </a:pPr>
            <a:r>
              <a:rPr lang="zh-CN" altLang="en-US"/>
              <a:t>每千行代码</a:t>
            </a:r>
            <a:r>
              <a:rPr lang="en-US" altLang="zh-CN"/>
              <a:t>(KLOC)</a:t>
            </a:r>
            <a:r>
              <a:rPr lang="zh-CN" altLang="en-US"/>
              <a:t>的错误数。</a:t>
            </a:r>
          </a:p>
          <a:p>
            <a:pPr marL="933450" lvl="1" indent="-533400" eaLnBrk="1" hangingPunct="1">
              <a:lnSpc>
                <a:spcPts val="4200"/>
              </a:lnSpc>
              <a:buFontTx/>
              <a:buAutoNum type="arabicPeriod"/>
            </a:pPr>
            <a:r>
              <a:rPr lang="zh-CN" altLang="en-US"/>
              <a:t>每千行代码</a:t>
            </a:r>
            <a:r>
              <a:rPr lang="en-US" altLang="zh-CN"/>
              <a:t>(KLOC)</a:t>
            </a:r>
            <a:r>
              <a:rPr lang="zh-CN" altLang="en-US"/>
              <a:t>的缺陷数。</a:t>
            </a:r>
          </a:p>
          <a:p>
            <a:pPr marL="933450" lvl="1" indent="-533400" eaLnBrk="1" hangingPunct="1">
              <a:lnSpc>
                <a:spcPts val="4200"/>
              </a:lnSpc>
              <a:buFontTx/>
              <a:buAutoNum type="arabicPeriod"/>
            </a:pPr>
            <a:r>
              <a:rPr lang="zh-CN" altLang="en-US"/>
              <a:t>每行代码</a:t>
            </a:r>
            <a:r>
              <a:rPr lang="en-US" altLang="zh-CN"/>
              <a:t>(LOC)</a:t>
            </a:r>
            <a:r>
              <a:rPr lang="zh-CN" altLang="en-US"/>
              <a:t>的成本。</a:t>
            </a:r>
          </a:p>
          <a:p>
            <a:pPr marL="933450" lvl="1" indent="-533400" eaLnBrk="1" hangingPunct="1">
              <a:lnSpc>
                <a:spcPts val="4200"/>
              </a:lnSpc>
              <a:buFontTx/>
              <a:buAutoNum type="arabicPeriod"/>
            </a:pPr>
            <a:r>
              <a:rPr lang="zh-CN" altLang="en-US"/>
              <a:t>每千行代码</a:t>
            </a:r>
            <a:r>
              <a:rPr lang="en-US" altLang="zh-CN"/>
              <a:t>(KLOC)</a:t>
            </a:r>
            <a:r>
              <a:rPr lang="zh-CN" altLang="en-US"/>
              <a:t>的文档页数。</a:t>
            </a:r>
          </a:p>
          <a:p>
            <a:pPr marL="533400" indent="-533400" eaLnBrk="1" hangingPunct="1">
              <a:lnSpc>
                <a:spcPts val="4200"/>
              </a:lnSpc>
            </a:pPr>
            <a:r>
              <a:rPr lang="zh-CN" altLang="en-US"/>
              <a:t>除此之外，还能够计算出其他有意义的度量：</a:t>
            </a:r>
          </a:p>
          <a:p>
            <a:pPr marL="933450" lvl="1" indent="-533400" eaLnBrk="1" hangingPunct="1">
              <a:lnSpc>
                <a:spcPts val="4200"/>
              </a:lnSpc>
              <a:buFontTx/>
              <a:buAutoNum type="arabicPeriod"/>
            </a:pPr>
            <a:r>
              <a:rPr lang="zh-CN" altLang="en-US"/>
              <a:t>每人月错误数。</a:t>
            </a:r>
          </a:p>
          <a:p>
            <a:pPr marL="933450" lvl="1" indent="-533400" eaLnBrk="1" hangingPunct="1">
              <a:lnSpc>
                <a:spcPts val="4200"/>
              </a:lnSpc>
              <a:buFontTx/>
              <a:buAutoNum type="arabicPeriod"/>
            </a:pPr>
            <a:r>
              <a:rPr lang="zh-CN" altLang="en-US"/>
              <a:t>每人月代码行</a:t>
            </a:r>
            <a:r>
              <a:rPr lang="en-US" altLang="zh-CN"/>
              <a:t>(LOC)</a:t>
            </a:r>
            <a:r>
              <a:rPr lang="zh-CN" altLang="en-US"/>
              <a:t>。</a:t>
            </a:r>
          </a:p>
          <a:p>
            <a:pPr marL="933450" lvl="1" indent="-533400" eaLnBrk="1" hangingPunct="1">
              <a:lnSpc>
                <a:spcPts val="4200"/>
              </a:lnSpc>
              <a:buFontTx/>
              <a:buAutoNum type="arabicPeriod"/>
            </a:pPr>
            <a:r>
              <a:rPr lang="zh-CN" altLang="en-US"/>
              <a:t>每页文档的成本。</a:t>
            </a:r>
          </a:p>
          <a:p>
            <a:pPr marL="533400" indent="-533400" eaLnBrk="1" hangingPunct="1">
              <a:lnSpc>
                <a:spcPts val="4200"/>
              </a:lnSpc>
              <a:buFontTx/>
              <a:buAutoNum type="arabicPeriod"/>
            </a:pP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14AA2408-E164-BD49-B936-444342240CC1}"/>
              </a:ext>
            </a:extLst>
          </p:cNvPr>
          <p:cNvSpPr>
            <a:spLocks noGrp="1" noRot="1" noChangeArrowheads="1"/>
          </p:cNvSpPr>
          <p:nvPr>
            <p:ph type="title"/>
          </p:nvPr>
        </p:nvSpPr>
        <p:spPr>
          <a:xfrm>
            <a:off x="304800" y="533400"/>
            <a:ext cx="8540750" cy="838200"/>
          </a:xfrm>
        </p:spPr>
        <p:txBody>
          <a:bodyPr/>
          <a:lstStyle/>
          <a:p>
            <a:pPr eaLnBrk="1" hangingPunct="1"/>
            <a:r>
              <a:rPr lang="hr-HR" altLang="zh-CN" b="1"/>
              <a:t>19.</a:t>
            </a:r>
            <a:r>
              <a:rPr lang="en-US" altLang="zh-CN" b="1"/>
              <a:t>2</a:t>
            </a:r>
            <a:r>
              <a:rPr lang="en-US" altLang="en-US" b="1"/>
              <a:t>.2 面向功能的度量</a:t>
            </a:r>
            <a:endParaRPr lang="zh-CN" altLang="en-US"/>
          </a:p>
        </p:txBody>
      </p:sp>
      <p:sp>
        <p:nvSpPr>
          <p:cNvPr id="79875" name="Rectangle 3">
            <a:extLst>
              <a:ext uri="{FF2B5EF4-FFF2-40B4-BE49-F238E27FC236}">
                <a16:creationId xmlns:a16="http://schemas.microsoft.com/office/drawing/2014/main" id="{4C4C32B2-DB75-2B43-9D73-93827E41CC8D}"/>
              </a:ext>
            </a:extLst>
          </p:cNvPr>
          <p:cNvSpPr>
            <a:spLocks noGrp="1" noRot="1" noChangeArrowheads="1"/>
          </p:cNvSpPr>
          <p:nvPr>
            <p:ph type="body" idx="1"/>
          </p:nvPr>
        </p:nvSpPr>
        <p:spPr>
          <a:xfrm>
            <a:off x="250825" y="1628775"/>
            <a:ext cx="8594725" cy="4391025"/>
          </a:xfrm>
        </p:spPr>
        <p:txBody>
          <a:bodyPr/>
          <a:lstStyle/>
          <a:p>
            <a:pPr eaLnBrk="1" hangingPunct="1"/>
            <a:r>
              <a:rPr lang="zh-CN" altLang="en-US" sz="2600" dirty="0"/>
              <a:t>面向功能度量用一种称为“</a:t>
            </a:r>
            <a:r>
              <a:rPr lang="zh-CN" altLang="en-US" sz="2600" dirty="0">
                <a:solidFill>
                  <a:srgbClr val="FF0000"/>
                </a:solidFill>
              </a:rPr>
              <a:t>功能点”</a:t>
            </a:r>
            <a:r>
              <a:rPr lang="en-US" altLang="zh-CN" sz="2600" dirty="0">
                <a:solidFill>
                  <a:srgbClr val="FF0000"/>
                </a:solidFill>
              </a:rPr>
              <a:t>(Function Point, FP)</a:t>
            </a:r>
            <a:r>
              <a:rPr lang="zh-CN" altLang="en-US" sz="2600" dirty="0"/>
              <a:t>的测量。</a:t>
            </a:r>
          </a:p>
          <a:p>
            <a:pPr eaLnBrk="1" hangingPunct="1"/>
            <a:r>
              <a:rPr lang="zh-CN" altLang="en-US" sz="2600" dirty="0"/>
              <a:t>使用软件所提供的功能的测量作为规范化值。</a:t>
            </a:r>
          </a:p>
          <a:p>
            <a:pPr eaLnBrk="1" hangingPunct="1"/>
            <a:r>
              <a:rPr lang="zh-CN" altLang="en-US" sz="2600" dirty="0"/>
              <a:t>因为“功能”不能直接测量，所以必须通过其他直接的测量来导出。</a:t>
            </a:r>
          </a:p>
          <a:p>
            <a:pPr eaLnBrk="1" hangingPunct="1"/>
            <a:r>
              <a:rPr lang="zh-CN" altLang="en-US" sz="2600" dirty="0">
                <a:solidFill>
                  <a:srgbClr val="FF0000"/>
                </a:solidFill>
              </a:rPr>
              <a:t>功能点</a:t>
            </a:r>
            <a:r>
              <a:rPr lang="zh-CN" altLang="en-US" sz="2600" dirty="0"/>
              <a:t>是基于软件信息领域的可计算的</a:t>
            </a:r>
            <a:r>
              <a:rPr lang="en-US" altLang="zh-CN" sz="2600" dirty="0"/>
              <a:t>(</a:t>
            </a:r>
            <a:r>
              <a:rPr lang="zh-CN" altLang="en-US" sz="2600" dirty="0"/>
              <a:t>直接的</a:t>
            </a:r>
            <a:r>
              <a:rPr lang="en-US" altLang="zh-CN" sz="2600" dirty="0"/>
              <a:t>)</a:t>
            </a:r>
            <a:r>
              <a:rPr lang="zh-CN" altLang="en-US" sz="2600" dirty="0"/>
              <a:t>测量及软件复杂性的评估而导出的。</a:t>
            </a:r>
            <a:endParaRPr lang="zh-CN" altLang="zh-CN" sz="2600" dirty="0"/>
          </a:p>
          <a:p>
            <a:pPr eaLnBrk="1" hangingPunct="1"/>
            <a:endParaRPr lang="en-US" altLang="zh-CN"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2" dur="500"/>
                                        <p:tgtEl>
                                          <p:spTgt spid="79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7" dur="500"/>
                                        <p:tgtEl>
                                          <p:spTgt spid="79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2" dur="500"/>
                                        <p:tgtEl>
                                          <p:spTgt spid="798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a:extLst>
              <a:ext uri="{FF2B5EF4-FFF2-40B4-BE49-F238E27FC236}">
                <a16:creationId xmlns:a16="http://schemas.microsoft.com/office/drawing/2014/main" id="{DE6110CC-D8D1-7B4E-BD50-8D45245596AE}"/>
              </a:ext>
            </a:extLst>
          </p:cNvPr>
          <p:cNvSpPr>
            <a:spLocks noGrp="1" noRot="1" noChangeArrowheads="1"/>
          </p:cNvSpPr>
          <p:nvPr>
            <p:ph type="body" idx="1"/>
          </p:nvPr>
        </p:nvSpPr>
        <p:spPr>
          <a:xfrm>
            <a:off x="0" y="228600"/>
            <a:ext cx="9144000" cy="6400800"/>
          </a:xfrm>
        </p:spPr>
        <p:txBody>
          <a:bodyPr/>
          <a:lstStyle/>
          <a:p>
            <a:pPr eaLnBrk="1" hangingPunct="1">
              <a:lnSpc>
                <a:spcPct val="100000"/>
              </a:lnSpc>
            </a:pPr>
            <a:r>
              <a:rPr lang="zh-CN" altLang="en-US" sz="2800" b="1">
                <a:solidFill>
                  <a:srgbClr val="0070C0"/>
                </a:solidFill>
              </a:rPr>
              <a:t>用户输入数</a:t>
            </a:r>
            <a:r>
              <a:rPr lang="zh-CN" altLang="en-US" sz="2800"/>
              <a:t>：计算每个用户输入，它们向软件提供面向应用的数据。输入应该与查询区分开来，分别计算。</a:t>
            </a:r>
          </a:p>
          <a:p>
            <a:pPr eaLnBrk="1" hangingPunct="1">
              <a:lnSpc>
                <a:spcPct val="100000"/>
              </a:lnSpc>
            </a:pPr>
            <a:r>
              <a:rPr lang="zh-CN" altLang="en-US" sz="2800" b="1">
                <a:solidFill>
                  <a:srgbClr val="0070C0"/>
                </a:solidFill>
              </a:rPr>
              <a:t>用户输出数</a:t>
            </a:r>
            <a:r>
              <a:rPr lang="zh-CN" altLang="en-US" sz="2800"/>
              <a:t>：计算每个用户输出，它们向用户提供面向应用的信息。输出是指报表、屏幕、出错信息，等等。</a:t>
            </a:r>
          </a:p>
          <a:p>
            <a:pPr eaLnBrk="1" hangingPunct="1">
              <a:lnSpc>
                <a:spcPct val="100000"/>
              </a:lnSpc>
            </a:pPr>
            <a:r>
              <a:rPr lang="zh-CN" altLang="en-US" sz="2800" b="1">
                <a:solidFill>
                  <a:srgbClr val="0070C0"/>
                </a:solidFill>
              </a:rPr>
              <a:t>用户查询数</a:t>
            </a:r>
            <a:r>
              <a:rPr lang="zh-CN" altLang="en-US" sz="2800"/>
              <a:t>：一个查询被定义为一次联机输入，它导致软件以联机输出的方式产生实时的响应。每一个不同的查询都要计算。</a:t>
            </a:r>
          </a:p>
          <a:p>
            <a:pPr eaLnBrk="1" hangingPunct="1">
              <a:lnSpc>
                <a:spcPct val="100000"/>
              </a:lnSpc>
            </a:pPr>
            <a:r>
              <a:rPr lang="zh-CN" altLang="en-US" sz="2800" b="1">
                <a:solidFill>
                  <a:srgbClr val="0070C0"/>
                </a:solidFill>
              </a:rPr>
              <a:t>文件数</a:t>
            </a:r>
            <a:r>
              <a:rPr lang="zh-CN" altLang="en-US" sz="2800"/>
              <a:t>：计算每个逻辑的主文件</a:t>
            </a:r>
            <a:r>
              <a:rPr lang="en-US" altLang="zh-CN" sz="2800"/>
              <a:t>(</a:t>
            </a:r>
            <a:r>
              <a:rPr lang="zh-CN" altLang="en-US" sz="2800"/>
              <a:t>如数据的一个逻辑组合，它可能是某个大型数据库的一部分或是一个独立的文件</a:t>
            </a:r>
            <a:r>
              <a:rPr lang="en-US" altLang="zh-CN" sz="2800"/>
              <a:t>)</a:t>
            </a:r>
            <a:r>
              <a:rPr lang="zh-CN" altLang="en-US" sz="2800"/>
              <a:t>。</a:t>
            </a:r>
          </a:p>
          <a:p>
            <a:pPr eaLnBrk="1" hangingPunct="1">
              <a:lnSpc>
                <a:spcPct val="100000"/>
              </a:lnSpc>
            </a:pPr>
            <a:r>
              <a:rPr lang="zh-CN" altLang="en-US" sz="2800" b="1">
                <a:solidFill>
                  <a:srgbClr val="0070C0"/>
                </a:solidFill>
              </a:rPr>
              <a:t>外部接口数</a:t>
            </a:r>
            <a:r>
              <a:rPr lang="zh-CN" altLang="en-US" sz="2800"/>
              <a:t>：计算所有机器可读的接口</a:t>
            </a:r>
            <a:r>
              <a:rPr lang="en-US" altLang="zh-CN" sz="2800"/>
              <a:t>(</a:t>
            </a:r>
            <a:r>
              <a:rPr lang="zh-CN" altLang="en-US" sz="2800"/>
              <a:t>如磁带或磁盘上的数据文件</a:t>
            </a:r>
            <a:r>
              <a:rPr lang="en-US" altLang="zh-CN" sz="2800"/>
              <a:t>)</a:t>
            </a:r>
            <a:r>
              <a:rPr lang="zh-CN" altLang="en-US" sz="2800"/>
              <a:t>，利用这些接口可以将信息从一个系统传送到另一个系统。</a:t>
            </a:r>
          </a:p>
          <a:p>
            <a:pPr eaLnBrk="1" hangingPunct="1">
              <a:lnSpc>
                <a:spcPct val="100000"/>
              </a:lnSpc>
            </a:pPr>
            <a:endParaRPr lang="en-US" altLang="zh-CN"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a:extLst>
              <a:ext uri="{FF2B5EF4-FFF2-40B4-BE49-F238E27FC236}">
                <a16:creationId xmlns:a16="http://schemas.microsoft.com/office/drawing/2014/main" id="{F9D50BD6-674F-D641-B20E-C881DDA13C92}"/>
              </a:ext>
            </a:extLst>
          </p:cNvPr>
          <p:cNvSpPr>
            <a:spLocks noGrp="1" noChangeArrowheads="1"/>
          </p:cNvSpPr>
          <p:nvPr>
            <p:ph type="title"/>
          </p:nvPr>
        </p:nvSpPr>
        <p:spPr>
          <a:xfrm>
            <a:off x="1752600" y="76200"/>
            <a:ext cx="6096000" cy="762000"/>
          </a:xfrm>
        </p:spPr>
        <p:txBody>
          <a:bodyPr lIns="92075" tIns="46038" rIns="92075" bIns="46038"/>
          <a:lstStyle/>
          <a:p>
            <a:pPr eaLnBrk="1" hangingPunct="1"/>
            <a:r>
              <a:rPr lang="zh-CN" altLang="en-US"/>
              <a:t>面向功能的数据表格</a:t>
            </a:r>
          </a:p>
        </p:txBody>
      </p:sp>
      <p:pic>
        <p:nvPicPr>
          <p:cNvPr id="40962" name="Picture 5">
            <a:extLst>
              <a:ext uri="{FF2B5EF4-FFF2-40B4-BE49-F238E27FC236}">
                <a16:creationId xmlns:a16="http://schemas.microsoft.com/office/drawing/2014/main" id="{D3DDEAEE-40AA-5F44-9E35-006B5C9D6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a:extLst>
              <a:ext uri="{FF2B5EF4-FFF2-40B4-BE49-F238E27FC236}">
                <a16:creationId xmlns:a16="http://schemas.microsoft.com/office/drawing/2014/main" id="{ECB86112-93D4-FA43-8971-1D0F1AFFF531}"/>
              </a:ext>
            </a:extLst>
          </p:cNvPr>
          <p:cNvSpPr>
            <a:spLocks noGrp="1" noRot="1" noChangeArrowheads="1"/>
          </p:cNvSpPr>
          <p:nvPr>
            <p:ph type="body" idx="1"/>
          </p:nvPr>
        </p:nvSpPr>
        <p:spPr>
          <a:xfrm>
            <a:off x="301625" y="282575"/>
            <a:ext cx="8156575" cy="6099175"/>
          </a:xfrm>
        </p:spPr>
        <p:txBody>
          <a:bodyPr/>
          <a:lstStyle/>
          <a:p>
            <a:pPr eaLnBrk="1" hangingPunct="1"/>
            <a:r>
              <a:rPr lang="zh-CN" altLang="en-US"/>
              <a:t>采用下面的方式计算功能点：</a:t>
            </a:r>
          </a:p>
          <a:p>
            <a:pPr lvl="1" eaLnBrk="1" hangingPunct="1"/>
            <a:r>
              <a:rPr lang="en-US" altLang="zh-CN"/>
              <a:t>FP=</a:t>
            </a:r>
            <a:r>
              <a:rPr lang="zh-CN" altLang="en-US"/>
              <a:t>总计数值</a:t>
            </a:r>
            <a:r>
              <a:rPr lang="en-US" altLang="zh-CN"/>
              <a:t>×</a:t>
            </a:r>
            <a:r>
              <a:rPr lang="zh-CN" altLang="en-US"/>
              <a:t>［</a:t>
            </a:r>
            <a:r>
              <a:rPr lang="en-US" altLang="zh-CN"/>
              <a:t>0.65</a:t>
            </a:r>
            <a:r>
              <a:rPr lang="zh-CN" altLang="en-US"/>
              <a:t>＋</a:t>
            </a:r>
            <a:r>
              <a:rPr lang="en-US" altLang="zh-CN"/>
              <a:t>0.01×ΣFi</a:t>
            </a:r>
            <a:r>
              <a:rPr lang="zh-CN" altLang="en-US"/>
              <a:t>］</a:t>
            </a:r>
          </a:p>
          <a:p>
            <a:pPr lvl="1" eaLnBrk="1" hangingPunct="1"/>
            <a:r>
              <a:rPr lang="zh-CN" altLang="en-US"/>
              <a:t>其中“总计数值”是从上页图中得到的所有条目的总和。</a:t>
            </a:r>
          </a:p>
          <a:p>
            <a:pPr lvl="1" eaLnBrk="1" hangingPunct="1"/>
            <a:r>
              <a:rPr lang="en-US" altLang="zh-CN"/>
              <a:t>F</a:t>
            </a:r>
            <a:r>
              <a:rPr lang="en-US" altLang="zh-CN" baseline="-25000"/>
              <a:t>i </a:t>
            </a:r>
            <a:r>
              <a:rPr lang="en-US" altLang="zh-CN"/>
              <a:t>(i=1 </a:t>
            </a:r>
            <a:r>
              <a:rPr lang="zh-CN" altLang="en-US"/>
              <a:t>到</a:t>
            </a:r>
            <a:r>
              <a:rPr lang="en-US" altLang="zh-CN"/>
              <a:t>14)</a:t>
            </a:r>
            <a:r>
              <a:rPr lang="zh-CN" altLang="en-US"/>
              <a:t>是基于对下面的问题的回答而得到的“复杂度调整值”</a:t>
            </a:r>
            <a:r>
              <a:rPr lang="en-US" altLang="zh-CN"/>
              <a:t>(0 </a:t>
            </a:r>
            <a:r>
              <a:rPr lang="zh-CN" altLang="en-US"/>
              <a:t>到</a:t>
            </a:r>
            <a:r>
              <a:rPr lang="en-US" altLang="zh-CN"/>
              <a:t>5)</a:t>
            </a:r>
            <a:r>
              <a:rPr lang="zh-CN" altLang="en-US"/>
              <a:t>。</a:t>
            </a:r>
          </a:p>
          <a:p>
            <a:pPr lvl="1" eaLnBrk="1" hangingPunct="1"/>
            <a:r>
              <a:rPr lang="zh-CN" altLang="en-US"/>
              <a:t>等式中的常数和信息域值的加权因子是根据经验确定的。</a:t>
            </a:r>
          </a:p>
          <a:p>
            <a:pPr eaLnBrk="1" hangingPunct="1"/>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2">
            <a:extLst>
              <a:ext uri="{FF2B5EF4-FFF2-40B4-BE49-F238E27FC236}">
                <a16:creationId xmlns:a16="http://schemas.microsoft.com/office/drawing/2014/main" id="{8F085763-0CF9-E84F-8926-C5C7BF4D03C6}"/>
              </a:ext>
            </a:extLst>
          </p:cNvPr>
          <p:cNvSpPr>
            <a:spLocks noGrp="1" noChangeArrowheads="1"/>
          </p:cNvSpPr>
          <p:nvPr>
            <p:ph type="title"/>
          </p:nvPr>
        </p:nvSpPr>
        <p:spPr/>
        <p:txBody>
          <a:bodyPr/>
          <a:lstStyle/>
          <a:p>
            <a:pPr eaLnBrk="1" hangingPunct="1"/>
            <a:r>
              <a:rPr lang="en-US" altLang="zh-CN"/>
              <a:t>F</a:t>
            </a:r>
            <a:r>
              <a:rPr lang="en-US" altLang="zh-CN" baseline="-25000"/>
              <a:t>i </a:t>
            </a:r>
            <a:r>
              <a:rPr lang="zh-CN" altLang="en-US"/>
              <a:t>的考虑因素</a:t>
            </a:r>
          </a:p>
        </p:txBody>
      </p:sp>
      <p:sp>
        <p:nvSpPr>
          <p:cNvPr id="243715" name="Rectangle 3">
            <a:extLst>
              <a:ext uri="{FF2B5EF4-FFF2-40B4-BE49-F238E27FC236}">
                <a16:creationId xmlns:a16="http://schemas.microsoft.com/office/drawing/2014/main" id="{8EEE5232-5F71-4A4F-A5A0-412B75288A7B}"/>
              </a:ext>
            </a:extLst>
          </p:cNvPr>
          <p:cNvSpPr>
            <a:spLocks noGrp="1" noRot="1" noChangeArrowheads="1"/>
          </p:cNvSpPr>
          <p:nvPr>
            <p:ph idx="1"/>
          </p:nvPr>
        </p:nvSpPr>
        <p:spPr>
          <a:xfrm>
            <a:off x="539750" y="1268413"/>
            <a:ext cx="8362950" cy="4525962"/>
          </a:xfrm>
        </p:spPr>
        <p:txBody>
          <a:bodyPr/>
          <a:lstStyle/>
          <a:p>
            <a:pPr eaLnBrk="1" hangingPunct="1">
              <a:buFontTx/>
              <a:buNone/>
            </a:pPr>
            <a:r>
              <a:rPr lang="en-US" altLang="zh-CN" sz="2800"/>
              <a:t>1.</a:t>
            </a:r>
            <a:r>
              <a:rPr lang="zh-CN" altLang="en-US" sz="2800"/>
              <a:t>系统需要可靠的备份和复原吗？</a:t>
            </a:r>
          </a:p>
          <a:p>
            <a:pPr eaLnBrk="1" hangingPunct="1">
              <a:buFontTx/>
              <a:buNone/>
            </a:pPr>
            <a:r>
              <a:rPr lang="en-US" altLang="zh-CN" sz="2800"/>
              <a:t>2.</a:t>
            </a:r>
            <a:r>
              <a:rPr lang="zh-CN" altLang="en-US" sz="2800"/>
              <a:t>需要数据通信吗？</a:t>
            </a:r>
          </a:p>
          <a:p>
            <a:pPr eaLnBrk="1" hangingPunct="1">
              <a:buFontTx/>
              <a:buNone/>
            </a:pPr>
            <a:r>
              <a:rPr lang="en-US" altLang="zh-CN" sz="2800"/>
              <a:t>3.</a:t>
            </a:r>
            <a:r>
              <a:rPr lang="zh-CN" altLang="en-US" sz="2800"/>
              <a:t>有分布处理功能吗？</a:t>
            </a:r>
          </a:p>
          <a:p>
            <a:pPr eaLnBrk="1" hangingPunct="1">
              <a:buFontTx/>
              <a:buNone/>
            </a:pPr>
            <a:r>
              <a:rPr lang="en-US" altLang="zh-CN" sz="2800"/>
              <a:t>4.</a:t>
            </a:r>
            <a:r>
              <a:rPr lang="zh-CN" altLang="en-US" sz="2800"/>
              <a:t>性能很关键吗？</a:t>
            </a:r>
          </a:p>
          <a:p>
            <a:pPr eaLnBrk="1" hangingPunct="1">
              <a:buFontTx/>
              <a:buNone/>
            </a:pPr>
            <a:r>
              <a:rPr lang="en-US" altLang="zh-CN" sz="2800"/>
              <a:t>5.</a:t>
            </a:r>
            <a:r>
              <a:rPr lang="zh-CN" altLang="en-US" sz="2800"/>
              <a:t>系统是否在一个已有的、很实用的操作环境中运行？</a:t>
            </a:r>
          </a:p>
          <a:p>
            <a:pPr eaLnBrk="1" hangingPunct="1">
              <a:buFontTx/>
              <a:buNone/>
            </a:pPr>
            <a:r>
              <a:rPr lang="en-US" altLang="zh-CN" sz="2800"/>
              <a:t>6.</a:t>
            </a:r>
            <a:r>
              <a:rPr lang="zh-CN" altLang="en-US" sz="2800"/>
              <a:t>系统需要联机数据项吗？</a:t>
            </a:r>
          </a:p>
          <a:p>
            <a:pPr eaLnBrk="1" hangingPunct="1">
              <a:buFontTx/>
              <a:buNone/>
            </a:pPr>
            <a:r>
              <a:rPr lang="en-US" altLang="zh-CN" sz="2800"/>
              <a:t>7.</a:t>
            </a:r>
            <a:r>
              <a:rPr lang="zh-CN" altLang="en-US" sz="2800"/>
              <a:t>联机数据项是否需要在多屏幕或多操作之间切换以完成输入？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blinds(horizontal)">
                                      <p:cBhvr>
                                        <p:cTn id="7" dur="500"/>
                                        <p:tgtEl>
                                          <p:spTgt spid="2437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blinds(horizontal)">
                                      <p:cBhvr>
                                        <p:cTn id="12" dur="500"/>
                                        <p:tgtEl>
                                          <p:spTgt spid="2437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blinds(horizontal)">
                                      <p:cBhvr>
                                        <p:cTn id="17" dur="500"/>
                                        <p:tgtEl>
                                          <p:spTgt spid="2437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22" dur="500"/>
                                        <p:tgtEl>
                                          <p:spTgt spid="2437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27" dur="500"/>
                                        <p:tgtEl>
                                          <p:spTgt spid="2437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32" dur="500"/>
                                        <p:tgtEl>
                                          <p:spTgt spid="2437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3715">
                                            <p:txEl>
                                              <p:pRg st="6" end="6"/>
                                            </p:txEl>
                                          </p:spTgt>
                                        </p:tgtEl>
                                        <p:attrNameLst>
                                          <p:attrName>style.visibility</p:attrName>
                                        </p:attrNameLst>
                                      </p:cBhvr>
                                      <p:to>
                                        <p:strVal val="visible"/>
                                      </p:to>
                                    </p:set>
                                    <p:animEffect transition="in" filter="blinds(horizontal)">
                                      <p:cBhvr>
                                        <p:cTn id="37" dur="500"/>
                                        <p:tgtEl>
                                          <p:spTgt spid="243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EDFD77FB-68CE-0043-A824-60284BE3F193}"/>
              </a:ext>
            </a:extLst>
          </p:cNvPr>
          <p:cNvSpPr>
            <a:spLocks noGrp="1" noChangeArrowheads="1"/>
          </p:cNvSpPr>
          <p:nvPr>
            <p:ph type="title"/>
          </p:nvPr>
        </p:nvSpPr>
        <p:spPr/>
        <p:txBody>
          <a:bodyPr/>
          <a:lstStyle/>
          <a:p>
            <a:pPr eaLnBrk="1" hangingPunct="1"/>
            <a:r>
              <a:rPr lang="en-US" altLang="zh-CN"/>
              <a:t>Fi </a:t>
            </a:r>
            <a:r>
              <a:rPr lang="zh-CN" altLang="en-US"/>
              <a:t>的考虑因素（续）</a:t>
            </a:r>
          </a:p>
        </p:txBody>
      </p:sp>
      <p:sp>
        <p:nvSpPr>
          <p:cNvPr id="3" name="内容占位符 2">
            <a:extLst>
              <a:ext uri="{FF2B5EF4-FFF2-40B4-BE49-F238E27FC236}">
                <a16:creationId xmlns:a16="http://schemas.microsoft.com/office/drawing/2014/main" id="{6575A339-2D89-7046-AD9A-60E071B7DE4B}"/>
              </a:ext>
            </a:extLst>
          </p:cNvPr>
          <p:cNvSpPr>
            <a:spLocks noGrp="1" noChangeArrowheads="1"/>
          </p:cNvSpPr>
          <p:nvPr>
            <p:ph idx="1"/>
          </p:nvPr>
        </p:nvSpPr>
        <p:spPr>
          <a:xfrm>
            <a:off x="468313" y="1412875"/>
            <a:ext cx="8229600" cy="4525963"/>
          </a:xfrm>
        </p:spPr>
        <p:txBody>
          <a:bodyPr/>
          <a:lstStyle/>
          <a:p>
            <a:pPr eaLnBrk="1" hangingPunct="1">
              <a:buFontTx/>
              <a:buNone/>
            </a:pPr>
            <a:r>
              <a:rPr lang="en-US" altLang="zh-CN" sz="2800"/>
              <a:t>8.</a:t>
            </a:r>
            <a:r>
              <a:rPr lang="zh-CN" altLang="en-US" sz="2800"/>
              <a:t>需要联机更新主文件吗？</a:t>
            </a:r>
          </a:p>
          <a:p>
            <a:pPr eaLnBrk="1" hangingPunct="1">
              <a:buFontTx/>
              <a:buNone/>
            </a:pPr>
            <a:r>
              <a:rPr lang="en-US" altLang="zh-CN" sz="2800"/>
              <a:t>9.</a:t>
            </a:r>
            <a:r>
              <a:rPr lang="zh-CN" altLang="en-US" sz="2800"/>
              <a:t>输入、输出、文件或查询很复杂吗？</a:t>
            </a:r>
          </a:p>
          <a:p>
            <a:pPr eaLnBrk="1" hangingPunct="1">
              <a:buFontTx/>
              <a:buNone/>
            </a:pPr>
            <a:r>
              <a:rPr lang="en-US" altLang="zh-CN" sz="2800"/>
              <a:t>10.</a:t>
            </a:r>
            <a:r>
              <a:rPr lang="zh-CN" altLang="en-US" sz="2800"/>
              <a:t>内部处理复杂吗？</a:t>
            </a:r>
          </a:p>
          <a:p>
            <a:pPr eaLnBrk="1" hangingPunct="1">
              <a:buFontTx/>
              <a:buNone/>
            </a:pPr>
            <a:r>
              <a:rPr lang="en-US" altLang="zh-CN" sz="2800"/>
              <a:t>11.</a:t>
            </a:r>
            <a:r>
              <a:rPr lang="zh-CN" altLang="en-US" sz="2800"/>
              <a:t>代码需要被设计成是可复用的吗？</a:t>
            </a:r>
          </a:p>
          <a:p>
            <a:pPr eaLnBrk="1" hangingPunct="1">
              <a:buFontTx/>
              <a:buNone/>
            </a:pPr>
            <a:r>
              <a:rPr lang="en-US" altLang="zh-CN" sz="2800"/>
              <a:t>12.</a:t>
            </a:r>
            <a:r>
              <a:rPr lang="zh-CN" altLang="en-US" sz="2800"/>
              <a:t>设计中需要包括转换及安装吗？</a:t>
            </a:r>
          </a:p>
          <a:p>
            <a:pPr eaLnBrk="1" hangingPunct="1">
              <a:buFontTx/>
              <a:buNone/>
            </a:pPr>
            <a:r>
              <a:rPr lang="en-US" altLang="zh-CN" sz="2800"/>
              <a:t>13.</a:t>
            </a:r>
            <a:r>
              <a:rPr lang="zh-CN" altLang="en-US" sz="2800"/>
              <a:t>系统的设计支持不同组织的多次安装吗？</a:t>
            </a:r>
          </a:p>
          <a:p>
            <a:pPr eaLnBrk="1" hangingPunct="1">
              <a:buFontTx/>
              <a:buNone/>
            </a:pPr>
            <a:r>
              <a:rPr lang="en-US" altLang="zh-CN" sz="2800"/>
              <a:t>14.</a:t>
            </a:r>
            <a:r>
              <a:rPr lang="zh-CN" altLang="en-US" sz="2800"/>
              <a:t>应用的设计方便用户修改和使用吗？</a:t>
            </a:r>
          </a:p>
          <a:p>
            <a:pPr eaLnBrk="1" hangingPunct="1"/>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a:extLst>
              <a:ext uri="{FF2B5EF4-FFF2-40B4-BE49-F238E27FC236}">
                <a16:creationId xmlns:a16="http://schemas.microsoft.com/office/drawing/2014/main" id="{27AA1EA3-E370-004C-8595-D93992FA47ED}"/>
              </a:ext>
            </a:extLst>
          </p:cNvPr>
          <p:cNvSpPr>
            <a:spLocks noGrp="1" noChangeArrowheads="1"/>
          </p:cNvSpPr>
          <p:nvPr>
            <p:ph type="title"/>
          </p:nvPr>
        </p:nvSpPr>
        <p:spPr/>
        <p:txBody>
          <a:bodyPr/>
          <a:lstStyle/>
          <a:p>
            <a:pPr eaLnBrk="1" hangingPunct="1"/>
            <a:r>
              <a:rPr lang="hr-HR" altLang="zh-CN" sz="4000"/>
              <a:t>19.</a:t>
            </a:r>
            <a:r>
              <a:rPr lang="en-US" altLang="zh-CN" sz="4000"/>
              <a:t>1 </a:t>
            </a:r>
            <a:r>
              <a:rPr lang="zh-CN" altLang="en-US" sz="4000"/>
              <a:t>过程领域和项目领域中的度量</a:t>
            </a:r>
          </a:p>
        </p:txBody>
      </p:sp>
      <p:sp>
        <p:nvSpPr>
          <p:cNvPr id="3" name="内容占位符 2">
            <a:extLst>
              <a:ext uri="{FF2B5EF4-FFF2-40B4-BE49-F238E27FC236}">
                <a16:creationId xmlns:a16="http://schemas.microsoft.com/office/drawing/2014/main" id="{494D00CF-A1FC-3B47-8464-49A845E0283E}"/>
              </a:ext>
            </a:extLst>
          </p:cNvPr>
          <p:cNvSpPr>
            <a:spLocks noGrp="1" noChangeArrowheads="1"/>
          </p:cNvSpPr>
          <p:nvPr>
            <p:ph idx="1"/>
          </p:nvPr>
        </p:nvSpPr>
        <p:spPr/>
        <p:txBody>
          <a:bodyPr/>
          <a:lstStyle/>
          <a:p>
            <a:pPr eaLnBrk="1" hangingPunct="1">
              <a:lnSpc>
                <a:spcPts val="4000"/>
              </a:lnSpc>
            </a:pPr>
            <a:r>
              <a:rPr lang="zh-CN" altLang="en-US" dirty="0">
                <a:solidFill>
                  <a:srgbClr val="FF0000"/>
                </a:solidFill>
              </a:rPr>
              <a:t>过程度量</a:t>
            </a:r>
            <a:endParaRPr lang="en-US" altLang="zh-CN" dirty="0">
              <a:solidFill>
                <a:srgbClr val="FF0000"/>
              </a:solidFill>
            </a:endParaRPr>
          </a:p>
          <a:p>
            <a:pPr lvl="1" eaLnBrk="1" hangingPunct="1">
              <a:lnSpc>
                <a:spcPts val="4000"/>
              </a:lnSpc>
            </a:pPr>
            <a:r>
              <a:rPr lang="zh-CN" altLang="en-US" dirty="0"/>
              <a:t>搜集涉及所有的项目，历时长，得到能够导致长期的软件过程改善的指标，目的是</a:t>
            </a:r>
            <a:r>
              <a:rPr lang="zh-CN" altLang="en-US" dirty="0">
                <a:solidFill>
                  <a:srgbClr val="0070C0"/>
                </a:solidFill>
              </a:rPr>
              <a:t>改善过程</a:t>
            </a:r>
            <a:r>
              <a:rPr lang="zh-CN" altLang="en-US" dirty="0"/>
              <a:t>。</a:t>
            </a:r>
            <a:endParaRPr lang="en-US" altLang="zh-CN" dirty="0"/>
          </a:p>
          <a:p>
            <a:pPr eaLnBrk="1" hangingPunct="1">
              <a:lnSpc>
                <a:spcPts val="4000"/>
              </a:lnSpc>
            </a:pPr>
            <a:r>
              <a:rPr lang="zh-CN" altLang="en-US" dirty="0">
                <a:solidFill>
                  <a:srgbClr val="FF0000"/>
                </a:solidFill>
                <a:highlight>
                  <a:srgbClr val="FFFF00"/>
                </a:highlight>
              </a:rPr>
              <a:t>项目度量</a:t>
            </a:r>
            <a:r>
              <a:rPr lang="zh-CN" altLang="en-US" dirty="0">
                <a:highlight>
                  <a:srgbClr val="FFFF00"/>
                </a:highlight>
              </a:rPr>
              <a:t>使软件项目管理者能够：</a:t>
            </a:r>
            <a:endParaRPr lang="en-US" altLang="zh-CN" dirty="0">
              <a:highlight>
                <a:srgbClr val="FFFF00"/>
              </a:highlight>
            </a:endParaRPr>
          </a:p>
          <a:p>
            <a:pPr lvl="1" eaLnBrk="1" hangingPunct="1">
              <a:lnSpc>
                <a:spcPts val="4000"/>
              </a:lnSpc>
            </a:pPr>
            <a:r>
              <a:rPr lang="zh-CN" altLang="en-US" dirty="0">
                <a:highlight>
                  <a:srgbClr val="FFFF00"/>
                </a:highlight>
              </a:rPr>
              <a:t>评估</a:t>
            </a:r>
            <a:r>
              <a:rPr lang="zh-CN" altLang="en-US" dirty="0">
                <a:solidFill>
                  <a:srgbClr val="00B050"/>
                </a:solidFill>
                <a:highlight>
                  <a:srgbClr val="FFFF00"/>
                </a:highlight>
              </a:rPr>
              <a:t>正在进行的项目</a:t>
            </a:r>
            <a:r>
              <a:rPr lang="zh-CN" altLang="en-US" dirty="0">
                <a:highlight>
                  <a:srgbClr val="FFFF00"/>
                </a:highlight>
              </a:rPr>
              <a:t>的</a:t>
            </a:r>
            <a:r>
              <a:rPr lang="zh-CN" altLang="en-US" dirty="0">
                <a:solidFill>
                  <a:srgbClr val="0070C0"/>
                </a:solidFill>
                <a:highlight>
                  <a:srgbClr val="FFFF00"/>
                </a:highlight>
              </a:rPr>
              <a:t>状态</a:t>
            </a:r>
            <a:r>
              <a:rPr lang="zh-CN" altLang="en-US" dirty="0">
                <a:highlight>
                  <a:srgbClr val="FFFF00"/>
                </a:highlight>
              </a:rPr>
              <a:t>；跟踪潜在的</a:t>
            </a:r>
            <a:r>
              <a:rPr lang="zh-CN" altLang="en-US" dirty="0">
                <a:solidFill>
                  <a:srgbClr val="0070C0"/>
                </a:solidFill>
                <a:highlight>
                  <a:srgbClr val="FFFF00"/>
                </a:highlight>
              </a:rPr>
              <a:t>风险</a:t>
            </a:r>
            <a:r>
              <a:rPr lang="zh-CN" altLang="en-US" dirty="0">
                <a:highlight>
                  <a:srgbClr val="FFFF00"/>
                </a:highlight>
              </a:rPr>
              <a:t>；在问题造成不良影响之前发现他们；</a:t>
            </a:r>
            <a:r>
              <a:rPr lang="zh-CN" altLang="en-US" dirty="0">
                <a:solidFill>
                  <a:srgbClr val="0070C0"/>
                </a:solidFill>
                <a:highlight>
                  <a:srgbClr val="FFFF00"/>
                </a:highlight>
              </a:rPr>
              <a:t>调整</a:t>
            </a:r>
            <a:r>
              <a:rPr lang="zh-CN" altLang="en-US" dirty="0">
                <a:highlight>
                  <a:srgbClr val="FFFF00"/>
                </a:highlight>
              </a:rPr>
              <a:t>工作流程或任务；</a:t>
            </a:r>
            <a:r>
              <a:rPr lang="zh-CN" altLang="en-US" dirty="0">
                <a:solidFill>
                  <a:srgbClr val="0070C0"/>
                </a:solidFill>
                <a:highlight>
                  <a:srgbClr val="FFFF00"/>
                </a:highlight>
              </a:rPr>
              <a:t>评估</a:t>
            </a:r>
            <a:r>
              <a:rPr lang="zh-CN" altLang="en-US" dirty="0">
                <a:highlight>
                  <a:srgbClr val="FFFF00"/>
                </a:highlight>
              </a:rPr>
              <a:t>项目团队控制软件工作产品质量的能力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0339E139-C0C4-9A46-A140-1962CFF8375D}"/>
              </a:ext>
            </a:extLst>
          </p:cNvPr>
          <p:cNvSpPr>
            <a:spLocks noGrp="1" noRot="1" noChangeArrowheads="1"/>
          </p:cNvSpPr>
          <p:nvPr>
            <p:ph type="title"/>
          </p:nvPr>
        </p:nvSpPr>
        <p:spPr>
          <a:xfrm>
            <a:off x="468313" y="0"/>
            <a:ext cx="8229600" cy="1143000"/>
          </a:xfrm>
        </p:spPr>
        <p:txBody>
          <a:bodyPr/>
          <a:lstStyle/>
          <a:p>
            <a:pPr eaLnBrk="1" hangingPunct="1"/>
            <a:r>
              <a:rPr lang="en-US" altLang="zh-CN"/>
              <a:t>Fi </a:t>
            </a:r>
            <a:r>
              <a:rPr lang="zh-CN" altLang="en-US"/>
              <a:t>的考虑因素（续）</a:t>
            </a:r>
          </a:p>
        </p:txBody>
      </p:sp>
      <p:sp>
        <p:nvSpPr>
          <p:cNvPr id="45058" name="Rectangle 4">
            <a:extLst>
              <a:ext uri="{FF2B5EF4-FFF2-40B4-BE49-F238E27FC236}">
                <a16:creationId xmlns:a16="http://schemas.microsoft.com/office/drawing/2014/main" id="{4ADFBF13-6536-DC46-A1AD-654F8933A3FF}"/>
              </a:ext>
            </a:extLst>
          </p:cNvPr>
          <p:cNvSpPr>
            <a:spLocks noGrp="1" noChangeArrowheads="1"/>
          </p:cNvSpPr>
          <p:nvPr>
            <p:ph type="body" idx="1"/>
          </p:nvPr>
        </p:nvSpPr>
        <p:spPr>
          <a:xfrm>
            <a:off x="468313" y="1052513"/>
            <a:ext cx="8229600" cy="4525962"/>
          </a:xfrm>
        </p:spPr>
        <p:txBody>
          <a:bodyPr/>
          <a:lstStyle/>
          <a:p>
            <a:pPr eaLnBrk="1" hangingPunct="1"/>
            <a:r>
              <a:rPr lang="en-US" altLang="zh-CN" i="1">
                <a:solidFill>
                  <a:srgbClr val="FF0000"/>
                </a:solidFill>
              </a:rPr>
              <a:t>Fi</a:t>
            </a:r>
            <a:r>
              <a:rPr lang="zh-CN" altLang="en-US">
                <a:solidFill>
                  <a:srgbClr val="FF0000"/>
                </a:solidFill>
              </a:rPr>
              <a:t>（</a:t>
            </a:r>
            <a:r>
              <a:rPr lang="en-US" altLang="zh-CN" i="1">
                <a:solidFill>
                  <a:srgbClr val="FF0000"/>
                </a:solidFill>
              </a:rPr>
              <a:t>i</a:t>
            </a:r>
            <a:r>
              <a:rPr lang="zh-CN" altLang="en-US">
                <a:solidFill>
                  <a:srgbClr val="FF0000"/>
                </a:solidFill>
              </a:rPr>
              <a:t>＝</a:t>
            </a:r>
            <a:r>
              <a:rPr lang="en-US" altLang="zh-CN">
                <a:solidFill>
                  <a:srgbClr val="FF0000"/>
                </a:solidFill>
              </a:rPr>
              <a:t>1..14</a:t>
            </a:r>
            <a:r>
              <a:rPr lang="zh-CN" altLang="en-US">
                <a:solidFill>
                  <a:srgbClr val="FF0000"/>
                </a:solidFill>
              </a:rPr>
              <a:t>）</a:t>
            </a:r>
            <a:r>
              <a:rPr lang="zh-CN" altLang="en-US"/>
              <a:t>是复杂性校正值，它们应通过逐一回答上述提问来确定。</a:t>
            </a:r>
          </a:p>
          <a:p>
            <a:pPr eaLnBrk="1" hangingPunct="1"/>
            <a:r>
              <a:rPr lang="en-US" altLang="zh-CN" i="1"/>
              <a:t>Fi</a:t>
            </a:r>
            <a:r>
              <a:rPr lang="zh-CN" altLang="zh-CN"/>
              <a:t>的取值0</a:t>
            </a:r>
            <a:r>
              <a:rPr lang="en-US" altLang="zh-CN"/>
              <a:t>..5</a:t>
            </a:r>
            <a:r>
              <a:rPr lang="zh-CN" altLang="en-US"/>
              <a:t>：</a:t>
            </a:r>
          </a:p>
          <a:p>
            <a:pPr eaLnBrk="1" hangingPunct="1">
              <a:buFontTx/>
              <a:buNone/>
            </a:pPr>
            <a:r>
              <a:rPr lang="zh-CN" altLang="en-US"/>
              <a:t>		</a:t>
            </a:r>
            <a:r>
              <a:rPr lang="en-US" altLang="zh-CN"/>
              <a:t>0  </a:t>
            </a:r>
            <a:r>
              <a:rPr lang="zh-CN" altLang="en-US"/>
              <a:t>没有影响	  </a:t>
            </a:r>
            <a:r>
              <a:rPr lang="en-US" altLang="zh-CN"/>
              <a:t>1  </a:t>
            </a:r>
            <a:r>
              <a:rPr lang="zh-CN" altLang="en-US"/>
              <a:t>偶然的</a:t>
            </a:r>
          </a:p>
          <a:p>
            <a:pPr eaLnBrk="1" hangingPunct="1">
              <a:buFontTx/>
              <a:buNone/>
            </a:pPr>
            <a:r>
              <a:rPr lang="zh-CN" altLang="en-US"/>
              <a:t>		</a:t>
            </a:r>
            <a:r>
              <a:rPr lang="en-US" altLang="zh-CN"/>
              <a:t>2  </a:t>
            </a:r>
            <a:r>
              <a:rPr lang="zh-CN" altLang="en-US"/>
              <a:t>适中的	          </a:t>
            </a:r>
            <a:r>
              <a:rPr lang="en-US" altLang="zh-CN"/>
              <a:t>3  </a:t>
            </a:r>
            <a:r>
              <a:rPr lang="zh-CN" altLang="en-US"/>
              <a:t>普通的</a:t>
            </a:r>
          </a:p>
          <a:p>
            <a:pPr eaLnBrk="1" hangingPunct="1">
              <a:buFontTx/>
              <a:buNone/>
            </a:pPr>
            <a:r>
              <a:rPr lang="zh-CN" altLang="en-US"/>
              <a:t>		</a:t>
            </a:r>
            <a:r>
              <a:rPr lang="en-US" altLang="zh-CN"/>
              <a:t>4  </a:t>
            </a:r>
            <a:r>
              <a:rPr lang="zh-CN" altLang="en-US"/>
              <a:t>重要的	          </a:t>
            </a:r>
            <a:r>
              <a:rPr lang="en-US" altLang="zh-CN"/>
              <a:t>5  </a:t>
            </a:r>
            <a:r>
              <a:rPr lang="zh-CN" altLang="en-US"/>
              <a:t>极重要的</a:t>
            </a:r>
          </a:p>
          <a:p>
            <a:pPr eaLnBrk="1" hangingPunct="1">
              <a:buFontTx/>
              <a:buNone/>
            </a:pPr>
            <a:r>
              <a:rPr lang="en-US" altLang="zh-CN" i="1"/>
              <a:t>SUM</a:t>
            </a:r>
            <a:r>
              <a:rPr lang="zh-CN" altLang="en-US"/>
              <a:t>（</a:t>
            </a:r>
            <a:r>
              <a:rPr lang="en-US" altLang="zh-CN" i="1"/>
              <a:t>Fi</a:t>
            </a:r>
            <a:r>
              <a:rPr lang="zh-CN" altLang="en-US"/>
              <a:t>）是求和函数。</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a:extLst>
              <a:ext uri="{FF2B5EF4-FFF2-40B4-BE49-F238E27FC236}">
                <a16:creationId xmlns:a16="http://schemas.microsoft.com/office/drawing/2014/main" id="{F7676AF1-9A79-0849-B775-76FEED196C91}"/>
              </a:ext>
            </a:extLst>
          </p:cNvPr>
          <p:cNvSpPr>
            <a:spLocks noGrp="1" noRot="1" noChangeArrowheads="1"/>
          </p:cNvSpPr>
          <p:nvPr>
            <p:ph type="body" idx="1"/>
          </p:nvPr>
        </p:nvSpPr>
        <p:spPr>
          <a:xfrm>
            <a:off x="76200" y="457200"/>
            <a:ext cx="8915400" cy="5867400"/>
          </a:xfrm>
        </p:spPr>
        <p:txBody>
          <a:bodyPr/>
          <a:lstStyle/>
          <a:p>
            <a:pPr marL="609600" indent="-609600" eaLnBrk="1" hangingPunct="1">
              <a:lnSpc>
                <a:spcPct val="100000"/>
              </a:lnSpc>
            </a:pPr>
            <a:r>
              <a:rPr lang="zh-CN" altLang="en-US"/>
              <a:t>一旦计算出功能点，则该以类似</a:t>
            </a:r>
            <a:r>
              <a:rPr lang="en-US" altLang="zh-CN"/>
              <a:t>LOC </a:t>
            </a:r>
            <a:r>
              <a:rPr lang="zh-CN" altLang="en-US"/>
              <a:t>的方法来使用它们，以规范软件生产率、质量及其他属性的测量：</a:t>
            </a:r>
          </a:p>
          <a:p>
            <a:pPr marL="1009650" lvl="1" indent="-609600" eaLnBrk="1" hangingPunct="1">
              <a:lnSpc>
                <a:spcPct val="100000"/>
              </a:lnSpc>
              <a:buFontTx/>
              <a:buAutoNum type="arabicPeriod"/>
            </a:pPr>
            <a:r>
              <a:rPr lang="zh-CN" altLang="en-US"/>
              <a:t>每个功能点</a:t>
            </a:r>
            <a:r>
              <a:rPr lang="en-US" altLang="zh-CN"/>
              <a:t>(FP)</a:t>
            </a:r>
            <a:r>
              <a:rPr lang="zh-CN" altLang="en-US"/>
              <a:t>的错误数。</a:t>
            </a:r>
          </a:p>
          <a:p>
            <a:pPr marL="1009650" lvl="1" indent="-609600" eaLnBrk="1" hangingPunct="1">
              <a:lnSpc>
                <a:spcPct val="100000"/>
              </a:lnSpc>
              <a:buFontTx/>
              <a:buAutoNum type="arabicPeriod"/>
            </a:pPr>
            <a:r>
              <a:rPr lang="zh-CN" altLang="en-US"/>
              <a:t>每个功能点</a:t>
            </a:r>
            <a:r>
              <a:rPr lang="en-US" altLang="zh-CN"/>
              <a:t>(FP)</a:t>
            </a:r>
            <a:r>
              <a:rPr lang="zh-CN" altLang="en-US"/>
              <a:t>的缺陷数。</a:t>
            </a:r>
          </a:p>
          <a:p>
            <a:pPr marL="1009650" lvl="1" indent="-609600" eaLnBrk="1" hangingPunct="1">
              <a:lnSpc>
                <a:spcPct val="100000"/>
              </a:lnSpc>
              <a:buFontTx/>
              <a:buAutoNum type="arabicPeriod"/>
            </a:pPr>
            <a:r>
              <a:rPr lang="zh-CN" altLang="en-US"/>
              <a:t>每个功能点</a:t>
            </a:r>
            <a:r>
              <a:rPr lang="en-US" altLang="zh-CN"/>
              <a:t>(FP)</a:t>
            </a:r>
            <a:r>
              <a:rPr lang="zh-CN" altLang="en-US"/>
              <a:t>的成本。</a:t>
            </a:r>
          </a:p>
          <a:p>
            <a:pPr marL="1009650" lvl="1" indent="-609600" eaLnBrk="1" hangingPunct="1">
              <a:lnSpc>
                <a:spcPct val="100000"/>
              </a:lnSpc>
              <a:buFontTx/>
              <a:buAutoNum type="arabicPeriod"/>
            </a:pPr>
            <a:r>
              <a:rPr lang="zh-CN" altLang="en-US"/>
              <a:t>每个功能点</a:t>
            </a:r>
            <a:r>
              <a:rPr lang="en-US" altLang="zh-CN"/>
              <a:t>(FP)</a:t>
            </a:r>
            <a:r>
              <a:rPr lang="zh-CN" altLang="en-US"/>
              <a:t>的文档页数。</a:t>
            </a:r>
          </a:p>
          <a:p>
            <a:pPr marL="1009650" lvl="1" indent="-609600" eaLnBrk="1" hangingPunct="1">
              <a:lnSpc>
                <a:spcPct val="100000"/>
              </a:lnSpc>
              <a:buFontTx/>
              <a:buAutoNum type="arabicPeriod"/>
            </a:pPr>
            <a:r>
              <a:rPr lang="zh-CN" altLang="en-US"/>
              <a:t>每人月完成的功能点</a:t>
            </a:r>
            <a:r>
              <a:rPr lang="en-US" altLang="zh-CN"/>
              <a:t>(FP)</a:t>
            </a:r>
            <a:r>
              <a:rPr lang="zh-CN" altLang="en-US"/>
              <a:t>数。</a:t>
            </a:r>
          </a:p>
          <a:p>
            <a:pPr marL="609600" indent="-609600" eaLnBrk="1" hangingPunct="1">
              <a:lnSpc>
                <a:spcPct val="100000"/>
              </a:lnSpc>
            </a:pPr>
            <a:r>
              <a:rPr lang="zh-CN" altLang="en-US"/>
              <a:t>生产率</a:t>
            </a:r>
            <a:r>
              <a:rPr lang="en-US" altLang="zh-CN"/>
              <a:t>=</a:t>
            </a:r>
            <a:r>
              <a:rPr lang="zh-CN" altLang="en-US"/>
              <a:t>功能点数（或千代码行数）</a:t>
            </a:r>
            <a:r>
              <a:rPr lang="en-US" altLang="zh-CN"/>
              <a:t>/</a:t>
            </a:r>
            <a:r>
              <a:rPr lang="zh-CN" altLang="en-US"/>
              <a:t>每人月</a:t>
            </a:r>
          </a:p>
          <a:p>
            <a:pPr marL="609600" indent="-609600" eaLnBrk="1" hangingPunct="1">
              <a:lnSpc>
                <a:spcPct val="100000"/>
              </a:lnSpc>
            </a:pPr>
            <a:r>
              <a:rPr lang="zh-CN" altLang="en-US"/>
              <a:t>成本</a:t>
            </a:r>
            <a:r>
              <a:rPr lang="en-US" altLang="zh-CN"/>
              <a:t>=</a:t>
            </a:r>
            <a:r>
              <a:rPr lang="zh-CN" altLang="en-US"/>
              <a:t>总费用</a:t>
            </a:r>
            <a:r>
              <a:rPr lang="en-US" altLang="zh-CN"/>
              <a:t>/</a:t>
            </a:r>
            <a:r>
              <a:rPr lang="zh-CN" altLang="en-US"/>
              <a:t>功能点数（或千代码行数）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0E911B1-3478-CA4D-A5D5-A1E8CF69ED81}"/>
              </a:ext>
            </a:extLst>
          </p:cNvPr>
          <p:cNvSpPr>
            <a:spLocks noGrp="1" noChangeArrowheads="1"/>
          </p:cNvSpPr>
          <p:nvPr>
            <p:ph type="title"/>
          </p:nvPr>
        </p:nvSpPr>
        <p:spPr>
          <a:xfrm>
            <a:off x="468313" y="333375"/>
            <a:ext cx="8229600" cy="1139825"/>
          </a:xfrm>
        </p:spPr>
        <p:txBody>
          <a:bodyPr/>
          <a:lstStyle/>
          <a:p>
            <a:pPr eaLnBrk="1" hangingPunct="1"/>
            <a:r>
              <a:rPr lang="hr-HR" altLang="zh-CN" sz="3600">
                <a:solidFill>
                  <a:schemeClr val="tx1"/>
                </a:solidFill>
                <a:latin typeface="宋体" panose="02010600030101010101" pitchFamily="2" charset="-122"/>
              </a:rPr>
              <a:t>19.</a:t>
            </a:r>
            <a:r>
              <a:rPr lang="en-US" altLang="zh-CN" sz="3600">
                <a:solidFill>
                  <a:schemeClr val="tx1"/>
                </a:solidFill>
                <a:latin typeface="宋体" panose="02010600030101010101" pitchFamily="2" charset="-122"/>
              </a:rPr>
              <a:t>2.3</a:t>
            </a:r>
            <a:r>
              <a:rPr lang="zh-CN" altLang="en-US" sz="3600">
                <a:solidFill>
                  <a:schemeClr val="tx1"/>
                </a:solidFill>
                <a:latin typeface="宋体" panose="02010600030101010101" pitchFamily="2" charset="-122"/>
              </a:rPr>
              <a:t> 调和代码行和功能点的度量方法</a:t>
            </a:r>
          </a:p>
        </p:txBody>
      </p:sp>
      <p:sp>
        <p:nvSpPr>
          <p:cNvPr id="47106" name="Rectangle 6">
            <a:extLst>
              <a:ext uri="{FF2B5EF4-FFF2-40B4-BE49-F238E27FC236}">
                <a16:creationId xmlns:a16="http://schemas.microsoft.com/office/drawing/2014/main" id="{7BDB7E70-1459-C04C-B2E5-007BEED6705B}"/>
              </a:ext>
            </a:extLst>
          </p:cNvPr>
          <p:cNvSpPr>
            <a:spLocks noChangeArrowheads="1"/>
          </p:cNvSpPr>
          <p:nvPr/>
        </p:nvSpPr>
        <p:spPr bwMode="auto">
          <a:xfrm>
            <a:off x="2657475" y="2476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47107" name="Text Box 8">
            <a:extLst>
              <a:ext uri="{FF2B5EF4-FFF2-40B4-BE49-F238E27FC236}">
                <a16:creationId xmlns:a16="http://schemas.microsoft.com/office/drawing/2014/main" id="{BBB1E3EF-EF29-164F-A214-B83DFFE8F763}"/>
              </a:ext>
            </a:extLst>
          </p:cNvPr>
          <p:cNvSpPr txBox="1">
            <a:spLocks noChangeArrowheads="1"/>
          </p:cNvSpPr>
          <p:nvPr/>
        </p:nvSpPr>
        <p:spPr bwMode="auto">
          <a:xfrm>
            <a:off x="649288" y="1341438"/>
            <a:ext cx="849471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代码行和功能点度量之间的关系依赖于实现软件所采用的程序</a:t>
            </a:r>
          </a:p>
          <a:p>
            <a:pPr eaLnBrk="1" hangingPunct="1">
              <a:lnSpc>
                <a:spcPct val="100000"/>
              </a:lnSpc>
              <a:spcBef>
                <a:spcPct val="0"/>
              </a:spcBef>
              <a:buFontTx/>
              <a:buNone/>
            </a:pPr>
            <a:r>
              <a:rPr lang="zh-CN" altLang="en-US" sz="2400"/>
              <a:t>设计语言及设计的质量</a:t>
            </a:r>
          </a:p>
        </p:txBody>
      </p:sp>
      <p:sp>
        <p:nvSpPr>
          <p:cNvPr id="47108" name="Text Box 7">
            <a:extLst>
              <a:ext uri="{FF2B5EF4-FFF2-40B4-BE49-F238E27FC236}">
                <a16:creationId xmlns:a16="http://schemas.microsoft.com/office/drawing/2014/main" id="{2869CEC2-45AE-8A43-880F-A2275897FC30}"/>
              </a:ext>
            </a:extLst>
          </p:cNvPr>
          <p:cNvSpPr txBox="1">
            <a:spLocks noChangeArrowheads="1"/>
          </p:cNvSpPr>
          <p:nvPr/>
        </p:nvSpPr>
        <p:spPr bwMode="auto">
          <a:xfrm>
            <a:off x="2362200" y="6400800"/>
            <a:ext cx="525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b="1">
                <a:latin typeface="宋体" panose="02010600030101010101" pitchFamily="2" charset="-122"/>
              </a:rPr>
              <a:t>LOC </a:t>
            </a:r>
            <a:r>
              <a:rPr lang="en-US" altLang="zh-CN" sz="1800" b="1"/>
              <a:t>–</a:t>
            </a:r>
            <a:r>
              <a:rPr lang="en-US" altLang="zh-CN" sz="1800" b="1">
                <a:latin typeface="宋体" panose="02010600030101010101" pitchFamily="2" charset="-122"/>
              </a:rPr>
              <a:t> </a:t>
            </a:r>
            <a:r>
              <a:rPr lang="zh-CN" altLang="en-US" sz="1800" b="1">
                <a:latin typeface="宋体" panose="02010600030101010101" pitchFamily="2" charset="-122"/>
              </a:rPr>
              <a:t>代码行    </a:t>
            </a:r>
            <a:r>
              <a:rPr lang="en-US" altLang="zh-CN" sz="1800" b="1">
                <a:latin typeface="Times New Roman" panose="02020603050405020304" pitchFamily="18" charset="0"/>
              </a:rPr>
              <a:t>FP -- </a:t>
            </a:r>
            <a:r>
              <a:rPr lang="zh-CN" altLang="en-US" sz="1800" b="1">
                <a:latin typeface="宋体" panose="02010600030101010101" pitchFamily="2" charset="-122"/>
              </a:rPr>
              <a:t>功能点</a:t>
            </a:r>
            <a:r>
              <a:rPr lang="zh-CN" altLang="en-US" sz="1800" b="1"/>
              <a:t> </a:t>
            </a:r>
          </a:p>
        </p:txBody>
      </p:sp>
      <p:pic>
        <p:nvPicPr>
          <p:cNvPr id="47109" name="图片 11" descr="截图00.png">
            <a:extLst>
              <a:ext uri="{FF2B5EF4-FFF2-40B4-BE49-F238E27FC236}">
                <a16:creationId xmlns:a16="http://schemas.microsoft.com/office/drawing/2014/main" id="{89B36A0C-00B2-0A43-A9C5-E4A3010D96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133600"/>
            <a:ext cx="6048375" cy="430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4E14E147-9839-A649-BAFD-B6921BDD3F62}"/>
              </a:ext>
            </a:extLst>
          </p:cNvPr>
          <p:cNvSpPr txBox="1">
            <a:spLocks noChangeArrowheads="1"/>
          </p:cNvSpPr>
          <p:nvPr/>
        </p:nvSpPr>
        <p:spPr bwMode="auto">
          <a:xfrm>
            <a:off x="7019925" y="2133600"/>
            <a:ext cx="1655763" cy="45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400"/>
              <a:t>利用表中的信息，只要知道了程序设计语言的语句行数，就可以“逆向”估算出现有软件的功能点数量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id="{F6CAF675-16E1-1E43-9D0F-5144C3C9658A}"/>
              </a:ext>
            </a:extLst>
          </p:cNvPr>
          <p:cNvSpPr>
            <a:spLocks noGrp="1" noChangeArrowheads="1"/>
          </p:cNvSpPr>
          <p:nvPr>
            <p:ph type="title"/>
          </p:nvPr>
        </p:nvSpPr>
        <p:spPr/>
        <p:txBody>
          <a:bodyPr/>
          <a:lstStyle/>
          <a:p>
            <a:pPr eaLnBrk="1" hangingPunct="1"/>
            <a:r>
              <a:rPr lang="hr-HR" altLang="zh-CN"/>
              <a:t>19.</a:t>
            </a:r>
            <a:r>
              <a:rPr lang="en-US" altLang="zh-CN"/>
              <a:t>2.4</a:t>
            </a:r>
            <a:r>
              <a:rPr lang="zh-CN" altLang="en-US"/>
              <a:t> 面向对象的度量</a:t>
            </a:r>
          </a:p>
        </p:txBody>
      </p:sp>
      <p:sp>
        <p:nvSpPr>
          <p:cNvPr id="48130" name="内容占位符 2">
            <a:extLst>
              <a:ext uri="{FF2B5EF4-FFF2-40B4-BE49-F238E27FC236}">
                <a16:creationId xmlns:a16="http://schemas.microsoft.com/office/drawing/2014/main" id="{4EBEB9FF-3C12-7743-939C-13B1DA42C65B}"/>
              </a:ext>
            </a:extLst>
          </p:cNvPr>
          <p:cNvSpPr>
            <a:spLocks noGrp="1" noChangeArrowheads="1"/>
          </p:cNvSpPr>
          <p:nvPr>
            <p:ph idx="1"/>
          </p:nvPr>
        </p:nvSpPr>
        <p:spPr>
          <a:xfrm>
            <a:off x="250825" y="1600200"/>
            <a:ext cx="8642350" cy="4525963"/>
          </a:xfrm>
        </p:spPr>
        <p:txBody>
          <a:bodyPr/>
          <a:lstStyle/>
          <a:p>
            <a:pPr eaLnBrk="1" hangingPunct="1"/>
            <a:r>
              <a:rPr lang="en-US" altLang="zh-CN"/>
              <a:t>Lorenz</a:t>
            </a:r>
            <a:r>
              <a:rPr lang="zh-CN" altLang="en-US"/>
              <a:t>和</a:t>
            </a:r>
            <a:r>
              <a:rPr lang="en-US" altLang="zh-CN"/>
              <a:t>Kidd</a:t>
            </a:r>
            <a:r>
              <a:rPr lang="zh-CN" altLang="en-US"/>
              <a:t>提出了下列用于</a:t>
            </a:r>
            <a:r>
              <a:rPr lang="en-US" altLang="zh-CN"/>
              <a:t>OO</a:t>
            </a:r>
            <a:r>
              <a:rPr lang="zh-CN" altLang="en-US"/>
              <a:t>项目的场景： </a:t>
            </a:r>
            <a:endParaRPr lang="en-US" altLang="zh-CN"/>
          </a:p>
          <a:p>
            <a:pPr lvl="1" eaLnBrk="1" hangingPunct="1"/>
            <a:r>
              <a:rPr lang="zh-CN" altLang="en-US">
                <a:solidFill>
                  <a:srgbClr val="FF0000"/>
                </a:solidFill>
              </a:rPr>
              <a:t>场景脚本的数量</a:t>
            </a:r>
            <a:endParaRPr lang="en-US" altLang="zh-CN">
              <a:solidFill>
                <a:srgbClr val="FF0000"/>
              </a:solidFill>
            </a:endParaRPr>
          </a:p>
          <a:p>
            <a:pPr lvl="2" eaLnBrk="1" hangingPunct="1"/>
            <a:r>
              <a:rPr lang="zh-CN" altLang="en-US"/>
              <a:t>场景脚本是一个详细的步骤序列，用来描述用户和应用系统之间的交互</a:t>
            </a:r>
            <a:endParaRPr lang="en-US" altLang="zh-CN"/>
          </a:p>
          <a:p>
            <a:pPr lvl="1" eaLnBrk="1" hangingPunct="1"/>
            <a:r>
              <a:rPr lang="zh-CN" altLang="en-US">
                <a:solidFill>
                  <a:srgbClr val="FF0000"/>
                </a:solidFill>
              </a:rPr>
              <a:t>关键类的数量</a:t>
            </a:r>
            <a:endParaRPr lang="en-US" altLang="zh-CN">
              <a:solidFill>
                <a:srgbClr val="FF0000"/>
              </a:solidFill>
            </a:endParaRPr>
          </a:p>
          <a:p>
            <a:pPr lvl="2" eaLnBrk="1" hangingPunct="1"/>
            <a:r>
              <a:rPr lang="zh-CN" altLang="en-US"/>
              <a:t>关键类是“高度独立的构件”</a:t>
            </a:r>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内容占位符 2">
            <a:extLst>
              <a:ext uri="{FF2B5EF4-FFF2-40B4-BE49-F238E27FC236}">
                <a16:creationId xmlns:a16="http://schemas.microsoft.com/office/drawing/2014/main" id="{5A04FC8D-497D-0A4F-B94C-7C6CAFE22705}"/>
              </a:ext>
            </a:extLst>
          </p:cNvPr>
          <p:cNvSpPr>
            <a:spLocks noGrp="1" noChangeArrowheads="1"/>
          </p:cNvSpPr>
          <p:nvPr>
            <p:ph idx="1"/>
          </p:nvPr>
        </p:nvSpPr>
        <p:spPr>
          <a:xfrm>
            <a:off x="250825" y="188913"/>
            <a:ext cx="8569325" cy="5937250"/>
          </a:xfrm>
        </p:spPr>
        <p:txBody>
          <a:bodyPr/>
          <a:lstStyle/>
          <a:p>
            <a:pPr lvl="1" eaLnBrk="1" hangingPunct="1"/>
            <a:r>
              <a:rPr lang="zh-CN" altLang="en-US">
                <a:solidFill>
                  <a:srgbClr val="FF0000"/>
                </a:solidFill>
              </a:rPr>
              <a:t>支持类的数量</a:t>
            </a:r>
            <a:endParaRPr lang="en-US" altLang="zh-CN">
              <a:solidFill>
                <a:srgbClr val="FF0000"/>
              </a:solidFill>
            </a:endParaRPr>
          </a:p>
          <a:p>
            <a:pPr lvl="2" eaLnBrk="1" hangingPunct="1"/>
            <a:r>
              <a:rPr lang="zh-CN" altLang="en-US"/>
              <a:t>支持类是实现系统所必需的但又不与问题域直接相关的类，如；</a:t>
            </a:r>
            <a:r>
              <a:rPr lang="en-US" altLang="zh-CN"/>
              <a:t>UI</a:t>
            </a:r>
            <a:r>
              <a:rPr lang="zh-CN" altLang="en-US"/>
              <a:t>类，数据库访问记操作类，计算类</a:t>
            </a:r>
            <a:endParaRPr lang="en-US" altLang="zh-CN"/>
          </a:p>
          <a:p>
            <a:pPr lvl="1" eaLnBrk="1" hangingPunct="1"/>
            <a:r>
              <a:rPr lang="zh-CN" altLang="en-US">
                <a:solidFill>
                  <a:srgbClr val="FF0000"/>
                </a:solidFill>
              </a:rPr>
              <a:t>每个关键类的平均支持类数量</a:t>
            </a:r>
            <a:endParaRPr lang="en-US" altLang="zh-CN">
              <a:solidFill>
                <a:srgbClr val="FF0000"/>
              </a:solidFill>
            </a:endParaRPr>
          </a:p>
          <a:p>
            <a:pPr lvl="2" eaLnBrk="1" hangingPunct="1"/>
            <a:r>
              <a:rPr lang="zh-CN" altLang="en-US"/>
              <a:t>关键类早期可确定，在采用</a:t>
            </a:r>
            <a:r>
              <a:rPr lang="en-US" altLang="zh-CN"/>
              <a:t>GUI</a:t>
            </a:r>
            <a:r>
              <a:rPr lang="zh-CN" altLang="en-US"/>
              <a:t>的应用中，支持类是关键类的</a:t>
            </a:r>
            <a:r>
              <a:rPr lang="en-US" altLang="zh-CN"/>
              <a:t>2-3</a:t>
            </a:r>
            <a:r>
              <a:rPr lang="zh-CN" altLang="en-US"/>
              <a:t>倍，在不采用</a:t>
            </a:r>
            <a:r>
              <a:rPr lang="en-US" altLang="zh-CN"/>
              <a:t>GUI</a:t>
            </a:r>
            <a:r>
              <a:rPr lang="zh-CN" altLang="en-US"/>
              <a:t>的应用中，支持类是关键类的</a:t>
            </a:r>
            <a:r>
              <a:rPr lang="en-US" altLang="zh-CN"/>
              <a:t>1-2</a:t>
            </a:r>
            <a:r>
              <a:rPr lang="zh-CN" altLang="en-US"/>
              <a:t>倍。可用于估算支持类数量</a:t>
            </a:r>
            <a:endParaRPr lang="en-US" altLang="zh-CN"/>
          </a:p>
          <a:p>
            <a:pPr lvl="1" eaLnBrk="1" hangingPunct="1">
              <a:lnSpc>
                <a:spcPts val="4000"/>
              </a:lnSpc>
            </a:pPr>
            <a:r>
              <a:rPr lang="zh-CN" altLang="en-US">
                <a:solidFill>
                  <a:srgbClr val="FF0000"/>
                </a:solidFill>
              </a:rPr>
              <a:t>子系统的数量</a:t>
            </a:r>
            <a:endParaRPr lang="en-US" altLang="zh-CN">
              <a:solidFill>
                <a:srgbClr val="FF0000"/>
              </a:solidFill>
            </a:endParaRPr>
          </a:p>
          <a:p>
            <a:pPr lvl="2" eaLnBrk="1" hangingPunct="1"/>
            <a:r>
              <a:rPr lang="zh-CN" altLang="en-US"/>
              <a:t>子系统是实现某个功能的类的集合。一旦确定了子系统，人们就更容易制定出合理的进度计划，并将子系统的工作在项目人员之间进行分配。</a:t>
            </a:r>
            <a:endParaRPr lang="en-US" altLang="zh-CN"/>
          </a:p>
          <a:p>
            <a:pPr lvl="2" eaLnBrk="1" hangingPunct="1"/>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a:extLst>
              <a:ext uri="{FF2B5EF4-FFF2-40B4-BE49-F238E27FC236}">
                <a16:creationId xmlns:a16="http://schemas.microsoft.com/office/drawing/2014/main" id="{033895D0-4068-CB42-AE26-A609FB11526C}"/>
              </a:ext>
            </a:extLst>
          </p:cNvPr>
          <p:cNvSpPr>
            <a:spLocks noGrp="1" noChangeArrowheads="1"/>
          </p:cNvSpPr>
          <p:nvPr>
            <p:ph type="title"/>
          </p:nvPr>
        </p:nvSpPr>
        <p:spPr/>
        <p:txBody>
          <a:bodyPr/>
          <a:lstStyle/>
          <a:p>
            <a:pPr eaLnBrk="1" hangingPunct="1"/>
            <a:endParaRPr lang="zh-CN" altLang="en-US"/>
          </a:p>
        </p:txBody>
      </p:sp>
      <p:sp>
        <p:nvSpPr>
          <p:cNvPr id="50178" name="内容占位符 2">
            <a:extLst>
              <a:ext uri="{FF2B5EF4-FFF2-40B4-BE49-F238E27FC236}">
                <a16:creationId xmlns:a16="http://schemas.microsoft.com/office/drawing/2014/main" id="{930EE61C-F5FE-6E4C-A35A-92D756D0FF3D}"/>
              </a:ext>
            </a:extLst>
          </p:cNvPr>
          <p:cNvSpPr>
            <a:spLocks noGrp="1" noChangeArrowheads="1"/>
          </p:cNvSpPr>
          <p:nvPr>
            <p:ph idx="1"/>
          </p:nvPr>
        </p:nvSpPr>
        <p:spPr>
          <a:xfrm>
            <a:off x="457200" y="1412875"/>
            <a:ext cx="8229600" cy="4713288"/>
          </a:xfrm>
        </p:spPr>
        <p:txBody>
          <a:bodyPr/>
          <a:lstStyle/>
          <a:p>
            <a:pPr eaLnBrk="1" hangingPunct="1"/>
            <a:r>
              <a:rPr lang="zh-CN" altLang="en-US" dirty="0"/>
              <a:t>将上述度量随项目测量（例如花费的工作量、发现的错误和缺陷、建立的模型或文档资料）一起收集。</a:t>
            </a:r>
            <a:endParaRPr lang="en-US" altLang="zh-CN" dirty="0"/>
          </a:p>
          <a:p>
            <a:pPr eaLnBrk="1" hangingPunct="1"/>
            <a:r>
              <a:rPr lang="zh-CN" altLang="en-US" dirty="0"/>
              <a:t>随着数据库规模的增长，面向对象的测量数据和项目测量数据之间的</a:t>
            </a:r>
            <a:r>
              <a:rPr lang="zh-CN" altLang="en-US" dirty="0">
                <a:solidFill>
                  <a:srgbClr val="FF0000"/>
                </a:solidFill>
              </a:rPr>
              <a:t>关系</a:t>
            </a:r>
            <a:r>
              <a:rPr lang="zh-CN" altLang="en-US" dirty="0"/>
              <a:t>将提供有助于项目估算的度量。</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136FD9FE-279D-6247-A896-4DA0AE598D47}"/>
              </a:ext>
            </a:extLst>
          </p:cNvPr>
          <p:cNvSpPr>
            <a:spLocks noGrp="1" noChangeArrowheads="1"/>
          </p:cNvSpPr>
          <p:nvPr>
            <p:ph type="title"/>
          </p:nvPr>
        </p:nvSpPr>
        <p:spPr/>
        <p:txBody>
          <a:bodyPr/>
          <a:lstStyle/>
          <a:p>
            <a:pPr eaLnBrk="1" hangingPunct="1"/>
            <a:r>
              <a:rPr lang="hr-HR" altLang="zh-CN"/>
              <a:t>19.</a:t>
            </a:r>
            <a:r>
              <a:rPr lang="en-US" altLang="zh-CN"/>
              <a:t>2.5</a:t>
            </a:r>
            <a:r>
              <a:rPr lang="zh-CN" altLang="en-US"/>
              <a:t> 面向用例的度量 </a:t>
            </a:r>
          </a:p>
        </p:txBody>
      </p:sp>
      <p:sp>
        <p:nvSpPr>
          <p:cNvPr id="51202" name="内容占位符 2">
            <a:extLst>
              <a:ext uri="{FF2B5EF4-FFF2-40B4-BE49-F238E27FC236}">
                <a16:creationId xmlns:a16="http://schemas.microsoft.com/office/drawing/2014/main" id="{D5A8201A-17D4-1644-A24F-8C6521415579}"/>
              </a:ext>
            </a:extLst>
          </p:cNvPr>
          <p:cNvSpPr>
            <a:spLocks noGrp="1" noChangeArrowheads="1"/>
          </p:cNvSpPr>
          <p:nvPr>
            <p:ph idx="1"/>
          </p:nvPr>
        </p:nvSpPr>
        <p:spPr/>
        <p:txBody>
          <a:bodyPr/>
          <a:lstStyle/>
          <a:p>
            <a:pPr eaLnBrk="1" hangingPunct="1"/>
            <a:r>
              <a:rPr lang="zh-CN" altLang="en-US"/>
              <a:t>用例的大小没有标准</a:t>
            </a:r>
            <a:endParaRPr lang="en-US" altLang="zh-CN"/>
          </a:p>
          <a:p>
            <a:pPr eaLnBrk="1" hangingPunct="1"/>
            <a:r>
              <a:rPr lang="zh-CN" altLang="en-US"/>
              <a:t>将用例作为标准化的测量是不可信的，仍有很多工作要做。</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F9A470A3-0DC0-3B41-8023-679CF93D8EEE}"/>
              </a:ext>
            </a:extLst>
          </p:cNvPr>
          <p:cNvSpPr>
            <a:spLocks noGrp="1" noRot="1" noChangeArrowheads="1"/>
          </p:cNvSpPr>
          <p:nvPr>
            <p:ph type="title"/>
          </p:nvPr>
        </p:nvSpPr>
        <p:spPr>
          <a:xfrm>
            <a:off x="304800" y="152400"/>
            <a:ext cx="8540750" cy="990600"/>
          </a:xfrm>
        </p:spPr>
        <p:txBody>
          <a:bodyPr/>
          <a:lstStyle/>
          <a:p>
            <a:pPr eaLnBrk="1" hangingPunct="1"/>
            <a:r>
              <a:rPr lang="hr-HR" altLang="zh-CN" sz="4800" b="1" dirty="0"/>
              <a:t>19.</a:t>
            </a:r>
            <a:r>
              <a:rPr lang="en-US" altLang="zh-CN" sz="4800" b="1" dirty="0"/>
              <a:t>3</a:t>
            </a:r>
            <a:r>
              <a:rPr lang="zh-CN" altLang="en-US" sz="4800" b="1" dirty="0"/>
              <a:t> </a:t>
            </a:r>
            <a:r>
              <a:rPr lang="en-US" altLang="en-US" sz="4800" b="1" dirty="0" err="1"/>
              <a:t>软件质量度量</a:t>
            </a:r>
            <a:endParaRPr lang="zh-CN" altLang="en-US" sz="4800" dirty="0"/>
          </a:p>
        </p:txBody>
      </p:sp>
      <p:sp>
        <p:nvSpPr>
          <p:cNvPr id="52226" name="Rectangle 3">
            <a:extLst>
              <a:ext uri="{FF2B5EF4-FFF2-40B4-BE49-F238E27FC236}">
                <a16:creationId xmlns:a16="http://schemas.microsoft.com/office/drawing/2014/main" id="{72E9A668-B482-A043-9EE9-0D76E35589A7}"/>
              </a:ext>
            </a:extLst>
          </p:cNvPr>
          <p:cNvSpPr>
            <a:spLocks noGrp="1" noRot="1" noChangeArrowheads="1"/>
          </p:cNvSpPr>
          <p:nvPr>
            <p:ph type="body" idx="1"/>
          </p:nvPr>
        </p:nvSpPr>
        <p:spPr>
          <a:xfrm>
            <a:off x="152400" y="1447800"/>
            <a:ext cx="8839200" cy="5181600"/>
          </a:xfrm>
        </p:spPr>
        <p:txBody>
          <a:bodyPr/>
          <a:lstStyle/>
          <a:p>
            <a:pPr eaLnBrk="1" hangingPunct="1"/>
            <a:r>
              <a:rPr lang="en-US" altLang="en-US" dirty="0" err="1"/>
              <a:t>虽然有很多软件质量的测量方法</a:t>
            </a:r>
            <a:r>
              <a:rPr lang="en-US" altLang="en-US" dirty="0"/>
              <a:t>，</a:t>
            </a:r>
            <a:r>
              <a:rPr lang="zh-CN" altLang="en-US" dirty="0"/>
              <a:t>但对软件进行：正确性</a:t>
            </a:r>
            <a:r>
              <a:rPr lang="en-US" altLang="en-US" dirty="0"/>
              <a:t>、</a:t>
            </a:r>
            <a:r>
              <a:rPr lang="en-US" altLang="en-US" dirty="0" err="1"/>
              <a:t>可维护性、完整性、及可用性的测量为项目组提供了有用的技术指标</a:t>
            </a:r>
            <a:r>
              <a:rPr lang="en-US" altLang="en-US" dirty="0"/>
              <a:t>。</a:t>
            </a:r>
            <a:endParaRPr lang="zh-CN" altLang="en-US" dirty="0"/>
          </a:p>
          <a:p>
            <a:pPr eaLnBrk="1" hangingPunct="1"/>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a:extLst>
              <a:ext uri="{FF2B5EF4-FFF2-40B4-BE49-F238E27FC236}">
                <a16:creationId xmlns:a16="http://schemas.microsoft.com/office/drawing/2014/main" id="{7ABF2E23-7C38-A844-89FC-DAC7CF1ED61B}"/>
              </a:ext>
            </a:extLst>
          </p:cNvPr>
          <p:cNvSpPr>
            <a:spLocks noGrp="1" noRot="1" noChangeArrowheads="1"/>
          </p:cNvSpPr>
          <p:nvPr>
            <p:ph type="body" idx="1"/>
          </p:nvPr>
        </p:nvSpPr>
        <p:spPr>
          <a:xfrm>
            <a:off x="539750" y="908050"/>
            <a:ext cx="8077200" cy="5105400"/>
          </a:xfrm>
        </p:spPr>
        <p:txBody>
          <a:bodyPr/>
          <a:lstStyle/>
          <a:p>
            <a:pPr eaLnBrk="1" hangingPunct="1"/>
            <a:r>
              <a:rPr lang="zh-CN" altLang="en-US" b="1" dirty="0">
                <a:solidFill>
                  <a:srgbClr val="FF0000"/>
                </a:solidFill>
              </a:rPr>
              <a:t>正确性</a:t>
            </a:r>
            <a:r>
              <a:rPr lang="zh-CN" altLang="en-US" dirty="0"/>
              <a:t>：一个程序必须能够正确操作，否则对于用户就没有价值了。</a:t>
            </a:r>
          </a:p>
          <a:p>
            <a:pPr lvl="1" eaLnBrk="1" hangingPunct="1"/>
            <a:r>
              <a:rPr lang="zh-CN" altLang="en-US" dirty="0"/>
              <a:t>正确性是软件完成所需的功能的程度。</a:t>
            </a:r>
          </a:p>
          <a:p>
            <a:pPr lvl="1" eaLnBrk="1" hangingPunct="1"/>
            <a:r>
              <a:rPr lang="zh-CN" altLang="en-US" dirty="0"/>
              <a:t>关于正确性的最常用的测量是</a:t>
            </a:r>
            <a:r>
              <a:rPr lang="zh-CN" altLang="en-US" dirty="0">
                <a:highlight>
                  <a:srgbClr val="FFFF00"/>
                </a:highlight>
              </a:rPr>
              <a:t>每千行代码</a:t>
            </a:r>
            <a:r>
              <a:rPr lang="en-US" altLang="zh-CN" dirty="0">
                <a:highlight>
                  <a:srgbClr val="FFFF00"/>
                </a:highlight>
              </a:rPr>
              <a:t>(KLOC)</a:t>
            </a:r>
            <a:r>
              <a:rPr lang="zh-CN" altLang="en-US" dirty="0">
                <a:highlight>
                  <a:srgbClr val="FFFF00"/>
                </a:highlight>
              </a:rPr>
              <a:t>的缺陷数</a:t>
            </a:r>
          </a:p>
          <a:p>
            <a:pPr lvl="1" eaLnBrk="1" hangingPunct="1"/>
            <a:r>
              <a:rPr lang="zh-CN" altLang="en-US" dirty="0"/>
              <a:t>这里缺陷定义为验证出的与需求不符的地方。</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a:extLst>
              <a:ext uri="{FF2B5EF4-FFF2-40B4-BE49-F238E27FC236}">
                <a16:creationId xmlns:a16="http://schemas.microsoft.com/office/drawing/2014/main" id="{78BB9513-5BCC-B243-810D-B22C4A1DB4D5}"/>
              </a:ext>
            </a:extLst>
          </p:cNvPr>
          <p:cNvSpPr>
            <a:spLocks noGrp="1" noRot="1" noChangeArrowheads="1"/>
          </p:cNvSpPr>
          <p:nvPr>
            <p:ph type="body" idx="1"/>
          </p:nvPr>
        </p:nvSpPr>
        <p:spPr>
          <a:xfrm>
            <a:off x="0" y="76200"/>
            <a:ext cx="9144000" cy="6629400"/>
          </a:xfrm>
        </p:spPr>
        <p:txBody>
          <a:bodyPr/>
          <a:lstStyle/>
          <a:p>
            <a:pPr eaLnBrk="1" hangingPunct="1">
              <a:lnSpc>
                <a:spcPts val="4000"/>
              </a:lnSpc>
            </a:pPr>
            <a:r>
              <a:rPr lang="zh-CN" altLang="en-US" b="1" dirty="0">
                <a:solidFill>
                  <a:srgbClr val="FF0000"/>
                </a:solidFill>
              </a:rPr>
              <a:t>可维护性</a:t>
            </a:r>
            <a:r>
              <a:rPr lang="zh-CN" altLang="en-US" dirty="0"/>
              <a:t>：</a:t>
            </a:r>
            <a:r>
              <a:rPr lang="zh-CN" altLang="en-US" dirty="0">
                <a:highlight>
                  <a:srgbClr val="FFFF00"/>
                </a:highlight>
              </a:rPr>
              <a:t>软件维护所占的工作量比任何其他软件工程活动都大</a:t>
            </a:r>
            <a:r>
              <a:rPr lang="zh-CN" altLang="en-US" dirty="0"/>
              <a:t>。</a:t>
            </a:r>
          </a:p>
          <a:p>
            <a:pPr lvl="1" eaLnBrk="1" hangingPunct="1">
              <a:lnSpc>
                <a:spcPts val="4000"/>
              </a:lnSpc>
            </a:pPr>
            <a:r>
              <a:rPr lang="zh-CN" altLang="en-US" dirty="0"/>
              <a:t>可维护性是指遇到错误时程序能被修改的容易程度；环境发生变化时程序能够适应的容易程度；用户希望改变需求时程序能被增强的容易程度。</a:t>
            </a:r>
          </a:p>
          <a:p>
            <a:pPr lvl="1" eaLnBrk="1" hangingPunct="1">
              <a:lnSpc>
                <a:spcPts val="4000"/>
              </a:lnSpc>
            </a:pPr>
            <a:r>
              <a:rPr lang="zh-CN" altLang="en-US" dirty="0">
                <a:highlight>
                  <a:srgbClr val="FFFF00"/>
                </a:highlight>
              </a:rPr>
              <a:t>可维护性无法直接测量；因必须采用间接测量</a:t>
            </a:r>
            <a:r>
              <a:rPr lang="zh-CN" altLang="en-US" dirty="0"/>
              <a:t>。</a:t>
            </a:r>
          </a:p>
          <a:p>
            <a:pPr lvl="1" eaLnBrk="1" hangingPunct="1">
              <a:lnSpc>
                <a:spcPts val="4000"/>
              </a:lnSpc>
            </a:pPr>
            <a:r>
              <a:rPr lang="zh-CN" altLang="en-US" dirty="0"/>
              <a:t>一个简单的面向时间的度量是</a:t>
            </a:r>
            <a:r>
              <a:rPr lang="zh-CN" altLang="en-US" dirty="0">
                <a:solidFill>
                  <a:srgbClr val="FF0000"/>
                </a:solidFill>
                <a:highlight>
                  <a:srgbClr val="FFFF00"/>
                </a:highlight>
              </a:rPr>
              <a:t>平均修改时间</a:t>
            </a:r>
            <a:r>
              <a:rPr lang="en-US" altLang="zh-CN" dirty="0">
                <a:highlight>
                  <a:srgbClr val="FFFF00"/>
                </a:highlight>
              </a:rPr>
              <a:t>(mean-time-to-change</a:t>
            </a:r>
            <a:r>
              <a:rPr lang="zh-CN" altLang="en-US" dirty="0">
                <a:highlight>
                  <a:srgbClr val="FFFF00"/>
                </a:highlight>
              </a:rPr>
              <a:t>，</a:t>
            </a:r>
            <a:r>
              <a:rPr lang="en-US" altLang="zh-CN" dirty="0">
                <a:highlight>
                  <a:srgbClr val="FFFF00"/>
                </a:highlight>
              </a:rPr>
              <a:t>MTTC)</a:t>
            </a:r>
            <a:r>
              <a:rPr lang="zh-CN" altLang="en-US" dirty="0"/>
              <a:t>，即分析改变的需求、设计合适的修改方案、实现修改、测试，并将修改后的结果发布给用户所花的时间。</a:t>
            </a:r>
          </a:p>
          <a:p>
            <a:pPr lvl="1" eaLnBrk="1" hangingPunct="1">
              <a:lnSpc>
                <a:spcPts val="4000"/>
              </a:lnSpc>
            </a:pPr>
            <a:r>
              <a:rPr lang="zh-CN" altLang="en-US" dirty="0"/>
              <a:t>一般情况下，可维护的程序与不可维护的程序相比，有较低的</a:t>
            </a:r>
            <a:r>
              <a:rPr lang="en-US" altLang="zh-CN" dirty="0"/>
              <a:t>MTTC(</a:t>
            </a:r>
            <a:r>
              <a:rPr lang="zh-CN" altLang="en-US" dirty="0"/>
              <a:t>相对于同类修改而言</a:t>
            </a:r>
            <a:r>
              <a:rPr lang="en-US" altLang="zh-CN" dirty="0"/>
              <a:t>)</a:t>
            </a:r>
            <a:r>
              <a:rPr lang="zh-CN" altLang="en-US" dirty="0"/>
              <a:t>。</a:t>
            </a:r>
          </a:p>
          <a:p>
            <a:pPr eaLnBrk="1" hangingPunct="1">
              <a:lnSpc>
                <a:spcPts val="4000"/>
              </a:lnSpc>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Oval 6">
            <a:extLst>
              <a:ext uri="{FF2B5EF4-FFF2-40B4-BE49-F238E27FC236}">
                <a16:creationId xmlns:a16="http://schemas.microsoft.com/office/drawing/2014/main" id="{0A5745C2-09DD-3C43-8174-3B8372B573C0}"/>
              </a:ext>
            </a:extLst>
          </p:cNvPr>
          <p:cNvSpPr>
            <a:spLocks noChangeArrowheads="1"/>
          </p:cNvSpPr>
          <p:nvPr/>
        </p:nvSpPr>
        <p:spPr bwMode="auto">
          <a:xfrm>
            <a:off x="2743200" y="1438275"/>
            <a:ext cx="4102100" cy="41021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8434" name="AutoShape 7">
            <a:extLst>
              <a:ext uri="{FF2B5EF4-FFF2-40B4-BE49-F238E27FC236}">
                <a16:creationId xmlns:a16="http://schemas.microsoft.com/office/drawing/2014/main" id="{3EBCF161-A8F9-0840-A602-FA0B7E4EE8A0}"/>
              </a:ext>
            </a:extLst>
          </p:cNvPr>
          <p:cNvSpPr>
            <a:spLocks noChangeArrowheads="1"/>
          </p:cNvSpPr>
          <p:nvPr/>
        </p:nvSpPr>
        <p:spPr bwMode="auto">
          <a:xfrm>
            <a:off x="3048000" y="1514475"/>
            <a:ext cx="3429000" cy="2965450"/>
          </a:xfrm>
          <a:prstGeom prst="triangle">
            <a:avLst>
              <a:gd name="adj" fmla="val 50000"/>
            </a:avLst>
          </a:prstGeom>
          <a:solidFill>
            <a:srgbClr val="00CCFF"/>
          </a:solidFill>
          <a:ln w="9525">
            <a:solidFill>
              <a:schemeClr val="tx1"/>
            </a:solidFill>
            <a:miter lim="800000"/>
            <a:headEnd/>
            <a:tailEnd/>
          </a:ln>
        </p:spPr>
        <p:txBody>
          <a:bodyPr wrap="none"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a:p>
        </p:txBody>
      </p:sp>
      <p:sp>
        <p:nvSpPr>
          <p:cNvPr id="18435" name="Text Box 8">
            <a:extLst>
              <a:ext uri="{FF2B5EF4-FFF2-40B4-BE49-F238E27FC236}">
                <a16:creationId xmlns:a16="http://schemas.microsoft.com/office/drawing/2014/main" id="{36C27C69-4B27-6F4C-B3CA-925D0FA9E20C}"/>
              </a:ext>
            </a:extLst>
          </p:cNvPr>
          <p:cNvSpPr txBox="1">
            <a:spLocks noChangeArrowheads="1"/>
          </p:cNvSpPr>
          <p:nvPr/>
        </p:nvSpPr>
        <p:spPr bwMode="auto">
          <a:xfrm>
            <a:off x="4343400" y="30384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solidFill>
                  <a:srgbClr val="000000"/>
                </a:solidFill>
              </a:rPr>
              <a:t>过程</a:t>
            </a:r>
          </a:p>
        </p:txBody>
      </p:sp>
      <p:sp>
        <p:nvSpPr>
          <p:cNvPr id="18436" name="Text Box 9">
            <a:extLst>
              <a:ext uri="{FF2B5EF4-FFF2-40B4-BE49-F238E27FC236}">
                <a16:creationId xmlns:a16="http://schemas.microsoft.com/office/drawing/2014/main" id="{4F088AA0-1BEE-DF48-ADBF-B8D2880086CF}"/>
              </a:ext>
            </a:extLst>
          </p:cNvPr>
          <p:cNvSpPr txBox="1">
            <a:spLocks noChangeArrowheads="1"/>
          </p:cNvSpPr>
          <p:nvPr/>
        </p:nvSpPr>
        <p:spPr bwMode="auto">
          <a:xfrm>
            <a:off x="1676400" y="19716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客户特征</a:t>
            </a:r>
          </a:p>
        </p:txBody>
      </p:sp>
      <p:sp>
        <p:nvSpPr>
          <p:cNvPr id="18437" name="Text Box 10">
            <a:extLst>
              <a:ext uri="{FF2B5EF4-FFF2-40B4-BE49-F238E27FC236}">
                <a16:creationId xmlns:a16="http://schemas.microsoft.com/office/drawing/2014/main" id="{B1519EE6-B436-1F4B-8B9E-19E8904FA8B3}"/>
              </a:ext>
            </a:extLst>
          </p:cNvPr>
          <p:cNvSpPr txBox="1">
            <a:spLocks noChangeArrowheads="1"/>
          </p:cNvSpPr>
          <p:nvPr/>
        </p:nvSpPr>
        <p:spPr bwMode="auto">
          <a:xfrm>
            <a:off x="6300788" y="198913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商业条件</a:t>
            </a:r>
          </a:p>
        </p:txBody>
      </p:sp>
      <p:sp>
        <p:nvSpPr>
          <p:cNvPr id="18438" name="Text Box 11">
            <a:extLst>
              <a:ext uri="{FF2B5EF4-FFF2-40B4-BE49-F238E27FC236}">
                <a16:creationId xmlns:a16="http://schemas.microsoft.com/office/drawing/2014/main" id="{D669F900-2607-F34D-B191-0C44F3D23BB5}"/>
              </a:ext>
            </a:extLst>
          </p:cNvPr>
          <p:cNvSpPr txBox="1">
            <a:spLocks noChangeArrowheads="1"/>
          </p:cNvSpPr>
          <p:nvPr/>
        </p:nvSpPr>
        <p:spPr bwMode="auto">
          <a:xfrm>
            <a:off x="4495800" y="9810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产品</a:t>
            </a:r>
          </a:p>
        </p:txBody>
      </p:sp>
      <p:sp>
        <p:nvSpPr>
          <p:cNvPr id="18439" name="Text Box 12">
            <a:extLst>
              <a:ext uri="{FF2B5EF4-FFF2-40B4-BE49-F238E27FC236}">
                <a16:creationId xmlns:a16="http://schemas.microsoft.com/office/drawing/2014/main" id="{4A42B8CB-15A5-5841-9F1A-D7B9870B9F52}"/>
              </a:ext>
            </a:extLst>
          </p:cNvPr>
          <p:cNvSpPr txBox="1">
            <a:spLocks noChangeArrowheads="1"/>
          </p:cNvSpPr>
          <p:nvPr/>
        </p:nvSpPr>
        <p:spPr bwMode="auto">
          <a:xfrm>
            <a:off x="6553200" y="41814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技术</a:t>
            </a:r>
          </a:p>
        </p:txBody>
      </p:sp>
      <p:sp>
        <p:nvSpPr>
          <p:cNvPr id="18440" name="Text Box 13">
            <a:extLst>
              <a:ext uri="{FF2B5EF4-FFF2-40B4-BE49-F238E27FC236}">
                <a16:creationId xmlns:a16="http://schemas.microsoft.com/office/drawing/2014/main" id="{26CBF961-7A6F-024B-B98D-B10B55C37FB6}"/>
              </a:ext>
            </a:extLst>
          </p:cNvPr>
          <p:cNvSpPr txBox="1">
            <a:spLocks noChangeArrowheads="1"/>
          </p:cNvSpPr>
          <p:nvPr/>
        </p:nvSpPr>
        <p:spPr bwMode="auto">
          <a:xfrm>
            <a:off x="2057400" y="4257675"/>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人员</a:t>
            </a:r>
          </a:p>
        </p:txBody>
      </p:sp>
      <p:sp>
        <p:nvSpPr>
          <p:cNvPr id="18441" name="Text Box 14">
            <a:extLst>
              <a:ext uri="{FF2B5EF4-FFF2-40B4-BE49-F238E27FC236}">
                <a16:creationId xmlns:a16="http://schemas.microsoft.com/office/drawing/2014/main" id="{C32B87D0-9F10-684B-9F19-5FBACD9A9607}"/>
              </a:ext>
            </a:extLst>
          </p:cNvPr>
          <p:cNvSpPr txBox="1">
            <a:spLocks noChangeArrowheads="1"/>
          </p:cNvSpPr>
          <p:nvPr/>
        </p:nvSpPr>
        <p:spPr bwMode="auto">
          <a:xfrm>
            <a:off x="4419600" y="4562475"/>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400" b="1"/>
              <a:t>开发环境</a:t>
            </a:r>
          </a:p>
        </p:txBody>
      </p:sp>
      <p:sp>
        <p:nvSpPr>
          <p:cNvPr id="18442" name="Rectangle 16">
            <a:extLst>
              <a:ext uri="{FF2B5EF4-FFF2-40B4-BE49-F238E27FC236}">
                <a16:creationId xmlns:a16="http://schemas.microsoft.com/office/drawing/2014/main" id="{6796F365-C87D-224D-B0FF-DDC115EFE499}"/>
              </a:ext>
            </a:extLst>
          </p:cNvPr>
          <p:cNvSpPr>
            <a:spLocks noGrp="1" noChangeArrowheads="1"/>
          </p:cNvSpPr>
          <p:nvPr>
            <p:ph type="title"/>
          </p:nvPr>
        </p:nvSpPr>
        <p:spPr>
          <a:xfrm>
            <a:off x="468313" y="5715000"/>
            <a:ext cx="8229600" cy="1143000"/>
          </a:xfrm>
        </p:spPr>
        <p:txBody>
          <a:bodyPr/>
          <a:lstStyle/>
          <a:p>
            <a:pPr eaLnBrk="1" hangingPunct="1"/>
            <a:r>
              <a:rPr lang="zh-CN" altLang="en-US" sz="2800" b="1">
                <a:solidFill>
                  <a:schemeClr val="tx1"/>
                </a:solidFill>
              </a:rPr>
              <a:t>图  软件质量和组织有效性的决定因素</a:t>
            </a:r>
          </a:p>
        </p:txBody>
      </p:sp>
      <p:sp>
        <p:nvSpPr>
          <p:cNvPr id="18443" name="标题 1">
            <a:extLst>
              <a:ext uri="{FF2B5EF4-FFF2-40B4-BE49-F238E27FC236}">
                <a16:creationId xmlns:a16="http://schemas.microsoft.com/office/drawing/2014/main" id="{EA19EDB7-5310-214F-91D3-1CFE0D2C60BE}"/>
              </a:ext>
            </a:extLst>
          </p:cNvPr>
          <p:cNvSpPr txBox="1">
            <a:spLocks/>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hr-HR" altLang="zh-CN" sz="4400">
                <a:solidFill>
                  <a:schemeClr val="tx2"/>
                </a:solidFill>
              </a:rPr>
              <a:t>19.</a:t>
            </a:r>
            <a:r>
              <a:rPr lang="en-US" altLang="zh-CN" sz="4400">
                <a:solidFill>
                  <a:schemeClr val="tx2"/>
                </a:solidFill>
              </a:rPr>
              <a:t>1.1 </a:t>
            </a:r>
            <a:r>
              <a:rPr lang="zh-CN" altLang="en-US" sz="4400">
                <a:solidFill>
                  <a:schemeClr val="tx2"/>
                </a:solidFill>
              </a:rPr>
              <a:t>过程度量和软件过程改进</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a:extLst>
              <a:ext uri="{FF2B5EF4-FFF2-40B4-BE49-F238E27FC236}">
                <a16:creationId xmlns:a16="http://schemas.microsoft.com/office/drawing/2014/main" id="{582BA382-3ACB-CD49-BCA4-EDDEADF8D633}"/>
              </a:ext>
            </a:extLst>
          </p:cNvPr>
          <p:cNvSpPr>
            <a:spLocks noGrp="1" noRot="1" noChangeArrowheads="1"/>
          </p:cNvSpPr>
          <p:nvPr>
            <p:ph type="body" idx="1"/>
          </p:nvPr>
        </p:nvSpPr>
        <p:spPr>
          <a:xfrm>
            <a:off x="468313" y="1268413"/>
            <a:ext cx="8229600" cy="4525962"/>
          </a:xfrm>
        </p:spPr>
        <p:txBody>
          <a:bodyPr/>
          <a:lstStyle/>
          <a:p>
            <a:pPr eaLnBrk="1" hangingPunct="1"/>
            <a:r>
              <a:rPr lang="zh-CN" altLang="en-US" b="1">
                <a:solidFill>
                  <a:srgbClr val="FF0000"/>
                </a:solidFill>
              </a:rPr>
              <a:t>完整性</a:t>
            </a:r>
            <a:r>
              <a:rPr lang="zh-CN" altLang="en-US"/>
              <a:t>：在黑客及病毒横行的现在，软件完整性已变得日益重要。</a:t>
            </a:r>
          </a:p>
          <a:p>
            <a:pPr lvl="1" eaLnBrk="1" hangingPunct="1"/>
            <a:r>
              <a:rPr lang="zh-CN" altLang="en-US"/>
              <a:t>这个属性测量系统在安全方面的抗攻击</a:t>
            </a:r>
            <a:r>
              <a:rPr lang="en-US" altLang="zh-CN"/>
              <a:t>(</a:t>
            </a:r>
            <a:r>
              <a:rPr lang="zh-CN" altLang="en-US"/>
              <a:t>包括偶然的和蓄意的</a:t>
            </a:r>
            <a:r>
              <a:rPr lang="en-US" altLang="zh-CN"/>
              <a:t>)</a:t>
            </a:r>
            <a:r>
              <a:rPr lang="zh-CN" altLang="en-US"/>
              <a:t>能力。</a:t>
            </a:r>
          </a:p>
          <a:p>
            <a:pPr lvl="1" eaLnBrk="1" hangingPunct="1"/>
            <a:r>
              <a:rPr lang="zh-CN" altLang="en-US"/>
              <a:t>攻击可能发生在软件的三个主要成分上：程序、数据及文档。</a:t>
            </a:r>
          </a:p>
          <a:p>
            <a:pPr eaLnBrk="1" hangingPunct="1"/>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a:extLst>
              <a:ext uri="{FF2B5EF4-FFF2-40B4-BE49-F238E27FC236}">
                <a16:creationId xmlns:a16="http://schemas.microsoft.com/office/drawing/2014/main" id="{2296705A-170B-E74A-992A-F0FC7650A895}"/>
              </a:ext>
            </a:extLst>
          </p:cNvPr>
          <p:cNvSpPr>
            <a:spLocks noGrp="1" noRot="1" noChangeArrowheads="1"/>
          </p:cNvSpPr>
          <p:nvPr>
            <p:ph type="body" idx="1"/>
          </p:nvPr>
        </p:nvSpPr>
        <p:spPr>
          <a:xfrm>
            <a:off x="0" y="333375"/>
            <a:ext cx="9144000" cy="5565775"/>
          </a:xfrm>
        </p:spPr>
        <p:txBody>
          <a:bodyPr/>
          <a:lstStyle/>
          <a:p>
            <a:pPr eaLnBrk="1" hangingPunct="1">
              <a:lnSpc>
                <a:spcPts val="4000"/>
              </a:lnSpc>
            </a:pPr>
            <a:r>
              <a:rPr lang="zh-CN" altLang="en-US" dirty="0"/>
              <a:t>为了测量完整性，必须定义两个附加的属性：</a:t>
            </a:r>
          </a:p>
          <a:p>
            <a:pPr eaLnBrk="1" hangingPunct="1">
              <a:lnSpc>
                <a:spcPts val="4000"/>
              </a:lnSpc>
              <a:buFontTx/>
              <a:buNone/>
            </a:pPr>
            <a:r>
              <a:rPr lang="zh-CN" altLang="en-US" dirty="0"/>
              <a:t>    </a:t>
            </a:r>
            <a:r>
              <a:rPr lang="zh-CN" altLang="en-US" b="1" dirty="0">
                <a:solidFill>
                  <a:srgbClr val="FF0000"/>
                </a:solidFill>
              </a:rPr>
              <a:t>威胁和安全性</a:t>
            </a:r>
            <a:r>
              <a:rPr lang="zh-CN" altLang="en-US" dirty="0"/>
              <a:t>。</a:t>
            </a:r>
          </a:p>
          <a:p>
            <a:pPr lvl="1" eaLnBrk="1" hangingPunct="1">
              <a:lnSpc>
                <a:spcPts val="4000"/>
              </a:lnSpc>
            </a:pPr>
            <a:r>
              <a:rPr lang="zh-CN" altLang="en-US" b="1" dirty="0"/>
              <a:t>危险性</a:t>
            </a:r>
            <a:r>
              <a:rPr lang="zh-CN" altLang="en-US" dirty="0"/>
              <a:t>是某个特定类型的攻击在给定时间内发生的可能性</a:t>
            </a:r>
            <a:r>
              <a:rPr lang="en-US" altLang="zh-CN" dirty="0"/>
              <a:t>(</a:t>
            </a:r>
            <a:r>
              <a:rPr lang="zh-CN" altLang="en-US" dirty="0"/>
              <a:t>能够根据经验估算或推断出来</a:t>
            </a:r>
            <a:r>
              <a:rPr lang="en-US" altLang="zh-CN" dirty="0"/>
              <a:t>)</a:t>
            </a:r>
            <a:r>
              <a:rPr lang="zh-CN" altLang="en-US" dirty="0"/>
              <a:t>。</a:t>
            </a:r>
          </a:p>
          <a:p>
            <a:pPr lvl="1" eaLnBrk="1" hangingPunct="1">
              <a:lnSpc>
                <a:spcPts val="4000"/>
              </a:lnSpc>
            </a:pPr>
            <a:r>
              <a:rPr lang="zh-CN" altLang="en-US" b="1" dirty="0"/>
              <a:t>安全性</a:t>
            </a:r>
            <a:r>
              <a:rPr lang="zh-CN" altLang="en-US" dirty="0"/>
              <a:t>是某个特定类型的攻击将被击退的可能性</a:t>
            </a:r>
            <a:r>
              <a:rPr lang="en-US" altLang="zh-CN" dirty="0"/>
              <a:t>(</a:t>
            </a:r>
            <a:r>
              <a:rPr lang="zh-CN" altLang="en-US" dirty="0"/>
              <a:t>也能够根据经验估算或推断出来</a:t>
            </a:r>
            <a:r>
              <a:rPr lang="en-US" altLang="zh-CN" dirty="0"/>
              <a:t>)</a:t>
            </a:r>
            <a:r>
              <a:rPr lang="zh-CN" altLang="en-US" dirty="0"/>
              <a:t>。</a:t>
            </a:r>
          </a:p>
          <a:p>
            <a:pPr eaLnBrk="1" hangingPunct="1">
              <a:lnSpc>
                <a:spcPts val="4000"/>
              </a:lnSpc>
            </a:pPr>
            <a:r>
              <a:rPr lang="zh-CN" altLang="en-US" dirty="0"/>
              <a:t>一个系统的完整性可以定义为：</a:t>
            </a:r>
          </a:p>
          <a:p>
            <a:pPr lvl="1" eaLnBrk="1" hangingPunct="1">
              <a:lnSpc>
                <a:spcPts val="4000"/>
              </a:lnSpc>
            </a:pPr>
            <a:r>
              <a:rPr lang="zh-CN" altLang="en-US" dirty="0"/>
              <a:t>完整性</a:t>
            </a:r>
            <a:r>
              <a:rPr lang="en-US" altLang="zh-CN" dirty="0"/>
              <a:t>=Σ</a:t>
            </a:r>
            <a:r>
              <a:rPr lang="zh-CN" altLang="en-US" dirty="0"/>
              <a:t>［</a:t>
            </a:r>
            <a:r>
              <a:rPr lang="en-US" altLang="zh-CN" dirty="0"/>
              <a:t>1-(</a:t>
            </a:r>
            <a:r>
              <a:rPr lang="zh-CN" altLang="en-US" dirty="0"/>
              <a:t>危险性</a:t>
            </a:r>
            <a:r>
              <a:rPr lang="en-US" altLang="zh-CN" dirty="0"/>
              <a:t>×(1-</a:t>
            </a:r>
            <a:r>
              <a:rPr lang="zh-CN" altLang="en-US" dirty="0"/>
              <a:t>安全性</a:t>
            </a:r>
            <a:r>
              <a:rPr lang="en-US" altLang="zh-CN" dirty="0"/>
              <a:t>))</a:t>
            </a:r>
            <a:r>
              <a:rPr lang="zh-CN" altLang="en-US" dirty="0"/>
              <a:t>］</a:t>
            </a:r>
          </a:p>
          <a:p>
            <a:pPr eaLnBrk="1" hangingPunct="1">
              <a:lnSpc>
                <a:spcPts val="4000"/>
              </a:lnSpc>
            </a:pPr>
            <a:r>
              <a:rPr lang="zh-CN" altLang="en-US" dirty="0"/>
              <a:t>这是威胁及安全性针对每种类型的攻击求和。</a:t>
            </a:r>
          </a:p>
          <a:p>
            <a:pPr eaLnBrk="1" hangingPunct="1">
              <a:lnSpc>
                <a:spcPts val="4000"/>
              </a:lnSpc>
            </a:pPr>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a:extLst>
              <a:ext uri="{FF2B5EF4-FFF2-40B4-BE49-F238E27FC236}">
                <a16:creationId xmlns:a16="http://schemas.microsoft.com/office/drawing/2014/main" id="{5776DB11-D5D1-DE4B-8C4E-A03E5AA63662}"/>
              </a:ext>
            </a:extLst>
          </p:cNvPr>
          <p:cNvSpPr>
            <a:spLocks noGrp="1" noRot="1" noChangeArrowheads="1"/>
          </p:cNvSpPr>
          <p:nvPr>
            <p:ph type="body" idx="1"/>
          </p:nvPr>
        </p:nvSpPr>
        <p:spPr>
          <a:xfrm>
            <a:off x="0" y="304800"/>
            <a:ext cx="9144000" cy="6096000"/>
          </a:xfrm>
        </p:spPr>
        <p:txBody>
          <a:bodyPr/>
          <a:lstStyle/>
          <a:p>
            <a:pPr eaLnBrk="1" hangingPunct="1"/>
            <a:r>
              <a:rPr lang="zh-CN" altLang="en-US" b="1" dirty="0">
                <a:solidFill>
                  <a:srgbClr val="FF0000"/>
                </a:solidFill>
              </a:rPr>
              <a:t>可用性</a:t>
            </a:r>
            <a:r>
              <a:rPr lang="zh-CN" altLang="en-US" dirty="0"/>
              <a:t>：若一个程序不是“用户友好的”，它是注定会失败的，即使它所完成的功能很有价值。</a:t>
            </a:r>
          </a:p>
          <a:p>
            <a:pPr lvl="1" eaLnBrk="1" hangingPunct="1"/>
            <a:r>
              <a:rPr lang="zh-CN" altLang="en-US" dirty="0"/>
              <a:t>可用性试图量化“用户友好性”，并根据四个特性来测量：</a:t>
            </a:r>
          </a:p>
          <a:p>
            <a:pPr lvl="2" eaLnBrk="1" hangingPunct="1"/>
            <a:r>
              <a:rPr lang="en-US" altLang="zh-CN" dirty="0"/>
              <a:t>1)</a:t>
            </a:r>
            <a:r>
              <a:rPr lang="zh-CN" altLang="en-US" dirty="0"/>
              <a:t>学会一个系统所需的体力的和</a:t>
            </a:r>
            <a:r>
              <a:rPr lang="en-US" altLang="zh-CN" dirty="0"/>
              <a:t>/</a:t>
            </a:r>
            <a:r>
              <a:rPr lang="zh-CN" altLang="en-US" dirty="0"/>
              <a:t>或智力的投入</a:t>
            </a:r>
          </a:p>
          <a:p>
            <a:pPr lvl="2" eaLnBrk="1" hangingPunct="1"/>
            <a:r>
              <a:rPr lang="en-US" altLang="zh-CN" dirty="0"/>
              <a:t>2)</a:t>
            </a:r>
            <a:r>
              <a:rPr lang="zh-CN" altLang="en-US" dirty="0"/>
              <a:t>在系统的使用上达到中等效率所需的时间；</a:t>
            </a:r>
          </a:p>
          <a:p>
            <a:pPr lvl="2" eaLnBrk="1" hangingPunct="1"/>
            <a:r>
              <a:rPr lang="en-US" altLang="zh-CN" dirty="0"/>
              <a:t>3)</a:t>
            </a:r>
            <a:r>
              <a:rPr lang="zh-CN" altLang="en-US" dirty="0"/>
              <a:t>当系统由某个具有中等效率的人使用时，测量到的生产率的净增长</a:t>
            </a:r>
            <a:r>
              <a:rPr lang="en-US" altLang="zh-CN" dirty="0"/>
              <a:t>(</a:t>
            </a:r>
            <a:r>
              <a:rPr lang="zh-CN" altLang="en-US" dirty="0"/>
              <a:t>与被该系统替代的老系统相比</a:t>
            </a:r>
            <a:r>
              <a:rPr lang="en-US" altLang="zh-CN" dirty="0"/>
              <a:t>)</a:t>
            </a:r>
            <a:r>
              <a:rPr lang="zh-CN" altLang="en-US" dirty="0"/>
              <a:t>； </a:t>
            </a:r>
          </a:p>
          <a:p>
            <a:pPr lvl="2" eaLnBrk="1" hangingPunct="1"/>
            <a:r>
              <a:rPr lang="en-US" altLang="zh-CN" dirty="0"/>
              <a:t>4)</a:t>
            </a:r>
            <a:r>
              <a:rPr lang="zh-CN" altLang="en-US" dirty="0"/>
              <a:t>用户对系统的态度的一个主观评估</a:t>
            </a:r>
            <a:r>
              <a:rPr lang="en-US" altLang="zh-CN" dirty="0"/>
              <a:t>(</a:t>
            </a:r>
            <a:r>
              <a:rPr lang="zh-CN" altLang="en-US" dirty="0"/>
              <a:t>有时可以通过调查表获得</a:t>
            </a:r>
            <a:r>
              <a:rPr lang="en-US" altLang="zh-CN" dirty="0"/>
              <a:t>)</a:t>
            </a:r>
            <a:r>
              <a:rPr lang="zh-CN" alt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1">
            <a:extLst>
              <a:ext uri="{FF2B5EF4-FFF2-40B4-BE49-F238E27FC236}">
                <a16:creationId xmlns:a16="http://schemas.microsoft.com/office/drawing/2014/main" id="{2073ACB9-B0DA-B54D-B449-723CFEE39777}"/>
              </a:ext>
            </a:extLst>
          </p:cNvPr>
          <p:cNvSpPr>
            <a:spLocks noRot="1" noChangeArrowheads="1"/>
          </p:cNvSpPr>
          <p:nvPr/>
        </p:nvSpPr>
        <p:spPr bwMode="auto">
          <a:xfrm>
            <a:off x="228600" y="0"/>
            <a:ext cx="85407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lnSpc>
                <a:spcPct val="150000"/>
              </a:lnSpc>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lnSpc>
                <a:spcPct val="150000"/>
              </a:lnSpc>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lnSpc>
                <a:spcPct val="150000"/>
              </a:lnSpc>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FontTx/>
              <a:buNone/>
            </a:pPr>
            <a:r>
              <a:rPr lang="hr-HR" altLang="zh-CN" sz="4400" b="1">
                <a:solidFill>
                  <a:schemeClr val="tx2"/>
                </a:solidFill>
              </a:rPr>
              <a:t>19.</a:t>
            </a:r>
            <a:r>
              <a:rPr lang="en-US" altLang="zh-CN" sz="4400" b="1">
                <a:solidFill>
                  <a:schemeClr val="tx2"/>
                </a:solidFill>
              </a:rPr>
              <a:t>3.2 </a:t>
            </a:r>
            <a:r>
              <a:rPr lang="zh-CN" altLang="en-US" sz="4400" b="1">
                <a:solidFill>
                  <a:schemeClr val="tx2"/>
                </a:solidFill>
              </a:rPr>
              <a:t>缺陷排除效率</a:t>
            </a:r>
            <a:endParaRPr lang="zh-CN" altLang="en-US" sz="4400">
              <a:solidFill>
                <a:schemeClr val="tx2"/>
              </a:solidFill>
            </a:endParaRPr>
          </a:p>
        </p:txBody>
      </p:sp>
      <p:sp>
        <p:nvSpPr>
          <p:cNvPr id="58370" name="Rectangle 13">
            <a:extLst>
              <a:ext uri="{FF2B5EF4-FFF2-40B4-BE49-F238E27FC236}">
                <a16:creationId xmlns:a16="http://schemas.microsoft.com/office/drawing/2014/main" id="{437699C2-12EA-4E48-959E-EBBCDF791CC1}"/>
              </a:ext>
            </a:extLst>
          </p:cNvPr>
          <p:cNvSpPr>
            <a:spLocks noGrp="1" noRot="1" noChangeArrowheads="1"/>
          </p:cNvSpPr>
          <p:nvPr>
            <p:ph type="body" idx="1"/>
          </p:nvPr>
        </p:nvSpPr>
        <p:spPr>
          <a:xfrm>
            <a:off x="468313" y="1143000"/>
            <a:ext cx="8280400" cy="4953000"/>
          </a:xfrm>
        </p:spPr>
        <p:txBody>
          <a:bodyPr/>
          <a:lstStyle/>
          <a:p>
            <a:pPr eaLnBrk="1" hangingPunct="1"/>
            <a:r>
              <a:rPr lang="zh-CN" altLang="zh-CN" sz="2800" dirty="0">
                <a:highlight>
                  <a:srgbClr val="FFFF00"/>
                </a:highlight>
              </a:rPr>
              <a:t>缺陷排除效率(DRE)</a:t>
            </a:r>
            <a:r>
              <a:rPr lang="zh-CN" altLang="zh-CN" sz="2800" dirty="0"/>
              <a:t>在项目级和过程级都能提供有益的质量度量</a:t>
            </a:r>
            <a:r>
              <a:rPr lang="zh-CN" altLang="en-US" sz="2800" dirty="0"/>
              <a:t>。</a:t>
            </a:r>
            <a:endParaRPr lang="zh-CN" altLang="zh-CN" sz="2800" dirty="0"/>
          </a:p>
          <a:p>
            <a:pPr eaLnBrk="1" hangingPunct="1"/>
            <a:r>
              <a:rPr lang="zh-CN" altLang="en-US" sz="2800" dirty="0"/>
              <a:t>当把一个项目作为一个整体来考虑时，</a:t>
            </a:r>
            <a:r>
              <a:rPr lang="en-US" altLang="zh-CN" sz="2800" dirty="0"/>
              <a:t>DRE </a:t>
            </a:r>
            <a:r>
              <a:rPr lang="zh-CN" altLang="en-US" sz="2800" dirty="0"/>
              <a:t>按如下方式定义：</a:t>
            </a:r>
          </a:p>
          <a:p>
            <a:pPr lvl="1" eaLnBrk="1" hangingPunct="1"/>
            <a:r>
              <a:rPr lang="en-US" altLang="zh-CN" sz="2400" dirty="0">
                <a:solidFill>
                  <a:srgbClr val="FF0000"/>
                </a:solidFill>
              </a:rPr>
              <a:t>DRE=E/(E</a:t>
            </a:r>
            <a:r>
              <a:rPr lang="zh-CN" altLang="en-US" sz="2400" dirty="0">
                <a:solidFill>
                  <a:srgbClr val="FF0000"/>
                </a:solidFill>
              </a:rPr>
              <a:t>＋</a:t>
            </a:r>
            <a:r>
              <a:rPr lang="en-US" altLang="zh-CN" sz="2400" dirty="0">
                <a:solidFill>
                  <a:srgbClr val="FF0000"/>
                </a:solidFill>
              </a:rPr>
              <a:t>D)</a:t>
            </a:r>
            <a:r>
              <a:rPr lang="zh-CN" altLang="en-US" sz="2400" dirty="0"/>
              <a:t>，其中：</a:t>
            </a:r>
          </a:p>
          <a:p>
            <a:pPr lvl="2" eaLnBrk="1" hangingPunct="1"/>
            <a:r>
              <a:rPr lang="en-US" altLang="zh-CN" sz="2000" dirty="0"/>
              <a:t>E=</a:t>
            </a:r>
            <a:r>
              <a:rPr lang="zh-CN" altLang="en-US" sz="2000" dirty="0"/>
              <a:t>软件交付给最终用户之前所发现的错误数</a:t>
            </a:r>
          </a:p>
          <a:p>
            <a:pPr lvl="2" eaLnBrk="1" hangingPunct="1"/>
            <a:r>
              <a:rPr lang="en-US" altLang="zh-CN" sz="2000" dirty="0"/>
              <a:t>D=</a:t>
            </a:r>
            <a:r>
              <a:rPr lang="zh-CN" altLang="en-US" sz="2000" dirty="0"/>
              <a:t>软件交付之后所发现的缺陷数</a:t>
            </a:r>
          </a:p>
          <a:p>
            <a:pPr lvl="2" eaLnBrk="1" hangingPunct="1"/>
            <a:r>
              <a:rPr lang="zh-CN" altLang="en-US" sz="2000" dirty="0"/>
              <a:t>最理想的</a:t>
            </a:r>
            <a:r>
              <a:rPr lang="en-US" altLang="zh-CN" sz="2000" dirty="0"/>
              <a:t>DRE </a:t>
            </a:r>
            <a:r>
              <a:rPr lang="zh-CN" altLang="en-US" sz="2000" dirty="0"/>
              <a:t>值是</a:t>
            </a:r>
            <a:r>
              <a:rPr lang="en-US" altLang="zh-CN" sz="2000" dirty="0"/>
              <a:t>1</a:t>
            </a:r>
            <a:r>
              <a:rPr lang="zh-CN" altLang="en-US" sz="2000" dirty="0"/>
              <a:t>，即软件中没有发现缺陷。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3">
            <a:extLst>
              <a:ext uri="{FF2B5EF4-FFF2-40B4-BE49-F238E27FC236}">
                <a16:creationId xmlns:a16="http://schemas.microsoft.com/office/drawing/2014/main" id="{B63B2136-DD43-644F-A79E-2D1B2E7EDEBD}"/>
              </a:ext>
            </a:extLst>
          </p:cNvPr>
          <p:cNvSpPr>
            <a:spLocks noGrp="1" noRot="1" noChangeArrowheads="1"/>
          </p:cNvSpPr>
          <p:nvPr>
            <p:ph type="body" idx="1"/>
          </p:nvPr>
        </p:nvSpPr>
        <p:spPr>
          <a:xfrm>
            <a:off x="0" y="576263"/>
            <a:ext cx="9144000" cy="4724400"/>
          </a:xfrm>
        </p:spPr>
        <p:txBody>
          <a:bodyPr/>
          <a:lstStyle/>
          <a:p>
            <a:pPr eaLnBrk="1" hangingPunct="1"/>
            <a:r>
              <a:rPr lang="zh-CN" altLang="en-US" sz="2800" dirty="0"/>
              <a:t>如果</a:t>
            </a:r>
            <a:r>
              <a:rPr lang="en-US" altLang="zh-CN" sz="2800" dirty="0"/>
              <a:t>DRE </a:t>
            </a:r>
            <a:r>
              <a:rPr lang="zh-CN" altLang="en-US" sz="2800" dirty="0"/>
              <a:t>作为一个度量，提供关于质量控制和保证活动的过滤能力的衡量指标，则</a:t>
            </a:r>
            <a:r>
              <a:rPr lang="en-US" altLang="zh-CN" sz="2800" dirty="0"/>
              <a:t>DRE </a:t>
            </a:r>
            <a:r>
              <a:rPr lang="zh-CN" altLang="en-US" sz="2800" dirty="0"/>
              <a:t>鼓励软件项目组采用先进技术，以便在交付之前发现尽可能多的错误。</a:t>
            </a:r>
          </a:p>
          <a:p>
            <a:pPr eaLnBrk="1" hangingPunct="1"/>
            <a:r>
              <a:rPr lang="en-US" altLang="zh-CN" sz="2800" dirty="0"/>
              <a:t>DRE </a:t>
            </a:r>
            <a:r>
              <a:rPr lang="zh-CN" altLang="en-US" sz="2800" dirty="0"/>
              <a:t>也能够用来在项目中评估一个小组发现错误的能力。</a:t>
            </a:r>
          </a:p>
          <a:p>
            <a:pPr eaLnBrk="1" hangingPunct="1"/>
            <a:r>
              <a:rPr lang="zh-CN" altLang="en-US" sz="2800" dirty="0"/>
              <a:t>一个软件项目组</a:t>
            </a:r>
            <a:r>
              <a:rPr lang="en-US" altLang="zh-CN" sz="2800" dirty="0"/>
              <a:t>(</a:t>
            </a:r>
            <a:r>
              <a:rPr lang="zh-CN" altLang="en-US" sz="2800" dirty="0"/>
              <a:t>或单个软件工程师</a:t>
            </a:r>
            <a:r>
              <a:rPr lang="en-US" altLang="zh-CN" sz="2800" dirty="0"/>
              <a:t>)</a:t>
            </a:r>
            <a:r>
              <a:rPr lang="zh-CN" altLang="en-US" sz="2800" dirty="0"/>
              <a:t>的质量目标是使</a:t>
            </a:r>
            <a:r>
              <a:rPr lang="en-US" altLang="zh-CN" sz="2800" dirty="0"/>
              <a:t>DRE </a:t>
            </a:r>
            <a:r>
              <a:rPr lang="zh-CN" altLang="en-US" sz="2800" dirty="0"/>
              <a:t>接近</a:t>
            </a:r>
            <a:r>
              <a:rPr lang="en-US" altLang="zh-CN" sz="2800" dirty="0"/>
              <a:t>1</a:t>
            </a:r>
            <a:r>
              <a:rPr lang="zh-CN" altLang="en-US" sz="2800" dirty="0"/>
              <a:t>。即，错误应该在传递到下一个活动之前被过滤掉。</a:t>
            </a:r>
          </a:p>
          <a:p>
            <a:pPr eaLnBrk="1" hangingPunct="1"/>
            <a:endParaRPr lang="zh-CN" altLang="en-US" sz="2800" dirty="0"/>
          </a:p>
          <a:p>
            <a:pPr eaLnBrk="1" hangingPunct="1"/>
            <a:endParaRPr lang="en-US" altLang="zh-C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a:extLst>
              <a:ext uri="{FF2B5EF4-FFF2-40B4-BE49-F238E27FC236}">
                <a16:creationId xmlns:a16="http://schemas.microsoft.com/office/drawing/2014/main" id="{9AFA2E20-F564-3C4C-BEE5-73347F019FBD}"/>
              </a:ext>
            </a:extLst>
          </p:cNvPr>
          <p:cNvSpPr>
            <a:spLocks noGrp="1" noChangeArrowheads="1"/>
          </p:cNvSpPr>
          <p:nvPr>
            <p:ph type="title"/>
          </p:nvPr>
        </p:nvSpPr>
        <p:spPr/>
        <p:txBody>
          <a:bodyPr/>
          <a:lstStyle/>
          <a:p>
            <a:pPr eaLnBrk="1" hangingPunct="1"/>
            <a:r>
              <a:rPr lang="zh-CN" altLang="en-US"/>
              <a:t>过程测量的方法</a:t>
            </a:r>
          </a:p>
        </p:txBody>
      </p:sp>
      <p:sp>
        <p:nvSpPr>
          <p:cNvPr id="19458" name="内容占位符 2">
            <a:extLst>
              <a:ext uri="{FF2B5EF4-FFF2-40B4-BE49-F238E27FC236}">
                <a16:creationId xmlns:a16="http://schemas.microsoft.com/office/drawing/2014/main" id="{6499C864-B611-F440-9B7B-BFA82D6D9829}"/>
              </a:ext>
            </a:extLst>
          </p:cNvPr>
          <p:cNvSpPr>
            <a:spLocks noGrp="1" noChangeArrowheads="1"/>
          </p:cNvSpPr>
          <p:nvPr>
            <p:ph idx="1"/>
          </p:nvPr>
        </p:nvSpPr>
        <p:spPr>
          <a:xfrm>
            <a:off x="179388" y="1600200"/>
            <a:ext cx="8686800" cy="4781128"/>
          </a:xfrm>
        </p:spPr>
        <p:txBody>
          <a:bodyPr/>
          <a:lstStyle/>
          <a:p>
            <a:pPr marL="609600" indent="-609600" eaLnBrk="1" hangingPunct="1">
              <a:lnSpc>
                <a:spcPts val="4000"/>
              </a:lnSpc>
            </a:pPr>
            <a:r>
              <a:rPr lang="zh-CN" altLang="en-US" dirty="0"/>
              <a:t>间接地测量一个软件过程的一些属性。包括：</a:t>
            </a:r>
          </a:p>
          <a:p>
            <a:pPr marL="1009650" lvl="1" indent="-609600" eaLnBrk="1" hangingPunct="1">
              <a:lnSpc>
                <a:spcPts val="4000"/>
              </a:lnSpc>
              <a:buFontTx/>
              <a:buAutoNum type="arabicPeriod"/>
            </a:pPr>
            <a:r>
              <a:rPr lang="zh-CN" altLang="en-US" dirty="0"/>
              <a:t>软件发布之前发现的错误数</a:t>
            </a:r>
          </a:p>
          <a:p>
            <a:pPr marL="1009650" lvl="1" indent="-609600" eaLnBrk="1" hangingPunct="1">
              <a:lnSpc>
                <a:spcPts val="4000"/>
              </a:lnSpc>
              <a:buFontTx/>
              <a:buAutoNum type="arabicPeriod"/>
            </a:pPr>
            <a:r>
              <a:rPr lang="zh-CN" altLang="en-US" dirty="0"/>
              <a:t>由最终用户报告的缺陷数</a:t>
            </a:r>
          </a:p>
          <a:p>
            <a:pPr marL="1009650" lvl="1" indent="-609600" eaLnBrk="1" hangingPunct="1">
              <a:lnSpc>
                <a:spcPts val="4000"/>
              </a:lnSpc>
              <a:buFontTx/>
              <a:buAutoNum type="arabicPeriod"/>
            </a:pPr>
            <a:r>
              <a:rPr lang="zh-CN" altLang="en-US" dirty="0"/>
              <a:t>交付的工作产品</a:t>
            </a:r>
          </a:p>
          <a:p>
            <a:pPr marL="1009650" lvl="1" indent="-609600" eaLnBrk="1" hangingPunct="1">
              <a:lnSpc>
                <a:spcPts val="4000"/>
              </a:lnSpc>
              <a:buFontTx/>
              <a:buAutoNum type="arabicPeriod"/>
            </a:pPr>
            <a:r>
              <a:rPr lang="zh-CN" altLang="en-US" dirty="0"/>
              <a:t>花费的工作量</a:t>
            </a:r>
          </a:p>
          <a:p>
            <a:pPr marL="1009650" lvl="1" indent="-609600" eaLnBrk="1" hangingPunct="1">
              <a:lnSpc>
                <a:spcPts val="4000"/>
              </a:lnSpc>
              <a:buFontTx/>
              <a:buAutoNum type="arabicPeriod"/>
            </a:pPr>
            <a:r>
              <a:rPr lang="zh-CN" altLang="en-US" dirty="0"/>
              <a:t>花费的时间</a:t>
            </a:r>
          </a:p>
          <a:p>
            <a:pPr marL="1009650" lvl="1" indent="-609600" eaLnBrk="1" hangingPunct="1">
              <a:lnSpc>
                <a:spcPts val="4000"/>
              </a:lnSpc>
              <a:buFontTx/>
              <a:buAutoNum type="arabicPeriod"/>
            </a:pPr>
            <a:r>
              <a:rPr lang="zh-CN" altLang="en-US" dirty="0"/>
              <a:t>与进度计划的差距</a:t>
            </a:r>
          </a:p>
          <a:p>
            <a:pPr marL="1009650" lvl="1" indent="-609600" eaLnBrk="1" hangingPunct="1">
              <a:lnSpc>
                <a:spcPts val="4000"/>
              </a:lnSpc>
              <a:buFontTx/>
              <a:buAutoNum type="arabicPeriod"/>
            </a:pPr>
            <a:r>
              <a:rPr lang="zh-CN" altLang="en-US" dirty="0"/>
              <a:t>以及其他测量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11B543F-8045-DF4A-B3CD-74C314D76D09}"/>
              </a:ext>
            </a:extLst>
          </p:cNvPr>
          <p:cNvSpPr>
            <a:spLocks noGrp="1" noChangeArrowheads="1"/>
          </p:cNvSpPr>
          <p:nvPr>
            <p:ph type="title"/>
          </p:nvPr>
        </p:nvSpPr>
        <p:spPr/>
        <p:txBody>
          <a:bodyPr/>
          <a:lstStyle/>
          <a:p>
            <a:pPr marL="838200" indent="-838200" eaLnBrk="1" hangingPunct="1"/>
            <a:r>
              <a:rPr lang="zh-CN" altLang="en-US"/>
              <a:t>过程度量和软件过程改善</a:t>
            </a:r>
          </a:p>
        </p:txBody>
      </p:sp>
      <p:sp>
        <p:nvSpPr>
          <p:cNvPr id="20482" name="内容占位符 4">
            <a:extLst>
              <a:ext uri="{FF2B5EF4-FFF2-40B4-BE49-F238E27FC236}">
                <a16:creationId xmlns:a16="http://schemas.microsoft.com/office/drawing/2014/main" id="{6C9F92DE-A54F-2243-B4FE-9A1DDAFFA1A6}"/>
              </a:ext>
            </a:extLst>
          </p:cNvPr>
          <p:cNvSpPr>
            <a:spLocks noGrp="1" noChangeArrowheads="1"/>
          </p:cNvSpPr>
          <p:nvPr>
            <p:ph idx="1"/>
          </p:nvPr>
        </p:nvSpPr>
        <p:spPr/>
        <p:txBody>
          <a:bodyPr/>
          <a:lstStyle/>
          <a:p>
            <a:pPr eaLnBrk="1" hangingPunct="1">
              <a:spcBef>
                <a:spcPct val="30000"/>
              </a:spcBef>
            </a:pPr>
            <a:r>
              <a:rPr lang="zh-CN" altLang="en-US" dirty="0">
                <a:latin typeface="宋体" panose="02010600030101010101" pitchFamily="2" charset="-122"/>
              </a:rPr>
              <a:t>不同类型的过程数据分为</a:t>
            </a:r>
            <a:r>
              <a:rPr lang="zh-CN" altLang="en-US" dirty="0"/>
              <a:t>“</a:t>
            </a:r>
            <a:r>
              <a:rPr lang="zh-CN" altLang="en-US" dirty="0">
                <a:solidFill>
                  <a:srgbClr val="FF0000"/>
                </a:solidFill>
                <a:latin typeface="宋体" panose="02010600030101010101" pitchFamily="2" charset="-122"/>
              </a:rPr>
              <a:t>私有的和公用的</a:t>
            </a:r>
            <a:r>
              <a:rPr lang="zh-CN" altLang="en-US" dirty="0"/>
              <a:t>”</a:t>
            </a:r>
            <a:endParaRPr lang="zh-CN" altLang="en-US" dirty="0">
              <a:latin typeface="宋体" panose="02010600030101010101" pitchFamily="2" charset="-122"/>
            </a:endParaRPr>
          </a:p>
          <a:p>
            <a:pPr lvl="1" eaLnBrk="1" hangingPunct="1">
              <a:spcBef>
                <a:spcPct val="30000"/>
              </a:spcBef>
            </a:pPr>
            <a:r>
              <a:rPr lang="zh-CN" altLang="en-US" dirty="0">
                <a:latin typeface="宋体" panose="02010600030101010101" pitchFamily="2" charset="-122"/>
              </a:rPr>
              <a:t>如私有的度量数据有：缺陷率</a:t>
            </a:r>
            <a:r>
              <a:rPr lang="en-US" altLang="zh-CN" dirty="0">
                <a:latin typeface="宋体" panose="02010600030101010101" pitchFamily="2" charset="-122"/>
              </a:rPr>
              <a:t>(</a:t>
            </a:r>
            <a:r>
              <a:rPr lang="zh-CN" altLang="en-US" dirty="0">
                <a:latin typeface="宋体" panose="02010600030101010101" pitchFamily="2" charset="-122"/>
              </a:rPr>
              <a:t>个人的</a:t>
            </a:r>
            <a:r>
              <a:rPr lang="en-US" altLang="zh-CN" dirty="0">
                <a:latin typeface="宋体" panose="02010600030101010101" pitchFamily="2" charset="-122"/>
              </a:rPr>
              <a:t>)</a:t>
            </a:r>
            <a:r>
              <a:rPr lang="zh-CN" altLang="en-US" dirty="0">
                <a:latin typeface="宋体" panose="02010600030101010101" pitchFamily="2" charset="-122"/>
              </a:rPr>
              <a:t>、缺陷率</a:t>
            </a:r>
            <a:r>
              <a:rPr lang="en-US" altLang="zh-CN" dirty="0">
                <a:latin typeface="宋体" panose="02010600030101010101" pitchFamily="2" charset="-122"/>
              </a:rPr>
              <a:t>(</a:t>
            </a:r>
            <a:r>
              <a:rPr lang="zh-CN" altLang="en-US" dirty="0">
                <a:latin typeface="宋体" panose="02010600030101010101" pitchFamily="2" charset="-122"/>
              </a:rPr>
              <a:t>模块的</a:t>
            </a:r>
            <a:r>
              <a:rPr lang="en-US" altLang="zh-CN" dirty="0">
                <a:latin typeface="宋体" panose="02010600030101010101" pitchFamily="2" charset="-122"/>
              </a:rPr>
              <a:t>)</a:t>
            </a:r>
            <a:r>
              <a:rPr lang="zh-CN" altLang="en-US" dirty="0">
                <a:latin typeface="宋体" panose="02010600030101010101" pitchFamily="2" charset="-122"/>
              </a:rPr>
              <a:t>、开发中发现的错误</a:t>
            </a:r>
            <a:endParaRPr lang="en-US" altLang="zh-CN" dirty="0">
              <a:latin typeface="宋体" panose="02010600030101010101" pitchFamily="2" charset="-122"/>
            </a:endParaRPr>
          </a:p>
          <a:p>
            <a:pPr eaLnBrk="1" hangingPunct="1"/>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51DB91A-043B-D546-8126-0EA7C268806F}"/>
              </a:ext>
            </a:extLst>
          </p:cNvPr>
          <p:cNvSpPr>
            <a:spLocks noGrp="1" noRot="1" noChangeArrowheads="1"/>
          </p:cNvSpPr>
          <p:nvPr>
            <p:ph type="title"/>
          </p:nvPr>
        </p:nvSpPr>
        <p:spPr/>
        <p:txBody>
          <a:bodyPr/>
          <a:lstStyle/>
          <a:p>
            <a:pPr eaLnBrk="1" hangingPunct="1"/>
            <a:r>
              <a:rPr lang="zh-CN" altLang="en-US"/>
              <a:t>公用的度量数据</a:t>
            </a:r>
          </a:p>
        </p:txBody>
      </p:sp>
      <p:sp>
        <p:nvSpPr>
          <p:cNvPr id="21506" name="Rectangle 3">
            <a:extLst>
              <a:ext uri="{FF2B5EF4-FFF2-40B4-BE49-F238E27FC236}">
                <a16:creationId xmlns:a16="http://schemas.microsoft.com/office/drawing/2014/main" id="{171967BC-3BF2-9E4A-8682-7E5DB0DE8315}"/>
              </a:ext>
            </a:extLst>
          </p:cNvPr>
          <p:cNvSpPr>
            <a:spLocks noGrp="1" noRot="1" noChangeArrowheads="1"/>
          </p:cNvSpPr>
          <p:nvPr>
            <p:ph type="body" idx="1"/>
          </p:nvPr>
        </p:nvSpPr>
        <p:spPr>
          <a:xfrm>
            <a:off x="250825" y="1484313"/>
            <a:ext cx="8642350" cy="4525962"/>
          </a:xfrm>
        </p:spPr>
        <p:txBody>
          <a:bodyPr/>
          <a:lstStyle/>
          <a:p>
            <a:pPr marL="609600" indent="-609600" eaLnBrk="1" hangingPunct="1"/>
            <a:r>
              <a:rPr lang="zh-CN" altLang="en-US" sz="2800" dirty="0"/>
              <a:t>某些过程度量对软件项目组是私有的，但对所有小组成员是公用的。</a:t>
            </a:r>
          </a:p>
          <a:p>
            <a:pPr marL="1009650" lvl="1" indent="-609600" eaLnBrk="1" hangingPunct="1">
              <a:buFontTx/>
              <a:buAutoNum type="arabicPeriod"/>
            </a:pPr>
            <a:r>
              <a:rPr lang="zh-CN" altLang="en-US" sz="2400" dirty="0"/>
              <a:t>主要软件功能</a:t>
            </a:r>
            <a:r>
              <a:rPr lang="en-US" altLang="zh-CN" sz="2400" dirty="0"/>
              <a:t>(</a:t>
            </a:r>
            <a:r>
              <a:rPr lang="zh-CN" altLang="en-US" sz="2400" dirty="0"/>
              <a:t>由多个开发人员完成</a:t>
            </a:r>
            <a:r>
              <a:rPr lang="en-US" altLang="zh-CN" sz="2400" dirty="0"/>
              <a:t>)</a:t>
            </a:r>
            <a:r>
              <a:rPr lang="zh-CN" altLang="en-US" sz="2400" dirty="0"/>
              <a:t>的缺陷报告；</a:t>
            </a:r>
          </a:p>
          <a:p>
            <a:pPr marL="1009650" lvl="1" indent="-609600" eaLnBrk="1" hangingPunct="1">
              <a:buFontTx/>
              <a:buAutoNum type="arabicPeriod"/>
            </a:pPr>
            <a:r>
              <a:rPr lang="zh-CN" altLang="en-US" sz="2400" dirty="0"/>
              <a:t>正式技术复审中发现的错误；</a:t>
            </a:r>
          </a:p>
          <a:p>
            <a:pPr marL="1009650" lvl="1" indent="-609600" eaLnBrk="1" hangingPunct="1">
              <a:buFontTx/>
              <a:buAutoNum type="arabicPeriod"/>
            </a:pPr>
            <a:r>
              <a:rPr lang="zh-CN" altLang="en-US" sz="2400" dirty="0"/>
              <a:t>每个模块和功能的代码行或功能点。</a:t>
            </a:r>
          </a:p>
          <a:p>
            <a:pPr marL="1009650" lvl="1" indent="-609600" eaLnBrk="1" hangingPunct="1">
              <a:buFontTx/>
              <a:buNone/>
            </a:pPr>
            <a:r>
              <a:rPr lang="zh-CN" altLang="en-US" sz="2400" dirty="0"/>
              <a:t>这些数据可由小组进行复查，以找出能够改善小组性能的指标。</a:t>
            </a:r>
          </a:p>
          <a:p>
            <a:pPr marL="609600" indent="-609600" eaLnBrk="1" hangingPunct="1"/>
            <a:endParaRPr lang="en-US"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7F24C1CE-027A-6D4A-91A5-5411175D9591}"/>
              </a:ext>
            </a:extLst>
          </p:cNvPr>
          <p:cNvSpPr>
            <a:spLocks noGrp="1" noRot="1" noChangeArrowheads="1"/>
          </p:cNvSpPr>
          <p:nvPr>
            <p:ph type="title"/>
          </p:nvPr>
        </p:nvSpPr>
        <p:spPr>
          <a:xfrm>
            <a:off x="304800" y="0"/>
            <a:ext cx="8540750" cy="1219200"/>
          </a:xfrm>
        </p:spPr>
        <p:txBody>
          <a:bodyPr/>
          <a:lstStyle/>
          <a:p>
            <a:pPr eaLnBrk="1" hangingPunct="1"/>
            <a:r>
              <a:rPr lang="zh-CN" altLang="en-US"/>
              <a:t>小组改进错误的方法</a:t>
            </a:r>
          </a:p>
        </p:txBody>
      </p:sp>
      <p:sp>
        <p:nvSpPr>
          <p:cNvPr id="237571" name="Rectangle 3">
            <a:extLst>
              <a:ext uri="{FF2B5EF4-FFF2-40B4-BE49-F238E27FC236}">
                <a16:creationId xmlns:a16="http://schemas.microsoft.com/office/drawing/2014/main" id="{92E30A41-7BAE-374F-BB49-6744B444B429}"/>
              </a:ext>
            </a:extLst>
          </p:cNvPr>
          <p:cNvSpPr>
            <a:spLocks noGrp="1" noRot="1" noChangeArrowheads="1"/>
          </p:cNvSpPr>
          <p:nvPr>
            <p:ph type="body" idx="1"/>
          </p:nvPr>
        </p:nvSpPr>
        <p:spPr>
          <a:xfrm>
            <a:off x="0" y="1143000"/>
            <a:ext cx="9144000" cy="5715000"/>
          </a:xfrm>
        </p:spPr>
        <p:txBody>
          <a:bodyPr/>
          <a:lstStyle/>
          <a:p>
            <a:pPr marL="514350" indent="-514350" eaLnBrk="1" hangingPunct="1">
              <a:lnSpc>
                <a:spcPts val="4000"/>
              </a:lnSpc>
              <a:buFontTx/>
              <a:buAutoNum type="arabicPeriod"/>
            </a:pPr>
            <a:r>
              <a:rPr lang="zh-CN" altLang="en-US" sz="2800" dirty="0"/>
              <a:t>根据来源分类所有的错误和缺陷</a:t>
            </a:r>
            <a:r>
              <a:rPr lang="en-US" altLang="zh-CN" sz="2800" dirty="0"/>
              <a:t>(</a:t>
            </a:r>
            <a:r>
              <a:rPr lang="zh-CN" altLang="en-US" sz="2800" dirty="0"/>
              <a:t>如，规格说明中的错误，逻辑错误，与标准不符的错误等</a:t>
            </a:r>
            <a:r>
              <a:rPr lang="en-US" altLang="zh-CN" sz="2800" dirty="0"/>
              <a:t>)</a:t>
            </a:r>
            <a:r>
              <a:rPr lang="zh-CN" altLang="en-US" sz="2800" dirty="0"/>
              <a:t>。</a:t>
            </a:r>
          </a:p>
          <a:p>
            <a:pPr marL="514350" indent="-514350" eaLnBrk="1" hangingPunct="1">
              <a:lnSpc>
                <a:spcPts val="4000"/>
              </a:lnSpc>
              <a:buFontTx/>
              <a:buAutoNum type="arabicPeriod"/>
            </a:pPr>
            <a:r>
              <a:rPr lang="zh-CN" altLang="en-US" sz="2800" dirty="0"/>
              <a:t>记录修改每个错误和缺陷的成本。</a:t>
            </a:r>
          </a:p>
          <a:p>
            <a:pPr marL="514350" indent="-514350" eaLnBrk="1" hangingPunct="1">
              <a:lnSpc>
                <a:spcPts val="4000"/>
              </a:lnSpc>
              <a:buFontTx/>
              <a:buAutoNum type="arabicPeriod"/>
            </a:pPr>
            <a:r>
              <a:rPr lang="zh-CN" altLang="en-US" sz="2800" dirty="0"/>
              <a:t>统计每一类错误和缺陷的数目，并按降序排列。</a:t>
            </a:r>
          </a:p>
          <a:p>
            <a:pPr marL="514350" indent="-514350" eaLnBrk="1" hangingPunct="1">
              <a:lnSpc>
                <a:spcPts val="4000"/>
              </a:lnSpc>
              <a:buFontTx/>
              <a:buAutoNum type="arabicPeriod"/>
            </a:pPr>
            <a:r>
              <a:rPr lang="zh-CN" altLang="en-US" sz="2800" dirty="0"/>
              <a:t>计算每一类错误和缺陷的总成本。</a:t>
            </a:r>
          </a:p>
          <a:p>
            <a:pPr marL="514350" indent="-514350" eaLnBrk="1" hangingPunct="1">
              <a:lnSpc>
                <a:spcPts val="4000"/>
              </a:lnSpc>
              <a:buFontTx/>
              <a:buAutoNum type="arabicPeriod"/>
            </a:pPr>
            <a:r>
              <a:rPr lang="zh-CN" altLang="en-US" sz="2800" dirty="0"/>
              <a:t>分析结果数据，找出造成组织最高成本的错误和缺陷类型。</a:t>
            </a:r>
          </a:p>
          <a:p>
            <a:pPr marL="514350" indent="-514350" eaLnBrk="1" hangingPunct="1">
              <a:lnSpc>
                <a:spcPts val="4000"/>
              </a:lnSpc>
              <a:buFontTx/>
              <a:buAutoNum type="arabicPeriod"/>
            </a:pPr>
            <a:r>
              <a:rPr lang="zh-CN" altLang="en-US" sz="2800" dirty="0"/>
              <a:t>产生修正过程的计划，目的是消除</a:t>
            </a:r>
            <a:r>
              <a:rPr lang="en-US" altLang="zh-CN" sz="2800" dirty="0"/>
              <a:t>(</a:t>
            </a:r>
            <a:r>
              <a:rPr lang="zh-CN" altLang="en-US" sz="2800" dirty="0"/>
              <a:t>或降低其出现的频率</a:t>
            </a:r>
            <a:r>
              <a:rPr lang="en-US" altLang="zh-CN" sz="2800" dirty="0"/>
              <a:t>)</a:t>
            </a:r>
            <a:r>
              <a:rPr lang="zh-CN" altLang="en-US" sz="2800" dirty="0"/>
              <a:t>成本最高的错误和缺陷类型。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7571">
                                            <p:txEl>
                                              <p:pRg st="0" end="0"/>
                                            </p:txEl>
                                          </p:spTgt>
                                        </p:tgtEl>
                                        <p:attrNameLst>
                                          <p:attrName>style.visibility</p:attrName>
                                        </p:attrNameLst>
                                      </p:cBhvr>
                                      <p:to>
                                        <p:strVal val="visible"/>
                                      </p:to>
                                    </p:set>
                                    <p:animEffect transition="in" filter="blinds(horizontal)">
                                      <p:cBhvr>
                                        <p:cTn id="7" dur="500"/>
                                        <p:tgtEl>
                                          <p:spTgt spid="237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12" dur="500"/>
                                        <p:tgtEl>
                                          <p:spTgt spid="2375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7571">
                                            <p:txEl>
                                              <p:pRg st="2" end="2"/>
                                            </p:txEl>
                                          </p:spTgt>
                                        </p:tgtEl>
                                        <p:attrNameLst>
                                          <p:attrName>style.visibility</p:attrName>
                                        </p:attrNameLst>
                                      </p:cBhvr>
                                      <p:to>
                                        <p:strVal val="visible"/>
                                      </p:to>
                                    </p:set>
                                    <p:animEffect transition="in" filter="blinds(horizontal)">
                                      <p:cBhvr>
                                        <p:cTn id="17" dur="500"/>
                                        <p:tgtEl>
                                          <p:spTgt spid="2375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22" dur="500"/>
                                        <p:tgtEl>
                                          <p:spTgt spid="2375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7571">
                                            <p:txEl>
                                              <p:pRg st="4" end="4"/>
                                            </p:txEl>
                                          </p:spTgt>
                                        </p:tgtEl>
                                        <p:attrNameLst>
                                          <p:attrName>style.visibility</p:attrName>
                                        </p:attrNameLst>
                                      </p:cBhvr>
                                      <p:to>
                                        <p:strVal val="visible"/>
                                      </p:to>
                                    </p:set>
                                    <p:animEffect transition="in" filter="blinds(horizontal)">
                                      <p:cBhvr>
                                        <p:cTn id="27" dur="500"/>
                                        <p:tgtEl>
                                          <p:spTgt spid="2375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32" dur="500"/>
                                        <p:tgtEl>
                                          <p:spTgt spid="2375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a:extLst>
              <a:ext uri="{FF2B5EF4-FFF2-40B4-BE49-F238E27FC236}">
                <a16:creationId xmlns:a16="http://schemas.microsoft.com/office/drawing/2014/main" id="{82C76E8C-D3E6-5140-B48C-5F87747A61EF}"/>
              </a:ext>
            </a:extLst>
          </p:cNvPr>
          <p:cNvSpPr>
            <a:spLocks noGrp="1" noChangeArrowheads="1"/>
          </p:cNvSpPr>
          <p:nvPr>
            <p:ph idx="1"/>
          </p:nvPr>
        </p:nvSpPr>
        <p:spPr/>
        <p:txBody>
          <a:bodyPr/>
          <a:lstStyle/>
          <a:p>
            <a:pPr eaLnBrk="1" hangingPunct="1"/>
            <a:r>
              <a:rPr lang="zh-CN" altLang="en-US"/>
              <a:t>软件过程度量对于组织提高其整体的过程成熟度能够提供很大的帮助，但也有可能被误用，产生更多的问题。</a:t>
            </a:r>
            <a:endParaRPr lang="en-US" altLang="zh-CN"/>
          </a:p>
        </p:txBody>
      </p:sp>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软件工程模板</Template>
  <TotalTime>56</TotalTime>
  <Words>2915</Words>
  <Application>Microsoft Office PowerPoint</Application>
  <PresentationFormat>全屏显示(4:3)</PresentationFormat>
  <Paragraphs>231</Paragraphs>
  <Slides>44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44</vt:i4>
      </vt:variant>
    </vt:vector>
  </HeadingPairs>
  <TitlesOfParts>
    <vt:vector size="50" baseType="lpstr">
      <vt:lpstr>华文新魏</vt:lpstr>
      <vt:lpstr>楷体_GB2312</vt:lpstr>
      <vt:lpstr>宋体</vt:lpstr>
      <vt:lpstr>Arial</vt:lpstr>
      <vt:lpstr>Times New Roman</vt:lpstr>
      <vt:lpstr>软件工程模板</vt:lpstr>
      <vt:lpstr>第19章 过程和项目度量</vt:lpstr>
      <vt:lpstr>PowerPoint 演示文稿</vt:lpstr>
      <vt:lpstr>19.1 过程领域和项目领域中的度量</vt:lpstr>
      <vt:lpstr>图  软件质量和组织有效性的决定因素</vt:lpstr>
      <vt:lpstr>过程测量的方法</vt:lpstr>
      <vt:lpstr>过程度量和软件过程改善</vt:lpstr>
      <vt:lpstr>公用的度量数据</vt:lpstr>
      <vt:lpstr>小组改进错误的方法</vt:lpstr>
      <vt:lpstr>PowerPoint 演示文稿</vt:lpstr>
      <vt:lpstr>软件过程度量礼仪：</vt:lpstr>
      <vt:lpstr>19.1.2 项目度量</vt:lpstr>
      <vt:lpstr>项目度量的步骤</vt:lpstr>
      <vt:lpstr>建立历史数据基线</vt:lpstr>
      <vt:lpstr>建立历史数据基线</vt:lpstr>
      <vt:lpstr>PowerPoint 演示文稿</vt:lpstr>
      <vt:lpstr>PowerPoint 演示文稿</vt:lpstr>
      <vt:lpstr>19.2  软件测量</vt:lpstr>
      <vt:lpstr>19.2  软件测量（续）</vt:lpstr>
      <vt:lpstr>19.2  软件测量（续）</vt:lpstr>
      <vt:lpstr>19.2  软件测量（续）</vt:lpstr>
      <vt:lpstr>如何度量？</vt:lpstr>
      <vt:lpstr>19.2.1 面向规模的度量</vt:lpstr>
      <vt:lpstr>PowerPoint 演示文稿</vt:lpstr>
      <vt:lpstr>19.2.2 面向功能的度量</vt:lpstr>
      <vt:lpstr>PowerPoint 演示文稿</vt:lpstr>
      <vt:lpstr>面向功能的数据表格</vt:lpstr>
      <vt:lpstr>PowerPoint 演示文稿</vt:lpstr>
      <vt:lpstr>Fi 的考虑因素</vt:lpstr>
      <vt:lpstr>Fi 的考虑因素（续）</vt:lpstr>
      <vt:lpstr>Fi 的考虑因素（续）</vt:lpstr>
      <vt:lpstr>PowerPoint 演示文稿</vt:lpstr>
      <vt:lpstr>19.2.3 调和代码行和功能点的度量方法</vt:lpstr>
      <vt:lpstr>19.2.4 面向对象的度量</vt:lpstr>
      <vt:lpstr>PowerPoint 演示文稿</vt:lpstr>
      <vt:lpstr>PowerPoint 演示文稿</vt:lpstr>
      <vt:lpstr>19.2.5 面向用例的度量 </vt:lpstr>
      <vt:lpstr>19.3 软件质量度量</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第19章 过程和项目度量</dc:title>
  <dc:creator>Microsoft Office 用户</dc:creator>
  <cp:lastModifiedBy>伟鑫 洪</cp:lastModifiedBy>
  <cp:revision>7</cp:revision>
  <dcterms:created xsi:type="dcterms:W3CDTF">2017-12-19T11:16:34Z</dcterms:created>
  <dcterms:modified xsi:type="dcterms:W3CDTF">2025-01-08T14:45:25Z</dcterms:modified>
</cp:coreProperties>
</file>