
<file path=[Content_Types].xml><?xml version="1.0" encoding="utf-8"?>
<Types xmlns="http://schemas.openxmlformats.org/package/2006/content-types">
  <Default Extension="wav" ContentType="audio/x-wav"/>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92" r:id="rId4"/>
    <p:sldId id="266" r:id="rId6"/>
    <p:sldId id="259" r:id="rId7"/>
    <p:sldId id="276" r:id="rId8"/>
    <p:sldId id="293" r:id="rId9"/>
    <p:sldId id="295" r:id="rId10"/>
    <p:sldId id="350" r:id="rId11"/>
    <p:sldId id="347" r:id="rId12"/>
    <p:sldId id="351" r:id="rId13"/>
    <p:sldId id="296" r:id="rId14"/>
    <p:sldId id="297" r:id="rId15"/>
    <p:sldId id="273" r:id="rId16"/>
    <p:sldId id="274" r:id="rId17"/>
    <p:sldId id="261" r:id="rId18"/>
    <p:sldId id="277" r:id="rId19"/>
    <p:sldId id="279" r:id="rId20"/>
    <p:sldId id="349" r:id="rId21"/>
    <p:sldId id="284" r:id="rId22"/>
    <p:sldId id="358" r:id="rId23"/>
    <p:sldId id="360" r:id="rId24"/>
    <p:sldId id="262" r:id="rId25"/>
    <p:sldId id="263" r:id="rId26"/>
    <p:sldId id="285" r:id="rId27"/>
    <p:sldId id="302" r:id="rId28"/>
    <p:sldId id="304" r:id="rId29"/>
    <p:sldId id="305" r:id="rId30"/>
    <p:sldId id="306" r:id="rId31"/>
    <p:sldId id="307" r:id="rId32"/>
    <p:sldId id="352" r:id="rId33"/>
    <p:sldId id="348" r:id="rId34"/>
    <p:sldId id="310" r:id="rId35"/>
    <p:sldId id="311" r:id="rId36"/>
    <p:sldId id="312" r:id="rId37"/>
    <p:sldId id="313" r:id="rId38"/>
    <p:sldId id="356" r:id="rId39"/>
    <p:sldId id="314" r:id="rId40"/>
    <p:sldId id="315" r:id="rId41"/>
    <p:sldId id="316" r:id="rId42"/>
    <p:sldId id="317" r:id="rId43"/>
    <p:sldId id="318" r:id="rId44"/>
    <p:sldId id="319" r:id="rId45"/>
    <p:sldId id="320" r:id="rId46"/>
    <p:sldId id="321" r:id="rId47"/>
    <p:sldId id="322" r:id="rId48"/>
    <p:sldId id="323" r:id="rId49"/>
    <p:sldId id="324" r:id="rId50"/>
    <p:sldId id="353" r:id="rId51"/>
    <p:sldId id="327" r:id="rId52"/>
    <p:sldId id="328" r:id="rId53"/>
    <p:sldId id="329" r:id="rId54"/>
    <p:sldId id="354" r:id="rId55"/>
    <p:sldId id="330" r:id="rId56"/>
    <p:sldId id="331" r:id="rId57"/>
    <p:sldId id="332" r:id="rId58"/>
    <p:sldId id="338" r:id="rId59"/>
    <p:sldId id="339" r:id="rId60"/>
    <p:sldId id="340" r:id="rId61"/>
    <p:sldId id="341" r:id="rId62"/>
    <p:sldId id="342" r:id="rId63"/>
    <p:sldId id="343" r:id="rId64"/>
    <p:sldId id="344" r:id="rId65"/>
    <p:sldId id="357" r:id="rId66"/>
    <p:sldId id="345" r:id="rId67"/>
    <p:sldId id="355" r:id="rId68"/>
    <p:sldId id="333" r:id="rId69"/>
    <p:sldId id="334" r:id="rId70"/>
    <p:sldId id="335" r:id="rId71"/>
    <p:sldId id="336" r:id="rId72"/>
    <p:sldId id="337" r:id="rId73"/>
    <p:sldId id="346" r:id="rId74"/>
  </p:sldIdLst>
  <p:sldSz cx="9144000" cy="6858000" type="screen4x3"/>
  <p:notesSz cx="6858000" cy="9144000"/>
  <p:custDataLst>
    <p:tags r:id="rId78"/>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2643" autoAdjust="0"/>
  </p:normalViewPr>
  <p:slideViewPr>
    <p:cSldViewPr showGuides="1">
      <p:cViewPr varScale="1">
        <p:scale>
          <a:sx n="102" d="100"/>
          <a:sy n="102" d="100"/>
        </p:scale>
        <p:origin x="18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gs" Target="tags/tag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6E4D4719-6C63-D14C-852B-A8B818D04214}"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F4F1AAFD-E8F0-ED46-AC68-4EAA708A0C4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00C81E8-718D-C648-A9FF-15657D0EF19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2"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a:latin typeface="宋体" panose="02010600030101010101" pitchFamily="2" charset="-122"/>
              </a:rPr>
              <a:t>优点：</a:t>
            </a:r>
            <a:endParaRPr lang="en-US" altLang="zh-CN">
              <a:latin typeface="宋体" panose="02010600030101010101" pitchFamily="2" charset="-122"/>
            </a:endParaRPr>
          </a:p>
          <a:p>
            <a:pPr marL="914400" lvl="1" indent="-514350" eaLnBrk="1" hangingPunct="1">
              <a:lnSpc>
                <a:spcPct val="150000"/>
              </a:lnSpc>
              <a:buFontTx/>
              <a:buAutoNum type="arabicPeriod"/>
            </a:pPr>
            <a:r>
              <a:rPr lang="zh-CN" altLang="en-US">
                <a:latin typeface="宋体" panose="02010600030101010101" pitchFamily="2" charset="-122"/>
              </a:rPr>
              <a:t>能让人（开发者或客户）很快见到产品，有成就感。</a:t>
            </a:r>
            <a:endParaRPr lang="en-US" altLang="zh-CN">
              <a:latin typeface="宋体" panose="02010600030101010101" pitchFamily="2" charset="-122"/>
            </a:endParaRPr>
          </a:p>
          <a:p>
            <a:pPr marL="914400" lvl="1" indent="-514350" eaLnBrk="1" hangingPunct="1">
              <a:lnSpc>
                <a:spcPct val="150000"/>
              </a:lnSpc>
              <a:buFontTx/>
              <a:buAutoNum type="arabicPeriod"/>
            </a:pPr>
            <a:r>
              <a:rPr lang="zh-CN" altLang="en-US">
                <a:latin typeface="宋体" panose="02010600030101010101" pitchFamily="2" charset="-122"/>
              </a:rPr>
              <a:t>能渐进地启发客户提出新的要求或任务。</a:t>
            </a:r>
            <a:endParaRPr lang="en-US" altLang="zh-CN">
              <a:latin typeface="宋体" panose="02010600030101010101" pitchFamily="2" charset="-122"/>
            </a:endParaRPr>
          </a:p>
          <a:p>
            <a:pPr eaLnBrk="1" hangingPunct="1">
              <a:lnSpc>
                <a:spcPct val="150000"/>
              </a:lnSpc>
            </a:pPr>
            <a:endParaRPr lang="en-US" altLang="zh-CN" sz="2800">
              <a:latin typeface="宋体" panose="02010600030101010101" pitchFamily="2" charset="-122"/>
            </a:endParaRPr>
          </a:p>
          <a:p>
            <a:pPr eaLnBrk="1" hangingPunct="1">
              <a:lnSpc>
                <a:spcPct val="150000"/>
              </a:lnSpc>
            </a:pPr>
            <a:r>
              <a:rPr lang="zh-CN" altLang="en-US"/>
              <a:t>缺点：</a:t>
            </a:r>
            <a:endParaRPr lang="en-US" altLang="zh-CN"/>
          </a:p>
          <a:p>
            <a:pPr marL="914400" lvl="1" indent="-514350" eaLnBrk="1" hangingPunct="1">
              <a:lnSpc>
                <a:spcPct val="150000"/>
              </a:lnSpc>
              <a:buFontTx/>
              <a:buAutoNum type="arabicPeriod"/>
            </a:pPr>
            <a:r>
              <a:rPr lang="zh-CN" altLang="en-US"/>
              <a:t>容易蒙骗客户，也可能由此给自己带来麻烦。</a:t>
            </a:r>
            <a:endParaRPr lang="en-US" altLang="zh-CN"/>
          </a:p>
          <a:p>
            <a:pPr marL="914400" lvl="1" indent="-514350" eaLnBrk="1" hangingPunct="1">
              <a:lnSpc>
                <a:spcPct val="150000"/>
              </a:lnSpc>
              <a:buFontTx/>
              <a:buAutoNum type="arabicPeriod"/>
            </a:pPr>
            <a:r>
              <a:rPr lang="zh-CN" altLang="en-US"/>
              <a:t>往往只为结果，而不考虑技术手段，为今后埋下隐患。</a:t>
            </a:r>
            <a:endParaRPr lang="en-US" altLang="zh-CN"/>
          </a:p>
          <a:p>
            <a:pPr marL="914400" lvl="1" indent="-514350" eaLnBrk="1" hangingPunct="1">
              <a:lnSpc>
                <a:spcPct val="150000"/>
              </a:lnSpc>
              <a:buFontTx/>
              <a:buAutoNum type="arabicPeriod"/>
            </a:pPr>
            <a:r>
              <a:rPr lang="zh-CN" altLang="en-US"/>
              <a:t>系统可能考虑不周全。</a:t>
            </a:r>
            <a:endParaRPr lang="zh-CN" altLang="en-US"/>
          </a:p>
          <a:p>
            <a:pPr eaLnBrk="1" hangingPunct="1">
              <a:lnSpc>
                <a:spcPct val="150000"/>
              </a:lnSpc>
            </a:pPr>
            <a:endParaRPr lang="zh-CN" altLang="en-US"/>
          </a:p>
          <a:p>
            <a:endParaRPr kumimoji="1" lang="zh-CN" altLang="en-US"/>
          </a:p>
        </p:txBody>
      </p:sp>
      <p:sp>
        <p:nvSpPr>
          <p:cNvPr id="716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DB7510-45A5-C743-9CB5-020B4C972B62}"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a:t>
            </a:r>
            <a:endParaRPr kumimoji="1" lang="zh-CN" altLang="en-US" dirty="0"/>
          </a:p>
        </p:txBody>
      </p:sp>
      <p:sp>
        <p:nvSpPr>
          <p:cNvPr id="4" name="灯片编号占位符 3"/>
          <p:cNvSpPr>
            <a:spLocks noGrp="1"/>
          </p:cNvSpPr>
          <p:nvPr>
            <p:ph type="sldNum" sz="quarter" idx="5"/>
          </p:nvPr>
        </p:nvSpPr>
        <p:spPr/>
        <p:txBody>
          <a:bodyPr/>
          <a:lstStyle/>
          <a:p>
            <a:pPr>
              <a:defRPr/>
            </a:pPr>
            <a:fld id="{F4F1AAFD-E8F0-ED46-AC68-4EAA708A0C4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通用过程框架：</a:t>
            </a:r>
            <a:endParaRPr lang="en-US" altLang="zh-CN"/>
          </a:p>
          <a:p>
            <a:pPr lvl="1" eaLnBrk="1" hangingPunct="1">
              <a:spcBef>
                <a:spcPct val="0"/>
              </a:spcBef>
            </a:pPr>
            <a:r>
              <a:rPr lang="zh-CN" altLang="en-US"/>
              <a:t>沟通：与客户之间的交流与写作</a:t>
            </a:r>
            <a:endParaRPr lang="en-US" altLang="zh-CN"/>
          </a:p>
          <a:p>
            <a:pPr lvl="1" eaLnBrk="1" hangingPunct="1">
              <a:spcBef>
                <a:spcPct val="0"/>
              </a:spcBef>
            </a:pPr>
            <a:r>
              <a:rPr lang="zh-CN" altLang="en-US"/>
              <a:t>策划：为后续的软件工程工作制定计划</a:t>
            </a:r>
            <a:endParaRPr lang="en-US" altLang="zh-CN"/>
          </a:p>
          <a:p>
            <a:pPr lvl="1" eaLnBrk="1" hangingPunct="1">
              <a:spcBef>
                <a:spcPct val="0"/>
              </a:spcBef>
            </a:pPr>
            <a:r>
              <a:rPr lang="zh-CN" altLang="en-US"/>
              <a:t>建模：包括分析和设计</a:t>
            </a:r>
            <a:endParaRPr lang="en-US" altLang="zh-CN"/>
          </a:p>
          <a:p>
            <a:pPr lvl="1" eaLnBrk="1" hangingPunct="1">
              <a:spcBef>
                <a:spcPct val="0"/>
              </a:spcBef>
            </a:pPr>
            <a:r>
              <a:rPr lang="zh-CN" altLang="en-US"/>
              <a:t>构建：编码和测试</a:t>
            </a:r>
            <a:endParaRPr lang="en-US" altLang="zh-CN"/>
          </a:p>
          <a:p>
            <a:pPr lvl="1" eaLnBrk="1" hangingPunct="1">
              <a:spcBef>
                <a:spcPct val="0"/>
              </a:spcBef>
            </a:pPr>
            <a:r>
              <a:rPr lang="zh-CN" altLang="en-US"/>
              <a:t>部署：软件交付用户，用户对其进行评估并反馈意见</a:t>
            </a:r>
            <a:endParaRPr lang="en-US" altLang="zh-CN"/>
          </a:p>
          <a:p>
            <a:pPr eaLnBrk="1" hangingPunct="1">
              <a:spcBef>
                <a:spcPct val="0"/>
              </a:spcBef>
            </a:pPr>
            <a:r>
              <a:rPr lang="zh-CN" altLang="en-US"/>
              <a:t>这几个活动可从宏观上看成软件工程中的大的动作</a:t>
            </a:r>
            <a:endParaRPr lang="zh-CN" altLang="en-US"/>
          </a:p>
          <a:p>
            <a:pPr eaLnBrk="1" hangingPunct="1">
              <a:spcBef>
                <a:spcPct val="0"/>
              </a:spcBef>
            </a:pPr>
            <a:endParaRPr lang="zh-CN" altLang="en-US"/>
          </a:p>
        </p:txBody>
      </p:sp>
      <p:sp>
        <p:nvSpPr>
          <p:cNvPr id="22531"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FE28EEB-EF11-5149-8B76-11B6CF8916A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77500" lnSpcReduction="20000"/>
          </a:bodyPr>
          <a:lstStyle/>
          <a:p>
            <a:pPr>
              <a:defRPr/>
            </a:pPr>
            <a:r>
              <a:rPr lang="en-US" altLang="zh-CN" sz="3000" dirty="0"/>
              <a:t>1.</a:t>
            </a:r>
            <a:r>
              <a:rPr lang="zh-CN" altLang="en-US" sz="3000" dirty="0"/>
              <a:t>线形过程流</a:t>
            </a:r>
            <a:endParaRPr lang="en-US" altLang="zh-CN" sz="3000" dirty="0"/>
          </a:p>
          <a:p>
            <a:pPr lvl="1">
              <a:defRPr/>
            </a:pPr>
            <a:r>
              <a:rPr lang="zh-CN" altLang="en-US" sz="2600" dirty="0"/>
              <a:t>从沟通到部署线性执行</a:t>
            </a:r>
            <a:endParaRPr lang="en-US" altLang="zh-CN" sz="2600" dirty="0"/>
          </a:p>
          <a:p>
            <a:pPr>
              <a:defRPr/>
            </a:pPr>
            <a:r>
              <a:rPr lang="en-US" altLang="zh-CN" sz="3000" dirty="0"/>
              <a:t>2. </a:t>
            </a:r>
            <a:r>
              <a:rPr lang="zh-CN" altLang="en-US" sz="3000" dirty="0"/>
              <a:t>迭代过程流</a:t>
            </a:r>
            <a:endParaRPr lang="en-US" altLang="zh-CN" sz="3000" dirty="0"/>
          </a:p>
          <a:p>
            <a:pPr lvl="1">
              <a:defRPr/>
            </a:pPr>
            <a:r>
              <a:rPr lang="zh-CN" altLang="en-US" sz="2600" dirty="0"/>
              <a:t>在执行下一个活动前重复执行之前的一个或多个活动</a:t>
            </a:r>
            <a:endParaRPr lang="en-US" altLang="zh-CN" sz="2600" dirty="0"/>
          </a:p>
          <a:p>
            <a:pPr>
              <a:defRPr/>
            </a:pPr>
            <a:r>
              <a:rPr lang="en-US" altLang="zh-CN" sz="3000" dirty="0"/>
              <a:t>3. </a:t>
            </a:r>
            <a:r>
              <a:rPr lang="zh-CN" altLang="en-US" sz="3000" dirty="0"/>
              <a:t>演化过程流</a:t>
            </a:r>
            <a:endParaRPr lang="en-US" altLang="zh-CN" sz="3000" dirty="0"/>
          </a:p>
          <a:p>
            <a:pPr lvl="1">
              <a:defRPr/>
            </a:pPr>
            <a:r>
              <a:rPr lang="zh-CN" altLang="en-US" sz="2600" dirty="0"/>
              <a:t>采用循环的方式执行各个活动，每次循环都能产生更为完善的软件版本</a:t>
            </a:r>
            <a:endParaRPr lang="en-US" altLang="zh-CN" sz="2600" dirty="0"/>
          </a:p>
          <a:p>
            <a:pPr>
              <a:defRPr/>
            </a:pPr>
            <a:r>
              <a:rPr lang="en-US" altLang="zh-CN" sz="3000" dirty="0"/>
              <a:t>4. </a:t>
            </a:r>
            <a:r>
              <a:rPr lang="zh-CN" altLang="en-US" sz="3000" dirty="0"/>
              <a:t>并行过程流</a:t>
            </a:r>
            <a:endParaRPr lang="en-US" altLang="zh-CN" sz="3000" dirty="0"/>
          </a:p>
          <a:p>
            <a:pPr lvl="1">
              <a:defRPr/>
            </a:pPr>
            <a:r>
              <a:rPr lang="zh-CN" altLang="en-US" sz="2600" dirty="0"/>
              <a:t>将一个或是多个其它活动并行执行（如，软件一个方面的建模可以同软件另一个方面的建模活动并行执行）</a:t>
            </a:r>
            <a:endParaRPr lang="en-US" altLang="zh-CN" sz="2600" dirty="0"/>
          </a:p>
          <a:p>
            <a:pPr>
              <a:defRPr/>
            </a:pPr>
            <a:endParaRPr kumimoji="1" lang="zh-CN" altLang="en-US" dirty="0"/>
          </a:p>
        </p:txBody>
      </p:sp>
      <p:sp>
        <p:nvSpPr>
          <p:cNvPr id="2560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A56230-EE31-0B49-A4B5-56326A50F255}"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867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6EB303F-1656-2646-B210-F30E71AB852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072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8D06FFB-DBE0-C54B-B130-D55EA72AA6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2"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不同地方看到的图不同，但是原理是一样的</a:t>
            </a:r>
            <a:endParaRPr kumimoji="1" lang="zh-CN" altLang="en-US"/>
          </a:p>
        </p:txBody>
      </p:sp>
      <p:sp>
        <p:nvSpPr>
          <p:cNvPr id="4608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1AD303-51E0-1C4C-BD42-3896934FDB15}"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normAutofit fontScale="92500" lnSpcReduction="10000"/>
          </a:bodyPr>
          <a:lstStyle/>
          <a:p>
            <a:pPr eaLnBrk="1" hangingPunct="1">
              <a:lnSpc>
                <a:spcPct val="150000"/>
              </a:lnSpc>
              <a:defRPr/>
            </a:pPr>
            <a:r>
              <a:rPr lang="zh-CN" altLang="en-US" dirty="0"/>
              <a:t>瀑布模型的缺点：</a:t>
            </a:r>
            <a:endParaRPr lang="en-US" altLang="zh-CN" dirty="0"/>
          </a:p>
          <a:p>
            <a:pPr marL="1257300" lvl="2" indent="-342900" eaLnBrk="1" hangingPunct="1">
              <a:lnSpc>
                <a:spcPct val="150000"/>
              </a:lnSpc>
              <a:buFontTx/>
              <a:buAutoNum type="arabicPeriod"/>
              <a:defRPr/>
            </a:pPr>
            <a:r>
              <a:rPr lang="zh-CN" altLang="en-US" dirty="0"/>
              <a:t>顺序太严格。实际工作经常是在多个环节之间来回反馈调整，而不是将一个环节完成后再继续前进。</a:t>
            </a:r>
            <a:endParaRPr lang="en-US" altLang="zh-CN" dirty="0"/>
          </a:p>
          <a:p>
            <a:pPr marL="1257300" lvl="2" indent="-342900" eaLnBrk="1" hangingPunct="1">
              <a:lnSpc>
                <a:spcPct val="150000"/>
              </a:lnSpc>
              <a:buFontTx/>
              <a:buAutoNum type="arabicPeriod"/>
              <a:defRPr/>
            </a:pPr>
            <a:r>
              <a:rPr lang="zh-CN" altLang="en-US" dirty="0"/>
              <a:t>产品在最后阶段才与客户见面，从心里学的角度讲有些考验客户。另外，如果此时才发现问题，需要改正，工作量将会很大。</a:t>
            </a:r>
            <a:endParaRPr lang="en-US" altLang="zh-CN" dirty="0"/>
          </a:p>
          <a:p>
            <a:pPr marL="1257300" lvl="2" indent="-342900" eaLnBrk="1" hangingPunct="1">
              <a:lnSpc>
                <a:spcPct val="150000"/>
              </a:lnSpc>
              <a:buFontTx/>
              <a:buAutoNum type="arabicPeriod"/>
              <a:defRPr/>
            </a:pPr>
            <a:r>
              <a:rPr lang="en-US" altLang="zh-CN" dirty="0"/>
              <a:t> </a:t>
            </a:r>
            <a:r>
              <a:rPr lang="zh-CN" altLang="en-US" dirty="0"/>
              <a:t>效率可能不高。</a:t>
            </a:r>
            <a:endParaRPr lang="en-US" altLang="zh-CN" dirty="0"/>
          </a:p>
          <a:p>
            <a:pPr lvl="1" eaLnBrk="1" hangingPunct="1">
              <a:lnSpc>
                <a:spcPct val="150000"/>
              </a:lnSpc>
              <a:buFont typeface="Wingdings" panose="05000000000000000000" pitchFamily="2" charset="2"/>
              <a:buChar char="Ø"/>
              <a:defRPr/>
            </a:pPr>
            <a:endParaRPr lang="en-US" altLang="zh-CN" sz="2000" dirty="0"/>
          </a:p>
          <a:p>
            <a:pPr lvl="1" eaLnBrk="1" hangingPunct="1">
              <a:lnSpc>
                <a:spcPct val="150000"/>
              </a:lnSpc>
              <a:buFont typeface="Wingdings" panose="05000000000000000000" pitchFamily="2" charset="2"/>
              <a:buChar char="Ø"/>
              <a:defRPr/>
            </a:pPr>
            <a:endParaRPr lang="en-US" altLang="zh-CN" sz="2000" dirty="0"/>
          </a:p>
          <a:p>
            <a:pPr eaLnBrk="1" hangingPunct="1">
              <a:lnSpc>
                <a:spcPct val="150000"/>
              </a:lnSpc>
              <a:defRPr/>
            </a:pPr>
            <a:r>
              <a:rPr lang="zh-CN" altLang="en-US" dirty="0">
                <a:latin typeface="宋体" panose="02010600030101010101" pitchFamily="2" charset="-122"/>
              </a:rPr>
              <a:t>优点：</a:t>
            </a:r>
            <a:endParaRPr lang="en-US" altLang="zh-CN" dirty="0">
              <a:latin typeface="宋体" panose="02010600030101010101" pitchFamily="2" charset="-122"/>
            </a:endParaRPr>
          </a:p>
          <a:p>
            <a:pPr lvl="1" eaLnBrk="1" hangingPunct="1">
              <a:lnSpc>
                <a:spcPct val="150000"/>
              </a:lnSpc>
              <a:defRPr/>
            </a:pPr>
            <a:r>
              <a:rPr lang="zh-CN" altLang="en-US" dirty="0">
                <a:latin typeface="宋体" panose="02010600030101010101" pitchFamily="2" charset="-122"/>
              </a:rPr>
              <a:t>它提供了一个摸板，这个摸板使得分析、设计、编码、测试和支持的方法可以在该摸板下有一个共同的指导。</a:t>
            </a:r>
            <a:endParaRPr lang="en-US" altLang="zh-CN" dirty="0">
              <a:latin typeface="宋体" panose="02010600030101010101" pitchFamily="2" charset="-122"/>
            </a:endParaRPr>
          </a:p>
          <a:p>
            <a:pPr lvl="1" eaLnBrk="1" hangingPunct="1">
              <a:lnSpc>
                <a:spcPct val="150000"/>
              </a:lnSpc>
              <a:defRPr/>
            </a:pPr>
            <a:r>
              <a:rPr lang="zh-CN" altLang="en-US" dirty="0">
                <a:latin typeface="宋体" panose="02010600030101010101" pitchFamily="2" charset="-122"/>
              </a:rPr>
              <a:t>虽然有不少缺陷但比在软件开发中随意的状态要好得多。</a:t>
            </a:r>
            <a:br>
              <a:rPr lang="zh-CN" altLang="en-US" b="1" dirty="0">
                <a:latin typeface="宋体" panose="02010600030101010101" pitchFamily="2" charset="-122"/>
              </a:rPr>
            </a:br>
            <a:endParaRPr lang="zh-CN" altLang="en-US" b="1" dirty="0">
              <a:latin typeface="宋体" panose="02010600030101010101" pitchFamily="2" charset="-122"/>
            </a:endParaRPr>
          </a:p>
          <a:p>
            <a:pPr eaLnBrk="1" hangingPunct="1">
              <a:defRPr/>
            </a:pPr>
            <a:endParaRPr lang="en-US" altLang="zh-CN" b="1" dirty="0"/>
          </a:p>
          <a:p>
            <a:pPr lvl="1" eaLnBrk="1" hangingPunct="1">
              <a:lnSpc>
                <a:spcPct val="150000"/>
              </a:lnSpc>
              <a:buFont typeface="Wingdings" panose="05000000000000000000" pitchFamily="2" charset="2"/>
              <a:buChar char="Ø"/>
              <a:defRPr/>
            </a:pPr>
            <a:endParaRPr lang="en-US" altLang="zh-CN" sz="2000" dirty="0"/>
          </a:p>
          <a:p>
            <a:pPr eaLnBrk="1" hangingPunct="1">
              <a:lnSpc>
                <a:spcPct val="150000"/>
              </a:lnSpc>
              <a:buFont typeface="Wingdings" panose="05000000000000000000" pitchFamily="2" charset="2"/>
              <a:buChar char="Ø"/>
              <a:defRPr/>
            </a:pPr>
            <a:endParaRPr lang="en-US" altLang="zh-CN" sz="2400" dirty="0"/>
          </a:p>
          <a:p>
            <a:pPr eaLnBrk="1" hangingPunct="1">
              <a:lnSpc>
                <a:spcPct val="150000"/>
              </a:lnSpc>
              <a:buFont typeface="Wingdings" panose="05000000000000000000" pitchFamily="2" charset="2"/>
              <a:buChar char="Ø"/>
              <a:defRPr/>
            </a:pPr>
            <a:endParaRPr lang="zh-CN" altLang="en-US" sz="2400" dirty="0"/>
          </a:p>
          <a:p>
            <a:pPr>
              <a:defRPr/>
            </a:pPr>
            <a:endParaRPr kumimoji="1" lang="zh-CN" altLang="en-US" dirty="0"/>
          </a:p>
        </p:txBody>
      </p:sp>
      <p:sp>
        <p:nvSpPr>
          <p:cNvPr id="5017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0708395-F07E-5449-9DBD-EEC187822D68}"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4"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所谓增量，指增加的功能。即把一个软件所要实现的功能分为若干步，每一步实现其中的一块。在每一步中采用瀑布模型的方式。</a:t>
            </a:r>
            <a:endParaRPr lang="en-US" altLang="zh-CN" dirty="0"/>
          </a:p>
          <a:p>
            <a:pPr eaLnBrk="1" hangingPunct="1">
              <a:spcBef>
                <a:spcPct val="0"/>
              </a:spcBef>
            </a:pPr>
            <a:r>
              <a:rPr lang="zh-CN" altLang="en-US" sz="1200" b="0" i="0" kern="1200" dirty="0">
                <a:solidFill>
                  <a:schemeClr val="tx1"/>
                </a:solidFill>
                <a:effectLst/>
                <a:latin typeface="+mn-lt"/>
                <a:ea typeface="+mn-ea"/>
                <a:cs typeface="+mn-cs"/>
              </a:rPr>
              <a:t>增量模型是从功能量上来划分的，每阶段完成一定的功能。迭代模型是从深度或细化的程度来划分的，每阶段功能得到完善、增强。</a:t>
            </a:r>
            <a:endParaRPr lang="zh-CN" altLang="en-US" dirty="0"/>
          </a:p>
        </p:txBody>
      </p:sp>
      <p:sp>
        <p:nvSpPr>
          <p:cNvPr id="54275"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18E6F1C-B1A9-E546-9C5D-1EB14B54BFC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2"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第一个增量往往是核心产品</a:t>
            </a:r>
            <a:endParaRPr kumimoji="1" lang="zh-CN" altLang="en-US"/>
          </a:p>
        </p:txBody>
      </p:sp>
      <p:sp>
        <p:nvSpPr>
          <p:cNvPr id="56323"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E25A22-6463-A54D-A11D-B5CD967ECA0F}"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7" descr="08f46c7211d24e3a8701b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1FA73753-7180-B142-A94D-A88D2466CEC3}" type="datetimeFigureOut">
              <a:rPr lang="zh-CN" altLang="en-US"/>
            </a:fld>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p:txBody>
          <a:bodyPr/>
          <a:lstStyle>
            <a:lvl1pPr>
              <a:defRPr/>
            </a:lvl1pPr>
          </a:lstStyle>
          <a:p>
            <a:pPr>
              <a:defRPr/>
            </a:pPr>
            <a:fld id="{FE6E93EC-D1FC-184F-AC48-A35B4245F42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45637CA-36DC-454F-B13D-A4B4D07C9357}" type="datetimeFigureOut">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30573555-8B27-434A-A598-A847B5201AA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B711E6A-9622-3C47-B45F-23E7D6B00007}" type="datetimeFigureOut">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A7AE88BC-D989-924F-A795-6459CDFB8CA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1A3B4EA-5131-8E4B-B9CF-09840DDFA71C}" type="datetimeFigureOut">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27C25FA9-A27D-E14F-8E32-206BADECD81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D9ACC50-C24D-1D4F-A9BC-31CEE1AD35ED}" type="datetimeFigureOut">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1A48264B-1185-324E-A86D-7BD9334BB48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29994F8-D591-2341-88B4-BEBE77B60D7F}" type="datetimeFigureOut">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D9E67619-2FFB-D648-AA26-839573E2D9C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1D21ACFC-9942-8B4C-9BC3-3848AD654215}" type="datetimeFigureOut">
              <a:rPr lang="zh-CN" altLang="en-US"/>
            </a:fld>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p:txBody>
          <a:bodyPr/>
          <a:lstStyle>
            <a:lvl1pPr>
              <a:defRPr/>
            </a:lvl1pPr>
          </a:lstStyle>
          <a:p>
            <a:pPr>
              <a:defRPr/>
            </a:pPr>
            <a:fld id="{562303AC-1B39-2149-851A-C82FE4F81FE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86195CBC-C49E-274F-998F-EB622F92916D}" type="datetimeFigureOut">
              <a:rPr lang="zh-CN" altLang="en-US"/>
            </a:fld>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p:txBody>
          <a:bodyPr/>
          <a:lstStyle>
            <a:lvl1pPr>
              <a:defRPr/>
            </a:lvl1pPr>
          </a:lstStyle>
          <a:p>
            <a:pPr>
              <a:defRPr/>
            </a:pPr>
            <a:fld id="{8EF0F30C-74A3-AA4E-9736-E71731C84B8B}"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564918A1-900E-3D43-8ECE-517EE78C1C1E}" type="datetimeFigureOut">
              <a:rPr lang="zh-CN" altLang="en-US"/>
            </a:fld>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p:txBody>
          <a:bodyPr/>
          <a:lstStyle>
            <a:lvl1pPr>
              <a:defRPr/>
            </a:lvl1pPr>
          </a:lstStyle>
          <a:p>
            <a:pPr>
              <a:defRPr/>
            </a:pPr>
            <a:fld id="{D1AA1B65-C735-1C4D-A9DA-6C23B15742C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75029723-BE4F-8046-A3B6-6708BE8F5C82}" type="datetimeFigureOut">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6C802ED2-571A-A241-AC18-C0666FA7FFF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ADA0461C-290E-EF44-B41A-176BBFE07D35}" type="datetimeFigureOut">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0898B903-F518-C940-B23C-ECD010FD1664}"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第五级软件工程</a:t>
            </a:r>
            <a:endParaRPr lang="zh-CN" altLang="en-US"/>
          </a:p>
          <a:p>
            <a:pPr lvl="4"/>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defRPr sz="1400">
                <a:latin typeface="+mn-lt"/>
                <a:ea typeface="+mn-ea"/>
              </a:defRPr>
            </a:lvl1pPr>
          </a:lstStyle>
          <a:p>
            <a:pPr>
              <a:defRPr/>
            </a:pPr>
            <a:fld id="{47F2AAC1-6618-0341-9029-E763517D980F}" type="datetimeFigureOut">
              <a:rPr lang="zh-CN" altLang="en-US"/>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defRPr sz="1400">
                <a:latin typeface="+mn-lt"/>
                <a:ea typeface="+mn-ea"/>
              </a:defRPr>
            </a:lvl1pPr>
          </a:lstStyle>
          <a:p>
            <a:pPr>
              <a:defRPr/>
            </a:pPr>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FC224A09-2E30-BE40-8E9F-C33A0E324021}" type="slidenum">
              <a:rPr lang="zh-CN" altLang="en-US"/>
            </a:fld>
            <a:endParaRPr lang="zh-CN" altLang="en-US"/>
          </a:p>
        </p:txBody>
      </p:sp>
      <p:sp>
        <p:nvSpPr>
          <p:cNvPr id="1031" name="TextBox 10"/>
          <p:cNvSpPr txBox="1">
            <a:spLocks noChangeArrowheads="1"/>
          </p:cNvSpPr>
          <p:nvPr/>
        </p:nvSpPr>
        <p:spPr bwMode="auto">
          <a:xfrm>
            <a:off x="7451725" y="188913"/>
            <a:ext cx="1296988" cy="36830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a:solidFill>
                  <a:schemeClr val="bg1"/>
                </a:solidFill>
                <a:latin typeface="华文新魏" panose="02010800040101010101" pitchFamily="2" charset="-122"/>
                <a:ea typeface="华文新魏" panose="02010800040101010101" pitchFamily="2" charset="-122"/>
              </a:rPr>
              <a:t>软 件 工 程</a:t>
            </a:r>
            <a:endParaRPr lang="zh-CN" altLang="en-US">
              <a:solidFill>
                <a:schemeClr val="bg1"/>
              </a:solidFill>
              <a:latin typeface="华文新魏" panose="02010800040101010101" pitchFamily="2" charset="-122"/>
              <a:ea typeface="华文新魏"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noChangeArrowheads="1"/>
          </p:cNvSpPr>
          <p:nvPr>
            <p:ph type="ctrTitle"/>
          </p:nvPr>
        </p:nvSpPr>
        <p:spPr>
          <a:xfrm>
            <a:off x="685800" y="2244725"/>
            <a:ext cx="7772400" cy="1470025"/>
          </a:xfrm>
        </p:spPr>
        <p:txBody>
          <a:bodyPr/>
          <a:lstStyle/>
          <a:p>
            <a:pPr eaLnBrk="1" hangingPunct="1"/>
            <a:r>
              <a:rPr lang="zh-CN" altLang="en-US"/>
              <a:t>第二章  过程模型</a:t>
            </a:r>
            <a:endParaRPr lang="zh-CN" altLang="en-US"/>
          </a:p>
        </p:txBody>
      </p:sp>
      <p:sp>
        <p:nvSpPr>
          <p:cNvPr id="14338" name="副标题 2"/>
          <p:cNvSpPr>
            <a:spLocks noGrp="1" noChangeArrowheads="1"/>
          </p:cNvSpPr>
          <p:nvPr>
            <p:ph type="subTitle" idx="1"/>
          </p:nvPr>
        </p:nvSpPr>
        <p:spPr/>
        <p:txBody>
          <a:bodyPr/>
          <a:lstStyle/>
          <a:p>
            <a:pPr eaLnBrk="1" hangingPunct="1"/>
            <a:r>
              <a:rPr lang="zh-CN" altLang="en-US" sz="2800"/>
              <a:t>王美红</a:t>
            </a:r>
            <a:endParaRPr lang="en-US" altLang="zh-CN"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组合 31"/>
          <p:cNvGrpSpPr/>
          <p:nvPr/>
        </p:nvGrpSpPr>
        <p:grpSpPr bwMode="auto">
          <a:xfrm>
            <a:off x="539750" y="1127819"/>
            <a:ext cx="7891463" cy="2589213"/>
            <a:chOff x="539552" y="200020"/>
            <a:chExt cx="7891556" cy="2589590"/>
          </a:xfrm>
        </p:grpSpPr>
        <p:sp>
          <p:nvSpPr>
            <p:cNvPr id="4" name="矩形 3"/>
            <p:cNvSpPr/>
            <p:nvPr/>
          </p:nvSpPr>
          <p:spPr>
            <a:xfrm>
              <a:off x="1044383" y="765252"/>
              <a:ext cx="1150952" cy="574759"/>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沟通</a:t>
              </a:r>
              <a:endParaRPr kumimoji="1" lang="zh-CN" altLang="en-US" dirty="0"/>
            </a:p>
          </p:txBody>
        </p:sp>
        <p:sp>
          <p:nvSpPr>
            <p:cNvPr id="5" name="矩形 4"/>
            <p:cNvSpPr/>
            <p:nvPr/>
          </p:nvSpPr>
          <p:spPr>
            <a:xfrm>
              <a:off x="3852704" y="200020"/>
              <a:ext cx="1150951" cy="576347"/>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策划</a:t>
              </a:r>
              <a:endParaRPr kumimoji="1" lang="zh-CN" altLang="en-US" dirty="0"/>
            </a:p>
          </p:txBody>
        </p:sp>
        <p:sp>
          <p:nvSpPr>
            <p:cNvPr id="6" name="矩形 5"/>
            <p:cNvSpPr/>
            <p:nvPr/>
          </p:nvSpPr>
          <p:spPr>
            <a:xfrm>
              <a:off x="6300658" y="1030404"/>
              <a:ext cx="1150951" cy="574759"/>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建模</a:t>
              </a:r>
              <a:endParaRPr kumimoji="1" lang="zh-CN" altLang="en-US" dirty="0"/>
            </a:p>
          </p:txBody>
        </p:sp>
        <p:sp>
          <p:nvSpPr>
            <p:cNvPr id="7" name="矩形 6"/>
            <p:cNvSpPr/>
            <p:nvPr/>
          </p:nvSpPr>
          <p:spPr>
            <a:xfrm>
              <a:off x="5227495" y="2213263"/>
              <a:ext cx="1152539" cy="576347"/>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构建</a:t>
              </a:r>
              <a:endParaRPr kumimoji="1" lang="zh-CN" altLang="en-US" dirty="0"/>
            </a:p>
          </p:txBody>
        </p:sp>
        <p:sp>
          <p:nvSpPr>
            <p:cNvPr id="8" name="矩形 7"/>
            <p:cNvSpPr/>
            <p:nvPr/>
          </p:nvSpPr>
          <p:spPr>
            <a:xfrm>
              <a:off x="2950993" y="2213263"/>
              <a:ext cx="1152539" cy="576347"/>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部署</a:t>
              </a:r>
              <a:endParaRPr kumimoji="1" lang="zh-CN" altLang="en-US" dirty="0"/>
            </a:p>
          </p:txBody>
        </p:sp>
        <p:cxnSp>
          <p:nvCxnSpPr>
            <p:cNvPr id="9" name="直线箭头连接符 8"/>
            <p:cNvCxnSpPr/>
            <p:nvPr/>
          </p:nvCxnSpPr>
          <p:spPr>
            <a:xfrm>
              <a:off x="539552" y="1030404"/>
              <a:ext cx="50483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曲线连接符 10"/>
            <p:cNvCxnSpPr>
              <a:stCxn id="4" idx="0"/>
              <a:endCxn id="5" idx="1"/>
            </p:cNvCxnSpPr>
            <p:nvPr/>
          </p:nvCxnSpPr>
          <p:spPr>
            <a:xfrm rot="5400000" flipH="1" flipV="1">
              <a:off x="2596959" y="-490494"/>
              <a:ext cx="277852" cy="2233639"/>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 name="曲线连接符 11"/>
            <p:cNvCxnSpPr>
              <a:stCxn id="5" idx="3"/>
            </p:cNvCxnSpPr>
            <p:nvPr/>
          </p:nvCxnSpPr>
          <p:spPr>
            <a:xfrm>
              <a:off x="5003655" y="487400"/>
              <a:ext cx="1916136" cy="576346"/>
            </a:xfrm>
            <a:prstGeom prst="curvedConnector3">
              <a:avLst>
                <a:gd name="adj1" fmla="val 97728"/>
              </a:avLst>
            </a:prstGeom>
            <a:ln>
              <a:tailEnd type="triangle"/>
            </a:ln>
          </p:spPr>
          <p:style>
            <a:lnRef idx="1">
              <a:schemeClr val="dk1"/>
            </a:lnRef>
            <a:fillRef idx="0">
              <a:schemeClr val="dk1"/>
            </a:fillRef>
            <a:effectRef idx="0">
              <a:schemeClr val="dk1"/>
            </a:effectRef>
            <a:fontRef idx="minor">
              <a:schemeClr val="tx1"/>
            </a:fontRef>
          </p:style>
        </p:cxnSp>
        <p:cxnSp>
          <p:nvCxnSpPr>
            <p:cNvPr id="16" name="曲线连接符 15"/>
            <p:cNvCxnSpPr>
              <a:stCxn id="6" idx="2"/>
              <a:endCxn id="7" idx="3"/>
            </p:cNvCxnSpPr>
            <p:nvPr/>
          </p:nvCxnSpPr>
          <p:spPr>
            <a:xfrm rot="5400000">
              <a:off x="6179946" y="1805250"/>
              <a:ext cx="897068" cy="496893"/>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曲线连接符 18"/>
            <p:cNvCxnSpPr>
              <a:stCxn id="7" idx="1"/>
              <a:endCxn id="8" idx="3"/>
            </p:cNvCxnSpPr>
            <p:nvPr/>
          </p:nvCxnSpPr>
          <p:spPr>
            <a:xfrm rot="10800000">
              <a:off x="4103532" y="2502230"/>
              <a:ext cx="1123963" cy="1270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曲线连接符 23"/>
            <p:cNvCxnSpPr>
              <a:stCxn id="8" idx="1"/>
              <a:endCxn id="4" idx="2"/>
            </p:cNvCxnSpPr>
            <p:nvPr/>
          </p:nvCxnSpPr>
          <p:spPr>
            <a:xfrm rot="10800000">
              <a:off x="1619065" y="1340011"/>
              <a:ext cx="1331929" cy="1162219"/>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线箭头连接符 27"/>
            <p:cNvCxnSpPr/>
            <p:nvPr/>
          </p:nvCxnSpPr>
          <p:spPr>
            <a:xfrm flipH="1">
              <a:off x="1763529" y="2514932"/>
              <a:ext cx="119540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654" name="文本框 30"/>
            <p:cNvSpPr txBox="1">
              <a:spLocks noChangeArrowheads="1"/>
            </p:cNvSpPr>
            <p:nvPr/>
          </p:nvSpPr>
          <p:spPr bwMode="auto">
            <a:xfrm>
              <a:off x="7092280" y="1905587"/>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1800" dirty="0"/>
                <a:t>演化过程流</a:t>
              </a:r>
              <a:endParaRPr kumimoji="1" lang="en-US" altLang="zh-CN" sz="1800" dirty="0"/>
            </a:p>
          </p:txBody>
        </p:sp>
      </p:grpSp>
      <p:grpSp>
        <p:nvGrpSpPr>
          <p:cNvPr id="26626" name="组合 63"/>
          <p:cNvGrpSpPr/>
          <p:nvPr/>
        </p:nvGrpSpPr>
        <p:grpSpPr bwMode="auto">
          <a:xfrm>
            <a:off x="2195513" y="4732074"/>
            <a:ext cx="6407150" cy="1895739"/>
            <a:chOff x="469162" y="4174277"/>
            <a:chExt cx="8132824" cy="2453943"/>
          </a:xfrm>
        </p:grpSpPr>
        <p:sp>
          <p:nvSpPr>
            <p:cNvPr id="34" name="矩形 33"/>
            <p:cNvSpPr/>
            <p:nvPr/>
          </p:nvSpPr>
          <p:spPr>
            <a:xfrm>
              <a:off x="973991" y="4174277"/>
              <a:ext cx="1150947" cy="57618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沟通</a:t>
              </a:r>
              <a:endParaRPr kumimoji="1" lang="zh-CN" altLang="en-US" dirty="0"/>
            </a:p>
          </p:txBody>
        </p:sp>
        <p:sp>
          <p:nvSpPr>
            <p:cNvPr id="35" name="矩形 34"/>
            <p:cNvSpPr/>
            <p:nvPr/>
          </p:nvSpPr>
          <p:spPr>
            <a:xfrm>
              <a:off x="2517052" y="4174277"/>
              <a:ext cx="1152534" cy="57618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策划</a:t>
              </a:r>
              <a:endParaRPr kumimoji="1" lang="zh-CN" altLang="en-US" dirty="0"/>
            </a:p>
          </p:txBody>
        </p:sp>
        <p:sp>
          <p:nvSpPr>
            <p:cNvPr id="36" name="矩形 35"/>
            <p:cNvSpPr/>
            <p:nvPr/>
          </p:nvSpPr>
          <p:spPr>
            <a:xfrm>
              <a:off x="1805847" y="5285377"/>
              <a:ext cx="1152534" cy="57618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建模</a:t>
              </a:r>
              <a:endParaRPr kumimoji="1" lang="zh-CN" altLang="en-US" dirty="0"/>
            </a:p>
          </p:txBody>
        </p:sp>
        <p:sp>
          <p:nvSpPr>
            <p:cNvPr id="37" name="矩形 36"/>
            <p:cNvSpPr/>
            <p:nvPr/>
          </p:nvSpPr>
          <p:spPr>
            <a:xfrm>
              <a:off x="3026644" y="6052035"/>
              <a:ext cx="1150946" cy="576185"/>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构建</a:t>
              </a:r>
              <a:endParaRPr kumimoji="1" lang="zh-CN" altLang="en-US" dirty="0"/>
            </a:p>
          </p:txBody>
        </p:sp>
        <p:sp>
          <p:nvSpPr>
            <p:cNvPr id="38" name="矩形 37"/>
            <p:cNvSpPr/>
            <p:nvPr/>
          </p:nvSpPr>
          <p:spPr>
            <a:xfrm>
              <a:off x="4596693" y="6052035"/>
              <a:ext cx="1152534" cy="576185"/>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部署</a:t>
              </a:r>
              <a:endParaRPr kumimoji="1" lang="zh-CN" altLang="en-US" dirty="0"/>
            </a:p>
          </p:txBody>
        </p:sp>
        <p:cxnSp>
          <p:nvCxnSpPr>
            <p:cNvPr id="39" name="直线箭头连接符 38"/>
            <p:cNvCxnSpPr/>
            <p:nvPr/>
          </p:nvCxnSpPr>
          <p:spPr>
            <a:xfrm>
              <a:off x="469162" y="4439353"/>
              <a:ext cx="50482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直线箭头连接符 39"/>
            <p:cNvCxnSpPr/>
            <p:nvPr/>
          </p:nvCxnSpPr>
          <p:spPr>
            <a:xfrm>
              <a:off x="2013812" y="4439353"/>
              <a:ext cx="5032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直线箭头连接符 41"/>
            <p:cNvCxnSpPr/>
            <p:nvPr/>
          </p:nvCxnSpPr>
          <p:spPr>
            <a:xfrm>
              <a:off x="5004684" y="5013950"/>
              <a:ext cx="50324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直线箭头连接符 42"/>
            <p:cNvCxnSpPr>
              <a:stCxn id="37" idx="3"/>
              <a:endCxn id="38" idx="1"/>
            </p:cNvCxnSpPr>
            <p:nvPr/>
          </p:nvCxnSpPr>
          <p:spPr>
            <a:xfrm flipV="1">
              <a:off x="4177590" y="6340921"/>
              <a:ext cx="41910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4" name="直线箭头连接符 43"/>
            <p:cNvCxnSpPr/>
            <p:nvPr/>
          </p:nvCxnSpPr>
          <p:spPr>
            <a:xfrm>
              <a:off x="5749227" y="6340921"/>
              <a:ext cx="50324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637" name="文本框 44"/>
            <p:cNvSpPr txBox="1">
              <a:spLocks noChangeArrowheads="1"/>
            </p:cNvSpPr>
            <p:nvPr/>
          </p:nvSpPr>
          <p:spPr bwMode="auto">
            <a:xfrm>
              <a:off x="7263158" y="5851377"/>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1800" dirty="0"/>
                <a:t>并行过程流</a:t>
              </a:r>
              <a:endParaRPr kumimoji="1" lang="en-US" altLang="zh-CN" sz="1800" dirty="0"/>
            </a:p>
          </p:txBody>
        </p:sp>
        <p:cxnSp>
          <p:nvCxnSpPr>
            <p:cNvPr id="47" name="肘形连接符 46"/>
            <p:cNvCxnSpPr>
              <a:stCxn id="34" idx="2"/>
              <a:endCxn id="36" idx="1"/>
            </p:cNvCxnSpPr>
            <p:nvPr/>
          </p:nvCxnSpPr>
          <p:spPr>
            <a:xfrm rot="16200000" flipH="1">
              <a:off x="1266152" y="5032979"/>
              <a:ext cx="822214" cy="25717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3" name="肘形连接符 52"/>
            <p:cNvCxnSpPr>
              <a:stCxn id="35" idx="2"/>
              <a:endCxn id="36" idx="3"/>
            </p:cNvCxnSpPr>
            <p:nvPr/>
          </p:nvCxnSpPr>
          <p:spPr>
            <a:xfrm rot="5400000">
              <a:off x="2614743" y="5094099"/>
              <a:ext cx="822214" cy="13493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8" name="肘形连接符 57"/>
            <p:cNvCxnSpPr>
              <a:stCxn id="36" idx="2"/>
              <a:endCxn id="37" idx="1"/>
            </p:cNvCxnSpPr>
            <p:nvPr/>
          </p:nvCxnSpPr>
          <p:spPr>
            <a:xfrm rot="16200000" flipH="1">
              <a:off x="2464699" y="5778976"/>
              <a:ext cx="479360" cy="64453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641" name="文本框 58"/>
            <p:cNvSpPr txBox="1">
              <a:spLocks noChangeArrowheads="1"/>
            </p:cNvSpPr>
            <p:nvPr/>
          </p:nvSpPr>
          <p:spPr bwMode="auto">
            <a:xfrm>
              <a:off x="4273906" y="476804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1800"/>
                <a:t>时间</a:t>
              </a:r>
              <a:endParaRPr kumimoji="1" lang="en-US" altLang="zh-CN" sz="1800"/>
            </a:p>
          </p:txBody>
        </p:sp>
      </p:grpSp>
      <p:sp>
        <p:nvSpPr>
          <p:cNvPr id="2" name="矩形 1"/>
          <p:cNvSpPr/>
          <p:nvPr/>
        </p:nvSpPr>
        <p:spPr>
          <a:xfrm>
            <a:off x="-271463" y="209332"/>
            <a:ext cx="6651625" cy="892552"/>
          </a:xfrm>
          <a:prstGeom prst="rect">
            <a:avLst/>
          </a:prstGeom>
        </p:spPr>
        <p:txBody>
          <a:bodyPr wrap="square">
            <a:spAutoFit/>
          </a:bodyPr>
          <a:lstStyle/>
          <a:p>
            <a:pPr lvl="1">
              <a:defRPr/>
            </a:pPr>
            <a:r>
              <a:rPr lang="zh-CN" altLang="en-US" sz="2600" dirty="0"/>
              <a:t>采用循环的方式执行各个活动，每次循环都能产生更为完善的软件版本</a:t>
            </a:r>
            <a:endParaRPr lang="en-US" altLang="zh-CN" sz="2600" dirty="0"/>
          </a:p>
        </p:txBody>
      </p:sp>
      <p:sp>
        <p:nvSpPr>
          <p:cNvPr id="3" name="矩形 2"/>
          <p:cNvSpPr/>
          <p:nvPr/>
        </p:nvSpPr>
        <p:spPr>
          <a:xfrm>
            <a:off x="44274" y="3797302"/>
            <a:ext cx="8920213" cy="892552"/>
          </a:xfrm>
          <a:prstGeom prst="rect">
            <a:avLst/>
          </a:prstGeom>
        </p:spPr>
        <p:txBody>
          <a:bodyPr wrap="square">
            <a:spAutoFit/>
          </a:bodyPr>
          <a:lstStyle/>
          <a:p>
            <a:pPr lvl="1">
              <a:defRPr/>
            </a:pPr>
            <a:r>
              <a:rPr lang="zh-CN" altLang="en-US" sz="2600" dirty="0"/>
              <a:t>将一个或是多个其它活动并行执行（如，软件一个方面的建模可以同软件另一个方面的建模活动并行执行）</a:t>
            </a:r>
            <a:endParaRPr lang="en-US" altLang="zh-CN" sz="2600" dirty="0"/>
          </a:p>
        </p:txBody>
      </p:sp>
      <p:cxnSp>
        <p:nvCxnSpPr>
          <p:cNvPr id="13" name="直线连接符 12"/>
          <p:cNvCxnSpPr/>
          <p:nvPr/>
        </p:nvCxnSpPr>
        <p:spPr>
          <a:xfrm flipV="1">
            <a:off x="44274" y="3776340"/>
            <a:ext cx="9099726" cy="1270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a:xfrm>
            <a:off x="457200" y="2714625"/>
            <a:ext cx="828675" cy="1143000"/>
          </a:xfrm>
        </p:spPr>
        <p:txBody>
          <a:bodyPr/>
          <a:lstStyle/>
          <a:p>
            <a:pPr eaLnBrk="1" hangingPunct="1"/>
            <a:r>
              <a:rPr lang="zh-CN" altLang="en-US" sz="3200"/>
              <a:t>图</a:t>
            </a:r>
            <a:r>
              <a:rPr lang="en-US" altLang="zh-CN" sz="3200"/>
              <a:t>2-1 </a:t>
            </a:r>
            <a:r>
              <a:rPr lang="zh-CN" altLang="en-US" sz="3200"/>
              <a:t>软件过程框架</a:t>
            </a:r>
            <a:endParaRPr lang="zh-CN" altLang="en-US" sz="3200"/>
          </a:p>
        </p:txBody>
      </p:sp>
      <p:sp>
        <p:nvSpPr>
          <p:cNvPr id="4" name="TextBox 3"/>
          <p:cNvSpPr txBox="1">
            <a:spLocks noChangeArrowheads="1"/>
          </p:cNvSpPr>
          <p:nvPr/>
        </p:nvSpPr>
        <p:spPr bwMode="auto">
          <a:xfrm>
            <a:off x="6286500" y="1000125"/>
            <a:ext cx="28575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每个动作包括一系列相互关联的</a:t>
            </a:r>
            <a:r>
              <a:rPr lang="zh-CN" altLang="en-US">
                <a:solidFill>
                  <a:srgbClr val="FF0000"/>
                </a:solidFill>
              </a:rPr>
              <a:t>任务</a:t>
            </a:r>
            <a:r>
              <a:rPr lang="zh-CN" altLang="en-US"/>
              <a:t>，并产生一个关键的</a:t>
            </a:r>
            <a:r>
              <a:rPr lang="zh-CN" altLang="en-US">
                <a:solidFill>
                  <a:srgbClr val="FF0000"/>
                </a:solidFill>
              </a:rPr>
              <a:t>工作产品</a:t>
            </a:r>
            <a:endParaRPr lang="en-US" altLang="zh-CN">
              <a:solidFill>
                <a:srgbClr val="FF0000"/>
              </a:solidFill>
            </a:endParaRPr>
          </a:p>
          <a:p>
            <a:pPr eaLnBrk="1" hangingPunct="1">
              <a:spcBef>
                <a:spcPct val="0"/>
              </a:spcBef>
              <a:buFontTx/>
              <a:buNone/>
            </a:pPr>
            <a:r>
              <a:rPr lang="zh-CN" altLang="en-US"/>
              <a:t>比如“沟通”包含若干个软件工程动作，比如“获取需求”</a:t>
            </a:r>
            <a:endParaRPr lang="zh-CN" altLang="en-US"/>
          </a:p>
        </p:txBody>
      </p:sp>
      <p:pic>
        <p:nvPicPr>
          <p:cNvPr id="27651" name="Picture 2"/>
          <p:cNvPicPr>
            <a:picLocks noChangeAspect="1" noChangeArrowheads="1"/>
          </p:cNvPicPr>
          <p:nvPr/>
        </p:nvPicPr>
        <p:blipFill>
          <a:blip r:embed="rId1">
            <a:extLst>
              <a:ext uri="{28A0092B-C50C-407E-A947-70E740481C1C}">
                <a14:useLocalDpi xmlns:a14="http://schemas.microsoft.com/office/drawing/2010/main" val="0"/>
              </a:ext>
            </a:extLst>
          </a:blip>
          <a:srcRect b="6036"/>
          <a:stretch>
            <a:fillRect/>
          </a:stretch>
        </p:blipFill>
        <p:spPr bwMode="auto">
          <a:xfrm>
            <a:off x="1571625" y="0"/>
            <a:ext cx="4214813"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643188" y="2500313"/>
            <a:ext cx="3643312" cy="357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a:solidFill>
                  <a:srgbClr val="FF0000"/>
                </a:solidFill>
              </a:rPr>
              <a:t>软件工程动作</a:t>
            </a:r>
            <a:endParaRPr lang="zh-CN" altLang="en-US" sz="3200">
              <a:solidFill>
                <a:srgbClr val="FF0000"/>
              </a:solidFill>
            </a:endParaRPr>
          </a:p>
        </p:txBody>
      </p:sp>
      <p:cxnSp>
        <p:nvCxnSpPr>
          <p:cNvPr id="9" name="直接连接符 8"/>
          <p:cNvCxnSpPr/>
          <p:nvPr/>
        </p:nvCxnSpPr>
        <p:spPr>
          <a:xfrm flipV="1">
            <a:off x="4929188" y="1358900"/>
            <a:ext cx="1285875" cy="1141413"/>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sp>
        <p:nvSpPr>
          <p:cNvPr id="10" name="矩形 9"/>
          <p:cNvSpPr/>
          <p:nvPr/>
        </p:nvSpPr>
        <p:spPr>
          <a:xfrm>
            <a:off x="2500313" y="5143500"/>
            <a:ext cx="364331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a:solidFill>
                  <a:srgbClr val="FF0000"/>
                </a:solidFill>
              </a:rPr>
              <a:t>软件工程动作</a:t>
            </a:r>
            <a:endParaRPr lang="zh-CN" altLang="en-US" sz="3200">
              <a:solidFill>
                <a:srgbClr val="FF0000"/>
              </a:solidFill>
            </a:endParaRPr>
          </a:p>
        </p:txBody>
      </p:sp>
      <p:cxnSp>
        <p:nvCxnSpPr>
          <p:cNvPr id="11" name="直接连接符 10"/>
          <p:cNvCxnSpPr/>
          <p:nvPr/>
        </p:nvCxnSpPr>
        <p:spPr>
          <a:xfrm rot="5400000" flipH="1" flipV="1">
            <a:off x="4108450" y="1965326"/>
            <a:ext cx="2784475" cy="2000250"/>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ppt_x</p:attrName>
                                        </p:attrNameLst>
                                      </p:cBhvr>
                                      <p:tavLst>
                                        <p:tav tm="0">
                                          <p:val>
                                            <p:strVal val="#ppt_x-#ppt_w/2"/>
                                          </p:val>
                                        </p:tav>
                                        <p:tav tm="100000">
                                          <p:val>
                                            <p:strVal val="#ppt_x"/>
                                          </p:val>
                                        </p:tav>
                                      </p:tavLst>
                                    </p:anim>
                                    <p:anim calcmode="lin" valueType="num">
                                      <p:cBhvr>
                                        <p:cTn id="17" dur="500" fill="hold"/>
                                        <p:tgtEl>
                                          <p:spTgt spid="9"/>
                                        </p:tgtEl>
                                        <p:attrNameLst>
                                          <p:attrName>ppt_y</p:attrName>
                                        </p:attrNameLst>
                                      </p:cBhvr>
                                      <p:tavLst>
                                        <p:tav tm="0">
                                          <p:val>
                                            <p:strVal val="#ppt_y"/>
                                          </p:val>
                                        </p:tav>
                                        <p:tav tm="100000">
                                          <p:val>
                                            <p:strVal val="#ppt_y"/>
                                          </p:val>
                                        </p:tav>
                                      </p:tavLst>
                                    </p:anim>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7"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ppt_w/2"/>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strVal val="#ppt_h"/>
                                          </p:val>
                                        </p:tav>
                                        <p:tav tm="100000">
                                          <p:val>
                                            <p:strVal val="#ppt_h"/>
                                          </p:val>
                                        </p:tav>
                                      </p:tavLst>
                                    </p:anim>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a:xfrm>
            <a:off x="457200" y="2714625"/>
            <a:ext cx="828675" cy="1143000"/>
          </a:xfrm>
        </p:spPr>
        <p:txBody>
          <a:bodyPr/>
          <a:lstStyle/>
          <a:p>
            <a:pPr eaLnBrk="1" hangingPunct="1"/>
            <a:r>
              <a:rPr lang="zh-CN" altLang="en-US" sz="3200"/>
              <a:t>图</a:t>
            </a:r>
            <a:r>
              <a:rPr lang="en-US" altLang="zh-CN" sz="3200"/>
              <a:t>2-1 </a:t>
            </a:r>
            <a:r>
              <a:rPr lang="zh-CN" altLang="en-US" sz="3200"/>
              <a:t>软件过程框架</a:t>
            </a:r>
            <a:endParaRPr lang="zh-CN" altLang="en-US" sz="3200"/>
          </a:p>
        </p:txBody>
      </p:sp>
      <p:sp>
        <p:nvSpPr>
          <p:cNvPr id="4" name="TextBox 3"/>
          <p:cNvSpPr txBox="1">
            <a:spLocks noChangeArrowheads="1"/>
          </p:cNvSpPr>
          <p:nvPr/>
        </p:nvSpPr>
        <p:spPr bwMode="auto">
          <a:xfrm>
            <a:off x="6286500" y="1000125"/>
            <a:ext cx="28575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定义了为达到一个软件工程动作的目标所需要完成的</a:t>
            </a:r>
            <a:r>
              <a:rPr lang="zh-CN" altLang="en-US" sz="2400">
                <a:solidFill>
                  <a:srgbClr val="FF0000"/>
                </a:solidFill>
              </a:rPr>
              <a:t>工作</a:t>
            </a:r>
            <a:r>
              <a:rPr lang="zh-CN" altLang="en-US" sz="2400"/>
              <a:t>。</a:t>
            </a:r>
            <a:endParaRPr lang="zh-CN" altLang="en-US" sz="2400"/>
          </a:p>
          <a:p>
            <a:pPr eaLnBrk="1" hangingPunct="1">
              <a:spcBef>
                <a:spcPct val="0"/>
              </a:spcBef>
              <a:buFontTx/>
              <a:buNone/>
            </a:pPr>
            <a:endParaRPr lang="en-US" altLang="zh-CN" sz="2400"/>
          </a:p>
          <a:p>
            <a:pPr eaLnBrk="1" hangingPunct="1">
              <a:spcBef>
                <a:spcPct val="0"/>
              </a:spcBef>
              <a:buFontTx/>
              <a:buNone/>
            </a:pPr>
            <a:r>
              <a:rPr lang="zh-CN" altLang="en-US" sz="2400"/>
              <a:t>关注小而明确的目标，比如构建一个单元测试。</a:t>
            </a:r>
            <a:endParaRPr lang="en-US" altLang="zh-CN" sz="2400"/>
          </a:p>
          <a:p>
            <a:pPr eaLnBrk="1" hangingPunct="1">
              <a:spcBef>
                <a:spcPct val="0"/>
              </a:spcBef>
              <a:buFontTx/>
              <a:buNone/>
            </a:pPr>
            <a:endParaRPr lang="en-US" altLang="zh-CN" sz="2400"/>
          </a:p>
          <a:p>
            <a:pPr eaLnBrk="1" hangingPunct="1">
              <a:spcBef>
                <a:spcPct val="0"/>
              </a:spcBef>
              <a:buFontTx/>
              <a:buNone/>
            </a:pPr>
            <a:r>
              <a:rPr lang="zh-CN" altLang="en-US" sz="2400"/>
              <a:t>项目不同，任务集或不同</a:t>
            </a:r>
            <a:endParaRPr lang="zh-CN" altLang="en-US" sz="2400"/>
          </a:p>
        </p:txBody>
      </p:sp>
      <p:pic>
        <p:nvPicPr>
          <p:cNvPr id="29699" name="Picture 2"/>
          <p:cNvPicPr>
            <a:picLocks noChangeAspect="1" noChangeArrowheads="1"/>
          </p:cNvPicPr>
          <p:nvPr/>
        </p:nvPicPr>
        <p:blipFill>
          <a:blip r:embed="rId1">
            <a:extLst>
              <a:ext uri="{28A0092B-C50C-407E-A947-70E740481C1C}">
                <a14:useLocalDpi xmlns:a14="http://schemas.microsoft.com/office/drawing/2010/main" val="0"/>
              </a:ext>
            </a:extLst>
          </a:blip>
          <a:srcRect b="6036"/>
          <a:stretch>
            <a:fillRect/>
          </a:stretch>
        </p:blipFill>
        <p:spPr bwMode="auto">
          <a:xfrm>
            <a:off x="1571625" y="0"/>
            <a:ext cx="4214813"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428875" y="2786063"/>
            <a:ext cx="1285875" cy="7143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800">
                <a:solidFill>
                  <a:srgbClr val="FF0000"/>
                </a:solidFill>
              </a:rPr>
              <a:t>任务集</a:t>
            </a:r>
            <a:endParaRPr lang="zh-CN" altLang="en-US" sz="2800">
              <a:solidFill>
                <a:srgbClr val="FF0000"/>
              </a:solidFill>
            </a:endParaRPr>
          </a:p>
        </p:txBody>
      </p:sp>
      <p:cxnSp>
        <p:nvCxnSpPr>
          <p:cNvPr id="9" name="直接连接符 8"/>
          <p:cNvCxnSpPr/>
          <p:nvPr/>
        </p:nvCxnSpPr>
        <p:spPr>
          <a:xfrm flipV="1">
            <a:off x="3643313" y="1358900"/>
            <a:ext cx="2571750" cy="1712913"/>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sp>
        <p:nvSpPr>
          <p:cNvPr id="10" name="矩形 9"/>
          <p:cNvSpPr/>
          <p:nvPr/>
        </p:nvSpPr>
        <p:spPr>
          <a:xfrm>
            <a:off x="2428875" y="5715000"/>
            <a:ext cx="1428750"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a:solidFill>
                  <a:srgbClr val="FF0000"/>
                </a:solidFill>
              </a:rPr>
              <a:t>任务集</a:t>
            </a:r>
            <a:endParaRPr lang="zh-CN" altLang="en-US" sz="3200">
              <a:solidFill>
                <a:srgbClr val="FF0000"/>
              </a:solidFill>
            </a:endParaRPr>
          </a:p>
        </p:txBody>
      </p:sp>
      <p:cxnSp>
        <p:nvCxnSpPr>
          <p:cNvPr id="11" name="直接连接符 10"/>
          <p:cNvCxnSpPr>
            <a:stCxn id="10" idx="3"/>
          </p:cNvCxnSpPr>
          <p:nvPr/>
        </p:nvCxnSpPr>
        <p:spPr>
          <a:xfrm flipV="1">
            <a:off x="3857625" y="1573213"/>
            <a:ext cx="2643188" cy="4321175"/>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ppt_x</p:attrName>
                                        </p:attrNameLst>
                                      </p:cBhvr>
                                      <p:tavLst>
                                        <p:tav tm="0">
                                          <p:val>
                                            <p:strVal val="#ppt_x-#ppt_w/2"/>
                                          </p:val>
                                        </p:tav>
                                        <p:tav tm="100000">
                                          <p:val>
                                            <p:strVal val="#ppt_x"/>
                                          </p:val>
                                        </p:tav>
                                      </p:tavLst>
                                    </p:anim>
                                    <p:anim calcmode="lin" valueType="num">
                                      <p:cBhvr>
                                        <p:cTn id="17" dur="500" fill="hold"/>
                                        <p:tgtEl>
                                          <p:spTgt spid="9"/>
                                        </p:tgtEl>
                                        <p:attrNameLst>
                                          <p:attrName>ppt_y</p:attrName>
                                        </p:attrNameLst>
                                      </p:cBhvr>
                                      <p:tavLst>
                                        <p:tav tm="0">
                                          <p:val>
                                            <p:strVal val="#ppt_y"/>
                                          </p:val>
                                        </p:tav>
                                        <p:tav tm="100000">
                                          <p:val>
                                            <p:strVal val="#ppt_y"/>
                                          </p:val>
                                        </p:tav>
                                      </p:tavLst>
                                    </p:anim>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7"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ppt_w/2"/>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strVal val="#ppt_h"/>
                                          </p:val>
                                        </p:tav>
                                        <p:tav tm="100000">
                                          <p:val>
                                            <p:strVal val="#ppt_h"/>
                                          </p:val>
                                        </p:tav>
                                      </p:tavLst>
                                    </p:anim>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p:txBody>
          <a:bodyPr/>
          <a:lstStyle/>
          <a:p>
            <a:pPr algn="l" eaLnBrk="1" hangingPunct="1"/>
            <a:r>
              <a:rPr lang="zh-CN" altLang="en-US" sz="3200"/>
              <a:t>对于小型、相对简单的项目而言，获取需求的任务集可能包括：</a:t>
            </a:r>
            <a:endParaRPr lang="zh-CN" altLang="en-US" sz="3200"/>
          </a:p>
        </p:txBody>
      </p:sp>
      <p:sp>
        <p:nvSpPr>
          <p:cNvPr id="3" name="内容占位符 2"/>
          <p:cNvSpPr>
            <a:spLocks noGrp="1" noChangeArrowheads="1"/>
          </p:cNvSpPr>
          <p:nvPr>
            <p:ph idx="1"/>
          </p:nvPr>
        </p:nvSpPr>
        <p:spPr/>
        <p:txBody>
          <a:bodyPr/>
          <a:lstStyle/>
          <a:p>
            <a:pPr marL="971550" lvl="1" indent="-514350" eaLnBrk="1" hangingPunct="1">
              <a:buFontTx/>
              <a:buAutoNum type="arabicPeriod"/>
            </a:pPr>
            <a:r>
              <a:rPr lang="zh-CN" altLang="en-US"/>
              <a:t>制定一个项目的共利益者列表</a:t>
            </a:r>
            <a:endParaRPr lang="en-US" altLang="zh-CN"/>
          </a:p>
          <a:p>
            <a:pPr marL="971550" lvl="1" indent="-514350" eaLnBrk="1" hangingPunct="1">
              <a:buFontTx/>
              <a:buAutoNum type="arabicPeriod"/>
            </a:pPr>
            <a:r>
              <a:rPr lang="zh-CN" altLang="en-US"/>
              <a:t>邀请所有的共利益者成员参加一个非正式会议</a:t>
            </a:r>
            <a:endParaRPr lang="en-US" altLang="zh-CN"/>
          </a:p>
          <a:p>
            <a:pPr marL="971550" lvl="1" indent="-514350" eaLnBrk="1" hangingPunct="1">
              <a:buFontTx/>
              <a:buAutoNum type="arabicPeriod"/>
            </a:pPr>
            <a:r>
              <a:rPr lang="zh-CN" altLang="en-US"/>
              <a:t>咨询每一个共利益者对于软件特征和功能的需求</a:t>
            </a:r>
            <a:endParaRPr lang="en-US" altLang="zh-CN"/>
          </a:p>
          <a:p>
            <a:pPr marL="971550" lvl="1" indent="-514350" eaLnBrk="1" hangingPunct="1">
              <a:buFontTx/>
              <a:buAutoNum type="arabicPeriod"/>
            </a:pPr>
            <a:r>
              <a:rPr lang="zh-CN" altLang="en-US"/>
              <a:t>讨论需求。并确定最终的需求列表</a:t>
            </a:r>
            <a:endParaRPr lang="en-US" altLang="zh-CN"/>
          </a:p>
          <a:p>
            <a:pPr marL="971550" lvl="1" indent="-514350" eaLnBrk="1" hangingPunct="1">
              <a:buFontTx/>
              <a:buAutoNum type="arabicPeriod"/>
            </a:pPr>
            <a:r>
              <a:rPr lang="zh-CN" altLang="en-US"/>
              <a:t>划定需求优先级</a:t>
            </a:r>
            <a:endParaRPr lang="en-US" altLang="zh-CN"/>
          </a:p>
          <a:p>
            <a:pPr marL="971550" lvl="1" indent="-514350" eaLnBrk="1" hangingPunct="1">
              <a:buFontTx/>
              <a:buAutoNum type="arabicPeriod"/>
            </a:pPr>
            <a:r>
              <a:rPr lang="zh-CN" altLang="en-US"/>
              <a:t>把不确定的地方标记出来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pPr algn="l" eaLnBrk="1" hangingPunct="1"/>
            <a:r>
              <a:rPr lang="zh-CN" altLang="en-US" sz="3200"/>
              <a:t>对于大型、复杂的软件工程项目而言，可能有不同的任务集，例如：</a:t>
            </a:r>
            <a:endParaRPr lang="zh-CN" altLang="en-US" sz="3200"/>
          </a:p>
        </p:txBody>
      </p:sp>
      <p:sp>
        <p:nvSpPr>
          <p:cNvPr id="3" name="内容占位符 2"/>
          <p:cNvSpPr>
            <a:spLocks noGrp="1" noChangeArrowheads="1"/>
          </p:cNvSpPr>
          <p:nvPr>
            <p:ph idx="1"/>
          </p:nvPr>
        </p:nvSpPr>
        <p:spPr>
          <a:xfrm>
            <a:off x="468313" y="1412875"/>
            <a:ext cx="8229600" cy="4525963"/>
          </a:xfrm>
        </p:spPr>
        <p:txBody>
          <a:bodyPr/>
          <a:lstStyle/>
          <a:p>
            <a:pPr marL="971550" lvl="1" indent="-514350" eaLnBrk="1" hangingPunct="1">
              <a:buFontTx/>
              <a:buAutoNum type="arabicPeriod"/>
            </a:pPr>
            <a:r>
              <a:rPr lang="zh-CN" altLang="en-US" sz="2200"/>
              <a:t>制定一个项目的共利益者列表</a:t>
            </a:r>
            <a:endParaRPr lang="en-US" altLang="zh-CN" sz="2200"/>
          </a:p>
          <a:p>
            <a:pPr marL="971550" lvl="1" indent="-514350" eaLnBrk="1" hangingPunct="1">
              <a:buFontTx/>
              <a:buAutoNum type="arabicPeriod"/>
            </a:pPr>
            <a:r>
              <a:rPr lang="zh-CN" altLang="en-US" sz="2200"/>
              <a:t>和共利益者的每一个成员分别单独讨论，获取所有的需求。</a:t>
            </a:r>
            <a:endParaRPr lang="en-US" altLang="zh-CN" sz="2200"/>
          </a:p>
          <a:p>
            <a:pPr marL="971550" lvl="1" indent="-514350" eaLnBrk="1" hangingPunct="1">
              <a:buFontTx/>
              <a:buAutoNum type="arabicPeriod"/>
            </a:pPr>
            <a:r>
              <a:rPr lang="zh-CN" altLang="en-US" sz="2200"/>
              <a:t>基于步骤</a:t>
            </a:r>
            <a:r>
              <a:rPr lang="en-US" altLang="zh-CN" sz="2200"/>
              <a:t>2</a:t>
            </a:r>
            <a:r>
              <a:rPr lang="zh-CN" altLang="en-US" sz="2200"/>
              <a:t>的调查，建立初步的功能和特征列表</a:t>
            </a:r>
            <a:endParaRPr lang="en-US" altLang="zh-CN" sz="2200"/>
          </a:p>
          <a:p>
            <a:pPr marL="971550" lvl="1" indent="-514350" eaLnBrk="1" hangingPunct="1">
              <a:buFontTx/>
              <a:buAutoNum type="arabicPeriod"/>
            </a:pPr>
            <a:r>
              <a:rPr lang="zh-CN" altLang="en-US" sz="2200"/>
              <a:t>安排一系列促进需求获取的会议</a:t>
            </a:r>
            <a:endParaRPr lang="en-US" altLang="zh-CN" sz="2200"/>
          </a:p>
          <a:p>
            <a:pPr marL="971550" lvl="1" indent="-514350" eaLnBrk="1" hangingPunct="1">
              <a:buFontTx/>
              <a:buAutoNum type="arabicPeriod"/>
            </a:pPr>
            <a:r>
              <a:rPr lang="zh-CN" altLang="en-US" sz="2200"/>
              <a:t>举行一系列会议</a:t>
            </a:r>
            <a:endParaRPr lang="en-US" altLang="zh-CN" sz="2200"/>
          </a:p>
          <a:p>
            <a:pPr marL="971550" lvl="1" indent="-514350" eaLnBrk="1" hangingPunct="1">
              <a:buFontTx/>
              <a:buAutoNum type="arabicPeriod"/>
            </a:pPr>
            <a:r>
              <a:rPr lang="zh-CN" altLang="en-US" sz="2200"/>
              <a:t>在每次会议上建立非正式的用户场景</a:t>
            </a:r>
            <a:endParaRPr lang="en-US" altLang="zh-CN" sz="2200"/>
          </a:p>
          <a:p>
            <a:pPr marL="971550" lvl="1" indent="-514350" eaLnBrk="1" hangingPunct="1">
              <a:buFontTx/>
              <a:buAutoNum type="arabicPeriod"/>
            </a:pPr>
            <a:r>
              <a:rPr lang="zh-CN" altLang="en-US" sz="2200"/>
              <a:t>根据共利益者的反馈，进一步细化用户场景</a:t>
            </a:r>
            <a:endParaRPr lang="en-US" altLang="zh-CN" sz="2200"/>
          </a:p>
          <a:p>
            <a:pPr marL="971550" lvl="1" indent="-514350" eaLnBrk="1" hangingPunct="1">
              <a:buFontTx/>
              <a:buAutoNum type="arabicPeriod"/>
            </a:pPr>
            <a:r>
              <a:rPr lang="zh-CN" altLang="en-US" sz="2200"/>
              <a:t>建立一个修正的需求列表</a:t>
            </a:r>
            <a:endParaRPr lang="en-US" altLang="zh-CN" sz="2200"/>
          </a:p>
          <a:p>
            <a:pPr marL="971550" lvl="1" indent="-514350" eaLnBrk="1" hangingPunct="1">
              <a:buFontTx/>
              <a:buAutoNum type="arabicPeriod"/>
            </a:pPr>
            <a:r>
              <a:rPr lang="zh-CN" altLang="en-US" sz="2200"/>
              <a:t>使用质量功能部署技术将需求划分优先级别</a:t>
            </a:r>
            <a:endParaRPr lang="en-US" altLang="zh-CN" sz="2200"/>
          </a:p>
          <a:p>
            <a:pPr marL="971550" lvl="1" indent="-514350" eaLnBrk="1" hangingPunct="1">
              <a:buFontTx/>
              <a:buAutoNum type="arabicPeriod"/>
            </a:pPr>
            <a:r>
              <a:rPr lang="zh-CN" altLang="en-US" sz="2200"/>
              <a:t>将需求打包以便软件可以分批交付</a:t>
            </a:r>
            <a:endParaRPr lang="en-US" altLang="zh-CN" sz="2200"/>
          </a:p>
          <a:p>
            <a:pPr marL="971550" lvl="1" indent="-514350" eaLnBrk="1" hangingPunct="1">
              <a:buFontTx/>
              <a:buAutoNum type="arabicPeriod"/>
            </a:pPr>
            <a:r>
              <a:rPr lang="zh-CN" altLang="en-US" sz="2200"/>
              <a:t>注意系统的约束和限制</a:t>
            </a:r>
            <a:endParaRPr lang="en-US" altLang="zh-CN" sz="2200"/>
          </a:p>
          <a:p>
            <a:pPr marL="971550" lvl="1" indent="-514350" eaLnBrk="1" hangingPunct="1">
              <a:buFontTx/>
              <a:buAutoNum type="arabicPeriod"/>
            </a:pPr>
            <a:r>
              <a:rPr lang="zh-CN" altLang="en-US" sz="2200"/>
              <a:t>讨论系统的验证方法。</a:t>
            </a:r>
            <a:endParaRPr lang="zh-CN" alt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
          <p:cNvSpPr>
            <a:spLocks noGrp="1" noChangeArrowheads="1"/>
          </p:cNvSpPr>
          <p:nvPr>
            <p:ph type="title"/>
          </p:nvPr>
        </p:nvSpPr>
        <p:spPr/>
        <p:txBody>
          <a:bodyPr/>
          <a:lstStyle/>
          <a:p>
            <a:pPr eaLnBrk="1" hangingPunct="1"/>
            <a:r>
              <a:rPr lang="en-US" altLang="zh-CN"/>
              <a:t>2.1 </a:t>
            </a:r>
            <a:r>
              <a:rPr lang="zh-CN" altLang="en-US"/>
              <a:t>过程框架（续）</a:t>
            </a:r>
            <a:endParaRPr lang="zh-CN" altLang="en-US"/>
          </a:p>
        </p:txBody>
      </p:sp>
      <p:sp>
        <p:nvSpPr>
          <p:cNvPr id="33794" name="内容占位符 2"/>
          <p:cNvSpPr>
            <a:spLocks noGrp="1" noChangeArrowheads="1"/>
          </p:cNvSpPr>
          <p:nvPr>
            <p:ph idx="1"/>
          </p:nvPr>
        </p:nvSpPr>
        <p:spPr/>
        <p:txBody>
          <a:bodyPr/>
          <a:lstStyle/>
          <a:p>
            <a:pPr eaLnBrk="1" hangingPunct="1">
              <a:lnSpc>
                <a:spcPct val="150000"/>
              </a:lnSpc>
            </a:pPr>
            <a:r>
              <a:rPr lang="zh-CN" altLang="en-US" sz="2400"/>
              <a:t>不同学者依据自己的理解将通用过程框架应用到</a:t>
            </a:r>
            <a:r>
              <a:rPr lang="zh-CN" altLang="en-US" sz="2400">
                <a:solidFill>
                  <a:srgbClr val="FF0000"/>
                </a:solidFill>
              </a:rPr>
              <a:t>侧重点不同</a:t>
            </a:r>
            <a:r>
              <a:rPr lang="zh-CN" altLang="en-US" sz="2400"/>
              <a:t>的各个领域，提出了</a:t>
            </a:r>
            <a:r>
              <a:rPr lang="zh-CN" altLang="en-US" sz="2400">
                <a:solidFill>
                  <a:srgbClr val="FF0000"/>
                </a:solidFill>
              </a:rPr>
              <a:t>各自</a:t>
            </a:r>
            <a:r>
              <a:rPr lang="zh-CN" altLang="en-US" sz="2400"/>
              <a:t>的用以描述过程的模型。</a:t>
            </a:r>
            <a:endParaRPr lang="en-US" altLang="zh-CN" sz="2400"/>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p:txBody>
          <a:bodyPr/>
          <a:lstStyle/>
          <a:p>
            <a:pPr eaLnBrk="1" hangingPunct="1"/>
            <a:r>
              <a:rPr lang="en-US" altLang="zh-CN"/>
              <a:t>2.1 </a:t>
            </a:r>
            <a:r>
              <a:rPr lang="zh-CN" altLang="en-US"/>
              <a:t>过程框架（续）</a:t>
            </a:r>
            <a:endParaRPr lang="zh-CN" altLang="en-US"/>
          </a:p>
        </p:txBody>
      </p:sp>
      <p:sp>
        <p:nvSpPr>
          <p:cNvPr id="34818" name="内容占位符 2"/>
          <p:cNvSpPr>
            <a:spLocks noGrp="1" noChangeArrowheads="1"/>
          </p:cNvSpPr>
          <p:nvPr>
            <p:ph idx="1"/>
          </p:nvPr>
        </p:nvSpPr>
        <p:spPr/>
        <p:txBody>
          <a:bodyPr/>
          <a:lstStyle/>
          <a:p>
            <a:pPr eaLnBrk="1" hangingPunct="1">
              <a:lnSpc>
                <a:spcPct val="150000"/>
              </a:lnSpc>
            </a:pPr>
            <a:r>
              <a:rPr lang="zh-CN" altLang="en-US" sz="2800">
                <a:solidFill>
                  <a:srgbClr val="FF0000"/>
                </a:solidFill>
              </a:rPr>
              <a:t>过程模型的</a:t>
            </a:r>
            <a:r>
              <a:rPr lang="zh-CN" altLang="en-US" sz="2800" b="1" i="1">
                <a:solidFill>
                  <a:srgbClr val="FF0000"/>
                </a:solidFill>
              </a:rPr>
              <a:t>适用性</a:t>
            </a:r>
            <a:r>
              <a:rPr lang="zh-CN" altLang="en-US" sz="2800"/>
              <a:t>是成功的</a:t>
            </a:r>
            <a:r>
              <a:rPr lang="zh-CN" altLang="en-US" sz="2800">
                <a:solidFill>
                  <a:srgbClr val="FF0000"/>
                </a:solidFill>
              </a:rPr>
              <a:t>关键</a:t>
            </a:r>
            <a:r>
              <a:rPr lang="zh-CN" altLang="en-US" sz="2800"/>
              <a:t>！不同的项目可能采用的项目过程有很大不同，主要体现在：</a:t>
            </a:r>
            <a:endParaRPr lang="en-US" altLang="zh-CN" sz="2800"/>
          </a:p>
          <a:p>
            <a:pPr lvl="1" eaLnBrk="1" hangingPunct="1"/>
            <a:r>
              <a:rPr lang="zh-CN" altLang="en-US" sz="2000"/>
              <a:t>活动、动作和任务的总体流程以及相互依赖关系；</a:t>
            </a:r>
            <a:endParaRPr lang="en-US" altLang="zh-CN" sz="2000"/>
          </a:p>
          <a:p>
            <a:pPr lvl="1" eaLnBrk="1" hangingPunct="1"/>
            <a:r>
              <a:rPr lang="zh-CN" altLang="en-US" sz="2000"/>
              <a:t>在每个框架活动中，动作和任务细化的程度；工作产品的定义和要求的程度；</a:t>
            </a:r>
            <a:endParaRPr lang="en-US" altLang="zh-CN" sz="2000"/>
          </a:p>
          <a:p>
            <a:pPr lvl="1" eaLnBrk="1" hangingPunct="1"/>
            <a:r>
              <a:rPr lang="zh-CN" altLang="en-US" sz="2000"/>
              <a:t>质量保证活动应用的方式；</a:t>
            </a:r>
            <a:endParaRPr lang="en-US" altLang="zh-CN" sz="2000"/>
          </a:p>
          <a:p>
            <a:pPr lvl="1" eaLnBrk="1" hangingPunct="1"/>
            <a:r>
              <a:rPr lang="zh-CN" altLang="en-US" sz="2000"/>
              <a:t>项目跟踪和控制活动应用的方式；</a:t>
            </a:r>
            <a:endParaRPr lang="en-US" altLang="zh-CN" sz="2000"/>
          </a:p>
          <a:p>
            <a:pPr lvl="1" eaLnBrk="1" hangingPunct="1"/>
            <a:r>
              <a:rPr lang="zh-CN" altLang="en-US" sz="2000"/>
              <a:t>过程描述的详细程度和严谨程度；</a:t>
            </a:r>
            <a:endParaRPr lang="en-US" altLang="zh-CN" sz="2000"/>
          </a:p>
          <a:p>
            <a:pPr lvl="1" eaLnBrk="1" hangingPunct="1"/>
            <a:r>
              <a:rPr lang="zh-CN" altLang="en-US" sz="2000"/>
              <a:t>软件团队所赋予的自主权；</a:t>
            </a:r>
            <a:endParaRPr lang="en-US" altLang="zh-CN" sz="2000"/>
          </a:p>
          <a:p>
            <a:pPr lvl="1" eaLnBrk="1" hangingPunct="1"/>
            <a:r>
              <a:rPr lang="zh-CN" altLang="en-US" sz="2000"/>
              <a:t>队伍组织和角色的明确程度。</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p:txBody>
          <a:bodyPr/>
          <a:lstStyle/>
          <a:p>
            <a:pPr eaLnBrk="1" hangingPunct="1"/>
            <a:r>
              <a:rPr lang="en-US" altLang="zh-CN"/>
              <a:t>2.2 </a:t>
            </a:r>
            <a:r>
              <a:rPr lang="zh-CN" altLang="en-US"/>
              <a:t>能力成熟度模型集成</a:t>
            </a:r>
            <a:endParaRPr lang="zh-CN" altLang="en-US"/>
          </a:p>
        </p:txBody>
      </p:sp>
      <p:sp>
        <p:nvSpPr>
          <p:cNvPr id="35842" name="内容占位符 2"/>
          <p:cNvSpPr>
            <a:spLocks noGrp="1" noChangeArrowheads="1"/>
          </p:cNvSpPr>
          <p:nvPr>
            <p:ph idx="1"/>
          </p:nvPr>
        </p:nvSpPr>
        <p:spPr/>
        <p:txBody>
          <a:bodyPr/>
          <a:lstStyle/>
          <a:p>
            <a:pPr eaLnBrk="1" hangingPunct="1">
              <a:lnSpc>
                <a:spcPct val="150000"/>
              </a:lnSpc>
            </a:pPr>
            <a:r>
              <a:rPr lang="zh-CN" altLang="en-US"/>
              <a:t>美国卡内基</a:t>
            </a:r>
            <a:r>
              <a:rPr lang="en-US" altLang="zh-CN"/>
              <a:t>-</a:t>
            </a:r>
            <a:r>
              <a:rPr lang="zh-CN" altLang="en-US"/>
              <a:t>梅隆大学软件工程研究所（</a:t>
            </a:r>
            <a:r>
              <a:rPr lang="en-US" altLang="zh-CN"/>
              <a:t>SEI</a:t>
            </a:r>
            <a:r>
              <a:rPr lang="zh-CN" altLang="en-US"/>
              <a:t>）在美国国防部资助下</a:t>
            </a:r>
            <a:r>
              <a:rPr lang="en-US" altLang="zh-CN"/>
              <a:t>20</a:t>
            </a:r>
            <a:r>
              <a:rPr lang="zh-CN" altLang="en-US"/>
              <a:t>世纪</a:t>
            </a:r>
            <a:r>
              <a:rPr lang="en-US" altLang="zh-CN"/>
              <a:t>80</a:t>
            </a:r>
            <a:r>
              <a:rPr lang="zh-CN" altLang="en-US"/>
              <a:t>年代末建立的能力成熟度模型集成（</a:t>
            </a:r>
            <a:r>
              <a:rPr lang="en-US" altLang="zh-CN"/>
              <a:t>CMMI</a:t>
            </a:r>
            <a:r>
              <a:rPr lang="zh-CN" altLang="en-US"/>
              <a:t>）</a:t>
            </a:r>
            <a:r>
              <a:rPr lang="en-US" altLang="zh-CN"/>
              <a:t>,</a:t>
            </a:r>
            <a:r>
              <a:rPr lang="zh-CN" altLang="en-US"/>
              <a:t>用于</a:t>
            </a:r>
            <a:r>
              <a:rPr lang="zh-CN" altLang="en-US">
                <a:solidFill>
                  <a:srgbClr val="FF0000"/>
                </a:solidFill>
              </a:rPr>
              <a:t>预测软件开发组织所开发的系统和软件工程能力。</a:t>
            </a:r>
            <a:endParaRPr lang="en-US" altLang="zh-CN">
              <a:solidFill>
                <a:srgbClr val="FF0000"/>
              </a:solidFill>
            </a:endParaRPr>
          </a:p>
          <a:p>
            <a:pPr eaLnBrk="1" hangingPunct="1">
              <a:lnSpc>
                <a:spcPct val="150000"/>
              </a:lnSpc>
            </a:pPr>
            <a:r>
              <a:rPr lang="en-US" altLang="zh-CN">
                <a:solidFill>
                  <a:srgbClr val="FF0000"/>
                </a:solidFill>
              </a:rPr>
              <a:t>《2016</a:t>
            </a:r>
            <a:r>
              <a:rPr lang="zh-CN" altLang="en-US">
                <a:solidFill>
                  <a:srgbClr val="FF0000"/>
                </a:solidFill>
              </a:rPr>
              <a:t>中国</a:t>
            </a:r>
            <a:r>
              <a:rPr lang="en-US" altLang="zh-CN">
                <a:solidFill>
                  <a:srgbClr val="FF0000"/>
                </a:solidFill>
              </a:rPr>
              <a:t>CMMI</a:t>
            </a:r>
            <a:r>
              <a:rPr lang="zh-CN" altLang="en-US">
                <a:solidFill>
                  <a:srgbClr val="FF0000"/>
                </a:solidFill>
              </a:rPr>
              <a:t>咨询机构年度评选调查报告</a:t>
            </a:r>
            <a:r>
              <a:rPr lang="en-US" altLang="zh-CN">
                <a:solidFill>
                  <a:srgbClr val="FF0000"/>
                </a:solidFill>
              </a:rPr>
              <a:t>》</a:t>
            </a:r>
            <a:endParaRPr lang="zh-CN" altLang="en-US">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r>
              <a:rPr lang="en-US" altLang="zh-CN"/>
              <a:t>CMM</a:t>
            </a:r>
            <a:r>
              <a:rPr lang="zh-CN" altLang="en-US"/>
              <a:t>的</a:t>
            </a:r>
            <a:r>
              <a:rPr lang="en-US" altLang="zh-CN"/>
              <a:t>5</a:t>
            </a:r>
            <a:r>
              <a:rPr lang="zh-CN" altLang="en-US"/>
              <a:t>个能力成熟度等级</a:t>
            </a:r>
            <a:endParaRPr lang="zh-CN" altLang="en-US"/>
          </a:p>
        </p:txBody>
      </p:sp>
      <p:pic>
        <p:nvPicPr>
          <p:cNvPr id="3686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7950" y="1484313"/>
            <a:ext cx="8647113" cy="43322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p:txBody>
          <a:bodyPr/>
          <a:lstStyle/>
          <a:p>
            <a:pPr eaLnBrk="1" hangingPunct="1"/>
            <a:r>
              <a:rPr lang="en-US" altLang="zh-CN"/>
              <a:t>CMMI</a:t>
            </a:r>
            <a:endParaRPr lang="zh-CN" altLang="en-US"/>
          </a:p>
        </p:txBody>
      </p:sp>
      <p:sp>
        <p:nvSpPr>
          <p:cNvPr id="5" name="内容占位符 4"/>
          <p:cNvSpPr>
            <a:spLocks noGrp="1" noChangeArrowheads="1"/>
          </p:cNvSpPr>
          <p:nvPr>
            <p:ph idx="1"/>
          </p:nvPr>
        </p:nvSpPr>
        <p:spPr/>
        <p:txBody>
          <a:bodyPr/>
          <a:lstStyle/>
          <a:p>
            <a:pPr eaLnBrk="1" hangingPunct="1">
              <a:lnSpc>
                <a:spcPct val="150000"/>
              </a:lnSpc>
            </a:pPr>
            <a:r>
              <a:rPr lang="en-US" altLang="zh-CN"/>
              <a:t>CMMI</a:t>
            </a:r>
            <a:r>
              <a:rPr lang="zh-CN" altLang="en-US"/>
              <a:t>定义了每一个过程域的“特定目标”，以及达到该目标所需的“特定实践”</a:t>
            </a:r>
            <a:endParaRPr lang="en-US" altLang="zh-CN"/>
          </a:p>
          <a:p>
            <a:pPr lvl="1" eaLnBrk="1" hangingPunct="1">
              <a:lnSpc>
                <a:spcPct val="150000"/>
              </a:lnSpc>
            </a:pPr>
            <a:r>
              <a:rPr lang="zh-CN" altLang="en-US">
                <a:solidFill>
                  <a:srgbClr val="FF0000"/>
                </a:solidFill>
              </a:rPr>
              <a:t>任务：</a:t>
            </a:r>
            <a:r>
              <a:rPr lang="zh-CN" altLang="en-US"/>
              <a:t>查相关资料，了解</a:t>
            </a:r>
            <a:r>
              <a:rPr lang="en-US" altLang="zh-CN"/>
              <a:t>CMMI</a:t>
            </a:r>
            <a:r>
              <a:rPr lang="zh-CN" altLang="en-US"/>
              <a:t>每级的目标和实践</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noChangeArrowheads="1"/>
          </p:cNvSpPr>
          <p:nvPr>
            <p:ph type="title"/>
          </p:nvPr>
        </p:nvSpPr>
        <p:spPr/>
        <p:txBody>
          <a:bodyPr/>
          <a:lstStyle/>
          <a:p>
            <a:pPr eaLnBrk="1" hangingPunct="1"/>
            <a:r>
              <a:rPr lang="zh-CN" altLang="en-US"/>
              <a:t>提出问题</a:t>
            </a:r>
            <a:r>
              <a:rPr lang="en-US" altLang="zh-CN"/>
              <a:t>……</a:t>
            </a:r>
            <a:endParaRPr lang="zh-CN" altLang="en-US"/>
          </a:p>
        </p:txBody>
      </p:sp>
      <p:sp>
        <p:nvSpPr>
          <p:cNvPr id="15362" name="内容占位符 2"/>
          <p:cNvSpPr>
            <a:spLocks noGrp="1" noChangeArrowheads="1"/>
          </p:cNvSpPr>
          <p:nvPr>
            <p:ph idx="1"/>
          </p:nvPr>
        </p:nvSpPr>
        <p:spPr/>
        <p:txBody>
          <a:bodyPr/>
          <a:lstStyle/>
          <a:p>
            <a:pPr eaLnBrk="1" hangingPunct="1"/>
            <a:r>
              <a:rPr lang="zh-CN" altLang="en-US"/>
              <a:t>在开发产品或构造系统时，由谁指导我们及时交付高质量的产品？ </a:t>
            </a:r>
            <a:endParaRPr lang="zh-CN" altLang="en-US"/>
          </a:p>
        </p:txBody>
      </p:sp>
      <p:sp>
        <p:nvSpPr>
          <p:cNvPr id="4" name="TextBox 3"/>
          <p:cNvSpPr txBox="1">
            <a:spLocks noChangeArrowheads="1"/>
          </p:cNvSpPr>
          <p:nvPr/>
        </p:nvSpPr>
        <p:spPr bwMode="auto">
          <a:xfrm>
            <a:off x="2286000" y="3286125"/>
            <a:ext cx="4357688"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FontTx/>
              <a:buNone/>
            </a:pPr>
            <a:r>
              <a:rPr lang="zh-CN" altLang="en-US">
                <a:solidFill>
                  <a:srgbClr val="0070C0"/>
                </a:solidFill>
              </a:rPr>
              <a:t>所遵循的线路图就称为：</a:t>
            </a:r>
            <a:r>
              <a:rPr lang="zh-CN" altLang="en-US">
                <a:solidFill>
                  <a:srgbClr val="FF0000"/>
                </a:solidFill>
              </a:rPr>
              <a:t>软件过程</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1"/>
          <a:stretch>
            <a:fillRect/>
          </a:stretch>
        </p:blipFill>
        <p:spPr>
          <a:xfrm>
            <a:off x="1115615" y="620688"/>
            <a:ext cx="6878249" cy="511256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0199" y="620688"/>
            <a:ext cx="8843602" cy="518457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
          <p:cNvSpPr>
            <a:spLocks noGrp="1" noChangeArrowheads="1"/>
          </p:cNvSpPr>
          <p:nvPr>
            <p:ph type="title"/>
          </p:nvPr>
        </p:nvSpPr>
        <p:spPr/>
        <p:txBody>
          <a:bodyPr/>
          <a:lstStyle/>
          <a:p>
            <a:pPr eaLnBrk="1" hangingPunct="1"/>
            <a:r>
              <a:rPr lang="en-US" altLang="zh-CN"/>
              <a:t>2.3 </a:t>
            </a:r>
            <a:r>
              <a:rPr lang="zh-CN" altLang="en-US"/>
              <a:t>过程模式</a:t>
            </a:r>
            <a:endParaRPr lang="zh-CN" altLang="en-US"/>
          </a:p>
        </p:txBody>
      </p:sp>
      <p:sp>
        <p:nvSpPr>
          <p:cNvPr id="39938" name="内容占位符 2"/>
          <p:cNvSpPr>
            <a:spLocks noGrp="1" noChangeArrowheads="1"/>
          </p:cNvSpPr>
          <p:nvPr>
            <p:ph idx="1"/>
          </p:nvPr>
        </p:nvSpPr>
        <p:spPr/>
        <p:txBody>
          <a:bodyPr/>
          <a:lstStyle/>
          <a:p>
            <a:pPr eaLnBrk="1" hangingPunct="1">
              <a:lnSpc>
                <a:spcPct val="150000"/>
              </a:lnSpc>
            </a:pPr>
            <a:r>
              <a:rPr lang="zh-CN" altLang="en-US" sz="3000"/>
              <a:t>所谓</a:t>
            </a:r>
            <a:r>
              <a:rPr lang="zh-CN" altLang="en-US" sz="3000">
                <a:solidFill>
                  <a:srgbClr val="FF0000"/>
                </a:solidFill>
              </a:rPr>
              <a:t>过程模式</a:t>
            </a:r>
            <a:r>
              <a:rPr lang="zh-CN" altLang="en-US" sz="3000"/>
              <a:t>，比通用过程框架中定义的活动相对要具体些，包含这些通用的方面，但依据不同的领域，侧重点不一样，表述方法也不一样。（注意：模式的定义更宽泛，它可能适用于任何阶段，任何方面）</a:t>
            </a:r>
            <a:endParaRPr lang="zh-CN" altLang="en-US" sz="3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3"/>
          <p:cNvSpPr>
            <a:spLocks noGrp="1" noChangeArrowheads="1"/>
          </p:cNvSpPr>
          <p:nvPr>
            <p:ph type="title"/>
          </p:nvPr>
        </p:nvSpPr>
        <p:spPr/>
        <p:txBody>
          <a:bodyPr/>
          <a:lstStyle/>
          <a:p>
            <a:pPr algn="l" eaLnBrk="1" hangingPunct="1"/>
            <a:r>
              <a:rPr lang="zh-CN" altLang="en-US" sz="3200"/>
              <a:t>一个描述过程模式的模版：</a:t>
            </a:r>
            <a:endParaRPr lang="zh-CN" altLang="en-US" sz="3200"/>
          </a:p>
        </p:txBody>
      </p:sp>
      <p:sp>
        <p:nvSpPr>
          <p:cNvPr id="40962" name="内容占位符 2"/>
          <p:cNvSpPr>
            <a:spLocks noGrp="1" noChangeArrowheads="1"/>
          </p:cNvSpPr>
          <p:nvPr>
            <p:ph idx="1"/>
          </p:nvPr>
        </p:nvSpPr>
        <p:spPr/>
        <p:txBody>
          <a:bodyPr/>
          <a:lstStyle/>
          <a:p>
            <a:pPr eaLnBrk="1" hangingPunct="1">
              <a:buFont typeface="Wingdings" panose="05000000000000000000" pitchFamily="2" charset="2"/>
              <a:buChar char="Ø"/>
            </a:pPr>
            <a:r>
              <a:rPr lang="zh-CN" altLang="en-US" sz="2800"/>
              <a:t>模式名称</a:t>
            </a:r>
            <a:endParaRPr lang="en-US" altLang="zh-CN" sz="2800"/>
          </a:p>
          <a:p>
            <a:pPr eaLnBrk="1" hangingPunct="1">
              <a:buFont typeface="Wingdings" panose="05000000000000000000" pitchFamily="2" charset="2"/>
              <a:buChar char="Ø"/>
            </a:pPr>
            <a:r>
              <a:rPr lang="zh-CN" altLang="en-US" sz="2800"/>
              <a:t>目的</a:t>
            </a:r>
            <a:endParaRPr lang="en-US" altLang="zh-CN" sz="2800"/>
          </a:p>
          <a:p>
            <a:pPr eaLnBrk="1" hangingPunct="1">
              <a:buFont typeface="Wingdings" panose="05000000000000000000" pitchFamily="2" charset="2"/>
              <a:buChar char="Ø"/>
            </a:pPr>
            <a:r>
              <a:rPr lang="zh-CN" altLang="en-US" sz="2800"/>
              <a:t>类型（任务模式、步骤模式、阶段模式）</a:t>
            </a:r>
            <a:endParaRPr lang="en-US" altLang="zh-CN" sz="2800"/>
          </a:p>
          <a:p>
            <a:pPr eaLnBrk="1" hangingPunct="1">
              <a:buFont typeface="Wingdings" panose="05000000000000000000" pitchFamily="2" charset="2"/>
              <a:buChar char="Ø"/>
            </a:pPr>
            <a:r>
              <a:rPr lang="zh-CN" altLang="en-US" sz="2800"/>
              <a:t>启动条件</a:t>
            </a:r>
            <a:endParaRPr lang="en-US" altLang="zh-CN" sz="2800"/>
          </a:p>
          <a:p>
            <a:pPr eaLnBrk="1" hangingPunct="1">
              <a:buFont typeface="Wingdings" panose="05000000000000000000" pitchFamily="2" charset="2"/>
              <a:buChar char="Ø"/>
            </a:pPr>
            <a:r>
              <a:rPr lang="zh-CN" altLang="en-US" sz="2800"/>
              <a:t>问题</a:t>
            </a:r>
            <a:endParaRPr lang="en-US" altLang="zh-CN" sz="2800"/>
          </a:p>
          <a:p>
            <a:pPr eaLnBrk="1" hangingPunct="1">
              <a:buFont typeface="Wingdings" panose="05000000000000000000" pitchFamily="2" charset="2"/>
              <a:buChar char="Ø"/>
            </a:pPr>
            <a:r>
              <a:rPr lang="zh-CN" altLang="en-US" sz="2800"/>
              <a:t>解决办法</a:t>
            </a:r>
            <a:endParaRPr lang="en-US" altLang="zh-CN" sz="2800"/>
          </a:p>
          <a:p>
            <a:pPr eaLnBrk="1" hangingPunct="1">
              <a:buFont typeface="Wingdings" panose="05000000000000000000" pitchFamily="2" charset="2"/>
              <a:buChar char="Ø"/>
            </a:pPr>
            <a:r>
              <a:rPr lang="zh-CN" altLang="en-US" sz="2800"/>
              <a:t>结束条件</a:t>
            </a:r>
            <a:endParaRPr lang="en-US" altLang="zh-CN" sz="2800"/>
          </a:p>
          <a:p>
            <a:pPr eaLnBrk="1" hangingPunct="1">
              <a:buFont typeface="Wingdings" panose="05000000000000000000" pitchFamily="2" charset="2"/>
              <a:buChar char="Ø"/>
            </a:pPr>
            <a:r>
              <a:rPr lang="zh-CN" altLang="en-US" sz="2800"/>
              <a:t>相关模式</a:t>
            </a:r>
            <a:endParaRPr lang="en-US" altLang="zh-CN" sz="2800"/>
          </a:p>
          <a:p>
            <a:pPr eaLnBrk="1" hangingPunct="1">
              <a:buFont typeface="Wingdings" panose="05000000000000000000" pitchFamily="2" charset="2"/>
              <a:buChar char="Ø"/>
            </a:pPr>
            <a:r>
              <a:rPr lang="zh-CN" altLang="en-US" sz="2800"/>
              <a:t>已知应用实例</a:t>
            </a:r>
            <a:endParaRPr lang="zh-CN"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p:txBody>
          <a:bodyPr/>
          <a:lstStyle/>
          <a:p>
            <a:pPr eaLnBrk="1" hangingPunct="1"/>
            <a:endParaRPr lang="zh-CN" altLang="en-US"/>
          </a:p>
        </p:txBody>
      </p:sp>
      <p:pic>
        <p:nvPicPr>
          <p:cNvPr id="419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14313"/>
            <a:ext cx="9144000" cy="642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pPr eaLnBrk="1" hangingPunct="1"/>
            <a:r>
              <a:rPr lang="en-US" altLang="zh-CN"/>
              <a:t>2.4 </a:t>
            </a:r>
            <a:r>
              <a:rPr lang="zh-CN" altLang="en-US"/>
              <a:t>惯用过程模型</a:t>
            </a:r>
            <a:endParaRPr lang="zh-CN" altLang="en-US"/>
          </a:p>
        </p:txBody>
      </p:sp>
      <p:sp>
        <p:nvSpPr>
          <p:cNvPr id="3" name="内容占位符 2"/>
          <p:cNvSpPr>
            <a:spLocks noGrp="1" noChangeArrowheads="1"/>
          </p:cNvSpPr>
          <p:nvPr>
            <p:ph idx="1"/>
          </p:nvPr>
        </p:nvSpPr>
        <p:spPr/>
        <p:txBody>
          <a:bodyPr/>
          <a:lstStyle/>
          <a:p>
            <a:pPr marL="514350" indent="-514350" eaLnBrk="1" hangingPunct="1">
              <a:lnSpc>
                <a:spcPct val="150000"/>
              </a:lnSpc>
            </a:pPr>
            <a:r>
              <a:rPr lang="zh-CN" altLang="en-US"/>
              <a:t>不同过程模型的共同特点：</a:t>
            </a:r>
            <a:endParaRPr lang="en-US" altLang="zh-CN"/>
          </a:p>
          <a:p>
            <a:pPr marL="914400" lvl="1" indent="-514350" eaLnBrk="1" hangingPunct="1">
              <a:lnSpc>
                <a:spcPct val="150000"/>
              </a:lnSpc>
            </a:pPr>
            <a:r>
              <a:rPr lang="zh-CN" altLang="en-US"/>
              <a:t>都支持通用过程结构，即都包含其</a:t>
            </a:r>
            <a:r>
              <a:rPr lang="zh-CN" altLang="en-US">
                <a:solidFill>
                  <a:srgbClr val="FF0000"/>
                </a:solidFill>
              </a:rPr>
              <a:t>五个要素：</a:t>
            </a:r>
            <a:endParaRPr lang="en-US" altLang="zh-CN"/>
          </a:p>
          <a:p>
            <a:pPr marL="1314450" lvl="2" indent="-514350" eaLnBrk="1" hangingPunct="1">
              <a:lnSpc>
                <a:spcPct val="150000"/>
              </a:lnSpc>
            </a:pPr>
            <a:r>
              <a:rPr lang="zh-CN" altLang="en-US"/>
              <a:t>沟通、策划、建模、构建和部署</a:t>
            </a:r>
            <a:endParaRPr lang="en-US" altLang="zh-CN"/>
          </a:p>
          <a:p>
            <a:pPr marL="914400" lvl="1" indent="-514350" eaLnBrk="1" hangingPunct="1">
              <a:lnSpc>
                <a:spcPct val="150000"/>
              </a:lnSpc>
            </a:pPr>
            <a:r>
              <a:rPr lang="zh-CN" altLang="en-US"/>
              <a:t>规定了一整套的元素以及他们之间的相互关联的方式：</a:t>
            </a:r>
            <a:endParaRPr lang="en-US" altLang="zh-CN"/>
          </a:p>
          <a:p>
            <a:pPr marL="1314450" lvl="2" indent="-514350" eaLnBrk="1" hangingPunct="1">
              <a:lnSpc>
                <a:spcPct val="150000"/>
              </a:lnSpc>
            </a:pPr>
            <a:r>
              <a:rPr lang="zh-CN" altLang="en-US"/>
              <a:t>框架活动、软件工程动作、任务、工作产品、质量保证以及每个项目的变更控制机制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p:txBody>
          <a:bodyPr/>
          <a:lstStyle/>
          <a:p>
            <a:pPr eaLnBrk="1" hangingPunct="1"/>
            <a:r>
              <a:rPr lang="en-US" altLang="zh-CN"/>
              <a:t>2.4</a:t>
            </a:r>
            <a:r>
              <a:rPr lang="zh-CN" altLang="en-US"/>
              <a:t>惯用过程模型（续）</a:t>
            </a:r>
            <a:endParaRPr lang="zh-CN" altLang="en-US"/>
          </a:p>
        </p:txBody>
      </p:sp>
      <p:sp>
        <p:nvSpPr>
          <p:cNvPr id="44034" name="内容占位符 2"/>
          <p:cNvSpPr>
            <a:spLocks noGrp="1" noChangeArrowheads="1"/>
          </p:cNvSpPr>
          <p:nvPr>
            <p:ph idx="1"/>
          </p:nvPr>
        </p:nvSpPr>
        <p:spPr/>
        <p:txBody>
          <a:bodyPr/>
          <a:lstStyle/>
          <a:p>
            <a:pPr eaLnBrk="1" hangingPunct="1">
              <a:lnSpc>
                <a:spcPct val="150000"/>
              </a:lnSpc>
            </a:pPr>
            <a:r>
              <a:rPr lang="zh-CN" altLang="en-US"/>
              <a:t>惯例过程模型包括： </a:t>
            </a:r>
            <a:endParaRPr lang="en-US" altLang="zh-CN"/>
          </a:p>
          <a:p>
            <a:pPr lvl="1" eaLnBrk="1" hangingPunct="1">
              <a:lnSpc>
                <a:spcPct val="150000"/>
              </a:lnSpc>
            </a:pPr>
            <a:r>
              <a:rPr lang="zh-CN" altLang="en-US"/>
              <a:t>瀑布模型、增量过程模型（增量模型、</a:t>
            </a:r>
            <a:r>
              <a:rPr lang="en-US" altLang="zh-CN"/>
              <a:t>RAD</a:t>
            </a:r>
            <a:r>
              <a:rPr lang="zh-CN" altLang="en-US"/>
              <a:t>模型）、演化过程模型（原型开发、螺旋模型、协同开发模型）等。</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4"/>
          <p:cNvSpPr>
            <a:spLocks noGrp="1" noChangeArrowheads="1"/>
          </p:cNvSpPr>
          <p:nvPr>
            <p:ph type="title"/>
          </p:nvPr>
        </p:nvSpPr>
        <p:spPr/>
        <p:txBody>
          <a:bodyPr/>
          <a:lstStyle/>
          <a:p>
            <a:pPr eaLnBrk="1" hangingPunct="1"/>
            <a:r>
              <a:rPr lang="en-US" altLang="zh-CN"/>
              <a:t>2.4.1 </a:t>
            </a:r>
            <a:r>
              <a:rPr lang="zh-CN" altLang="en-US"/>
              <a:t>瀑布模型</a:t>
            </a:r>
            <a:endParaRPr lang="zh-CN" altLang="en-US"/>
          </a:p>
        </p:txBody>
      </p:sp>
      <p:sp>
        <p:nvSpPr>
          <p:cNvPr id="45058" name="内容占位符 2"/>
          <p:cNvSpPr>
            <a:spLocks noGrp="1" noChangeArrowheads="1"/>
          </p:cNvSpPr>
          <p:nvPr>
            <p:ph idx="1"/>
          </p:nvPr>
        </p:nvSpPr>
        <p:spPr/>
        <p:txBody>
          <a:bodyPr/>
          <a:lstStyle/>
          <a:p>
            <a:pPr eaLnBrk="1" hangingPunct="1"/>
            <a:r>
              <a:rPr kumimoji="1" lang="zh-CN" altLang="en-US">
                <a:latin typeface="宋体" panose="02010600030101010101" pitchFamily="2" charset="-122"/>
              </a:rPr>
              <a:t>也称为</a:t>
            </a:r>
            <a:r>
              <a:rPr kumimoji="1" lang="zh-CN" altLang="en-US">
                <a:solidFill>
                  <a:srgbClr val="FF0000"/>
                </a:solidFill>
                <a:latin typeface="宋体" panose="02010600030101010101" pitchFamily="2" charset="-122"/>
              </a:rPr>
              <a:t>线性模型</a:t>
            </a:r>
            <a:r>
              <a:rPr kumimoji="1" lang="zh-CN" altLang="en-US">
                <a:latin typeface="宋体" panose="02010600030101010101" pitchFamily="2" charset="-122"/>
              </a:rPr>
              <a:t>或</a:t>
            </a:r>
            <a:r>
              <a:rPr kumimoji="1" lang="zh-CN" altLang="en-US">
                <a:solidFill>
                  <a:srgbClr val="FF0000"/>
                </a:solidFill>
                <a:latin typeface="宋体" panose="02010600030101010101" pitchFamily="2" charset="-122"/>
              </a:rPr>
              <a:t>传统生存周期，</a:t>
            </a:r>
            <a:r>
              <a:rPr kumimoji="1" lang="en-US" altLang="zh-CN">
                <a:solidFill>
                  <a:srgbClr val="FF0000"/>
                </a:solidFill>
                <a:latin typeface="宋体" panose="02010600030101010101" pitchFamily="2" charset="-122"/>
              </a:rPr>
              <a:t>V</a:t>
            </a:r>
            <a:r>
              <a:rPr kumimoji="1" lang="zh-CN" altLang="en-US">
                <a:solidFill>
                  <a:srgbClr val="FF0000"/>
                </a:solidFill>
                <a:latin typeface="宋体" panose="02010600030101010101" pitchFamily="2" charset="-122"/>
              </a:rPr>
              <a:t>模型</a:t>
            </a:r>
            <a:endParaRPr lang="en-US" altLang="zh-CN">
              <a:solidFill>
                <a:srgbClr val="FF0000"/>
              </a:solidFill>
              <a:latin typeface="宋体" panose="02010600030101010101" pitchFamily="2" charset="-122"/>
            </a:endParaRPr>
          </a:p>
        </p:txBody>
      </p:sp>
      <p:pic>
        <p:nvPicPr>
          <p:cNvPr id="4505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9363" y="3952875"/>
            <a:ext cx="4105275" cy="258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50" y="2492375"/>
            <a:ext cx="70231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p:txBody>
          <a:bodyPr/>
          <a:lstStyle/>
          <a:p>
            <a:pPr eaLnBrk="1" hangingPunct="1"/>
            <a:r>
              <a:rPr lang="zh-CN" altLang="en-US"/>
              <a:t>瀑布模型（续）</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a:t>适用范围</a:t>
            </a:r>
            <a:r>
              <a:rPr lang="zh-CN" altLang="en-US">
                <a:solidFill>
                  <a:srgbClr val="FF0000"/>
                </a:solidFill>
              </a:rPr>
              <a:t>？</a:t>
            </a:r>
            <a:endParaRPr lang="en-US" altLang="zh-CN">
              <a:solidFill>
                <a:srgbClr val="FF0000"/>
              </a:solidFill>
            </a:endParaRPr>
          </a:p>
          <a:p>
            <a:pPr lvl="1" eaLnBrk="1" hangingPunct="1">
              <a:lnSpc>
                <a:spcPct val="150000"/>
              </a:lnSpc>
            </a:pPr>
            <a:r>
              <a:rPr lang="zh-CN" altLang="en-US"/>
              <a:t>通常发生在对一个已有系统进行</a:t>
            </a:r>
            <a:r>
              <a:rPr lang="zh-CN" altLang="en-US">
                <a:solidFill>
                  <a:srgbClr val="FF0000"/>
                </a:solidFill>
              </a:rPr>
              <a:t>明确</a:t>
            </a:r>
            <a:r>
              <a:rPr lang="zh-CN" altLang="en-US"/>
              <a:t>定义的适应性调整和增强的时候</a:t>
            </a:r>
            <a:endParaRPr lang="en-US" altLang="zh-CN"/>
          </a:p>
          <a:p>
            <a:pPr lvl="1" eaLnBrk="1" hangingPunct="1">
              <a:lnSpc>
                <a:spcPct val="150000"/>
              </a:lnSpc>
            </a:pPr>
            <a:r>
              <a:rPr lang="zh-CN" altLang="en-US"/>
              <a:t>对于一个新的项目，</a:t>
            </a:r>
            <a:r>
              <a:rPr lang="zh-CN" altLang="en-US">
                <a:solidFill>
                  <a:srgbClr val="FF0000"/>
                </a:solidFill>
              </a:rPr>
              <a:t>需求必须是准确定义和相对稳定的</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457200" y="1447800"/>
            <a:ext cx="8229600"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SzPct val="90000"/>
            </a:pPr>
            <a:r>
              <a:rPr lang="zh-CN" altLang="en-US">
                <a:latin typeface="宋体" panose="02010600030101010101" pitchFamily="2" charset="-122"/>
              </a:rPr>
              <a:t>线性顺序模型特点</a:t>
            </a:r>
            <a:r>
              <a:rPr lang="en-US" altLang="zh-CN">
                <a:latin typeface="宋体" panose="02010600030101010101" pitchFamily="2" charset="-122"/>
              </a:rPr>
              <a:t>:</a:t>
            </a:r>
            <a:endParaRPr kumimoji="1" lang="en-US" altLang="zh-CN">
              <a:latin typeface="宋体" panose="02010600030101010101" pitchFamily="2" charset="-122"/>
            </a:endParaRPr>
          </a:p>
          <a:p>
            <a:pPr lvl="1" eaLnBrk="1" hangingPunct="1">
              <a:lnSpc>
                <a:spcPct val="150000"/>
              </a:lnSpc>
              <a:spcBef>
                <a:spcPct val="0"/>
              </a:spcBef>
              <a:buSzPct val="90000"/>
              <a:buFont typeface="宋体" panose="02010600030101010101" pitchFamily="2" charset="-122"/>
              <a:buChar char="–"/>
            </a:pPr>
            <a:r>
              <a:rPr kumimoji="1" lang="zh-CN" altLang="en-US">
                <a:latin typeface="宋体" panose="02010600030101010101" pitchFamily="2" charset="-122"/>
              </a:rPr>
              <a:t>阶段间的顺序性和依赖性；</a:t>
            </a:r>
            <a:endParaRPr kumimoji="1" lang="zh-CN" altLang="en-US">
              <a:latin typeface="宋体" panose="02010600030101010101" pitchFamily="2" charset="-122"/>
            </a:endParaRPr>
          </a:p>
          <a:p>
            <a:pPr lvl="1" eaLnBrk="1" hangingPunct="1">
              <a:lnSpc>
                <a:spcPct val="150000"/>
              </a:lnSpc>
              <a:spcBef>
                <a:spcPct val="0"/>
              </a:spcBef>
              <a:buSzPct val="90000"/>
              <a:buFont typeface="宋体" panose="02010600030101010101" pitchFamily="2" charset="-122"/>
              <a:buChar char="–"/>
            </a:pPr>
            <a:r>
              <a:rPr kumimoji="1" lang="zh-CN" altLang="en-US">
                <a:latin typeface="宋体" panose="02010600030101010101" pitchFamily="2" charset="-122"/>
              </a:rPr>
              <a:t>文档驱动性；</a:t>
            </a:r>
            <a:endParaRPr kumimoji="1" lang="zh-CN" altLang="en-US">
              <a:latin typeface="宋体" panose="02010600030101010101" pitchFamily="2" charset="-122"/>
            </a:endParaRPr>
          </a:p>
          <a:p>
            <a:pPr lvl="1" eaLnBrk="1" hangingPunct="1">
              <a:lnSpc>
                <a:spcPct val="150000"/>
              </a:lnSpc>
              <a:spcBef>
                <a:spcPct val="0"/>
              </a:spcBef>
              <a:buSzPct val="90000"/>
              <a:buFont typeface="宋体" panose="02010600030101010101" pitchFamily="2" charset="-122"/>
              <a:buChar char="–"/>
            </a:pPr>
            <a:r>
              <a:rPr kumimoji="1" lang="zh-CN" altLang="en-US">
                <a:latin typeface="宋体" panose="02010600030101010101" pitchFamily="2" charset="-122"/>
              </a:rPr>
              <a:t>严格阶段评估；</a:t>
            </a:r>
            <a:endParaRPr kumimoji="1" lang="zh-CN" altLang="en-US">
              <a:latin typeface="宋体" panose="02010600030101010101" pitchFamily="2" charset="-122"/>
            </a:endParaRPr>
          </a:p>
          <a:p>
            <a:pPr lvl="1" eaLnBrk="1" hangingPunct="1">
              <a:lnSpc>
                <a:spcPct val="150000"/>
              </a:lnSpc>
              <a:spcBef>
                <a:spcPct val="0"/>
              </a:spcBef>
              <a:buSzPct val="90000"/>
              <a:buFont typeface="宋体" panose="02010600030101010101" pitchFamily="2" charset="-122"/>
              <a:buChar char="–"/>
            </a:pPr>
            <a:r>
              <a:rPr kumimoji="1" lang="zh-CN" altLang="en-US">
                <a:latin typeface="宋体" panose="02010600030101010101" pitchFamily="2" charset="-122"/>
              </a:rPr>
              <a:t>开发初期需要清楚全部需求；</a:t>
            </a:r>
            <a:endParaRPr kumimoji="1" lang="zh-CN" altLang="en-US">
              <a:latin typeface="宋体" panose="02010600030101010101" pitchFamily="2" charset="-122"/>
            </a:endParaRPr>
          </a:p>
          <a:p>
            <a:pPr lvl="1" eaLnBrk="1" hangingPunct="1">
              <a:lnSpc>
                <a:spcPct val="150000"/>
              </a:lnSpc>
              <a:spcBef>
                <a:spcPct val="0"/>
              </a:spcBef>
              <a:buSzPct val="90000"/>
              <a:buFont typeface="宋体" panose="02010600030101010101" pitchFamily="2" charset="-122"/>
              <a:buChar char="–"/>
            </a:pPr>
            <a:r>
              <a:rPr kumimoji="1" lang="zh-CN" altLang="en-US">
                <a:latin typeface="宋体" panose="02010600030101010101" pitchFamily="2" charset="-122"/>
              </a:rPr>
              <a:t>开发周期长、风险大。</a:t>
            </a:r>
            <a:endParaRPr lang="zh-CN" altLang="en-US">
              <a:latin typeface="宋体" panose="02010600030101010101" pitchFamily="2" charset="-122"/>
            </a:endParaRPr>
          </a:p>
        </p:txBody>
      </p:sp>
      <p:sp>
        <p:nvSpPr>
          <p:cNvPr id="48130" name="Rectangle 3"/>
          <p:cNvSpPr>
            <a:spLocks noGrp="1" noChangeArrowheads="1"/>
          </p:cNvSpPr>
          <p:nvPr>
            <p:ph type="title" idx="4294967295"/>
          </p:nvPr>
        </p:nvSpPr>
        <p:spPr/>
        <p:txBody>
          <a:bodyPr/>
          <a:lstStyle/>
          <a:p>
            <a:pPr eaLnBrk="1" hangingPunct="1"/>
            <a:r>
              <a:rPr lang="zh-CN" altLang="en-US" sz="4000"/>
              <a:t>瀑布模型（续）</a:t>
            </a:r>
            <a:br>
              <a:rPr lang="en-US" altLang="zh-CN" sz="4000"/>
            </a:b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986">
                                            <p:txEl>
                                              <p:pRg st="1" end="1"/>
                                            </p:txEl>
                                          </p:spTgt>
                                        </p:tgtEl>
                                        <p:attrNameLst>
                                          <p:attrName>style.visibility</p:attrName>
                                        </p:attrNameLst>
                                      </p:cBhvr>
                                      <p:to>
                                        <p:strVal val="visible"/>
                                      </p:to>
                                    </p:set>
                                    <p:animEffect transition="in" filter="blinds(horizontal)">
                                      <p:cBhvr>
                                        <p:cTn id="7" dur="500"/>
                                        <p:tgtEl>
                                          <p:spTgt spid="1699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6">
                                            <p:txEl>
                                              <p:pRg st="2" end="2"/>
                                            </p:txEl>
                                          </p:spTgt>
                                        </p:tgtEl>
                                        <p:attrNameLst>
                                          <p:attrName>style.visibility</p:attrName>
                                        </p:attrNameLst>
                                      </p:cBhvr>
                                      <p:to>
                                        <p:strVal val="visible"/>
                                      </p:to>
                                    </p:set>
                                    <p:animEffect transition="in" filter="blinds(horizontal)">
                                      <p:cBhvr>
                                        <p:cTn id="12" dur="500"/>
                                        <p:tgtEl>
                                          <p:spTgt spid="1699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9986">
                                            <p:txEl>
                                              <p:pRg st="3" end="3"/>
                                            </p:txEl>
                                          </p:spTgt>
                                        </p:tgtEl>
                                        <p:attrNameLst>
                                          <p:attrName>style.visibility</p:attrName>
                                        </p:attrNameLst>
                                      </p:cBhvr>
                                      <p:to>
                                        <p:strVal val="visible"/>
                                      </p:to>
                                    </p:set>
                                    <p:animEffect transition="in" filter="blinds(horizontal)">
                                      <p:cBhvr>
                                        <p:cTn id="17" dur="500"/>
                                        <p:tgtEl>
                                          <p:spTgt spid="16998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9986">
                                            <p:txEl>
                                              <p:pRg st="4" end="4"/>
                                            </p:txEl>
                                          </p:spTgt>
                                        </p:tgtEl>
                                        <p:attrNameLst>
                                          <p:attrName>style.visibility</p:attrName>
                                        </p:attrNameLst>
                                      </p:cBhvr>
                                      <p:to>
                                        <p:strVal val="visible"/>
                                      </p:to>
                                    </p:set>
                                    <p:animEffect transition="in" filter="blinds(horizontal)">
                                      <p:cBhvr>
                                        <p:cTn id="22" dur="500"/>
                                        <p:tgtEl>
                                          <p:spTgt spid="16998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9986">
                                            <p:txEl>
                                              <p:pRg st="5" end="5"/>
                                            </p:txEl>
                                          </p:spTgt>
                                        </p:tgtEl>
                                        <p:attrNameLst>
                                          <p:attrName>style.visibility</p:attrName>
                                        </p:attrNameLst>
                                      </p:cBhvr>
                                      <p:to>
                                        <p:strVal val="visible"/>
                                      </p:to>
                                    </p:set>
                                    <p:animEffect transition="in" filter="blinds(horizontal)">
                                      <p:cBhvr>
                                        <p:cTn id="27" dur="500"/>
                                        <p:tgtEl>
                                          <p:spTgt spid="1699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pPr eaLnBrk="1" hangingPunct="1"/>
            <a:r>
              <a:rPr lang="zh-CN" altLang="en-US"/>
              <a:t>主要内容</a:t>
            </a:r>
            <a:endParaRPr lang="zh-CN" altLang="en-US"/>
          </a:p>
        </p:txBody>
      </p:sp>
      <p:sp>
        <p:nvSpPr>
          <p:cNvPr id="17410" name="内容占位符 2"/>
          <p:cNvSpPr>
            <a:spLocks noGrp="1" noChangeArrowheads="1"/>
          </p:cNvSpPr>
          <p:nvPr>
            <p:ph idx="1"/>
          </p:nvPr>
        </p:nvSpPr>
        <p:spPr/>
        <p:txBody>
          <a:bodyPr/>
          <a:lstStyle/>
          <a:p>
            <a:pPr eaLnBrk="1" hangingPunct="1">
              <a:lnSpc>
                <a:spcPct val="150000"/>
              </a:lnSpc>
            </a:pPr>
            <a:r>
              <a:rPr lang="zh-CN" altLang="en-US"/>
              <a:t>过程框架</a:t>
            </a:r>
            <a:endParaRPr lang="en-US" altLang="zh-CN"/>
          </a:p>
          <a:p>
            <a:pPr eaLnBrk="1" hangingPunct="1">
              <a:lnSpc>
                <a:spcPct val="150000"/>
              </a:lnSpc>
            </a:pPr>
            <a:r>
              <a:rPr lang="en-US" altLang="zh-CN"/>
              <a:t>CMMI</a:t>
            </a:r>
            <a:endParaRPr lang="en-US" altLang="zh-CN"/>
          </a:p>
          <a:p>
            <a:pPr eaLnBrk="1" hangingPunct="1">
              <a:lnSpc>
                <a:spcPct val="150000"/>
              </a:lnSpc>
            </a:pPr>
            <a:r>
              <a:rPr lang="zh-CN" altLang="en-US"/>
              <a:t>过程模式</a:t>
            </a:r>
            <a:endParaRPr lang="en-US" altLang="zh-CN"/>
          </a:p>
          <a:p>
            <a:pPr eaLnBrk="1" hangingPunct="1">
              <a:lnSpc>
                <a:spcPct val="150000"/>
              </a:lnSpc>
            </a:pPr>
            <a:r>
              <a:rPr lang="zh-CN" altLang="en-US"/>
              <a:t>惯用过程模型</a:t>
            </a:r>
            <a:endParaRPr lang="en-US" altLang="zh-CN"/>
          </a:p>
          <a:p>
            <a:pPr eaLnBrk="1" hangingPunct="1">
              <a:lnSpc>
                <a:spcPct val="150000"/>
              </a:lnSpc>
            </a:pPr>
            <a:r>
              <a:rPr lang="zh-CN" altLang="en-US"/>
              <a:t>专用过程模型</a:t>
            </a:r>
            <a:endParaRPr lang="en-US" altLang="zh-CN"/>
          </a:p>
          <a:p>
            <a:pPr eaLnBrk="1" hangingPunct="1">
              <a:lnSpc>
                <a:spcPct val="150000"/>
              </a:lnSpc>
            </a:pP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68313" y="1484313"/>
          <a:ext cx="8207375" cy="3743326"/>
        </p:xfrm>
        <a:graphic>
          <a:graphicData uri="http://schemas.openxmlformats.org/drawingml/2006/table">
            <a:tbl>
              <a:tblPr>
                <a:tableStyleId>{93296810-A885-4BE3-A3E7-6D5BEEA58F35}</a:tableStyleId>
              </a:tblPr>
              <a:tblGrid>
                <a:gridCol w="3156683"/>
                <a:gridCol w="5050692"/>
              </a:tblGrid>
              <a:tr h="1871663">
                <a:tc>
                  <a:txBody>
                    <a:bodyPr/>
                    <a:lstStyle/>
                    <a:p>
                      <a:pPr algn="l" fontAlgn="ctr">
                        <a:lnSpc>
                          <a:spcPct val="150000"/>
                        </a:lnSpc>
                      </a:pPr>
                      <a:r>
                        <a:rPr lang="zh-CN" altLang="en-US" sz="2400" u="none" strike="noStrike" dirty="0">
                          <a:effectLst/>
                        </a:rPr>
                        <a:t>瀑布模型的优点</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3" marR="9523" marT="9526" marB="0" anchor="ctr"/>
                </a:tc>
                <a:tc>
                  <a:txBody>
                    <a:bodyPr/>
                    <a:lstStyle/>
                    <a:p>
                      <a:pPr algn="l" fontAlgn="ctr">
                        <a:lnSpc>
                          <a:spcPct val="150000"/>
                        </a:lnSpc>
                      </a:pPr>
                      <a:r>
                        <a:rPr lang="zh-CN" altLang="en-US" sz="2400" u="none" strike="noStrike">
                          <a:effectLst/>
                        </a:rPr>
                        <a:t>容易理解和计划</a:t>
                      </a:r>
                      <a:br>
                        <a:rPr lang="zh-CN" altLang="en-US" sz="2400" u="none" strike="noStrike">
                          <a:effectLst/>
                        </a:rPr>
                      </a:br>
                      <a:r>
                        <a:rPr lang="zh-CN" altLang="en-US" sz="2400" u="none" strike="noStrike">
                          <a:effectLst/>
                        </a:rPr>
                        <a:t>适用于充分了解的小型项目</a:t>
                      </a:r>
                      <a:br>
                        <a:rPr lang="zh-CN" altLang="en-US" sz="2400" u="none" strike="noStrike">
                          <a:effectLst/>
                        </a:rPr>
                      </a:br>
                      <a:r>
                        <a:rPr lang="zh-CN" altLang="en-US" sz="2400" u="none" strike="noStrike">
                          <a:effectLst/>
                        </a:rPr>
                        <a:t>分析和测试是顺序线性的</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3" marR="9523" marT="9526" marB="0" anchor="ctr"/>
                </a:tc>
              </a:tr>
              <a:tr h="1871663">
                <a:tc>
                  <a:txBody>
                    <a:bodyPr/>
                    <a:lstStyle/>
                    <a:p>
                      <a:pPr algn="l" fontAlgn="ctr">
                        <a:lnSpc>
                          <a:spcPct val="150000"/>
                        </a:lnSpc>
                      </a:pPr>
                      <a:r>
                        <a:rPr lang="zh-CN" altLang="en-US" sz="2400" u="none" strike="noStrike" dirty="0">
                          <a:effectLst/>
                        </a:rPr>
                        <a:t>瀑布模型的缺点</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3" marR="9523" marT="9526" marB="0" anchor="ctr"/>
                </a:tc>
                <a:tc>
                  <a:txBody>
                    <a:bodyPr/>
                    <a:lstStyle/>
                    <a:p>
                      <a:pPr algn="l" fontAlgn="ctr">
                        <a:lnSpc>
                          <a:spcPct val="150000"/>
                        </a:lnSpc>
                      </a:pPr>
                      <a:r>
                        <a:rPr lang="zh-CN" altLang="en-US" sz="2400" u="none" strike="noStrike" dirty="0">
                          <a:effectLst/>
                        </a:rPr>
                        <a:t>不能很好地适应变化</a:t>
                      </a:r>
                      <a:br>
                        <a:rPr lang="zh-CN" altLang="en-US" sz="2400" u="none" strike="noStrike" dirty="0">
                          <a:effectLst/>
                        </a:rPr>
                      </a:br>
                      <a:r>
                        <a:rPr lang="zh-CN" altLang="en-US" sz="2400" u="none" strike="noStrike" dirty="0">
                          <a:effectLst/>
                        </a:rPr>
                        <a:t>测试在过程的后期进行</a:t>
                      </a:r>
                      <a:br>
                        <a:rPr lang="zh-CN" altLang="en-US" sz="2400" u="none" strike="noStrike" dirty="0">
                          <a:effectLst/>
                        </a:rPr>
                      </a:br>
                      <a:r>
                        <a:rPr lang="zh-CN" altLang="en-US" sz="2400" u="none" strike="noStrike" dirty="0">
                          <a:effectLst/>
                        </a:rPr>
                        <a:t>客户确认在最后阶段</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3" marR="9523" marT="9526" marB="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endParaRPr lang="zh-CN" altLang="en-US"/>
          </a:p>
        </p:txBody>
      </p:sp>
      <p:pic>
        <p:nvPicPr>
          <p:cNvPr id="512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538" y="476250"/>
            <a:ext cx="4751387" cy="555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03" name="TextBox 3"/>
          <p:cNvSpPr txBox="1">
            <a:spLocks noChangeArrowheads="1"/>
          </p:cNvSpPr>
          <p:nvPr/>
        </p:nvSpPr>
        <p:spPr bwMode="auto">
          <a:xfrm>
            <a:off x="2282825" y="6165850"/>
            <a:ext cx="41656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a:t>图    实际的带反馈环的瀑布模型</a:t>
            </a:r>
            <a:endParaRPr lang="zh-CN" altLang="en-US" sz="2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3"/>
          <p:cNvSpPr>
            <a:spLocks noGrp="1" noChangeArrowheads="1"/>
          </p:cNvSpPr>
          <p:nvPr>
            <p:ph type="title"/>
          </p:nvPr>
        </p:nvSpPr>
        <p:spPr/>
        <p:txBody>
          <a:bodyPr/>
          <a:lstStyle/>
          <a:p>
            <a:pPr eaLnBrk="1" hangingPunct="1"/>
            <a:r>
              <a:rPr lang="en-US" altLang="zh-CN"/>
              <a:t> </a:t>
            </a:r>
            <a:r>
              <a:rPr lang="zh-CN" altLang="en-US"/>
              <a:t>增量过程模型</a:t>
            </a:r>
            <a:endParaRPr lang="zh-CN" altLang="en-US"/>
          </a:p>
        </p:txBody>
      </p:sp>
      <p:sp>
        <p:nvSpPr>
          <p:cNvPr id="52226" name="内容占位符 2"/>
          <p:cNvSpPr>
            <a:spLocks noGrp="1" noChangeArrowheads="1"/>
          </p:cNvSpPr>
          <p:nvPr>
            <p:ph idx="1"/>
          </p:nvPr>
        </p:nvSpPr>
        <p:spPr/>
        <p:txBody>
          <a:bodyPr/>
          <a:lstStyle/>
          <a:p>
            <a:pPr eaLnBrk="1" hangingPunct="1">
              <a:lnSpc>
                <a:spcPct val="150000"/>
              </a:lnSpc>
            </a:pPr>
            <a:r>
              <a:rPr lang="zh-CN" altLang="en-US">
                <a:latin typeface="宋体" panose="02010600030101010101" pitchFamily="2" charset="-122"/>
              </a:rPr>
              <a:t>增量过程模型包括：</a:t>
            </a:r>
            <a:endParaRPr lang="en-US" altLang="zh-CN">
              <a:latin typeface="宋体" panose="02010600030101010101" pitchFamily="2" charset="-122"/>
            </a:endParaRPr>
          </a:p>
          <a:p>
            <a:pPr lvl="1" eaLnBrk="1" hangingPunct="1">
              <a:lnSpc>
                <a:spcPct val="150000"/>
              </a:lnSpc>
            </a:pPr>
            <a:r>
              <a:rPr lang="zh-CN" altLang="en-US" sz="3200">
                <a:latin typeface="宋体" panose="02010600030101010101" pitchFamily="2" charset="-122"/>
              </a:rPr>
              <a:t>增量模型</a:t>
            </a:r>
            <a:endParaRPr lang="en-US" altLang="zh-CN" sz="3200">
              <a:latin typeface="宋体" panose="02010600030101010101" pitchFamily="2" charset="-122"/>
            </a:endParaRPr>
          </a:p>
          <a:p>
            <a:pPr lvl="1" eaLnBrk="1" hangingPunct="1">
              <a:lnSpc>
                <a:spcPct val="150000"/>
              </a:lnSpc>
            </a:pPr>
            <a:r>
              <a:rPr lang="en-US" altLang="zh-CN" sz="3200">
                <a:latin typeface="宋体" panose="02010600030101010101" pitchFamily="2" charset="-122"/>
              </a:rPr>
              <a:t>RAD</a:t>
            </a:r>
            <a:r>
              <a:rPr lang="zh-CN" altLang="en-US" sz="3200">
                <a:latin typeface="宋体" panose="02010600030101010101" pitchFamily="2" charset="-122"/>
              </a:rPr>
              <a:t>模型</a:t>
            </a:r>
            <a:endParaRPr lang="en-US" altLang="zh-CN" sz="3200">
              <a:latin typeface="宋体" panose="02010600030101010101" pitchFamily="2" charset="-122"/>
            </a:endParaRPr>
          </a:p>
          <a:p>
            <a:pPr eaLnBrk="1" hangingPunct="1">
              <a:lnSpc>
                <a:spcPct val="150000"/>
              </a:lnSpc>
              <a:buFontTx/>
              <a:buNone/>
            </a:pPr>
            <a:endParaRPr lang="en-US" altLang="zh-CN">
              <a:latin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p:txBody>
          <a:bodyPr/>
          <a:lstStyle/>
          <a:p>
            <a:pPr eaLnBrk="1" hangingPunct="1"/>
            <a:r>
              <a:rPr lang="zh-CN" altLang="en-US"/>
              <a:t>增量模型</a:t>
            </a:r>
            <a:endParaRPr lang="zh-CN" altLang="en-US"/>
          </a:p>
        </p:txBody>
      </p:sp>
      <p:sp>
        <p:nvSpPr>
          <p:cNvPr id="53250" name="内容占位符 2"/>
          <p:cNvSpPr>
            <a:spLocks noGrp="1" noChangeArrowheads="1"/>
          </p:cNvSpPr>
          <p:nvPr>
            <p:ph idx="1"/>
          </p:nvPr>
        </p:nvSpPr>
        <p:spPr>
          <a:xfrm>
            <a:off x="457200" y="1412875"/>
            <a:ext cx="8229600" cy="4525963"/>
          </a:xfrm>
        </p:spPr>
        <p:txBody>
          <a:bodyPr/>
          <a:lstStyle/>
          <a:p>
            <a:pPr eaLnBrk="1" hangingPunct="1"/>
            <a:r>
              <a:rPr lang="zh-CN" altLang="en-US"/>
              <a:t>以迭代方式运用瀑布模型。   </a:t>
            </a:r>
            <a:endParaRPr lang="zh-CN" altLang="en-US"/>
          </a:p>
        </p:txBody>
      </p:sp>
      <p:pic>
        <p:nvPicPr>
          <p:cNvPr id="53251" name="Picture 5"/>
          <p:cNvPicPr>
            <a:picLocks noChangeAspect="1" noChangeArrowheads="1"/>
          </p:cNvPicPr>
          <p:nvPr/>
        </p:nvPicPr>
        <p:blipFill>
          <a:blip r:embed="rId1">
            <a:extLst>
              <a:ext uri="{28A0092B-C50C-407E-A947-70E740481C1C}">
                <a14:useLocalDpi xmlns:a14="http://schemas.microsoft.com/office/drawing/2010/main" val="0"/>
              </a:ext>
            </a:extLst>
          </a:blip>
          <a:srcRect b="30396"/>
          <a:stretch>
            <a:fillRect/>
          </a:stretch>
        </p:blipFill>
        <p:spPr bwMode="auto">
          <a:xfrm>
            <a:off x="971550" y="2133600"/>
            <a:ext cx="7777163" cy="4087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
          <p:cNvSpPr>
            <a:spLocks noGrp="1" noChangeArrowheads="1"/>
          </p:cNvSpPr>
          <p:nvPr>
            <p:ph type="title"/>
          </p:nvPr>
        </p:nvSpPr>
        <p:spPr/>
        <p:txBody>
          <a:bodyPr/>
          <a:lstStyle/>
          <a:p>
            <a:pPr eaLnBrk="1" hangingPunct="1"/>
            <a:r>
              <a:rPr lang="zh-CN" altLang="en-US"/>
              <a:t>增量模型（续）</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a:latin typeface="宋体" panose="02010600030101010101" pitchFamily="2" charset="-122"/>
              </a:rPr>
              <a:t>特点：</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一般来讲，最重要的增量放在前面。</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每次交付的增量产品都是可用的。</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适合于功能可以划分，而且时间不紧迫的情况。</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可以规避一定的风险。如有些技术还不稳定，将这部分放到后边。</a:t>
            </a:r>
            <a:endParaRPr lang="zh-CN" altLang="en-US">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p:txBody>
          <a:bodyPr/>
          <a:lstStyle/>
          <a:p>
            <a:pPr eaLnBrk="1" hangingPunct="1"/>
            <a:r>
              <a:rPr lang="zh-CN" altLang="en-US"/>
              <a:t>增量模型（续）</a:t>
            </a:r>
            <a:endParaRPr lang="zh-CN" altLang="en-US"/>
          </a:p>
        </p:txBody>
      </p:sp>
      <p:sp>
        <p:nvSpPr>
          <p:cNvPr id="57346" name="内容占位符 2"/>
          <p:cNvSpPr>
            <a:spLocks noGrp="1" noChangeArrowheads="1"/>
          </p:cNvSpPr>
          <p:nvPr>
            <p:ph idx="1"/>
          </p:nvPr>
        </p:nvSpPr>
        <p:spPr/>
        <p:txBody>
          <a:bodyPr/>
          <a:lstStyle/>
          <a:p>
            <a:pPr eaLnBrk="1" hangingPunct="1">
              <a:lnSpc>
                <a:spcPct val="150000"/>
              </a:lnSpc>
            </a:pPr>
            <a:r>
              <a:rPr lang="zh-CN" altLang="en-US">
                <a:solidFill>
                  <a:srgbClr val="FF0000"/>
                </a:solidFill>
              </a:rPr>
              <a:t>例如：</a:t>
            </a:r>
            <a:endParaRPr lang="en-US" altLang="zh-CN">
              <a:solidFill>
                <a:srgbClr val="FF0000"/>
              </a:solidFill>
            </a:endParaRPr>
          </a:p>
          <a:p>
            <a:pPr lvl="1" eaLnBrk="1" hangingPunct="1">
              <a:lnSpc>
                <a:spcPct val="150000"/>
              </a:lnSpc>
            </a:pPr>
            <a:r>
              <a:rPr lang="zh-CN" altLang="en-US"/>
              <a:t>采用增量模型开发的字处理软件：</a:t>
            </a:r>
            <a:endParaRPr lang="en-US" altLang="zh-CN"/>
          </a:p>
          <a:p>
            <a:pPr lvl="2" eaLnBrk="1" hangingPunct="1">
              <a:lnSpc>
                <a:spcPct val="150000"/>
              </a:lnSpc>
            </a:pPr>
            <a:r>
              <a:rPr lang="zh-CN" altLang="en-US"/>
              <a:t>在第</a:t>
            </a:r>
            <a:r>
              <a:rPr lang="en-US" altLang="zh-CN"/>
              <a:t>1</a:t>
            </a:r>
            <a:r>
              <a:rPr lang="zh-CN" altLang="en-US"/>
              <a:t>个增量中提供基本的文件管理、编辑和文档成文功能</a:t>
            </a:r>
            <a:endParaRPr lang="en-US" altLang="zh-CN"/>
          </a:p>
          <a:p>
            <a:pPr lvl="2" eaLnBrk="1" hangingPunct="1">
              <a:lnSpc>
                <a:spcPct val="150000"/>
              </a:lnSpc>
            </a:pPr>
            <a:r>
              <a:rPr lang="zh-CN" altLang="en-US"/>
              <a:t>第</a:t>
            </a:r>
            <a:r>
              <a:rPr lang="en-US" altLang="zh-CN"/>
              <a:t>2</a:t>
            </a:r>
            <a:r>
              <a:rPr lang="zh-CN" altLang="en-US"/>
              <a:t>个增量中提供复杂的编辑和文档生成功能</a:t>
            </a:r>
            <a:endParaRPr lang="en-US" altLang="zh-CN"/>
          </a:p>
          <a:p>
            <a:pPr lvl="2" eaLnBrk="1" hangingPunct="1">
              <a:lnSpc>
                <a:spcPct val="150000"/>
              </a:lnSpc>
            </a:pPr>
            <a:r>
              <a:rPr lang="zh-CN" altLang="en-US"/>
              <a:t>第</a:t>
            </a:r>
            <a:r>
              <a:rPr lang="en-US" altLang="zh-CN"/>
              <a:t>3</a:t>
            </a:r>
            <a:r>
              <a:rPr lang="zh-CN" altLang="en-US"/>
              <a:t>个增量中提供拼写和语法检查功能</a:t>
            </a:r>
            <a:endParaRPr lang="en-US" altLang="zh-CN"/>
          </a:p>
          <a:p>
            <a:pPr lvl="2" eaLnBrk="1" hangingPunct="1">
              <a:lnSpc>
                <a:spcPct val="150000"/>
              </a:lnSpc>
            </a:pPr>
            <a:r>
              <a:rPr lang="zh-CN" altLang="en-US"/>
              <a:t>第</a:t>
            </a:r>
            <a:r>
              <a:rPr lang="en-US" altLang="zh-CN"/>
              <a:t>4</a:t>
            </a:r>
            <a:r>
              <a:rPr lang="zh-CN" altLang="en-US"/>
              <a:t>个增量中提供高级页面排版功能</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468313" y="1268413"/>
          <a:ext cx="8207375" cy="4618037"/>
        </p:xfrm>
        <a:graphic>
          <a:graphicData uri="http://schemas.openxmlformats.org/drawingml/2006/table">
            <a:tbl>
              <a:tblPr>
                <a:tableStyleId>{073A0DAA-6AF3-43AB-8588-CEC1D06C72B9}</a:tableStyleId>
              </a:tblPr>
              <a:tblGrid>
                <a:gridCol w="1434298"/>
                <a:gridCol w="6773077"/>
              </a:tblGrid>
              <a:tr h="2890481">
                <a:tc>
                  <a:txBody>
                    <a:bodyPr/>
                    <a:lstStyle/>
                    <a:p>
                      <a:pPr algn="l" fontAlgn="ctr">
                        <a:lnSpc>
                          <a:spcPct val="150000"/>
                        </a:lnSpc>
                      </a:pPr>
                      <a:r>
                        <a:rPr lang="zh-CN" altLang="en-US" sz="1800" u="none" strike="noStrike">
                          <a:effectLst/>
                        </a:rPr>
                        <a:t>增量模型优点</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3" marR="9523"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en-US" altLang="zh-CN" sz="1800" u="none" strike="noStrike" dirty="0">
                          <a:effectLst/>
                        </a:rPr>
                        <a:t>1. </a:t>
                      </a:r>
                      <a:r>
                        <a:rPr lang="zh-CN" altLang="en-US" sz="1800" u="none" strike="noStrike" dirty="0">
                          <a:effectLst/>
                        </a:rPr>
                        <a:t>将待开发的软件系统</a:t>
                      </a:r>
                      <a:r>
                        <a:rPr lang="zh-CN" altLang="en-US" sz="1800" u="none" strike="noStrike" dirty="0">
                          <a:solidFill>
                            <a:srgbClr val="FF0000"/>
                          </a:solidFill>
                          <a:effectLst/>
                        </a:rPr>
                        <a:t>模块化</a:t>
                      </a:r>
                      <a:r>
                        <a:rPr lang="zh-CN" altLang="en-US" sz="1800" u="none" strike="noStrike" dirty="0">
                          <a:effectLst/>
                        </a:rPr>
                        <a:t>，可以分批次的提交软件产品，使用户可以及时了解软件项目的进展。</a:t>
                      </a:r>
                      <a:br>
                        <a:rPr lang="zh-CN" altLang="en-US" sz="1800" u="none" strike="noStrike" dirty="0">
                          <a:effectLst/>
                        </a:rPr>
                      </a:br>
                      <a:r>
                        <a:rPr lang="en-US" altLang="zh-CN" sz="1800" u="none" strike="noStrike" dirty="0">
                          <a:effectLst/>
                        </a:rPr>
                        <a:t>2. </a:t>
                      </a:r>
                      <a:r>
                        <a:rPr lang="zh-CN" altLang="en-US" sz="1800" u="none" strike="noStrike" dirty="0">
                          <a:effectLst/>
                        </a:rPr>
                        <a:t>以组件为单位进行开发</a:t>
                      </a:r>
                      <a:r>
                        <a:rPr lang="zh-CN" altLang="en-US" sz="1800" u="none" strike="noStrike" dirty="0">
                          <a:solidFill>
                            <a:srgbClr val="FF0000"/>
                          </a:solidFill>
                          <a:effectLst/>
                        </a:rPr>
                        <a:t>降低了软件开发的风险</a:t>
                      </a:r>
                      <a:r>
                        <a:rPr lang="zh-CN" altLang="en-US" sz="1800" u="none" strike="noStrike" dirty="0">
                          <a:effectLst/>
                        </a:rPr>
                        <a:t>，一个开发周期内的错误不会影响到整个软件系统。</a:t>
                      </a:r>
                      <a:br>
                        <a:rPr lang="zh-CN" altLang="en-US" sz="1800" u="none" strike="noStrike" dirty="0">
                          <a:effectLst/>
                        </a:rPr>
                      </a:br>
                      <a:r>
                        <a:rPr lang="en-US" altLang="zh-CN" sz="1800" u="none" strike="noStrike" dirty="0">
                          <a:effectLst/>
                        </a:rPr>
                        <a:t>3. </a:t>
                      </a:r>
                      <a:r>
                        <a:rPr lang="zh-CN" altLang="en-US" sz="1800" u="none" strike="noStrike" dirty="0">
                          <a:effectLst/>
                        </a:rPr>
                        <a:t>开发顺序灵活，开发人员可以对组件的实现顺序进行优先级排序，先完成需要稳定的核心组件，当组件的优先级发生变化时，还能及时的对实现顺序进行调整。</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3" marR="9523"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27556">
                <a:tc>
                  <a:txBody>
                    <a:bodyPr/>
                    <a:lstStyle/>
                    <a:p>
                      <a:pPr algn="l" fontAlgn="ctr">
                        <a:lnSpc>
                          <a:spcPct val="150000"/>
                        </a:lnSpc>
                      </a:pPr>
                      <a:r>
                        <a:rPr lang="zh-CN" altLang="en-US" sz="1800" u="none" strike="noStrike">
                          <a:effectLst/>
                        </a:rPr>
                        <a:t>增量模型缺点</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9523" marR="9523"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en-US" altLang="zh-CN" sz="1800" u="none" strike="noStrike" dirty="0">
                          <a:effectLst/>
                        </a:rPr>
                        <a:t>1. </a:t>
                      </a:r>
                      <a:r>
                        <a:rPr lang="zh-CN" altLang="en-US" sz="1800" u="none" strike="noStrike" dirty="0">
                          <a:effectLst/>
                        </a:rPr>
                        <a:t>要求待开发的软件能够进行增量式的开发，否则会很麻烦。</a:t>
                      </a:r>
                      <a:br>
                        <a:rPr lang="zh-CN" altLang="en-US" sz="1800" u="none" strike="noStrike" dirty="0">
                          <a:effectLst/>
                        </a:rPr>
                      </a:br>
                      <a:r>
                        <a:rPr lang="en-US" altLang="zh-CN" sz="1800" u="none" strike="noStrike" dirty="0">
                          <a:effectLst/>
                        </a:rPr>
                        <a:t>2. </a:t>
                      </a:r>
                      <a:r>
                        <a:rPr lang="zh-CN" altLang="en-US" sz="1800" u="none" strike="noStrike" dirty="0">
                          <a:effectLst/>
                        </a:rPr>
                        <a:t>在软件开发过程中需求变化是不可避免的，增量模型的灵活性可以使其适应这种变化的能力大大优于瀑布模型和快速开发模型，但也很容易退化为边做边改模型，从而使软件过程的控制失去整体性。</a:t>
                      </a:r>
                      <a:endParaRPr lang="zh-CN" altLang="en-US" sz="1800" b="0" i="0" u="none" strike="noStrike" dirty="0">
                        <a:solidFill>
                          <a:srgbClr val="000000"/>
                        </a:solidFill>
                        <a:effectLst/>
                        <a:latin typeface="等线" panose="02010600030101010101" pitchFamily="2" charset="-122"/>
                        <a:ea typeface="等线" panose="02010600030101010101" pitchFamily="2" charset="-122"/>
                      </a:endParaRPr>
                    </a:p>
                  </a:txBody>
                  <a:tcPr marL="9523" marR="9523" marT="95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3"/>
          <p:cNvSpPr>
            <a:spLocks noGrp="1" noChangeArrowheads="1"/>
          </p:cNvSpPr>
          <p:nvPr>
            <p:ph type="title"/>
          </p:nvPr>
        </p:nvSpPr>
        <p:spPr/>
        <p:txBody>
          <a:bodyPr/>
          <a:lstStyle/>
          <a:p>
            <a:pPr eaLnBrk="1" hangingPunct="1"/>
            <a:r>
              <a:rPr lang="en-US" altLang="zh-CN"/>
              <a:t>RAD</a:t>
            </a:r>
            <a:r>
              <a:rPr lang="zh-CN" altLang="en-US"/>
              <a:t>模型</a:t>
            </a:r>
            <a:endParaRPr lang="zh-CN" altLang="en-US"/>
          </a:p>
        </p:txBody>
      </p:sp>
      <p:sp>
        <p:nvSpPr>
          <p:cNvPr id="59394" name="内容占位符 2"/>
          <p:cNvSpPr>
            <a:spLocks noGrp="1" noChangeArrowheads="1"/>
          </p:cNvSpPr>
          <p:nvPr>
            <p:ph idx="1"/>
          </p:nvPr>
        </p:nvSpPr>
        <p:spPr/>
        <p:txBody>
          <a:bodyPr/>
          <a:lstStyle/>
          <a:p>
            <a:pPr eaLnBrk="1" hangingPunct="1">
              <a:lnSpc>
                <a:spcPct val="150000"/>
              </a:lnSpc>
            </a:pPr>
            <a:r>
              <a:rPr lang="zh-CN" altLang="en-US"/>
              <a:t>快速应用程序开发（</a:t>
            </a:r>
            <a:r>
              <a:rPr lang="en-US" altLang="zh-CN"/>
              <a:t>Rapid Application Development</a:t>
            </a:r>
            <a:r>
              <a:rPr lang="zh-CN" altLang="en-US"/>
              <a:t>，</a:t>
            </a:r>
            <a:r>
              <a:rPr lang="en-US" altLang="zh-CN"/>
              <a:t>RAD)</a:t>
            </a:r>
            <a:r>
              <a:rPr lang="zh-CN" altLang="en-US"/>
              <a:t>是一种侧重于</a:t>
            </a:r>
            <a:r>
              <a:rPr lang="zh-CN" altLang="en-US">
                <a:solidFill>
                  <a:srgbClr val="FF0000"/>
                </a:solidFill>
              </a:rPr>
              <a:t>短暂的开发周期</a:t>
            </a:r>
            <a:r>
              <a:rPr lang="zh-CN" altLang="en-US"/>
              <a:t>的增量软件模型。</a:t>
            </a:r>
            <a:endParaRPr lang="en-US" altLang="zh-CN"/>
          </a:p>
          <a:p>
            <a:pPr eaLnBrk="1" hangingPunct="1">
              <a:lnSpc>
                <a:spcPct val="150000"/>
              </a:lnSpc>
            </a:pPr>
            <a:endParaRPr lang="en-US" altLang="zh-CN"/>
          </a:p>
          <a:p>
            <a:pPr eaLnBrk="1" hangingPunct="1">
              <a:lnSpc>
                <a:spcPct val="150000"/>
              </a:lnSpc>
              <a:buFontTx/>
              <a:buNone/>
            </a:pPr>
            <a:endParaRPr lang="en-US" altLang="zh-CN"/>
          </a:p>
          <a:p>
            <a:pPr eaLnBrk="1" hangingPunct="1">
              <a:lnSpc>
                <a:spcPct val="150000"/>
              </a:lnSpc>
              <a:buFontTx/>
              <a:buNone/>
            </a:pPr>
            <a:r>
              <a:rPr lang="zh-CN" altLang="en-US"/>
              <a:t>   </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p:txBody>
          <a:bodyPr/>
          <a:lstStyle/>
          <a:p>
            <a:pPr eaLnBrk="1" hangingPunct="1"/>
            <a:r>
              <a:rPr lang="en-US" altLang="zh-CN"/>
              <a:t>3.3.2 RAD</a:t>
            </a:r>
            <a:r>
              <a:rPr lang="zh-CN" altLang="en-US"/>
              <a:t>模型（续）</a:t>
            </a:r>
            <a:endParaRPr lang="zh-CN" altLang="en-US"/>
          </a:p>
        </p:txBody>
      </p:sp>
      <p:pic>
        <p:nvPicPr>
          <p:cNvPr id="6041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85750" y="0"/>
            <a:ext cx="7929563" cy="6918325"/>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noChangeArrowheads="1"/>
          </p:cNvSpPr>
          <p:nvPr>
            <p:ph type="title"/>
          </p:nvPr>
        </p:nvSpPr>
        <p:spPr/>
        <p:txBody>
          <a:bodyPr/>
          <a:lstStyle/>
          <a:p>
            <a:pPr eaLnBrk="1" hangingPunct="1"/>
            <a:r>
              <a:rPr lang="en-US" altLang="zh-CN"/>
              <a:t>RAD</a:t>
            </a:r>
            <a:r>
              <a:rPr lang="zh-CN" altLang="en-US"/>
              <a:t>模型（续）</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a:t>瀑布模型的高速变体，通过基于</a:t>
            </a:r>
            <a:r>
              <a:rPr lang="zh-CN" altLang="en-US">
                <a:solidFill>
                  <a:srgbClr val="FF0000"/>
                </a:solidFill>
              </a:rPr>
              <a:t>构件</a:t>
            </a:r>
            <a:r>
              <a:rPr lang="zh-CN" altLang="en-US"/>
              <a:t>的方法快速实现。</a:t>
            </a:r>
            <a:endParaRPr lang="en-US" altLang="zh-CN"/>
          </a:p>
          <a:p>
            <a:pPr eaLnBrk="1" hangingPunct="1">
              <a:lnSpc>
                <a:spcPct val="150000"/>
              </a:lnSpc>
            </a:pPr>
            <a:r>
              <a:rPr lang="zh-CN" altLang="en-US"/>
              <a:t>适于工期紧张，又可细分功能，还要有合适的构件。</a:t>
            </a:r>
            <a:endParaRPr lang="zh-CN" altLang="en-US"/>
          </a:p>
          <a:p>
            <a:pPr eaLnBrk="1" hangingPunct="1">
              <a:lnSpc>
                <a:spcPct val="150000"/>
              </a:lnSpc>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4"/>
          <p:cNvSpPr>
            <a:spLocks noGrp="1" noChangeArrowheads="1"/>
          </p:cNvSpPr>
          <p:nvPr>
            <p:ph type="title"/>
          </p:nvPr>
        </p:nvSpPr>
        <p:spPr/>
        <p:txBody>
          <a:bodyPr/>
          <a:lstStyle/>
          <a:p>
            <a:pPr eaLnBrk="1" hangingPunct="1"/>
            <a:r>
              <a:rPr lang="en-US" altLang="zh-CN"/>
              <a:t>2.1 </a:t>
            </a:r>
            <a:r>
              <a:rPr lang="zh-CN" altLang="en-US"/>
              <a:t>过程框架</a:t>
            </a:r>
            <a:endParaRPr lang="zh-CN" altLang="en-US"/>
          </a:p>
        </p:txBody>
      </p:sp>
      <p:sp>
        <p:nvSpPr>
          <p:cNvPr id="3" name="内容占位符 2"/>
          <p:cNvSpPr>
            <a:spLocks noGrp="1" noChangeArrowheads="1"/>
          </p:cNvSpPr>
          <p:nvPr>
            <p:ph idx="1"/>
          </p:nvPr>
        </p:nvSpPr>
        <p:spPr>
          <a:xfrm>
            <a:off x="611188" y="1557338"/>
            <a:ext cx="8229600" cy="4525962"/>
          </a:xfrm>
        </p:spPr>
        <p:txBody>
          <a:bodyPr/>
          <a:lstStyle/>
          <a:p>
            <a:pPr eaLnBrk="1" hangingPunct="1">
              <a:lnSpc>
                <a:spcPct val="150000"/>
              </a:lnSpc>
            </a:pPr>
            <a:r>
              <a:rPr lang="zh-CN" altLang="en-US" sz="2800"/>
              <a:t>将整个软件过程再进一步细分为各个相对独立的功能块，即</a:t>
            </a:r>
            <a:r>
              <a:rPr lang="zh-CN" altLang="en-US" sz="2800">
                <a:solidFill>
                  <a:srgbClr val="FF0000"/>
                </a:solidFill>
              </a:rPr>
              <a:t>过程框架</a:t>
            </a:r>
            <a:r>
              <a:rPr lang="zh-CN" altLang="en-US" sz="2800"/>
              <a:t>。（以工作开展的时间为线索）</a:t>
            </a:r>
            <a:endParaRPr lang="en-US" altLang="zh-CN" sz="2800"/>
          </a:p>
          <a:p>
            <a:pPr eaLnBrk="1" hangingPunct="1">
              <a:lnSpc>
                <a:spcPct val="150000"/>
              </a:lnSpc>
              <a:buFontTx/>
              <a:buNone/>
            </a:pP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3"/>
          <p:cNvSpPr>
            <a:spLocks noGrp="1" noChangeArrowheads="1"/>
          </p:cNvSpPr>
          <p:nvPr>
            <p:ph type="title"/>
          </p:nvPr>
        </p:nvSpPr>
        <p:spPr/>
        <p:txBody>
          <a:bodyPr/>
          <a:lstStyle/>
          <a:p>
            <a:pPr eaLnBrk="1" hangingPunct="1"/>
            <a:r>
              <a:rPr lang="en-US" altLang="zh-CN"/>
              <a:t>RAD</a:t>
            </a:r>
            <a:r>
              <a:rPr lang="zh-CN" altLang="en-US"/>
              <a:t>模型（续）</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a:latin typeface="宋体" panose="02010600030101010101" pitchFamily="2" charset="-122"/>
              </a:rPr>
              <a:t>缺点：</a:t>
            </a:r>
            <a:endParaRPr lang="en-US" altLang="zh-CN">
              <a:latin typeface="宋体" panose="02010600030101010101" pitchFamily="2" charset="-122"/>
            </a:endParaRPr>
          </a:p>
          <a:p>
            <a:pPr marL="857250" lvl="1" indent="-457200" eaLnBrk="1" hangingPunct="1">
              <a:lnSpc>
                <a:spcPct val="150000"/>
              </a:lnSpc>
              <a:buFontTx/>
              <a:buAutoNum type="arabicPeriod"/>
            </a:pPr>
            <a:r>
              <a:rPr lang="zh-CN" altLang="en-US">
                <a:latin typeface="宋体" panose="02010600030101010101" pitchFamily="2" charset="-122"/>
              </a:rPr>
              <a:t>需要投入更多的人力。</a:t>
            </a:r>
            <a:endParaRPr lang="en-US" altLang="zh-CN">
              <a:latin typeface="宋体" panose="02010600030101010101" pitchFamily="2" charset="-122"/>
            </a:endParaRPr>
          </a:p>
          <a:p>
            <a:pPr marL="857250" lvl="1" indent="-457200" eaLnBrk="1" hangingPunct="1">
              <a:lnSpc>
                <a:spcPct val="150000"/>
              </a:lnSpc>
              <a:buFontTx/>
              <a:buAutoNum type="arabicPeriod"/>
            </a:pPr>
            <a:r>
              <a:rPr lang="zh-CN" altLang="en-US">
                <a:latin typeface="宋体" panose="02010600030101010101" pitchFamily="2" charset="-122"/>
              </a:rPr>
              <a:t>各团队要紧密协作。</a:t>
            </a:r>
            <a:endParaRPr lang="en-US" altLang="zh-CN">
              <a:latin typeface="宋体" panose="02010600030101010101" pitchFamily="2" charset="-122"/>
            </a:endParaRPr>
          </a:p>
          <a:p>
            <a:pPr marL="857250" lvl="1" indent="-457200" eaLnBrk="1" hangingPunct="1">
              <a:lnSpc>
                <a:spcPct val="150000"/>
              </a:lnSpc>
              <a:buFontTx/>
              <a:buAutoNum type="arabicPeriod"/>
            </a:pPr>
            <a:r>
              <a:rPr lang="zh-CN" altLang="en-US">
                <a:latin typeface="宋体" panose="02010600030101010101" pitchFamily="2" charset="-122"/>
              </a:rPr>
              <a:t>只适应于特殊的系统，必须可以合理模块化。</a:t>
            </a:r>
            <a:endParaRPr lang="en-US" altLang="zh-CN">
              <a:latin typeface="宋体" panose="02010600030101010101" pitchFamily="2" charset="-122"/>
            </a:endParaRPr>
          </a:p>
          <a:p>
            <a:pPr marL="857250" lvl="1" indent="-457200" eaLnBrk="1" hangingPunct="1">
              <a:lnSpc>
                <a:spcPct val="150000"/>
              </a:lnSpc>
              <a:buFontTx/>
              <a:buAutoNum type="arabicPeriod"/>
            </a:pPr>
            <a:r>
              <a:rPr lang="zh-CN" altLang="en-US">
                <a:latin typeface="宋体" panose="02010600030101010101" pitchFamily="2" charset="-122"/>
              </a:rPr>
              <a:t>不适于高性能需求（若需调构件接口 ）</a:t>
            </a:r>
            <a:endParaRPr lang="en-US" altLang="zh-CN">
              <a:latin typeface="宋体" panose="02010600030101010101" pitchFamily="2" charset="-122"/>
            </a:endParaRPr>
          </a:p>
          <a:p>
            <a:pPr marL="857250" lvl="1" indent="-457200" eaLnBrk="1" hangingPunct="1">
              <a:lnSpc>
                <a:spcPct val="150000"/>
              </a:lnSpc>
              <a:buFontTx/>
              <a:buAutoNum type="arabicPeriod"/>
            </a:pPr>
            <a:r>
              <a:rPr lang="zh-CN" altLang="en-US">
                <a:latin typeface="宋体" panose="02010600030101010101" pitchFamily="2" charset="-122"/>
              </a:rPr>
              <a:t>系统需求灵活，现有构件不容易轻易满足。</a:t>
            </a:r>
            <a:endParaRPr lang="en-US" altLang="zh-CN">
              <a:latin typeface="宋体" panose="02010600030101010101" pitchFamily="2" charset="-122"/>
            </a:endParaRPr>
          </a:p>
          <a:p>
            <a:pPr marL="857250" lvl="1" indent="-457200" eaLnBrk="1" hangingPunct="1">
              <a:lnSpc>
                <a:spcPct val="150000"/>
              </a:lnSpc>
              <a:buFontTx/>
              <a:buAutoNum type="arabicPeriod"/>
            </a:pPr>
            <a:r>
              <a:rPr lang="zh-CN" altLang="en-US">
                <a:latin typeface="宋体" panose="02010600030101010101" pitchFamily="2" charset="-122"/>
              </a:rPr>
              <a:t>技术风险很高的情况下，不宜采用该模型</a:t>
            </a:r>
            <a:r>
              <a:rPr lang="zh-CN" altLang="en-US" sz="1600">
                <a:latin typeface="宋体" panose="02010600030101010101" pitchFamily="2" charset="-122"/>
              </a:rPr>
              <a:t>。</a:t>
            </a:r>
            <a:endParaRPr lang="zh-CN" altLang="en-US" sz="16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3"/>
          <p:cNvSpPr>
            <a:spLocks noGrp="1" noChangeArrowheads="1"/>
          </p:cNvSpPr>
          <p:nvPr>
            <p:ph type="title"/>
          </p:nvPr>
        </p:nvSpPr>
        <p:spPr/>
        <p:txBody>
          <a:bodyPr/>
          <a:lstStyle/>
          <a:p>
            <a:pPr eaLnBrk="1" hangingPunct="1"/>
            <a:r>
              <a:rPr lang="zh-CN" altLang="en-US"/>
              <a:t>演化过程模型</a:t>
            </a:r>
            <a:endParaRPr lang="zh-CN" altLang="en-US"/>
          </a:p>
        </p:txBody>
      </p:sp>
      <p:sp>
        <p:nvSpPr>
          <p:cNvPr id="63490" name="内容占位符 2"/>
          <p:cNvSpPr>
            <a:spLocks noGrp="1" noChangeArrowheads="1"/>
          </p:cNvSpPr>
          <p:nvPr>
            <p:ph idx="1"/>
          </p:nvPr>
        </p:nvSpPr>
        <p:spPr/>
        <p:txBody>
          <a:bodyPr/>
          <a:lstStyle/>
          <a:p>
            <a:pPr eaLnBrk="1" hangingPunct="1">
              <a:lnSpc>
                <a:spcPct val="150000"/>
              </a:lnSpc>
            </a:pPr>
            <a:r>
              <a:rPr lang="zh-CN" altLang="en-US"/>
              <a:t>软件，类似于其他复杂的系统，会随着时间的推移而演化</a:t>
            </a:r>
            <a:endParaRPr lang="en-US" altLang="zh-CN"/>
          </a:p>
          <a:p>
            <a:pPr eaLnBrk="1" hangingPunct="1">
              <a:lnSpc>
                <a:spcPct val="150000"/>
              </a:lnSpc>
            </a:pPr>
            <a:r>
              <a:rPr lang="zh-CN" altLang="en-US"/>
              <a:t>软件有技术能力的限制，时间的限制，认识理解的限制，其它客观因素的限制。</a:t>
            </a:r>
            <a:endParaRPr lang="en-US" altLang="zh-CN"/>
          </a:p>
          <a:p>
            <a:pPr eaLnBrk="1" hangingPunct="1">
              <a:lnSpc>
                <a:spcPct val="150000"/>
              </a:lnSpc>
            </a:pPr>
            <a:r>
              <a:rPr lang="zh-CN" altLang="en-US"/>
              <a:t>演化模型也是一种迭代模型。</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p:txBody>
          <a:bodyPr/>
          <a:lstStyle/>
          <a:p>
            <a:pPr eaLnBrk="1" hangingPunct="1"/>
            <a:r>
              <a:rPr lang="zh-CN" altLang="en-US"/>
              <a:t>演化过程模型</a:t>
            </a:r>
            <a:endParaRPr lang="zh-CN" altLang="en-US"/>
          </a:p>
        </p:txBody>
      </p:sp>
      <p:sp>
        <p:nvSpPr>
          <p:cNvPr id="64514" name="内容占位符 2"/>
          <p:cNvSpPr>
            <a:spLocks noGrp="1" noChangeArrowheads="1"/>
          </p:cNvSpPr>
          <p:nvPr>
            <p:ph idx="1"/>
          </p:nvPr>
        </p:nvSpPr>
        <p:spPr/>
        <p:txBody>
          <a:bodyPr/>
          <a:lstStyle/>
          <a:p>
            <a:pPr eaLnBrk="1" hangingPunct="1">
              <a:lnSpc>
                <a:spcPct val="150000"/>
              </a:lnSpc>
            </a:pPr>
            <a:r>
              <a:rPr lang="zh-CN" altLang="en-US"/>
              <a:t>演化模型包括：</a:t>
            </a:r>
            <a:endParaRPr lang="en-US" altLang="zh-CN"/>
          </a:p>
          <a:p>
            <a:pPr lvl="1" eaLnBrk="1" hangingPunct="1">
              <a:lnSpc>
                <a:spcPct val="150000"/>
              </a:lnSpc>
            </a:pPr>
            <a:r>
              <a:rPr lang="zh-CN" altLang="en-US"/>
              <a:t>原型模型</a:t>
            </a:r>
            <a:endParaRPr lang="en-US" altLang="zh-CN"/>
          </a:p>
          <a:p>
            <a:pPr lvl="1" eaLnBrk="1" hangingPunct="1">
              <a:lnSpc>
                <a:spcPct val="150000"/>
              </a:lnSpc>
            </a:pPr>
            <a:r>
              <a:rPr lang="zh-CN" altLang="en-US"/>
              <a:t>螺旋模型</a:t>
            </a:r>
            <a:endParaRPr lang="en-US" altLang="zh-CN"/>
          </a:p>
          <a:p>
            <a:pPr lvl="1" eaLnBrk="1" hangingPunct="1">
              <a:lnSpc>
                <a:spcPct val="150000"/>
              </a:lnSpc>
            </a:pPr>
            <a:r>
              <a:rPr lang="zh-CN" altLang="en-US"/>
              <a:t>协同开发模型</a:t>
            </a:r>
            <a:endParaRPr lang="en-US" altLang="zh-CN"/>
          </a:p>
          <a:p>
            <a:pPr lvl="1" eaLnBrk="1" hangingPunct="1">
              <a:lnSpc>
                <a:spcPct val="150000"/>
              </a:lnSpc>
            </a:pPr>
            <a:r>
              <a:rPr lang="en-US" altLang="zh-CN"/>
              <a:t>……</a:t>
            </a:r>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
          <p:cNvSpPr>
            <a:spLocks noGrp="1" noChangeArrowheads="1"/>
          </p:cNvSpPr>
          <p:nvPr>
            <p:ph type="title"/>
          </p:nvPr>
        </p:nvSpPr>
        <p:spPr/>
        <p:txBody>
          <a:bodyPr/>
          <a:lstStyle/>
          <a:p>
            <a:pPr eaLnBrk="1" hangingPunct="1"/>
            <a:r>
              <a:rPr lang="zh-CN" altLang="en-US"/>
              <a:t>原型开发</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a:t>如果出现下面的情况，怎么办？</a:t>
            </a:r>
            <a:endParaRPr lang="en-US" altLang="zh-CN"/>
          </a:p>
          <a:p>
            <a:pPr lvl="1" eaLnBrk="1" hangingPunct="1">
              <a:lnSpc>
                <a:spcPct val="150000"/>
              </a:lnSpc>
            </a:pPr>
            <a:r>
              <a:rPr lang="zh-CN" altLang="en-US"/>
              <a:t>客户也不能给出确切的要求</a:t>
            </a:r>
            <a:endParaRPr lang="en-US" altLang="zh-CN"/>
          </a:p>
          <a:p>
            <a:pPr lvl="1" eaLnBrk="1" hangingPunct="1">
              <a:lnSpc>
                <a:spcPct val="150000"/>
              </a:lnSpc>
            </a:pPr>
            <a:r>
              <a:rPr lang="zh-CN" altLang="en-US"/>
              <a:t>开发人员对算法的效率、操作系统的兼容性和人机交互的形式不确定</a:t>
            </a:r>
            <a:endParaRPr lang="en-US" altLang="zh-CN"/>
          </a:p>
          <a:p>
            <a:pPr eaLnBrk="1" hangingPunct="1">
              <a:lnSpc>
                <a:spcPct val="150000"/>
              </a:lnSpc>
              <a:buFontTx/>
              <a:buNone/>
            </a:pPr>
            <a:endParaRPr lang="en-US" altLang="zh-CN" sz="2400"/>
          </a:p>
          <a:p>
            <a:pPr eaLnBrk="1" hangingPunct="1">
              <a:lnSpc>
                <a:spcPct val="150000"/>
              </a:lnSpc>
              <a:buFontTx/>
              <a:buNone/>
            </a:pPr>
            <a:endParaRPr lang="en-US" altLang="zh-CN" sz="2400"/>
          </a:p>
          <a:p>
            <a:pPr eaLnBrk="1" hangingPunct="1">
              <a:lnSpc>
                <a:spcPct val="150000"/>
              </a:lnSpc>
              <a:buFontTx/>
              <a:buNone/>
            </a:pPr>
            <a:r>
              <a:rPr lang="zh-CN" altLang="en-US" sz="2400"/>
              <a:t>    </a:t>
            </a:r>
            <a:endParaRPr lang="zh-CN" altLang="en-US" sz="2400"/>
          </a:p>
        </p:txBody>
      </p:sp>
      <p:sp>
        <p:nvSpPr>
          <p:cNvPr id="5" name="矩形 4"/>
          <p:cNvSpPr>
            <a:spLocks noChangeArrowheads="1"/>
          </p:cNvSpPr>
          <p:nvPr/>
        </p:nvSpPr>
        <p:spPr bwMode="auto">
          <a:xfrm>
            <a:off x="3429000" y="4833938"/>
            <a:ext cx="1714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FF0000"/>
                </a:solidFill>
              </a:rPr>
              <a:t>原型</a:t>
            </a:r>
            <a:endParaRPr lang="zh-CN" altLang="en-US" sz="4000">
              <a:solidFill>
                <a:srgbClr val="FF0000"/>
              </a:solidFill>
            </a:endParaRPr>
          </a:p>
        </p:txBody>
      </p:sp>
      <p:sp>
        <p:nvSpPr>
          <p:cNvPr id="6" name="矩形 5"/>
          <p:cNvSpPr>
            <a:spLocks noChangeArrowheads="1"/>
          </p:cNvSpPr>
          <p:nvPr/>
        </p:nvSpPr>
        <p:spPr bwMode="auto">
          <a:xfrm>
            <a:off x="1285875" y="5691188"/>
            <a:ext cx="7007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t>是一个循环的过程，所以也是迭代的过程。</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noChangeArrowheads="1"/>
          </p:cNvSpPr>
          <p:nvPr>
            <p:ph type="title"/>
          </p:nvPr>
        </p:nvSpPr>
        <p:spPr/>
        <p:txBody>
          <a:bodyPr/>
          <a:lstStyle/>
          <a:p>
            <a:pPr eaLnBrk="1" hangingPunct="1"/>
            <a:r>
              <a:rPr lang="zh-CN" altLang="en-US"/>
              <a:t>原型开发（续）</a:t>
            </a:r>
            <a:endParaRPr lang="zh-CN" altLang="en-US"/>
          </a:p>
        </p:txBody>
      </p:sp>
      <p:pic>
        <p:nvPicPr>
          <p:cNvPr id="6656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050" y="1484313"/>
            <a:ext cx="5329238" cy="485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333375"/>
            <a:ext cx="8443913"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TextBox 4"/>
          <p:cNvSpPr txBox="1">
            <a:spLocks noChangeArrowheads="1"/>
          </p:cNvSpPr>
          <p:nvPr/>
        </p:nvSpPr>
        <p:spPr bwMode="auto">
          <a:xfrm>
            <a:off x="2987675" y="5732463"/>
            <a:ext cx="2557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图： 原型法的处理过程</a:t>
            </a:r>
            <a:endParaRPr lang="zh-CN" altLang="en-US"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noChangeArrowheads="1"/>
          </p:cNvSpPr>
          <p:nvPr>
            <p:ph type="title"/>
          </p:nvPr>
        </p:nvSpPr>
        <p:spPr/>
        <p:txBody>
          <a:bodyPr/>
          <a:lstStyle/>
          <a:p>
            <a:pPr eaLnBrk="1" hangingPunct="1"/>
            <a:r>
              <a:rPr lang="zh-CN" altLang="en-US"/>
              <a:t>原型开发（续）</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a:t>对原型的基本要求：</a:t>
            </a:r>
            <a:endParaRPr lang="en-US" altLang="zh-CN"/>
          </a:p>
          <a:p>
            <a:pPr lvl="1" eaLnBrk="1" hangingPunct="1">
              <a:lnSpc>
                <a:spcPct val="150000"/>
              </a:lnSpc>
            </a:pPr>
            <a:r>
              <a:rPr lang="zh-CN" altLang="en-US"/>
              <a:t>体现主要的功能</a:t>
            </a:r>
            <a:endParaRPr lang="en-US" altLang="zh-CN"/>
          </a:p>
          <a:p>
            <a:pPr lvl="1" eaLnBrk="1" hangingPunct="1">
              <a:lnSpc>
                <a:spcPct val="150000"/>
              </a:lnSpc>
            </a:pPr>
            <a:r>
              <a:rPr lang="zh-CN" altLang="en-US"/>
              <a:t>提供基本的界面风格</a:t>
            </a:r>
            <a:endParaRPr lang="en-US" altLang="zh-CN"/>
          </a:p>
          <a:p>
            <a:pPr lvl="1" eaLnBrk="1" hangingPunct="1">
              <a:lnSpc>
                <a:spcPct val="150000"/>
              </a:lnSpc>
            </a:pPr>
            <a:r>
              <a:rPr lang="zh-CN" altLang="en-US"/>
              <a:t>展示比较模糊的部分，以便于确定或进一步明确，防患于未然</a:t>
            </a:r>
            <a:endParaRPr lang="en-US" altLang="zh-CN"/>
          </a:p>
          <a:p>
            <a:pPr lvl="1" eaLnBrk="1" hangingPunct="1">
              <a:lnSpc>
                <a:spcPct val="150000"/>
              </a:lnSpc>
            </a:pPr>
            <a:r>
              <a:rPr lang="zh-CN" altLang="en-US"/>
              <a:t>原型最好是可以运行的，最少要在各主要功能模块之间能够建立相互连接</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ChangeArrowheads="1"/>
          </p:cNvSpPr>
          <p:nvPr>
            <p:ph type="title"/>
          </p:nvPr>
        </p:nvSpPr>
        <p:spPr/>
        <p:txBody>
          <a:bodyPr/>
          <a:lstStyle/>
          <a:p>
            <a:pPr eaLnBrk="1" hangingPunct="1"/>
            <a:r>
              <a:rPr lang="zh-CN" altLang="en-US"/>
              <a:t>原型开发（续）</a:t>
            </a:r>
            <a:endParaRPr lang="zh-CN" altLang="en-US"/>
          </a:p>
        </p:txBody>
      </p:sp>
      <p:sp>
        <p:nvSpPr>
          <p:cNvPr id="69634" name="内容占位符 2"/>
          <p:cNvSpPr>
            <a:spLocks noGrp="1" noChangeArrowheads="1"/>
          </p:cNvSpPr>
          <p:nvPr>
            <p:ph idx="1"/>
          </p:nvPr>
        </p:nvSpPr>
        <p:spPr/>
        <p:txBody>
          <a:bodyPr/>
          <a:lstStyle/>
          <a:p>
            <a:pPr eaLnBrk="1" hangingPunct="1">
              <a:lnSpc>
                <a:spcPct val="150000"/>
              </a:lnSpc>
            </a:pPr>
            <a:r>
              <a:rPr lang="zh-CN" altLang="en-US"/>
              <a:t>原型的处理方法：</a:t>
            </a:r>
            <a:endParaRPr lang="en-US" altLang="zh-CN"/>
          </a:p>
          <a:p>
            <a:pPr lvl="1" eaLnBrk="1" hangingPunct="1">
              <a:lnSpc>
                <a:spcPct val="150000"/>
              </a:lnSpc>
            </a:pPr>
            <a:r>
              <a:rPr lang="zh-CN" altLang="en-US">
                <a:solidFill>
                  <a:srgbClr val="FF0000"/>
                </a:solidFill>
              </a:rPr>
              <a:t>抛弃型</a:t>
            </a:r>
            <a:endParaRPr lang="en-US" altLang="zh-CN">
              <a:solidFill>
                <a:srgbClr val="FF0000"/>
              </a:solidFill>
            </a:endParaRPr>
          </a:p>
          <a:p>
            <a:pPr lvl="2" eaLnBrk="1" hangingPunct="1">
              <a:lnSpc>
                <a:spcPct val="150000"/>
              </a:lnSpc>
            </a:pPr>
            <a:r>
              <a:rPr lang="zh-CN" altLang="en-US"/>
              <a:t>在获取的明确需求的基础上，重新设计与开发</a:t>
            </a:r>
            <a:endParaRPr lang="en-US" altLang="zh-CN"/>
          </a:p>
          <a:p>
            <a:pPr lvl="2" eaLnBrk="1" hangingPunct="1">
              <a:lnSpc>
                <a:spcPct val="150000"/>
              </a:lnSpc>
            </a:pPr>
            <a:r>
              <a:rPr lang="zh-CN" altLang="en-US"/>
              <a:t>成本相对高，小公司一般慎用</a:t>
            </a:r>
            <a:endParaRPr lang="en-US" altLang="zh-CN"/>
          </a:p>
          <a:p>
            <a:pPr lvl="1" eaLnBrk="1" hangingPunct="1">
              <a:lnSpc>
                <a:spcPct val="150000"/>
              </a:lnSpc>
            </a:pPr>
            <a:r>
              <a:rPr lang="zh-CN" altLang="en-US">
                <a:solidFill>
                  <a:srgbClr val="FF0000"/>
                </a:solidFill>
              </a:rPr>
              <a:t>演化型</a:t>
            </a:r>
            <a:endParaRPr lang="en-US" altLang="zh-CN">
              <a:solidFill>
                <a:srgbClr val="FF0000"/>
              </a:solidFill>
            </a:endParaRPr>
          </a:p>
          <a:p>
            <a:pPr lvl="2" eaLnBrk="1" hangingPunct="1">
              <a:lnSpc>
                <a:spcPct val="150000"/>
              </a:lnSpc>
            </a:pPr>
            <a:r>
              <a:rPr lang="zh-CN" altLang="en-US"/>
              <a:t>在原型的基础上继续开发</a:t>
            </a:r>
            <a:endParaRPr lang="en-US" altLang="zh-CN"/>
          </a:p>
          <a:p>
            <a:pPr lvl="1" eaLnBrk="1" hangingPunct="1">
              <a:lnSpc>
                <a:spcPct val="150000"/>
              </a:lnSpc>
            </a:pP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50825" y="765175"/>
          <a:ext cx="8497888" cy="5780088"/>
        </p:xfrm>
        <a:graphic>
          <a:graphicData uri="http://schemas.openxmlformats.org/drawingml/2006/table">
            <a:tbl>
              <a:tblPr>
                <a:tableStyleId>{073A0DAA-6AF3-43AB-8588-CEC1D06C72B9}</a:tableStyleId>
              </a:tblPr>
              <a:tblGrid>
                <a:gridCol w="3268418"/>
                <a:gridCol w="5229470"/>
              </a:tblGrid>
              <a:tr h="2569986">
                <a:tc>
                  <a:txBody>
                    <a:bodyPr/>
                    <a:lstStyle/>
                    <a:p>
                      <a:pPr algn="l" fontAlgn="ctr">
                        <a:lnSpc>
                          <a:spcPct val="150000"/>
                        </a:lnSpc>
                      </a:pPr>
                      <a:r>
                        <a:rPr lang="zh-CN" altLang="en-US" sz="2800" u="none" strike="noStrike" dirty="0">
                          <a:effectLst/>
                        </a:rPr>
                        <a:t>原型模型的优点</a:t>
                      </a:r>
                      <a:endParaRPr lang="zh-CN" alt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6" marR="9526" marT="9526" marB="0" anchor="ctr"/>
                </a:tc>
                <a:tc>
                  <a:txBody>
                    <a:bodyPr/>
                    <a:lstStyle/>
                    <a:p>
                      <a:pPr marL="514350" indent="-514350" algn="l" fontAlgn="ctr">
                        <a:lnSpc>
                          <a:spcPct val="150000"/>
                        </a:lnSpc>
                        <a:buFont typeface="+mj-lt"/>
                        <a:buAutoNum type="arabicPeriod"/>
                      </a:pPr>
                      <a:r>
                        <a:rPr lang="zh-CN" altLang="en-US" sz="2800" u="none" strike="noStrike" dirty="0">
                          <a:effectLst/>
                        </a:rPr>
                        <a:t>变更需求对后续设计影响较小</a:t>
                      </a:r>
                      <a:endParaRPr lang="en-US" altLang="zh-CN" sz="2800" u="none" strike="noStrike" dirty="0">
                        <a:effectLst/>
                      </a:endParaRPr>
                    </a:p>
                    <a:p>
                      <a:pPr marL="514350" indent="-514350" algn="l" fontAlgn="ctr">
                        <a:lnSpc>
                          <a:spcPct val="150000"/>
                        </a:lnSpc>
                        <a:buFont typeface="+mj-lt"/>
                        <a:buAutoNum type="arabicPeriod"/>
                      </a:pPr>
                      <a:r>
                        <a:rPr lang="zh-CN" altLang="en-US" sz="2800" u="none" strike="noStrike" dirty="0">
                          <a:effectLst/>
                        </a:rPr>
                        <a:t>客户很早并频繁地参与其中</a:t>
                      </a:r>
                      <a:endParaRPr lang="en-US" altLang="zh-CN" sz="2800" u="none" strike="noStrike" dirty="0">
                        <a:effectLst/>
                      </a:endParaRPr>
                    </a:p>
                    <a:p>
                      <a:pPr marL="514350" indent="-514350" algn="l" fontAlgn="ctr">
                        <a:lnSpc>
                          <a:spcPct val="150000"/>
                        </a:lnSpc>
                        <a:buFont typeface="+mj-lt"/>
                        <a:buAutoNum type="arabicPeriod"/>
                      </a:pPr>
                      <a:r>
                        <a:rPr lang="zh-CN" altLang="en-US" sz="2800" u="none" strike="noStrike" dirty="0">
                          <a:effectLst/>
                        </a:rPr>
                        <a:t>对小型项目来说效果好</a:t>
                      </a:r>
                      <a:endParaRPr lang="en-US" altLang="zh-CN" sz="2800" u="none" strike="noStrike" dirty="0">
                        <a:effectLst/>
                      </a:endParaRPr>
                    </a:p>
                    <a:p>
                      <a:pPr marL="514350" indent="-514350" algn="l" fontAlgn="ctr">
                        <a:lnSpc>
                          <a:spcPct val="150000"/>
                        </a:lnSpc>
                        <a:buFont typeface="+mj-lt"/>
                        <a:buAutoNum type="arabicPeriod"/>
                      </a:pPr>
                      <a:r>
                        <a:rPr lang="zh-CN" altLang="en-US" sz="2800" u="none" strike="noStrike" dirty="0">
                          <a:effectLst/>
                        </a:rPr>
                        <a:t>产品失败的可能性降低</a:t>
                      </a:r>
                      <a:endParaRPr lang="zh-CN" alt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6" marR="9526" marT="9526" marB="0" anchor="ctr"/>
                </a:tc>
              </a:tr>
              <a:tr h="3210102">
                <a:tc>
                  <a:txBody>
                    <a:bodyPr/>
                    <a:lstStyle/>
                    <a:p>
                      <a:pPr algn="l" fontAlgn="ctr">
                        <a:lnSpc>
                          <a:spcPct val="150000"/>
                        </a:lnSpc>
                      </a:pPr>
                      <a:r>
                        <a:rPr lang="zh-CN" altLang="en-US" sz="2800" u="none" strike="noStrike" dirty="0">
                          <a:effectLst/>
                        </a:rPr>
                        <a:t>原型模型的缺点</a:t>
                      </a:r>
                      <a:endParaRPr lang="zh-CN" alt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6" marR="9526" marT="9526" marB="0" anchor="ctr"/>
                </a:tc>
                <a:tc>
                  <a:txBody>
                    <a:bodyPr/>
                    <a:lstStyle/>
                    <a:p>
                      <a:pPr marL="514350" indent="-514350" algn="l" fontAlgn="ctr">
                        <a:lnSpc>
                          <a:spcPct val="150000"/>
                        </a:lnSpc>
                        <a:buFont typeface="+mj-lt"/>
                        <a:buAutoNum type="arabicPeriod"/>
                      </a:pPr>
                      <a:r>
                        <a:rPr lang="zh-CN" altLang="en-US" sz="2800" u="none" strike="noStrike" dirty="0">
                          <a:effectLst/>
                        </a:rPr>
                        <a:t>客户的参与可能造成进度延误</a:t>
                      </a:r>
                      <a:endParaRPr lang="en-US" altLang="zh-CN" sz="2800" u="none" strike="noStrike" dirty="0">
                        <a:effectLst/>
                      </a:endParaRPr>
                    </a:p>
                    <a:p>
                      <a:pPr marL="514350" indent="-514350" algn="l" fontAlgn="ctr">
                        <a:lnSpc>
                          <a:spcPct val="150000"/>
                        </a:lnSpc>
                        <a:buFont typeface="+mj-lt"/>
                        <a:buAutoNum type="arabicPeriod"/>
                      </a:pPr>
                      <a:r>
                        <a:rPr lang="zh-CN" altLang="en-US" sz="2800" u="none" strike="noStrike" dirty="0">
                          <a:effectLst/>
                        </a:rPr>
                        <a:t>“提交”一个原型，可能造成初步完成的假象</a:t>
                      </a:r>
                      <a:endParaRPr lang="en-US" altLang="zh-CN" sz="2800" u="none" strike="noStrike" dirty="0">
                        <a:effectLst/>
                      </a:endParaRPr>
                    </a:p>
                    <a:p>
                      <a:pPr marL="514350" indent="-514350" algn="l" fontAlgn="ctr">
                        <a:lnSpc>
                          <a:spcPct val="150000"/>
                        </a:lnSpc>
                        <a:buFont typeface="+mj-lt"/>
                        <a:buAutoNum type="arabicPeriod"/>
                      </a:pPr>
                      <a:r>
                        <a:rPr lang="zh-CN" altLang="en-US" sz="2800" u="none" strike="noStrike" dirty="0">
                          <a:effectLst/>
                        </a:rPr>
                        <a:t>原型被抛弃导致工作白干了</a:t>
                      </a:r>
                      <a:endParaRPr lang="en-US" altLang="zh-CN" sz="2800" u="none" strike="noStrike" dirty="0">
                        <a:effectLst/>
                      </a:endParaRPr>
                    </a:p>
                    <a:p>
                      <a:pPr marL="514350" indent="-514350" algn="l" fontAlgn="ctr">
                        <a:lnSpc>
                          <a:spcPct val="150000"/>
                        </a:lnSpc>
                        <a:buFont typeface="+mj-lt"/>
                        <a:buAutoNum type="arabicPeriod"/>
                      </a:pPr>
                      <a:r>
                        <a:rPr lang="zh-CN" altLang="en-US" sz="2800" u="none" strike="noStrike" dirty="0">
                          <a:effectLst/>
                        </a:rPr>
                        <a:t>很难计划和管理</a:t>
                      </a:r>
                      <a:endParaRPr lang="zh-CN" altLang="en-US" sz="2800" b="0" i="0" u="none" strike="noStrike" dirty="0">
                        <a:solidFill>
                          <a:srgbClr val="000000"/>
                        </a:solidFill>
                        <a:effectLst/>
                        <a:latin typeface="等线" panose="02010600030101010101" pitchFamily="2" charset="-122"/>
                        <a:ea typeface="等线" panose="02010600030101010101" pitchFamily="2" charset="-122"/>
                      </a:endParaRPr>
                    </a:p>
                  </a:txBody>
                  <a:tcPr marL="9526" marR="9526" marT="9526" marB="0" anchor="ct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3"/>
          <p:cNvSpPr>
            <a:spLocks noGrp="1" noChangeArrowheads="1"/>
          </p:cNvSpPr>
          <p:nvPr>
            <p:ph type="title"/>
          </p:nvPr>
        </p:nvSpPr>
        <p:spPr/>
        <p:txBody>
          <a:bodyPr/>
          <a:lstStyle/>
          <a:p>
            <a:pPr eaLnBrk="1" hangingPunct="1"/>
            <a:r>
              <a:rPr lang="zh-CN" altLang="en-US"/>
              <a:t>原型开发（续）</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a:t>它与增量模型相比：</a:t>
            </a:r>
            <a:endParaRPr lang="en-US" altLang="zh-CN"/>
          </a:p>
          <a:p>
            <a:pPr lvl="1" eaLnBrk="1" hangingPunct="1">
              <a:lnSpc>
                <a:spcPct val="150000"/>
              </a:lnSpc>
            </a:pPr>
            <a:r>
              <a:rPr lang="zh-CN" altLang="en-US">
                <a:latin typeface="宋体" panose="02010600030101010101" pitchFamily="2" charset="-122"/>
              </a:rPr>
              <a:t>增量模型在开发以前基本能确定系统的</a:t>
            </a:r>
            <a:r>
              <a:rPr lang="zh-CN" altLang="en-US">
                <a:solidFill>
                  <a:srgbClr val="FF0000"/>
                </a:solidFill>
                <a:latin typeface="宋体" panose="02010600030101010101" pitchFamily="2" charset="-122"/>
              </a:rPr>
              <a:t>需求</a:t>
            </a:r>
            <a:r>
              <a:rPr lang="zh-CN" altLang="en-US">
                <a:latin typeface="宋体" panose="02010600030101010101" pitchFamily="2" charset="-122"/>
              </a:rPr>
              <a:t>，虽然在以后的过程中也可能不断完善；原型开发适应于预先不太清楚系统的需求。</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增量模型的</a:t>
            </a:r>
            <a:r>
              <a:rPr lang="zh-CN" altLang="en-US">
                <a:solidFill>
                  <a:srgbClr val="FF0000"/>
                </a:solidFill>
                <a:latin typeface="宋体" panose="02010600030101010101" pitchFamily="2" charset="-122"/>
              </a:rPr>
              <a:t>反馈</a:t>
            </a:r>
            <a:r>
              <a:rPr lang="zh-CN" altLang="en-US">
                <a:latin typeface="宋体" panose="02010600030101010101" pitchFamily="2" charset="-122"/>
              </a:rPr>
              <a:t>可能较少，而原型开发需要不断的大量反馈信息。</a:t>
            </a:r>
            <a:endParaRPr lang="zh-CN" altLang="en-US">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a:xfrm>
            <a:off x="457200" y="2714625"/>
            <a:ext cx="828675" cy="1143000"/>
          </a:xfrm>
        </p:spPr>
        <p:txBody>
          <a:bodyPr/>
          <a:lstStyle/>
          <a:p>
            <a:pPr eaLnBrk="1" hangingPunct="1"/>
            <a:r>
              <a:rPr lang="zh-CN" altLang="en-US" sz="3200"/>
              <a:t>图</a:t>
            </a:r>
            <a:r>
              <a:rPr lang="en-US" altLang="zh-CN" sz="3200"/>
              <a:t>2-1</a:t>
            </a:r>
            <a:r>
              <a:rPr lang="zh-CN" altLang="en-US" sz="3200"/>
              <a:t>软件过程框架</a:t>
            </a:r>
            <a:endParaRPr lang="zh-CN" altLang="en-US" sz="3200"/>
          </a:p>
        </p:txBody>
      </p:sp>
      <p:sp>
        <p:nvSpPr>
          <p:cNvPr id="4" name="TextBox 3"/>
          <p:cNvSpPr txBox="1">
            <a:spLocks noChangeArrowheads="1"/>
          </p:cNvSpPr>
          <p:nvPr/>
        </p:nvSpPr>
        <p:spPr bwMode="auto">
          <a:xfrm>
            <a:off x="6286500" y="1000125"/>
            <a:ext cx="28575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rgbClr val="00B0F0"/>
                </a:solidFill>
              </a:rPr>
              <a:t>定义了若干个框架活动</a:t>
            </a:r>
            <a:endParaRPr lang="zh-CN" altLang="en-US" b="1">
              <a:solidFill>
                <a:srgbClr val="00B0F0"/>
              </a:solidFill>
            </a:endParaRPr>
          </a:p>
        </p:txBody>
      </p:sp>
      <p:pic>
        <p:nvPicPr>
          <p:cNvPr id="19459" name="Picture 2"/>
          <p:cNvPicPr>
            <a:picLocks noChangeAspect="1" noChangeArrowheads="1"/>
          </p:cNvPicPr>
          <p:nvPr/>
        </p:nvPicPr>
        <p:blipFill>
          <a:blip r:embed="rId1">
            <a:extLst>
              <a:ext uri="{28A0092B-C50C-407E-A947-70E740481C1C}">
                <a14:useLocalDpi xmlns:a14="http://schemas.microsoft.com/office/drawing/2010/main" val="0"/>
              </a:ext>
            </a:extLst>
          </a:blip>
          <a:srcRect b="6036"/>
          <a:stretch>
            <a:fillRect/>
          </a:stretch>
        </p:blipFill>
        <p:spPr bwMode="auto">
          <a:xfrm>
            <a:off x="1571625" y="0"/>
            <a:ext cx="4214813"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928813" y="428625"/>
            <a:ext cx="364331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a:solidFill>
                  <a:srgbClr val="FF0000"/>
                </a:solidFill>
              </a:rPr>
              <a:t>过程框架</a:t>
            </a:r>
            <a:endParaRPr lang="zh-CN" altLang="en-US" sz="3200">
              <a:solidFill>
                <a:srgbClr val="FF0000"/>
              </a:solidFill>
            </a:endParaRPr>
          </a:p>
        </p:txBody>
      </p:sp>
      <p:cxnSp>
        <p:nvCxnSpPr>
          <p:cNvPr id="9" name="直接连接符 8"/>
          <p:cNvCxnSpPr>
            <a:endCxn id="4" idx="1"/>
          </p:cNvCxnSpPr>
          <p:nvPr/>
        </p:nvCxnSpPr>
        <p:spPr>
          <a:xfrm>
            <a:off x="4286250" y="642938"/>
            <a:ext cx="2000250" cy="895350"/>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3"/>
          <p:cNvSpPr>
            <a:spLocks noGrp="1" noChangeArrowheads="1"/>
          </p:cNvSpPr>
          <p:nvPr>
            <p:ph type="title"/>
          </p:nvPr>
        </p:nvSpPr>
        <p:spPr/>
        <p:txBody>
          <a:bodyPr/>
          <a:lstStyle/>
          <a:p>
            <a:pPr eaLnBrk="1" hangingPunct="1"/>
            <a:r>
              <a:rPr lang="en-US" altLang="zh-CN"/>
              <a:t> </a:t>
            </a:r>
            <a:r>
              <a:rPr lang="zh-CN" altLang="en-US"/>
              <a:t>螺旋模型</a:t>
            </a:r>
            <a:endParaRPr lang="zh-CN" altLang="en-US"/>
          </a:p>
        </p:txBody>
      </p:sp>
      <p:sp>
        <p:nvSpPr>
          <p:cNvPr id="73730" name="内容占位符 5"/>
          <p:cNvSpPr>
            <a:spLocks noGrp="1" noChangeArrowheads="1"/>
          </p:cNvSpPr>
          <p:nvPr>
            <p:ph idx="1"/>
          </p:nvPr>
        </p:nvSpPr>
        <p:spPr/>
        <p:txBody>
          <a:bodyPr/>
          <a:lstStyle/>
          <a:p>
            <a:pPr eaLnBrk="1" hangingPunct="1">
              <a:lnSpc>
                <a:spcPct val="150000"/>
              </a:lnSpc>
            </a:pPr>
            <a:r>
              <a:rPr lang="zh-CN" altLang="en-US"/>
              <a:t>结合了原形的迭代性质和瀑布模型的系统性和可控性特点</a:t>
            </a:r>
            <a:endParaRPr lang="en-US" altLang="zh-CN"/>
          </a:p>
          <a:p>
            <a:pPr eaLnBrk="1" hangingPunct="1">
              <a:lnSpc>
                <a:spcPct val="150000"/>
              </a:lnSpc>
            </a:pPr>
            <a:r>
              <a:rPr lang="zh-CN" altLang="en-US"/>
              <a:t>风险驱动，引入非常严格的风险识别、风险分析和风险控制</a:t>
            </a:r>
            <a:endParaRPr lang="en-US" altLang="zh-CN"/>
          </a:p>
          <a:p>
            <a:pPr eaLnBrk="1" hangingPunct="1">
              <a:lnSpc>
                <a:spcPct val="150000"/>
              </a:lnSpc>
            </a:pPr>
            <a:r>
              <a:rPr lang="zh-CN" altLang="en-US"/>
              <a:t>早期迭代中可能是一个理论模型或原形</a:t>
            </a:r>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9150" y="1412875"/>
            <a:ext cx="5324475"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754" name="标题 1"/>
          <p:cNvSpPr>
            <a:spLocks noGrp="1" noChangeArrowheads="1"/>
          </p:cNvSpPr>
          <p:nvPr>
            <p:ph type="title"/>
          </p:nvPr>
        </p:nvSpPr>
        <p:spPr/>
        <p:txBody>
          <a:bodyPr/>
          <a:lstStyle/>
          <a:p>
            <a:pPr eaLnBrk="1" hangingPunct="1"/>
            <a:r>
              <a:rPr lang="zh-CN" altLang="en-US"/>
              <a:t>螺旋模型（续）</a:t>
            </a:r>
            <a:endParaRPr lang="zh-CN" altLang="en-US"/>
          </a:p>
        </p:txBody>
      </p:sp>
      <p:sp>
        <p:nvSpPr>
          <p:cNvPr id="74755" name="TextBox 4"/>
          <p:cNvSpPr txBox="1">
            <a:spLocks noChangeArrowheads="1"/>
          </p:cNvSpPr>
          <p:nvPr/>
        </p:nvSpPr>
        <p:spPr bwMode="auto">
          <a:xfrm>
            <a:off x="5005388" y="2413000"/>
            <a:ext cx="935037" cy="368300"/>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73075" y="1411288"/>
          <a:ext cx="7931150" cy="3859518"/>
        </p:xfrm>
        <a:graphic>
          <a:graphicData uri="http://schemas.openxmlformats.org/drawingml/2006/table">
            <a:tbl>
              <a:tblPr>
                <a:tableStyleId>{073A0DAA-6AF3-43AB-8588-CEC1D06C72B9}</a:tableStyleId>
              </a:tblPr>
              <a:tblGrid>
                <a:gridCol w="3050442"/>
                <a:gridCol w="4880708"/>
              </a:tblGrid>
              <a:tr h="2203904">
                <a:tc>
                  <a:txBody>
                    <a:bodyPr/>
                    <a:lstStyle/>
                    <a:p>
                      <a:pPr algn="l" fontAlgn="ctr">
                        <a:lnSpc>
                          <a:spcPct val="150000"/>
                        </a:lnSpc>
                      </a:pPr>
                      <a:r>
                        <a:rPr lang="zh-CN" altLang="en-US" sz="2400" u="none" strike="noStrike">
                          <a:effectLst/>
                        </a:rPr>
                        <a:t>螺旋模型的优点</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5" marR="9525" marT="9519" marB="0" anchor="ctr"/>
                </a:tc>
                <a:tc>
                  <a:txBody>
                    <a:bodyPr/>
                    <a:lstStyle/>
                    <a:p>
                      <a:pPr marL="457200" indent="-457200" algn="l" fontAlgn="ctr">
                        <a:lnSpc>
                          <a:spcPct val="150000"/>
                        </a:lnSpc>
                        <a:buFont typeface="+mj-lt"/>
                        <a:buAutoNum type="arabicPeriod"/>
                      </a:pPr>
                      <a:r>
                        <a:rPr lang="zh-CN" altLang="en-US" sz="2400" u="none" strike="noStrike" dirty="0">
                          <a:effectLst/>
                        </a:rPr>
                        <a:t>有持续不断的客户参与</a:t>
                      </a:r>
                      <a:endParaRPr lang="en-US" altLang="zh-CN" sz="2400" u="none" strike="noStrike" dirty="0">
                        <a:effectLst/>
                      </a:endParaRPr>
                    </a:p>
                    <a:p>
                      <a:pPr marL="457200" indent="-457200" algn="l" fontAlgn="ctr">
                        <a:lnSpc>
                          <a:spcPct val="150000"/>
                        </a:lnSpc>
                        <a:buFont typeface="+mj-lt"/>
                        <a:buAutoNum type="arabicPeriod"/>
                      </a:pPr>
                      <a:r>
                        <a:rPr lang="zh-CN" altLang="en-US" sz="2400" u="none" strike="noStrike" dirty="0">
                          <a:effectLst/>
                        </a:rPr>
                        <a:t>开发风险得到控制</a:t>
                      </a:r>
                      <a:endParaRPr lang="en-US" altLang="zh-CN" sz="2400" u="none" strike="noStrike" dirty="0">
                        <a:effectLst/>
                      </a:endParaRPr>
                    </a:p>
                    <a:p>
                      <a:pPr marL="457200" indent="-457200" algn="l" fontAlgn="ctr">
                        <a:lnSpc>
                          <a:spcPct val="150000"/>
                        </a:lnSpc>
                        <a:buFont typeface="+mj-lt"/>
                        <a:buAutoNum type="arabicPeriod"/>
                      </a:pPr>
                      <a:r>
                        <a:rPr lang="zh-CN" altLang="en-US" sz="2400" u="none" strike="noStrike" dirty="0">
                          <a:effectLst/>
                        </a:rPr>
                        <a:t>适用于大型复杂项目</a:t>
                      </a:r>
                      <a:endParaRPr lang="en-US" altLang="zh-CN" sz="2400" u="none" strike="noStrike" dirty="0">
                        <a:effectLst/>
                      </a:endParaRPr>
                    </a:p>
                    <a:p>
                      <a:pPr marL="457200" indent="-457200" algn="l" fontAlgn="ctr">
                        <a:lnSpc>
                          <a:spcPct val="150000"/>
                        </a:lnSpc>
                        <a:buFont typeface="+mj-lt"/>
                        <a:buAutoNum type="arabicPeriod"/>
                      </a:pPr>
                      <a:r>
                        <a:rPr lang="zh-CN" altLang="en-US" sz="2400" u="none" strike="noStrike" dirty="0">
                          <a:effectLst/>
                        </a:rPr>
                        <a:t>适用于可扩展的产品</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19" marB="0" anchor="ctr"/>
                </a:tc>
              </a:tr>
              <a:tr h="1655308">
                <a:tc>
                  <a:txBody>
                    <a:bodyPr/>
                    <a:lstStyle/>
                    <a:p>
                      <a:pPr algn="l" fontAlgn="ctr">
                        <a:lnSpc>
                          <a:spcPct val="150000"/>
                        </a:lnSpc>
                      </a:pPr>
                      <a:r>
                        <a:rPr lang="zh-CN" altLang="en-US" sz="2400" u="none" strike="noStrike" dirty="0">
                          <a:effectLst/>
                        </a:rPr>
                        <a:t>螺旋模型的缺点</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19" marB="0" anchor="ctr"/>
                </a:tc>
                <a:tc>
                  <a:txBody>
                    <a:bodyPr/>
                    <a:lstStyle/>
                    <a:p>
                      <a:pPr marL="457200" indent="-457200" algn="l" fontAlgn="ctr">
                        <a:lnSpc>
                          <a:spcPct val="150000"/>
                        </a:lnSpc>
                        <a:buFont typeface="+mj-lt"/>
                        <a:buAutoNum type="arabicPeriod"/>
                      </a:pPr>
                      <a:r>
                        <a:rPr lang="zh-CN" altLang="en-US" sz="2400" u="none" strike="noStrike" dirty="0">
                          <a:effectLst/>
                        </a:rPr>
                        <a:t>风险分析失败可能导致项目失败</a:t>
                      </a:r>
                      <a:endParaRPr lang="en-US" altLang="zh-CN" sz="2400" u="none" strike="noStrike" dirty="0">
                        <a:effectLst/>
                      </a:endParaRPr>
                    </a:p>
                    <a:p>
                      <a:pPr marL="457200" indent="-457200" algn="l" fontAlgn="ctr">
                        <a:lnSpc>
                          <a:spcPct val="150000"/>
                        </a:lnSpc>
                        <a:buFont typeface="+mj-lt"/>
                        <a:buAutoNum type="arabicPeriod"/>
                      </a:pPr>
                      <a:r>
                        <a:rPr lang="zh-CN" altLang="en-US" sz="2400" u="none" strike="noStrike" dirty="0">
                          <a:effectLst/>
                        </a:rPr>
                        <a:t>项目可能难于管理</a:t>
                      </a:r>
                      <a:endParaRPr lang="en-US" altLang="zh-CN" sz="2400" u="none" strike="noStrike" dirty="0">
                        <a:effectLst/>
                      </a:endParaRPr>
                    </a:p>
                    <a:p>
                      <a:pPr marL="457200" indent="-457200" algn="l" fontAlgn="ctr">
                        <a:lnSpc>
                          <a:spcPct val="150000"/>
                        </a:lnSpc>
                        <a:buFont typeface="+mj-lt"/>
                        <a:buAutoNum type="arabicPeriod"/>
                      </a:pPr>
                      <a:r>
                        <a:rPr lang="zh-CN" altLang="en-US" sz="2400" u="none" strike="noStrike" dirty="0">
                          <a:effectLst/>
                        </a:rPr>
                        <a:t>需要一个专家开发团队</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19" marB="0" anchor="ct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3"/>
          <p:cNvSpPr>
            <a:spLocks noGrp="1" noChangeArrowheads="1"/>
          </p:cNvSpPr>
          <p:nvPr>
            <p:ph type="title"/>
          </p:nvPr>
        </p:nvSpPr>
        <p:spPr/>
        <p:txBody>
          <a:bodyPr/>
          <a:lstStyle/>
          <a:p>
            <a:pPr eaLnBrk="1" hangingPunct="1"/>
            <a:r>
              <a:rPr lang="zh-CN" altLang="en-US"/>
              <a:t>螺旋模型（续）</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a:t>螺旋模型与原型相比：</a:t>
            </a:r>
            <a:endParaRPr lang="en-US" altLang="zh-CN"/>
          </a:p>
          <a:p>
            <a:pPr marL="914400" lvl="1" indent="-457200" eaLnBrk="1" hangingPunct="1">
              <a:lnSpc>
                <a:spcPct val="150000"/>
              </a:lnSpc>
              <a:buFontTx/>
              <a:buAutoNum type="arabicPeriod"/>
            </a:pPr>
            <a:r>
              <a:rPr lang="zh-CN" altLang="en-US"/>
              <a:t>螺旋模型虽不像增量模型中对功能有明确界定，但有比原型要清晰一些。</a:t>
            </a:r>
            <a:endParaRPr lang="en-US" altLang="zh-CN"/>
          </a:p>
          <a:p>
            <a:pPr marL="914400" lvl="1" indent="-457200" eaLnBrk="1" hangingPunct="1">
              <a:lnSpc>
                <a:spcPct val="150000"/>
              </a:lnSpc>
              <a:buFontTx/>
              <a:buAutoNum type="arabicPeriod"/>
            </a:pPr>
            <a:r>
              <a:rPr lang="zh-CN" altLang="en-US"/>
              <a:t>螺旋模型的反馈要求持续于产品的整个生命期。</a:t>
            </a:r>
            <a:endParaRPr lang="en-US" altLang="zh-CN"/>
          </a:p>
          <a:p>
            <a:pPr marL="914400" lvl="1" indent="-457200" eaLnBrk="1" hangingPunct="1">
              <a:lnSpc>
                <a:spcPct val="150000"/>
              </a:lnSpc>
              <a:buFontTx/>
              <a:buAutoNum type="arabicPeriod"/>
            </a:pPr>
            <a:r>
              <a:rPr lang="zh-CN" altLang="en-US"/>
              <a:t>适合于大型软件的开发。</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p:cNvSpPr>
            <a:spLocks noGrp="1" noChangeArrowheads="1"/>
          </p:cNvSpPr>
          <p:nvPr>
            <p:ph type="title"/>
          </p:nvPr>
        </p:nvSpPr>
        <p:spPr>
          <a:xfrm>
            <a:off x="457200" y="71438"/>
            <a:ext cx="8229600" cy="1143000"/>
          </a:xfrm>
        </p:spPr>
        <p:txBody>
          <a:bodyPr/>
          <a:lstStyle/>
          <a:p>
            <a:pPr eaLnBrk="1" hangingPunct="1"/>
            <a:r>
              <a:rPr lang="zh-CN" altLang="en-US"/>
              <a:t>协同开发模型</a:t>
            </a:r>
            <a:endParaRPr lang="zh-CN" altLang="en-US"/>
          </a:p>
        </p:txBody>
      </p:sp>
      <p:sp>
        <p:nvSpPr>
          <p:cNvPr id="77826" name="内容占位符 2"/>
          <p:cNvSpPr>
            <a:spLocks noGrp="1" noChangeArrowheads="1"/>
          </p:cNvSpPr>
          <p:nvPr>
            <p:ph idx="1"/>
          </p:nvPr>
        </p:nvSpPr>
        <p:spPr>
          <a:xfrm>
            <a:off x="457200" y="1600200"/>
            <a:ext cx="3467100" cy="4525963"/>
          </a:xfrm>
        </p:spPr>
        <p:txBody>
          <a:bodyPr/>
          <a:lstStyle/>
          <a:p>
            <a:pPr eaLnBrk="1" hangingPunct="1"/>
            <a:r>
              <a:rPr lang="zh-CN" altLang="en-US" sz="2600"/>
              <a:t>又叫协同工程，并发开发模型。</a:t>
            </a:r>
            <a:endParaRPr lang="en-US" altLang="zh-CN" sz="2600"/>
          </a:p>
          <a:p>
            <a:pPr eaLnBrk="1" hangingPunct="1"/>
            <a:r>
              <a:rPr lang="zh-CN" altLang="en-US" sz="2600"/>
              <a:t>定义了一个活动的网络，网络上每个活动、动作和任务同时存在。</a:t>
            </a:r>
            <a:endParaRPr lang="en-US" altLang="zh-CN" sz="2600"/>
          </a:p>
          <a:p>
            <a:pPr eaLnBrk="1" hangingPunct="1"/>
            <a:r>
              <a:rPr lang="zh-CN" altLang="en-US" sz="2600"/>
              <a:t>过程网络中某一点产生的事件可以触发状态的转换。</a:t>
            </a:r>
            <a:endParaRPr lang="en-US" altLang="zh-CN" sz="2600"/>
          </a:p>
          <a:p>
            <a:pPr eaLnBrk="1" hangingPunct="1"/>
            <a:r>
              <a:rPr lang="zh-CN" altLang="en-US" sz="2600"/>
              <a:t>可适用于所有类型的软件开发</a:t>
            </a:r>
            <a:endParaRPr lang="en-US" altLang="zh-CN" sz="2600"/>
          </a:p>
          <a:p>
            <a:pPr eaLnBrk="1" hangingPunct="1"/>
            <a:endParaRPr lang="en-US" altLang="zh-CN" sz="2600"/>
          </a:p>
        </p:txBody>
      </p:sp>
      <p:pic>
        <p:nvPicPr>
          <p:cNvPr id="7782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29125" y="908050"/>
            <a:ext cx="4714875"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noChangeArrowheads="1"/>
          </p:cNvSpPr>
          <p:nvPr>
            <p:ph type="title"/>
          </p:nvPr>
        </p:nvSpPr>
        <p:spPr/>
        <p:txBody>
          <a:bodyPr/>
          <a:lstStyle/>
          <a:p>
            <a:pPr eaLnBrk="1" hangingPunct="1"/>
            <a:r>
              <a:rPr lang="zh-CN" altLang="en-US"/>
              <a:t>演化过程评述</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a:t>演化模型的初衷是采用</a:t>
            </a:r>
            <a:r>
              <a:rPr lang="zh-CN" altLang="en-US">
                <a:solidFill>
                  <a:srgbClr val="FF0000"/>
                </a:solidFill>
              </a:rPr>
              <a:t>迭代或者增量</a:t>
            </a:r>
            <a:r>
              <a:rPr lang="zh-CN" altLang="en-US"/>
              <a:t>的方式开发高质量软件 </a:t>
            </a:r>
            <a:endParaRPr lang="en-US" altLang="zh-CN"/>
          </a:p>
          <a:p>
            <a:pPr eaLnBrk="1" hangingPunct="1">
              <a:lnSpc>
                <a:spcPct val="150000"/>
              </a:lnSpc>
            </a:pPr>
            <a:r>
              <a:rPr lang="zh-CN" altLang="en-US"/>
              <a:t>用演化模型可以强调灵活性、可扩展性和开发速度</a:t>
            </a:r>
            <a:endParaRPr lang="en-US" altLang="zh-CN"/>
          </a:p>
          <a:p>
            <a:pPr eaLnBrk="1" hangingPunct="1">
              <a:lnSpc>
                <a:spcPct val="150000"/>
              </a:lnSpc>
            </a:pPr>
            <a:r>
              <a:rPr lang="zh-CN" altLang="en-US"/>
              <a:t>软件开发团队需要在严格的项目和产品参数与客户满意度之间找到一个平衡点</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3"/>
          <p:cNvSpPr>
            <a:spLocks noGrp="1" noChangeArrowheads="1"/>
          </p:cNvSpPr>
          <p:nvPr>
            <p:ph type="title"/>
          </p:nvPr>
        </p:nvSpPr>
        <p:spPr/>
        <p:txBody>
          <a:bodyPr/>
          <a:lstStyle/>
          <a:p>
            <a:pPr eaLnBrk="1" hangingPunct="1"/>
            <a:r>
              <a:rPr lang="zh-CN" altLang="en-US"/>
              <a:t>统一过程</a:t>
            </a:r>
            <a:endParaRPr lang="zh-CN" altLang="en-US"/>
          </a:p>
        </p:txBody>
      </p:sp>
      <p:sp>
        <p:nvSpPr>
          <p:cNvPr id="79874" name="内容占位符 2"/>
          <p:cNvSpPr>
            <a:spLocks noGrp="1" noChangeArrowheads="1"/>
          </p:cNvSpPr>
          <p:nvPr>
            <p:ph idx="1"/>
          </p:nvPr>
        </p:nvSpPr>
        <p:spPr/>
        <p:txBody>
          <a:bodyPr/>
          <a:lstStyle/>
          <a:p>
            <a:pPr eaLnBrk="1" hangingPunct="1">
              <a:lnSpc>
                <a:spcPct val="150000"/>
              </a:lnSpc>
            </a:pPr>
            <a:r>
              <a:rPr lang="zh-CN" altLang="en-US" sz="2800"/>
              <a:t>试图将传统软件模型（惯例软件模型）和敏捷过程模型的优点结合起来，即统一起来。</a:t>
            </a:r>
            <a:endParaRPr lang="en-US" altLang="zh-CN" sz="2800"/>
          </a:p>
          <a:p>
            <a:pPr eaLnBrk="1" hangingPunct="1">
              <a:lnSpc>
                <a:spcPct val="150000"/>
              </a:lnSpc>
            </a:pPr>
            <a:r>
              <a:rPr lang="zh-CN" altLang="en-US" sz="2800"/>
              <a:t>一些术语：面向对象（</a:t>
            </a:r>
            <a:r>
              <a:rPr lang="en-US" altLang="zh-CN" sz="2800"/>
              <a:t>Object-Oriented, OO),</a:t>
            </a:r>
            <a:r>
              <a:rPr lang="zh-CN" altLang="en-US" sz="2800"/>
              <a:t>面向对象分析（</a:t>
            </a:r>
            <a:r>
              <a:rPr lang="en-US" altLang="zh-CN" sz="2800"/>
              <a:t> Object-Oriented Analysis, OOA),</a:t>
            </a:r>
            <a:r>
              <a:rPr lang="zh-CN" altLang="en-US" sz="2800"/>
              <a:t>面向对象分析（</a:t>
            </a:r>
            <a:r>
              <a:rPr lang="en-US" altLang="zh-CN" sz="2800"/>
              <a:t> Object-Oriented Design, OOD).</a:t>
            </a:r>
            <a:endParaRPr lang="zh-CN" altLang="en-US" sz="2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内容占位符 2"/>
          <p:cNvSpPr>
            <a:spLocks noGrp="1" noChangeArrowheads="1"/>
          </p:cNvSpPr>
          <p:nvPr>
            <p:ph idx="1"/>
          </p:nvPr>
        </p:nvSpPr>
        <p:spPr>
          <a:xfrm>
            <a:off x="457200" y="428625"/>
            <a:ext cx="8229600" cy="6429375"/>
          </a:xfrm>
        </p:spPr>
        <p:txBody>
          <a:bodyPr/>
          <a:lstStyle/>
          <a:p>
            <a:pPr eaLnBrk="1" hangingPunct="1"/>
            <a:r>
              <a:rPr lang="zh-CN" altLang="en-US"/>
              <a:t>统一过程包括：起始，细化，构建，转换，生产等步骤。</a:t>
            </a:r>
            <a:endParaRPr lang="zh-CN" altLang="en-US"/>
          </a:p>
        </p:txBody>
      </p:sp>
      <p:pic>
        <p:nvPicPr>
          <p:cNvPr id="808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5150" y="1628775"/>
            <a:ext cx="5473700" cy="468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noChangeArrowheads="1"/>
          </p:cNvSpPr>
          <p:nvPr>
            <p:ph type="title"/>
          </p:nvPr>
        </p:nvSpPr>
        <p:spPr/>
        <p:txBody>
          <a:bodyPr/>
          <a:lstStyle/>
          <a:p>
            <a:pPr eaLnBrk="1" hangingPunct="1"/>
            <a:r>
              <a:rPr lang="zh-CN" altLang="en-US"/>
              <a:t>统一过程（续）</a:t>
            </a:r>
            <a:endParaRPr lang="zh-CN" altLang="en-US"/>
          </a:p>
        </p:txBody>
      </p:sp>
      <p:sp>
        <p:nvSpPr>
          <p:cNvPr id="81922" name="内容占位符 2"/>
          <p:cNvSpPr>
            <a:spLocks noGrp="1" noChangeArrowheads="1"/>
          </p:cNvSpPr>
          <p:nvPr>
            <p:ph idx="1"/>
          </p:nvPr>
        </p:nvSpPr>
        <p:spPr/>
        <p:txBody>
          <a:bodyPr/>
          <a:lstStyle/>
          <a:p>
            <a:pPr eaLnBrk="1" hangingPunct="1">
              <a:lnSpc>
                <a:spcPct val="150000"/>
              </a:lnSpc>
            </a:pPr>
            <a:r>
              <a:rPr lang="zh-CN" altLang="en-US">
                <a:latin typeface="宋体" panose="02010600030101010101" pitchFamily="2" charset="-122"/>
              </a:rPr>
              <a:t>起始：</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包括客户沟通和策划活动</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此时的构架只是主要子系统及其功能、特性的试探性概括。</a:t>
            </a:r>
            <a:endParaRPr lang="en-US" altLang="zh-CN">
              <a:latin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noChangeArrowheads="1"/>
          </p:cNvSpPr>
          <p:nvPr>
            <p:ph type="title"/>
          </p:nvPr>
        </p:nvSpPr>
        <p:spPr/>
        <p:txBody>
          <a:bodyPr/>
          <a:lstStyle/>
          <a:p>
            <a:pPr eaLnBrk="1" hangingPunct="1"/>
            <a:r>
              <a:rPr lang="zh-CN" altLang="en-US"/>
              <a:t>统一过程（续）</a:t>
            </a:r>
            <a:endParaRPr lang="zh-CN" altLang="en-US"/>
          </a:p>
        </p:txBody>
      </p:sp>
      <p:sp>
        <p:nvSpPr>
          <p:cNvPr id="82946" name="内容占位符 2"/>
          <p:cNvSpPr>
            <a:spLocks noGrp="1" noChangeArrowheads="1"/>
          </p:cNvSpPr>
          <p:nvPr>
            <p:ph idx="1"/>
          </p:nvPr>
        </p:nvSpPr>
        <p:spPr/>
        <p:txBody>
          <a:bodyPr/>
          <a:lstStyle/>
          <a:p>
            <a:pPr eaLnBrk="1" hangingPunct="1">
              <a:lnSpc>
                <a:spcPct val="150000"/>
              </a:lnSpc>
            </a:pPr>
            <a:r>
              <a:rPr lang="zh-CN" altLang="en-US">
                <a:latin typeface="宋体" panose="02010600030101010101" pitchFamily="2" charset="-122"/>
              </a:rPr>
              <a:t>细化：</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包括用户沟通和通过过程模型的建模活动</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扩展体系结构以包括软件的五种视图：用例模型、分析模型、设计模型、实现模型和部署模型。</a:t>
            </a:r>
            <a:endParaRPr lang="en-US" altLang="zh-CN">
              <a:latin typeface="宋体" panose="02010600030101010101" pitchFamily="2" charset="-122"/>
            </a:endParaRPr>
          </a:p>
          <a:p>
            <a:pPr eaLnBrk="1" hangingPunct="1">
              <a:lnSpc>
                <a:spcPct val="150000"/>
              </a:lnSpc>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a:xfrm>
            <a:off x="457200" y="2714625"/>
            <a:ext cx="828675" cy="1143000"/>
          </a:xfrm>
        </p:spPr>
        <p:txBody>
          <a:bodyPr/>
          <a:lstStyle/>
          <a:p>
            <a:pPr eaLnBrk="1" hangingPunct="1"/>
            <a:r>
              <a:rPr lang="zh-CN" altLang="en-US" sz="3200"/>
              <a:t>图</a:t>
            </a:r>
            <a:r>
              <a:rPr lang="en-US" altLang="zh-CN" sz="3200"/>
              <a:t>2-1 </a:t>
            </a:r>
            <a:r>
              <a:rPr lang="zh-CN" altLang="en-US" sz="3200"/>
              <a:t>软件过程框架</a:t>
            </a:r>
            <a:endParaRPr lang="zh-CN" altLang="en-US" sz="3200"/>
          </a:p>
        </p:txBody>
      </p:sp>
      <p:sp>
        <p:nvSpPr>
          <p:cNvPr id="4" name="TextBox 3"/>
          <p:cNvSpPr txBox="1">
            <a:spLocks noChangeArrowheads="1"/>
          </p:cNvSpPr>
          <p:nvPr/>
        </p:nvSpPr>
        <p:spPr bwMode="auto">
          <a:xfrm>
            <a:off x="6286500" y="1000125"/>
            <a:ext cx="28575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t>适用于任何一个框架活动</a:t>
            </a:r>
            <a:endParaRPr lang="en-US" altLang="zh-CN"/>
          </a:p>
        </p:txBody>
      </p:sp>
      <p:pic>
        <p:nvPicPr>
          <p:cNvPr id="20483" name="Picture 2"/>
          <p:cNvPicPr>
            <a:picLocks noChangeAspect="1" noChangeArrowheads="1"/>
          </p:cNvPicPr>
          <p:nvPr/>
        </p:nvPicPr>
        <p:blipFill>
          <a:blip r:embed="rId1">
            <a:extLst>
              <a:ext uri="{28A0092B-C50C-407E-A947-70E740481C1C}">
                <a14:useLocalDpi xmlns:a14="http://schemas.microsoft.com/office/drawing/2010/main" val="0"/>
              </a:ext>
            </a:extLst>
          </a:blip>
          <a:srcRect b="6036"/>
          <a:stretch>
            <a:fillRect/>
          </a:stretch>
        </p:blipFill>
        <p:spPr bwMode="auto">
          <a:xfrm>
            <a:off x="1571625" y="0"/>
            <a:ext cx="4214813"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000250" y="928688"/>
            <a:ext cx="3643313" cy="357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a:solidFill>
                  <a:srgbClr val="FF0000"/>
                </a:solidFill>
              </a:rPr>
              <a:t>普适性活动</a:t>
            </a:r>
            <a:endParaRPr lang="zh-CN" altLang="en-US" sz="3200">
              <a:solidFill>
                <a:srgbClr val="FF0000"/>
              </a:solidFill>
            </a:endParaRPr>
          </a:p>
        </p:txBody>
      </p:sp>
      <p:cxnSp>
        <p:nvCxnSpPr>
          <p:cNvPr id="9" name="直接连接符 8"/>
          <p:cNvCxnSpPr>
            <a:endCxn id="4" idx="1"/>
          </p:cNvCxnSpPr>
          <p:nvPr/>
        </p:nvCxnSpPr>
        <p:spPr>
          <a:xfrm>
            <a:off x="4286250" y="1071563"/>
            <a:ext cx="2000250" cy="466725"/>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sp>
        <p:nvSpPr>
          <p:cNvPr id="10" name="矩形 9"/>
          <p:cNvSpPr/>
          <p:nvPr/>
        </p:nvSpPr>
        <p:spPr>
          <a:xfrm>
            <a:off x="2195513" y="836613"/>
            <a:ext cx="3097212" cy="5329237"/>
          </a:xfrm>
          <a:prstGeom prst="rect">
            <a:avLst/>
          </a:prstGeom>
          <a:solidFill>
            <a:srgbClr val="FFFFFF">
              <a:alpha val="0"/>
            </a:srgb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ppt_x</p:attrName>
                                        </p:attrNameLst>
                                      </p:cBhvr>
                                      <p:tavLst>
                                        <p:tav tm="0">
                                          <p:val>
                                            <p:strVal val="#ppt_x-#ppt_w/2"/>
                                          </p:val>
                                        </p:tav>
                                        <p:tav tm="100000">
                                          <p:val>
                                            <p:strVal val="#ppt_x"/>
                                          </p:val>
                                        </p:tav>
                                      </p:tavLst>
                                    </p:anim>
                                    <p:anim calcmode="lin" valueType="num">
                                      <p:cBhvr>
                                        <p:cTn id="17" dur="500" fill="hold"/>
                                        <p:tgtEl>
                                          <p:spTgt spid="9"/>
                                        </p:tgtEl>
                                        <p:attrNameLst>
                                          <p:attrName>ppt_y</p:attrName>
                                        </p:attrNameLst>
                                      </p:cBhvr>
                                      <p:tavLst>
                                        <p:tav tm="0">
                                          <p:val>
                                            <p:strVal val="#ppt_y"/>
                                          </p:val>
                                        </p:tav>
                                        <p:tav tm="100000">
                                          <p:val>
                                            <p:strVal val="#ppt_y"/>
                                          </p:val>
                                        </p:tav>
                                      </p:tavLst>
                                    </p:anim>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3" presetClass="entr" presetSubtype="1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p:txBody>
          <a:bodyPr/>
          <a:lstStyle/>
          <a:p>
            <a:pPr eaLnBrk="1" hangingPunct="1"/>
            <a:r>
              <a:rPr lang="zh-CN" altLang="en-US"/>
              <a:t>统一过程（续）</a:t>
            </a:r>
            <a:endParaRPr lang="zh-CN" altLang="en-US"/>
          </a:p>
        </p:txBody>
      </p:sp>
      <p:sp>
        <p:nvSpPr>
          <p:cNvPr id="83970" name="内容占位符 2"/>
          <p:cNvSpPr>
            <a:spLocks noGrp="1" noChangeArrowheads="1"/>
          </p:cNvSpPr>
          <p:nvPr>
            <p:ph idx="1"/>
          </p:nvPr>
        </p:nvSpPr>
        <p:spPr/>
        <p:txBody>
          <a:bodyPr/>
          <a:lstStyle/>
          <a:p>
            <a:pPr eaLnBrk="1" hangingPunct="1">
              <a:lnSpc>
                <a:spcPct val="150000"/>
              </a:lnSpc>
            </a:pPr>
            <a:r>
              <a:rPr lang="zh-CN" altLang="en-US">
                <a:latin typeface="宋体" panose="02010600030101010101" pitchFamily="2" charset="-122"/>
              </a:rPr>
              <a:t>构建：</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与通过软件过程的构建活动相同。</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采用体系结构模型作为输入，开发或获取软件构件，使得最终用户能够操作用例。</a:t>
            </a:r>
            <a:endParaRPr lang="en-US" altLang="zh-CN">
              <a:latin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ChangeArrowheads="1"/>
          </p:cNvSpPr>
          <p:nvPr>
            <p:ph type="title"/>
          </p:nvPr>
        </p:nvSpPr>
        <p:spPr/>
        <p:txBody>
          <a:bodyPr/>
          <a:lstStyle/>
          <a:p>
            <a:pPr eaLnBrk="1" hangingPunct="1"/>
            <a:r>
              <a:rPr lang="zh-CN" altLang="en-US"/>
              <a:t>统一过程（续）</a:t>
            </a:r>
            <a:endParaRPr lang="zh-CN" altLang="en-US"/>
          </a:p>
        </p:txBody>
      </p:sp>
      <p:sp>
        <p:nvSpPr>
          <p:cNvPr id="84994" name="内容占位符 2"/>
          <p:cNvSpPr>
            <a:spLocks noGrp="1" noChangeArrowheads="1"/>
          </p:cNvSpPr>
          <p:nvPr>
            <p:ph idx="1"/>
          </p:nvPr>
        </p:nvSpPr>
        <p:spPr/>
        <p:txBody>
          <a:bodyPr/>
          <a:lstStyle/>
          <a:p>
            <a:pPr eaLnBrk="1" hangingPunct="1">
              <a:lnSpc>
                <a:spcPct val="150000"/>
              </a:lnSpc>
            </a:pPr>
            <a:r>
              <a:rPr lang="zh-CN" altLang="en-US"/>
              <a:t>转换：</a:t>
            </a:r>
            <a:endParaRPr lang="en-US" altLang="zh-CN"/>
          </a:p>
          <a:p>
            <a:pPr lvl="1" eaLnBrk="1" hangingPunct="1">
              <a:lnSpc>
                <a:spcPct val="150000"/>
              </a:lnSpc>
            </a:pPr>
            <a:r>
              <a:rPr lang="zh-CN" altLang="en-US"/>
              <a:t>软件被提交给最终用户进行</a:t>
            </a:r>
            <a:r>
              <a:rPr lang="en-US" altLang="zh-CN"/>
              <a:t>Beta</a:t>
            </a:r>
            <a:r>
              <a:rPr lang="zh-CN" altLang="en-US"/>
              <a:t>测试，用户反馈报告缺陷及必要的变更。</a:t>
            </a:r>
            <a:endParaRPr lang="en-US" altLang="zh-CN"/>
          </a:p>
          <a:p>
            <a:pPr lvl="1" eaLnBrk="1" hangingPunct="1">
              <a:lnSpc>
                <a:spcPct val="150000"/>
              </a:lnSpc>
            </a:pPr>
            <a:r>
              <a:rPr lang="zh-CN" altLang="en-US"/>
              <a:t>另外，发布必须的支持信息：用户手册，用户指南及安装步骤等。</a:t>
            </a:r>
            <a:endParaRPr lang="en-US" altLang="zh-CN"/>
          </a:p>
          <a:p>
            <a:pPr lvl="1" eaLnBrk="1" hangingPunct="1">
              <a:lnSpc>
                <a:spcPct val="150000"/>
              </a:lnSpc>
            </a:pPr>
            <a:r>
              <a:rPr lang="zh-CN" altLang="en-US"/>
              <a:t>结束时，软件增量成为可用的发布版本。</a:t>
            </a:r>
            <a:endParaRPr lang="en-US" altLang="zh-CN"/>
          </a:p>
          <a:p>
            <a:pPr lvl="1" eaLnBrk="1" hangingPunct="1">
              <a:lnSpc>
                <a:spcPct val="150000"/>
              </a:lnSpc>
            </a:pPr>
            <a:endParaRPr lang="zh-CN" altLang="en-US"/>
          </a:p>
          <a:p>
            <a:pPr eaLnBrk="1" hangingPunct="1">
              <a:lnSpc>
                <a:spcPct val="150000"/>
              </a:lnSpc>
            </a:pPr>
            <a:endParaRPr lang="zh-CN" altLang="en-US"/>
          </a:p>
          <a:p>
            <a:pPr eaLnBrk="1" hangingPunct="1">
              <a:lnSpc>
                <a:spcPct val="150000"/>
              </a:lnSpc>
            </a:pP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noChangeArrowheads="1"/>
          </p:cNvSpPr>
          <p:nvPr>
            <p:ph type="title"/>
          </p:nvPr>
        </p:nvSpPr>
        <p:spPr/>
        <p:txBody>
          <a:bodyPr/>
          <a:lstStyle/>
          <a:p>
            <a:pPr eaLnBrk="1" hangingPunct="1"/>
            <a:r>
              <a:rPr lang="en-US" altLang="zh-CN"/>
              <a:t> </a:t>
            </a:r>
            <a:r>
              <a:rPr lang="zh-CN" altLang="en-US"/>
              <a:t>统一过程（续）</a:t>
            </a:r>
            <a:endParaRPr lang="zh-CN" altLang="en-US"/>
          </a:p>
        </p:txBody>
      </p:sp>
      <p:sp>
        <p:nvSpPr>
          <p:cNvPr id="86018" name="内容占位符 2"/>
          <p:cNvSpPr>
            <a:spLocks noGrp="1" noChangeArrowheads="1"/>
          </p:cNvSpPr>
          <p:nvPr>
            <p:ph idx="1"/>
          </p:nvPr>
        </p:nvSpPr>
        <p:spPr/>
        <p:txBody>
          <a:bodyPr/>
          <a:lstStyle/>
          <a:p>
            <a:pPr eaLnBrk="1" hangingPunct="1">
              <a:lnSpc>
                <a:spcPct val="150000"/>
              </a:lnSpc>
            </a:pPr>
            <a:r>
              <a:rPr lang="zh-CN" altLang="en-US">
                <a:latin typeface="宋体" panose="02010600030101010101" pitchFamily="2" charset="-122"/>
              </a:rPr>
              <a:t>生产：</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与通过软件工程的部署一致</a:t>
            </a:r>
            <a:endParaRPr lang="en-US" altLang="zh-CN">
              <a:latin typeface="宋体" panose="02010600030101010101" pitchFamily="2" charset="-122"/>
            </a:endParaRPr>
          </a:p>
          <a:p>
            <a:pPr lvl="1" eaLnBrk="1" hangingPunct="1">
              <a:lnSpc>
                <a:spcPct val="150000"/>
              </a:lnSpc>
            </a:pPr>
            <a:r>
              <a:rPr lang="zh-CN" altLang="en-US">
                <a:latin typeface="宋体" panose="02010600030101010101" pitchFamily="2" charset="-122"/>
              </a:rPr>
              <a:t>提供运行环境支持，提交并评估缺陷报告和变更请求。</a:t>
            </a:r>
            <a:endParaRPr lang="en-US" altLang="zh-CN">
              <a:latin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496888"/>
            <a:ext cx="7705725" cy="586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ChangeArrowheads="1"/>
          </p:cNvSpPr>
          <p:nvPr>
            <p:ph type="title"/>
          </p:nvPr>
        </p:nvSpPr>
        <p:spPr/>
        <p:txBody>
          <a:bodyPr/>
          <a:lstStyle/>
          <a:p>
            <a:pPr eaLnBrk="1" hangingPunct="1"/>
            <a:r>
              <a:rPr lang="zh-CN" altLang="en-US"/>
              <a:t>统一过程（续）</a:t>
            </a:r>
            <a:endParaRPr lang="zh-CN" altLang="en-US"/>
          </a:p>
        </p:txBody>
      </p:sp>
      <p:pic>
        <p:nvPicPr>
          <p:cNvPr id="8806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827088" y="1304925"/>
            <a:ext cx="7489825" cy="5183188"/>
          </a:xfr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576263" y="1225550"/>
          <a:ext cx="7991475" cy="4408488"/>
        </p:xfrm>
        <a:graphic>
          <a:graphicData uri="http://schemas.openxmlformats.org/drawingml/2006/table">
            <a:tbl>
              <a:tblPr>
                <a:tableStyleId>{073A0DAA-6AF3-43AB-8588-CEC1D06C72B9}</a:tableStyleId>
              </a:tblPr>
              <a:tblGrid>
                <a:gridCol w="3073645"/>
                <a:gridCol w="4917830"/>
              </a:tblGrid>
              <a:tr h="2204244">
                <a:tc>
                  <a:txBody>
                    <a:bodyPr/>
                    <a:lstStyle/>
                    <a:p>
                      <a:pPr algn="l" fontAlgn="ctr">
                        <a:lnSpc>
                          <a:spcPct val="150000"/>
                        </a:lnSpc>
                      </a:pPr>
                      <a:r>
                        <a:rPr lang="zh-CN" altLang="en-US" sz="2400" u="none" strike="noStrike">
                          <a:effectLst/>
                        </a:rPr>
                        <a:t>统一过程模型的优点</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3" marR="9523"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l" fontAlgn="ctr">
                        <a:lnSpc>
                          <a:spcPct val="150000"/>
                        </a:lnSpc>
                        <a:buFont typeface="+mj-lt"/>
                        <a:buAutoNum type="arabicPeriod"/>
                      </a:pPr>
                      <a:r>
                        <a:rPr lang="zh-CN" altLang="en-US" sz="2400" u="none" strike="noStrike" dirty="0">
                          <a:effectLst/>
                        </a:rPr>
                        <a:t>重视质量文档</a:t>
                      </a:r>
                      <a:endParaRPr lang="en-US" altLang="zh-CN" sz="2400" u="none" strike="noStrike" dirty="0">
                        <a:effectLst/>
                      </a:endParaRPr>
                    </a:p>
                    <a:p>
                      <a:pPr marL="457200" indent="-457200" algn="l" fontAlgn="ctr">
                        <a:lnSpc>
                          <a:spcPct val="150000"/>
                        </a:lnSpc>
                        <a:buFont typeface="+mj-lt"/>
                        <a:buAutoNum type="arabicPeriod"/>
                      </a:pPr>
                      <a:r>
                        <a:rPr lang="zh-CN" altLang="en-US" sz="2400" u="none" strike="noStrike" dirty="0">
                          <a:effectLst/>
                        </a:rPr>
                        <a:t>有持续不断的客户参与</a:t>
                      </a:r>
                      <a:endParaRPr lang="en-US" altLang="zh-CN" sz="2400" u="none" strike="noStrike" dirty="0">
                        <a:effectLst/>
                      </a:endParaRPr>
                    </a:p>
                    <a:p>
                      <a:pPr marL="457200" indent="-457200" algn="l" fontAlgn="ctr">
                        <a:lnSpc>
                          <a:spcPct val="150000"/>
                        </a:lnSpc>
                        <a:buFont typeface="+mj-lt"/>
                        <a:buAutoNum type="arabicPeriod"/>
                      </a:pPr>
                      <a:r>
                        <a:rPr lang="zh-CN" altLang="en-US" sz="2400" u="none" strike="noStrike" dirty="0">
                          <a:effectLst/>
                        </a:rPr>
                        <a:t>适合需求变更的情况</a:t>
                      </a:r>
                      <a:endParaRPr lang="en-US" altLang="zh-CN" sz="2400" u="none" strike="noStrike" dirty="0">
                        <a:effectLst/>
                      </a:endParaRPr>
                    </a:p>
                    <a:p>
                      <a:pPr marL="457200" indent="-457200" algn="l" fontAlgn="ctr">
                        <a:lnSpc>
                          <a:spcPct val="150000"/>
                        </a:lnSpc>
                        <a:buFont typeface="+mj-lt"/>
                        <a:buAutoNum type="arabicPeriod"/>
                      </a:pPr>
                      <a:r>
                        <a:rPr lang="zh-CN" altLang="en-US" sz="2400" u="none" strike="noStrike" dirty="0">
                          <a:effectLst/>
                        </a:rPr>
                        <a:t>对维护项目非常有效</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3" marR="9523"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204244">
                <a:tc>
                  <a:txBody>
                    <a:bodyPr/>
                    <a:lstStyle/>
                    <a:p>
                      <a:pPr algn="l" fontAlgn="ctr">
                        <a:lnSpc>
                          <a:spcPct val="150000"/>
                        </a:lnSpc>
                      </a:pPr>
                      <a:r>
                        <a:rPr lang="zh-CN" altLang="en-US" sz="2400" u="none" strike="noStrike">
                          <a:effectLst/>
                        </a:rPr>
                        <a:t>统一过程模型的缺点</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3" marR="9523"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l" fontAlgn="ctr">
                        <a:lnSpc>
                          <a:spcPct val="150000"/>
                        </a:lnSpc>
                        <a:buAutoNum type="arabicPeriod"/>
                      </a:pPr>
                      <a:r>
                        <a:rPr lang="zh-CN" altLang="en-US" sz="2400" u="none" strike="noStrike" dirty="0">
                          <a:effectLst/>
                        </a:rPr>
                        <a:t>用例并不总是精确的</a:t>
                      </a:r>
                      <a:endParaRPr lang="en-US" altLang="zh-CN" sz="2400" u="none" strike="noStrike" dirty="0">
                        <a:effectLst/>
                      </a:endParaRPr>
                    </a:p>
                    <a:p>
                      <a:pPr marL="457200" indent="-457200" algn="l" fontAlgn="ctr">
                        <a:lnSpc>
                          <a:spcPct val="150000"/>
                        </a:lnSpc>
                        <a:buAutoNum type="arabicPeriod"/>
                      </a:pPr>
                      <a:r>
                        <a:rPr lang="zh-CN" altLang="en-US" sz="2400" u="none" strike="noStrike" dirty="0">
                          <a:effectLst/>
                        </a:rPr>
                        <a:t>具有复杂的软件增量集成</a:t>
                      </a:r>
                      <a:endParaRPr lang="en-US" altLang="zh-CN" sz="2400" u="none" strike="noStrike" dirty="0">
                        <a:effectLst/>
                      </a:endParaRPr>
                    </a:p>
                    <a:p>
                      <a:pPr marL="457200" indent="-457200" algn="l" fontAlgn="ctr">
                        <a:lnSpc>
                          <a:spcPct val="150000"/>
                        </a:lnSpc>
                        <a:buAutoNum type="arabicPeriod"/>
                      </a:pPr>
                      <a:r>
                        <a:rPr lang="zh-CN" altLang="en-US" sz="2400" u="none" strike="noStrike" dirty="0">
                          <a:effectLst/>
                        </a:rPr>
                        <a:t>阶段的重叠可能会带来问题</a:t>
                      </a:r>
                      <a:endParaRPr lang="en-US" altLang="zh-CN" sz="2400" u="none" strike="noStrike" dirty="0">
                        <a:effectLst/>
                      </a:endParaRPr>
                    </a:p>
                    <a:p>
                      <a:pPr marL="457200" indent="-457200" algn="l" fontAlgn="ctr">
                        <a:lnSpc>
                          <a:spcPct val="150000"/>
                        </a:lnSpc>
                        <a:buAutoNum type="arabicPeriod"/>
                      </a:pPr>
                      <a:r>
                        <a:rPr lang="zh-CN" altLang="en-US" sz="2400" u="none" strike="noStrike" dirty="0">
                          <a:effectLst/>
                        </a:rPr>
                        <a:t>需要一个专家开发团队</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3" marR="9523" marT="952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3"/>
          <p:cNvSpPr>
            <a:spLocks noGrp="1" noChangeArrowheads="1"/>
          </p:cNvSpPr>
          <p:nvPr>
            <p:ph type="title"/>
          </p:nvPr>
        </p:nvSpPr>
        <p:spPr/>
        <p:txBody>
          <a:bodyPr/>
          <a:lstStyle/>
          <a:p>
            <a:pPr eaLnBrk="1" hangingPunct="1"/>
            <a:r>
              <a:rPr lang="en-US" altLang="zh-CN"/>
              <a:t> 2.4.2</a:t>
            </a:r>
            <a:r>
              <a:rPr lang="zh-CN" altLang="en-US"/>
              <a:t>专用过程模型</a:t>
            </a:r>
            <a:endParaRPr lang="zh-CN" altLang="en-US"/>
          </a:p>
        </p:txBody>
      </p:sp>
      <p:sp>
        <p:nvSpPr>
          <p:cNvPr id="90114" name="内容占位符 2"/>
          <p:cNvSpPr>
            <a:spLocks noGrp="1" noChangeArrowheads="1"/>
          </p:cNvSpPr>
          <p:nvPr>
            <p:ph idx="1"/>
          </p:nvPr>
        </p:nvSpPr>
        <p:spPr>
          <a:xfrm>
            <a:off x="500063" y="1571625"/>
            <a:ext cx="8229600" cy="4525963"/>
          </a:xfrm>
        </p:spPr>
        <p:txBody>
          <a:bodyPr/>
          <a:lstStyle/>
          <a:p>
            <a:pPr eaLnBrk="1" hangingPunct="1">
              <a:lnSpc>
                <a:spcPct val="150000"/>
              </a:lnSpc>
            </a:pPr>
            <a:r>
              <a:rPr lang="zh-CN" altLang="en-US">
                <a:latin typeface="宋体" panose="02010600030101010101" pitchFamily="2" charset="-122"/>
              </a:rPr>
              <a:t>具有通用过程模型的特点，只适应于一些特定的领域。</a:t>
            </a:r>
            <a:endParaRPr lang="en-US" altLang="zh-CN">
              <a:latin typeface="宋体" panose="02010600030101010101" pitchFamily="2" charset="-122"/>
            </a:endParaRPr>
          </a:p>
          <a:p>
            <a:pPr eaLnBrk="1" hangingPunct="1">
              <a:lnSpc>
                <a:spcPct val="150000"/>
              </a:lnSpc>
            </a:pPr>
            <a:r>
              <a:rPr lang="zh-CN" altLang="en-US">
                <a:latin typeface="宋体" panose="02010600030101010101" pitchFamily="2" charset="-122"/>
              </a:rPr>
              <a:t>包括：</a:t>
            </a:r>
            <a:endParaRPr lang="en-US" altLang="zh-CN">
              <a:latin typeface="宋体" panose="02010600030101010101" pitchFamily="2" charset="-122"/>
            </a:endParaRPr>
          </a:p>
          <a:p>
            <a:pPr marL="857250" lvl="1" indent="-457200" eaLnBrk="1" hangingPunct="1">
              <a:lnSpc>
                <a:spcPct val="150000"/>
              </a:lnSpc>
              <a:buFontTx/>
              <a:buAutoNum type="arabicPeriod"/>
            </a:pPr>
            <a:r>
              <a:rPr lang="zh-CN" altLang="en-US" sz="3200">
                <a:latin typeface="宋体" panose="02010600030101010101" pitchFamily="2" charset="-122"/>
              </a:rPr>
              <a:t>基于构件的开发</a:t>
            </a:r>
            <a:endParaRPr lang="en-US" altLang="zh-CN" sz="3200">
              <a:latin typeface="宋体" panose="02010600030101010101" pitchFamily="2" charset="-122"/>
            </a:endParaRPr>
          </a:p>
          <a:p>
            <a:pPr marL="857250" lvl="1" indent="-457200" eaLnBrk="1" hangingPunct="1">
              <a:lnSpc>
                <a:spcPct val="150000"/>
              </a:lnSpc>
              <a:buFontTx/>
              <a:buAutoNum type="arabicPeriod"/>
            </a:pPr>
            <a:r>
              <a:rPr lang="zh-CN" altLang="en-US" sz="3200">
                <a:latin typeface="宋体" panose="02010600030101010101" pitchFamily="2" charset="-122"/>
              </a:rPr>
              <a:t>形式化方法模型</a:t>
            </a:r>
            <a:endParaRPr lang="en-US" altLang="zh-CN" sz="3200">
              <a:latin typeface="宋体" panose="02010600030101010101" pitchFamily="2" charset="-122"/>
            </a:endParaRPr>
          </a:p>
          <a:p>
            <a:pPr marL="857250" lvl="1" indent="-457200" eaLnBrk="1" hangingPunct="1">
              <a:lnSpc>
                <a:spcPct val="150000"/>
              </a:lnSpc>
              <a:buFontTx/>
              <a:buAutoNum type="arabicPeriod"/>
            </a:pPr>
            <a:r>
              <a:rPr lang="zh-CN" altLang="en-US" sz="3200">
                <a:latin typeface="宋体" panose="02010600030101010101" pitchFamily="2" charset="-122"/>
              </a:rPr>
              <a:t>面向方面的软件开发等</a:t>
            </a:r>
            <a:endParaRPr lang="en-US" altLang="zh-CN" sz="3200">
              <a:latin typeface="宋体" panose="02010600030101010101" pitchFamily="2" charset="-122"/>
            </a:endParaRPr>
          </a:p>
          <a:p>
            <a:pPr eaLnBrk="1" hangingPunct="1">
              <a:lnSpc>
                <a:spcPct val="150000"/>
              </a:lnSpc>
              <a:buFontTx/>
              <a:buNone/>
            </a:pPr>
            <a:endParaRPr lang="en-US" altLang="zh-CN"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noChangeArrowheads="1"/>
          </p:cNvSpPr>
          <p:nvPr>
            <p:ph type="title"/>
          </p:nvPr>
        </p:nvSpPr>
        <p:spPr/>
        <p:txBody>
          <a:bodyPr/>
          <a:lstStyle/>
          <a:p>
            <a:pPr eaLnBrk="1" hangingPunct="1"/>
            <a:r>
              <a:rPr lang="zh-CN" altLang="en-US"/>
              <a:t>基于构件的开发</a:t>
            </a:r>
            <a:endParaRPr lang="zh-CN" altLang="en-US"/>
          </a:p>
        </p:txBody>
      </p:sp>
      <p:sp>
        <p:nvSpPr>
          <p:cNvPr id="3" name="内容占位符 2"/>
          <p:cNvSpPr>
            <a:spLocks noGrp="1" noChangeArrowheads="1"/>
          </p:cNvSpPr>
          <p:nvPr>
            <p:ph idx="1"/>
          </p:nvPr>
        </p:nvSpPr>
        <p:spPr/>
        <p:txBody>
          <a:bodyPr/>
          <a:lstStyle/>
          <a:p>
            <a:pPr eaLnBrk="1" hangingPunct="1">
              <a:lnSpc>
                <a:spcPts val="4000"/>
              </a:lnSpc>
            </a:pPr>
            <a:r>
              <a:rPr lang="zh-CN" altLang="en-US"/>
              <a:t>利用预先打包的软件构件开发程序</a:t>
            </a:r>
            <a:endParaRPr lang="en-US" altLang="zh-CN"/>
          </a:p>
          <a:p>
            <a:pPr eaLnBrk="1" hangingPunct="1">
              <a:lnSpc>
                <a:spcPts val="4000"/>
              </a:lnSpc>
            </a:pPr>
            <a:r>
              <a:rPr lang="zh-CN" altLang="en-US">
                <a:solidFill>
                  <a:srgbClr val="FF0000"/>
                </a:solidFill>
              </a:rPr>
              <a:t>什么是构件？</a:t>
            </a:r>
            <a:endParaRPr lang="en-US" altLang="zh-CN">
              <a:solidFill>
                <a:srgbClr val="FF0000"/>
              </a:solidFill>
            </a:endParaRPr>
          </a:p>
          <a:p>
            <a:pPr lvl="1" eaLnBrk="1" hangingPunct="1">
              <a:lnSpc>
                <a:spcPts val="4000"/>
              </a:lnSpc>
            </a:pPr>
            <a:r>
              <a:rPr lang="zh-CN" altLang="en-US"/>
              <a:t>没有统一的定义</a:t>
            </a:r>
            <a:endParaRPr lang="en-US" altLang="zh-CN"/>
          </a:p>
          <a:p>
            <a:pPr lvl="1" eaLnBrk="1" hangingPunct="1">
              <a:lnSpc>
                <a:spcPts val="4000"/>
              </a:lnSpc>
            </a:pPr>
            <a:r>
              <a:rPr lang="en-US" altLang="zh-CN"/>
              <a:t>Gartner Group</a:t>
            </a:r>
            <a:r>
              <a:rPr lang="zh-CN" altLang="en-US"/>
              <a:t>定义：运行时软件构件是一个可动态绑定的、含一个或多个程序的</a:t>
            </a:r>
            <a:r>
              <a:rPr lang="zh-CN" altLang="en-US">
                <a:solidFill>
                  <a:srgbClr val="FF0000"/>
                </a:solidFill>
              </a:rPr>
              <a:t>软件包</a:t>
            </a:r>
            <a:r>
              <a:rPr lang="zh-CN" altLang="en-US"/>
              <a:t>，它作为一个</a:t>
            </a:r>
            <a:r>
              <a:rPr lang="zh-CN" altLang="en-US">
                <a:solidFill>
                  <a:srgbClr val="FF0000"/>
                </a:solidFill>
              </a:rPr>
              <a:t>独立单位</a:t>
            </a:r>
            <a:r>
              <a:rPr lang="zh-CN" altLang="en-US"/>
              <a:t>，通过运行时可辨别的文档化接口加以管理和存取</a:t>
            </a:r>
            <a:endParaRPr lang="en-US" altLang="zh-CN"/>
          </a:p>
          <a:p>
            <a:pPr eaLnBrk="1" hangingPunct="1">
              <a:lnSpc>
                <a:spcPts val="4000"/>
              </a:lnSpc>
            </a:pPr>
            <a:r>
              <a:rPr lang="zh-CN" altLang="en-US"/>
              <a:t>类似于螺旋模型，本质上是演化模型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3"/>
          <p:cNvSpPr>
            <a:spLocks noGrp="1" noChangeArrowheads="1"/>
          </p:cNvSpPr>
          <p:nvPr>
            <p:ph type="title"/>
          </p:nvPr>
        </p:nvSpPr>
        <p:spPr/>
        <p:txBody>
          <a:bodyPr/>
          <a:lstStyle/>
          <a:p>
            <a:pPr eaLnBrk="1" hangingPunct="1"/>
            <a:r>
              <a:rPr lang="zh-CN" altLang="en-US"/>
              <a:t>基于构件的开发（续）</a:t>
            </a:r>
            <a:endParaRPr lang="zh-CN" altLang="en-US"/>
          </a:p>
        </p:txBody>
      </p:sp>
      <p:sp>
        <p:nvSpPr>
          <p:cNvPr id="92162" name="内容占位符 2"/>
          <p:cNvSpPr>
            <a:spLocks noGrp="1" noChangeArrowheads="1"/>
          </p:cNvSpPr>
          <p:nvPr>
            <p:ph idx="1"/>
          </p:nvPr>
        </p:nvSpPr>
        <p:spPr/>
        <p:txBody>
          <a:bodyPr/>
          <a:lstStyle/>
          <a:p>
            <a:pPr eaLnBrk="1" hangingPunct="1">
              <a:lnSpc>
                <a:spcPct val="150000"/>
              </a:lnSpc>
            </a:pPr>
            <a:r>
              <a:rPr lang="zh-CN" altLang="en-US"/>
              <a:t>构件开发的步骤：</a:t>
            </a:r>
            <a:endParaRPr lang="en-US" altLang="zh-CN"/>
          </a:p>
          <a:p>
            <a:pPr lvl="1" eaLnBrk="1" hangingPunct="1">
              <a:lnSpc>
                <a:spcPct val="150000"/>
              </a:lnSpc>
            </a:pPr>
            <a:r>
              <a:rPr lang="zh-CN" altLang="en-US" sz="2400"/>
              <a:t>对所需构件进行评估。</a:t>
            </a:r>
            <a:endParaRPr lang="en-US" altLang="zh-CN" sz="2400"/>
          </a:p>
          <a:p>
            <a:pPr lvl="1" eaLnBrk="1" hangingPunct="1">
              <a:lnSpc>
                <a:spcPct val="150000"/>
              </a:lnSpc>
            </a:pPr>
            <a:r>
              <a:rPr lang="zh-CN" altLang="en-US" sz="2400"/>
              <a:t>考虑构件的集成。</a:t>
            </a:r>
            <a:endParaRPr lang="en-US" altLang="zh-CN" sz="2400"/>
          </a:p>
          <a:p>
            <a:pPr lvl="1" eaLnBrk="1" hangingPunct="1">
              <a:lnSpc>
                <a:spcPct val="150000"/>
              </a:lnSpc>
            </a:pPr>
            <a:r>
              <a:rPr lang="zh-CN" altLang="en-US" sz="2400"/>
              <a:t>设计系统的软件框架。</a:t>
            </a:r>
            <a:endParaRPr lang="en-US" altLang="zh-CN" sz="2400"/>
          </a:p>
          <a:p>
            <a:pPr lvl="1" eaLnBrk="1" hangingPunct="1">
              <a:lnSpc>
                <a:spcPct val="150000"/>
              </a:lnSpc>
            </a:pPr>
            <a:r>
              <a:rPr lang="zh-CN" altLang="en-US" sz="2400"/>
              <a:t>将构件放入框架。</a:t>
            </a:r>
            <a:endParaRPr lang="en-US" altLang="zh-CN" sz="2400"/>
          </a:p>
          <a:p>
            <a:pPr lvl="1" eaLnBrk="1" hangingPunct="1">
              <a:lnSpc>
                <a:spcPct val="150000"/>
              </a:lnSpc>
            </a:pPr>
            <a:r>
              <a:rPr lang="zh-CN" altLang="en-US" sz="2400"/>
              <a:t>进行测试。</a:t>
            </a:r>
            <a:endParaRPr lang="zh-CN" alt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3"/>
          <p:cNvSpPr>
            <a:spLocks noGrp="1" noChangeArrowheads="1"/>
          </p:cNvSpPr>
          <p:nvPr>
            <p:ph type="title"/>
          </p:nvPr>
        </p:nvSpPr>
        <p:spPr/>
        <p:txBody>
          <a:bodyPr/>
          <a:lstStyle/>
          <a:p>
            <a:pPr eaLnBrk="1" hangingPunct="1"/>
            <a:r>
              <a:rPr lang="zh-CN" altLang="en-US"/>
              <a:t>形式化方法模型</a:t>
            </a:r>
            <a:endParaRPr lang="zh-CN" altLang="en-US"/>
          </a:p>
        </p:txBody>
      </p:sp>
      <p:sp>
        <p:nvSpPr>
          <p:cNvPr id="3" name="内容占位符 2"/>
          <p:cNvSpPr>
            <a:spLocks noGrp="1" noChangeArrowheads="1"/>
          </p:cNvSpPr>
          <p:nvPr>
            <p:ph idx="1"/>
          </p:nvPr>
        </p:nvSpPr>
        <p:spPr/>
        <p:txBody>
          <a:bodyPr/>
          <a:lstStyle/>
          <a:p>
            <a:pPr eaLnBrk="1" hangingPunct="1">
              <a:lnSpc>
                <a:spcPct val="150000"/>
              </a:lnSpc>
            </a:pPr>
            <a:r>
              <a:rPr lang="zh-CN" altLang="en-US" sz="2800">
                <a:latin typeface="宋体" panose="02010600030101010101" pitchFamily="2" charset="-122"/>
              </a:rPr>
              <a:t>形式化方法模型的主要活动是生成计算机软件形式化的</a:t>
            </a:r>
            <a:r>
              <a:rPr lang="zh-CN" altLang="en-US" sz="2800">
                <a:solidFill>
                  <a:srgbClr val="FF0000"/>
                </a:solidFill>
                <a:latin typeface="宋体" panose="02010600030101010101" pitchFamily="2" charset="-122"/>
              </a:rPr>
              <a:t>数学规格说明</a:t>
            </a:r>
            <a:r>
              <a:rPr lang="zh-CN" altLang="en-US" sz="2800">
                <a:latin typeface="宋体" panose="02010600030101010101" pitchFamily="2" charset="-122"/>
              </a:rPr>
              <a:t>。</a:t>
            </a:r>
            <a:endParaRPr lang="en-US" altLang="zh-CN" sz="2800">
              <a:latin typeface="宋体" panose="02010600030101010101" pitchFamily="2" charset="-122"/>
            </a:endParaRPr>
          </a:p>
          <a:p>
            <a:pPr eaLnBrk="1" hangingPunct="1">
              <a:lnSpc>
                <a:spcPct val="150000"/>
              </a:lnSpc>
            </a:pPr>
            <a:r>
              <a:rPr lang="zh-CN" altLang="en-US" sz="2800">
                <a:latin typeface="宋体" panose="02010600030101010101" pitchFamily="2" charset="-122"/>
              </a:rPr>
              <a:t>特点：精密、准确。</a:t>
            </a:r>
            <a:endParaRPr lang="en-US" altLang="zh-CN" sz="2800">
              <a:latin typeface="宋体" panose="02010600030101010101" pitchFamily="2" charset="-122"/>
            </a:endParaRPr>
          </a:p>
          <a:p>
            <a:pPr eaLnBrk="1" hangingPunct="1">
              <a:lnSpc>
                <a:spcPct val="150000"/>
              </a:lnSpc>
            </a:pPr>
            <a:r>
              <a:rPr lang="zh-CN" altLang="en-US" sz="2800">
                <a:latin typeface="宋体" panose="02010600030101010101" pitchFamily="2" charset="-122"/>
              </a:rPr>
              <a:t>缺点：难度大，成本高，可用人力资源少，用户不易理解，有时甚至无法完成。</a:t>
            </a:r>
            <a:endParaRPr lang="en-US" altLang="zh-CN" sz="2800">
              <a:latin typeface="宋体" panose="02010600030101010101" pitchFamily="2" charset="-122"/>
            </a:endParaRPr>
          </a:p>
          <a:p>
            <a:pPr eaLnBrk="1" hangingPunct="1">
              <a:lnSpc>
                <a:spcPct val="150000"/>
              </a:lnSpc>
            </a:pPr>
            <a:r>
              <a:rPr lang="zh-CN" altLang="en-US" sz="2800">
                <a:latin typeface="宋体" panose="02010600030101010101" pitchFamily="2" charset="-122"/>
              </a:rPr>
              <a:t>方法：有穷状态机、</a:t>
            </a:r>
            <a:r>
              <a:rPr lang="en-US" altLang="zh-CN" sz="2800"/>
              <a:t>Petri</a:t>
            </a:r>
            <a:r>
              <a:rPr lang="zh-CN" altLang="en-US" sz="2800"/>
              <a:t>网、</a:t>
            </a:r>
            <a:r>
              <a:rPr lang="en-US" altLang="zh-CN" sz="2800"/>
              <a:t>Z</a:t>
            </a:r>
            <a:r>
              <a:rPr lang="zh-CN" altLang="en-US" sz="2800"/>
              <a:t>语言等。</a:t>
            </a:r>
            <a:endParaRPr lang="en-US" altLang="zh-CN" sz="280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noChangeArrowheads="1"/>
          </p:cNvSpPr>
          <p:nvPr>
            <p:ph type="title"/>
          </p:nvPr>
        </p:nvSpPr>
        <p:spPr>
          <a:xfrm>
            <a:off x="457200" y="2714625"/>
            <a:ext cx="828675" cy="1143000"/>
          </a:xfrm>
        </p:spPr>
        <p:txBody>
          <a:bodyPr/>
          <a:lstStyle/>
          <a:p>
            <a:pPr eaLnBrk="1" hangingPunct="1"/>
            <a:r>
              <a:rPr lang="zh-CN" altLang="en-US" sz="3200"/>
              <a:t>图</a:t>
            </a:r>
            <a:r>
              <a:rPr lang="en-US" altLang="zh-CN" sz="3200"/>
              <a:t>2-1 </a:t>
            </a:r>
            <a:r>
              <a:rPr lang="zh-CN" altLang="en-US" sz="3200"/>
              <a:t>软件过程框架</a:t>
            </a:r>
            <a:endParaRPr lang="zh-CN" altLang="en-US" sz="3200"/>
          </a:p>
        </p:txBody>
      </p:sp>
      <p:sp>
        <p:nvSpPr>
          <p:cNvPr id="4" name="TextBox 3"/>
          <p:cNvSpPr txBox="1">
            <a:spLocks noChangeArrowheads="1"/>
          </p:cNvSpPr>
          <p:nvPr/>
        </p:nvSpPr>
        <p:spPr bwMode="auto">
          <a:xfrm>
            <a:off x="6286500" y="1000125"/>
            <a:ext cx="28575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t>五个最基本的框架活动：沟通、策划、建模、构建和部署</a:t>
            </a:r>
            <a:endParaRPr lang="en-US" altLang="zh-CN"/>
          </a:p>
        </p:txBody>
      </p:sp>
      <p:pic>
        <p:nvPicPr>
          <p:cNvPr id="21507" name="Picture 2"/>
          <p:cNvPicPr>
            <a:picLocks noChangeAspect="1" noChangeArrowheads="1"/>
          </p:cNvPicPr>
          <p:nvPr/>
        </p:nvPicPr>
        <p:blipFill>
          <a:blip r:embed="rId1">
            <a:extLst>
              <a:ext uri="{28A0092B-C50C-407E-A947-70E740481C1C}">
                <a14:useLocalDpi xmlns:a14="http://schemas.microsoft.com/office/drawing/2010/main" val="0"/>
              </a:ext>
            </a:extLst>
          </a:blip>
          <a:srcRect b="6036"/>
          <a:stretch>
            <a:fillRect/>
          </a:stretch>
        </p:blipFill>
        <p:spPr bwMode="auto">
          <a:xfrm>
            <a:off x="1571625" y="0"/>
            <a:ext cx="4214813" cy="664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714625" y="1214438"/>
            <a:ext cx="3643313" cy="357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a:solidFill>
                  <a:srgbClr val="FF0000"/>
                </a:solidFill>
              </a:rPr>
              <a:t>框架活动</a:t>
            </a:r>
            <a:endParaRPr lang="zh-CN" altLang="en-US" sz="3200">
              <a:solidFill>
                <a:srgbClr val="FF0000"/>
              </a:solidFill>
            </a:endParaRPr>
          </a:p>
        </p:txBody>
      </p:sp>
      <p:cxnSp>
        <p:nvCxnSpPr>
          <p:cNvPr id="9" name="直接连接符 8"/>
          <p:cNvCxnSpPr/>
          <p:nvPr/>
        </p:nvCxnSpPr>
        <p:spPr>
          <a:xfrm>
            <a:off x="4857750" y="1357313"/>
            <a:ext cx="1357313" cy="1587"/>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sp>
        <p:nvSpPr>
          <p:cNvPr id="10" name="矩形 9"/>
          <p:cNvSpPr/>
          <p:nvPr/>
        </p:nvSpPr>
        <p:spPr>
          <a:xfrm>
            <a:off x="2500313" y="4143375"/>
            <a:ext cx="3643312" cy="3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200">
                <a:solidFill>
                  <a:srgbClr val="FF0000"/>
                </a:solidFill>
              </a:rPr>
              <a:t>框架活动</a:t>
            </a:r>
            <a:endParaRPr lang="zh-CN" altLang="en-US" sz="3200">
              <a:solidFill>
                <a:srgbClr val="FF0000"/>
              </a:solidFill>
            </a:endParaRPr>
          </a:p>
        </p:txBody>
      </p:sp>
      <p:cxnSp>
        <p:nvCxnSpPr>
          <p:cNvPr id="11" name="直接连接符 10"/>
          <p:cNvCxnSpPr/>
          <p:nvPr/>
        </p:nvCxnSpPr>
        <p:spPr>
          <a:xfrm rot="5400000" flipH="1" flipV="1">
            <a:off x="4108450" y="1965326"/>
            <a:ext cx="2784475" cy="2000250"/>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ppt_x</p:attrName>
                                        </p:attrNameLst>
                                      </p:cBhvr>
                                      <p:tavLst>
                                        <p:tav tm="0">
                                          <p:val>
                                            <p:strVal val="#ppt_x-#ppt_w/2"/>
                                          </p:val>
                                        </p:tav>
                                        <p:tav tm="100000">
                                          <p:val>
                                            <p:strVal val="#ppt_x"/>
                                          </p:val>
                                        </p:tav>
                                      </p:tavLst>
                                    </p:anim>
                                    <p:anim calcmode="lin" valueType="num">
                                      <p:cBhvr>
                                        <p:cTn id="17" dur="500" fill="hold"/>
                                        <p:tgtEl>
                                          <p:spTgt spid="9"/>
                                        </p:tgtEl>
                                        <p:attrNameLst>
                                          <p:attrName>ppt_y</p:attrName>
                                        </p:attrNameLst>
                                      </p:cBhvr>
                                      <p:tavLst>
                                        <p:tav tm="0">
                                          <p:val>
                                            <p:strVal val="#ppt_y"/>
                                          </p:val>
                                        </p:tav>
                                        <p:tav tm="100000">
                                          <p:val>
                                            <p:strVal val="#ppt_y"/>
                                          </p:val>
                                        </p:tav>
                                      </p:tavLst>
                                    </p:anim>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7"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ppt_x</p:attrName>
                                        </p:attrNameLst>
                                      </p:cBhvr>
                                      <p:tavLst>
                                        <p:tav tm="0">
                                          <p:val>
                                            <p:strVal val="#ppt_x-#ppt_w/2"/>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strVal val="#ppt_h"/>
                                          </p:val>
                                        </p:tav>
                                        <p:tav tm="100000">
                                          <p:val>
                                            <p:strVal val="#ppt_h"/>
                                          </p:val>
                                        </p:tav>
                                      </p:tavLst>
                                    </p:anim>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3"/>
          <p:cNvSpPr>
            <a:spLocks noGrp="1" noChangeArrowheads="1"/>
          </p:cNvSpPr>
          <p:nvPr>
            <p:ph type="title"/>
          </p:nvPr>
        </p:nvSpPr>
        <p:spPr/>
        <p:txBody>
          <a:bodyPr/>
          <a:lstStyle/>
          <a:p>
            <a:pPr eaLnBrk="1" hangingPunct="1"/>
            <a:r>
              <a:rPr lang="zh-CN" altLang="en-US"/>
              <a:t>面向方面的软件开发</a:t>
            </a:r>
            <a:endParaRPr lang="zh-CN" altLang="en-US"/>
          </a:p>
        </p:txBody>
      </p:sp>
      <p:sp>
        <p:nvSpPr>
          <p:cNvPr id="38915" name="内容占位符 2"/>
          <p:cNvSpPr>
            <a:spLocks noGrp="1" noChangeArrowheads="1"/>
          </p:cNvSpPr>
          <p:nvPr>
            <p:ph idx="1"/>
          </p:nvPr>
        </p:nvSpPr>
        <p:spPr/>
        <p:txBody>
          <a:bodyPr/>
          <a:lstStyle/>
          <a:p>
            <a:pPr eaLnBrk="1" hangingPunct="1">
              <a:lnSpc>
                <a:spcPct val="150000"/>
              </a:lnSpc>
            </a:pPr>
            <a:r>
              <a:rPr lang="zh-CN" altLang="en-US" sz="2800"/>
              <a:t>将系统分成若干相对较独立的组成部分，这些部分称为</a:t>
            </a:r>
            <a:r>
              <a:rPr lang="zh-CN" altLang="en-US" sz="2800">
                <a:solidFill>
                  <a:srgbClr val="FF0000"/>
                </a:solidFill>
              </a:rPr>
              <a:t>方面</a:t>
            </a:r>
            <a:r>
              <a:rPr lang="zh-CN" altLang="en-US" sz="2800"/>
              <a:t>。面向方面技术包括面向对象技术，比它大。</a:t>
            </a:r>
            <a:endParaRPr lang="en-US" altLang="zh-CN" sz="2800"/>
          </a:p>
          <a:p>
            <a:pPr eaLnBrk="1" hangingPunct="1">
              <a:lnSpc>
                <a:spcPct val="150000"/>
              </a:lnSpc>
            </a:pPr>
            <a:r>
              <a:rPr lang="zh-CN" altLang="en-US" sz="2800"/>
              <a:t>系统的方面包括用户接口、协调工作、发布、持续性、存储器管理、事务处理、安全、完整性等。</a:t>
            </a:r>
            <a:endParaRPr lang="en-US" altLang="zh-CN" sz="2800"/>
          </a:p>
          <a:p>
            <a:pPr eaLnBrk="1" hangingPunct="1">
              <a:lnSpc>
                <a:spcPct val="150000"/>
              </a:lnSpc>
            </a:pPr>
            <a:r>
              <a:rPr lang="zh-CN" altLang="en-US" sz="2800"/>
              <a:t>还不成熟。具有螺旋型和协同型的共同特点。</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7" dur="500"/>
                                        <p:tgtEl>
                                          <p:spTgt spid="389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2"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noChangeArrowheads="1"/>
          </p:cNvSpPr>
          <p:nvPr>
            <p:ph type="title"/>
          </p:nvPr>
        </p:nvSpPr>
        <p:spPr/>
        <p:txBody>
          <a:bodyPr/>
          <a:lstStyle/>
          <a:p>
            <a:pPr eaLnBrk="1" hangingPunct="1"/>
            <a:r>
              <a:rPr lang="zh-CN" altLang="en-US"/>
              <a:t>作业</a:t>
            </a:r>
            <a:endParaRPr lang="zh-CN" altLang="en-US"/>
          </a:p>
        </p:txBody>
      </p:sp>
      <p:sp>
        <p:nvSpPr>
          <p:cNvPr id="95234" name="内容占位符 2"/>
          <p:cNvSpPr>
            <a:spLocks noGrp="1" noChangeArrowheads="1"/>
          </p:cNvSpPr>
          <p:nvPr>
            <p:ph idx="1"/>
          </p:nvPr>
        </p:nvSpPr>
        <p:spPr/>
        <p:txBody>
          <a:bodyPr/>
          <a:lstStyle/>
          <a:p>
            <a:pPr eaLnBrk="1" hangingPunct="1"/>
            <a:r>
              <a:rPr lang="zh-CN" altLang="en-US" sz="2800" b="1" dirty="0"/>
              <a:t>理解：</a:t>
            </a:r>
            <a:endParaRPr lang="en-US" altLang="zh-CN" sz="2800" b="1" dirty="0"/>
          </a:p>
          <a:p>
            <a:pPr marL="914400" lvl="1" indent="-514350" eaLnBrk="1" hangingPunct="1"/>
            <a:r>
              <a:rPr lang="zh-CN" altLang="en-US" sz="2400" b="1" dirty="0"/>
              <a:t>瀑布模型、原型模型、增量模型、统一过程模型的适用范围、优点、缺点。</a:t>
            </a:r>
            <a:endParaRPr lang="en-US" altLang="zh-CN" sz="2400" b="1" dirty="0"/>
          </a:p>
          <a:p>
            <a:pPr eaLnBrk="1" hangingPunct="1"/>
            <a:r>
              <a:rPr lang="zh-CN" altLang="en-US" sz="2800" b="1" dirty="0"/>
              <a:t>调研分析（交，分组讨论，每组交一份）：</a:t>
            </a:r>
            <a:endParaRPr lang="en-US" altLang="zh-CN" sz="2800" b="1" dirty="0"/>
          </a:p>
          <a:p>
            <a:pPr marL="914400" lvl="1" indent="-514350" eaLnBrk="1" hangingPunct="1">
              <a:buFont typeface="+mj-lt"/>
              <a:buAutoNum type="arabicPeriod"/>
            </a:pPr>
            <a:r>
              <a:rPr lang="zh-CN" altLang="en-US" sz="2400" b="1" dirty="0"/>
              <a:t>描述一个适于采用瀑布模型的软件项目并分析适合采用瀑布模型原因</a:t>
            </a:r>
            <a:endParaRPr lang="en-US" altLang="zh-CN" sz="2400" b="1" dirty="0"/>
          </a:p>
          <a:p>
            <a:pPr marL="914400" lvl="1" indent="-514350" eaLnBrk="1" hangingPunct="1">
              <a:buFont typeface="+mj-lt"/>
              <a:buAutoNum type="arabicPeriod"/>
            </a:pPr>
            <a:r>
              <a:rPr lang="zh-CN" altLang="en-US" sz="2400" b="1" dirty="0"/>
              <a:t>描述一个适于采用原型模型的软件项目并分析适合采用原型模型原因</a:t>
            </a:r>
            <a:endParaRPr lang="en-US" altLang="zh-CN" sz="2400" dirty="0"/>
          </a:p>
          <a:p>
            <a:pPr marL="914400" lvl="1" indent="-514350" eaLnBrk="1" hangingPunct="1">
              <a:buFont typeface="+mj-lt"/>
              <a:buAutoNum type="arabicPeriod"/>
            </a:pPr>
            <a:r>
              <a:rPr lang="zh-CN" altLang="en-US" sz="2400" b="1" dirty="0"/>
              <a:t>描述一个适于采用增量模型的软件项目并分析适合采用增量模型原因</a:t>
            </a:r>
            <a:endParaRPr lang="en-US" altLang="zh-CN" sz="2400" dirty="0"/>
          </a:p>
          <a:p>
            <a:pPr marL="914400" lvl="1" indent="-514350" eaLnBrk="1" hangingPunct="1">
              <a:buFont typeface="+mj-lt"/>
              <a:buAutoNum type="arabicPeriod"/>
            </a:pP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r>
              <a:rPr lang="zh-CN" altLang="en-US"/>
              <a:t>五个最基本的框架活动</a:t>
            </a:r>
            <a:endParaRPr lang="zh-CN" altLang="en-US"/>
          </a:p>
        </p:txBody>
      </p:sp>
      <p:sp>
        <p:nvSpPr>
          <p:cNvPr id="23554" name="内容占位符 2"/>
          <p:cNvSpPr>
            <a:spLocks noGrp="1" noChangeArrowheads="1"/>
          </p:cNvSpPr>
          <p:nvPr>
            <p:ph idx="1"/>
          </p:nvPr>
        </p:nvSpPr>
        <p:spPr/>
        <p:txBody>
          <a:bodyPr/>
          <a:lstStyle/>
          <a:p>
            <a:pPr eaLnBrk="1" hangingPunct="1">
              <a:lnSpc>
                <a:spcPct val="150000"/>
              </a:lnSpc>
              <a:spcBef>
                <a:spcPct val="0"/>
              </a:spcBef>
            </a:pPr>
            <a:r>
              <a:rPr lang="zh-CN" altLang="en-US"/>
              <a:t>沟通：与客户之间的交流与协作</a:t>
            </a:r>
            <a:endParaRPr lang="en-US" altLang="zh-CN"/>
          </a:p>
          <a:p>
            <a:pPr eaLnBrk="1" hangingPunct="1">
              <a:lnSpc>
                <a:spcPct val="150000"/>
              </a:lnSpc>
              <a:spcBef>
                <a:spcPct val="0"/>
              </a:spcBef>
            </a:pPr>
            <a:r>
              <a:rPr lang="zh-CN" altLang="en-US"/>
              <a:t>策划：为后续的软件工程工作制定计划</a:t>
            </a:r>
            <a:endParaRPr lang="en-US" altLang="zh-CN"/>
          </a:p>
          <a:p>
            <a:pPr eaLnBrk="1" hangingPunct="1">
              <a:lnSpc>
                <a:spcPct val="150000"/>
              </a:lnSpc>
              <a:spcBef>
                <a:spcPct val="0"/>
              </a:spcBef>
            </a:pPr>
            <a:r>
              <a:rPr lang="zh-CN" altLang="en-US"/>
              <a:t>建模：包括分析和设计</a:t>
            </a:r>
            <a:endParaRPr lang="en-US" altLang="zh-CN"/>
          </a:p>
          <a:p>
            <a:pPr eaLnBrk="1" hangingPunct="1">
              <a:lnSpc>
                <a:spcPct val="150000"/>
              </a:lnSpc>
              <a:spcBef>
                <a:spcPct val="0"/>
              </a:spcBef>
            </a:pPr>
            <a:r>
              <a:rPr lang="zh-CN" altLang="en-US"/>
              <a:t>构建：编码和测试</a:t>
            </a:r>
            <a:endParaRPr lang="en-US" altLang="zh-CN"/>
          </a:p>
          <a:p>
            <a:pPr eaLnBrk="1" hangingPunct="1">
              <a:lnSpc>
                <a:spcPct val="150000"/>
              </a:lnSpc>
              <a:spcBef>
                <a:spcPct val="0"/>
              </a:spcBef>
            </a:pPr>
            <a:r>
              <a:rPr lang="zh-CN" altLang="en-US"/>
              <a:t>部署：软件交付用户，用户对其进行评估并反馈意见</a:t>
            </a:r>
            <a:endParaRPr lang="en-US" altLang="zh-CN"/>
          </a:p>
          <a:p>
            <a:pPr>
              <a:lnSpc>
                <a:spcPct val="150000"/>
              </a:lnSpc>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a:xfrm>
            <a:off x="457200" y="-71438"/>
            <a:ext cx="8229600" cy="1143001"/>
          </a:xfrm>
        </p:spPr>
        <p:txBody>
          <a:bodyPr/>
          <a:lstStyle/>
          <a:p>
            <a:r>
              <a:rPr lang="zh-CN" altLang="en-US"/>
              <a:t>过程流</a:t>
            </a:r>
            <a:endParaRPr lang="zh-CN" altLang="en-US"/>
          </a:p>
        </p:txBody>
      </p:sp>
      <p:grpSp>
        <p:nvGrpSpPr>
          <p:cNvPr id="24578" name="组合 12"/>
          <p:cNvGrpSpPr/>
          <p:nvPr/>
        </p:nvGrpSpPr>
        <p:grpSpPr bwMode="auto">
          <a:xfrm>
            <a:off x="611188" y="1979935"/>
            <a:ext cx="8205787" cy="576262"/>
            <a:chOff x="507125" y="3140968"/>
            <a:chExt cx="8205676" cy="576064"/>
          </a:xfrm>
        </p:grpSpPr>
        <p:sp>
          <p:nvSpPr>
            <p:cNvPr id="5" name="矩形 4"/>
            <p:cNvSpPr/>
            <p:nvPr/>
          </p:nvSpPr>
          <p:spPr>
            <a:xfrm>
              <a:off x="1011943" y="3140968"/>
              <a:ext cx="1150921"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沟通</a:t>
              </a:r>
              <a:endParaRPr kumimoji="1" lang="zh-CN" altLang="en-US" dirty="0"/>
            </a:p>
          </p:txBody>
        </p:sp>
        <p:sp>
          <p:nvSpPr>
            <p:cNvPr id="8" name="矩形 7"/>
            <p:cNvSpPr/>
            <p:nvPr/>
          </p:nvSpPr>
          <p:spPr>
            <a:xfrm>
              <a:off x="2556559" y="3140968"/>
              <a:ext cx="1150922"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策划</a:t>
              </a:r>
              <a:endParaRPr kumimoji="1" lang="zh-CN" altLang="en-US" dirty="0"/>
            </a:p>
          </p:txBody>
        </p:sp>
        <p:sp>
          <p:nvSpPr>
            <p:cNvPr id="9" name="矩形 8"/>
            <p:cNvSpPr/>
            <p:nvPr/>
          </p:nvSpPr>
          <p:spPr>
            <a:xfrm>
              <a:off x="4099588" y="3140968"/>
              <a:ext cx="1152509"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建模</a:t>
              </a:r>
              <a:endParaRPr kumimoji="1" lang="zh-CN" altLang="en-US" dirty="0"/>
            </a:p>
          </p:txBody>
        </p:sp>
        <p:sp>
          <p:nvSpPr>
            <p:cNvPr id="10" name="矩形 9"/>
            <p:cNvSpPr/>
            <p:nvPr/>
          </p:nvSpPr>
          <p:spPr>
            <a:xfrm>
              <a:off x="5644206" y="3140968"/>
              <a:ext cx="1152509"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构建</a:t>
              </a:r>
              <a:endParaRPr kumimoji="1" lang="zh-CN" altLang="en-US" dirty="0"/>
            </a:p>
          </p:txBody>
        </p:sp>
        <p:sp>
          <p:nvSpPr>
            <p:cNvPr id="11" name="矩形 10"/>
            <p:cNvSpPr/>
            <p:nvPr/>
          </p:nvSpPr>
          <p:spPr>
            <a:xfrm>
              <a:off x="7188822" y="3140968"/>
              <a:ext cx="1152509"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部署</a:t>
              </a:r>
              <a:endParaRPr kumimoji="1" lang="zh-CN" altLang="en-US" dirty="0"/>
            </a:p>
          </p:txBody>
        </p:sp>
        <p:cxnSp>
          <p:nvCxnSpPr>
            <p:cNvPr id="7" name="直线箭头连接符 6"/>
            <p:cNvCxnSpPr/>
            <p:nvPr/>
          </p:nvCxnSpPr>
          <p:spPr>
            <a:xfrm>
              <a:off x="507125" y="3405989"/>
              <a:ext cx="5048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直线箭头连接符 13"/>
            <p:cNvCxnSpPr/>
            <p:nvPr/>
          </p:nvCxnSpPr>
          <p:spPr>
            <a:xfrm>
              <a:off x="2051741" y="3405989"/>
              <a:ext cx="5048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直线箭头连接符 14"/>
            <p:cNvCxnSpPr/>
            <p:nvPr/>
          </p:nvCxnSpPr>
          <p:spPr>
            <a:xfrm>
              <a:off x="3596358" y="3405989"/>
              <a:ext cx="5032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直线箭头连接符 15"/>
            <p:cNvCxnSpPr/>
            <p:nvPr/>
          </p:nvCxnSpPr>
          <p:spPr>
            <a:xfrm>
              <a:off x="5140974" y="3405989"/>
              <a:ext cx="50323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线箭头连接符 16"/>
            <p:cNvCxnSpPr/>
            <p:nvPr/>
          </p:nvCxnSpPr>
          <p:spPr>
            <a:xfrm>
              <a:off x="6685591" y="3405989"/>
              <a:ext cx="5032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线箭头连接符 17"/>
            <p:cNvCxnSpPr/>
            <p:nvPr/>
          </p:nvCxnSpPr>
          <p:spPr>
            <a:xfrm>
              <a:off x="8207983" y="3405989"/>
              <a:ext cx="5048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24579" name="文本框 18"/>
          <p:cNvSpPr txBox="1">
            <a:spLocks noChangeArrowheads="1"/>
          </p:cNvSpPr>
          <p:nvPr/>
        </p:nvSpPr>
        <p:spPr bwMode="auto">
          <a:xfrm>
            <a:off x="4029075" y="2699072"/>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1800"/>
              <a:t>线性过程流</a:t>
            </a:r>
            <a:endParaRPr kumimoji="1" lang="en-US" altLang="zh-CN" sz="1800"/>
          </a:p>
        </p:txBody>
      </p:sp>
      <p:grpSp>
        <p:nvGrpSpPr>
          <p:cNvPr id="24580" name="组合 21"/>
          <p:cNvGrpSpPr/>
          <p:nvPr/>
        </p:nvGrpSpPr>
        <p:grpSpPr bwMode="auto">
          <a:xfrm>
            <a:off x="827088" y="4850407"/>
            <a:ext cx="8205787" cy="576263"/>
            <a:chOff x="507125" y="3140968"/>
            <a:chExt cx="8205676" cy="576064"/>
          </a:xfrm>
        </p:grpSpPr>
        <p:sp>
          <p:nvSpPr>
            <p:cNvPr id="23" name="矩形 22"/>
            <p:cNvSpPr/>
            <p:nvPr/>
          </p:nvSpPr>
          <p:spPr>
            <a:xfrm>
              <a:off x="1011943" y="3140968"/>
              <a:ext cx="1150921"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沟通</a:t>
              </a:r>
              <a:endParaRPr kumimoji="1" lang="zh-CN" altLang="en-US" dirty="0"/>
            </a:p>
          </p:txBody>
        </p:sp>
        <p:sp>
          <p:nvSpPr>
            <p:cNvPr id="24" name="矩形 23"/>
            <p:cNvSpPr/>
            <p:nvPr/>
          </p:nvSpPr>
          <p:spPr>
            <a:xfrm>
              <a:off x="2556559" y="3140968"/>
              <a:ext cx="1150922"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策划</a:t>
              </a:r>
              <a:endParaRPr kumimoji="1" lang="zh-CN" altLang="en-US" dirty="0"/>
            </a:p>
          </p:txBody>
        </p:sp>
        <p:sp>
          <p:nvSpPr>
            <p:cNvPr id="25" name="矩形 24"/>
            <p:cNvSpPr/>
            <p:nvPr/>
          </p:nvSpPr>
          <p:spPr>
            <a:xfrm>
              <a:off x="4099588" y="3140968"/>
              <a:ext cx="1152509"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建模</a:t>
              </a:r>
              <a:endParaRPr kumimoji="1" lang="zh-CN" altLang="en-US" dirty="0"/>
            </a:p>
          </p:txBody>
        </p:sp>
        <p:sp>
          <p:nvSpPr>
            <p:cNvPr id="26" name="矩形 25"/>
            <p:cNvSpPr/>
            <p:nvPr/>
          </p:nvSpPr>
          <p:spPr>
            <a:xfrm>
              <a:off x="5644206" y="3140968"/>
              <a:ext cx="1152509"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构建</a:t>
              </a:r>
              <a:endParaRPr kumimoji="1" lang="zh-CN" altLang="en-US" dirty="0"/>
            </a:p>
          </p:txBody>
        </p:sp>
        <p:sp>
          <p:nvSpPr>
            <p:cNvPr id="27" name="矩形 26"/>
            <p:cNvSpPr/>
            <p:nvPr/>
          </p:nvSpPr>
          <p:spPr>
            <a:xfrm>
              <a:off x="7188822" y="3140968"/>
              <a:ext cx="1152509" cy="576064"/>
            </a:xfrm>
            <a:prstGeom prst="rect">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kumimoji="1" lang="zh-CN" altLang="en-US" dirty="0"/>
                <a:t>部署</a:t>
              </a:r>
              <a:endParaRPr kumimoji="1" lang="zh-CN" altLang="en-US" dirty="0"/>
            </a:p>
          </p:txBody>
        </p:sp>
        <p:cxnSp>
          <p:nvCxnSpPr>
            <p:cNvPr id="28" name="直线箭头连接符 27"/>
            <p:cNvCxnSpPr/>
            <p:nvPr/>
          </p:nvCxnSpPr>
          <p:spPr>
            <a:xfrm>
              <a:off x="507125" y="3405989"/>
              <a:ext cx="5048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直线箭头连接符 28"/>
            <p:cNvCxnSpPr/>
            <p:nvPr/>
          </p:nvCxnSpPr>
          <p:spPr>
            <a:xfrm>
              <a:off x="2051741" y="3405989"/>
              <a:ext cx="5048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线箭头连接符 29"/>
            <p:cNvCxnSpPr/>
            <p:nvPr/>
          </p:nvCxnSpPr>
          <p:spPr>
            <a:xfrm>
              <a:off x="3596358" y="3405989"/>
              <a:ext cx="5032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直线箭头连接符 30"/>
            <p:cNvCxnSpPr/>
            <p:nvPr/>
          </p:nvCxnSpPr>
          <p:spPr>
            <a:xfrm>
              <a:off x="5140974" y="3405989"/>
              <a:ext cx="50323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直线箭头连接符 31"/>
            <p:cNvCxnSpPr/>
            <p:nvPr/>
          </p:nvCxnSpPr>
          <p:spPr>
            <a:xfrm>
              <a:off x="6685591" y="3405989"/>
              <a:ext cx="50323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直线箭头连接符 32"/>
            <p:cNvCxnSpPr/>
            <p:nvPr/>
          </p:nvCxnSpPr>
          <p:spPr>
            <a:xfrm>
              <a:off x="8207983" y="3405989"/>
              <a:ext cx="5048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cxnSp>
        <p:nvCxnSpPr>
          <p:cNvPr id="21" name="曲线连接符 20"/>
          <p:cNvCxnSpPr>
            <a:endCxn id="23" idx="1"/>
          </p:cNvCxnSpPr>
          <p:nvPr/>
        </p:nvCxnSpPr>
        <p:spPr>
          <a:xfrm rot="10800000">
            <a:off x="1331913" y="5137745"/>
            <a:ext cx="2770187" cy="93662"/>
          </a:xfrm>
          <a:prstGeom prst="curvedConnector5">
            <a:avLst>
              <a:gd name="adj1" fmla="val -4686"/>
              <a:gd name="adj2" fmla="val -455733"/>
              <a:gd name="adj3" fmla="val 117617"/>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38" name="曲线连接符 37"/>
          <p:cNvCxnSpPr>
            <a:stCxn id="25" idx="3"/>
          </p:cNvCxnSpPr>
          <p:nvPr/>
        </p:nvCxnSpPr>
        <p:spPr>
          <a:xfrm flipH="1">
            <a:off x="4354513" y="5137745"/>
            <a:ext cx="1219200" cy="93662"/>
          </a:xfrm>
          <a:prstGeom prst="curvedConnector5">
            <a:avLst>
              <a:gd name="adj1" fmla="val -18759"/>
              <a:gd name="adj2" fmla="val 555727"/>
              <a:gd name="adj3" fmla="val 97273"/>
            </a:avLst>
          </a:prstGeom>
          <a:ln>
            <a:tailEnd type="triangle"/>
          </a:ln>
        </p:spPr>
        <p:style>
          <a:lnRef idx="1">
            <a:schemeClr val="dk1"/>
          </a:lnRef>
          <a:fillRef idx="0">
            <a:schemeClr val="dk1"/>
          </a:fillRef>
          <a:effectRef idx="0">
            <a:schemeClr val="dk1"/>
          </a:effectRef>
          <a:fontRef idx="minor">
            <a:schemeClr val="tx1"/>
          </a:fontRef>
        </p:style>
      </p:cxnSp>
      <p:cxnSp>
        <p:nvCxnSpPr>
          <p:cNvPr id="40" name="曲线连接符 39"/>
          <p:cNvCxnSpPr/>
          <p:nvPr/>
        </p:nvCxnSpPr>
        <p:spPr>
          <a:xfrm flipH="1">
            <a:off x="1255713" y="5140920"/>
            <a:ext cx="5859462" cy="242887"/>
          </a:xfrm>
          <a:prstGeom prst="curvedConnector5">
            <a:avLst>
              <a:gd name="adj1" fmla="val -3901"/>
              <a:gd name="adj2" fmla="val 310288"/>
              <a:gd name="adj3" fmla="val 107488"/>
            </a:avLst>
          </a:prstGeom>
          <a:ln>
            <a:tailEnd type="triangle"/>
          </a:ln>
        </p:spPr>
        <p:style>
          <a:lnRef idx="1">
            <a:schemeClr val="dk1"/>
          </a:lnRef>
          <a:fillRef idx="0">
            <a:schemeClr val="dk1"/>
          </a:fillRef>
          <a:effectRef idx="0">
            <a:schemeClr val="dk1"/>
          </a:effectRef>
          <a:fontRef idx="minor">
            <a:schemeClr val="tx1"/>
          </a:fontRef>
        </p:style>
      </p:cxnSp>
      <p:sp>
        <p:nvSpPr>
          <p:cNvPr id="24584" name="文本框 55"/>
          <p:cNvSpPr txBox="1">
            <a:spLocks noChangeArrowheads="1"/>
          </p:cNvSpPr>
          <p:nvPr/>
        </p:nvSpPr>
        <p:spPr bwMode="auto">
          <a:xfrm>
            <a:off x="4260850" y="5939432"/>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1800"/>
              <a:t>迭代过程流</a:t>
            </a:r>
            <a:endParaRPr kumimoji="1" lang="en-US" altLang="zh-CN" sz="1800"/>
          </a:p>
        </p:txBody>
      </p:sp>
      <p:sp>
        <p:nvSpPr>
          <p:cNvPr id="2" name="矩形 1"/>
          <p:cNvSpPr/>
          <p:nvPr/>
        </p:nvSpPr>
        <p:spPr>
          <a:xfrm>
            <a:off x="-82908" y="1394204"/>
            <a:ext cx="3980577" cy="492443"/>
          </a:xfrm>
          <a:prstGeom prst="rect">
            <a:avLst/>
          </a:prstGeom>
        </p:spPr>
        <p:txBody>
          <a:bodyPr wrap="none">
            <a:spAutoFit/>
          </a:bodyPr>
          <a:lstStyle/>
          <a:p>
            <a:pPr lvl="1">
              <a:defRPr/>
            </a:pPr>
            <a:r>
              <a:rPr lang="zh-CN" altLang="en-US" sz="2600" dirty="0"/>
              <a:t>从沟通到部署线性执行</a:t>
            </a:r>
            <a:endParaRPr lang="en-US" altLang="zh-CN" sz="2600" dirty="0"/>
          </a:p>
        </p:txBody>
      </p:sp>
      <p:sp>
        <p:nvSpPr>
          <p:cNvPr id="3" name="矩形 2"/>
          <p:cNvSpPr/>
          <p:nvPr/>
        </p:nvSpPr>
        <p:spPr>
          <a:xfrm>
            <a:off x="-96385" y="3963035"/>
            <a:ext cx="8528731" cy="492443"/>
          </a:xfrm>
          <a:prstGeom prst="rect">
            <a:avLst/>
          </a:prstGeom>
        </p:spPr>
        <p:txBody>
          <a:bodyPr wrap="square">
            <a:spAutoFit/>
          </a:bodyPr>
          <a:lstStyle/>
          <a:p>
            <a:pPr lvl="1">
              <a:defRPr/>
            </a:pPr>
            <a:r>
              <a:rPr lang="zh-CN" altLang="en-US" sz="2600" dirty="0"/>
              <a:t>在执行下一个活动前重复执行之前的一个或多个活动</a:t>
            </a:r>
            <a:endParaRPr lang="en-US" altLang="zh-CN" sz="2600" dirty="0"/>
          </a:p>
        </p:txBody>
      </p:sp>
      <p:cxnSp>
        <p:nvCxnSpPr>
          <p:cNvPr id="34" name="直线连接符 33"/>
          <p:cNvCxnSpPr/>
          <p:nvPr/>
        </p:nvCxnSpPr>
        <p:spPr>
          <a:xfrm flipV="1">
            <a:off x="44274" y="3776340"/>
            <a:ext cx="9099726" cy="1270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tags/tag1.xml><?xml version="1.0" encoding="utf-8"?>
<p:tagLst xmlns:p="http://schemas.openxmlformats.org/presentationml/2006/main">
  <p:tag name="commondata" val="eyJoZGlkIjoiNjE5Y2E1MDFkN2VlZGE4ZmQ3MTIwMDVkZThkYmRkMGMifQ=="/>
</p:tagLst>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0</TotalTime>
  <Words>4996</Words>
  <Application>WPS 演示</Application>
  <PresentationFormat>全屏显示(4:3)</PresentationFormat>
  <Paragraphs>525</Paragraphs>
  <Slides>71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71</vt:i4>
      </vt:variant>
    </vt:vector>
  </HeadingPairs>
  <TitlesOfParts>
    <vt:vector size="80" baseType="lpstr">
      <vt:lpstr>Arial</vt:lpstr>
      <vt:lpstr>宋体</vt:lpstr>
      <vt:lpstr>Wingdings</vt:lpstr>
      <vt:lpstr>华文新魏</vt:lpstr>
      <vt:lpstr>Calibri</vt:lpstr>
      <vt:lpstr>微软雅黑</vt:lpstr>
      <vt:lpstr>Arial Unicode MS</vt:lpstr>
      <vt:lpstr>等线</vt:lpstr>
      <vt:lpstr>软件工程模板</vt:lpstr>
      <vt:lpstr>第二章  过程模型</vt:lpstr>
      <vt:lpstr>提出问题……</vt:lpstr>
      <vt:lpstr>主要内容</vt:lpstr>
      <vt:lpstr>2.1 过程框架</vt:lpstr>
      <vt:lpstr>图2-1软件过程框架</vt:lpstr>
      <vt:lpstr>图2-1 软件过程框架</vt:lpstr>
      <vt:lpstr>图2-1 软件过程框架</vt:lpstr>
      <vt:lpstr>五个最基本的框架活动</vt:lpstr>
      <vt:lpstr>过程流</vt:lpstr>
      <vt:lpstr>PowerPoint 演示文稿</vt:lpstr>
      <vt:lpstr>图2-1 软件过程框架</vt:lpstr>
      <vt:lpstr>图2-1 软件过程框架</vt:lpstr>
      <vt:lpstr>对于小型、相对简单的项目而言，获取需求的任务集可能包括：</vt:lpstr>
      <vt:lpstr>对于大型、复杂的软件工程项目而言，可能有不同的任务集，例如：</vt:lpstr>
      <vt:lpstr>2.1 过程框架（续）</vt:lpstr>
      <vt:lpstr>2.1 过程框架（续）</vt:lpstr>
      <vt:lpstr>2.2 能力成熟度模型集成</vt:lpstr>
      <vt:lpstr>CMM的5个能力成熟度等级</vt:lpstr>
      <vt:lpstr>CMMI</vt:lpstr>
      <vt:lpstr>PowerPoint 演示文稿</vt:lpstr>
      <vt:lpstr>PowerPoint 演示文稿</vt:lpstr>
      <vt:lpstr>2.3 过程模式</vt:lpstr>
      <vt:lpstr>一个描述过程模式的模版：</vt:lpstr>
      <vt:lpstr>PowerPoint 演示文稿</vt:lpstr>
      <vt:lpstr>2.4 惯用过程模型</vt:lpstr>
      <vt:lpstr>2.4惯用过程模型（续）</vt:lpstr>
      <vt:lpstr>2.4.1 瀑布模型</vt:lpstr>
      <vt:lpstr>瀑布模型（续）</vt:lpstr>
      <vt:lpstr>瀑布模型（续） </vt:lpstr>
      <vt:lpstr>PowerPoint 演示文稿</vt:lpstr>
      <vt:lpstr>PowerPoint 演示文稿</vt:lpstr>
      <vt:lpstr> 增量过程模型</vt:lpstr>
      <vt:lpstr>增量模型</vt:lpstr>
      <vt:lpstr>增量模型（续）</vt:lpstr>
      <vt:lpstr>增量模型（续）</vt:lpstr>
      <vt:lpstr>PowerPoint 演示文稿</vt:lpstr>
      <vt:lpstr>RAD模型</vt:lpstr>
      <vt:lpstr>3.3.2 RAD模型（续）</vt:lpstr>
      <vt:lpstr>RAD模型（续）</vt:lpstr>
      <vt:lpstr>RAD模型（续）</vt:lpstr>
      <vt:lpstr>演化过程模型</vt:lpstr>
      <vt:lpstr>演化过程模型</vt:lpstr>
      <vt:lpstr>原型开发</vt:lpstr>
      <vt:lpstr>原型开发（续）</vt:lpstr>
      <vt:lpstr>PowerPoint 演示文稿</vt:lpstr>
      <vt:lpstr>原型开发（续）</vt:lpstr>
      <vt:lpstr>原型开发（续）</vt:lpstr>
      <vt:lpstr>PowerPoint 演示文稿</vt:lpstr>
      <vt:lpstr>原型开发（续）</vt:lpstr>
      <vt:lpstr> 螺旋模型</vt:lpstr>
      <vt:lpstr>螺旋模型（续）</vt:lpstr>
      <vt:lpstr>PowerPoint 演示文稿</vt:lpstr>
      <vt:lpstr>螺旋模型（续）</vt:lpstr>
      <vt:lpstr>协同开发模型</vt:lpstr>
      <vt:lpstr>演化过程评述</vt:lpstr>
      <vt:lpstr>统一过程</vt:lpstr>
      <vt:lpstr>PowerPoint 演示文稿</vt:lpstr>
      <vt:lpstr>统一过程（续）</vt:lpstr>
      <vt:lpstr>统一过程（续）</vt:lpstr>
      <vt:lpstr>统一过程（续）</vt:lpstr>
      <vt:lpstr>统一过程（续）</vt:lpstr>
      <vt:lpstr> 统一过程（续）</vt:lpstr>
      <vt:lpstr>PowerPoint 演示文稿</vt:lpstr>
      <vt:lpstr>统一过程（续）</vt:lpstr>
      <vt:lpstr>PowerPoint 演示文稿</vt:lpstr>
      <vt:lpstr> 2.4.2专用过程模型</vt:lpstr>
      <vt:lpstr>基于构件的开发</vt:lpstr>
      <vt:lpstr>基于构件的开发（续）</vt:lpstr>
      <vt:lpstr>形式化方法模型</vt:lpstr>
      <vt:lpstr>面向方面的软件开发</vt:lpstr>
      <vt:lpstr>作业</vt:lpstr>
    </vt:vector>
  </TitlesOfParts>
  <Company>dianzi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过程综述</dc:title>
  <dc:creator>wzh</dc:creator>
  <cp:lastModifiedBy>a</cp:lastModifiedBy>
  <cp:revision>172</cp:revision>
  <dcterms:created xsi:type="dcterms:W3CDTF">2010-03-10T02:46:00Z</dcterms:created>
  <dcterms:modified xsi:type="dcterms:W3CDTF">2024-09-06T03:49:52Z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68DDE9CC8EF943B6ABA261DFA8ACA6EF_12</vt:lpwstr>
  </property>
  <property fmtid="{D5CDD505-2E9C-101B-9397-08002B2CF9AE}" pid="3" name="KSOProductBuildVer">
    <vt:lpwstr>2052-12.1.0.17827</vt:lpwstr>
  </property>
</Properties>
</file>