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5"/>
  </p:handoutMasterIdLst>
  <p:sldIdLst>
    <p:sldId id="323" r:id="rId2"/>
    <p:sldId id="324" r:id="rId3"/>
    <p:sldId id="325" r:id="rId4"/>
    <p:sldId id="391" r:id="rId5"/>
    <p:sldId id="326" r:id="rId6"/>
    <p:sldId id="327" r:id="rId7"/>
    <p:sldId id="328" r:id="rId8"/>
    <p:sldId id="315"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296" r:id="rId23"/>
    <p:sldId id="298"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6" r:id="rId41"/>
    <p:sldId id="424" r:id="rId42"/>
    <p:sldId id="425" r:id="rId43"/>
    <p:sldId id="427" r:id="rId4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45"/>
    <p:restoredTop sz="94607"/>
  </p:normalViewPr>
  <p:slideViewPr>
    <p:cSldViewPr>
      <p:cViewPr varScale="1">
        <p:scale>
          <a:sx n="107" d="100"/>
          <a:sy n="107" d="100"/>
        </p:scale>
        <p:origin x="1344" y="102"/>
      </p:cViewPr>
      <p:guideLst>
        <p:guide orient="horz" pos="2160"/>
        <p:guide pos="2880"/>
      </p:guideLst>
    </p:cSldViewPr>
  </p:slideViewPr>
  <p:notesTextViewPr>
    <p:cViewPr>
      <p:scale>
        <a:sx n="100" d="100"/>
        <a:sy n="100" d="100"/>
      </p:scale>
      <p:origin x="0" y="0"/>
    </p:cViewPr>
  </p:notesTextViewPr>
  <p:notesViewPr>
    <p:cSldViewPr>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D9A4F35-E1E0-A84B-8313-10AA7665893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78C935B6-0B4D-5D4B-B4F1-33D494B825AC}"/>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2B5243C1-50FE-F440-9221-F35ABF72DDDC}" type="datetimeFigureOut">
              <a:rPr lang="zh-CN" altLang="en-US"/>
              <a:pPr>
                <a:defRPr/>
              </a:pPr>
              <a:t>2025-01-07</a:t>
            </a:fld>
            <a:endParaRPr lang="zh-CN" altLang="en-US"/>
          </a:p>
        </p:txBody>
      </p:sp>
      <p:sp>
        <p:nvSpPr>
          <p:cNvPr id="4" name="页脚占位符 3">
            <a:extLst>
              <a:ext uri="{FF2B5EF4-FFF2-40B4-BE49-F238E27FC236}">
                <a16:creationId xmlns:a16="http://schemas.microsoft.com/office/drawing/2014/main" id="{3E8D33D3-5E61-DD4B-A1EB-6B2A5F1FB9A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5" name="灯片编号占位符 4">
            <a:extLst>
              <a:ext uri="{FF2B5EF4-FFF2-40B4-BE49-F238E27FC236}">
                <a16:creationId xmlns:a16="http://schemas.microsoft.com/office/drawing/2014/main" id="{9824249D-C4D3-DD4A-A5B2-1314689CE0E0}"/>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5EF59B-BBE4-BE47-8D31-AE4B798F1DA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a:extLst>
              <a:ext uri="{FF2B5EF4-FFF2-40B4-BE49-F238E27FC236}">
                <a16:creationId xmlns:a16="http://schemas.microsoft.com/office/drawing/2014/main" id="{39266A52-26BA-C948-94E1-D0B8EE40673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a:extLst>
              <a:ext uri="{FF2B5EF4-FFF2-40B4-BE49-F238E27FC236}">
                <a16:creationId xmlns:a16="http://schemas.microsoft.com/office/drawing/2014/main" id="{C6A71E7C-8FAD-4B43-AF99-D16BD7C648A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E7D6BD2-940D-7D41-ABF7-D394F14C488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7096DC7-9A20-634D-A7ED-7EA8C0574E4B}"/>
              </a:ext>
            </a:extLst>
          </p:cNvPr>
          <p:cNvSpPr>
            <a:spLocks noGrp="1" noChangeArrowheads="1"/>
          </p:cNvSpPr>
          <p:nvPr>
            <p:ph type="sldNum" sz="quarter" idx="12"/>
          </p:nvPr>
        </p:nvSpPr>
        <p:spPr/>
        <p:txBody>
          <a:bodyPr/>
          <a:lstStyle>
            <a:lvl1pPr>
              <a:defRPr/>
            </a:lvl1pPr>
          </a:lstStyle>
          <a:p>
            <a:pPr>
              <a:defRPr/>
            </a:pPr>
            <a:fld id="{7CB3BB29-EA2B-D14D-8D88-F73921E671DE}" type="slidenum">
              <a:rPr lang="en-US" altLang="zh-CN"/>
              <a:pPr>
                <a:defRPr/>
              </a:pPr>
              <a:t>‹#›</a:t>
            </a:fld>
            <a:endParaRPr lang="en-US" altLang="zh-CN"/>
          </a:p>
        </p:txBody>
      </p:sp>
    </p:spTree>
    <p:extLst>
      <p:ext uri="{BB962C8B-B14F-4D97-AF65-F5344CB8AC3E}">
        <p14:creationId xmlns:p14="http://schemas.microsoft.com/office/powerpoint/2010/main" val="305216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B608DA2-F212-B940-BB8B-A1980BD2F75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B2114B-84C1-4142-9CF8-C18D1204CA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5F78141-2F6C-E74C-AFA7-C2C62EBC802C}"/>
              </a:ext>
            </a:extLst>
          </p:cNvPr>
          <p:cNvSpPr>
            <a:spLocks noGrp="1" noChangeArrowheads="1"/>
          </p:cNvSpPr>
          <p:nvPr>
            <p:ph type="sldNum" sz="quarter" idx="12"/>
          </p:nvPr>
        </p:nvSpPr>
        <p:spPr>
          <a:ln/>
        </p:spPr>
        <p:txBody>
          <a:bodyPr/>
          <a:lstStyle>
            <a:lvl1pPr>
              <a:defRPr/>
            </a:lvl1pPr>
          </a:lstStyle>
          <a:p>
            <a:pPr>
              <a:defRPr/>
            </a:pPr>
            <a:fld id="{9021D2FB-642B-9C49-B8F2-7DDED982D7E3}" type="slidenum">
              <a:rPr lang="en-US" altLang="zh-CN"/>
              <a:pPr>
                <a:defRPr/>
              </a:pPr>
              <a:t>‹#›</a:t>
            </a:fld>
            <a:endParaRPr lang="en-US" altLang="zh-CN"/>
          </a:p>
        </p:txBody>
      </p:sp>
    </p:spTree>
    <p:extLst>
      <p:ext uri="{BB962C8B-B14F-4D97-AF65-F5344CB8AC3E}">
        <p14:creationId xmlns:p14="http://schemas.microsoft.com/office/powerpoint/2010/main" val="293012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259BD20-39DF-7746-B667-205304A62E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C7CFBBC-3BF2-7F4F-9B1D-4C7685FBC5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FCA758B-4A3D-A74F-BA8D-05D8DC389260}"/>
              </a:ext>
            </a:extLst>
          </p:cNvPr>
          <p:cNvSpPr>
            <a:spLocks noGrp="1" noChangeArrowheads="1"/>
          </p:cNvSpPr>
          <p:nvPr>
            <p:ph type="sldNum" sz="quarter" idx="12"/>
          </p:nvPr>
        </p:nvSpPr>
        <p:spPr>
          <a:ln/>
        </p:spPr>
        <p:txBody>
          <a:bodyPr/>
          <a:lstStyle>
            <a:lvl1pPr>
              <a:defRPr/>
            </a:lvl1pPr>
          </a:lstStyle>
          <a:p>
            <a:pPr>
              <a:defRPr/>
            </a:pPr>
            <a:fld id="{45ED5753-D473-0848-AA6B-E791AD9D808D}" type="slidenum">
              <a:rPr lang="en-US" altLang="zh-CN"/>
              <a:pPr>
                <a:defRPr/>
              </a:pPr>
              <a:t>‹#›</a:t>
            </a:fld>
            <a:endParaRPr lang="en-US" altLang="zh-CN"/>
          </a:p>
        </p:txBody>
      </p:sp>
    </p:spTree>
    <p:extLst>
      <p:ext uri="{BB962C8B-B14F-4D97-AF65-F5344CB8AC3E}">
        <p14:creationId xmlns:p14="http://schemas.microsoft.com/office/powerpoint/2010/main" val="173433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F2F9174-B01E-8640-AF8F-FFC1F60F27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2E3024B-B00E-C646-9C2B-06B3045CDA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04AEC6D-361E-F249-94D2-EBFF8FA96E5C}"/>
              </a:ext>
            </a:extLst>
          </p:cNvPr>
          <p:cNvSpPr>
            <a:spLocks noGrp="1" noChangeArrowheads="1"/>
          </p:cNvSpPr>
          <p:nvPr>
            <p:ph type="sldNum" sz="quarter" idx="12"/>
          </p:nvPr>
        </p:nvSpPr>
        <p:spPr>
          <a:ln/>
        </p:spPr>
        <p:txBody>
          <a:bodyPr/>
          <a:lstStyle>
            <a:lvl1pPr>
              <a:defRPr/>
            </a:lvl1pPr>
          </a:lstStyle>
          <a:p>
            <a:pPr>
              <a:defRPr/>
            </a:pPr>
            <a:fld id="{7821D9C5-7E0C-A74A-B202-07B078CBD59A}" type="slidenum">
              <a:rPr lang="en-US" altLang="zh-CN"/>
              <a:pPr>
                <a:defRPr/>
              </a:pPr>
              <a:t>‹#›</a:t>
            </a:fld>
            <a:endParaRPr lang="en-US" altLang="zh-CN"/>
          </a:p>
        </p:txBody>
      </p:sp>
    </p:spTree>
    <p:extLst>
      <p:ext uri="{BB962C8B-B14F-4D97-AF65-F5344CB8AC3E}">
        <p14:creationId xmlns:p14="http://schemas.microsoft.com/office/powerpoint/2010/main" val="30813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E5478F3-845D-434F-A333-7D06545D28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8461F75-1EAA-874C-8104-6110378F13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3D3D010-0611-CA42-8DD8-D26BD719FEBF}"/>
              </a:ext>
            </a:extLst>
          </p:cNvPr>
          <p:cNvSpPr>
            <a:spLocks noGrp="1" noChangeArrowheads="1"/>
          </p:cNvSpPr>
          <p:nvPr>
            <p:ph type="sldNum" sz="quarter" idx="12"/>
          </p:nvPr>
        </p:nvSpPr>
        <p:spPr>
          <a:ln/>
        </p:spPr>
        <p:txBody>
          <a:bodyPr/>
          <a:lstStyle>
            <a:lvl1pPr>
              <a:defRPr/>
            </a:lvl1pPr>
          </a:lstStyle>
          <a:p>
            <a:pPr>
              <a:defRPr/>
            </a:pPr>
            <a:fld id="{12EED305-2B16-E840-8CCB-2D139567D233}" type="slidenum">
              <a:rPr lang="en-US" altLang="zh-CN"/>
              <a:pPr>
                <a:defRPr/>
              </a:pPr>
              <a:t>‹#›</a:t>
            </a:fld>
            <a:endParaRPr lang="en-US" altLang="zh-CN"/>
          </a:p>
        </p:txBody>
      </p:sp>
    </p:spTree>
    <p:extLst>
      <p:ext uri="{BB962C8B-B14F-4D97-AF65-F5344CB8AC3E}">
        <p14:creationId xmlns:p14="http://schemas.microsoft.com/office/powerpoint/2010/main" val="200759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6AE084D-81F5-C04C-85DB-130609111A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152E14E-6F80-5B46-96F0-0937685998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013ABD4-84BA-1544-8E29-9CC3DDEBE062}"/>
              </a:ext>
            </a:extLst>
          </p:cNvPr>
          <p:cNvSpPr>
            <a:spLocks noGrp="1" noChangeArrowheads="1"/>
          </p:cNvSpPr>
          <p:nvPr>
            <p:ph type="sldNum" sz="quarter" idx="12"/>
          </p:nvPr>
        </p:nvSpPr>
        <p:spPr>
          <a:ln/>
        </p:spPr>
        <p:txBody>
          <a:bodyPr/>
          <a:lstStyle>
            <a:lvl1pPr>
              <a:defRPr/>
            </a:lvl1pPr>
          </a:lstStyle>
          <a:p>
            <a:pPr>
              <a:defRPr/>
            </a:pPr>
            <a:fld id="{364C4600-C7EC-A14B-9B51-5579B1126C37}" type="slidenum">
              <a:rPr lang="en-US" altLang="zh-CN"/>
              <a:pPr>
                <a:defRPr/>
              </a:pPr>
              <a:t>‹#›</a:t>
            </a:fld>
            <a:endParaRPr lang="en-US" altLang="zh-CN"/>
          </a:p>
        </p:txBody>
      </p:sp>
    </p:spTree>
    <p:extLst>
      <p:ext uri="{BB962C8B-B14F-4D97-AF65-F5344CB8AC3E}">
        <p14:creationId xmlns:p14="http://schemas.microsoft.com/office/powerpoint/2010/main" val="77791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DCA9B7C-26C8-6A40-945C-8C0EF6A9E6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A522380-02C7-3F40-A9CA-5F349F0B46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899141F-01AC-5944-98F9-638C765C67D2}"/>
              </a:ext>
            </a:extLst>
          </p:cNvPr>
          <p:cNvSpPr>
            <a:spLocks noGrp="1" noChangeArrowheads="1"/>
          </p:cNvSpPr>
          <p:nvPr>
            <p:ph type="sldNum" sz="quarter" idx="12"/>
          </p:nvPr>
        </p:nvSpPr>
        <p:spPr>
          <a:ln/>
        </p:spPr>
        <p:txBody>
          <a:bodyPr/>
          <a:lstStyle>
            <a:lvl1pPr>
              <a:defRPr/>
            </a:lvl1pPr>
          </a:lstStyle>
          <a:p>
            <a:pPr>
              <a:defRPr/>
            </a:pPr>
            <a:fld id="{96C4AB30-CA9C-AA46-90FF-261D96F0FFC5}" type="slidenum">
              <a:rPr lang="en-US" altLang="zh-CN"/>
              <a:pPr>
                <a:defRPr/>
              </a:pPr>
              <a:t>‹#›</a:t>
            </a:fld>
            <a:endParaRPr lang="en-US" altLang="zh-CN"/>
          </a:p>
        </p:txBody>
      </p:sp>
    </p:spTree>
    <p:extLst>
      <p:ext uri="{BB962C8B-B14F-4D97-AF65-F5344CB8AC3E}">
        <p14:creationId xmlns:p14="http://schemas.microsoft.com/office/powerpoint/2010/main" val="179709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712A22D-81DD-0844-B388-61B5468521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5028C1C-AD03-D442-9B22-ECD3D97905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3B79816-EA0A-7C40-8A87-0757A0A8927D}"/>
              </a:ext>
            </a:extLst>
          </p:cNvPr>
          <p:cNvSpPr>
            <a:spLocks noGrp="1" noChangeArrowheads="1"/>
          </p:cNvSpPr>
          <p:nvPr>
            <p:ph type="sldNum" sz="quarter" idx="12"/>
          </p:nvPr>
        </p:nvSpPr>
        <p:spPr>
          <a:ln/>
        </p:spPr>
        <p:txBody>
          <a:bodyPr/>
          <a:lstStyle>
            <a:lvl1pPr>
              <a:defRPr/>
            </a:lvl1pPr>
          </a:lstStyle>
          <a:p>
            <a:pPr>
              <a:defRPr/>
            </a:pPr>
            <a:fld id="{B3F2FE55-91A3-5F47-866A-56B23DCEDCFC}" type="slidenum">
              <a:rPr lang="en-US" altLang="zh-CN"/>
              <a:pPr>
                <a:defRPr/>
              </a:pPr>
              <a:t>‹#›</a:t>
            </a:fld>
            <a:endParaRPr lang="en-US" altLang="zh-CN"/>
          </a:p>
        </p:txBody>
      </p:sp>
    </p:spTree>
    <p:extLst>
      <p:ext uri="{BB962C8B-B14F-4D97-AF65-F5344CB8AC3E}">
        <p14:creationId xmlns:p14="http://schemas.microsoft.com/office/powerpoint/2010/main" val="61288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FEBAB27-5861-344F-A223-534B02FFF3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C862753-C1F3-C34C-874C-FA61BF5364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B354131-6BE9-0844-91F0-96D861E82665}"/>
              </a:ext>
            </a:extLst>
          </p:cNvPr>
          <p:cNvSpPr>
            <a:spLocks noGrp="1" noChangeArrowheads="1"/>
          </p:cNvSpPr>
          <p:nvPr>
            <p:ph type="sldNum" sz="quarter" idx="12"/>
          </p:nvPr>
        </p:nvSpPr>
        <p:spPr>
          <a:ln/>
        </p:spPr>
        <p:txBody>
          <a:bodyPr/>
          <a:lstStyle>
            <a:lvl1pPr>
              <a:defRPr/>
            </a:lvl1pPr>
          </a:lstStyle>
          <a:p>
            <a:pPr>
              <a:defRPr/>
            </a:pPr>
            <a:fld id="{4C22D994-09F4-2147-8276-8C08B2AB84FA}" type="slidenum">
              <a:rPr lang="en-US" altLang="zh-CN"/>
              <a:pPr>
                <a:defRPr/>
              </a:pPr>
              <a:t>‹#›</a:t>
            </a:fld>
            <a:endParaRPr lang="en-US" altLang="zh-CN"/>
          </a:p>
        </p:txBody>
      </p:sp>
    </p:spTree>
    <p:extLst>
      <p:ext uri="{BB962C8B-B14F-4D97-AF65-F5344CB8AC3E}">
        <p14:creationId xmlns:p14="http://schemas.microsoft.com/office/powerpoint/2010/main" val="8689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42E3DC1-D779-D94C-B016-CD1755BE0F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7E21E13-637E-3147-B61F-6C09CDE87C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341A8E3-49A4-6841-ADEA-6207FA5D0968}"/>
              </a:ext>
            </a:extLst>
          </p:cNvPr>
          <p:cNvSpPr>
            <a:spLocks noGrp="1" noChangeArrowheads="1"/>
          </p:cNvSpPr>
          <p:nvPr>
            <p:ph type="sldNum" sz="quarter" idx="12"/>
          </p:nvPr>
        </p:nvSpPr>
        <p:spPr>
          <a:ln/>
        </p:spPr>
        <p:txBody>
          <a:bodyPr/>
          <a:lstStyle>
            <a:lvl1pPr>
              <a:defRPr/>
            </a:lvl1pPr>
          </a:lstStyle>
          <a:p>
            <a:pPr>
              <a:defRPr/>
            </a:pPr>
            <a:fld id="{85050924-828C-A448-A556-9368A2DCA51D}" type="slidenum">
              <a:rPr lang="en-US" altLang="zh-CN"/>
              <a:pPr>
                <a:defRPr/>
              </a:pPr>
              <a:t>‹#›</a:t>
            </a:fld>
            <a:endParaRPr lang="en-US" altLang="zh-CN"/>
          </a:p>
        </p:txBody>
      </p:sp>
    </p:spTree>
    <p:extLst>
      <p:ext uri="{BB962C8B-B14F-4D97-AF65-F5344CB8AC3E}">
        <p14:creationId xmlns:p14="http://schemas.microsoft.com/office/powerpoint/2010/main" val="397449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0FB2F95-EC5C-2F49-ACF8-BC6A933889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2DA0FD0-92FB-A945-AE39-1B21DEF26B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5DF9BA2-0502-524F-853B-6C75935A1264}"/>
              </a:ext>
            </a:extLst>
          </p:cNvPr>
          <p:cNvSpPr>
            <a:spLocks noGrp="1" noChangeArrowheads="1"/>
          </p:cNvSpPr>
          <p:nvPr>
            <p:ph type="sldNum" sz="quarter" idx="12"/>
          </p:nvPr>
        </p:nvSpPr>
        <p:spPr>
          <a:ln/>
        </p:spPr>
        <p:txBody>
          <a:bodyPr/>
          <a:lstStyle>
            <a:lvl1pPr>
              <a:defRPr/>
            </a:lvl1pPr>
          </a:lstStyle>
          <a:p>
            <a:pPr>
              <a:defRPr/>
            </a:pPr>
            <a:fld id="{B432D079-B29E-9C47-8B81-004265432EE8}" type="slidenum">
              <a:rPr lang="en-US" altLang="zh-CN"/>
              <a:pPr>
                <a:defRPr/>
              </a:pPr>
              <a:t>‹#›</a:t>
            </a:fld>
            <a:endParaRPr lang="en-US" altLang="zh-CN"/>
          </a:p>
        </p:txBody>
      </p:sp>
    </p:spTree>
    <p:extLst>
      <p:ext uri="{BB962C8B-B14F-4D97-AF65-F5344CB8AC3E}">
        <p14:creationId xmlns:p14="http://schemas.microsoft.com/office/powerpoint/2010/main" val="368905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AB8A37D-9825-7841-851C-A78B77FD38C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1BADC3D-A8FA-004B-916D-7AC7677E483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a:extLst>
              <a:ext uri="{FF2B5EF4-FFF2-40B4-BE49-F238E27FC236}">
                <a16:creationId xmlns:a16="http://schemas.microsoft.com/office/drawing/2014/main" id="{61AFDF5A-0402-CD4D-82CC-50C8D3B9DBB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D0D2FADB-FA44-C341-A5AE-BBAE6A6020A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E620FD46-9680-7C4B-A365-FD77A7456E7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4B6762F-8666-C04B-AB4D-77D8953621E3}" type="slidenum">
              <a:rPr lang="en-US" altLang="zh-CN"/>
              <a:pPr>
                <a:defRPr/>
              </a:pPr>
              <a:t>‹#›</a:t>
            </a:fld>
            <a:endParaRPr lang="en-US" altLang="zh-CN"/>
          </a:p>
        </p:txBody>
      </p:sp>
      <p:sp>
        <p:nvSpPr>
          <p:cNvPr id="1031" name="TextBox 10">
            <a:extLst>
              <a:ext uri="{FF2B5EF4-FFF2-40B4-BE49-F238E27FC236}">
                <a16:creationId xmlns:a16="http://schemas.microsoft.com/office/drawing/2014/main" id="{03C6E31A-FB8C-5042-B943-98482107BEC1}"/>
              </a:ext>
            </a:extLst>
          </p:cNvPr>
          <p:cNvSpPr txBox="1">
            <a:spLocks noChangeArrowheads="1"/>
          </p:cNvSpPr>
          <p:nvPr/>
        </p:nvSpPr>
        <p:spPr bwMode="auto">
          <a:xfrm>
            <a:off x="7451725" y="188913"/>
            <a:ext cx="1296988" cy="368300"/>
          </a:xfrm>
          <a:prstGeom prst="rect">
            <a:avLst/>
          </a:prstGeom>
          <a:noFill/>
          <a:ln>
            <a:noFill/>
          </a:ln>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a:solidFill>
                  <a:schemeClr val="bg1"/>
                </a:solidFill>
                <a:latin typeface="华文新魏" charset="0"/>
                <a:ea typeface="华文新魏" charset="0"/>
              </a:rPr>
              <a:t>软 件 工 程</a:t>
            </a:r>
          </a:p>
        </p:txBody>
      </p:sp>
    </p:spTree>
  </p:cSld>
  <p:clrMap bg1="lt1" tx1="dk1" bg2="lt2" tx2="dk2" accent1="accent1" accent2="accent2" accent3="accent3" accent4="accent4" accent5="accent5" accent6="accent6" hlink="hlink" folHlink="folHlink"/>
  <p:sldLayoutIdLst>
    <p:sldLayoutId id="2147483805"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5">
            <a:extLst>
              <a:ext uri="{FF2B5EF4-FFF2-40B4-BE49-F238E27FC236}">
                <a16:creationId xmlns:a16="http://schemas.microsoft.com/office/drawing/2014/main" id="{EB8CC49F-1413-1444-A66C-49EAA20FAF0B}"/>
              </a:ext>
            </a:extLst>
          </p:cNvPr>
          <p:cNvSpPr>
            <a:spLocks noGrp="1" noChangeArrowheads="1"/>
          </p:cNvSpPr>
          <p:nvPr>
            <p:ph type="ctrTitle"/>
          </p:nvPr>
        </p:nvSpPr>
        <p:spPr/>
        <p:txBody>
          <a:bodyPr/>
          <a:lstStyle/>
          <a:p>
            <a:pPr eaLnBrk="1" hangingPunct="1"/>
            <a:r>
              <a:rPr lang="zh-CN" altLang="en-US" dirty="0"/>
              <a:t>第</a:t>
            </a:r>
            <a:r>
              <a:rPr lang="en-US" altLang="zh-CN" dirty="0"/>
              <a:t>20</a:t>
            </a:r>
            <a:r>
              <a:rPr lang="zh-CN" altLang="en-US" dirty="0"/>
              <a:t>章 软件项目估算</a:t>
            </a:r>
          </a:p>
        </p:txBody>
      </p:sp>
      <p:sp>
        <p:nvSpPr>
          <p:cNvPr id="14338" name="副标题 6">
            <a:extLst>
              <a:ext uri="{FF2B5EF4-FFF2-40B4-BE49-F238E27FC236}">
                <a16:creationId xmlns:a16="http://schemas.microsoft.com/office/drawing/2014/main" id="{9A7B8A52-05BE-4D4E-93B7-E6641B093332}"/>
              </a:ext>
            </a:extLst>
          </p:cNvPr>
          <p:cNvSpPr>
            <a:spLocks noGrp="1" noChangeArrowheads="1"/>
          </p:cNvSpPr>
          <p:nvPr>
            <p:ph type="subTitle" idx="1"/>
          </p:nvPr>
        </p:nvSpPr>
        <p:spPr/>
        <p:txBody>
          <a:bodyPr/>
          <a:lstStyle/>
          <a:p>
            <a:pPr eaLnBrk="1" hangingPunct="1"/>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61326533-708B-7F4B-8267-D5112F8A2E8C}"/>
              </a:ext>
            </a:extLst>
          </p:cNvPr>
          <p:cNvSpPr>
            <a:spLocks noGrp="1" noChangeArrowheads="1"/>
          </p:cNvSpPr>
          <p:nvPr>
            <p:ph type="title"/>
          </p:nvPr>
        </p:nvSpPr>
        <p:spPr/>
        <p:txBody>
          <a:bodyPr/>
          <a:lstStyle/>
          <a:p>
            <a:pPr eaLnBrk="1" hangingPunct="1"/>
            <a:r>
              <a:rPr lang="nb-NO" altLang="zh-CN"/>
              <a:t>20.</a:t>
            </a:r>
            <a:r>
              <a:rPr lang="en-US" altLang="zh-CN"/>
              <a:t>5 </a:t>
            </a:r>
            <a:r>
              <a:rPr lang="zh-CN" altLang="en-US"/>
              <a:t>软件项目估算</a:t>
            </a:r>
          </a:p>
        </p:txBody>
      </p:sp>
      <p:sp>
        <p:nvSpPr>
          <p:cNvPr id="3" name="内容占位符 2">
            <a:extLst>
              <a:ext uri="{FF2B5EF4-FFF2-40B4-BE49-F238E27FC236}">
                <a16:creationId xmlns:a16="http://schemas.microsoft.com/office/drawing/2014/main" id="{65FE5B40-4CC4-7042-BAF6-87178F182DAE}"/>
              </a:ext>
            </a:extLst>
          </p:cNvPr>
          <p:cNvSpPr>
            <a:spLocks noGrp="1" noChangeArrowheads="1"/>
          </p:cNvSpPr>
          <p:nvPr>
            <p:ph idx="1"/>
          </p:nvPr>
        </p:nvSpPr>
        <p:spPr>
          <a:xfrm>
            <a:off x="250825" y="1557338"/>
            <a:ext cx="8893175" cy="4525962"/>
          </a:xfrm>
        </p:spPr>
        <p:txBody>
          <a:bodyPr/>
          <a:lstStyle/>
          <a:p>
            <a:pPr eaLnBrk="1" hangingPunct="1"/>
            <a:r>
              <a:rPr lang="zh-CN" altLang="en-US" sz="2800"/>
              <a:t>软件成本和工作量的估算从来都不精确</a:t>
            </a:r>
            <a:endParaRPr lang="en-US" altLang="zh-CN" sz="2800"/>
          </a:p>
          <a:p>
            <a:pPr eaLnBrk="1" hangingPunct="1"/>
            <a:r>
              <a:rPr lang="zh-CN" altLang="en-US" sz="2800"/>
              <a:t>为得到可靠的成本和工作量估算，有很多选择：</a:t>
            </a:r>
            <a:endParaRPr lang="en-US" altLang="zh-CN" sz="2800"/>
          </a:p>
          <a:p>
            <a:pPr marL="971550" lvl="1" indent="-514350" eaLnBrk="1" hangingPunct="1">
              <a:buFontTx/>
              <a:buAutoNum type="arabicPeriod"/>
            </a:pPr>
            <a:r>
              <a:rPr lang="zh-CN" altLang="en-US" sz="2400"/>
              <a:t>把估算推迟到项目的后期进行 </a:t>
            </a:r>
            <a:r>
              <a:rPr lang="en-US" altLang="zh-CN" sz="2400"/>
              <a:t>–</a:t>
            </a:r>
            <a:r>
              <a:rPr lang="zh-CN" altLang="en-US" sz="2400"/>
              <a:t>不现实</a:t>
            </a:r>
            <a:endParaRPr lang="en-US" altLang="zh-CN" sz="2400"/>
          </a:p>
          <a:p>
            <a:pPr marL="971550" lvl="1" indent="-514350" eaLnBrk="1" hangingPunct="1">
              <a:buFontTx/>
              <a:buAutoNum type="arabicPeriod"/>
            </a:pPr>
            <a:r>
              <a:rPr lang="zh-CN" altLang="en-US" sz="2400"/>
              <a:t>根据已经完成的类似项目进行估算</a:t>
            </a:r>
            <a:r>
              <a:rPr lang="en-US" altLang="zh-CN" sz="2400"/>
              <a:t>—</a:t>
            </a:r>
            <a:r>
              <a:rPr lang="zh-CN" altLang="en-US" sz="2400"/>
              <a:t>不总能</a:t>
            </a:r>
            <a:endParaRPr lang="en-US" altLang="zh-CN" sz="2400"/>
          </a:p>
          <a:p>
            <a:pPr marL="971550" lvl="1" indent="-514350" eaLnBrk="1" hangingPunct="1">
              <a:buFontTx/>
              <a:buAutoNum type="arabicPeriod"/>
            </a:pPr>
            <a:r>
              <a:rPr lang="zh-CN" altLang="en-US" sz="2400"/>
              <a:t>使用比较简单的分解技术，生成项目的成本和工作量估算</a:t>
            </a:r>
            <a:endParaRPr lang="en-US" altLang="zh-CN" sz="2400"/>
          </a:p>
          <a:p>
            <a:pPr marL="971550" lvl="1" indent="-514350" eaLnBrk="1" hangingPunct="1">
              <a:buFontTx/>
              <a:buAutoNum type="arabicPeriod"/>
            </a:pPr>
            <a:r>
              <a:rPr lang="zh-CN" altLang="en-US" sz="2400"/>
              <a:t>使用一个或多个经验模型来进行软件成本和工作量估算</a:t>
            </a:r>
            <a:endParaRPr lang="en-US" altLang="zh-CN" sz="2400"/>
          </a:p>
          <a:p>
            <a:pPr marL="971550" lvl="1" indent="-514350" eaLnBrk="1" hangingPunct="1">
              <a:buFontTx/>
              <a:buNone/>
            </a:pPr>
            <a:r>
              <a:rPr lang="zh-CN" altLang="en-US" sz="2400"/>
              <a:t>多采用</a:t>
            </a:r>
            <a:r>
              <a:rPr lang="en-US" altLang="zh-CN" sz="2400"/>
              <a:t>3</a:t>
            </a:r>
            <a:r>
              <a:rPr lang="zh-CN" altLang="en-US" sz="2400"/>
              <a:t>，</a:t>
            </a:r>
            <a:r>
              <a:rPr lang="en-US" altLang="zh-CN" sz="2400"/>
              <a:t>4 </a:t>
            </a:r>
            <a:r>
              <a:rPr lang="zh-CN" altLang="en-US" sz="2400"/>
              <a:t>交叉检查的形式</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6E2CEB60-656C-AB46-AE17-40562B21F89B}"/>
              </a:ext>
            </a:extLst>
          </p:cNvPr>
          <p:cNvSpPr>
            <a:spLocks noGrp="1" noChangeArrowheads="1"/>
          </p:cNvSpPr>
          <p:nvPr>
            <p:ph type="title"/>
          </p:nvPr>
        </p:nvSpPr>
        <p:spPr/>
        <p:txBody>
          <a:bodyPr/>
          <a:lstStyle/>
          <a:p>
            <a:pPr eaLnBrk="1" hangingPunct="1"/>
            <a:r>
              <a:rPr lang="nb-NO" altLang="zh-CN"/>
              <a:t>20.</a:t>
            </a:r>
            <a:r>
              <a:rPr lang="en-US" altLang="zh-CN"/>
              <a:t>6 </a:t>
            </a:r>
            <a:r>
              <a:rPr lang="zh-CN" altLang="en-US"/>
              <a:t>分解技术</a:t>
            </a:r>
          </a:p>
        </p:txBody>
      </p:sp>
      <p:sp>
        <p:nvSpPr>
          <p:cNvPr id="24578" name="内容占位符 2">
            <a:extLst>
              <a:ext uri="{FF2B5EF4-FFF2-40B4-BE49-F238E27FC236}">
                <a16:creationId xmlns:a16="http://schemas.microsoft.com/office/drawing/2014/main" id="{762981A8-DDC4-6C4B-93C8-3E1794918B9C}"/>
              </a:ext>
            </a:extLst>
          </p:cNvPr>
          <p:cNvSpPr>
            <a:spLocks noGrp="1" noChangeArrowheads="1"/>
          </p:cNvSpPr>
          <p:nvPr>
            <p:ph idx="1"/>
          </p:nvPr>
        </p:nvSpPr>
        <p:spPr/>
        <p:txBody>
          <a:bodyPr/>
          <a:lstStyle/>
          <a:p>
            <a:pPr eaLnBrk="1" hangingPunct="1"/>
            <a:r>
              <a:rPr lang="zh-CN" altLang="en-US"/>
              <a:t>将复杂问题分解成较小的问题，再定义它们的特性</a:t>
            </a:r>
            <a:endParaRPr lang="en-US" altLang="zh-CN"/>
          </a:p>
          <a:p>
            <a:pPr eaLnBrk="1" hangingPunct="1"/>
            <a:r>
              <a:rPr lang="zh-CN" altLang="en-US"/>
              <a:t>分解技术：</a:t>
            </a:r>
            <a:endParaRPr lang="en-US" altLang="zh-CN"/>
          </a:p>
          <a:p>
            <a:pPr lvl="1" eaLnBrk="1" hangingPunct="1"/>
            <a:r>
              <a:rPr lang="zh-CN" altLang="en-US"/>
              <a:t>问题分解和过程分解</a:t>
            </a:r>
            <a:endParaRPr lang="en-US" altLang="zh-CN"/>
          </a:p>
          <a:p>
            <a:pPr lvl="1" eaLnBrk="1" hangingPunct="1"/>
            <a:r>
              <a:rPr lang="zh-CN" altLang="en-US"/>
              <a:t>估算可采用任一种，但需要理解软件范围，估计其“规模”</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28C4696E-DE09-BF4E-BC5F-9360056CAD91}"/>
              </a:ext>
            </a:extLst>
          </p:cNvPr>
          <p:cNvSpPr>
            <a:spLocks noGrp="1" noChangeArrowheads="1"/>
          </p:cNvSpPr>
          <p:nvPr>
            <p:ph type="title"/>
          </p:nvPr>
        </p:nvSpPr>
        <p:spPr/>
        <p:txBody>
          <a:bodyPr/>
          <a:lstStyle/>
          <a:p>
            <a:pPr algn="l" eaLnBrk="1" hangingPunct="1"/>
            <a:r>
              <a:rPr lang="en-US" altLang="zh-CN" sz="3400"/>
              <a:t>1. </a:t>
            </a:r>
            <a:r>
              <a:rPr lang="zh-CN" altLang="en-US" sz="3400"/>
              <a:t>软件规模估算</a:t>
            </a:r>
          </a:p>
        </p:txBody>
      </p:sp>
      <p:sp>
        <p:nvSpPr>
          <p:cNvPr id="25602" name="内容占位符 2">
            <a:extLst>
              <a:ext uri="{FF2B5EF4-FFF2-40B4-BE49-F238E27FC236}">
                <a16:creationId xmlns:a16="http://schemas.microsoft.com/office/drawing/2014/main" id="{B964A7D1-5C17-4E40-B034-405190E7320B}"/>
              </a:ext>
            </a:extLst>
          </p:cNvPr>
          <p:cNvSpPr>
            <a:spLocks noGrp="1" noChangeArrowheads="1"/>
          </p:cNvSpPr>
          <p:nvPr>
            <p:ph idx="1"/>
          </p:nvPr>
        </p:nvSpPr>
        <p:spPr/>
        <p:txBody>
          <a:bodyPr/>
          <a:lstStyle/>
          <a:p>
            <a:pPr eaLnBrk="1" hangingPunct="1"/>
            <a:r>
              <a:rPr lang="zh-CN" altLang="en-US"/>
              <a:t>基于问题的估算</a:t>
            </a:r>
            <a:endParaRPr lang="en-US" altLang="zh-CN"/>
          </a:p>
          <a:p>
            <a:pPr eaLnBrk="1" hangingPunct="1"/>
            <a:r>
              <a:rPr lang="zh-CN" altLang="en-US"/>
              <a:t>基于过程的估算</a:t>
            </a:r>
            <a:endParaRPr lang="en-US" altLang="zh-CN"/>
          </a:p>
          <a:p>
            <a:pPr eaLnBrk="1" hangingPunct="1"/>
            <a:r>
              <a:rPr lang="zh-CN" altLang="en-US"/>
              <a:t>基于用例的估算</a:t>
            </a:r>
            <a:endParaRPr lang="en-US" altLang="zh-CN"/>
          </a:p>
          <a:p>
            <a:pPr eaLnBrk="1" hangingPunct="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2E049D83-3BB7-124C-88AD-2AC866D03201}"/>
              </a:ext>
            </a:extLst>
          </p:cNvPr>
          <p:cNvSpPr>
            <a:spLocks noGrp="1" noChangeArrowheads="1"/>
          </p:cNvSpPr>
          <p:nvPr>
            <p:ph type="title"/>
          </p:nvPr>
        </p:nvSpPr>
        <p:spPr/>
        <p:txBody>
          <a:bodyPr/>
          <a:lstStyle/>
          <a:p>
            <a:pPr algn="l" eaLnBrk="1" hangingPunct="1"/>
            <a:r>
              <a:rPr lang="zh-CN" altLang="en-US" sz="3400"/>
              <a:t>（</a:t>
            </a:r>
            <a:r>
              <a:rPr lang="en-US" altLang="zh-CN" sz="3400"/>
              <a:t>1</a:t>
            </a:r>
            <a:r>
              <a:rPr lang="zh-CN" altLang="en-US" sz="3400"/>
              <a:t>）基于问题的估算</a:t>
            </a:r>
          </a:p>
        </p:txBody>
      </p:sp>
      <p:sp>
        <p:nvSpPr>
          <p:cNvPr id="26626" name="内容占位符 2">
            <a:extLst>
              <a:ext uri="{FF2B5EF4-FFF2-40B4-BE49-F238E27FC236}">
                <a16:creationId xmlns:a16="http://schemas.microsoft.com/office/drawing/2014/main" id="{BE2FCDDC-82A3-0440-A65F-6A3B82979A6F}"/>
              </a:ext>
            </a:extLst>
          </p:cNvPr>
          <p:cNvSpPr>
            <a:spLocks noGrp="1" noChangeArrowheads="1"/>
          </p:cNvSpPr>
          <p:nvPr>
            <p:ph idx="1"/>
          </p:nvPr>
        </p:nvSpPr>
        <p:spPr/>
        <p:txBody>
          <a:bodyPr/>
          <a:lstStyle/>
          <a:p>
            <a:pPr eaLnBrk="1" hangingPunct="1">
              <a:lnSpc>
                <a:spcPct val="100000"/>
              </a:lnSpc>
            </a:pPr>
            <a:r>
              <a:rPr lang="en-US" altLang="zh-CN"/>
              <a:t>LOC</a:t>
            </a:r>
            <a:r>
              <a:rPr lang="zh-CN" altLang="en-US"/>
              <a:t>估算</a:t>
            </a:r>
            <a:endParaRPr lang="en-US" altLang="zh-CN"/>
          </a:p>
          <a:p>
            <a:pPr eaLnBrk="1" hangingPunct="1">
              <a:lnSpc>
                <a:spcPct val="100000"/>
              </a:lnSpc>
            </a:pPr>
            <a:r>
              <a:rPr lang="en-US" altLang="zh-CN"/>
              <a:t>FP</a:t>
            </a:r>
            <a:r>
              <a:rPr lang="zh-CN" altLang="en-US"/>
              <a:t>估算</a:t>
            </a:r>
            <a:endParaRPr lang="en-US" altLang="zh-CN"/>
          </a:p>
          <a:p>
            <a:pPr eaLnBrk="1" hangingPunct="1">
              <a:lnSpc>
                <a:spcPct val="100000"/>
              </a:lnSpc>
            </a:pPr>
            <a:r>
              <a:rPr lang="zh-CN" altLang="en-US"/>
              <a:t>估算过程：</a:t>
            </a:r>
            <a:endParaRPr lang="en-US" altLang="zh-CN"/>
          </a:p>
          <a:p>
            <a:pPr lvl="1" eaLnBrk="1" hangingPunct="1">
              <a:lnSpc>
                <a:spcPct val="100000"/>
              </a:lnSpc>
            </a:pPr>
            <a:r>
              <a:rPr lang="zh-CN" altLang="en-US"/>
              <a:t>首先利用历史数据或凭直觉为每个功能或信息域估算出一个乐观的、可能的和悲观的数据</a:t>
            </a:r>
            <a:endParaRPr lang="en-US" altLang="zh-CN"/>
          </a:p>
          <a:p>
            <a:pPr lvl="1" eaLnBrk="1" hangingPunct="1">
              <a:lnSpc>
                <a:spcPct val="100000"/>
              </a:lnSpc>
            </a:pPr>
            <a:r>
              <a:rPr lang="zh-CN" altLang="en-US"/>
              <a:t>接着计算三点期望值</a:t>
            </a:r>
            <a:endParaRPr lang="en-US" altLang="zh-CN"/>
          </a:p>
          <a:p>
            <a:pPr lvl="1" eaLnBrk="1" hangingPunct="1">
              <a:lnSpc>
                <a:spcPct val="100000"/>
              </a:lnSpc>
            </a:pPr>
            <a:endParaRPr lang="en-US" altLang="zh-CN"/>
          </a:p>
          <a:p>
            <a:pPr lvl="1" eaLnBrk="1" hangingPunct="1">
              <a:lnSpc>
                <a:spcPct val="100000"/>
              </a:lnSpc>
            </a:pPr>
            <a:endParaRPr lang="en-US" altLang="zh-CN"/>
          </a:p>
          <a:p>
            <a:pPr lvl="1" eaLnBrk="1" hangingPunct="1">
              <a:lnSpc>
                <a:spcPct val="100000"/>
              </a:lnSpc>
            </a:pPr>
            <a:r>
              <a:rPr lang="zh-CN" altLang="en-US"/>
              <a:t>应用历史生产率数据</a:t>
            </a:r>
            <a:endParaRPr lang="en-US" altLang="zh-CN"/>
          </a:p>
          <a:p>
            <a:pPr lvl="1" eaLnBrk="1" hangingPunct="1">
              <a:lnSpc>
                <a:spcPct val="100000"/>
              </a:lnSpc>
            </a:pPr>
            <a:endParaRPr lang="en-US" altLang="zh-CN"/>
          </a:p>
        </p:txBody>
      </p:sp>
      <p:pic>
        <p:nvPicPr>
          <p:cNvPr id="26627" name="Picture 2">
            <a:extLst>
              <a:ext uri="{FF2B5EF4-FFF2-40B4-BE49-F238E27FC236}">
                <a16:creationId xmlns:a16="http://schemas.microsoft.com/office/drawing/2014/main" id="{413A16B8-747D-4A4B-AA21-5B0430EDC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4857750"/>
            <a:ext cx="49561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B957B532-ADF3-5E47-9EC0-B31DBAE485B1}"/>
              </a:ext>
            </a:extLst>
          </p:cNvPr>
          <p:cNvSpPr>
            <a:spLocks noGrp="1" noChangeArrowheads="1"/>
          </p:cNvSpPr>
          <p:nvPr>
            <p:ph type="title"/>
          </p:nvPr>
        </p:nvSpPr>
        <p:spPr/>
        <p:txBody>
          <a:bodyPr/>
          <a:lstStyle/>
          <a:p>
            <a:pPr eaLnBrk="1" hangingPunct="1"/>
            <a:r>
              <a:rPr lang="en-US" altLang="zh-CN"/>
              <a:t>LOC</a:t>
            </a:r>
            <a:r>
              <a:rPr lang="zh-CN" altLang="en-US"/>
              <a:t>估算实例</a:t>
            </a:r>
          </a:p>
        </p:txBody>
      </p:sp>
      <p:sp>
        <p:nvSpPr>
          <p:cNvPr id="27650" name="内容占位符 2">
            <a:extLst>
              <a:ext uri="{FF2B5EF4-FFF2-40B4-BE49-F238E27FC236}">
                <a16:creationId xmlns:a16="http://schemas.microsoft.com/office/drawing/2014/main" id="{C5A9A7DD-58EA-9845-A448-F798C4765A5A}"/>
              </a:ext>
            </a:extLst>
          </p:cNvPr>
          <p:cNvSpPr>
            <a:spLocks noGrp="1" noChangeArrowheads="1"/>
          </p:cNvSpPr>
          <p:nvPr>
            <p:ph idx="1"/>
          </p:nvPr>
        </p:nvSpPr>
        <p:spPr/>
        <p:txBody>
          <a:bodyPr/>
          <a:lstStyle/>
          <a:p>
            <a:pPr eaLnBrk="1" hangingPunct="1">
              <a:lnSpc>
                <a:spcPct val="100000"/>
              </a:lnSpc>
            </a:pPr>
            <a:r>
              <a:rPr lang="zh-CN" altLang="en-US" sz="2800">
                <a:solidFill>
                  <a:srgbClr val="FF0000"/>
                </a:solidFill>
              </a:rPr>
              <a:t>实例</a:t>
            </a:r>
            <a:r>
              <a:rPr lang="zh-CN" altLang="en-US" sz="2800"/>
              <a:t>：机械</a:t>
            </a:r>
            <a:r>
              <a:rPr lang="en-US" altLang="zh-CN" sz="2800"/>
              <a:t>CAD</a:t>
            </a:r>
            <a:r>
              <a:rPr lang="zh-CN" altLang="en-US" sz="2800"/>
              <a:t>软件接受工程师输入的二维或三维几何数据。工程师通过用户界面与</a:t>
            </a:r>
            <a:r>
              <a:rPr lang="en-US" altLang="zh-CN" sz="2800"/>
              <a:t>CAD</a:t>
            </a:r>
            <a:r>
              <a:rPr lang="zh-CN" altLang="en-US" sz="2800"/>
              <a:t>系统进行交互并控制它。该用户界面应表现出良好的人机界面设计特征。所有的几何数据和其他支持信息都保存在一个</a:t>
            </a:r>
            <a:r>
              <a:rPr lang="en-US" altLang="zh-CN" sz="2800"/>
              <a:t>CAD</a:t>
            </a:r>
            <a:r>
              <a:rPr lang="zh-CN" altLang="en-US" sz="2800"/>
              <a:t>数据库中。要开发一些设计分析模块，以产生所需的输出，这些输出将要显示在各种不同的图形设备上。软件必须设计成能够控制外部设备，并能与外部设备（包括鼠标、数字化仪、激光打印机和绘图机）进行交互。</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83D89B97-E020-3745-9896-0FD1CC6A7278}"/>
              </a:ext>
            </a:extLst>
          </p:cNvPr>
          <p:cNvSpPr>
            <a:spLocks noGrp="1" noChangeArrowheads="1"/>
          </p:cNvSpPr>
          <p:nvPr>
            <p:ph type="title"/>
          </p:nvPr>
        </p:nvSpPr>
        <p:spPr/>
        <p:txBody>
          <a:bodyPr/>
          <a:lstStyle/>
          <a:p>
            <a:pPr eaLnBrk="1" hangingPunct="1"/>
            <a:endParaRPr lang="zh-CN" altLang="en-US"/>
          </a:p>
        </p:txBody>
      </p:sp>
      <p:pic>
        <p:nvPicPr>
          <p:cNvPr id="28674" name="Picture 2">
            <a:extLst>
              <a:ext uri="{FF2B5EF4-FFF2-40B4-BE49-F238E27FC236}">
                <a16:creationId xmlns:a16="http://schemas.microsoft.com/office/drawing/2014/main" id="{8AF252CA-D806-1749-BF72-E92A19A874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214438"/>
            <a:ext cx="9150350" cy="3357562"/>
          </a:xfrm>
        </p:spPr>
      </p:pic>
      <p:sp>
        <p:nvSpPr>
          <p:cNvPr id="28675" name="TextBox 4">
            <a:extLst>
              <a:ext uri="{FF2B5EF4-FFF2-40B4-BE49-F238E27FC236}">
                <a16:creationId xmlns:a16="http://schemas.microsoft.com/office/drawing/2014/main" id="{E5DECC85-7998-0646-8FAB-021F8BAF0C23}"/>
              </a:ext>
            </a:extLst>
          </p:cNvPr>
          <p:cNvSpPr txBox="1">
            <a:spLocks noChangeArrowheads="1"/>
          </p:cNvSpPr>
          <p:nvPr/>
        </p:nvSpPr>
        <p:spPr bwMode="auto">
          <a:xfrm>
            <a:off x="2857500" y="4857750"/>
            <a:ext cx="3536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800"/>
              <a:t>图 </a:t>
            </a:r>
            <a:r>
              <a:rPr lang="en-US" altLang="zh-CN" sz="2800"/>
              <a:t>LOC</a:t>
            </a:r>
            <a:r>
              <a:rPr lang="zh-CN" altLang="en-US" sz="2800"/>
              <a:t>方法的估算表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44630759-5F7A-0D4D-9AF2-915C865909BE}"/>
              </a:ext>
            </a:extLst>
          </p:cNvPr>
          <p:cNvSpPr>
            <a:spLocks noGrp="1" noChangeArrowheads="1"/>
          </p:cNvSpPr>
          <p:nvPr>
            <p:ph type="title"/>
          </p:nvPr>
        </p:nvSpPr>
        <p:spPr/>
        <p:txBody>
          <a:bodyPr/>
          <a:lstStyle/>
          <a:p>
            <a:pPr eaLnBrk="1" hangingPunct="1"/>
            <a:r>
              <a:rPr lang="en-US" altLang="zh-CN"/>
              <a:t>LOC</a:t>
            </a:r>
            <a:r>
              <a:rPr lang="zh-CN" altLang="en-US"/>
              <a:t>估算实例（续）</a:t>
            </a:r>
          </a:p>
        </p:txBody>
      </p:sp>
      <p:sp>
        <p:nvSpPr>
          <p:cNvPr id="29698" name="内容占位符 2">
            <a:extLst>
              <a:ext uri="{FF2B5EF4-FFF2-40B4-BE49-F238E27FC236}">
                <a16:creationId xmlns:a16="http://schemas.microsoft.com/office/drawing/2014/main" id="{D61C372B-1966-9347-96D8-C3795DA5ACF5}"/>
              </a:ext>
            </a:extLst>
          </p:cNvPr>
          <p:cNvSpPr>
            <a:spLocks noGrp="1" noChangeArrowheads="1"/>
          </p:cNvSpPr>
          <p:nvPr>
            <p:ph idx="1"/>
          </p:nvPr>
        </p:nvSpPr>
        <p:spPr/>
        <p:txBody>
          <a:bodyPr/>
          <a:lstStyle/>
          <a:p>
            <a:pPr eaLnBrk="1" hangingPunct="1"/>
            <a:r>
              <a:rPr lang="zh-CN" altLang="en-US"/>
              <a:t>回顾历史数据，这类系统的组织平均生产率是</a:t>
            </a:r>
            <a:r>
              <a:rPr lang="en-US" altLang="zh-CN"/>
              <a:t>620LOC/pm</a:t>
            </a:r>
            <a:r>
              <a:rPr lang="zh-CN" altLang="en-US"/>
              <a:t>。若一个劳动力的价格是每月</a:t>
            </a:r>
            <a:r>
              <a:rPr lang="en-US" altLang="zh-CN"/>
              <a:t>8000</a:t>
            </a:r>
            <a:r>
              <a:rPr lang="zh-CN" altLang="en-US"/>
              <a:t>美元</a:t>
            </a:r>
            <a:endParaRPr lang="en-US" altLang="zh-CN"/>
          </a:p>
          <a:p>
            <a:pPr lvl="1" eaLnBrk="1" hangingPunct="1"/>
            <a:r>
              <a:rPr lang="zh-CN" altLang="en-US"/>
              <a:t>则每行代码的成本是</a:t>
            </a:r>
            <a:r>
              <a:rPr lang="en-US" altLang="zh-CN"/>
              <a:t>8000/620 ≈ 13</a:t>
            </a:r>
            <a:r>
              <a:rPr lang="zh-CN" altLang="en-US"/>
              <a:t>美元</a:t>
            </a:r>
            <a:endParaRPr lang="en-US" altLang="zh-CN"/>
          </a:p>
          <a:p>
            <a:pPr lvl="1" eaLnBrk="1" hangingPunct="1"/>
            <a:r>
              <a:rPr lang="zh-CN" altLang="en-US"/>
              <a:t>则项目总成本为：</a:t>
            </a:r>
            <a:r>
              <a:rPr lang="en-US" altLang="zh-CN"/>
              <a:t>33200*13 ≈ 431000</a:t>
            </a:r>
            <a:r>
              <a:rPr lang="zh-CN" altLang="en-US"/>
              <a:t>美元。</a:t>
            </a:r>
            <a:endParaRPr lang="en-US" altLang="zh-CN"/>
          </a:p>
          <a:p>
            <a:pPr lvl="1" eaLnBrk="1" hangingPunct="1"/>
            <a:r>
              <a:rPr lang="zh-CN" altLang="en-US"/>
              <a:t>工作量的估算是</a:t>
            </a:r>
            <a:r>
              <a:rPr lang="en-US" altLang="zh-CN"/>
              <a:t>431000/8000≈54</a:t>
            </a:r>
            <a:r>
              <a:rPr lang="zh-CN" altLang="en-US"/>
              <a:t>人</a:t>
            </a:r>
            <a:r>
              <a:rPr lang="en-US" altLang="zh-CN"/>
              <a:t>.</a:t>
            </a:r>
            <a:r>
              <a:rPr lang="zh-CN" altLang="en-US"/>
              <a:t>月</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83B3CA2C-EB56-2147-BB8E-67C6C4265A14}"/>
              </a:ext>
            </a:extLst>
          </p:cNvPr>
          <p:cNvSpPr>
            <a:spLocks noGrp="1" noChangeArrowheads="1"/>
          </p:cNvSpPr>
          <p:nvPr>
            <p:ph type="title"/>
          </p:nvPr>
        </p:nvSpPr>
        <p:spPr/>
        <p:txBody>
          <a:bodyPr/>
          <a:lstStyle/>
          <a:p>
            <a:pPr eaLnBrk="1" hangingPunct="1"/>
            <a:r>
              <a:rPr lang="zh-CN" altLang="en-US"/>
              <a:t>基于</a:t>
            </a:r>
            <a:r>
              <a:rPr lang="en-US" altLang="zh-CN"/>
              <a:t>FP</a:t>
            </a:r>
            <a:r>
              <a:rPr lang="zh-CN" altLang="en-US"/>
              <a:t>估算实例</a:t>
            </a:r>
          </a:p>
        </p:txBody>
      </p:sp>
      <p:sp>
        <p:nvSpPr>
          <p:cNvPr id="30722" name="内容占位符 2">
            <a:extLst>
              <a:ext uri="{FF2B5EF4-FFF2-40B4-BE49-F238E27FC236}">
                <a16:creationId xmlns:a16="http://schemas.microsoft.com/office/drawing/2014/main" id="{38F2F5D2-5211-504E-B54A-FA0EB2E4C2A3}"/>
              </a:ext>
            </a:extLst>
          </p:cNvPr>
          <p:cNvSpPr>
            <a:spLocks noGrp="1" noChangeArrowheads="1"/>
          </p:cNvSpPr>
          <p:nvPr>
            <p:ph idx="1"/>
          </p:nvPr>
        </p:nvSpPr>
        <p:spPr>
          <a:xfrm>
            <a:off x="428625" y="1643063"/>
            <a:ext cx="8472488" cy="4525962"/>
          </a:xfrm>
        </p:spPr>
        <p:txBody>
          <a:bodyPr/>
          <a:lstStyle/>
          <a:p>
            <a:pPr marL="514350" indent="-514350" eaLnBrk="1" hangingPunct="1">
              <a:buFontTx/>
              <a:buAutoNum type="arabicPeriod"/>
            </a:pPr>
            <a:r>
              <a:rPr lang="zh-CN" altLang="en-US"/>
              <a:t>估算信息域的值（假定复杂因子都取平均值）</a:t>
            </a:r>
            <a:endParaRPr lang="en-US" altLang="zh-CN"/>
          </a:p>
          <a:p>
            <a:pPr lvl="1" eaLnBrk="1" hangingPunct="1"/>
            <a:endParaRPr lang="zh-CN" altLang="en-US"/>
          </a:p>
        </p:txBody>
      </p:sp>
      <p:pic>
        <p:nvPicPr>
          <p:cNvPr id="30723" name="Picture 3">
            <a:extLst>
              <a:ext uri="{FF2B5EF4-FFF2-40B4-BE49-F238E27FC236}">
                <a16:creationId xmlns:a16="http://schemas.microsoft.com/office/drawing/2014/main" id="{49CD347E-0DDB-F341-B128-441C8DE80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571750"/>
            <a:ext cx="8423275"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Box 5">
            <a:extLst>
              <a:ext uri="{FF2B5EF4-FFF2-40B4-BE49-F238E27FC236}">
                <a16:creationId xmlns:a16="http://schemas.microsoft.com/office/drawing/2014/main" id="{2EE4CF8D-AACF-104F-A6C2-7E8BC66EBF22}"/>
              </a:ext>
            </a:extLst>
          </p:cNvPr>
          <p:cNvSpPr txBox="1">
            <a:spLocks noChangeArrowheads="1"/>
          </p:cNvSpPr>
          <p:nvPr/>
        </p:nvSpPr>
        <p:spPr bwMode="auto">
          <a:xfrm>
            <a:off x="2786063" y="5214938"/>
            <a:ext cx="3155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800"/>
              <a:t>图 估算信息域的值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5BECB69B-5307-9846-B0F9-81C36E459310}"/>
              </a:ext>
            </a:extLst>
          </p:cNvPr>
          <p:cNvSpPr>
            <a:spLocks noGrp="1" noChangeArrowheads="1"/>
          </p:cNvSpPr>
          <p:nvPr>
            <p:ph type="title"/>
          </p:nvPr>
        </p:nvSpPr>
        <p:spPr/>
        <p:txBody>
          <a:bodyPr/>
          <a:lstStyle/>
          <a:p>
            <a:pPr eaLnBrk="1" hangingPunct="1"/>
            <a:r>
              <a:rPr lang="zh-CN" altLang="en-US"/>
              <a:t>基于</a:t>
            </a:r>
            <a:r>
              <a:rPr lang="en-US" altLang="zh-CN"/>
              <a:t>FP</a:t>
            </a:r>
            <a:r>
              <a:rPr lang="zh-CN" altLang="en-US"/>
              <a:t>估算实例（续）</a:t>
            </a:r>
          </a:p>
        </p:txBody>
      </p:sp>
      <p:sp>
        <p:nvSpPr>
          <p:cNvPr id="31746" name="内容占位符 2">
            <a:extLst>
              <a:ext uri="{FF2B5EF4-FFF2-40B4-BE49-F238E27FC236}">
                <a16:creationId xmlns:a16="http://schemas.microsoft.com/office/drawing/2014/main" id="{ECFF68E6-8679-FD4B-B783-5FAA2EAE8E24}"/>
              </a:ext>
            </a:extLst>
          </p:cNvPr>
          <p:cNvSpPr>
            <a:spLocks noGrp="1" noChangeArrowheads="1"/>
          </p:cNvSpPr>
          <p:nvPr>
            <p:ph idx="1"/>
          </p:nvPr>
        </p:nvSpPr>
        <p:spPr/>
        <p:txBody>
          <a:bodyPr/>
          <a:lstStyle/>
          <a:p>
            <a:pPr marL="514350" indent="-514350" eaLnBrk="1" hangingPunct="1">
              <a:buFontTx/>
              <a:buAutoNum type="arabicPeriod" startAt="2"/>
            </a:pPr>
            <a:r>
              <a:rPr lang="zh-CN" altLang="en-US"/>
              <a:t>估算出每一个复杂度加权因子</a:t>
            </a:r>
          </a:p>
        </p:txBody>
      </p:sp>
      <p:pic>
        <p:nvPicPr>
          <p:cNvPr id="31747" name="Picture 2">
            <a:extLst>
              <a:ext uri="{FF2B5EF4-FFF2-40B4-BE49-F238E27FC236}">
                <a16:creationId xmlns:a16="http://schemas.microsoft.com/office/drawing/2014/main" id="{83FF5E2A-24E0-6943-B85D-A3608C3EB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2876550"/>
            <a:ext cx="77819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3">
            <a:extLst>
              <a:ext uri="{FF2B5EF4-FFF2-40B4-BE49-F238E27FC236}">
                <a16:creationId xmlns:a16="http://schemas.microsoft.com/office/drawing/2014/main" id="{8442DC21-6BC3-C04E-8640-7CEABE837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3857625"/>
            <a:ext cx="77438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73C1FE48-3F25-E54F-BC76-9536806F5E8A}"/>
              </a:ext>
            </a:extLst>
          </p:cNvPr>
          <p:cNvSpPr>
            <a:spLocks noGrp="1" noChangeArrowheads="1"/>
          </p:cNvSpPr>
          <p:nvPr>
            <p:ph type="title"/>
          </p:nvPr>
        </p:nvSpPr>
        <p:spPr/>
        <p:txBody>
          <a:bodyPr/>
          <a:lstStyle/>
          <a:p>
            <a:pPr eaLnBrk="1" hangingPunct="1"/>
            <a:r>
              <a:rPr lang="zh-CN" altLang="en-US"/>
              <a:t>基于</a:t>
            </a:r>
            <a:r>
              <a:rPr lang="en-US" altLang="zh-CN"/>
              <a:t>FP</a:t>
            </a:r>
            <a:r>
              <a:rPr lang="zh-CN" altLang="en-US"/>
              <a:t>估算实例（续）</a:t>
            </a:r>
          </a:p>
        </p:txBody>
      </p:sp>
      <p:sp>
        <p:nvSpPr>
          <p:cNvPr id="32770" name="内容占位符 2">
            <a:extLst>
              <a:ext uri="{FF2B5EF4-FFF2-40B4-BE49-F238E27FC236}">
                <a16:creationId xmlns:a16="http://schemas.microsoft.com/office/drawing/2014/main" id="{F50840BA-D244-EA49-BCAF-9FCE8013267E}"/>
              </a:ext>
            </a:extLst>
          </p:cNvPr>
          <p:cNvSpPr>
            <a:spLocks noGrp="1" noChangeArrowheads="1"/>
          </p:cNvSpPr>
          <p:nvPr>
            <p:ph idx="1"/>
          </p:nvPr>
        </p:nvSpPr>
        <p:spPr/>
        <p:txBody>
          <a:bodyPr/>
          <a:lstStyle/>
          <a:p>
            <a:pPr marL="514350" indent="-514350" eaLnBrk="1" hangingPunct="1">
              <a:buFontTx/>
              <a:buAutoNum type="arabicPeriod" startAt="3"/>
            </a:pPr>
            <a:r>
              <a:rPr lang="zh-CN" altLang="en-US"/>
              <a:t>得出</a:t>
            </a:r>
            <a:r>
              <a:rPr lang="en-US" altLang="zh-CN"/>
              <a:t>FP</a:t>
            </a:r>
            <a:r>
              <a:rPr lang="zh-CN" altLang="en-US"/>
              <a:t>的估算值</a:t>
            </a:r>
            <a:endParaRPr lang="en-US" altLang="zh-CN"/>
          </a:p>
          <a:p>
            <a:pPr marL="514350" indent="-514350" eaLnBrk="1" hangingPunct="1">
              <a:buFontTx/>
              <a:buAutoNum type="arabicPeriod" startAt="3"/>
            </a:pPr>
            <a:endParaRPr lang="en-US" altLang="zh-CN"/>
          </a:p>
          <a:p>
            <a:pPr marL="514350" indent="-514350" eaLnBrk="1" hangingPunct="1">
              <a:buFontTx/>
              <a:buAutoNum type="arabicPeriod" startAt="3"/>
            </a:pPr>
            <a:endParaRPr lang="en-US" altLang="zh-CN" sz="1500"/>
          </a:p>
          <a:p>
            <a:pPr marL="514350" indent="-514350" eaLnBrk="1" hangingPunct="1">
              <a:buFontTx/>
              <a:buAutoNum type="arabicPeriod" startAt="3"/>
            </a:pPr>
            <a:r>
              <a:rPr lang="zh-CN" altLang="en-US"/>
              <a:t>这类系统的平均生产率是</a:t>
            </a:r>
            <a:r>
              <a:rPr lang="en-US" altLang="zh-CN"/>
              <a:t>6.5FP/pm</a:t>
            </a:r>
            <a:r>
              <a:rPr lang="zh-CN" altLang="en-US"/>
              <a:t>，若一个劳动力价格是</a:t>
            </a:r>
            <a:r>
              <a:rPr lang="en-US" altLang="zh-CN"/>
              <a:t>8000</a:t>
            </a:r>
            <a:r>
              <a:rPr lang="zh-CN" altLang="en-US"/>
              <a:t>美元</a:t>
            </a:r>
            <a:r>
              <a:rPr lang="en-US" altLang="zh-CN"/>
              <a:t>/</a:t>
            </a:r>
            <a:r>
              <a:rPr lang="zh-CN" altLang="en-US"/>
              <a:t>月，则每个</a:t>
            </a:r>
            <a:r>
              <a:rPr lang="en-US" altLang="zh-CN"/>
              <a:t>FP</a:t>
            </a:r>
            <a:r>
              <a:rPr lang="zh-CN" altLang="en-US"/>
              <a:t>的成本约为</a:t>
            </a:r>
            <a:r>
              <a:rPr lang="en-US" altLang="zh-CN"/>
              <a:t>1230</a:t>
            </a:r>
            <a:r>
              <a:rPr lang="zh-CN" altLang="en-US"/>
              <a:t>美元，总成本估算值约为</a:t>
            </a:r>
            <a:r>
              <a:rPr lang="en-US" altLang="zh-CN"/>
              <a:t>461000</a:t>
            </a:r>
            <a:r>
              <a:rPr lang="zh-CN" altLang="en-US"/>
              <a:t>美元，工作量的估算值是</a:t>
            </a:r>
            <a:r>
              <a:rPr lang="en-US" altLang="zh-CN"/>
              <a:t>58</a:t>
            </a:r>
            <a:r>
              <a:rPr lang="zh-CN" altLang="en-US"/>
              <a:t>人</a:t>
            </a:r>
            <a:r>
              <a:rPr lang="en-US" altLang="zh-CN"/>
              <a:t>.</a:t>
            </a:r>
            <a:r>
              <a:rPr lang="zh-CN" altLang="en-US"/>
              <a:t>月</a:t>
            </a:r>
            <a:endParaRPr lang="en-US" altLang="zh-CN"/>
          </a:p>
          <a:p>
            <a:pPr marL="914400" lvl="1" indent="-514350" eaLnBrk="1" hangingPunct="1">
              <a:buFontTx/>
              <a:buNone/>
            </a:pPr>
            <a:endParaRPr lang="zh-CN" altLang="en-US"/>
          </a:p>
        </p:txBody>
      </p:sp>
      <p:pic>
        <p:nvPicPr>
          <p:cNvPr id="32771" name="Picture 3">
            <a:extLst>
              <a:ext uri="{FF2B5EF4-FFF2-40B4-BE49-F238E27FC236}">
                <a16:creationId xmlns:a16="http://schemas.microsoft.com/office/drawing/2014/main" id="{6B6CB01F-8EF5-9A48-A04B-29FB9B882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428875"/>
            <a:ext cx="69437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29627024-F802-A947-B3E9-F68E662EFF9A}"/>
              </a:ext>
            </a:extLst>
          </p:cNvPr>
          <p:cNvSpPr>
            <a:spLocks noGrp="1" noChangeArrowheads="1"/>
          </p:cNvSpPr>
          <p:nvPr>
            <p:ph type="title"/>
          </p:nvPr>
        </p:nvSpPr>
        <p:spPr/>
        <p:txBody>
          <a:bodyPr/>
          <a:lstStyle/>
          <a:p>
            <a:pPr eaLnBrk="1" hangingPunct="1"/>
            <a:r>
              <a:rPr lang="nb-NO" altLang="zh-CN"/>
              <a:t>20.</a:t>
            </a:r>
            <a:r>
              <a:rPr lang="en-US" altLang="zh-CN"/>
              <a:t>1</a:t>
            </a:r>
            <a:r>
              <a:rPr lang="zh-CN" altLang="en-US"/>
              <a:t> 对估算的观察</a:t>
            </a:r>
          </a:p>
        </p:txBody>
      </p:sp>
      <p:sp>
        <p:nvSpPr>
          <p:cNvPr id="3" name="内容占位符 2">
            <a:extLst>
              <a:ext uri="{FF2B5EF4-FFF2-40B4-BE49-F238E27FC236}">
                <a16:creationId xmlns:a16="http://schemas.microsoft.com/office/drawing/2014/main" id="{1F64DCD0-AE31-534C-A44B-E3ECC4D8BF30}"/>
              </a:ext>
            </a:extLst>
          </p:cNvPr>
          <p:cNvSpPr>
            <a:spLocks noGrp="1" noChangeArrowheads="1"/>
          </p:cNvSpPr>
          <p:nvPr>
            <p:ph idx="1"/>
          </p:nvPr>
        </p:nvSpPr>
        <p:spPr>
          <a:xfrm>
            <a:off x="250825" y="1341438"/>
            <a:ext cx="8569325" cy="4525962"/>
          </a:xfrm>
        </p:spPr>
        <p:txBody>
          <a:bodyPr/>
          <a:lstStyle/>
          <a:p>
            <a:pPr eaLnBrk="1" hangingPunct="1">
              <a:lnSpc>
                <a:spcPts val="4000"/>
              </a:lnSpc>
            </a:pPr>
            <a:r>
              <a:rPr lang="zh-CN" altLang="en-US" sz="2600" dirty="0"/>
              <a:t>软件项目管理从</a:t>
            </a:r>
            <a:r>
              <a:rPr lang="zh-CN" altLang="en-US" sz="2600" dirty="0">
                <a:solidFill>
                  <a:srgbClr val="FF0000"/>
                </a:solidFill>
              </a:rPr>
              <a:t>项目策划</a:t>
            </a:r>
            <a:r>
              <a:rPr lang="zh-CN" altLang="en-US" sz="2600" dirty="0"/>
              <a:t>开始，开始前，必须估算将要完成的工作、所需的资源，以及从开始到完成所需要的时间。</a:t>
            </a:r>
            <a:endParaRPr lang="en-US" altLang="zh-CN" sz="2600" dirty="0"/>
          </a:p>
          <a:p>
            <a:pPr eaLnBrk="1" hangingPunct="1">
              <a:lnSpc>
                <a:spcPts val="4000"/>
              </a:lnSpc>
            </a:pPr>
            <a:r>
              <a:rPr lang="zh-CN" altLang="en-US" sz="2600" dirty="0"/>
              <a:t>估算具有一定程度的</a:t>
            </a:r>
            <a:r>
              <a:rPr lang="zh-CN" altLang="en-US" sz="2600" dirty="0">
                <a:solidFill>
                  <a:srgbClr val="FF0000"/>
                </a:solidFill>
              </a:rPr>
              <a:t>不确定性</a:t>
            </a:r>
            <a:endParaRPr lang="en-US" altLang="zh-CN" sz="2600" dirty="0">
              <a:solidFill>
                <a:srgbClr val="FF0000"/>
              </a:solidFill>
            </a:endParaRPr>
          </a:p>
          <a:p>
            <a:pPr eaLnBrk="1" hangingPunct="1">
              <a:lnSpc>
                <a:spcPts val="4000"/>
              </a:lnSpc>
            </a:pPr>
            <a:r>
              <a:rPr lang="zh-CN" altLang="en-US" sz="2600" dirty="0"/>
              <a:t>不能以随意的方式进行，有了相关</a:t>
            </a:r>
            <a:r>
              <a:rPr lang="zh-CN" altLang="en-US" sz="2600" dirty="0">
                <a:solidFill>
                  <a:srgbClr val="FF0000"/>
                </a:solidFill>
              </a:rPr>
              <a:t>实用技术</a:t>
            </a:r>
            <a:endParaRPr lang="en-US" altLang="zh-CN" sz="2600" dirty="0">
              <a:solidFill>
                <a:srgbClr val="FF0000"/>
              </a:solidFill>
            </a:endParaRPr>
          </a:p>
          <a:p>
            <a:pPr eaLnBrk="1" hangingPunct="1">
              <a:lnSpc>
                <a:spcPts val="4000"/>
              </a:lnSpc>
            </a:pPr>
            <a:r>
              <a:rPr lang="zh-CN" altLang="en-US" sz="2600" dirty="0">
                <a:solidFill>
                  <a:srgbClr val="FF0000"/>
                </a:solidFill>
              </a:rPr>
              <a:t>历史信息</a:t>
            </a:r>
            <a:r>
              <a:rPr lang="zh-CN" altLang="en-US" sz="2600" dirty="0"/>
              <a:t>的有效性对估算的风险有很多影响</a:t>
            </a:r>
            <a:endParaRPr lang="en-US" altLang="zh-CN" sz="2600" dirty="0"/>
          </a:p>
          <a:p>
            <a:pPr eaLnBrk="1" hangingPunct="1">
              <a:lnSpc>
                <a:spcPts val="4000"/>
              </a:lnSpc>
            </a:pPr>
            <a:r>
              <a:rPr lang="zh-CN" altLang="en-US" sz="2600" dirty="0"/>
              <a:t>估算的风险取决于对资源、成本及进度的定量估算中存在的</a:t>
            </a:r>
            <a:r>
              <a:rPr lang="zh-CN" altLang="en-US" sz="2600" dirty="0">
                <a:solidFill>
                  <a:srgbClr val="FF0000"/>
                </a:solidFill>
              </a:rPr>
              <a:t>不确定性</a:t>
            </a:r>
            <a:endParaRPr lang="en-US" altLang="zh-CN" sz="2600" dirty="0">
              <a:solidFill>
                <a:srgbClr val="FF0000"/>
              </a:solidFill>
            </a:endParaRPr>
          </a:p>
          <a:p>
            <a:pPr eaLnBrk="1" hangingPunct="1">
              <a:lnSpc>
                <a:spcPts val="4000"/>
              </a:lnSpc>
            </a:pPr>
            <a:r>
              <a:rPr lang="zh-CN" altLang="en-US" sz="2600" dirty="0"/>
              <a:t>适应迭代开发，可以重新审查估算，并进行修正</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53672D02-EAAD-014E-AD98-6989F9347E73}"/>
              </a:ext>
            </a:extLst>
          </p:cNvPr>
          <p:cNvSpPr>
            <a:spLocks noGrp="1" noChangeArrowheads="1"/>
          </p:cNvSpPr>
          <p:nvPr>
            <p:ph type="title"/>
          </p:nvPr>
        </p:nvSpPr>
        <p:spPr/>
        <p:txBody>
          <a:bodyPr/>
          <a:lstStyle/>
          <a:p>
            <a:pPr algn="l" eaLnBrk="1" hangingPunct="1"/>
            <a:r>
              <a:rPr lang="zh-CN" altLang="en-US" sz="3400"/>
              <a:t>（</a:t>
            </a:r>
            <a:r>
              <a:rPr lang="en-US" altLang="zh-CN" sz="3400"/>
              <a:t>2</a:t>
            </a:r>
            <a:r>
              <a:rPr lang="zh-CN" altLang="en-US" sz="3400"/>
              <a:t>）基于过程的估算</a:t>
            </a:r>
          </a:p>
        </p:txBody>
      </p:sp>
      <p:sp>
        <p:nvSpPr>
          <p:cNvPr id="33794" name="内容占位符 2">
            <a:extLst>
              <a:ext uri="{FF2B5EF4-FFF2-40B4-BE49-F238E27FC236}">
                <a16:creationId xmlns:a16="http://schemas.microsoft.com/office/drawing/2014/main" id="{C547E94E-7D77-6D4A-960D-9FB5834B2E1D}"/>
              </a:ext>
            </a:extLst>
          </p:cNvPr>
          <p:cNvSpPr>
            <a:spLocks noGrp="1" noChangeArrowheads="1"/>
          </p:cNvSpPr>
          <p:nvPr>
            <p:ph idx="1"/>
          </p:nvPr>
        </p:nvSpPr>
        <p:spPr/>
        <p:txBody>
          <a:bodyPr/>
          <a:lstStyle/>
          <a:p>
            <a:pPr eaLnBrk="1" hangingPunct="1"/>
            <a:r>
              <a:rPr lang="zh-CN" altLang="en-US"/>
              <a:t>将过程分解为一组较小的任务，并估算完成</a:t>
            </a:r>
            <a:r>
              <a:rPr lang="zh-CN" altLang="en-US">
                <a:solidFill>
                  <a:srgbClr val="FF0000"/>
                </a:solidFill>
              </a:rPr>
              <a:t>每个任务</a:t>
            </a:r>
            <a:r>
              <a:rPr lang="zh-CN" altLang="en-US"/>
              <a:t>所需的工作量</a:t>
            </a:r>
            <a:endParaRPr lang="en-US" altLang="zh-CN"/>
          </a:p>
          <a:p>
            <a:pPr eaLnBrk="1" hangingPunct="1"/>
            <a:r>
              <a:rPr lang="zh-CN" altLang="en-US"/>
              <a:t>将各阶段的</a:t>
            </a:r>
            <a:r>
              <a:rPr lang="zh-CN" altLang="en-US">
                <a:solidFill>
                  <a:srgbClr val="FF0000"/>
                </a:solidFill>
              </a:rPr>
              <a:t>平均劳动力价格</a:t>
            </a:r>
            <a:r>
              <a:rPr lang="zh-CN" altLang="en-US"/>
              <a:t>应用于每个软件过程活动</a:t>
            </a:r>
            <a:endParaRPr lang="en-US" altLang="zh-CN"/>
          </a:p>
          <a:p>
            <a:pPr eaLnBrk="1" hangingPunct="1"/>
            <a:r>
              <a:rPr lang="zh-CN" altLang="en-US"/>
              <a:t>计算每个功能及框架活动的成本和工作量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09101ECE-CE09-D54D-B4E5-004568EF4A1B}"/>
              </a:ext>
            </a:extLst>
          </p:cNvPr>
          <p:cNvSpPr>
            <a:spLocks noGrp="1" noChangeArrowheads="1"/>
          </p:cNvSpPr>
          <p:nvPr>
            <p:ph type="title"/>
          </p:nvPr>
        </p:nvSpPr>
        <p:spPr/>
        <p:txBody>
          <a:bodyPr/>
          <a:lstStyle/>
          <a:p>
            <a:pPr eaLnBrk="1" hangingPunct="1"/>
            <a:endParaRPr lang="zh-CN" altLang="en-US"/>
          </a:p>
        </p:txBody>
      </p:sp>
      <p:pic>
        <p:nvPicPr>
          <p:cNvPr id="34818" name="Picture 2">
            <a:extLst>
              <a:ext uri="{FF2B5EF4-FFF2-40B4-BE49-F238E27FC236}">
                <a16:creationId xmlns:a16="http://schemas.microsoft.com/office/drawing/2014/main" id="{D70A0607-32BE-F945-9CA7-18089F678C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513" y="1214438"/>
            <a:ext cx="9251951" cy="4500562"/>
          </a:xfrm>
        </p:spPr>
      </p:pic>
      <p:sp>
        <p:nvSpPr>
          <p:cNvPr id="34819" name="TextBox 4">
            <a:extLst>
              <a:ext uri="{FF2B5EF4-FFF2-40B4-BE49-F238E27FC236}">
                <a16:creationId xmlns:a16="http://schemas.microsoft.com/office/drawing/2014/main" id="{422E7FE0-1CB1-9745-BD2A-3CE588BF3F9F}"/>
              </a:ext>
            </a:extLst>
          </p:cNvPr>
          <p:cNvSpPr txBox="1">
            <a:spLocks noChangeArrowheads="1"/>
          </p:cNvSpPr>
          <p:nvPr/>
        </p:nvSpPr>
        <p:spPr bwMode="auto">
          <a:xfrm>
            <a:off x="2555875" y="5976938"/>
            <a:ext cx="3516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800"/>
              <a:t>图 基于过程的估算表</a:t>
            </a:r>
          </a:p>
        </p:txBody>
      </p:sp>
      <p:sp>
        <p:nvSpPr>
          <p:cNvPr id="6" name="矩形 5">
            <a:extLst>
              <a:ext uri="{FF2B5EF4-FFF2-40B4-BE49-F238E27FC236}">
                <a16:creationId xmlns:a16="http://schemas.microsoft.com/office/drawing/2014/main" id="{D3C2BB88-93D2-174A-87C7-E8626B5CC077}"/>
              </a:ext>
            </a:extLst>
          </p:cNvPr>
          <p:cNvSpPr/>
          <p:nvPr/>
        </p:nvSpPr>
        <p:spPr>
          <a:xfrm>
            <a:off x="1357313" y="1285875"/>
            <a:ext cx="6786562" cy="7747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lang="zh-CN" altLang="en-US" sz="4000">
                <a:solidFill>
                  <a:srgbClr val="FF0000"/>
                </a:solidFill>
              </a:rPr>
              <a:t>框架活动</a:t>
            </a:r>
          </a:p>
        </p:txBody>
      </p:sp>
      <p:sp>
        <p:nvSpPr>
          <p:cNvPr id="8" name="矩形 7">
            <a:extLst>
              <a:ext uri="{FF2B5EF4-FFF2-40B4-BE49-F238E27FC236}">
                <a16:creationId xmlns:a16="http://schemas.microsoft.com/office/drawing/2014/main" id="{F2DDD885-600A-CC45-8BB6-5B5F14BE9F28}"/>
              </a:ext>
            </a:extLst>
          </p:cNvPr>
          <p:cNvSpPr/>
          <p:nvPr/>
        </p:nvSpPr>
        <p:spPr>
          <a:xfrm>
            <a:off x="3857625" y="2643188"/>
            <a:ext cx="3571875" cy="192881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lang="zh-CN" altLang="en-US" sz="4000">
                <a:solidFill>
                  <a:srgbClr val="FF0000"/>
                </a:solidFill>
              </a:rPr>
              <a:t>每个活动所需工作量</a:t>
            </a:r>
          </a:p>
        </p:txBody>
      </p:sp>
      <p:sp>
        <p:nvSpPr>
          <p:cNvPr id="7" name="矩形 6">
            <a:extLst>
              <a:ext uri="{FF2B5EF4-FFF2-40B4-BE49-F238E27FC236}">
                <a16:creationId xmlns:a16="http://schemas.microsoft.com/office/drawing/2014/main" id="{B6731652-CA9D-E842-801A-0B7045A8522F}"/>
              </a:ext>
            </a:extLst>
          </p:cNvPr>
          <p:cNvSpPr/>
          <p:nvPr/>
        </p:nvSpPr>
        <p:spPr>
          <a:xfrm>
            <a:off x="8186738" y="1341438"/>
            <a:ext cx="922337" cy="431958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lang="zh-CN" altLang="en-US" sz="4000">
                <a:solidFill>
                  <a:srgbClr val="FF0000"/>
                </a:solidFill>
              </a:rPr>
              <a:t>合计</a:t>
            </a:r>
          </a:p>
        </p:txBody>
      </p:sp>
      <p:sp>
        <p:nvSpPr>
          <p:cNvPr id="9" name="矩形 8">
            <a:extLst>
              <a:ext uri="{FF2B5EF4-FFF2-40B4-BE49-F238E27FC236}">
                <a16:creationId xmlns:a16="http://schemas.microsoft.com/office/drawing/2014/main" id="{D137FFC9-872A-044C-A40D-8D89768C69C9}"/>
              </a:ext>
            </a:extLst>
          </p:cNvPr>
          <p:cNvSpPr/>
          <p:nvPr/>
        </p:nvSpPr>
        <p:spPr>
          <a:xfrm>
            <a:off x="539750" y="5157788"/>
            <a:ext cx="7561263" cy="5746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lang="zh-CN" altLang="en-US" sz="4000">
                <a:solidFill>
                  <a:srgbClr val="FF0000"/>
                </a:solidFill>
              </a:rPr>
              <a:t>合计</a:t>
            </a:r>
          </a:p>
        </p:txBody>
      </p:sp>
      <p:sp>
        <p:nvSpPr>
          <p:cNvPr id="10" name="矩形 9">
            <a:extLst>
              <a:ext uri="{FF2B5EF4-FFF2-40B4-BE49-F238E27FC236}">
                <a16:creationId xmlns:a16="http://schemas.microsoft.com/office/drawing/2014/main" id="{57D70C97-466E-5147-A970-E04C6BA8B485}"/>
              </a:ext>
            </a:extLst>
          </p:cNvPr>
          <p:cNvSpPr/>
          <p:nvPr/>
        </p:nvSpPr>
        <p:spPr>
          <a:xfrm>
            <a:off x="250825" y="2060575"/>
            <a:ext cx="1152525" cy="273685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lang="zh-CN" altLang="en-US" sz="4000">
                <a:solidFill>
                  <a:srgbClr val="FF0000"/>
                </a:solidFill>
              </a:rPr>
              <a:t>每个功能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A8A03348-FC71-894C-B26F-32BC87B17131}"/>
              </a:ext>
            </a:extLst>
          </p:cNvPr>
          <p:cNvSpPr>
            <a:spLocks noGrp="1" noChangeArrowheads="1"/>
          </p:cNvSpPr>
          <p:nvPr>
            <p:ph type="title"/>
          </p:nvPr>
        </p:nvSpPr>
        <p:spPr/>
        <p:txBody>
          <a:bodyPr/>
          <a:lstStyle/>
          <a:p>
            <a:pPr eaLnBrk="1" hangingPunct="1"/>
            <a:endParaRPr lang="zh-CN" altLang="en-US"/>
          </a:p>
        </p:txBody>
      </p:sp>
      <p:sp>
        <p:nvSpPr>
          <p:cNvPr id="35842" name="内容占位符 2">
            <a:extLst>
              <a:ext uri="{FF2B5EF4-FFF2-40B4-BE49-F238E27FC236}">
                <a16:creationId xmlns:a16="http://schemas.microsoft.com/office/drawing/2014/main" id="{03E256E7-B059-5045-A32E-E46100CB6617}"/>
              </a:ext>
            </a:extLst>
          </p:cNvPr>
          <p:cNvSpPr>
            <a:spLocks noGrp="1" noChangeArrowheads="1"/>
          </p:cNvSpPr>
          <p:nvPr>
            <p:ph idx="1"/>
          </p:nvPr>
        </p:nvSpPr>
        <p:spPr/>
        <p:txBody>
          <a:bodyPr/>
          <a:lstStyle/>
          <a:p>
            <a:pPr eaLnBrk="1" hangingPunct="1"/>
            <a:r>
              <a:rPr lang="zh-CN" altLang="en-US"/>
              <a:t>若平均一个劳动力的价格是</a:t>
            </a:r>
            <a:r>
              <a:rPr lang="en-US" altLang="zh-CN"/>
              <a:t>8000</a:t>
            </a:r>
            <a:r>
              <a:rPr lang="zh-CN" altLang="en-US"/>
              <a:t>美元</a:t>
            </a:r>
            <a:r>
              <a:rPr lang="en-US" altLang="zh-CN"/>
              <a:t>/</a:t>
            </a:r>
            <a:r>
              <a:rPr lang="zh-CN" altLang="en-US"/>
              <a:t>月，项目总成本的估算值是</a:t>
            </a:r>
            <a:r>
              <a:rPr lang="en-US" altLang="zh-CN"/>
              <a:t>368000</a:t>
            </a:r>
            <a:r>
              <a:rPr lang="zh-CN" altLang="en-US"/>
              <a:t>美元，工作量的估算是</a:t>
            </a:r>
            <a:r>
              <a:rPr lang="en-US" altLang="zh-CN"/>
              <a:t>46</a:t>
            </a:r>
            <a:r>
              <a:rPr lang="zh-CN" altLang="en-US"/>
              <a:t>人</a:t>
            </a:r>
            <a:r>
              <a:rPr lang="en-US" altLang="zh-CN"/>
              <a:t>.</a:t>
            </a:r>
            <a:r>
              <a:rPr lang="zh-CN" altLang="en-US"/>
              <a:t>月。</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3E013C16-1C11-494B-93B4-09DEDB979127}"/>
              </a:ext>
            </a:extLst>
          </p:cNvPr>
          <p:cNvSpPr>
            <a:spLocks noGrp="1" noChangeArrowheads="1"/>
          </p:cNvSpPr>
          <p:nvPr>
            <p:ph type="title"/>
          </p:nvPr>
        </p:nvSpPr>
        <p:spPr/>
        <p:txBody>
          <a:bodyPr/>
          <a:lstStyle/>
          <a:p>
            <a:pPr algn="l" eaLnBrk="1" hangingPunct="1"/>
            <a:r>
              <a:rPr lang="zh-CN" altLang="en-US"/>
              <a:t>（</a:t>
            </a:r>
            <a:r>
              <a:rPr lang="en-US" altLang="zh-CN"/>
              <a:t>3</a:t>
            </a:r>
            <a:r>
              <a:rPr lang="zh-CN" altLang="en-US"/>
              <a:t>）基于用例的估算</a:t>
            </a:r>
          </a:p>
        </p:txBody>
      </p:sp>
      <p:sp>
        <p:nvSpPr>
          <p:cNvPr id="36866" name="内容占位符 2">
            <a:extLst>
              <a:ext uri="{FF2B5EF4-FFF2-40B4-BE49-F238E27FC236}">
                <a16:creationId xmlns:a16="http://schemas.microsoft.com/office/drawing/2014/main" id="{AA6D1F50-7B44-EA4F-B06C-D52EA8B86E38}"/>
              </a:ext>
            </a:extLst>
          </p:cNvPr>
          <p:cNvSpPr>
            <a:spLocks noGrp="1" noChangeArrowheads="1"/>
          </p:cNvSpPr>
          <p:nvPr>
            <p:ph idx="1"/>
          </p:nvPr>
        </p:nvSpPr>
        <p:spPr/>
        <p:txBody>
          <a:bodyPr/>
          <a:lstStyle/>
          <a:p>
            <a:pPr eaLnBrk="1" hangingPunct="1"/>
            <a:r>
              <a:rPr lang="zh-CN" altLang="en-US"/>
              <a:t>用例可以用于估算，但只有在用例描述的“结构层次”的情况下考虑</a:t>
            </a:r>
            <a:endParaRPr lang="en-US" altLang="zh-CN"/>
          </a:p>
          <a:p>
            <a:pPr lvl="1" eaLnBrk="1" hangingPunct="1"/>
            <a:r>
              <a:rPr lang="zh-CN" altLang="en-US"/>
              <a:t>该结构层次中每一层次都可以由不超过</a:t>
            </a:r>
            <a:r>
              <a:rPr lang="en-US" altLang="zh-CN"/>
              <a:t>10</a:t>
            </a:r>
            <a:r>
              <a:rPr lang="zh-CN" altLang="en-US"/>
              <a:t>个用例来描述，而每个用例包括的场景不超过</a:t>
            </a:r>
            <a:r>
              <a:rPr lang="en-US" altLang="zh-CN"/>
              <a:t>30</a:t>
            </a:r>
            <a:r>
              <a:rPr lang="zh-CN" altLang="en-US"/>
              <a:t>个</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F5726A0F-C178-2141-BB52-21DD32B8134B}"/>
              </a:ext>
            </a:extLst>
          </p:cNvPr>
          <p:cNvSpPr>
            <a:spLocks noGrp="1" noChangeArrowheads="1"/>
          </p:cNvSpPr>
          <p:nvPr>
            <p:ph type="title"/>
          </p:nvPr>
        </p:nvSpPr>
        <p:spPr/>
        <p:txBody>
          <a:bodyPr/>
          <a:lstStyle/>
          <a:p>
            <a:pPr eaLnBrk="1" hangingPunct="1"/>
            <a:r>
              <a:rPr lang="zh-CN" altLang="en-US"/>
              <a:t>基于用例的估算（续）</a:t>
            </a:r>
          </a:p>
        </p:txBody>
      </p:sp>
      <p:pic>
        <p:nvPicPr>
          <p:cNvPr id="37890" name="Picture 2">
            <a:extLst>
              <a:ext uri="{FF2B5EF4-FFF2-40B4-BE49-F238E27FC236}">
                <a16:creationId xmlns:a16="http://schemas.microsoft.com/office/drawing/2014/main" id="{55186E04-4773-B148-87DB-7CC70C4D4E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714500"/>
            <a:ext cx="9144000" cy="547688"/>
          </a:xfrm>
        </p:spPr>
      </p:pic>
      <p:sp>
        <p:nvSpPr>
          <p:cNvPr id="37891" name="TextBox 4">
            <a:extLst>
              <a:ext uri="{FF2B5EF4-FFF2-40B4-BE49-F238E27FC236}">
                <a16:creationId xmlns:a16="http://schemas.microsoft.com/office/drawing/2014/main" id="{31E8120E-A819-7F46-9FC2-833A233789EF}"/>
              </a:ext>
            </a:extLst>
          </p:cNvPr>
          <p:cNvSpPr txBox="1">
            <a:spLocks noChangeArrowheads="1"/>
          </p:cNvSpPr>
          <p:nvPr/>
        </p:nvSpPr>
        <p:spPr bwMode="auto">
          <a:xfrm>
            <a:off x="285750" y="2214563"/>
            <a:ext cx="8501063"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600"/>
              <a:t>其中：</a:t>
            </a:r>
            <a:endParaRPr lang="en-US" altLang="zh-CN" sz="2600"/>
          </a:p>
          <a:p>
            <a:pPr eaLnBrk="1" hangingPunct="1">
              <a:lnSpc>
                <a:spcPct val="100000"/>
              </a:lnSpc>
              <a:spcBef>
                <a:spcPct val="0"/>
              </a:spcBef>
              <a:buFontTx/>
              <a:buNone/>
            </a:pPr>
            <a:r>
              <a:rPr lang="en-US" altLang="zh-CN" sz="2600"/>
              <a:t>	</a:t>
            </a:r>
            <a:r>
              <a:rPr lang="zh-CN" altLang="en-US" sz="2600"/>
              <a:t>实际的用例数</a:t>
            </a:r>
            <a:endParaRPr lang="en-US" altLang="zh-CN" sz="2600"/>
          </a:p>
          <a:p>
            <a:pPr eaLnBrk="1" hangingPunct="1">
              <a:lnSpc>
                <a:spcPct val="100000"/>
              </a:lnSpc>
              <a:spcBef>
                <a:spcPct val="0"/>
              </a:spcBef>
              <a:buFontTx/>
              <a:buNone/>
            </a:pPr>
            <a:r>
              <a:rPr lang="en-US" altLang="zh-CN" sz="2600"/>
              <a:t>	</a:t>
            </a:r>
            <a:r>
              <a:rPr lang="zh-CN" altLang="en-US" sz="2600"/>
              <a:t>在这种类型的子系统中，每用例的历史平均</a:t>
            </a:r>
            <a:r>
              <a:rPr lang="en-US" altLang="zh-CN" sz="2600"/>
              <a:t>LOC</a:t>
            </a:r>
            <a:r>
              <a:rPr lang="zh-CN" altLang="en-US" sz="2600"/>
              <a:t>值</a:t>
            </a:r>
            <a:endParaRPr lang="en-US" altLang="zh-CN" sz="2600"/>
          </a:p>
          <a:p>
            <a:pPr eaLnBrk="1" hangingPunct="1">
              <a:lnSpc>
                <a:spcPct val="100000"/>
              </a:lnSpc>
              <a:spcBef>
                <a:spcPct val="0"/>
              </a:spcBef>
              <a:buFontTx/>
              <a:buNone/>
            </a:pPr>
            <a:r>
              <a:rPr lang="en-US" altLang="zh-CN" sz="2600"/>
              <a:t>	</a:t>
            </a:r>
            <a:r>
              <a:rPr lang="zh-CN" altLang="en-US" sz="2600"/>
              <a:t>校正值，以      的</a:t>
            </a:r>
            <a:r>
              <a:rPr lang="en-US" altLang="zh-CN" sz="2600"/>
              <a:t>n%</a:t>
            </a:r>
            <a:r>
              <a:rPr lang="zh-CN" altLang="en-US" sz="2600"/>
              <a:t>来表示，其中</a:t>
            </a:r>
            <a:r>
              <a:rPr lang="en-US" altLang="zh-CN" sz="2600"/>
              <a:t>n</a:t>
            </a:r>
            <a:r>
              <a:rPr lang="zh-CN" altLang="en-US" sz="2600"/>
              <a:t>根据当前项目的情况来确定，表示该项目与“一般”项目的差异</a:t>
            </a:r>
            <a:endParaRPr lang="en-US" altLang="zh-CN" sz="2600"/>
          </a:p>
          <a:p>
            <a:pPr eaLnBrk="1" hangingPunct="1">
              <a:lnSpc>
                <a:spcPct val="100000"/>
              </a:lnSpc>
              <a:spcBef>
                <a:spcPct val="0"/>
              </a:spcBef>
              <a:buFontTx/>
              <a:buNone/>
            </a:pPr>
            <a:r>
              <a:rPr lang="en-US" altLang="zh-CN" sz="2600"/>
              <a:t>	</a:t>
            </a:r>
            <a:r>
              <a:rPr lang="zh-CN" altLang="en-US" sz="2600"/>
              <a:t>每个用例包含的实际场景数</a:t>
            </a:r>
            <a:endParaRPr lang="en-US" altLang="zh-CN" sz="2600"/>
          </a:p>
          <a:p>
            <a:pPr eaLnBrk="1" hangingPunct="1">
              <a:lnSpc>
                <a:spcPct val="100000"/>
              </a:lnSpc>
              <a:spcBef>
                <a:spcPct val="0"/>
              </a:spcBef>
              <a:buFontTx/>
              <a:buNone/>
            </a:pPr>
            <a:r>
              <a:rPr lang="en-US" altLang="zh-CN" sz="2600"/>
              <a:t>	</a:t>
            </a:r>
            <a:r>
              <a:rPr lang="zh-CN" altLang="en-US" sz="2600"/>
              <a:t>在这种类型的子系统中，每个用例包含的平均场景数</a:t>
            </a:r>
            <a:endParaRPr lang="en-US" altLang="zh-CN" sz="2600"/>
          </a:p>
          <a:p>
            <a:pPr eaLnBrk="1" hangingPunct="1">
              <a:lnSpc>
                <a:spcPct val="100000"/>
              </a:lnSpc>
              <a:spcBef>
                <a:spcPct val="0"/>
              </a:spcBef>
              <a:buFontTx/>
              <a:buNone/>
            </a:pPr>
            <a:r>
              <a:rPr lang="en-US" altLang="zh-CN" sz="2600"/>
              <a:t>	</a:t>
            </a:r>
            <a:r>
              <a:rPr lang="zh-CN" altLang="en-US" sz="2600"/>
              <a:t>每个用例的实际页数</a:t>
            </a:r>
            <a:endParaRPr lang="en-US" altLang="zh-CN" sz="2600"/>
          </a:p>
          <a:p>
            <a:pPr eaLnBrk="1" hangingPunct="1">
              <a:lnSpc>
                <a:spcPct val="100000"/>
              </a:lnSpc>
              <a:spcBef>
                <a:spcPct val="0"/>
              </a:spcBef>
              <a:buFontTx/>
              <a:buNone/>
            </a:pPr>
            <a:r>
              <a:rPr lang="en-US" altLang="zh-CN" sz="2600"/>
              <a:t>	</a:t>
            </a:r>
            <a:r>
              <a:rPr lang="zh-CN" altLang="en-US" sz="2600"/>
              <a:t>在这种类型的子系统中，每个用例的平均页数</a:t>
            </a:r>
          </a:p>
        </p:txBody>
      </p:sp>
      <p:pic>
        <p:nvPicPr>
          <p:cNvPr id="37892" name="Picture 3">
            <a:extLst>
              <a:ext uri="{FF2B5EF4-FFF2-40B4-BE49-F238E27FC236}">
                <a16:creationId xmlns:a16="http://schemas.microsoft.com/office/drawing/2014/main" id="{88D9818D-D071-B546-BB45-3FDF9E8DE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571750"/>
            <a:ext cx="2857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4">
            <a:extLst>
              <a:ext uri="{FF2B5EF4-FFF2-40B4-BE49-F238E27FC236}">
                <a16:creationId xmlns:a16="http://schemas.microsoft.com/office/drawing/2014/main" id="{7824E159-5214-D34B-B1A7-76279155A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071813"/>
            <a:ext cx="5810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5">
            <a:extLst>
              <a:ext uri="{FF2B5EF4-FFF2-40B4-BE49-F238E27FC236}">
                <a16:creationId xmlns:a16="http://schemas.microsoft.com/office/drawing/2014/main" id="{E873D357-4F19-984C-8C39-F535EEC44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3481388"/>
            <a:ext cx="733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4">
            <a:extLst>
              <a:ext uri="{FF2B5EF4-FFF2-40B4-BE49-F238E27FC236}">
                <a16:creationId xmlns:a16="http://schemas.microsoft.com/office/drawing/2014/main" id="{E71DD539-E5F8-DB4C-BA33-489AE728C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3" y="3500438"/>
            <a:ext cx="5810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6">
            <a:extLst>
              <a:ext uri="{FF2B5EF4-FFF2-40B4-BE49-F238E27FC236}">
                <a16:creationId xmlns:a16="http://schemas.microsoft.com/office/drawing/2014/main" id="{8092CEA2-5C3C-FA45-A6E1-C307C82AE1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4357688"/>
            <a:ext cx="238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7">
            <a:extLst>
              <a:ext uri="{FF2B5EF4-FFF2-40B4-BE49-F238E27FC236}">
                <a16:creationId xmlns:a16="http://schemas.microsoft.com/office/drawing/2014/main" id="{96ED3296-DDB3-164C-93FE-33C4E040F2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4714875"/>
            <a:ext cx="1809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8">
            <a:extLst>
              <a:ext uri="{FF2B5EF4-FFF2-40B4-BE49-F238E27FC236}">
                <a16:creationId xmlns:a16="http://schemas.microsoft.com/office/drawing/2014/main" id="{671D2BDC-8B88-824D-B295-F1713DB06B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24194" b="9999"/>
          <a:stretch>
            <a:fillRect/>
          </a:stretch>
        </p:blipFill>
        <p:spPr bwMode="auto">
          <a:xfrm>
            <a:off x="704850" y="5572125"/>
            <a:ext cx="2238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9">
            <a:extLst>
              <a:ext uri="{FF2B5EF4-FFF2-40B4-BE49-F238E27FC236}">
                <a16:creationId xmlns:a16="http://schemas.microsoft.com/office/drawing/2014/main" id="{2BCAF6FD-F969-D446-A1C9-8DE373322F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663" y="5857875"/>
            <a:ext cx="200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EACC4555-82BA-B74A-A32B-A2564D8519CC}"/>
              </a:ext>
            </a:extLst>
          </p:cNvPr>
          <p:cNvSpPr>
            <a:spLocks noGrp="1" noChangeArrowheads="1"/>
          </p:cNvSpPr>
          <p:nvPr>
            <p:ph type="title"/>
          </p:nvPr>
        </p:nvSpPr>
        <p:spPr/>
        <p:txBody>
          <a:bodyPr/>
          <a:lstStyle/>
          <a:p>
            <a:pPr eaLnBrk="1" hangingPunct="1"/>
            <a:r>
              <a:rPr lang="zh-CN" altLang="en-US"/>
              <a:t>举例</a:t>
            </a:r>
          </a:p>
        </p:txBody>
      </p:sp>
      <p:sp>
        <p:nvSpPr>
          <p:cNvPr id="38914" name="内容占位符 2">
            <a:extLst>
              <a:ext uri="{FF2B5EF4-FFF2-40B4-BE49-F238E27FC236}">
                <a16:creationId xmlns:a16="http://schemas.microsoft.com/office/drawing/2014/main" id="{ADBE0F33-5A26-6C47-B6C8-7ECBABDF122A}"/>
              </a:ext>
            </a:extLst>
          </p:cNvPr>
          <p:cNvSpPr>
            <a:spLocks noGrp="1" noChangeArrowheads="1"/>
          </p:cNvSpPr>
          <p:nvPr>
            <p:ph idx="1"/>
          </p:nvPr>
        </p:nvSpPr>
        <p:spPr/>
        <p:txBody>
          <a:bodyPr/>
          <a:lstStyle/>
          <a:p>
            <a:pPr eaLnBrk="1" hangingPunct="1">
              <a:lnSpc>
                <a:spcPct val="100000"/>
              </a:lnSpc>
            </a:pPr>
            <a:r>
              <a:rPr lang="zh-CN" altLang="en-US"/>
              <a:t>前面的</a:t>
            </a:r>
            <a:r>
              <a:rPr lang="en-US" altLang="zh-CN"/>
              <a:t>CAD</a:t>
            </a:r>
            <a:r>
              <a:rPr lang="zh-CN" altLang="en-US"/>
              <a:t>软件包含三个子系统组</a:t>
            </a:r>
            <a:r>
              <a:rPr lang="en-US" altLang="zh-CN"/>
              <a:t>:</a:t>
            </a:r>
          </a:p>
          <a:p>
            <a:pPr lvl="1" eaLnBrk="1" hangingPunct="1">
              <a:lnSpc>
                <a:spcPct val="100000"/>
              </a:lnSpc>
            </a:pPr>
            <a:r>
              <a:rPr lang="zh-CN" altLang="en-US"/>
              <a:t>用户界面子系统</a:t>
            </a:r>
            <a:endParaRPr lang="en-US" altLang="zh-CN"/>
          </a:p>
          <a:p>
            <a:pPr lvl="2" eaLnBrk="1" hangingPunct="1">
              <a:lnSpc>
                <a:spcPct val="100000"/>
              </a:lnSpc>
            </a:pPr>
            <a:r>
              <a:rPr lang="en-US" altLang="zh-CN"/>
              <a:t>6</a:t>
            </a:r>
            <a:r>
              <a:rPr lang="zh-CN" altLang="en-US"/>
              <a:t>个用例，每个用例场景不超过</a:t>
            </a:r>
            <a:r>
              <a:rPr lang="en-US" altLang="zh-CN"/>
              <a:t>10</a:t>
            </a:r>
            <a:r>
              <a:rPr lang="zh-CN" altLang="en-US"/>
              <a:t>个，用例平均长度是</a:t>
            </a:r>
            <a:r>
              <a:rPr lang="en-US" altLang="zh-CN"/>
              <a:t>6</a:t>
            </a:r>
            <a:r>
              <a:rPr lang="zh-CN" altLang="en-US"/>
              <a:t>页。</a:t>
            </a:r>
            <a:endParaRPr lang="en-US" altLang="zh-CN"/>
          </a:p>
          <a:p>
            <a:pPr lvl="1" eaLnBrk="1" hangingPunct="1">
              <a:lnSpc>
                <a:spcPct val="100000"/>
              </a:lnSpc>
            </a:pPr>
            <a:r>
              <a:rPr lang="zh-CN" altLang="en-US"/>
              <a:t>工程子系统组</a:t>
            </a:r>
            <a:endParaRPr lang="en-US" altLang="zh-CN"/>
          </a:p>
          <a:p>
            <a:pPr lvl="2" eaLnBrk="1" hangingPunct="1">
              <a:lnSpc>
                <a:spcPct val="100000"/>
              </a:lnSpc>
            </a:pPr>
            <a:r>
              <a:rPr lang="en-US" altLang="zh-CN"/>
              <a:t>10</a:t>
            </a:r>
            <a:r>
              <a:rPr lang="zh-CN" altLang="en-US"/>
              <a:t>个用例，每个用例场景不超过</a:t>
            </a:r>
            <a:r>
              <a:rPr lang="en-US" altLang="zh-CN"/>
              <a:t>20</a:t>
            </a:r>
            <a:r>
              <a:rPr lang="zh-CN" altLang="en-US"/>
              <a:t>个，用例平均长度是</a:t>
            </a:r>
            <a:r>
              <a:rPr lang="en-US" altLang="zh-CN"/>
              <a:t>8</a:t>
            </a:r>
            <a:r>
              <a:rPr lang="zh-CN" altLang="en-US"/>
              <a:t>页。</a:t>
            </a:r>
            <a:endParaRPr lang="en-US" altLang="zh-CN"/>
          </a:p>
          <a:p>
            <a:pPr lvl="1" eaLnBrk="1" hangingPunct="1">
              <a:lnSpc>
                <a:spcPct val="100000"/>
              </a:lnSpc>
            </a:pPr>
            <a:r>
              <a:rPr lang="zh-CN" altLang="en-US"/>
              <a:t>低层子系统组</a:t>
            </a:r>
            <a:endParaRPr lang="en-US" altLang="zh-CN"/>
          </a:p>
          <a:p>
            <a:pPr lvl="2" eaLnBrk="1" hangingPunct="1">
              <a:lnSpc>
                <a:spcPct val="100000"/>
              </a:lnSpc>
            </a:pPr>
            <a:r>
              <a:rPr lang="en-US" altLang="zh-CN"/>
              <a:t>5</a:t>
            </a:r>
            <a:r>
              <a:rPr lang="zh-CN" altLang="en-US"/>
              <a:t>个用例，每个用例场景不超过</a:t>
            </a:r>
            <a:r>
              <a:rPr lang="en-US" altLang="zh-CN"/>
              <a:t>6</a:t>
            </a:r>
            <a:r>
              <a:rPr lang="zh-CN" altLang="en-US"/>
              <a:t>个，用例平均长度是</a:t>
            </a:r>
            <a:r>
              <a:rPr lang="en-US" altLang="zh-CN"/>
              <a:t>5</a:t>
            </a:r>
            <a:r>
              <a:rPr lang="zh-CN" altLang="en-US"/>
              <a:t>页。</a:t>
            </a:r>
            <a:endParaRPr lang="en-US" altLang="zh-CN"/>
          </a:p>
          <a:p>
            <a:pPr lvl="2" eaLnBrk="1" hangingPunct="1">
              <a:lnSpc>
                <a:spcPct val="100000"/>
              </a:lnSpc>
            </a:pPr>
            <a:endParaRPr lang="en-US" altLang="zh-CN"/>
          </a:p>
          <a:p>
            <a:pPr lvl="1" eaLnBrk="1" hangingPunct="1">
              <a:lnSpc>
                <a:spcPct val="100000"/>
              </a:lnSpc>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F6C18A0E-7B83-2648-94FA-374978A7DBDA}"/>
              </a:ext>
            </a:extLst>
          </p:cNvPr>
          <p:cNvSpPr>
            <a:spLocks noGrp="1" noChangeArrowheads="1"/>
          </p:cNvSpPr>
          <p:nvPr>
            <p:ph type="title"/>
          </p:nvPr>
        </p:nvSpPr>
        <p:spPr/>
        <p:txBody>
          <a:bodyPr/>
          <a:lstStyle/>
          <a:p>
            <a:pPr eaLnBrk="1" hangingPunct="1"/>
            <a:r>
              <a:rPr lang="en-US" altLang="zh-CN"/>
              <a:t>1.</a:t>
            </a:r>
            <a:r>
              <a:rPr lang="zh-CN" altLang="en-US"/>
              <a:t>估算</a:t>
            </a:r>
            <a:r>
              <a:rPr lang="en-US" altLang="zh-CN"/>
              <a:t>LOC</a:t>
            </a:r>
            <a:endParaRPr lang="zh-CN" altLang="en-US"/>
          </a:p>
        </p:txBody>
      </p:sp>
      <p:sp>
        <p:nvSpPr>
          <p:cNvPr id="39938" name="内容占位符 2">
            <a:extLst>
              <a:ext uri="{FF2B5EF4-FFF2-40B4-BE49-F238E27FC236}">
                <a16:creationId xmlns:a16="http://schemas.microsoft.com/office/drawing/2014/main" id="{355F4D92-C13B-3A42-BD1C-FA6DFE86B408}"/>
              </a:ext>
            </a:extLst>
          </p:cNvPr>
          <p:cNvSpPr>
            <a:spLocks noGrp="1" noChangeArrowheads="1"/>
          </p:cNvSpPr>
          <p:nvPr>
            <p:ph idx="1"/>
          </p:nvPr>
        </p:nvSpPr>
        <p:spPr/>
        <p:txBody>
          <a:bodyPr/>
          <a:lstStyle/>
          <a:p>
            <a:pPr eaLnBrk="1" hangingPunct="1"/>
            <a:r>
              <a:rPr lang="zh-CN" altLang="en-US"/>
              <a:t>令</a:t>
            </a:r>
            <a:r>
              <a:rPr lang="en-US" altLang="zh-CN"/>
              <a:t>n=30%</a:t>
            </a:r>
            <a:endParaRPr lang="zh-CN" altLang="en-US"/>
          </a:p>
        </p:txBody>
      </p:sp>
      <p:pic>
        <p:nvPicPr>
          <p:cNvPr id="39939" name="Picture 2">
            <a:extLst>
              <a:ext uri="{FF2B5EF4-FFF2-40B4-BE49-F238E27FC236}">
                <a16:creationId xmlns:a16="http://schemas.microsoft.com/office/drawing/2014/main" id="{95DB77A3-01FB-3E44-93E1-D4AF4B91B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8875"/>
            <a:ext cx="91440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a:extLst>
              <a:ext uri="{FF2B5EF4-FFF2-40B4-BE49-F238E27FC236}">
                <a16:creationId xmlns:a16="http://schemas.microsoft.com/office/drawing/2014/main" id="{F5F13D92-C504-2E49-A48D-B1A9B3DBF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71875"/>
            <a:ext cx="919003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CC28714F-DD4D-B845-8D5F-E05E716C9D6D}"/>
              </a:ext>
            </a:extLst>
          </p:cNvPr>
          <p:cNvSpPr/>
          <p:nvPr/>
        </p:nvSpPr>
        <p:spPr>
          <a:xfrm>
            <a:off x="4786313" y="3714750"/>
            <a:ext cx="2786062" cy="1643063"/>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7" name="TextBox 6">
            <a:extLst>
              <a:ext uri="{FF2B5EF4-FFF2-40B4-BE49-F238E27FC236}">
                <a16:creationId xmlns:a16="http://schemas.microsoft.com/office/drawing/2014/main" id="{32F9E36C-66CB-8344-AF04-389AB3AB3FFE}"/>
              </a:ext>
            </a:extLst>
          </p:cNvPr>
          <p:cNvSpPr txBox="1">
            <a:spLocks noChangeArrowheads="1"/>
          </p:cNvSpPr>
          <p:nvPr/>
        </p:nvSpPr>
        <p:spPr bwMode="auto">
          <a:xfrm>
            <a:off x="5214938" y="3000375"/>
            <a:ext cx="1985962"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500" b="1">
                <a:solidFill>
                  <a:srgbClr val="FF0000"/>
                </a:solidFill>
              </a:rPr>
              <a:t>历史数据</a:t>
            </a:r>
          </a:p>
        </p:txBody>
      </p:sp>
      <p:sp>
        <p:nvSpPr>
          <p:cNvPr id="39943" name="TextBox 7">
            <a:extLst>
              <a:ext uri="{FF2B5EF4-FFF2-40B4-BE49-F238E27FC236}">
                <a16:creationId xmlns:a16="http://schemas.microsoft.com/office/drawing/2014/main" id="{08557376-E513-4642-93EA-35E3AAADAB2C}"/>
              </a:ext>
            </a:extLst>
          </p:cNvPr>
          <p:cNvSpPr txBox="1">
            <a:spLocks noChangeArrowheads="1"/>
          </p:cNvSpPr>
          <p:nvPr/>
        </p:nvSpPr>
        <p:spPr bwMode="auto">
          <a:xfrm>
            <a:off x="3357563" y="5857875"/>
            <a:ext cx="255428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500"/>
              <a:t>图 用例估算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324A9476-FBD4-344C-8628-9999B64F13F1}"/>
              </a:ext>
            </a:extLst>
          </p:cNvPr>
          <p:cNvSpPr>
            <a:spLocks noGrp="1" noChangeArrowheads="1"/>
          </p:cNvSpPr>
          <p:nvPr>
            <p:ph type="title"/>
          </p:nvPr>
        </p:nvSpPr>
        <p:spPr/>
        <p:txBody>
          <a:bodyPr/>
          <a:lstStyle/>
          <a:p>
            <a:pPr eaLnBrk="1" hangingPunct="1"/>
            <a:r>
              <a:rPr lang="en-US" altLang="zh-CN"/>
              <a:t>2.</a:t>
            </a:r>
            <a:r>
              <a:rPr lang="zh-CN" altLang="en-US"/>
              <a:t>估算工作量</a:t>
            </a:r>
          </a:p>
        </p:txBody>
      </p:sp>
      <p:sp>
        <p:nvSpPr>
          <p:cNvPr id="40962" name="内容占位符 2">
            <a:extLst>
              <a:ext uri="{FF2B5EF4-FFF2-40B4-BE49-F238E27FC236}">
                <a16:creationId xmlns:a16="http://schemas.microsoft.com/office/drawing/2014/main" id="{A98769F2-132E-EB4A-AEDF-0DE27CFD12F2}"/>
              </a:ext>
            </a:extLst>
          </p:cNvPr>
          <p:cNvSpPr>
            <a:spLocks noGrp="1" noChangeArrowheads="1"/>
          </p:cNvSpPr>
          <p:nvPr>
            <p:ph idx="1"/>
          </p:nvPr>
        </p:nvSpPr>
        <p:spPr/>
        <p:txBody>
          <a:bodyPr/>
          <a:lstStyle/>
          <a:p>
            <a:pPr eaLnBrk="1" hangingPunct="1"/>
            <a:r>
              <a:rPr lang="zh-CN" altLang="en-US"/>
              <a:t>以</a:t>
            </a:r>
            <a:r>
              <a:rPr lang="en-US" altLang="zh-CN"/>
              <a:t>620LOC/pm</a:t>
            </a:r>
            <a:r>
              <a:rPr lang="zh-CN" altLang="en-US"/>
              <a:t>作为这类系统的平均生产率，一个劳动力价格是每月</a:t>
            </a:r>
            <a:r>
              <a:rPr lang="en-US" altLang="zh-CN"/>
              <a:t>8000</a:t>
            </a:r>
            <a:r>
              <a:rPr lang="zh-CN" altLang="en-US"/>
              <a:t>美元，则每行代码的成本约为</a:t>
            </a:r>
            <a:r>
              <a:rPr lang="en-US" altLang="zh-CN"/>
              <a:t>13</a:t>
            </a:r>
            <a:r>
              <a:rPr lang="zh-CN" altLang="en-US"/>
              <a:t>美元。根据用例估算和历史生产率数据，项目总成本的估算是</a:t>
            </a:r>
            <a:r>
              <a:rPr lang="en-US" altLang="zh-CN"/>
              <a:t>552000</a:t>
            </a:r>
            <a:r>
              <a:rPr lang="zh-CN" altLang="en-US"/>
              <a:t>美元，工作量的估算是</a:t>
            </a:r>
            <a:r>
              <a:rPr lang="en-US" altLang="zh-CN"/>
              <a:t>68</a:t>
            </a:r>
            <a:r>
              <a:rPr lang="zh-CN" altLang="en-US"/>
              <a:t>人</a:t>
            </a:r>
            <a:r>
              <a:rPr lang="en-US" altLang="zh-CN"/>
              <a:t>.</a:t>
            </a:r>
            <a:r>
              <a:rPr lang="zh-CN" altLang="en-US"/>
              <a:t>月。</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44ED40A5-2F9D-E347-930C-BFC1B6C90AEC}"/>
              </a:ext>
            </a:extLst>
          </p:cNvPr>
          <p:cNvSpPr>
            <a:spLocks noGrp="1" noChangeArrowheads="1"/>
          </p:cNvSpPr>
          <p:nvPr>
            <p:ph type="title"/>
          </p:nvPr>
        </p:nvSpPr>
        <p:spPr/>
        <p:txBody>
          <a:bodyPr/>
          <a:lstStyle/>
          <a:p>
            <a:pPr eaLnBrk="1" hangingPunct="1"/>
            <a:r>
              <a:rPr lang="zh-CN" altLang="en-US"/>
              <a:t>调和不同的估算方法</a:t>
            </a:r>
          </a:p>
        </p:txBody>
      </p:sp>
      <p:sp>
        <p:nvSpPr>
          <p:cNvPr id="41986" name="内容占位符 2">
            <a:extLst>
              <a:ext uri="{FF2B5EF4-FFF2-40B4-BE49-F238E27FC236}">
                <a16:creationId xmlns:a16="http://schemas.microsoft.com/office/drawing/2014/main" id="{761143A5-AC5E-5A4F-A2F3-5A18AD376D87}"/>
              </a:ext>
            </a:extLst>
          </p:cNvPr>
          <p:cNvSpPr>
            <a:spLocks noGrp="1" noChangeArrowheads="1"/>
          </p:cNvSpPr>
          <p:nvPr>
            <p:ph idx="1"/>
          </p:nvPr>
        </p:nvSpPr>
        <p:spPr/>
        <p:txBody>
          <a:bodyPr/>
          <a:lstStyle/>
          <a:p>
            <a:pPr eaLnBrk="1" hangingPunct="1"/>
            <a:r>
              <a:rPr lang="zh-CN" altLang="en-US"/>
              <a:t>多种估算方法，必须对这些估算方法进行调和</a:t>
            </a:r>
            <a:endParaRPr lang="en-US" altLang="zh-CN"/>
          </a:p>
          <a:p>
            <a:pPr eaLnBrk="1" hangingPunct="1"/>
            <a:r>
              <a:rPr lang="zh-CN" altLang="en-US"/>
              <a:t>若估算结果所得到的</a:t>
            </a:r>
            <a:r>
              <a:rPr lang="zh-CN" altLang="en-US">
                <a:solidFill>
                  <a:srgbClr val="FF0000"/>
                </a:solidFill>
              </a:rPr>
              <a:t>一致性</a:t>
            </a:r>
            <a:r>
              <a:rPr lang="zh-CN" altLang="en-US"/>
              <a:t>太差，一般追索到两个原因：</a:t>
            </a:r>
            <a:endParaRPr lang="en-US" altLang="zh-CN"/>
          </a:p>
          <a:p>
            <a:pPr lvl="1" eaLnBrk="1" hangingPunct="1"/>
            <a:r>
              <a:rPr lang="zh-CN" altLang="en-US"/>
              <a:t>计划人员没有充分了解或误解了项目范围</a:t>
            </a:r>
            <a:endParaRPr lang="en-US" altLang="zh-CN"/>
          </a:p>
          <a:p>
            <a:pPr lvl="1" eaLnBrk="1" hangingPunct="1"/>
            <a:r>
              <a:rPr lang="zh-CN" altLang="en-US"/>
              <a:t>在基于问题的估算技术中所使用的生产率数据不适合本系统，过时了或误用了。</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22365459-41EB-644B-BDAF-36CC89881F6C}"/>
              </a:ext>
            </a:extLst>
          </p:cNvPr>
          <p:cNvSpPr>
            <a:spLocks noGrp="1" noChangeArrowheads="1"/>
          </p:cNvSpPr>
          <p:nvPr>
            <p:ph type="title"/>
          </p:nvPr>
        </p:nvSpPr>
        <p:spPr/>
        <p:txBody>
          <a:bodyPr/>
          <a:lstStyle/>
          <a:p>
            <a:pPr eaLnBrk="1" hangingPunct="1"/>
            <a:r>
              <a:rPr lang="zh-CN" altLang="en-US"/>
              <a:t>软件项目的自动估算项目</a:t>
            </a:r>
          </a:p>
        </p:txBody>
      </p:sp>
      <p:sp>
        <p:nvSpPr>
          <p:cNvPr id="43010" name="内容占位符 2">
            <a:extLst>
              <a:ext uri="{FF2B5EF4-FFF2-40B4-BE49-F238E27FC236}">
                <a16:creationId xmlns:a16="http://schemas.microsoft.com/office/drawing/2014/main" id="{4AFA5DC8-20D1-5442-823D-372B1671825D}"/>
              </a:ext>
            </a:extLst>
          </p:cNvPr>
          <p:cNvSpPr>
            <a:spLocks noGrp="1" noChangeArrowheads="1"/>
          </p:cNvSpPr>
          <p:nvPr>
            <p:ph idx="1"/>
          </p:nvPr>
        </p:nvSpPr>
        <p:spPr/>
        <p:txBody>
          <a:bodyPr/>
          <a:lstStyle/>
          <a:p>
            <a:pPr eaLnBrk="1" hangingPunct="1"/>
            <a:r>
              <a:rPr lang="zh-CN" altLang="en-US"/>
              <a:t>有多种自动估算工具，一般性的功能：</a:t>
            </a:r>
            <a:endParaRPr lang="en-US" altLang="zh-CN"/>
          </a:p>
          <a:p>
            <a:pPr lvl="1" eaLnBrk="1" hangingPunct="1"/>
            <a:r>
              <a:rPr lang="zh-CN" altLang="en-US"/>
              <a:t>可交付的项目规模</a:t>
            </a:r>
            <a:endParaRPr lang="en-US" altLang="zh-CN"/>
          </a:p>
          <a:p>
            <a:pPr lvl="1" eaLnBrk="1" hangingPunct="1"/>
            <a:r>
              <a:rPr lang="zh-CN" altLang="en-US"/>
              <a:t>选择项目活动</a:t>
            </a:r>
            <a:endParaRPr lang="en-US" altLang="zh-CN"/>
          </a:p>
          <a:p>
            <a:pPr lvl="1" eaLnBrk="1" hangingPunct="1"/>
            <a:r>
              <a:rPr lang="zh-CN" altLang="en-US"/>
              <a:t>预测人员配置标准</a:t>
            </a:r>
            <a:endParaRPr lang="en-US" altLang="zh-CN"/>
          </a:p>
          <a:p>
            <a:pPr lvl="1" eaLnBrk="1" hangingPunct="1"/>
            <a:r>
              <a:rPr lang="zh-CN" altLang="en-US"/>
              <a:t>预测软件工作量</a:t>
            </a:r>
            <a:endParaRPr lang="en-US" altLang="zh-CN"/>
          </a:p>
          <a:p>
            <a:pPr lvl="1" eaLnBrk="1" hangingPunct="1"/>
            <a:r>
              <a:rPr lang="zh-CN" altLang="en-US"/>
              <a:t>预测软件成本</a:t>
            </a:r>
            <a:endParaRPr lang="en-US" altLang="zh-CN"/>
          </a:p>
          <a:p>
            <a:pPr lvl="1" eaLnBrk="1" hangingPunct="1"/>
            <a:r>
              <a:rPr lang="zh-CN" altLang="en-US"/>
              <a:t>预测软件进度计划</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23F94E80-E439-8444-AF7C-D6A99A6B5391}"/>
              </a:ext>
            </a:extLst>
          </p:cNvPr>
          <p:cNvSpPr>
            <a:spLocks noGrp="1" noChangeArrowheads="1"/>
          </p:cNvSpPr>
          <p:nvPr>
            <p:ph type="title"/>
          </p:nvPr>
        </p:nvSpPr>
        <p:spPr/>
        <p:txBody>
          <a:bodyPr/>
          <a:lstStyle/>
          <a:p>
            <a:pPr eaLnBrk="1" hangingPunct="1"/>
            <a:r>
              <a:rPr lang="nb-NO" altLang="zh-CN"/>
              <a:t>20.</a:t>
            </a:r>
            <a:r>
              <a:rPr lang="en-US" altLang="zh-CN"/>
              <a:t>2</a:t>
            </a:r>
            <a:r>
              <a:rPr lang="zh-CN" altLang="en-US"/>
              <a:t> 项目策划过程</a:t>
            </a:r>
          </a:p>
        </p:txBody>
      </p:sp>
      <p:sp>
        <p:nvSpPr>
          <p:cNvPr id="16386" name="内容占位符 2">
            <a:extLst>
              <a:ext uri="{FF2B5EF4-FFF2-40B4-BE49-F238E27FC236}">
                <a16:creationId xmlns:a16="http://schemas.microsoft.com/office/drawing/2014/main" id="{9C3CF5D5-F13A-4C40-BC4F-245754BC1194}"/>
              </a:ext>
            </a:extLst>
          </p:cNvPr>
          <p:cNvSpPr>
            <a:spLocks noGrp="1" noChangeArrowheads="1"/>
          </p:cNvSpPr>
          <p:nvPr>
            <p:ph sz="half" idx="1"/>
          </p:nvPr>
        </p:nvSpPr>
        <p:spPr>
          <a:xfrm>
            <a:off x="457200" y="1844675"/>
            <a:ext cx="8075613" cy="4608513"/>
          </a:xfrm>
        </p:spPr>
        <p:txBody>
          <a:bodyPr/>
          <a:lstStyle/>
          <a:p>
            <a:pPr marL="571500" indent="-514350" eaLnBrk="1" hangingPunct="1"/>
            <a:r>
              <a:rPr lang="zh-CN" altLang="en-US" dirty="0"/>
              <a:t>软件项目策划的目标是提供一个能使管理人员对</a:t>
            </a:r>
            <a:r>
              <a:rPr lang="zh-CN" altLang="en-US" dirty="0">
                <a:solidFill>
                  <a:srgbClr val="FF0000"/>
                </a:solidFill>
              </a:rPr>
              <a:t>资源、成本及进度</a:t>
            </a:r>
            <a:r>
              <a:rPr lang="zh-CN" altLang="en-US" dirty="0"/>
              <a:t>作出合理</a:t>
            </a:r>
            <a:r>
              <a:rPr lang="zh-CN" altLang="en-US" dirty="0">
                <a:solidFill>
                  <a:srgbClr val="FF0000"/>
                </a:solidFill>
              </a:rPr>
              <a:t>估算</a:t>
            </a:r>
            <a:r>
              <a:rPr lang="zh-CN" altLang="en-US" dirty="0"/>
              <a:t>的框架。</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795FEF5D-3711-464A-96FD-2DE02CBFB336}"/>
              </a:ext>
            </a:extLst>
          </p:cNvPr>
          <p:cNvSpPr>
            <a:spLocks noGrp="1" noChangeArrowheads="1"/>
          </p:cNvSpPr>
          <p:nvPr>
            <p:ph type="title"/>
          </p:nvPr>
        </p:nvSpPr>
        <p:spPr/>
        <p:txBody>
          <a:bodyPr/>
          <a:lstStyle/>
          <a:p>
            <a:pPr eaLnBrk="1" hangingPunct="1"/>
            <a:r>
              <a:rPr lang="nb-NO" altLang="zh-CN"/>
              <a:t>20.</a:t>
            </a:r>
            <a:r>
              <a:rPr lang="en-US" altLang="zh-CN"/>
              <a:t>7 </a:t>
            </a:r>
            <a:r>
              <a:rPr lang="zh-CN" altLang="en-US"/>
              <a:t>经验估算模型</a:t>
            </a:r>
          </a:p>
        </p:txBody>
      </p:sp>
      <p:sp>
        <p:nvSpPr>
          <p:cNvPr id="44034" name="内容占位符 2">
            <a:extLst>
              <a:ext uri="{FF2B5EF4-FFF2-40B4-BE49-F238E27FC236}">
                <a16:creationId xmlns:a16="http://schemas.microsoft.com/office/drawing/2014/main" id="{2C1EA4B3-1E8F-7346-97EC-F2EE7B0E76BA}"/>
              </a:ext>
            </a:extLst>
          </p:cNvPr>
          <p:cNvSpPr>
            <a:spLocks noGrp="1" noChangeArrowheads="1"/>
          </p:cNvSpPr>
          <p:nvPr>
            <p:ph idx="1"/>
          </p:nvPr>
        </p:nvSpPr>
        <p:spPr/>
        <p:txBody>
          <a:bodyPr/>
          <a:lstStyle/>
          <a:p>
            <a:pPr eaLnBrk="1" hangingPunct="1"/>
            <a:r>
              <a:rPr lang="zh-CN" altLang="en-US" sz="2800"/>
              <a:t>计算机软件估算模型使用由经验导出的公式来预测工作量，工作量是</a:t>
            </a:r>
            <a:r>
              <a:rPr lang="en-US" altLang="zh-CN" sz="2800"/>
              <a:t>LOC</a:t>
            </a:r>
            <a:r>
              <a:rPr lang="zh-CN" altLang="en-US" sz="2800"/>
              <a:t>或</a:t>
            </a:r>
            <a:r>
              <a:rPr lang="en-US" altLang="zh-CN" sz="2800"/>
              <a:t>FP</a:t>
            </a:r>
            <a:r>
              <a:rPr lang="zh-CN" altLang="en-US" sz="2800"/>
              <a:t>的函数。</a:t>
            </a:r>
            <a:endParaRPr lang="en-US" altLang="zh-CN" sz="2800"/>
          </a:p>
          <a:p>
            <a:pPr eaLnBrk="1" hangingPunct="1"/>
            <a:r>
              <a:rPr lang="zh-CN" altLang="en-US" sz="2800"/>
              <a:t>没有一个估算模型能够适用所有的软件类型和开发环境</a:t>
            </a:r>
            <a:endParaRPr lang="en-US" altLang="zh-CN" sz="2800"/>
          </a:p>
          <a:p>
            <a:pPr eaLnBrk="1" hangingPunct="1"/>
            <a:r>
              <a:rPr lang="zh-CN" altLang="en-US" sz="2800"/>
              <a:t>应该对估算模型进行调整，以反映当前项目的情况</a:t>
            </a:r>
            <a:r>
              <a:rPr lang="en-US" altLang="zh-CN" sz="2800"/>
              <a:t>—</a:t>
            </a:r>
            <a:r>
              <a:rPr lang="zh-CN" altLang="en-US" sz="2800"/>
              <a:t>使用已有数据对模型进行检验</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a:extLst>
              <a:ext uri="{FF2B5EF4-FFF2-40B4-BE49-F238E27FC236}">
                <a16:creationId xmlns:a16="http://schemas.microsoft.com/office/drawing/2014/main" id="{BB0F83F5-CE08-C749-A867-013A321A7A30}"/>
              </a:ext>
            </a:extLst>
          </p:cNvPr>
          <p:cNvSpPr>
            <a:spLocks noGrp="1" noChangeArrowheads="1"/>
          </p:cNvSpPr>
          <p:nvPr>
            <p:ph type="title"/>
          </p:nvPr>
        </p:nvSpPr>
        <p:spPr/>
        <p:txBody>
          <a:bodyPr/>
          <a:lstStyle/>
          <a:p>
            <a:pPr eaLnBrk="1" hangingPunct="1"/>
            <a:r>
              <a:rPr lang="nb-NO" altLang="zh-CN"/>
              <a:t>20.</a:t>
            </a:r>
            <a:r>
              <a:rPr lang="en-US" altLang="zh-CN"/>
              <a:t>7.1 </a:t>
            </a:r>
            <a:r>
              <a:rPr lang="zh-CN" altLang="en-US"/>
              <a:t>估算模型的结构</a:t>
            </a:r>
          </a:p>
        </p:txBody>
      </p:sp>
      <p:sp>
        <p:nvSpPr>
          <p:cNvPr id="45058" name="内容占位符 2">
            <a:extLst>
              <a:ext uri="{FF2B5EF4-FFF2-40B4-BE49-F238E27FC236}">
                <a16:creationId xmlns:a16="http://schemas.microsoft.com/office/drawing/2014/main" id="{D28BC129-DC8E-F146-835C-A422A8DDC4F9}"/>
              </a:ext>
            </a:extLst>
          </p:cNvPr>
          <p:cNvSpPr>
            <a:spLocks noGrp="1" noChangeArrowheads="1"/>
          </p:cNvSpPr>
          <p:nvPr>
            <p:ph idx="1"/>
          </p:nvPr>
        </p:nvSpPr>
        <p:spPr/>
        <p:txBody>
          <a:bodyPr/>
          <a:lstStyle/>
          <a:p>
            <a:pPr eaLnBrk="1" hangingPunct="1"/>
            <a:r>
              <a:rPr lang="zh-CN" altLang="en-US"/>
              <a:t>典型的估算模型是通过回归分析从以往软件项目中收集到的数据而得到的。</a:t>
            </a:r>
            <a:endParaRPr lang="en-US" altLang="zh-CN"/>
          </a:p>
          <a:p>
            <a:pPr eaLnBrk="1" hangingPunct="1"/>
            <a:r>
              <a:rPr lang="zh-CN" altLang="en-US"/>
              <a:t>这种模型的总体结构：</a:t>
            </a:r>
            <a:endParaRPr lang="en-US" altLang="zh-CN"/>
          </a:p>
          <a:p>
            <a:pPr lvl="1" algn="just">
              <a:spcBef>
                <a:spcPts val="200"/>
              </a:spcBef>
              <a:spcAft>
                <a:spcPts val="400"/>
              </a:spcAft>
              <a:buClr>
                <a:schemeClr val="tx2"/>
              </a:buClr>
              <a:buSzPct val="80000"/>
              <a:buFont typeface="Monotype Sorts" pitchFamily="2" charset="2"/>
              <a:buNone/>
            </a:pPr>
            <a:r>
              <a:rPr lang="en-US" altLang="zh-CN" sz="3200">
                <a:latin typeface="Times New Roman" panose="02020603050405020304" pitchFamily="18" charset="0"/>
              </a:rPr>
              <a:t>         E = A + B×(e</a:t>
            </a:r>
            <a:r>
              <a:rPr lang="en-US" altLang="zh-CN" sz="3200" baseline="-25000">
                <a:latin typeface="Times New Roman" panose="02020603050405020304" pitchFamily="18" charset="0"/>
              </a:rPr>
              <a:t>v</a:t>
            </a:r>
            <a:r>
              <a:rPr lang="en-US" altLang="zh-CN" sz="3200">
                <a:latin typeface="Times New Roman" panose="02020603050405020304" pitchFamily="18" charset="0"/>
              </a:rPr>
              <a:t>)</a:t>
            </a:r>
            <a:r>
              <a:rPr lang="en-US" altLang="zh-CN" sz="3200" baseline="30000">
                <a:latin typeface="Times New Roman" panose="02020603050405020304" pitchFamily="18" charset="0"/>
              </a:rPr>
              <a:t> C</a:t>
            </a:r>
          </a:p>
          <a:p>
            <a:pPr lvl="2">
              <a:spcBef>
                <a:spcPts val="200"/>
              </a:spcBef>
              <a:spcAft>
                <a:spcPts val="400"/>
              </a:spcAft>
              <a:buClr>
                <a:schemeClr val="tx2"/>
              </a:buClr>
              <a:buFontTx/>
              <a:buChar char="–"/>
            </a:pPr>
            <a:r>
              <a:rPr lang="zh-CN" altLang="en-US"/>
              <a:t>其中，</a:t>
            </a:r>
            <a:r>
              <a:rPr lang="en-US" altLang="zh-CN"/>
              <a:t>A</a:t>
            </a:r>
            <a:r>
              <a:rPr lang="zh-CN" altLang="en-US"/>
              <a:t>、</a:t>
            </a:r>
            <a:r>
              <a:rPr lang="en-US" altLang="zh-CN"/>
              <a:t>B</a:t>
            </a:r>
            <a:r>
              <a:rPr lang="zh-CN" altLang="en-US"/>
              <a:t>、</a:t>
            </a:r>
            <a:r>
              <a:rPr lang="en-US" altLang="zh-CN"/>
              <a:t>C</a:t>
            </a:r>
            <a:r>
              <a:rPr lang="zh-CN" altLang="en-US"/>
              <a:t>为经验常数，</a:t>
            </a:r>
            <a:r>
              <a:rPr lang="en-US" altLang="zh-CN"/>
              <a:t>E</a:t>
            </a:r>
            <a:r>
              <a:rPr lang="zh-CN" altLang="en-US"/>
              <a:t>是工作量（人</a:t>
            </a:r>
            <a:r>
              <a:rPr lang="en-US" altLang="zh-CN"/>
              <a:t>.</a:t>
            </a:r>
            <a:r>
              <a:rPr lang="zh-CN" altLang="en-US"/>
              <a:t>月）、</a:t>
            </a:r>
            <a:r>
              <a:rPr lang="en-US" altLang="zh-CN"/>
              <a:t>e</a:t>
            </a:r>
            <a:r>
              <a:rPr lang="en-US" altLang="zh-CN" baseline="-25000"/>
              <a:t>v</a:t>
            </a:r>
            <a:r>
              <a:rPr lang="zh-CN" altLang="en-US"/>
              <a:t>是估算变量（</a:t>
            </a:r>
            <a:r>
              <a:rPr lang="en-US" altLang="zh-CN"/>
              <a:t>LOC</a:t>
            </a:r>
            <a:r>
              <a:rPr lang="zh-CN" altLang="en-US"/>
              <a:t>或</a:t>
            </a:r>
            <a:r>
              <a:rPr lang="en-US" altLang="zh-CN"/>
              <a:t>FP</a:t>
            </a:r>
            <a:r>
              <a:rPr lang="zh-CN" alt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a:extLst>
              <a:ext uri="{FF2B5EF4-FFF2-40B4-BE49-F238E27FC236}">
                <a16:creationId xmlns:a16="http://schemas.microsoft.com/office/drawing/2014/main" id="{5BCC1C83-7186-D944-9E29-F106BE7C749D}"/>
              </a:ext>
            </a:extLst>
          </p:cNvPr>
          <p:cNvSpPr>
            <a:spLocks noGrp="1" noChangeArrowheads="1"/>
          </p:cNvSpPr>
          <p:nvPr>
            <p:ph type="title"/>
          </p:nvPr>
        </p:nvSpPr>
        <p:spPr>
          <a:xfrm>
            <a:off x="395288" y="404813"/>
            <a:ext cx="4176712" cy="1143000"/>
          </a:xfrm>
        </p:spPr>
        <p:txBody>
          <a:bodyPr/>
          <a:lstStyle/>
          <a:p>
            <a:pPr eaLnBrk="1" hangingPunct="1"/>
            <a:r>
              <a:rPr lang="zh-CN" altLang="en-US" sz="3000"/>
              <a:t>面向</a:t>
            </a:r>
            <a:r>
              <a:rPr lang="en-US" altLang="zh-CN" sz="3000"/>
              <a:t>LOC</a:t>
            </a:r>
            <a:r>
              <a:rPr lang="zh-CN" altLang="en-US" sz="3000"/>
              <a:t>的估算模型</a:t>
            </a:r>
          </a:p>
        </p:txBody>
      </p:sp>
      <p:sp>
        <p:nvSpPr>
          <p:cNvPr id="46082" name="内容占位符 3">
            <a:extLst>
              <a:ext uri="{FF2B5EF4-FFF2-40B4-BE49-F238E27FC236}">
                <a16:creationId xmlns:a16="http://schemas.microsoft.com/office/drawing/2014/main" id="{086C063E-D58C-F946-AB81-684856E3ED04}"/>
              </a:ext>
            </a:extLst>
          </p:cNvPr>
          <p:cNvSpPr>
            <a:spLocks noGrp="1"/>
          </p:cNvSpPr>
          <p:nvPr>
            <p:ph sz="half" idx="1"/>
          </p:nvPr>
        </p:nvSpPr>
        <p:spPr>
          <a:xfrm>
            <a:off x="250825" y="1600200"/>
            <a:ext cx="4244975" cy="4525963"/>
          </a:xfrm>
          <a:ln>
            <a:solidFill>
              <a:schemeClr val="tx1"/>
            </a:solidFill>
            <a:miter lim="800000"/>
            <a:headEnd/>
            <a:tailEnd/>
          </a:ln>
        </p:spPr>
        <p:txBody>
          <a:bodyPr/>
          <a:lstStyle/>
          <a:p>
            <a:pPr eaLnBrk="1" hangingPunct="1">
              <a:lnSpc>
                <a:spcPct val="100000"/>
              </a:lnSpc>
            </a:pPr>
            <a:r>
              <a:rPr lang="en-US" altLang="zh-CN">
                <a:latin typeface="宋体" panose="02010600030101010101" pitchFamily="2" charset="-122"/>
              </a:rPr>
              <a:t>WalstonFelix</a:t>
            </a:r>
            <a:r>
              <a:rPr lang="zh-CN" altLang="en-US">
                <a:latin typeface="宋体" panose="02010600030101010101" pitchFamily="2" charset="-122"/>
              </a:rPr>
              <a:t>模型</a:t>
            </a:r>
            <a:endParaRPr lang="en-US" altLang="zh-CN">
              <a:latin typeface="宋体" panose="02010600030101010101" pitchFamily="2" charset="-122"/>
            </a:endParaRPr>
          </a:p>
          <a:p>
            <a:pPr lvl="1" eaLnBrk="1" hangingPunct="1">
              <a:lnSpc>
                <a:spcPct val="100000"/>
              </a:lnSpc>
            </a:pPr>
            <a:r>
              <a:rPr lang="en-US" altLang="zh-CN">
                <a:latin typeface="宋体" panose="02010600030101010101" pitchFamily="2" charset="-122"/>
              </a:rPr>
              <a:t>E=5.2×(KLOC)</a:t>
            </a:r>
            <a:r>
              <a:rPr lang="en-US" altLang="zh-CN" baseline="30000">
                <a:latin typeface="宋体" panose="02010600030101010101" pitchFamily="2" charset="-122"/>
              </a:rPr>
              <a:t>0.91</a:t>
            </a:r>
            <a:r>
              <a:rPr lang="en-US" altLang="zh-CN">
                <a:latin typeface="宋体" panose="02010600030101010101" pitchFamily="2" charset="-122"/>
              </a:rPr>
              <a:t></a:t>
            </a:r>
          </a:p>
          <a:p>
            <a:pPr eaLnBrk="1" hangingPunct="1">
              <a:lnSpc>
                <a:spcPct val="100000"/>
              </a:lnSpc>
            </a:pPr>
            <a:r>
              <a:rPr lang="en-US" altLang="zh-CN">
                <a:latin typeface="宋体" panose="02010600030101010101" pitchFamily="2" charset="-122"/>
              </a:rPr>
              <a:t>BaileyBasili</a:t>
            </a:r>
            <a:r>
              <a:rPr lang="zh-CN" altLang="en-US">
                <a:latin typeface="宋体" panose="02010600030101010101" pitchFamily="2" charset="-122"/>
              </a:rPr>
              <a:t>模型</a:t>
            </a:r>
            <a:endParaRPr lang="en-US" altLang="zh-CN">
              <a:latin typeface="宋体" panose="02010600030101010101" pitchFamily="2" charset="-122"/>
            </a:endParaRPr>
          </a:p>
          <a:p>
            <a:pPr lvl="1" eaLnBrk="1" hangingPunct="1">
              <a:lnSpc>
                <a:spcPct val="100000"/>
              </a:lnSpc>
            </a:pPr>
            <a:r>
              <a:rPr lang="en-US" altLang="zh-CN">
                <a:latin typeface="宋体" panose="02010600030101010101" pitchFamily="2" charset="-122"/>
              </a:rPr>
              <a:t>E=5.5+0.73×(KLOC)</a:t>
            </a:r>
            <a:r>
              <a:rPr lang="en-US" altLang="zh-CN" baseline="30000">
                <a:latin typeface="宋体" panose="02010600030101010101" pitchFamily="2" charset="-122"/>
              </a:rPr>
              <a:t>1.16</a:t>
            </a:r>
            <a:endParaRPr lang="en-US" altLang="zh-CN">
              <a:latin typeface="宋体" panose="02010600030101010101" pitchFamily="2" charset="-122"/>
            </a:endParaRPr>
          </a:p>
          <a:p>
            <a:pPr eaLnBrk="1" hangingPunct="1">
              <a:lnSpc>
                <a:spcPct val="100000"/>
              </a:lnSpc>
            </a:pPr>
            <a:r>
              <a:rPr lang="en-US" altLang="zh-CN">
                <a:latin typeface="宋体" panose="02010600030101010101" pitchFamily="2" charset="-122"/>
              </a:rPr>
              <a:t>Boehm</a:t>
            </a:r>
            <a:r>
              <a:rPr lang="zh-CN" altLang="en-US">
                <a:latin typeface="宋体" panose="02010600030101010101" pitchFamily="2" charset="-122"/>
              </a:rPr>
              <a:t>简单模型</a:t>
            </a:r>
            <a:endParaRPr lang="en-US" altLang="zh-CN">
              <a:latin typeface="宋体" panose="02010600030101010101" pitchFamily="2" charset="-122"/>
            </a:endParaRPr>
          </a:p>
          <a:p>
            <a:pPr lvl="1" eaLnBrk="1" hangingPunct="1">
              <a:lnSpc>
                <a:spcPct val="100000"/>
              </a:lnSpc>
            </a:pPr>
            <a:r>
              <a:rPr lang="en-US" altLang="zh-CN">
                <a:latin typeface="宋体" panose="02010600030101010101" pitchFamily="2" charset="-122"/>
              </a:rPr>
              <a:t>E=3.2×(KLOC)</a:t>
            </a:r>
            <a:r>
              <a:rPr lang="en-US" altLang="zh-CN" baseline="30000">
                <a:latin typeface="宋体" panose="02010600030101010101" pitchFamily="2" charset="-122"/>
              </a:rPr>
              <a:t>1.05</a:t>
            </a:r>
            <a:endParaRPr lang="en-US" altLang="zh-CN">
              <a:latin typeface="宋体" panose="02010600030101010101" pitchFamily="2" charset="-122"/>
            </a:endParaRPr>
          </a:p>
          <a:p>
            <a:pPr eaLnBrk="1" hangingPunct="1">
              <a:lnSpc>
                <a:spcPct val="100000"/>
              </a:lnSpc>
            </a:pPr>
            <a:r>
              <a:rPr lang="en-US" altLang="zh-CN">
                <a:latin typeface="宋体" panose="02010600030101010101" pitchFamily="2" charset="-122"/>
              </a:rPr>
              <a:t>Doty</a:t>
            </a:r>
            <a:r>
              <a:rPr lang="zh-CN" altLang="en-US">
                <a:latin typeface="宋体" panose="02010600030101010101" pitchFamily="2" charset="-122"/>
              </a:rPr>
              <a:t>模型</a:t>
            </a:r>
            <a:r>
              <a:rPr lang="en-US" altLang="zh-CN">
                <a:latin typeface="宋体" panose="02010600030101010101" pitchFamily="2" charset="-122"/>
              </a:rPr>
              <a:t>(</a:t>
            </a:r>
            <a:r>
              <a:rPr lang="zh-CN" altLang="en-US">
                <a:latin typeface="宋体" panose="02010600030101010101" pitchFamily="2" charset="-122"/>
              </a:rPr>
              <a:t>在</a:t>
            </a:r>
            <a:r>
              <a:rPr lang="en-US" altLang="zh-CN">
                <a:latin typeface="宋体" panose="02010600030101010101" pitchFamily="2" charset="-122"/>
              </a:rPr>
              <a:t>KLOC</a:t>
            </a:r>
            <a:r>
              <a:rPr lang="zh-CN" altLang="en-US">
                <a:latin typeface="宋体" panose="02010600030101010101" pitchFamily="2" charset="-122"/>
              </a:rPr>
              <a:t>＞</a:t>
            </a:r>
            <a:r>
              <a:rPr lang="en-US" altLang="zh-CN">
                <a:latin typeface="宋体" panose="02010600030101010101" pitchFamily="2" charset="-122"/>
              </a:rPr>
              <a:t>9</a:t>
            </a:r>
            <a:r>
              <a:rPr lang="zh-CN" altLang="en-US">
                <a:latin typeface="宋体" panose="02010600030101010101" pitchFamily="2" charset="-122"/>
              </a:rPr>
              <a:t>的情况下</a:t>
            </a:r>
            <a:r>
              <a:rPr lang="en-US" altLang="zh-CN">
                <a:latin typeface="宋体" panose="02010600030101010101" pitchFamily="2" charset="-122"/>
              </a:rPr>
              <a:t>)</a:t>
            </a:r>
          </a:p>
          <a:p>
            <a:pPr lvl="1" eaLnBrk="1" hangingPunct="1">
              <a:lnSpc>
                <a:spcPct val="100000"/>
              </a:lnSpc>
            </a:pPr>
            <a:r>
              <a:rPr lang="en-US" altLang="zh-CN">
                <a:latin typeface="宋体" panose="02010600030101010101" pitchFamily="2" charset="-122"/>
              </a:rPr>
              <a:t>E=5.288×(KLOC)</a:t>
            </a:r>
            <a:r>
              <a:rPr lang="en-US" altLang="zh-CN" baseline="30000">
                <a:latin typeface="宋体" panose="02010600030101010101" pitchFamily="2" charset="-122"/>
              </a:rPr>
              <a:t>1.407</a:t>
            </a:r>
            <a:r>
              <a:rPr lang="en-US" altLang="zh-CN">
                <a:latin typeface="宋体" panose="02010600030101010101" pitchFamily="2" charset="-122"/>
              </a:rPr>
              <a:t></a:t>
            </a:r>
            <a:r>
              <a:rPr lang="en-US" altLang="zh-CN" sz="1800">
                <a:latin typeface="宋体" panose="02010600030101010101" pitchFamily="2" charset="-122"/>
              </a:rPr>
              <a:t></a:t>
            </a:r>
          </a:p>
          <a:p>
            <a:pPr eaLnBrk="1" hangingPunct="1">
              <a:lnSpc>
                <a:spcPct val="100000"/>
              </a:lnSpc>
            </a:pPr>
            <a:endParaRPr lang="zh-CN" altLang="en-US"/>
          </a:p>
        </p:txBody>
      </p:sp>
      <p:sp>
        <p:nvSpPr>
          <p:cNvPr id="46083" name="内容占位符 5">
            <a:extLst>
              <a:ext uri="{FF2B5EF4-FFF2-40B4-BE49-F238E27FC236}">
                <a16:creationId xmlns:a16="http://schemas.microsoft.com/office/drawing/2014/main" id="{46B45187-ED93-7D46-9857-F14BBD6730AF}"/>
              </a:ext>
            </a:extLst>
          </p:cNvPr>
          <p:cNvSpPr>
            <a:spLocks noGrp="1"/>
          </p:cNvSpPr>
          <p:nvPr>
            <p:ph sz="half" idx="2"/>
          </p:nvPr>
        </p:nvSpPr>
        <p:spPr>
          <a:ln>
            <a:solidFill>
              <a:schemeClr val="tx1"/>
            </a:solidFill>
            <a:miter lim="800000"/>
            <a:headEnd/>
            <a:tailEnd/>
          </a:ln>
        </p:spPr>
        <p:txBody>
          <a:bodyPr/>
          <a:lstStyle/>
          <a:p>
            <a:pPr eaLnBrk="1" hangingPunct="1">
              <a:lnSpc>
                <a:spcPct val="100000"/>
              </a:lnSpc>
            </a:pPr>
            <a:r>
              <a:rPr lang="en-US" altLang="zh-CN">
                <a:latin typeface="宋体" panose="02010600030101010101" pitchFamily="2" charset="-122"/>
              </a:rPr>
              <a:t>Albrecht &amp; Gaffney</a:t>
            </a:r>
            <a:r>
              <a:rPr lang="zh-CN" altLang="en-US">
                <a:latin typeface="宋体" panose="02010600030101010101" pitchFamily="2" charset="-122"/>
              </a:rPr>
              <a:t>模型</a:t>
            </a:r>
            <a:endParaRPr lang="en-US" altLang="zh-CN">
              <a:latin typeface="宋体" panose="02010600030101010101" pitchFamily="2" charset="-122"/>
            </a:endParaRPr>
          </a:p>
          <a:p>
            <a:pPr lvl="1" eaLnBrk="1" hangingPunct="1">
              <a:lnSpc>
                <a:spcPct val="100000"/>
              </a:lnSpc>
            </a:pPr>
            <a:r>
              <a:rPr lang="en-US" altLang="zh-CN">
                <a:latin typeface="宋体" panose="02010600030101010101" pitchFamily="2" charset="-122"/>
              </a:rPr>
              <a:t>E=-91.4+0.355FP</a:t>
            </a:r>
          </a:p>
          <a:p>
            <a:pPr eaLnBrk="1" hangingPunct="1">
              <a:lnSpc>
                <a:spcPct val="100000"/>
              </a:lnSpc>
            </a:pPr>
            <a:r>
              <a:rPr lang="en-US" altLang="zh-CN">
                <a:latin typeface="宋体" panose="02010600030101010101" pitchFamily="2" charset="-122"/>
              </a:rPr>
              <a:t>Kemerer</a:t>
            </a:r>
            <a:r>
              <a:rPr lang="zh-CN" altLang="en-US">
                <a:latin typeface="宋体" panose="02010600030101010101" pitchFamily="2" charset="-122"/>
              </a:rPr>
              <a:t>模型</a:t>
            </a:r>
            <a:endParaRPr lang="en-US" altLang="zh-CN">
              <a:latin typeface="宋体" panose="02010600030101010101" pitchFamily="2" charset="-122"/>
            </a:endParaRPr>
          </a:p>
          <a:p>
            <a:pPr lvl="1" eaLnBrk="1" hangingPunct="1">
              <a:lnSpc>
                <a:spcPct val="100000"/>
              </a:lnSpc>
            </a:pPr>
            <a:r>
              <a:rPr lang="en-US" altLang="zh-CN">
                <a:latin typeface="宋体" panose="02010600030101010101" pitchFamily="2" charset="-122"/>
              </a:rPr>
              <a:t>E=-37+0.96FP</a:t>
            </a:r>
            <a:endParaRPr lang="en-US" altLang="zh-CN" baseline="30000">
              <a:latin typeface="宋体" panose="02010600030101010101" pitchFamily="2" charset="-122"/>
            </a:endParaRPr>
          </a:p>
          <a:p>
            <a:pPr eaLnBrk="1" hangingPunct="1">
              <a:lnSpc>
                <a:spcPct val="100000"/>
              </a:lnSpc>
            </a:pPr>
            <a:r>
              <a:rPr lang="zh-CN" altLang="en-US">
                <a:latin typeface="宋体" panose="02010600030101010101" pitchFamily="2" charset="-122"/>
              </a:rPr>
              <a:t>小型项目回归模型</a:t>
            </a:r>
            <a:endParaRPr lang="en-US" altLang="zh-CN">
              <a:latin typeface="宋体" panose="02010600030101010101" pitchFamily="2" charset="-122"/>
            </a:endParaRPr>
          </a:p>
          <a:p>
            <a:pPr lvl="1" eaLnBrk="1" hangingPunct="1">
              <a:lnSpc>
                <a:spcPct val="100000"/>
              </a:lnSpc>
            </a:pPr>
            <a:r>
              <a:rPr lang="en-US" altLang="zh-CN">
                <a:latin typeface="宋体" panose="02010600030101010101" pitchFamily="2" charset="-122"/>
              </a:rPr>
              <a:t>E = -12.88+0.405FP</a:t>
            </a:r>
            <a:endParaRPr lang="zh-CN" altLang="en-US">
              <a:latin typeface="宋体" panose="02010600030101010101" pitchFamily="2" charset="-122"/>
            </a:endParaRPr>
          </a:p>
        </p:txBody>
      </p:sp>
      <p:sp>
        <p:nvSpPr>
          <p:cNvPr id="7" name="标题 1">
            <a:extLst>
              <a:ext uri="{FF2B5EF4-FFF2-40B4-BE49-F238E27FC236}">
                <a16:creationId xmlns:a16="http://schemas.microsoft.com/office/drawing/2014/main" id="{48E7460D-E6A7-7147-AFE7-4D15C301D3CC}"/>
              </a:ext>
            </a:extLst>
          </p:cNvPr>
          <p:cNvSpPr txBox="1">
            <a:spLocks/>
          </p:cNvSpPr>
          <p:nvPr/>
        </p:nvSpPr>
        <p:spPr bwMode="auto">
          <a:xfrm>
            <a:off x="4572000" y="414338"/>
            <a:ext cx="4176713" cy="1143000"/>
          </a:xfrm>
          <a:prstGeom prst="rect">
            <a:avLst/>
          </a:prstGeom>
          <a:noFill/>
          <a:ln w="9525">
            <a:noFill/>
            <a:miter lim="800000"/>
            <a:headEnd/>
            <a:tailEnd/>
          </a:ln>
          <a:effectLst/>
        </p:spPr>
        <p:txBody>
          <a:bodyPr anchor="ctr"/>
          <a:lstStyle/>
          <a:p>
            <a:pPr algn="ctr" eaLnBrk="1" hangingPunct="1">
              <a:defRPr/>
            </a:pPr>
            <a:r>
              <a:rPr lang="zh-CN" altLang="en-US" sz="3000" kern="0" dirty="0">
                <a:solidFill>
                  <a:schemeClr val="tx2"/>
                </a:solidFill>
                <a:latin typeface="+mj-lt"/>
                <a:ea typeface="+mj-ea"/>
                <a:cs typeface="+mj-cs"/>
              </a:rPr>
              <a:t>面向</a:t>
            </a:r>
            <a:r>
              <a:rPr lang="en-US" altLang="zh-CN" sz="3000" kern="0" dirty="0">
                <a:solidFill>
                  <a:schemeClr val="tx2"/>
                </a:solidFill>
                <a:latin typeface="+mj-lt"/>
                <a:ea typeface="+mj-ea"/>
                <a:cs typeface="+mj-cs"/>
              </a:rPr>
              <a:t>FP</a:t>
            </a:r>
            <a:r>
              <a:rPr lang="zh-CN" altLang="en-US" sz="3000" kern="0" dirty="0">
                <a:solidFill>
                  <a:schemeClr val="tx2"/>
                </a:solidFill>
                <a:latin typeface="+mj-lt"/>
                <a:ea typeface="+mj-ea"/>
                <a:cs typeface="+mj-cs"/>
              </a:rPr>
              <a:t>的估算模型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a:extLst>
              <a:ext uri="{FF2B5EF4-FFF2-40B4-BE49-F238E27FC236}">
                <a16:creationId xmlns:a16="http://schemas.microsoft.com/office/drawing/2014/main" id="{303E0455-1F7E-5A42-AA0C-464B0619BBC8}"/>
              </a:ext>
            </a:extLst>
          </p:cNvPr>
          <p:cNvSpPr>
            <a:spLocks noGrp="1" noChangeArrowheads="1"/>
          </p:cNvSpPr>
          <p:nvPr>
            <p:ph type="title"/>
          </p:nvPr>
        </p:nvSpPr>
        <p:spPr/>
        <p:txBody>
          <a:bodyPr/>
          <a:lstStyle/>
          <a:p>
            <a:pPr eaLnBrk="1" hangingPunct="1"/>
            <a:r>
              <a:rPr lang="nb-NO" altLang="zh-CN"/>
              <a:t>20.</a:t>
            </a:r>
            <a:r>
              <a:rPr lang="en-US" altLang="zh-CN"/>
              <a:t>7.2 COCOMO Ⅱ</a:t>
            </a:r>
            <a:r>
              <a:rPr lang="zh-CN" altLang="en-US"/>
              <a:t>模型</a:t>
            </a:r>
          </a:p>
        </p:txBody>
      </p:sp>
      <p:sp>
        <p:nvSpPr>
          <p:cNvPr id="47106" name="内容占位符 2">
            <a:extLst>
              <a:ext uri="{FF2B5EF4-FFF2-40B4-BE49-F238E27FC236}">
                <a16:creationId xmlns:a16="http://schemas.microsoft.com/office/drawing/2014/main" id="{1252D5E7-CEE9-1948-A709-A4CC167144A6}"/>
              </a:ext>
            </a:extLst>
          </p:cNvPr>
          <p:cNvSpPr>
            <a:spLocks noGrp="1" noChangeArrowheads="1"/>
          </p:cNvSpPr>
          <p:nvPr>
            <p:ph idx="1"/>
          </p:nvPr>
        </p:nvSpPr>
        <p:spPr/>
        <p:txBody>
          <a:bodyPr/>
          <a:lstStyle/>
          <a:p>
            <a:pPr eaLnBrk="1" hangingPunct="1">
              <a:lnSpc>
                <a:spcPts val="4000"/>
              </a:lnSpc>
            </a:pPr>
            <a:r>
              <a:rPr lang="zh-CN" altLang="en-US"/>
              <a:t>一种层次结构的软件估算模型</a:t>
            </a:r>
            <a:endParaRPr lang="en-US" altLang="zh-CN"/>
          </a:p>
          <a:p>
            <a:pPr eaLnBrk="1" hangingPunct="1">
              <a:lnSpc>
                <a:spcPts val="4000"/>
              </a:lnSpc>
            </a:pPr>
            <a:r>
              <a:rPr lang="zh-CN" altLang="en-US"/>
              <a:t>主要应用于以下领域：</a:t>
            </a:r>
            <a:endParaRPr lang="en-US" altLang="zh-CN"/>
          </a:p>
          <a:p>
            <a:pPr lvl="1" eaLnBrk="1" hangingPunct="1">
              <a:lnSpc>
                <a:spcPts val="4000"/>
              </a:lnSpc>
            </a:pPr>
            <a:r>
              <a:rPr lang="zh-CN" altLang="en-US"/>
              <a:t>应用组装模型：</a:t>
            </a:r>
            <a:endParaRPr lang="en-US" altLang="zh-CN"/>
          </a:p>
          <a:p>
            <a:pPr lvl="2" eaLnBrk="1" hangingPunct="1">
              <a:lnSpc>
                <a:spcPts val="4000"/>
              </a:lnSpc>
            </a:pPr>
            <a:r>
              <a:rPr lang="zh-CN" altLang="en-US"/>
              <a:t>软件工程早期使用</a:t>
            </a:r>
            <a:endParaRPr lang="en-US" altLang="zh-CN"/>
          </a:p>
          <a:p>
            <a:pPr lvl="1" eaLnBrk="1" hangingPunct="1">
              <a:lnSpc>
                <a:spcPts val="4000"/>
              </a:lnSpc>
            </a:pPr>
            <a:r>
              <a:rPr lang="zh-CN" altLang="en-US"/>
              <a:t>早期设计阶段模型：</a:t>
            </a:r>
            <a:endParaRPr lang="en-US" altLang="zh-CN"/>
          </a:p>
          <a:p>
            <a:pPr lvl="2" eaLnBrk="1" hangingPunct="1">
              <a:lnSpc>
                <a:spcPts val="4000"/>
              </a:lnSpc>
            </a:pPr>
            <a:r>
              <a:rPr lang="zh-CN" altLang="en-US"/>
              <a:t>需求已稳定，体系结构已基本建立时使用</a:t>
            </a:r>
            <a:endParaRPr lang="en-US" altLang="zh-CN"/>
          </a:p>
          <a:p>
            <a:pPr lvl="1" eaLnBrk="1" hangingPunct="1">
              <a:lnSpc>
                <a:spcPts val="4000"/>
              </a:lnSpc>
            </a:pPr>
            <a:r>
              <a:rPr lang="zh-CN" altLang="en-US"/>
              <a:t>体系结构后阶段模型：</a:t>
            </a:r>
            <a:endParaRPr lang="en-US" altLang="zh-CN"/>
          </a:p>
          <a:p>
            <a:pPr lvl="2" eaLnBrk="1" hangingPunct="1">
              <a:lnSpc>
                <a:spcPts val="4000"/>
              </a:lnSpc>
            </a:pPr>
            <a:r>
              <a:rPr lang="zh-CN" altLang="en-US"/>
              <a:t>在软件的构造过程中使用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96BD1C30-1F91-DC4F-BCF5-1273D9194465}"/>
              </a:ext>
            </a:extLst>
          </p:cNvPr>
          <p:cNvSpPr>
            <a:spLocks noGrp="1" noChangeArrowheads="1"/>
          </p:cNvSpPr>
          <p:nvPr>
            <p:ph type="title"/>
          </p:nvPr>
        </p:nvSpPr>
        <p:spPr/>
        <p:txBody>
          <a:bodyPr/>
          <a:lstStyle/>
          <a:p>
            <a:pPr eaLnBrk="1" hangingPunct="1"/>
            <a:r>
              <a:rPr lang="en-US" altLang="zh-CN"/>
              <a:t>COCOMO Ⅱ</a:t>
            </a:r>
            <a:r>
              <a:rPr lang="zh-CN" altLang="en-US"/>
              <a:t>应用组装模型</a:t>
            </a:r>
          </a:p>
        </p:txBody>
      </p:sp>
      <p:sp>
        <p:nvSpPr>
          <p:cNvPr id="48130" name="内容占位符 2">
            <a:extLst>
              <a:ext uri="{FF2B5EF4-FFF2-40B4-BE49-F238E27FC236}">
                <a16:creationId xmlns:a16="http://schemas.microsoft.com/office/drawing/2014/main" id="{DF08C99D-41D5-A943-9D46-635BF259C628}"/>
              </a:ext>
            </a:extLst>
          </p:cNvPr>
          <p:cNvSpPr>
            <a:spLocks noGrp="1" noChangeArrowheads="1"/>
          </p:cNvSpPr>
          <p:nvPr>
            <p:ph idx="1"/>
          </p:nvPr>
        </p:nvSpPr>
        <p:spPr/>
        <p:txBody>
          <a:bodyPr/>
          <a:lstStyle/>
          <a:p>
            <a:pPr eaLnBrk="1" hangingPunct="1"/>
            <a:r>
              <a:rPr lang="en-US" altLang="zh-CN"/>
              <a:t>1. </a:t>
            </a:r>
            <a:r>
              <a:rPr lang="zh-CN" altLang="en-US"/>
              <a:t>计算对象点</a:t>
            </a:r>
            <a:endParaRPr lang="en-US" altLang="zh-CN"/>
          </a:p>
          <a:p>
            <a:pPr marL="971550" lvl="1" indent="-514350" eaLnBrk="1" hangingPunct="1">
              <a:buFont typeface="宋体" panose="02010600030101010101" pitchFamily="2" charset="-122"/>
              <a:buAutoNum type="circleNumDbPlain"/>
            </a:pPr>
            <a:r>
              <a:rPr lang="zh-CN" altLang="en-US"/>
              <a:t>（用户界面的）屏幕数</a:t>
            </a:r>
            <a:endParaRPr lang="en-US" altLang="zh-CN"/>
          </a:p>
          <a:p>
            <a:pPr marL="971550" lvl="1" indent="-514350" eaLnBrk="1" hangingPunct="1">
              <a:buFont typeface="宋体" panose="02010600030101010101" pitchFamily="2" charset="-122"/>
              <a:buAutoNum type="circleNumDbPlain"/>
            </a:pPr>
            <a:r>
              <a:rPr lang="zh-CN" altLang="en-US"/>
              <a:t>报表数</a:t>
            </a:r>
            <a:endParaRPr lang="en-US" altLang="zh-CN"/>
          </a:p>
          <a:p>
            <a:pPr marL="971550" lvl="1" indent="-514350" eaLnBrk="1" hangingPunct="1">
              <a:buFont typeface="宋体" panose="02010600030101010101" pitchFamily="2" charset="-122"/>
              <a:buAutoNum type="circleNumDbPlain"/>
            </a:pPr>
            <a:r>
              <a:rPr lang="zh-CN" altLang="en-US"/>
              <a:t>构造应用可能需要的构件数</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C3B7294E-6DF6-3A4E-97F8-9DC572143D82}"/>
              </a:ext>
            </a:extLst>
          </p:cNvPr>
          <p:cNvSpPr>
            <a:spLocks noGrp="1" noChangeArrowheads="1"/>
          </p:cNvSpPr>
          <p:nvPr>
            <p:ph type="title"/>
          </p:nvPr>
        </p:nvSpPr>
        <p:spPr/>
        <p:txBody>
          <a:bodyPr/>
          <a:lstStyle/>
          <a:p>
            <a:pPr eaLnBrk="1" hangingPunct="1"/>
            <a:r>
              <a:rPr lang="en-US" altLang="zh-CN"/>
              <a:t>COCOMO Ⅱ</a:t>
            </a:r>
            <a:r>
              <a:rPr lang="zh-CN" altLang="en-US"/>
              <a:t>应用组装模型</a:t>
            </a:r>
          </a:p>
        </p:txBody>
      </p:sp>
      <p:sp>
        <p:nvSpPr>
          <p:cNvPr id="49154" name="内容占位符 2">
            <a:extLst>
              <a:ext uri="{FF2B5EF4-FFF2-40B4-BE49-F238E27FC236}">
                <a16:creationId xmlns:a16="http://schemas.microsoft.com/office/drawing/2014/main" id="{7999DF5E-63C3-E942-A033-FDACEA6ADE5C}"/>
              </a:ext>
            </a:extLst>
          </p:cNvPr>
          <p:cNvSpPr>
            <a:spLocks noGrp="1" noChangeArrowheads="1"/>
          </p:cNvSpPr>
          <p:nvPr>
            <p:ph idx="1"/>
          </p:nvPr>
        </p:nvSpPr>
        <p:spPr/>
        <p:txBody>
          <a:bodyPr/>
          <a:lstStyle/>
          <a:p>
            <a:pPr eaLnBrk="1" hangingPunct="1"/>
            <a:r>
              <a:rPr lang="en-US" altLang="zh-CN"/>
              <a:t>2. </a:t>
            </a:r>
            <a:r>
              <a:rPr lang="zh-CN" altLang="en-US"/>
              <a:t>确定复杂度</a:t>
            </a:r>
            <a:endParaRPr lang="en-US" altLang="zh-CN"/>
          </a:p>
          <a:p>
            <a:pPr lvl="1" eaLnBrk="1" hangingPunct="1"/>
            <a:r>
              <a:rPr lang="zh-CN" altLang="en-US"/>
              <a:t>将每个对象实例归类到三个复杂度级别之一：</a:t>
            </a:r>
            <a:endParaRPr lang="en-US" altLang="zh-CN"/>
          </a:p>
          <a:p>
            <a:pPr lvl="2" eaLnBrk="1" hangingPunct="1"/>
            <a:r>
              <a:rPr lang="zh-CN" altLang="en-US"/>
              <a:t>简单；中等；困难</a:t>
            </a:r>
            <a:endParaRPr lang="en-US" altLang="zh-CN"/>
          </a:p>
          <a:p>
            <a:pPr lvl="1" eaLnBrk="1" hangingPunct="1"/>
            <a:r>
              <a:rPr lang="zh-CN" altLang="en-US"/>
              <a:t>复杂度是以下变量的函数：客户和服务器数据表的数量和来源，以及视图或版面的数量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a:extLst>
              <a:ext uri="{FF2B5EF4-FFF2-40B4-BE49-F238E27FC236}">
                <a16:creationId xmlns:a16="http://schemas.microsoft.com/office/drawing/2014/main" id="{B59EC73A-BCC8-9946-AAE4-99A99A3A6686}"/>
              </a:ext>
            </a:extLst>
          </p:cNvPr>
          <p:cNvSpPr>
            <a:spLocks noGrp="1" noChangeArrowheads="1"/>
          </p:cNvSpPr>
          <p:nvPr>
            <p:ph type="title"/>
          </p:nvPr>
        </p:nvSpPr>
        <p:spPr/>
        <p:txBody>
          <a:bodyPr/>
          <a:lstStyle/>
          <a:p>
            <a:pPr eaLnBrk="1" hangingPunct="1"/>
            <a:r>
              <a:rPr lang="en-US" altLang="zh-CN"/>
              <a:t>COCOMO Ⅱ</a:t>
            </a:r>
            <a:r>
              <a:rPr lang="zh-CN" altLang="en-US"/>
              <a:t>应用组装模型</a:t>
            </a:r>
          </a:p>
        </p:txBody>
      </p:sp>
      <p:sp>
        <p:nvSpPr>
          <p:cNvPr id="50178" name="内容占位符 2">
            <a:extLst>
              <a:ext uri="{FF2B5EF4-FFF2-40B4-BE49-F238E27FC236}">
                <a16:creationId xmlns:a16="http://schemas.microsoft.com/office/drawing/2014/main" id="{9A090074-C686-6E4A-8AAC-E13217CB1B2F}"/>
              </a:ext>
            </a:extLst>
          </p:cNvPr>
          <p:cNvSpPr>
            <a:spLocks noGrp="1" noChangeArrowheads="1"/>
          </p:cNvSpPr>
          <p:nvPr>
            <p:ph idx="1"/>
          </p:nvPr>
        </p:nvSpPr>
        <p:spPr/>
        <p:txBody>
          <a:bodyPr/>
          <a:lstStyle/>
          <a:p>
            <a:pPr eaLnBrk="1" hangingPunct="1"/>
            <a:r>
              <a:rPr lang="en-US" altLang="zh-CN"/>
              <a:t>3. </a:t>
            </a:r>
            <a:r>
              <a:rPr lang="zh-CN" altLang="en-US"/>
              <a:t>根据复杂度，对屏幕、报表和构件的数量进行加权。</a:t>
            </a:r>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sz="2400"/>
              <a:t>将初始的对象实例数与表中的加权因子相乘就确定了对象点数，求和后得到了总的对象点数</a:t>
            </a:r>
          </a:p>
        </p:txBody>
      </p:sp>
      <p:pic>
        <p:nvPicPr>
          <p:cNvPr id="50179" name="Picture 2">
            <a:extLst>
              <a:ext uri="{FF2B5EF4-FFF2-40B4-BE49-F238E27FC236}">
                <a16:creationId xmlns:a16="http://schemas.microsoft.com/office/drawing/2014/main" id="{AE54C9A9-08C4-6C41-848A-DE928289A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284538"/>
            <a:ext cx="8291513"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60FD1040-ACFF-9546-B79C-B7EA1B497748}"/>
              </a:ext>
            </a:extLst>
          </p:cNvPr>
          <p:cNvSpPr>
            <a:spLocks noGrp="1" noChangeArrowheads="1"/>
          </p:cNvSpPr>
          <p:nvPr>
            <p:ph type="title"/>
          </p:nvPr>
        </p:nvSpPr>
        <p:spPr/>
        <p:txBody>
          <a:bodyPr/>
          <a:lstStyle/>
          <a:p>
            <a:pPr eaLnBrk="1" hangingPunct="1"/>
            <a:r>
              <a:rPr lang="en-US" altLang="zh-CN"/>
              <a:t>COCOMO Ⅱ</a:t>
            </a:r>
            <a:r>
              <a:rPr lang="zh-CN" altLang="en-US"/>
              <a:t>应用组装模型</a:t>
            </a:r>
          </a:p>
        </p:txBody>
      </p:sp>
      <p:sp>
        <p:nvSpPr>
          <p:cNvPr id="51202" name="内容占位符 2">
            <a:extLst>
              <a:ext uri="{FF2B5EF4-FFF2-40B4-BE49-F238E27FC236}">
                <a16:creationId xmlns:a16="http://schemas.microsoft.com/office/drawing/2014/main" id="{D6ED222B-6FF1-644F-8358-82C3EC28F6B4}"/>
              </a:ext>
            </a:extLst>
          </p:cNvPr>
          <p:cNvSpPr>
            <a:spLocks noGrp="1" noChangeArrowheads="1"/>
          </p:cNvSpPr>
          <p:nvPr>
            <p:ph idx="1"/>
          </p:nvPr>
        </p:nvSpPr>
        <p:spPr/>
        <p:txBody>
          <a:bodyPr/>
          <a:lstStyle/>
          <a:p>
            <a:pPr eaLnBrk="1" hangingPunct="1"/>
            <a:r>
              <a:rPr lang="en-US" altLang="zh-CN"/>
              <a:t>4.</a:t>
            </a:r>
            <a:r>
              <a:rPr lang="zh-CN" altLang="en-US"/>
              <a:t>若采用基于构件的开发或一般的软件复用时，还要估算复用的百分比，并调整对象点数</a:t>
            </a:r>
            <a:endParaRPr lang="en-US" altLang="zh-CN"/>
          </a:p>
          <a:p>
            <a:pPr lvl="1" eaLnBrk="1" hangingPunct="1"/>
            <a:r>
              <a:rPr lang="en-US" altLang="zh-CN"/>
              <a:t>NOP= </a:t>
            </a:r>
            <a:r>
              <a:rPr lang="zh-CN" altLang="en-US"/>
              <a:t>对象点</a:t>
            </a:r>
            <a:r>
              <a:rPr lang="en-US" altLang="zh-CN"/>
              <a:t>*[</a:t>
            </a:r>
            <a:r>
              <a:rPr lang="zh-CN" altLang="en-US"/>
              <a:t>（</a:t>
            </a:r>
            <a:r>
              <a:rPr lang="en-US" altLang="zh-CN"/>
              <a:t>100-</a:t>
            </a:r>
            <a:r>
              <a:rPr lang="zh-CN" altLang="en-US"/>
              <a:t>复用的百分比）</a:t>
            </a:r>
            <a:r>
              <a:rPr lang="en-US" altLang="zh-CN"/>
              <a:t>/100]</a:t>
            </a:r>
          </a:p>
          <a:p>
            <a:pPr lvl="2" eaLnBrk="1" hangingPunct="1"/>
            <a:r>
              <a:rPr lang="zh-CN" altLang="en-US"/>
              <a:t>其中</a:t>
            </a:r>
            <a:r>
              <a:rPr lang="en-US" altLang="zh-CN"/>
              <a:t>NOP</a:t>
            </a:r>
            <a:r>
              <a:rPr lang="zh-CN" altLang="en-US"/>
              <a:t>为新的对象点</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id="{D3E8A77A-AEE7-BD48-BE8B-80F4FC2558CE}"/>
              </a:ext>
            </a:extLst>
          </p:cNvPr>
          <p:cNvSpPr>
            <a:spLocks noGrp="1" noChangeArrowheads="1"/>
          </p:cNvSpPr>
          <p:nvPr>
            <p:ph type="title"/>
          </p:nvPr>
        </p:nvSpPr>
        <p:spPr/>
        <p:txBody>
          <a:bodyPr/>
          <a:lstStyle/>
          <a:p>
            <a:pPr eaLnBrk="1" hangingPunct="1"/>
            <a:r>
              <a:rPr lang="en-US" altLang="zh-CN"/>
              <a:t>COCOMO Ⅱ</a:t>
            </a:r>
            <a:r>
              <a:rPr lang="zh-CN" altLang="en-US"/>
              <a:t>应用组装模型</a:t>
            </a:r>
          </a:p>
        </p:txBody>
      </p:sp>
      <p:sp>
        <p:nvSpPr>
          <p:cNvPr id="52226" name="内容占位符 2">
            <a:extLst>
              <a:ext uri="{FF2B5EF4-FFF2-40B4-BE49-F238E27FC236}">
                <a16:creationId xmlns:a16="http://schemas.microsoft.com/office/drawing/2014/main" id="{C0C2A284-949F-214A-9B63-27E17E9DD793}"/>
              </a:ext>
            </a:extLst>
          </p:cNvPr>
          <p:cNvSpPr>
            <a:spLocks noGrp="1" noChangeArrowheads="1"/>
          </p:cNvSpPr>
          <p:nvPr>
            <p:ph idx="1"/>
          </p:nvPr>
        </p:nvSpPr>
        <p:spPr/>
        <p:txBody>
          <a:bodyPr/>
          <a:lstStyle/>
          <a:p>
            <a:pPr eaLnBrk="1" hangingPunct="1"/>
            <a:r>
              <a:rPr lang="en-US" altLang="zh-CN"/>
              <a:t>5.</a:t>
            </a:r>
            <a:r>
              <a:rPr lang="zh-CN" altLang="en-US"/>
              <a:t>根据</a:t>
            </a:r>
            <a:r>
              <a:rPr lang="en-US" altLang="zh-CN"/>
              <a:t>NOP</a:t>
            </a:r>
            <a:r>
              <a:rPr lang="zh-CN" altLang="en-US"/>
              <a:t>进行工作量估算时，先确定</a:t>
            </a:r>
            <a:r>
              <a:rPr lang="en-US" altLang="zh-CN"/>
              <a:t>”</a:t>
            </a:r>
            <a:r>
              <a:rPr lang="zh-CN" altLang="en-US"/>
              <a:t>生产率</a:t>
            </a:r>
            <a:r>
              <a:rPr lang="en-US" altLang="zh-CN"/>
              <a:t>”     PROD=NOP/</a:t>
            </a:r>
            <a:r>
              <a:rPr lang="zh-CN" altLang="en-US"/>
              <a:t>人</a:t>
            </a:r>
            <a:r>
              <a:rPr lang="en-US" altLang="zh-CN"/>
              <a:t>.</a:t>
            </a:r>
            <a:r>
              <a:rPr lang="zh-CN" altLang="en-US"/>
              <a:t>月</a:t>
            </a:r>
            <a:endParaRPr lang="en-US" altLang="zh-CN"/>
          </a:p>
          <a:p>
            <a:pPr eaLnBrk="1" hangingPunct="1"/>
            <a:endParaRPr lang="en-US" altLang="zh-CN"/>
          </a:p>
          <a:p>
            <a:pPr eaLnBrk="1" hangingPunct="1"/>
            <a:endParaRPr lang="en-US" altLang="zh-CN"/>
          </a:p>
          <a:p>
            <a:pPr eaLnBrk="1" hangingPunct="1"/>
            <a:r>
              <a:rPr lang="zh-CN" altLang="en-US"/>
              <a:t>估算工作量 </a:t>
            </a:r>
            <a:r>
              <a:rPr lang="en-US" altLang="zh-CN"/>
              <a:t>= NOP/PROD</a:t>
            </a:r>
            <a:endParaRPr lang="zh-CN" altLang="en-US"/>
          </a:p>
        </p:txBody>
      </p:sp>
      <p:pic>
        <p:nvPicPr>
          <p:cNvPr id="52227" name="Picture 2">
            <a:extLst>
              <a:ext uri="{FF2B5EF4-FFF2-40B4-BE49-F238E27FC236}">
                <a16:creationId xmlns:a16="http://schemas.microsoft.com/office/drawing/2014/main" id="{979749D1-7EA2-9A49-BB4E-DDAEE6892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068638"/>
            <a:ext cx="84328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a:extLst>
              <a:ext uri="{FF2B5EF4-FFF2-40B4-BE49-F238E27FC236}">
                <a16:creationId xmlns:a16="http://schemas.microsoft.com/office/drawing/2014/main" id="{DA02F1BC-BE0A-AF46-B358-43117AC12981}"/>
              </a:ext>
            </a:extLst>
          </p:cNvPr>
          <p:cNvSpPr>
            <a:spLocks noGrp="1" noChangeArrowheads="1"/>
          </p:cNvSpPr>
          <p:nvPr>
            <p:ph type="title"/>
          </p:nvPr>
        </p:nvSpPr>
        <p:spPr/>
        <p:txBody>
          <a:bodyPr/>
          <a:lstStyle/>
          <a:p>
            <a:pPr eaLnBrk="1" hangingPunct="1"/>
            <a:r>
              <a:rPr lang="nb-NO" altLang="zh-CN"/>
              <a:t>20.</a:t>
            </a:r>
            <a:r>
              <a:rPr lang="en-US" altLang="zh-CN"/>
              <a:t>7.3 </a:t>
            </a:r>
            <a:r>
              <a:rPr lang="zh-CN" altLang="en-US"/>
              <a:t>软件方程式</a:t>
            </a:r>
          </a:p>
        </p:txBody>
      </p:sp>
      <p:sp>
        <p:nvSpPr>
          <p:cNvPr id="53250" name="内容占位符 2">
            <a:extLst>
              <a:ext uri="{FF2B5EF4-FFF2-40B4-BE49-F238E27FC236}">
                <a16:creationId xmlns:a16="http://schemas.microsoft.com/office/drawing/2014/main" id="{ADFE888A-5550-FF4B-B653-E2C672D3D514}"/>
              </a:ext>
            </a:extLst>
          </p:cNvPr>
          <p:cNvSpPr>
            <a:spLocks noGrp="1" noChangeArrowheads="1"/>
          </p:cNvSpPr>
          <p:nvPr>
            <p:ph idx="1"/>
          </p:nvPr>
        </p:nvSpPr>
        <p:spPr/>
        <p:txBody>
          <a:bodyPr/>
          <a:lstStyle/>
          <a:p>
            <a:pPr eaLnBrk="1" hangingPunct="1"/>
            <a:r>
              <a:rPr lang="zh-CN" altLang="en-US" sz="2800"/>
              <a:t>一个多变量名模型，该模型是根据</a:t>
            </a:r>
            <a:r>
              <a:rPr lang="en-US" altLang="zh-CN" sz="2800"/>
              <a:t>4000</a:t>
            </a:r>
            <a:r>
              <a:rPr lang="zh-CN" altLang="en-US" sz="2800"/>
              <a:t>多个当代的软件项目中收集的生产率数据导出的</a:t>
            </a:r>
            <a:endParaRPr lang="en-US" altLang="zh-CN" sz="2800"/>
          </a:p>
          <a:p>
            <a:pPr eaLnBrk="1" hangingPunct="1"/>
            <a:r>
              <a:rPr lang="en-US" altLang="zh-CN">
                <a:solidFill>
                  <a:srgbClr val="FF0000"/>
                </a:solidFill>
              </a:rPr>
              <a:t>E = [LOC </a:t>
            </a:r>
            <a:r>
              <a:rPr lang="zh-CN" altLang="en-US">
                <a:solidFill>
                  <a:srgbClr val="FF0000"/>
                </a:solidFill>
              </a:rPr>
              <a:t>* </a:t>
            </a:r>
            <a:r>
              <a:rPr lang="en-US" altLang="zh-CN">
                <a:solidFill>
                  <a:srgbClr val="FF0000"/>
                </a:solidFill>
              </a:rPr>
              <a:t>B</a:t>
            </a:r>
            <a:r>
              <a:rPr lang="en-US" altLang="zh-CN" baseline="30000">
                <a:solidFill>
                  <a:srgbClr val="FF0000"/>
                </a:solidFill>
              </a:rPr>
              <a:t>0.333</a:t>
            </a:r>
            <a:r>
              <a:rPr lang="en-US" altLang="zh-CN">
                <a:solidFill>
                  <a:srgbClr val="FF0000"/>
                </a:solidFill>
              </a:rPr>
              <a:t>/P]</a:t>
            </a:r>
            <a:r>
              <a:rPr lang="en-US" altLang="zh-CN" baseline="30000">
                <a:solidFill>
                  <a:srgbClr val="FF0000"/>
                </a:solidFill>
              </a:rPr>
              <a:t>3</a:t>
            </a:r>
            <a:r>
              <a:rPr lang="zh-CN" altLang="en-US">
                <a:solidFill>
                  <a:srgbClr val="FF0000"/>
                </a:solidFill>
              </a:rPr>
              <a:t>*</a:t>
            </a:r>
            <a:r>
              <a:rPr lang="en-US" altLang="zh-CN">
                <a:solidFill>
                  <a:srgbClr val="FF0000"/>
                </a:solidFill>
              </a:rPr>
              <a:t>[1/t</a:t>
            </a:r>
            <a:r>
              <a:rPr lang="en-US" altLang="zh-CN" baseline="30000">
                <a:solidFill>
                  <a:srgbClr val="FF0000"/>
                </a:solidFill>
              </a:rPr>
              <a:t>4</a:t>
            </a:r>
            <a:r>
              <a:rPr lang="en-US" altLang="zh-CN">
                <a:solidFill>
                  <a:srgbClr val="FF0000"/>
                </a:solidFill>
              </a:rPr>
              <a:t>]</a:t>
            </a:r>
          </a:p>
          <a:p>
            <a:pPr lvl="1" eaLnBrk="1" hangingPunct="1"/>
            <a:r>
              <a:rPr lang="zh-CN" altLang="en-US"/>
              <a:t>其中，</a:t>
            </a:r>
            <a:endParaRPr lang="en-US" altLang="zh-CN"/>
          </a:p>
          <a:p>
            <a:pPr lvl="2" eaLnBrk="1" hangingPunct="1">
              <a:lnSpc>
                <a:spcPct val="100000"/>
              </a:lnSpc>
            </a:pPr>
            <a:r>
              <a:rPr lang="en-US" altLang="zh-CN"/>
              <a:t>E</a:t>
            </a:r>
            <a:r>
              <a:rPr lang="zh-CN" altLang="en-US"/>
              <a:t>为工作量，以人</a:t>
            </a:r>
            <a:r>
              <a:rPr lang="en-US" altLang="zh-CN"/>
              <a:t>.</a:t>
            </a:r>
            <a:r>
              <a:rPr lang="zh-CN" altLang="en-US"/>
              <a:t>月或人</a:t>
            </a:r>
            <a:r>
              <a:rPr lang="en-US" altLang="zh-CN"/>
              <a:t>.</a:t>
            </a:r>
            <a:r>
              <a:rPr lang="zh-CN" altLang="en-US"/>
              <a:t>年为单位</a:t>
            </a:r>
            <a:endParaRPr lang="en-US" altLang="zh-CN"/>
          </a:p>
          <a:p>
            <a:pPr lvl="2" eaLnBrk="1" hangingPunct="1">
              <a:lnSpc>
                <a:spcPct val="100000"/>
              </a:lnSpc>
            </a:pPr>
            <a:r>
              <a:rPr lang="en-US" altLang="zh-CN"/>
              <a:t>t</a:t>
            </a:r>
            <a:r>
              <a:rPr lang="zh-CN" altLang="en-US"/>
              <a:t>是项目持续时间，以月或年为单位</a:t>
            </a:r>
            <a:endParaRPr lang="en-US" altLang="zh-CN"/>
          </a:p>
          <a:p>
            <a:pPr lvl="2" eaLnBrk="1" hangingPunct="1">
              <a:lnSpc>
                <a:spcPct val="100000"/>
              </a:lnSpc>
            </a:pPr>
            <a:r>
              <a:rPr lang="en-US" altLang="zh-CN"/>
              <a:t>B</a:t>
            </a:r>
            <a:r>
              <a:rPr lang="zh-CN" altLang="en-US"/>
              <a:t>为“特殊技能因子”</a:t>
            </a:r>
            <a:endParaRPr lang="en-US" altLang="zh-CN"/>
          </a:p>
          <a:p>
            <a:pPr lvl="2" eaLnBrk="1" hangingPunct="1">
              <a:lnSpc>
                <a:spcPct val="100000"/>
              </a:lnSpc>
            </a:pPr>
            <a:r>
              <a:rPr lang="en-US" altLang="zh-CN"/>
              <a:t>P</a:t>
            </a:r>
            <a:r>
              <a:rPr lang="zh-CN" altLang="en-US"/>
              <a:t>为“生产率参数”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8BDDD5AA-CBB1-0949-BE4C-E0CAA5E15221}"/>
              </a:ext>
            </a:extLst>
          </p:cNvPr>
          <p:cNvSpPr>
            <a:spLocks noGrp="1" noChangeArrowheads="1"/>
          </p:cNvSpPr>
          <p:nvPr>
            <p:ph type="title"/>
          </p:nvPr>
        </p:nvSpPr>
        <p:spPr/>
        <p:txBody>
          <a:bodyPr/>
          <a:lstStyle/>
          <a:p>
            <a:pPr eaLnBrk="1" hangingPunct="1"/>
            <a:r>
              <a:rPr lang="zh-CN" altLang="en-US">
                <a:solidFill>
                  <a:srgbClr val="FF0000"/>
                </a:solidFill>
              </a:rPr>
              <a:t>项目策划任务集</a:t>
            </a:r>
            <a:endParaRPr lang="zh-CN" altLang="en-US"/>
          </a:p>
        </p:txBody>
      </p:sp>
      <p:sp>
        <p:nvSpPr>
          <p:cNvPr id="17410" name="内容占位符 2">
            <a:extLst>
              <a:ext uri="{FF2B5EF4-FFF2-40B4-BE49-F238E27FC236}">
                <a16:creationId xmlns:a16="http://schemas.microsoft.com/office/drawing/2014/main" id="{AAC79944-A025-A740-A4E2-723D34275A47}"/>
              </a:ext>
            </a:extLst>
          </p:cNvPr>
          <p:cNvSpPr>
            <a:spLocks noGrp="1" noChangeArrowheads="1"/>
          </p:cNvSpPr>
          <p:nvPr>
            <p:ph sz="half" idx="1"/>
          </p:nvPr>
        </p:nvSpPr>
        <p:spPr>
          <a:xfrm>
            <a:off x="457200" y="1773238"/>
            <a:ext cx="4038600" cy="4679950"/>
          </a:xfrm>
        </p:spPr>
        <p:txBody>
          <a:bodyPr/>
          <a:lstStyle/>
          <a:p>
            <a:pPr marL="971550" lvl="1" indent="-514350" eaLnBrk="1" hangingPunct="1">
              <a:lnSpc>
                <a:spcPct val="100000"/>
              </a:lnSpc>
              <a:buFontTx/>
              <a:buAutoNum type="arabicPeriod"/>
            </a:pPr>
            <a:r>
              <a:rPr lang="zh-CN" altLang="en-US" dirty="0"/>
              <a:t>规定项目范围</a:t>
            </a:r>
            <a:endParaRPr lang="en-US" altLang="zh-CN" dirty="0"/>
          </a:p>
          <a:p>
            <a:pPr marL="971550" lvl="1" indent="-514350" eaLnBrk="1" hangingPunct="1">
              <a:lnSpc>
                <a:spcPct val="100000"/>
              </a:lnSpc>
              <a:buFontTx/>
              <a:buAutoNum type="arabicPeriod"/>
            </a:pPr>
            <a:r>
              <a:rPr lang="zh-CN" altLang="en-US" dirty="0"/>
              <a:t>确定可行性</a:t>
            </a:r>
            <a:endParaRPr lang="en-US" altLang="zh-CN" dirty="0"/>
          </a:p>
          <a:p>
            <a:pPr marL="971550" lvl="1" indent="-514350" eaLnBrk="1" hangingPunct="1">
              <a:lnSpc>
                <a:spcPct val="100000"/>
              </a:lnSpc>
              <a:buFontTx/>
              <a:buAutoNum type="arabicPeriod"/>
            </a:pPr>
            <a:r>
              <a:rPr lang="zh-CN" altLang="en-US" dirty="0"/>
              <a:t>风险分析</a:t>
            </a:r>
            <a:endParaRPr lang="en-US" altLang="zh-CN" dirty="0"/>
          </a:p>
          <a:p>
            <a:pPr marL="971550" lvl="1" indent="-514350" eaLnBrk="1" hangingPunct="1">
              <a:lnSpc>
                <a:spcPct val="100000"/>
              </a:lnSpc>
              <a:buFontTx/>
              <a:buAutoNum type="arabicPeriod"/>
            </a:pPr>
            <a:r>
              <a:rPr lang="zh-CN" altLang="en-US" dirty="0"/>
              <a:t>确定需要的资源</a:t>
            </a:r>
            <a:endParaRPr lang="en-US" altLang="zh-CN" dirty="0"/>
          </a:p>
          <a:p>
            <a:pPr marL="1371600" lvl="2" indent="-514350" eaLnBrk="1" hangingPunct="1">
              <a:lnSpc>
                <a:spcPct val="100000"/>
              </a:lnSpc>
            </a:pPr>
            <a:r>
              <a:rPr lang="zh-CN" altLang="en-US" dirty="0"/>
              <a:t>确定需要的人力资源</a:t>
            </a:r>
            <a:endParaRPr lang="en-US" altLang="zh-CN" dirty="0"/>
          </a:p>
          <a:p>
            <a:pPr marL="1371600" lvl="2" indent="-514350" eaLnBrk="1" hangingPunct="1">
              <a:lnSpc>
                <a:spcPct val="100000"/>
              </a:lnSpc>
            </a:pPr>
            <a:r>
              <a:rPr lang="zh-CN" altLang="en-US" dirty="0"/>
              <a:t>确定可复用的软件资源 </a:t>
            </a:r>
            <a:endParaRPr lang="en-US" altLang="zh-CN" dirty="0"/>
          </a:p>
          <a:p>
            <a:pPr marL="1371600" lvl="2" indent="-514350" eaLnBrk="1" hangingPunct="1">
              <a:lnSpc>
                <a:spcPct val="100000"/>
              </a:lnSpc>
            </a:pPr>
            <a:r>
              <a:rPr lang="zh-CN" altLang="en-US" dirty="0"/>
              <a:t>标识环境资源</a:t>
            </a:r>
            <a:endParaRPr lang="en-US" altLang="zh-CN" dirty="0"/>
          </a:p>
          <a:p>
            <a:pPr marL="1371600" lvl="2" indent="-514350" eaLnBrk="1" hangingPunct="1">
              <a:lnSpc>
                <a:spcPct val="100000"/>
              </a:lnSpc>
              <a:buFontTx/>
              <a:buAutoNum type="arabicPeriod"/>
            </a:pPr>
            <a:endParaRPr lang="en-US" altLang="zh-CN" dirty="0"/>
          </a:p>
        </p:txBody>
      </p:sp>
      <p:sp>
        <p:nvSpPr>
          <p:cNvPr id="17411" name="内容占位符 3">
            <a:extLst>
              <a:ext uri="{FF2B5EF4-FFF2-40B4-BE49-F238E27FC236}">
                <a16:creationId xmlns:a16="http://schemas.microsoft.com/office/drawing/2014/main" id="{8C8927F6-C4EE-0348-B1C9-8EE50A33B617}"/>
              </a:ext>
            </a:extLst>
          </p:cNvPr>
          <p:cNvSpPr>
            <a:spLocks noGrp="1" noChangeArrowheads="1"/>
          </p:cNvSpPr>
          <p:nvPr>
            <p:ph sz="half" idx="2"/>
          </p:nvPr>
        </p:nvSpPr>
        <p:spPr>
          <a:xfrm>
            <a:off x="4716462" y="1773238"/>
            <a:ext cx="4320033" cy="4857750"/>
          </a:xfrm>
        </p:spPr>
        <p:txBody>
          <a:bodyPr/>
          <a:lstStyle/>
          <a:p>
            <a:pPr marL="914400" lvl="1" indent="-514350" eaLnBrk="1" hangingPunct="1">
              <a:lnSpc>
                <a:spcPct val="100000"/>
              </a:lnSpc>
              <a:buFontTx/>
              <a:buAutoNum type="arabicPeriod" startAt="5"/>
            </a:pPr>
            <a:r>
              <a:rPr lang="zh-CN" altLang="en-US" dirty="0"/>
              <a:t>估算成本和工作量</a:t>
            </a:r>
            <a:endParaRPr lang="en-US" altLang="zh-CN" dirty="0"/>
          </a:p>
          <a:p>
            <a:pPr marL="1314450" lvl="2" indent="-514350" eaLnBrk="1" hangingPunct="1">
              <a:lnSpc>
                <a:spcPct val="100000"/>
              </a:lnSpc>
            </a:pPr>
            <a:r>
              <a:rPr lang="zh-CN" altLang="en-US" dirty="0"/>
              <a:t>分解问题；使用规模、功能点、过程任务或用例等方法进行两种以上的估算；调和不同的估算</a:t>
            </a:r>
            <a:endParaRPr lang="en-US" altLang="zh-CN" dirty="0"/>
          </a:p>
          <a:p>
            <a:pPr marL="914400" lvl="1" indent="-514350" eaLnBrk="1" hangingPunct="1">
              <a:lnSpc>
                <a:spcPct val="100000"/>
              </a:lnSpc>
              <a:buFontTx/>
              <a:buAutoNum type="arabicPeriod" startAt="5"/>
            </a:pPr>
            <a:r>
              <a:rPr lang="zh-CN" altLang="en-US" dirty="0"/>
              <a:t>制定项目进度计划</a:t>
            </a:r>
            <a:endParaRPr lang="en-US" altLang="zh-CN" dirty="0"/>
          </a:p>
          <a:p>
            <a:pPr marL="1314450" lvl="2" indent="-514350" eaLnBrk="1" hangingPunct="1">
              <a:lnSpc>
                <a:spcPct val="100000"/>
              </a:lnSpc>
            </a:pPr>
            <a:r>
              <a:rPr lang="zh-CN" altLang="en-US" dirty="0"/>
              <a:t>建立一组有意义的任务集合；定义任务网络；使用进度计划工具制定时间表；定义进度跟踪机制</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AEB3B058-292D-3049-9FC0-93A8EEADE9F4}"/>
              </a:ext>
            </a:extLst>
          </p:cNvPr>
          <p:cNvSpPr>
            <a:spLocks noGrp="1" noChangeArrowheads="1"/>
          </p:cNvSpPr>
          <p:nvPr>
            <p:ph type="title"/>
          </p:nvPr>
        </p:nvSpPr>
        <p:spPr/>
        <p:txBody>
          <a:bodyPr/>
          <a:lstStyle/>
          <a:p>
            <a:pPr eaLnBrk="1" hangingPunct="1"/>
            <a:r>
              <a:rPr lang="zh-CN" altLang="en-US"/>
              <a:t>软件方程式</a:t>
            </a:r>
          </a:p>
        </p:txBody>
      </p:sp>
      <p:sp>
        <p:nvSpPr>
          <p:cNvPr id="54274" name="内容占位符 2">
            <a:extLst>
              <a:ext uri="{FF2B5EF4-FFF2-40B4-BE49-F238E27FC236}">
                <a16:creationId xmlns:a16="http://schemas.microsoft.com/office/drawing/2014/main" id="{5EE1499C-126F-E942-8668-352294C36FD6}"/>
              </a:ext>
            </a:extLst>
          </p:cNvPr>
          <p:cNvSpPr>
            <a:spLocks noGrp="1" noChangeArrowheads="1"/>
          </p:cNvSpPr>
          <p:nvPr>
            <p:ph idx="1"/>
          </p:nvPr>
        </p:nvSpPr>
        <p:spPr/>
        <p:txBody>
          <a:bodyPr/>
          <a:lstStyle/>
          <a:p>
            <a:pPr eaLnBrk="1" hangingPunct="1">
              <a:lnSpc>
                <a:spcPts val="4000"/>
              </a:lnSpc>
            </a:pPr>
            <a:r>
              <a:rPr lang="zh-CN" altLang="en-US"/>
              <a:t>对于不同的系统，</a:t>
            </a:r>
            <a:r>
              <a:rPr lang="en-US" altLang="zh-CN"/>
              <a:t>P</a:t>
            </a:r>
            <a:r>
              <a:rPr lang="zh-CN" altLang="en-US"/>
              <a:t>取值不同</a:t>
            </a:r>
            <a:endParaRPr lang="en-US" altLang="zh-CN"/>
          </a:p>
          <a:p>
            <a:pPr lvl="1" eaLnBrk="1" hangingPunct="1">
              <a:lnSpc>
                <a:spcPts val="4000"/>
              </a:lnSpc>
            </a:pPr>
            <a:r>
              <a:rPr lang="zh-CN" altLang="en-US"/>
              <a:t>比如，对于实时嵌入式软件，典型值</a:t>
            </a:r>
            <a:r>
              <a:rPr lang="en-US" altLang="zh-CN"/>
              <a:t>P=2000;</a:t>
            </a:r>
            <a:r>
              <a:rPr lang="zh-CN" altLang="en-US"/>
              <a:t>对于电信及系统软件，典型值是</a:t>
            </a:r>
            <a:r>
              <a:rPr lang="en-US" altLang="zh-CN"/>
              <a:t>P=10000……</a:t>
            </a:r>
          </a:p>
          <a:p>
            <a:pPr eaLnBrk="1" hangingPunct="1">
              <a:lnSpc>
                <a:spcPts val="4000"/>
              </a:lnSpc>
            </a:pPr>
            <a:r>
              <a:rPr lang="zh-CN" altLang="en-US"/>
              <a:t>最短开发时间定义为：</a:t>
            </a:r>
            <a:endParaRPr lang="en-US" altLang="zh-CN"/>
          </a:p>
          <a:p>
            <a:pPr lvl="1" eaLnBrk="1" hangingPunct="1">
              <a:lnSpc>
                <a:spcPts val="4000"/>
              </a:lnSpc>
            </a:pPr>
            <a:r>
              <a:rPr lang="en-US" altLang="zh-CN"/>
              <a:t>t</a:t>
            </a:r>
            <a:r>
              <a:rPr lang="en-US" altLang="zh-CN" baseline="30000"/>
              <a:t>min </a:t>
            </a:r>
            <a:r>
              <a:rPr lang="en-US" altLang="zh-CN"/>
              <a:t>= 8.14(LOC/P)</a:t>
            </a:r>
            <a:r>
              <a:rPr lang="en-US" altLang="zh-CN" baseline="30000"/>
              <a:t>0.43</a:t>
            </a:r>
            <a:r>
              <a:rPr lang="zh-CN" altLang="en-US"/>
              <a:t>，以月为单位，用于</a:t>
            </a:r>
            <a:r>
              <a:rPr lang="en-US" altLang="zh-CN"/>
              <a:t>t</a:t>
            </a:r>
            <a:r>
              <a:rPr lang="en-US" altLang="zh-CN" baseline="30000"/>
              <a:t>min</a:t>
            </a:r>
            <a:r>
              <a:rPr lang="en-US" altLang="zh-CN"/>
              <a:t>&gt;6</a:t>
            </a:r>
            <a:r>
              <a:rPr lang="zh-CN" altLang="en-US"/>
              <a:t>个月的情况</a:t>
            </a:r>
            <a:endParaRPr lang="en-US" altLang="zh-CN"/>
          </a:p>
          <a:p>
            <a:pPr lvl="1" eaLnBrk="1" hangingPunct="1">
              <a:lnSpc>
                <a:spcPts val="4000"/>
              </a:lnSpc>
            </a:pPr>
            <a:r>
              <a:rPr lang="en-US" altLang="zh-CN"/>
              <a:t>E= 180Bt</a:t>
            </a:r>
            <a:r>
              <a:rPr lang="en-US" altLang="zh-CN" baseline="30000"/>
              <a:t>3</a:t>
            </a:r>
            <a:r>
              <a:rPr lang="zh-CN" altLang="en-US"/>
              <a:t>，以人</a:t>
            </a:r>
            <a:r>
              <a:rPr lang="en-US" altLang="zh-CN"/>
              <a:t>.</a:t>
            </a:r>
            <a:r>
              <a:rPr lang="zh-CN" altLang="en-US"/>
              <a:t>月为单位，用于</a:t>
            </a:r>
            <a:r>
              <a:rPr lang="en-US" altLang="zh-CN"/>
              <a:t>E≥20</a:t>
            </a:r>
            <a:r>
              <a:rPr lang="zh-CN" altLang="en-US"/>
              <a:t>人</a:t>
            </a:r>
            <a:r>
              <a:rPr lang="en-US" altLang="zh-CN"/>
              <a:t>.</a:t>
            </a:r>
            <a:r>
              <a:rPr lang="zh-CN" altLang="en-US"/>
              <a:t>月的情况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a:extLst>
              <a:ext uri="{FF2B5EF4-FFF2-40B4-BE49-F238E27FC236}">
                <a16:creationId xmlns:a16="http://schemas.microsoft.com/office/drawing/2014/main" id="{A4FFD90E-9436-CF4B-82B9-A2B82E7842D7}"/>
              </a:ext>
            </a:extLst>
          </p:cNvPr>
          <p:cNvSpPr>
            <a:spLocks noGrp="1" noChangeArrowheads="1"/>
          </p:cNvSpPr>
          <p:nvPr>
            <p:ph type="title"/>
          </p:nvPr>
        </p:nvSpPr>
        <p:spPr/>
        <p:txBody>
          <a:bodyPr/>
          <a:lstStyle/>
          <a:p>
            <a:pPr eaLnBrk="1" hangingPunct="1"/>
            <a:r>
              <a:rPr lang="nb-NO" altLang="zh-CN"/>
              <a:t>20.</a:t>
            </a:r>
            <a:r>
              <a:rPr lang="en-US" altLang="zh-CN"/>
              <a:t>8 </a:t>
            </a:r>
            <a:r>
              <a:rPr lang="zh-CN" altLang="en-US"/>
              <a:t>面向对象项目的估算</a:t>
            </a:r>
          </a:p>
        </p:txBody>
      </p:sp>
      <p:sp>
        <p:nvSpPr>
          <p:cNvPr id="55298" name="内容占位符 2">
            <a:extLst>
              <a:ext uri="{FF2B5EF4-FFF2-40B4-BE49-F238E27FC236}">
                <a16:creationId xmlns:a16="http://schemas.microsoft.com/office/drawing/2014/main" id="{368A2541-C51F-3F4A-A108-9FB8F8FB7927}"/>
              </a:ext>
            </a:extLst>
          </p:cNvPr>
          <p:cNvSpPr>
            <a:spLocks noGrp="1" noChangeArrowheads="1"/>
          </p:cNvSpPr>
          <p:nvPr>
            <p:ph idx="1"/>
          </p:nvPr>
        </p:nvSpPr>
        <p:spPr/>
        <p:txBody>
          <a:bodyPr/>
          <a:lstStyle/>
          <a:p>
            <a:pPr marL="514350" indent="-514350" eaLnBrk="1" hangingPunct="1">
              <a:buFontTx/>
              <a:buAutoNum type="arabicPeriod"/>
            </a:pPr>
            <a:r>
              <a:rPr lang="zh-CN" altLang="en-US"/>
              <a:t>使用工作量分解、</a:t>
            </a:r>
            <a:r>
              <a:rPr lang="en-US" altLang="zh-CN"/>
              <a:t>FP</a:t>
            </a:r>
            <a:r>
              <a:rPr lang="zh-CN" altLang="en-US"/>
              <a:t>分析和任何其他适用于传统应用的方法进行估算</a:t>
            </a:r>
            <a:endParaRPr lang="en-US" altLang="zh-CN"/>
          </a:p>
          <a:p>
            <a:pPr marL="514350" indent="-514350" eaLnBrk="1" hangingPunct="1">
              <a:buFontTx/>
              <a:buAutoNum type="arabicPeriod"/>
            </a:pPr>
            <a:r>
              <a:rPr lang="zh-CN" altLang="en-US"/>
              <a:t>使用面向对象的分析模型建立用例并确定用例数。</a:t>
            </a:r>
            <a:endParaRPr lang="en-US" altLang="zh-CN"/>
          </a:p>
          <a:p>
            <a:pPr marL="514350" indent="-514350" eaLnBrk="1" hangingPunct="1">
              <a:buFontTx/>
              <a:buAutoNum type="arabicPeriod"/>
            </a:pPr>
            <a:r>
              <a:rPr lang="zh-CN" altLang="en-US"/>
              <a:t>由分析模型确定关键类（分析类）的数量</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3B9415F8-83D7-9E4C-916A-D5000852B422}"/>
              </a:ext>
            </a:extLst>
          </p:cNvPr>
          <p:cNvSpPr>
            <a:spLocks noGrp="1" noChangeArrowheads="1"/>
          </p:cNvSpPr>
          <p:nvPr>
            <p:ph type="title"/>
          </p:nvPr>
        </p:nvSpPr>
        <p:spPr/>
        <p:txBody>
          <a:bodyPr/>
          <a:lstStyle/>
          <a:p>
            <a:pPr eaLnBrk="1" hangingPunct="1"/>
            <a:r>
              <a:rPr lang="zh-CN" altLang="en-US"/>
              <a:t>面向对象项目的估算（续）</a:t>
            </a:r>
          </a:p>
        </p:txBody>
      </p:sp>
      <p:sp>
        <p:nvSpPr>
          <p:cNvPr id="56322" name="内容占位符 2">
            <a:extLst>
              <a:ext uri="{FF2B5EF4-FFF2-40B4-BE49-F238E27FC236}">
                <a16:creationId xmlns:a16="http://schemas.microsoft.com/office/drawing/2014/main" id="{E8BDBA48-B619-F441-9AFC-8FF65FDA0104}"/>
              </a:ext>
            </a:extLst>
          </p:cNvPr>
          <p:cNvSpPr>
            <a:spLocks noGrp="1" noChangeArrowheads="1"/>
          </p:cNvSpPr>
          <p:nvPr>
            <p:ph idx="1"/>
          </p:nvPr>
        </p:nvSpPr>
        <p:spPr/>
        <p:txBody>
          <a:bodyPr/>
          <a:lstStyle/>
          <a:p>
            <a:pPr marL="514350" indent="-514350" eaLnBrk="1" hangingPunct="1">
              <a:buFontTx/>
              <a:buAutoNum type="arabicPeriod" startAt="4"/>
            </a:pPr>
            <a:r>
              <a:rPr lang="zh-CN" altLang="en-US"/>
              <a:t>对应用的界面类型进行归类，确定支持类的数量</a:t>
            </a:r>
            <a:endParaRPr lang="en-US" altLang="zh-CN"/>
          </a:p>
          <a:p>
            <a:pPr marL="514350" indent="-514350" eaLnBrk="1" hangingPunct="1">
              <a:buFontTx/>
              <a:buAutoNum type="arabicPeriod" startAt="4"/>
            </a:pPr>
            <a:endParaRPr lang="en-US" altLang="zh-CN"/>
          </a:p>
          <a:p>
            <a:pPr marL="514350" indent="-514350" eaLnBrk="1" hangingPunct="1">
              <a:buFontTx/>
              <a:buAutoNum type="arabicPeriod" startAt="4"/>
            </a:pPr>
            <a:endParaRPr lang="en-US" altLang="zh-CN"/>
          </a:p>
          <a:p>
            <a:pPr marL="514350" indent="-514350" eaLnBrk="1" hangingPunct="1">
              <a:buFontTx/>
              <a:buAutoNum type="arabicPeriod" startAt="4"/>
            </a:pPr>
            <a:endParaRPr lang="en-US" altLang="zh-CN"/>
          </a:p>
          <a:p>
            <a:pPr marL="514350" indent="-514350" eaLnBrk="1" hangingPunct="1">
              <a:buFontTx/>
              <a:buNone/>
            </a:pPr>
            <a:r>
              <a:rPr lang="zh-CN" altLang="en-US"/>
              <a:t>支持类数量</a:t>
            </a:r>
            <a:r>
              <a:rPr lang="en-US" altLang="zh-CN"/>
              <a:t>=</a:t>
            </a:r>
            <a:r>
              <a:rPr lang="zh-CN" altLang="en-US"/>
              <a:t>关键类数量</a:t>
            </a:r>
            <a:r>
              <a:rPr lang="en-US" altLang="zh-CN"/>
              <a:t>*</a:t>
            </a:r>
            <a:r>
              <a:rPr lang="zh-CN" altLang="en-US"/>
              <a:t>乘数</a:t>
            </a:r>
          </a:p>
          <a:p>
            <a:pPr marL="514350" indent="-514350" eaLnBrk="1" hangingPunct="1"/>
            <a:endParaRPr lang="zh-CN" altLang="en-US"/>
          </a:p>
        </p:txBody>
      </p:sp>
      <p:pic>
        <p:nvPicPr>
          <p:cNvPr id="56323" name="图片 3" descr="截图02.png">
            <a:extLst>
              <a:ext uri="{FF2B5EF4-FFF2-40B4-BE49-F238E27FC236}">
                <a16:creationId xmlns:a16="http://schemas.microsoft.com/office/drawing/2014/main" id="{57637722-16BF-9A4D-BB37-7973BE11D4C5}"/>
              </a:ext>
            </a:extLst>
          </p:cNvPr>
          <p:cNvPicPr>
            <a:picLocks noChangeAspect="1"/>
          </p:cNvPicPr>
          <p:nvPr/>
        </p:nvPicPr>
        <p:blipFill>
          <a:blip r:embed="rId2">
            <a:extLst>
              <a:ext uri="{28A0092B-C50C-407E-A947-70E740481C1C}">
                <a14:useLocalDpi xmlns:a14="http://schemas.microsoft.com/office/drawing/2010/main" val="0"/>
              </a:ext>
            </a:extLst>
          </a:blip>
          <a:srcRect l="7567" r="18138"/>
          <a:stretch>
            <a:fillRect/>
          </a:stretch>
        </p:blipFill>
        <p:spPr bwMode="auto">
          <a:xfrm>
            <a:off x="755650" y="3213100"/>
            <a:ext cx="77771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3FEA768F-1D02-FE4A-9BCB-6C08D73A6D4B}"/>
              </a:ext>
            </a:extLst>
          </p:cNvPr>
          <p:cNvSpPr>
            <a:spLocks noGrp="1" noChangeArrowheads="1"/>
          </p:cNvSpPr>
          <p:nvPr>
            <p:ph type="title"/>
          </p:nvPr>
        </p:nvSpPr>
        <p:spPr/>
        <p:txBody>
          <a:bodyPr/>
          <a:lstStyle/>
          <a:p>
            <a:pPr eaLnBrk="1" hangingPunct="1"/>
            <a:r>
              <a:rPr lang="zh-CN" altLang="en-US"/>
              <a:t>面向对象项目的估算（续）</a:t>
            </a:r>
          </a:p>
        </p:txBody>
      </p:sp>
      <p:sp>
        <p:nvSpPr>
          <p:cNvPr id="57346" name="内容占位符 2">
            <a:extLst>
              <a:ext uri="{FF2B5EF4-FFF2-40B4-BE49-F238E27FC236}">
                <a16:creationId xmlns:a16="http://schemas.microsoft.com/office/drawing/2014/main" id="{8C7C0008-E3DD-B546-A901-86EFB27CFC81}"/>
              </a:ext>
            </a:extLst>
          </p:cNvPr>
          <p:cNvSpPr>
            <a:spLocks noGrp="1" noChangeArrowheads="1"/>
          </p:cNvSpPr>
          <p:nvPr>
            <p:ph idx="1"/>
          </p:nvPr>
        </p:nvSpPr>
        <p:spPr/>
        <p:txBody>
          <a:bodyPr/>
          <a:lstStyle/>
          <a:p>
            <a:pPr eaLnBrk="1" hangingPunct="1"/>
            <a:r>
              <a:rPr lang="en-US" altLang="zh-CN"/>
              <a:t>5. </a:t>
            </a:r>
            <a:r>
              <a:rPr lang="zh-CN" altLang="en-US"/>
              <a:t>将类的总数（关键类</a:t>
            </a:r>
            <a:r>
              <a:rPr lang="en-US" altLang="zh-CN"/>
              <a:t>+</a:t>
            </a:r>
            <a:r>
              <a:rPr lang="zh-CN" altLang="en-US"/>
              <a:t>支持类）乘以每个类的平均工作单元数。</a:t>
            </a:r>
            <a:r>
              <a:rPr lang="en-US" altLang="zh-CN"/>
              <a:t>Lorenz</a:t>
            </a:r>
            <a:r>
              <a:rPr lang="zh-CN" altLang="en-US"/>
              <a:t>和</a:t>
            </a:r>
            <a:r>
              <a:rPr lang="en-US" altLang="zh-CN"/>
              <a:t>Kidd</a:t>
            </a:r>
            <a:r>
              <a:rPr lang="zh-CN" altLang="en-US"/>
              <a:t>建议每个类的平均单元数是</a:t>
            </a:r>
            <a:r>
              <a:rPr lang="en-US" altLang="zh-CN"/>
              <a:t>15—20</a:t>
            </a:r>
            <a:r>
              <a:rPr lang="zh-CN" altLang="en-US"/>
              <a:t>人</a:t>
            </a:r>
            <a:r>
              <a:rPr lang="en-US" altLang="zh-CN"/>
              <a:t>.</a:t>
            </a:r>
            <a:r>
              <a:rPr lang="zh-CN" altLang="en-US"/>
              <a:t>日</a:t>
            </a:r>
            <a:endParaRPr lang="en-US" altLang="zh-CN"/>
          </a:p>
          <a:p>
            <a:pPr eaLnBrk="1" hangingPunct="1"/>
            <a:r>
              <a:rPr lang="en-US" altLang="zh-CN"/>
              <a:t>6.</a:t>
            </a:r>
            <a:r>
              <a:rPr lang="zh-CN" altLang="en-US"/>
              <a:t>将用例数乘以每个用例的平均工作单元数，对基本类的估算做交叉检查。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53971249-4A65-BF4F-8DF7-4CDE0837E4AD}"/>
              </a:ext>
            </a:extLst>
          </p:cNvPr>
          <p:cNvSpPr>
            <a:spLocks noGrp="1" noChangeArrowheads="1"/>
          </p:cNvSpPr>
          <p:nvPr>
            <p:ph type="title"/>
          </p:nvPr>
        </p:nvSpPr>
        <p:spPr/>
        <p:txBody>
          <a:bodyPr/>
          <a:lstStyle/>
          <a:p>
            <a:pPr eaLnBrk="1" hangingPunct="1"/>
            <a:r>
              <a:rPr lang="nb-NO" altLang="zh-CN"/>
              <a:t>20.</a:t>
            </a:r>
            <a:r>
              <a:rPr lang="en-US" altLang="zh-CN"/>
              <a:t>3</a:t>
            </a:r>
            <a:r>
              <a:rPr lang="zh-CN" altLang="en-US"/>
              <a:t> 软件范围和可行性</a:t>
            </a:r>
          </a:p>
        </p:txBody>
      </p:sp>
      <p:sp>
        <p:nvSpPr>
          <p:cNvPr id="18434" name="内容占位符 2">
            <a:extLst>
              <a:ext uri="{FF2B5EF4-FFF2-40B4-BE49-F238E27FC236}">
                <a16:creationId xmlns:a16="http://schemas.microsoft.com/office/drawing/2014/main" id="{28168AE6-D79E-DC4A-86C6-1B673F035A75}"/>
              </a:ext>
            </a:extLst>
          </p:cNvPr>
          <p:cNvSpPr>
            <a:spLocks noGrp="1" noChangeArrowheads="1"/>
          </p:cNvSpPr>
          <p:nvPr>
            <p:ph idx="1"/>
          </p:nvPr>
        </p:nvSpPr>
        <p:spPr/>
        <p:txBody>
          <a:bodyPr/>
          <a:lstStyle/>
          <a:p>
            <a:pPr eaLnBrk="1" hangingPunct="1"/>
            <a:r>
              <a:rPr lang="zh-CN" altLang="en-US"/>
              <a:t>可是估算之前，首先对范围陈述中描述的功能进行评估，有些情况下，还需要进行细化，以提供更多的细节。</a:t>
            </a:r>
            <a:endParaRPr lang="en-US" altLang="zh-CN"/>
          </a:p>
          <a:p>
            <a:pPr eaLnBrk="1" hangingPunct="1"/>
            <a:r>
              <a:rPr lang="zh-CN" altLang="en-US"/>
              <a:t>可行性有四个固定的因素：</a:t>
            </a:r>
            <a:endParaRPr lang="en-US" altLang="zh-CN"/>
          </a:p>
          <a:p>
            <a:pPr lvl="1" eaLnBrk="1" hangingPunct="1"/>
            <a:r>
              <a:rPr lang="zh-CN" altLang="en-US"/>
              <a:t>技术；经济；时间；资源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19FBA0BB-6A3D-6B45-931D-DDD5915DA565}"/>
              </a:ext>
            </a:extLst>
          </p:cNvPr>
          <p:cNvSpPr>
            <a:spLocks noGrp="1" noChangeArrowheads="1"/>
          </p:cNvSpPr>
          <p:nvPr>
            <p:ph type="title"/>
          </p:nvPr>
        </p:nvSpPr>
        <p:spPr/>
        <p:txBody>
          <a:bodyPr/>
          <a:lstStyle/>
          <a:p>
            <a:pPr eaLnBrk="1" hangingPunct="1"/>
            <a:r>
              <a:rPr lang="nb-NO" altLang="zh-CN"/>
              <a:t>20.</a:t>
            </a:r>
            <a:r>
              <a:rPr lang="en-US" altLang="zh-CN"/>
              <a:t>4</a:t>
            </a:r>
            <a:r>
              <a:rPr lang="zh-CN" altLang="en-US"/>
              <a:t> 资源</a:t>
            </a:r>
          </a:p>
        </p:txBody>
      </p:sp>
      <p:pic>
        <p:nvPicPr>
          <p:cNvPr id="19458" name="内容占位符 3" descr="截图01.png">
            <a:extLst>
              <a:ext uri="{FF2B5EF4-FFF2-40B4-BE49-F238E27FC236}">
                <a16:creationId xmlns:a16="http://schemas.microsoft.com/office/drawing/2014/main" id="{67CE85C5-B21C-E34E-B28E-717731031A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63938" y="1268413"/>
            <a:ext cx="5040312" cy="5205412"/>
          </a:xfrm>
        </p:spPr>
      </p:pic>
      <p:sp>
        <p:nvSpPr>
          <p:cNvPr id="19459" name="TextBox 4">
            <a:extLst>
              <a:ext uri="{FF2B5EF4-FFF2-40B4-BE49-F238E27FC236}">
                <a16:creationId xmlns:a16="http://schemas.microsoft.com/office/drawing/2014/main" id="{32CD8FE5-B255-B642-BFD3-80C98CDEE285}"/>
              </a:ext>
            </a:extLst>
          </p:cNvPr>
          <p:cNvSpPr txBox="1">
            <a:spLocks noChangeArrowheads="1"/>
          </p:cNvSpPr>
          <p:nvPr/>
        </p:nvSpPr>
        <p:spPr bwMode="auto">
          <a:xfrm>
            <a:off x="179388" y="1844675"/>
            <a:ext cx="3240087"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每类资源都要说明以下四个特征：</a:t>
            </a:r>
            <a:endParaRPr lang="en-US" altLang="zh-CN" sz="2800"/>
          </a:p>
          <a:p>
            <a:pPr eaLnBrk="1" hangingPunct="1">
              <a:spcBef>
                <a:spcPct val="0"/>
              </a:spcBef>
            </a:pPr>
            <a:r>
              <a:rPr lang="zh-CN" altLang="en-US" sz="2800"/>
              <a:t>资源的描述</a:t>
            </a:r>
            <a:endParaRPr lang="en-US" altLang="zh-CN" sz="2800"/>
          </a:p>
          <a:p>
            <a:pPr eaLnBrk="1" hangingPunct="1">
              <a:spcBef>
                <a:spcPct val="0"/>
              </a:spcBef>
            </a:pPr>
            <a:r>
              <a:rPr lang="zh-CN" altLang="en-US" sz="2800"/>
              <a:t>可用性说明</a:t>
            </a:r>
            <a:endParaRPr lang="en-US" altLang="zh-CN" sz="2800"/>
          </a:p>
          <a:p>
            <a:pPr eaLnBrk="1" hangingPunct="1">
              <a:spcBef>
                <a:spcPct val="0"/>
              </a:spcBef>
            </a:pPr>
            <a:r>
              <a:rPr lang="zh-CN" altLang="en-US" sz="2800"/>
              <a:t>何时需要资源</a:t>
            </a:r>
            <a:endParaRPr lang="en-US" altLang="zh-CN" sz="2800"/>
          </a:p>
          <a:p>
            <a:pPr eaLnBrk="1" hangingPunct="1">
              <a:spcBef>
                <a:spcPct val="0"/>
              </a:spcBef>
            </a:pPr>
            <a:r>
              <a:rPr lang="zh-CN" altLang="en-US" sz="2800"/>
              <a:t>使用资源的持续时间</a:t>
            </a:r>
            <a:endParaRPr lang="en-US" altLang="zh-CN"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7CA8A100-833F-FF45-9AB8-2A662B4B9E80}"/>
              </a:ext>
            </a:extLst>
          </p:cNvPr>
          <p:cNvSpPr>
            <a:spLocks noGrp="1" noChangeArrowheads="1"/>
          </p:cNvSpPr>
          <p:nvPr>
            <p:ph type="title"/>
          </p:nvPr>
        </p:nvSpPr>
        <p:spPr/>
        <p:txBody>
          <a:bodyPr/>
          <a:lstStyle/>
          <a:p>
            <a:pPr algn="l" eaLnBrk="1" hangingPunct="1"/>
            <a:r>
              <a:rPr lang="en-US" altLang="zh-CN" sz="3400"/>
              <a:t>1. </a:t>
            </a:r>
            <a:r>
              <a:rPr lang="zh-CN" altLang="en-US" sz="3400"/>
              <a:t>人力资源</a:t>
            </a:r>
          </a:p>
        </p:txBody>
      </p:sp>
      <p:sp>
        <p:nvSpPr>
          <p:cNvPr id="20482" name="内容占位符 2">
            <a:extLst>
              <a:ext uri="{FF2B5EF4-FFF2-40B4-BE49-F238E27FC236}">
                <a16:creationId xmlns:a16="http://schemas.microsoft.com/office/drawing/2014/main" id="{25A8B22F-E54D-0042-8D66-A0A858312763}"/>
              </a:ext>
            </a:extLst>
          </p:cNvPr>
          <p:cNvSpPr>
            <a:spLocks noGrp="1" noChangeArrowheads="1"/>
          </p:cNvSpPr>
          <p:nvPr>
            <p:ph idx="1"/>
          </p:nvPr>
        </p:nvSpPr>
        <p:spPr/>
        <p:txBody>
          <a:bodyPr/>
          <a:lstStyle/>
          <a:p>
            <a:pPr eaLnBrk="1" hangingPunct="1"/>
            <a:r>
              <a:rPr lang="zh-CN" altLang="en-US"/>
              <a:t>只有估算出来开发工作量（如，多少人</a:t>
            </a:r>
            <a:r>
              <a:rPr lang="en-US" altLang="zh-CN"/>
              <a:t>.</a:t>
            </a:r>
            <a:r>
              <a:rPr lang="zh-CN" altLang="en-US"/>
              <a:t>月），才能确定软件项目需要的人员数量</a:t>
            </a:r>
            <a:endParaRPr lang="en-US" altLang="zh-CN"/>
          </a:p>
          <a:p>
            <a:pPr eaLnBrk="1" hangingPunct="1"/>
            <a:r>
              <a:rPr lang="zh-CN" altLang="en-US"/>
              <a:t>一个或若干人，需要根据软件范围、所需技能、组织中的职位和专业确定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a:extLst>
              <a:ext uri="{FF2B5EF4-FFF2-40B4-BE49-F238E27FC236}">
                <a16:creationId xmlns:a16="http://schemas.microsoft.com/office/drawing/2014/main" id="{1393D5C7-5B3E-F844-8126-EF0BC8F6ADCB}"/>
              </a:ext>
            </a:extLst>
          </p:cNvPr>
          <p:cNvSpPr>
            <a:spLocks noGrp="1" noChangeArrowheads="1"/>
          </p:cNvSpPr>
          <p:nvPr>
            <p:ph type="title"/>
          </p:nvPr>
        </p:nvSpPr>
        <p:spPr/>
        <p:txBody>
          <a:bodyPr/>
          <a:lstStyle/>
          <a:p>
            <a:pPr algn="l" eaLnBrk="1" hangingPunct="1"/>
            <a:r>
              <a:rPr lang="en-US" altLang="zh-CN" sz="3400"/>
              <a:t>2. </a:t>
            </a:r>
            <a:r>
              <a:rPr lang="zh-CN" altLang="en-US" sz="3400"/>
              <a:t>可复用软件资源</a:t>
            </a:r>
          </a:p>
        </p:txBody>
      </p:sp>
      <p:sp>
        <p:nvSpPr>
          <p:cNvPr id="21506" name="内容占位符 2">
            <a:extLst>
              <a:ext uri="{FF2B5EF4-FFF2-40B4-BE49-F238E27FC236}">
                <a16:creationId xmlns:a16="http://schemas.microsoft.com/office/drawing/2014/main" id="{04944730-8DF5-BD43-838A-CEF450B7C508}"/>
              </a:ext>
            </a:extLst>
          </p:cNvPr>
          <p:cNvSpPr>
            <a:spLocks noGrp="1" noChangeArrowheads="1"/>
          </p:cNvSpPr>
          <p:nvPr>
            <p:ph idx="1"/>
          </p:nvPr>
        </p:nvSpPr>
        <p:spPr>
          <a:xfrm>
            <a:off x="250825" y="1600200"/>
            <a:ext cx="8435975" cy="4525963"/>
          </a:xfrm>
        </p:spPr>
        <p:txBody>
          <a:bodyPr/>
          <a:lstStyle/>
          <a:p>
            <a:pPr eaLnBrk="1" hangingPunct="1"/>
            <a:r>
              <a:rPr lang="zh-CN" altLang="en-US"/>
              <a:t>建议在制定计划时应该考虑以下四种软件资源</a:t>
            </a:r>
            <a:endParaRPr lang="en-US" altLang="zh-CN"/>
          </a:p>
          <a:p>
            <a:pPr marL="971550" lvl="1" indent="-514350" eaLnBrk="1" hangingPunct="1">
              <a:buFontTx/>
              <a:buAutoNum type="arabicPeriod"/>
            </a:pPr>
            <a:r>
              <a:rPr lang="zh-CN" altLang="en-US"/>
              <a:t>成品构件</a:t>
            </a:r>
            <a:r>
              <a:rPr lang="en-US" altLang="zh-CN"/>
              <a:t>—</a:t>
            </a:r>
            <a:r>
              <a:rPr lang="zh-CN" altLang="en-US"/>
              <a:t>第三方购买</a:t>
            </a:r>
            <a:endParaRPr lang="en-US" altLang="zh-CN"/>
          </a:p>
          <a:p>
            <a:pPr marL="971550" lvl="1" indent="-514350" eaLnBrk="1" hangingPunct="1">
              <a:buFontTx/>
              <a:buAutoNum type="arabicPeriod"/>
            </a:pPr>
            <a:r>
              <a:rPr lang="zh-CN" altLang="en-US"/>
              <a:t>具有完全经验的构件</a:t>
            </a:r>
            <a:r>
              <a:rPr lang="en-US" altLang="zh-CN"/>
              <a:t>—</a:t>
            </a:r>
            <a:r>
              <a:rPr lang="zh-CN" altLang="en-US"/>
              <a:t>与以往项目相似。</a:t>
            </a:r>
            <a:endParaRPr lang="en-US" altLang="zh-CN"/>
          </a:p>
          <a:p>
            <a:pPr marL="971550" lvl="1" indent="-514350" eaLnBrk="1" hangingPunct="1">
              <a:buFontTx/>
              <a:buAutoNum type="arabicPeriod"/>
            </a:pPr>
            <a:r>
              <a:rPr lang="zh-CN" altLang="en-US"/>
              <a:t>具有部分经验的构件</a:t>
            </a:r>
            <a:r>
              <a:rPr lang="en-US" altLang="zh-CN"/>
              <a:t>—</a:t>
            </a:r>
            <a:r>
              <a:rPr lang="zh-CN" altLang="en-US"/>
              <a:t>与以往相似，但需修改</a:t>
            </a:r>
            <a:endParaRPr lang="en-US" altLang="zh-CN"/>
          </a:p>
          <a:p>
            <a:pPr marL="971550" lvl="1" indent="-514350" eaLnBrk="1" hangingPunct="1">
              <a:buFontTx/>
              <a:buAutoNum type="arabicPeriod"/>
            </a:pPr>
            <a:r>
              <a:rPr lang="zh-CN" altLang="en-US"/>
              <a:t>新构件</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DD4C58B2-A82E-274D-80D4-D44DA42D1F1C}"/>
              </a:ext>
            </a:extLst>
          </p:cNvPr>
          <p:cNvSpPr>
            <a:spLocks noGrp="1" noChangeArrowheads="1"/>
          </p:cNvSpPr>
          <p:nvPr>
            <p:ph type="title"/>
          </p:nvPr>
        </p:nvSpPr>
        <p:spPr/>
        <p:txBody>
          <a:bodyPr/>
          <a:lstStyle/>
          <a:p>
            <a:pPr algn="l" eaLnBrk="1" hangingPunct="1"/>
            <a:r>
              <a:rPr lang="en-US" altLang="zh-CN" sz="3400"/>
              <a:t>3. </a:t>
            </a:r>
            <a:r>
              <a:rPr lang="zh-CN" altLang="en-US" sz="3400"/>
              <a:t>环境资源</a:t>
            </a:r>
          </a:p>
        </p:txBody>
      </p:sp>
      <p:sp>
        <p:nvSpPr>
          <p:cNvPr id="22530" name="内容占位符 2">
            <a:extLst>
              <a:ext uri="{FF2B5EF4-FFF2-40B4-BE49-F238E27FC236}">
                <a16:creationId xmlns:a16="http://schemas.microsoft.com/office/drawing/2014/main" id="{B35D86C1-216D-6744-B30B-636E2630F616}"/>
              </a:ext>
            </a:extLst>
          </p:cNvPr>
          <p:cNvSpPr>
            <a:spLocks noGrp="1" noChangeArrowheads="1"/>
          </p:cNvSpPr>
          <p:nvPr>
            <p:ph idx="1"/>
          </p:nvPr>
        </p:nvSpPr>
        <p:spPr/>
        <p:txBody>
          <a:bodyPr/>
          <a:lstStyle/>
          <a:p>
            <a:pPr eaLnBrk="1" hangingPunct="1"/>
            <a:r>
              <a:rPr lang="zh-CN" altLang="en-US"/>
              <a:t>项目计划人员必须详细规定需要硬件和软件的时间窗口，并且验证这些资源是可用的。</a:t>
            </a:r>
          </a:p>
        </p:txBody>
      </p:sp>
    </p:spTree>
  </p:cSld>
  <p:clrMapOvr>
    <a:masterClrMapping/>
  </p:clrMapOvr>
</p:sld>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软件工程模板</Template>
  <TotalTime>55</TotalTime>
  <Words>2170</Words>
  <Application>Microsoft Office PowerPoint</Application>
  <PresentationFormat>全屏显示(4:3)</PresentationFormat>
  <Paragraphs>223</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Monotype Sorts</vt:lpstr>
      <vt:lpstr>华文新魏</vt:lpstr>
      <vt:lpstr>宋体</vt:lpstr>
      <vt:lpstr>Arial</vt:lpstr>
      <vt:lpstr>Times New Roman</vt:lpstr>
      <vt:lpstr>软件工程模板</vt:lpstr>
      <vt:lpstr>第20章 软件项目估算</vt:lpstr>
      <vt:lpstr>20.1 对估算的观察</vt:lpstr>
      <vt:lpstr>20.2 项目策划过程</vt:lpstr>
      <vt:lpstr>项目策划任务集</vt:lpstr>
      <vt:lpstr>20.3 软件范围和可行性</vt:lpstr>
      <vt:lpstr>20.4 资源</vt:lpstr>
      <vt:lpstr>1. 人力资源</vt:lpstr>
      <vt:lpstr>2. 可复用软件资源</vt:lpstr>
      <vt:lpstr>3. 环境资源</vt:lpstr>
      <vt:lpstr>20.5 软件项目估算</vt:lpstr>
      <vt:lpstr>20.6 分解技术</vt:lpstr>
      <vt:lpstr>1. 软件规模估算</vt:lpstr>
      <vt:lpstr>（1）基于问题的估算</vt:lpstr>
      <vt:lpstr>LOC估算实例</vt:lpstr>
      <vt:lpstr>PowerPoint 演示文稿</vt:lpstr>
      <vt:lpstr>LOC估算实例（续）</vt:lpstr>
      <vt:lpstr>基于FP估算实例</vt:lpstr>
      <vt:lpstr>基于FP估算实例（续）</vt:lpstr>
      <vt:lpstr>基于FP估算实例（续）</vt:lpstr>
      <vt:lpstr>（2）基于过程的估算</vt:lpstr>
      <vt:lpstr>PowerPoint 演示文稿</vt:lpstr>
      <vt:lpstr>PowerPoint 演示文稿</vt:lpstr>
      <vt:lpstr>（3）基于用例的估算</vt:lpstr>
      <vt:lpstr>基于用例的估算（续）</vt:lpstr>
      <vt:lpstr>举例</vt:lpstr>
      <vt:lpstr>1.估算LOC</vt:lpstr>
      <vt:lpstr>2.估算工作量</vt:lpstr>
      <vt:lpstr>调和不同的估算方法</vt:lpstr>
      <vt:lpstr>软件项目的自动估算项目</vt:lpstr>
      <vt:lpstr>20.7 经验估算模型</vt:lpstr>
      <vt:lpstr>20.7.1 估算模型的结构</vt:lpstr>
      <vt:lpstr>面向LOC的估算模型</vt:lpstr>
      <vt:lpstr>20.7.2 COCOMO Ⅱ模型</vt:lpstr>
      <vt:lpstr>COCOMO Ⅱ应用组装模型</vt:lpstr>
      <vt:lpstr>COCOMO Ⅱ应用组装模型</vt:lpstr>
      <vt:lpstr>COCOMO Ⅱ应用组装模型</vt:lpstr>
      <vt:lpstr>COCOMO Ⅱ应用组装模型</vt:lpstr>
      <vt:lpstr>COCOMO Ⅱ应用组装模型</vt:lpstr>
      <vt:lpstr>20.7.3 软件方程式</vt:lpstr>
      <vt:lpstr>软件方程式</vt:lpstr>
      <vt:lpstr>20.8 面向对象项目的估算</vt:lpstr>
      <vt:lpstr>面向对象项目的估算（续）</vt:lpstr>
      <vt:lpstr>面向对象项目的估算（续）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第20章 软件项目估算</dc:title>
  <dc:creator>Microsoft Office 用户</dc:creator>
  <cp:lastModifiedBy>伟鑫 洪</cp:lastModifiedBy>
  <cp:revision>5</cp:revision>
  <dcterms:created xsi:type="dcterms:W3CDTF">2017-12-21T11:27:47Z</dcterms:created>
  <dcterms:modified xsi:type="dcterms:W3CDTF">2025-01-07T15:07:19Z</dcterms:modified>
</cp:coreProperties>
</file>