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48" r:id="rId1"/>
  </p:sldMasterIdLst>
  <p:handoutMasterIdLst>
    <p:handoutMasterId r:id="rId33"/>
  </p:handoutMasterIdLst>
  <p:sldIdLst>
    <p:sldId id="256" r:id="rId2"/>
    <p:sldId id="299" r:id="rId3"/>
    <p:sldId id="300" r:id="rId4"/>
    <p:sldId id="301" r:id="rId5"/>
    <p:sldId id="302" r:id="rId6"/>
    <p:sldId id="303" r:id="rId7"/>
    <p:sldId id="304" r:id="rId8"/>
    <p:sldId id="305" r:id="rId9"/>
    <p:sldId id="306" r:id="rId10"/>
    <p:sldId id="307" r:id="rId11"/>
    <p:sldId id="308" r:id="rId12"/>
    <p:sldId id="432" r:id="rId13"/>
    <p:sldId id="310" r:id="rId14"/>
    <p:sldId id="311" r:id="rId15"/>
    <p:sldId id="312" r:id="rId16"/>
    <p:sldId id="313" r:id="rId17"/>
    <p:sldId id="314" r:id="rId18"/>
    <p:sldId id="433" r:id="rId19"/>
    <p:sldId id="315" r:id="rId20"/>
    <p:sldId id="316" r:id="rId21"/>
    <p:sldId id="317" r:id="rId22"/>
    <p:sldId id="318" r:id="rId23"/>
    <p:sldId id="319" r:id="rId24"/>
    <p:sldId id="320" r:id="rId25"/>
    <p:sldId id="322" r:id="rId26"/>
    <p:sldId id="323" r:id="rId27"/>
    <p:sldId id="324" r:id="rId28"/>
    <p:sldId id="325" r:id="rId29"/>
    <p:sldId id="436" r:id="rId30"/>
    <p:sldId id="437" r:id="rId31"/>
    <p:sldId id="326" r:id="rId3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45"/>
    <p:restoredTop sz="94607"/>
  </p:normalViewPr>
  <p:slideViewPr>
    <p:cSldViewPr showGuides="1">
      <p:cViewPr varScale="1">
        <p:scale>
          <a:sx n="119" d="100"/>
          <a:sy n="119" d="100"/>
        </p:scale>
        <p:origin x="1448" y="192"/>
      </p:cViewPr>
      <p:guideLst>
        <p:guide orient="horz" pos="2160"/>
        <p:guide pos="2880"/>
      </p:guideLst>
    </p:cSldViewPr>
  </p:slideViewPr>
  <p:notesTextViewPr>
    <p:cViewPr>
      <p:scale>
        <a:sx n="100" d="100"/>
        <a:sy n="100" d="100"/>
      </p:scale>
      <p:origin x="0" y="0"/>
    </p:cViewPr>
  </p:notesTextViewPr>
  <p:notesViewPr>
    <p:cSldViewPr showGuides="1">
      <p:cViewPr varScale="1">
        <p:scale>
          <a:sx n="74" d="100"/>
          <a:sy n="74" d="100"/>
        </p:scale>
        <p:origin x="-224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C54604A-E98B-05E0-DA76-71DF896C780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10A67B79-3DB0-3A88-AFB8-EAC154FEA05F}"/>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491AFBCC-F69E-6C44-89AF-4B2FDE333A2C}" type="datetimeFigureOut">
              <a:rPr lang="zh-CN" altLang="en-US"/>
              <a:pPr>
                <a:defRPr/>
              </a:pPr>
              <a:t>2022/12/19</a:t>
            </a:fld>
            <a:endParaRPr lang="zh-CN" altLang="en-US"/>
          </a:p>
        </p:txBody>
      </p:sp>
      <p:sp>
        <p:nvSpPr>
          <p:cNvPr id="4" name="页脚占位符 3">
            <a:extLst>
              <a:ext uri="{FF2B5EF4-FFF2-40B4-BE49-F238E27FC236}">
                <a16:creationId xmlns:a16="http://schemas.microsoft.com/office/drawing/2014/main" id="{E1C931EC-7799-0E0F-B7CD-C56FF134659F}"/>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5" name="灯片编号占位符 4">
            <a:extLst>
              <a:ext uri="{FF2B5EF4-FFF2-40B4-BE49-F238E27FC236}">
                <a16:creationId xmlns:a16="http://schemas.microsoft.com/office/drawing/2014/main" id="{B1CF7A76-CB03-DADF-D3B3-481C29503F01}"/>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5458B10-E6CE-8748-AE8A-622AE0FB313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图片 7" descr="08f46c7211d24e3a8701b02c.jpg">
            <a:extLst>
              <a:ext uri="{FF2B5EF4-FFF2-40B4-BE49-F238E27FC236}">
                <a16:creationId xmlns:a16="http://schemas.microsoft.com/office/drawing/2014/main" id="{2C57E27B-A437-51BC-F288-C7A14EF669E3}"/>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80288" y="4221163"/>
            <a:ext cx="750887"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3" name="Rectangle 4">
            <a:extLst>
              <a:ext uri="{FF2B5EF4-FFF2-40B4-BE49-F238E27FC236}">
                <a16:creationId xmlns:a16="http://schemas.microsoft.com/office/drawing/2014/main" id="{6C27F13F-2AAD-AF6F-EF9E-BE1D5A3DCCDD}"/>
              </a:ext>
            </a:extLst>
          </p:cNvPr>
          <p:cNvSpPr>
            <a:spLocks noGrp="1" noChangeArrowheads="1"/>
          </p:cNvSpPr>
          <p:nvPr>
            <p:ph type="dt" sz="half" idx="10"/>
          </p:nvPr>
        </p:nvSpPr>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99811319-7C74-348D-95D4-505B22E6EDED}"/>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C6756147-7073-B71B-CDCC-9AFC29961766}"/>
              </a:ext>
            </a:extLst>
          </p:cNvPr>
          <p:cNvSpPr>
            <a:spLocks noGrp="1" noChangeArrowheads="1"/>
          </p:cNvSpPr>
          <p:nvPr>
            <p:ph type="sldNum" sz="quarter" idx="12"/>
          </p:nvPr>
        </p:nvSpPr>
        <p:spPr/>
        <p:txBody>
          <a:bodyPr/>
          <a:lstStyle>
            <a:lvl1pPr>
              <a:defRPr/>
            </a:lvl1pPr>
          </a:lstStyle>
          <a:p>
            <a:pPr>
              <a:defRPr/>
            </a:pPr>
            <a:fld id="{7D2135F6-3705-5542-8937-7B0600EED7C4}" type="slidenum">
              <a:rPr lang="en-US" altLang="zh-CN"/>
              <a:pPr>
                <a:defRPr/>
              </a:pPr>
              <a:t>‹#›</a:t>
            </a:fld>
            <a:endParaRPr lang="en-US" altLang="zh-CN"/>
          </a:p>
        </p:txBody>
      </p:sp>
    </p:spTree>
    <p:extLst>
      <p:ext uri="{BB962C8B-B14F-4D97-AF65-F5344CB8AC3E}">
        <p14:creationId xmlns:p14="http://schemas.microsoft.com/office/powerpoint/2010/main" val="2308000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2F96E86-822C-6FB6-1EF1-EB9D8D227D6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D37DE49-5EC3-CB31-9EC8-3F39C8AC89A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64A44BA-B5B4-2246-CF38-614CF7226611}"/>
              </a:ext>
            </a:extLst>
          </p:cNvPr>
          <p:cNvSpPr>
            <a:spLocks noGrp="1" noChangeArrowheads="1"/>
          </p:cNvSpPr>
          <p:nvPr>
            <p:ph type="sldNum" sz="quarter" idx="12"/>
          </p:nvPr>
        </p:nvSpPr>
        <p:spPr>
          <a:ln/>
        </p:spPr>
        <p:txBody>
          <a:bodyPr/>
          <a:lstStyle>
            <a:lvl1pPr>
              <a:defRPr/>
            </a:lvl1pPr>
          </a:lstStyle>
          <a:p>
            <a:pPr>
              <a:defRPr/>
            </a:pPr>
            <a:fld id="{F2FB5494-DA9A-304B-AC9D-611F014BC8D5}" type="slidenum">
              <a:rPr lang="en-US" altLang="zh-CN"/>
              <a:pPr>
                <a:defRPr/>
              </a:pPr>
              <a:t>‹#›</a:t>
            </a:fld>
            <a:endParaRPr lang="en-US" altLang="zh-CN"/>
          </a:p>
        </p:txBody>
      </p:sp>
    </p:spTree>
    <p:extLst>
      <p:ext uri="{BB962C8B-B14F-4D97-AF65-F5344CB8AC3E}">
        <p14:creationId xmlns:p14="http://schemas.microsoft.com/office/powerpoint/2010/main" val="324510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AEA8582-34A0-3066-4D33-5C2B9A04C43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7A95E91-7834-6C4C-6144-BFC8B262A5B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C8B7339-6269-1B77-EC24-0ACC64A757CC}"/>
              </a:ext>
            </a:extLst>
          </p:cNvPr>
          <p:cNvSpPr>
            <a:spLocks noGrp="1" noChangeArrowheads="1"/>
          </p:cNvSpPr>
          <p:nvPr>
            <p:ph type="sldNum" sz="quarter" idx="12"/>
          </p:nvPr>
        </p:nvSpPr>
        <p:spPr>
          <a:ln/>
        </p:spPr>
        <p:txBody>
          <a:bodyPr/>
          <a:lstStyle>
            <a:lvl1pPr>
              <a:defRPr/>
            </a:lvl1pPr>
          </a:lstStyle>
          <a:p>
            <a:pPr>
              <a:defRPr/>
            </a:pPr>
            <a:fld id="{B6BE4290-2B38-CD45-AC67-9AFCEE1181F6}" type="slidenum">
              <a:rPr lang="en-US" altLang="zh-CN"/>
              <a:pPr>
                <a:defRPr/>
              </a:pPr>
              <a:t>‹#›</a:t>
            </a:fld>
            <a:endParaRPr lang="en-US" altLang="zh-CN"/>
          </a:p>
        </p:txBody>
      </p:sp>
    </p:spTree>
    <p:extLst>
      <p:ext uri="{BB962C8B-B14F-4D97-AF65-F5344CB8AC3E}">
        <p14:creationId xmlns:p14="http://schemas.microsoft.com/office/powerpoint/2010/main" val="1984965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9BAF349-5BDA-E6F0-3F91-EA842CB27F9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D3A3A8C-92AD-6AC9-0B58-43BB0A240DF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46CF128-E792-32AB-A261-93218C353284}"/>
              </a:ext>
            </a:extLst>
          </p:cNvPr>
          <p:cNvSpPr>
            <a:spLocks noGrp="1" noChangeArrowheads="1"/>
          </p:cNvSpPr>
          <p:nvPr>
            <p:ph type="sldNum" sz="quarter" idx="12"/>
          </p:nvPr>
        </p:nvSpPr>
        <p:spPr>
          <a:ln/>
        </p:spPr>
        <p:txBody>
          <a:bodyPr/>
          <a:lstStyle>
            <a:lvl1pPr>
              <a:defRPr/>
            </a:lvl1pPr>
          </a:lstStyle>
          <a:p>
            <a:pPr>
              <a:defRPr/>
            </a:pPr>
            <a:fld id="{6FD4C5D5-3333-184B-852A-14AC5193C21F}" type="slidenum">
              <a:rPr lang="en-US" altLang="zh-CN"/>
              <a:pPr>
                <a:defRPr/>
              </a:pPr>
              <a:t>‹#›</a:t>
            </a:fld>
            <a:endParaRPr lang="en-US" altLang="zh-CN"/>
          </a:p>
        </p:txBody>
      </p:sp>
    </p:spTree>
    <p:extLst>
      <p:ext uri="{BB962C8B-B14F-4D97-AF65-F5344CB8AC3E}">
        <p14:creationId xmlns:p14="http://schemas.microsoft.com/office/powerpoint/2010/main" val="1007221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21B6C860-6DBD-B5EE-7A71-731B92270C2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B811827-8877-2F6D-9454-ECCE1AF1CBC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8A09A58-E09C-9083-62E6-9D4C16AB574E}"/>
              </a:ext>
            </a:extLst>
          </p:cNvPr>
          <p:cNvSpPr>
            <a:spLocks noGrp="1" noChangeArrowheads="1"/>
          </p:cNvSpPr>
          <p:nvPr>
            <p:ph type="sldNum" sz="quarter" idx="12"/>
          </p:nvPr>
        </p:nvSpPr>
        <p:spPr>
          <a:ln/>
        </p:spPr>
        <p:txBody>
          <a:bodyPr/>
          <a:lstStyle>
            <a:lvl1pPr>
              <a:defRPr/>
            </a:lvl1pPr>
          </a:lstStyle>
          <a:p>
            <a:pPr>
              <a:defRPr/>
            </a:pPr>
            <a:fld id="{82DB170A-9E6C-E642-A43F-8AB213199D2A}" type="slidenum">
              <a:rPr lang="en-US" altLang="zh-CN"/>
              <a:pPr>
                <a:defRPr/>
              </a:pPr>
              <a:t>‹#›</a:t>
            </a:fld>
            <a:endParaRPr lang="en-US" altLang="zh-CN"/>
          </a:p>
        </p:txBody>
      </p:sp>
    </p:spTree>
    <p:extLst>
      <p:ext uri="{BB962C8B-B14F-4D97-AF65-F5344CB8AC3E}">
        <p14:creationId xmlns:p14="http://schemas.microsoft.com/office/powerpoint/2010/main" val="3477831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1CF968A2-413A-DC82-C836-8B91031CCA2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275364D-6529-65AD-532A-25124E87703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DBBB9B3-E043-E7F9-8062-CE0AA76140E8}"/>
              </a:ext>
            </a:extLst>
          </p:cNvPr>
          <p:cNvSpPr>
            <a:spLocks noGrp="1" noChangeArrowheads="1"/>
          </p:cNvSpPr>
          <p:nvPr>
            <p:ph type="sldNum" sz="quarter" idx="12"/>
          </p:nvPr>
        </p:nvSpPr>
        <p:spPr>
          <a:ln/>
        </p:spPr>
        <p:txBody>
          <a:bodyPr/>
          <a:lstStyle>
            <a:lvl1pPr>
              <a:defRPr/>
            </a:lvl1pPr>
          </a:lstStyle>
          <a:p>
            <a:pPr>
              <a:defRPr/>
            </a:pPr>
            <a:fld id="{888B27C1-8899-1F48-A1CC-22C54AFB2EE5}" type="slidenum">
              <a:rPr lang="en-US" altLang="zh-CN"/>
              <a:pPr>
                <a:defRPr/>
              </a:pPr>
              <a:t>‹#›</a:t>
            </a:fld>
            <a:endParaRPr lang="en-US" altLang="zh-CN"/>
          </a:p>
        </p:txBody>
      </p:sp>
    </p:spTree>
    <p:extLst>
      <p:ext uri="{BB962C8B-B14F-4D97-AF65-F5344CB8AC3E}">
        <p14:creationId xmlns:p14="http://schemas.microsoft.com/office/powerpoint/2010/main" val="3123416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93DCA7C5-30AC-C503-1999-C716D3F7036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96B527C9-FDD5-482D-43F7-73BF8AF5731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5D3956BA-24A7-81E7-2622-32DF6242E2C0}"/>
              </a:ext>
            </a:extLst>
          </p:cNvPr>
          <p:cNvSpPr>
            <a:spLocks noGrp="1" noChangeArrowheads="1"/>
          </p:cNvSpPr>
          <p:nvPr>
            <p:ph type="sldNum" sz="quarter" idx="12"/>
          </p:nvPr>
        </p:nvSpPr>
        <p:spPr>
          <a:ln/>
        </p:spPr>
        <p:txBody>
          <a:bodyPr/>
          <a:lstStyle>
            <a:lvl1pPr>
              <a:defRPr/>
            </a:lvl1pPr>
          </a:lstStyle>
          <a:p>
            <a:pPr>
              <a:defRPr/>
            </a:pPr>
            <a:fld id="{4255AF73-0C44-AE47-ADFD-C8EC8E99C597}" type="slidenum">
              <a:rPr lang="en-US" altLang="zh-CN"/>
              <a:pPr>
                <a:defRPr/>
              </a:pPr>
              <a:t>‹#›</a:t>
            </a:fld>
            <a:endParaRPr lang="en-US" altLang="zh-CN"/>
          </a:p>
        </p:txBody>
      </p:sp>
    </p:spTree>
    <p:extLst>
      <p:ext uri="{BB962C8B-B14F-4D97-AF65-F5344CB8AC3E}">
        <p14:creationId xmlns:p14="http://schemas.microsoft.com/office/powerpoint/2010/main" val="101812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947D75BD-EE07-6AC1-4CCE-D6FEA38C505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30BFFCA5-B3A5-847F-3E2C-5F0DED6E365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2D2B70E9-2CA1-E8BA-6F18-79FE515BB001}"/>
              </a:ext>
            </a:extLst>
          </p:cNvPr>
          <p:cNvSpPr>
            <a:spLocks noGrp="1" noChangeArrowheads="1"/>
          </p:cNvSpPr>
          <p:nvPr>
            <p:ph type="sldNum" sz="quarter" idx="12"/>
          </p:nvPr>
        </p:nvSpPr>
        <p:spPr>
          <a:ln/>
        </p:spPr>
        <p:txBody>
          <a:bodyPr/>
          <a:lstStyle>
            <a:lvl1pPr>
              <a:defRPr/>
            </a:lvl1pPr>
          </a:lstStyle>
          <a:p>
            <a:pPr>
              <a:defRPr/>
            </a:pPr>
            <a:fld id="{DD4FFC25-0525-D948-9D10-84EF4252ECC9}" type="slidenum">
              <a:rPr lang="en-US" altLang="zh-CN"/>
              <a:pPr>
                <a:defRPr/>
              </a:pPr>
              <a:t>‹#›</a:t>
            </a:fld>
            <a:endParaRPr lang="en-US" altLang="zh-CN"/>
          </a:p>
        </p:txBody>
      </p:sp>
    </p:spTree>
    <p:extLst>
      <p:ext uri="{BB962C8B-B14F-4D97-AF65-F5344CB8AC3E}">
        <p14:creationId xmlns:p14="http://schemas.microsoft.com/office/powerpoint/2010/main" val="527377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DDAAD65-D3DB-FC00-5998-B00E8FE9D61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4B2305A1-14F3-CCFF-13F5-6BDEB480353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9D22B063-0DE4-AFE0-CE00-0314BF6C3A43}"/>
              </a:ext>
            </a:extLst>
          </p:cNvPr>
          <p:cNvSpPr>
            <a:spLocks noGrp="1" noChangeArrowheads="1"/>
          </p:cNvSpPr>
          <p:nvPr>
            <p:ph type="sldNum" sz="quarter" idx="12"/>
          </p:nvPr>
        </p:nvSpPr>
        <p:spPr>
          <a:ln/>
        </p:spPr>
        <p:txBody>
          <a:bodyPr/>
          <a:lstStyle>
            <a:lvl1pPr>
              <a:defRPr/>
            </a:lvl1pPr>
          </a:lstStyle>
          <a:p>
            <a:pPr>
              <a:defRPr/>
            </a:pPr>
            <a:fld id="{FB42280A-85CF-AB49-8751-A3790297357D}" type="slidenum">
              <a:rPr lang="en-US" altLang="zh-CN"/>
              <a:pPr>
                <a:defRPr/>
              </a:pPr>
              <a:t>‹#›</a:t>
            </a:fld>
            <a:endParaRPr lang="en-US" altLang="zh-CN"/>
          </a:p>
        </p:txBody>
      </p:sp>
    </p:spTree>
    <p:extLst>
      <p:ext uri="{BB962C8B-B14F-4D97-AF65-F5344CB8AC3E}">
        <p14:creationId xmlns:p14="http://schemas.microsoft.com/office/powerpoint/2010/main" val="2668817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EB4A9D8B-5366-A59B-DE14-E28539DBB66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E6A9AE9-9577-661B-89DB-D0D575CD2E8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90EF72B-B6BF-8334-C65E-F6AB4F0B3F10}"/>
              </a:ext>
            </a:extLst>
          </p:cNvPr>
          <p:cNvSpPr>
            <a:spLocks noGrp="1" noChangeArrowheads="1"/>
          </p:cNvSpPr>
          <p:nvPr>
            <p:ph type="sldNum" sz="quarter" idx="12"/>
          </p:nvPr>
        </p:nvSpPr>
        <p:spPr>
          <a:ln/>
        </p:spPr>
        <p:txBody>
          <a:bodyPr/>
          <a:lstStyle>
            <a:lvl1pPr>
              <a:defRPr/>
            </a:lvl1pPr>
          </a:lstStyle>
          <a:p>
            <a:pPr>
              <a:defRPr/>
            </a:pPr>
            <a:fld id="{C4EA7B89-F091-8A4E-92A5-ABF6327474F8}" type="slidenum">
              <a:rPr lang="en-US" altLang="zh-CN"/>
              <a:pPr>
                <a:defRPr/>
              </a:pPr>
              <a:t>‹#›</a:t>
            </a:fld>
            <a:endParaRPr lang="en-US" altLang="zh-CN"/>
          </a:p>
        </p:txBody>
      </p:sp>
    </p:spTree>
    <p:extLst>
      <p:ext uri="{BB962C8B-B14F-4D97-AF65-F5344CB8AC3E}">
        <p14:creationId xmlns:p14="http://schemas.microsoft.com/office/powerpoint/2010/main" val="3338011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F6E0AB5E-9963-1AA0-79A6-324E162DD60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E20A550-2BBB-2DA4-12BE-15B642C7553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065FE74-7112-6ECB-343F-6E658F2ABACA}"/>
              </a:ext>
            </a:extLst>
          </p:cNvPr>
          <p:cNvSpPr>
            <a:spLocks noGrp="1" noChangeArrowheads="1"/>
          </p:cNvSpPr>
          <p:nvPr>
            <p:ph type="sldNum" sz="quarter" idx="12"/>
          </p:nvPr>
        </p:nvSpPr>
        <p:spPr>
          <a:ln/>
        </p:spPr>
        <p:txBody>
          <a:bodyPr/>
          <a:lstStyle>
            <a:lvl1pPr>
              <a:defRPr/>
            </a:lvl1pPr>
          </a:lstStyle>
          <a:p>
            <a:pPr>
              <a:defRPr/>
            </a:pPr>
            <a:fld id="{CD7E64C4-924D-B149-ABBF-FC2B22DECE92}" type="slidenum">
              <a:rPr lang="en-US" altLang="zh-CN"/>
              <a:pPr>
                <a:defRPr/>
              </a:pPr>
              <a:t>‹#›</a:t>
            </a:fld>
            <a:endParaRPr lang="en-US" altLang="zh-CN"/>
          </a:p>
        </p:txBody>
      </p:sp>
    </p:spTree>
    <p:extLst>
      <p:ext uri="{BB962C8B-B14F-4D97-AF65-F5344CB8AC3E}">
        <p14:creationId xmlns:p14="http://schemas.microsoft.com/office/powerpoint/2010/main" val="2516029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F3F1D98-ADA0-290D-59F5-ADEA7F31F45F}"/>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C1B65C49-980B-46BF-1716-1295F1FBD27A}"/>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第五级软件工程</a:t>
            </a:r>
          </a:p>
          <a:p>
            <a:pPr lvl="4"/>
            <a:endParaRPr lang="zh-CN" altLang="en-US"/>
          </a:p>
        </p:txBody>
      </p:sp>
      <p:sp>
        <p:nvSpPr>
          <p:cNvPr id="1028" name="Rectangle 4">
            <a:extLst>
              <a:ext uri="{FF2B5EF4-FFF2-40B4-BE49-F238E27FC236}">
                <a16:creationId xmlns:a16="http://schemas.microsoft.com/office/drawing/2014/main" id="{E8FB0260-BC67-8AB8-5E6B-626E8034D4E7}"/>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1029" name="Rectangle 5">
            <a:extLst>
              <a:ext uri="{FF2B5EF4-FFF2-40B4-BE49-F238E27FC236}">
                <a16:creationId xmlns:a16="http://schemas.microsoft.com/office/drawing/2014/main" id="{8CC58CE4-2ADB-A07A-BA06-6442A5B73FB3}"/>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1030" name="Rectangle 6">
            <a:extLst>
              <a:ext uri="{FF2B5EF4-FFF2-40B4-BE49-F238E27FC236}">
                <a16:creationId xmlns:a16="http://schemas.microsoft.com/office/drawing/2014/main" id="{587604DD-55B8-678E-D4DA-D306E56C9358}"/>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3570AC68-6DC2-4B49-8A59-86911222C084}" type="slidenum">
              <a:rPr lang="en-US" altLang="zh-CN"/>
              <a:pPr>
                <a:defRPr/>
              </a:pPr>
              <a:t>‹#›</a:t>
            </a:fld>
            <a:endParaRPr lang="en-US" altLang="zh-CN"/>
          </a:p>
        </p:txBody>
      </p:sp>
      <p:sp>
        <p:nvSpPr>
          <p:cNvPr id="1031" name="TextBox 10">
            <a:extLst>
              <a:ext uri="{FF2B5EF4-FFF2-40B4-BE49-F238E27FC236}">
                <a16:creationId xmlns:a16="http://schemas.microsoft.com/office/drawing/2014/main" id="{80F782F0-A4A1-C4FD-EC15-9CE134CCEA3C}"/>
              </a:ext>
            </a:extLst>
          </p:cNvPr>
          <p:cNvSpPr txBox="1">
            <a:spLocks noChangeArrowheads="1"/>
          </p:cNvSpPr>
          <p:nvPr/>
        </p:nvSpPr>
        <p:spPr bwMode="auto">
          <a:xfrm>
            <a:off x="7451725" y="188913"/>
            <a:ext cx="1296988" cy="368300"/>
          </a:xfrm>
          <a:prstGeom prst="rect">
            <a:avLst/>
          </a:prstGeom>
          <a:noFill/>
          <a:ln>
            <a:noFill/>
          </a:ln>
        </p:spPr>
        <p:txBody>
          <a:bodyPr>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r>
              <a:rPr lang="zh-CN" altLang="en-US">
                <a:solidFill>
                  <a:schemeClr val="bg1"/>
                </a:solidFill>
                <a:latin typeface="华文新魏" charset="0"/>
                <a:ea typeface="华文新魏" charset="0"/>
              </a:rPr>
              <a:t>软 件 工 程</a:t>
            </a:r>
          </a:p>
        </p:txBody>
      </p:sp>
    </p:spTree>
  </p:cSld>
  <p:clrMap bg1="lt1" tx1="dk1" bg2="lt2" tx2="dk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lnSpc>
          <a:spcPct val="150000"/>
        </a:lnSpc>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a:extLst>
              <a:ext uri="{FF2B5EF4-FFF2-40B4-BE49-F238E27FC236}">
                <a16:creationId xmlns:a16="http://schemas.microsoft.com/office/drawing/2014/main" id="{93D89530-874D-2CEA-DBD5-D95B0B694CDA}"/>
              </a:ext>
            </a:extLst>
          </p:cNvPr>
          <p:cNvGrpSpPr>
            <a:grpSpLocks/>
          </p:cNvGrpSpPr>
          <p:nvPr/>
        </p:nvGrpSpPr>
        <p:grpSpPr bwMode="auto">
          <a:xfrm>
            <a:off x="323850" y="4173538"/>
            <a:ext cx="4032250" cy="935037"/>
            <a:chOff x="158" y="2614"/>
            <a:chExt cx="2540" cy="589"/>
          </a:xfrm>
        </p:grpSpPr>
        <p:sp>
          <p:nvSpPr>
            <p:cNvPr id="14340" name="Text Box 10">
              <a:extLst>
                <a:ext uri="{FF2B5EF4-FFF2-40B4-BE49-F238E27FC236}">
                  <a16:creationId xmlns:a16="http://schemas.microsoft.com/office/drawing/2014/main" id="{F86E0671-1DB0-4A61-26B1-C4EC884D8F43}"/>
                </a:ext>
              </a:extLst>
            </p:cNvPr>
            <p:cNvSpPr txBox="1">
              <a:spLocks noChangeArrowheads="1"/>
            </p:cNvSpPr>
            <p:nvPr/>
          </p:nvSpPr>
          <p:spPr bwMode="auto">
            <a:xfrm>
              <a:off x="158" y="2614"/>
              <a:ext cx="25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endParaRPr lang="zh-CN" altLang="en-US" sz="3000">
                <a:solidFill>
                  <a:schemeClr val="bg1"/>
                </a:solidFill>
                <a:latin typeface="黑体" panose="02010609060101010101" pitchFamily="49" charset="-122"/>
                <a:ea typeface="黑体" panose="02010609060101010101" pitchFamily="49" charset="-122"/>
              </a:endParaRPr>
            </a:p>
          </p:txBody>
        </p:sp>
        <p:sp>
          <p:nvSpPr>
            <p:cNvPr id="14341" name="Text Box 11">
              <a:extLst>
                <a:ext uri="{FF2B5EF4-FFF2-40B4-BE49-F238E27FC236}">
                  <a16:creationId xmlns:a16="http://schemas.microsoft.com/office/drawing/2014/main" id="{7F7E91B4-5F4F-EE16-5948-DE917302A961}"/>
                </a:ext>
              </a:extLst>
            </p:cNvPr>
            <p:cNvSpPr txBox="1">
              <a:spLocks noChangeArrowheads="1"/>
            </p:cNvSpPr>
            <p:nvPr/>
          </p:nvSpPr>
          <p:spPr bwMode="auto">
            <a:xfrm>
              <a:off x="657" y="2915"/>
              <a:ext cx="15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endParaRPr lang="zh-CN" altLang="en-US" sz="2400" b="1">
                <a:solidFill>
                  <a:schemeClr val="bg1"/>
                </a:solidFill>
                <a:latin typeface="黑体" panose="02010609060101010101" pitchFamily="49" charset="-122"/>
                <a:ea typeface="黑体" panose="02010609060101010101" pitchFamily="49" charset="-122"/>
              </a:endParaRPr>
            </a:p>
          </p:txBody>
        </p:sp>
      </p:grpSp>
      <p:sp>
        <p:nvSpPr>
          <p:cNvPr id="14338" name="标题 7">
            <a:extLst>
              <a:ext uri="{FF2B5EF4-FFF2-40B4-BE49-F238E27FC236}">
                <a16:creationId xmlns:a16="http://schemas.microsoft.com/office/drawing/2014/main" id="{8684F23B-66D6-A683-362E-1BCA6F825D23}"/>
              </a:ext>
            </a:extLst>
          </p:cNvPr>
          <p:cNvSpPr>
            <a:spLocks noGrp="1" noChangeArrowheads="1"/>
          </p:cNvSpPr>
          <p:nvPr>
            <p:ph type="ctrTitle"/>
          </p:nvPr>
        </p:nvSpPr>
        <p:spPr/>
        <p:txBody>
          <a:bodyPr/>
          <a:lstStyle/>
          <a:p>
            <a:pPr eaLnBrk="1" hangingPunct="1"/>
            <a:r>
              <a:rPr lang="zh-CN" altLang="en-US"/>
              <a:t>第</a:t>
            </a:r>
            <a:r>
              <a:rPr lang="en-US" altLang="zh-CN"/>
              <a:t>22</a:t>
            </a:r>
            <a:r>
              <a:rPr lang="zh-CN" altLang="en-US"/>
              <a:t>章 项目风险管理</a:t>
            </a:r>
          </a:p>
        </p:txBody>
      </p:sp>
      <p:sp>
        <p:nvSpPr>
          <p:cNvPr id="14339" name="副标题 8">
            <a:extLst>
              <a:ext uri="{FF2B5EF4-FFF2-40B4-BE49-F238E27FC236}">
                <a16:creationId xmlns:a16="http://schemas.microsoft.com/office/drawing/2014/main" id="{795E8268-5E3D-61B2-B5D7-31630458BD99}"/>
              </a:ext>
            </a:extLst>
          </p:cNvPr>
          <p:cNvSpPr>
            <a:spLocks noGrp="1" noChangeArrowheads="1"/>
          </p:cNvSpPr>
          <p:nvPr>
            <p:ph type="subTitle" idx="1"/>
          </p:nvPr>
        </p:nvSpPr>
        <p:spPr>
          <a:xfrm>
            <a:off x="179388" y="4005263"/>
            <a:ext cx="4248150" cy="936625"/>
          </a:xfrm>
        </p:spPr>
        <p:txBody>
          <a:bodyPr/>
          <a:lstStyle/>
          <a:p>
            <a:pPr eaLnBrk="1" hangingPunct="1"/>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84472F0D-C0CA-8CD3-B365-AB75B3287E7A}"/>
              </a:ext>
            </a:extLst>
          </p:cNvPr>
          <p:cNvSpPr>
            <a:spLocks noGrp="1" noRot="1" noChangeArrowheads="1"/>
          </p:cNvSpPr>
          <p:nvPr>
            <p:ph type="title"/>
          </p:nvPr>
        </p:nvSpPr>
        <p:spPr>
          <a:xfrm>
            <a:off x="301625" y="76200"/>
            <a:ext cx="8540750" cy="914400"/>
          </a:xfrm>
        </p:spPr>
        <p:txBody>
          <a:bodyPr/>
          <a:lstStyle/>
          <a:p>
            <a:pPr eaLnBrk="1" hangingPunct="1"/>
            <a:r>
              <a:rPr lang="hr-HR" altLang="zh-CN" b="1"/>
              <a:t>22.</a:t>
            </a:r>
            <a:r>
              <a:rPr lang="en-US" altLang="zh-CN" b="1"/>
              <a:t>3 </a:t>
            </a:r>
            <a:r>
              <a:rPr lang="zh-CN" altLang="en-US" b="1"/>
              <a:t>识别风险</a:t>
            </a:r>
            <a:endParaRPr lang="zh-CN" altLang="en-US"/>
          </a:p>
        </p:txBody>
      </p:sp>
      <p:sp>
        <p:nvSpPr>
          <p:cNvPr id="23554" name="Rectangle 3">
            <a:extLst>
              <a:ext uri="{FF2B5EF4-FFF2-40B4-BE49-F238E27FC236}">
                <a16:creationId xmlns:a16="http://schemas.microsoft.com/office/drawing/2014/main" id="{71A95C4D-2403-FE7B-301E-F1684C1A31A9}"/>
              </a:ext>
            </a:extLst>
          </p:cNvPr>
          <p:cNvSpPr>
            <a:spLocks noGrp="1" noRot="1" noChangeArrowheads="1"/>
          </p:cNvSpPr>
          <p:nvPr>
            <p:ph type="body" idx="1"/>
          </p:nvPr>
        </p:nvSpPr>
        <p:spPr>
          <a:xfrm>
            <a:off x="301625" y="1292225"/>
            <a:ext cx="8540750" cy="5260975"/>
          </a:xfrm>
        </p:spPr>
        <p:txBody>
          <a:bodyPr/>
          <a:lstStyle/>
          <a:p>
            <a:pPr marL="609600" indent="-609600" eaLnBrk="1" hangingPunct="1"/>
            <a:r>
              <a:rPr lang="zh-CN" altLang="en-US" sz="2800">
                <a:solidFill>
                  <a:srgbClr val="FF0000"/>
                </a:solidFill>
              </a:rPr>
              <a:t>识别风险</a:t>
            </a:r>
            <a:r>
              <a:rPr lang="zh-CN" altLang="en-US" sz="2800"/>
              <a:t>是试图系统化地确定对项目计划</a:t>
            </a:r>
            <a:r>
              <a:rPr lang="en-US" altLang="zh-CN" sz="2800"/>
              <a:t>(</a:t>
            </a:r>
            <a:r>
              <a:rPr lang="zh-CN" altLang="en-US" sz="2800"/>
              <a:t>估算、进度、资源分配</a:t>
            </a:r>
            <a:r>
              <a:rPr lang="en-US" altLang="zh-CN" sz="2800"/>
              <a:t>)</a:t>
            </a:r>
            <a:r>
              <a:rPr lang="zh-CN" altLang="en-US" sz="2800"/>
              <a:t>的威胁。</a:t>
            </a:r>
          </a:p>
          <a:p>
            <a:pPr marL="609600" indent="-609600" eaLnBrk="1" hangingPunct="1"/>
            <a:r>
              <a:rPr lang="zh-CN" altLang="en-US" sz="2800"/>
              <a:t>通过识别已知的和可预测的风险，项目管理者已经迈出了第一步</a:t>
            </a:r>
            <a:r>
              <a:rPr lang="en-US" altLang="zh-CN" sz="2800"/>
              <a:t>:</a:t>
            </a:r>
          </a:p>
          <a:p>
            <a:pPr marL="1009650" lvl="1" indent="-609600" eaLnBrk="1" hangingPunct="1"/>
            <a:r>
              <a:rPr lang="zh-CN" altLang="en-US" sz="2400"/>
              <a:t>在可能时避免这些风险，且当必要时控制这些风险。</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3">
            <a:extLst>
              <a:ext uri="{FF2B5EF4-FFF2-40B4-BE49-F238E27FC236}">
                <a16:creationId xmlns:a16="http://schemas.microsoft.com/office/drawing/2014/main" id="{6E5912AB-4AFD-4FF0-49EC-06ECD4433897}"/>
              </a:ext>
            </a:extLst>
          </p:cNvPr>
          <p:cNvSpPr>
            <a:spLocks noGrp="1" noRot="1" noChangeArrowheads="1"/>
          </p:cNvSpPr>
          <p:nvPr>
            <p:ph type="body" idx="1"/>
          </p:nvPr>
        </p:nvSpPr>
        <p:spPr>
          <a:xfrm>
            <a:off x="152400" y="188913"/>
            <a:ext cx="8991600" cy="6211887"/>
          </a:xfrm>
        </p:spPr>
        <p:txBody>
          <a:bodyPr/>
          <a:lstStyle/>
          <a:p>
            <a:pPr marL="609600" indent="-609600" eaLnBrk="1" hangingPunct="1"/>
            <a:r>
              <a:rPr lang="zh-CN" altLang="en-US"/>
              <a:t>每一类风险又分为两个不同的类型：</a:t>
            </a:r>
          </a:p>
          <a:p>
            <a:pPr marL="1009650" lvl="1" indent="-609600" eaLnBrk="1" hangingPunct="1">
              <a:buFontTx/>
              <a:buAutoNum type="arabicPeriod"/>
            </a:pPr>
            <a:r>
              <a:rPr lang="zh-CN" altLang="en-US">
                <a:solidFill>
                  <a:srgbClr val="0070C0"/>
                </a:solidFill>
              </a:rPr>
              <a:t>一般性风险</a:t>
            </a:r>
            <a:endParaRPr lang="en-US" altLang="zh-CN">
              <a:solidFill>
                <a:srgbClr val="0070C0"/>
              </a:solidFill>
            </a:endParaRPr>
          </a:p>
          <a:p>
            <a:pPr marL="1409700" lvl="2" indent="-609600" eaLnBrk="1" hangingPunct="1"/>
            <a:r>
              <a:rPr lang="zh-CN" altLang="en-US"/>
              <a:t>对每一个软件项目而言都是一个潜在的威胁。</a:t>
            </a:r>
          </a:p>
          <a:p>
            <a:pPr marL="1009650" lvl="1" indent="-609600" eaLnBrk="1" hangingPunct="1">
              <a:buFontTx/>
              <a:buAutoNum type="arabicPeriod"/>
            </a:pPr>
            <a:r>
              <a:rPr lang="zh-CN" altLang="en-US">
                <a:solidFill>
                  <a:srgbClr val="0070C0"/>
                </a:solidFill>
              </a:rPr>
              <a:t>特定产品的风险。</a:t>
            </a:r>
            <a:endParaRPr lang="en-US" altLang="zh-CN">
              <a:solidFill>
                <a:srgbClr val="0070C0"/>
              </a:solidFill>
            </a:endParaRPr>
          </a:p>
          <a:p>
            <a:pPr marL="1409700" lvl="2" indent="-609600" eaLnBrk="1" hangingPunct="1"/>
            <a:r>
              <a:rPr lang="zh-CN" altLang="en-US"/>
              <a:t>特定产品的风险只有那些对当前项目的技术、人员、及环境非常了解的人才能识别出来。</a:t>
            </a:r>
          </a:p>
          <a:p>
            <a:pPr marL="1409700" lvl="2" indent="-609600" eaLnBrk="1" hangingPunct="1"/>
            <a:r>
              <a:rPr lang="zh-CN" altLang="en-US"/>
              <a:t>为了识别特定产品的风险，必须检查项目计划及软件范围说明，并给出以下问题的答案：“</a:t>
            </a:r>
            <a:r>
              <a:rPr lang="zh-CN" altLang="en-US">
                <a:solidFill>
                  <a:srgbClr val="FF0000"/>
                </a:solidFill>
              </a:rPr>
              <a:t>本项目中有什么特殊的特性可能会威胁到我们的项目计划</a:t>
            </a:r>
            <a:r>
              <a:rPr lang="zh-CN" altLang="en-US"/>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a:extLst>
              <a:ext uri="{FF2B5EF4-FFF2-40B4-BE49-F238E27FC236}">
                <a16:creationId xmlns:a16="http://schemas.microsoft.com/office/drawing/2014/main" id="{29E7CA5F-7EDE-8636-342D-25E403992A24}"/>
              </a:ext>
            </a:extLst>
          </p:cNvPr>
          <p:cNvSpPr>
            <a:spLocks noGrp="1" noChangeArrowheads="1"/>
          </p:cNvSpPr>
          <p:nvPr>
            <p:ph type="title"/>
          </p:nvPr>
        </p:nvSpPr>
        <p:spPr/>
        <p:txBody>
          <a:bodyPr/>
          <a:lstStyle/>
          <a:p>
            <a:pPr eaLnBrk="1" hangingPunct="1"/>
            <a:r>
              <a:rPr lang="zh-CN" altLang="en-US"/>
              <a:t>识别风险</a:t>
            </a:r>
          </a:p>
        </p:txBody>
      </p:sp>
      <p:sp>
        <p:nvSpPr>
          <p:cNvPr id="25602" name="内容占位符 2">
            <a:extLst>
              <a:ext uri="{FF2B5EF4-FFF2-40B4-BE49-F238E27FC236}">
                <a16:creationId xmlns:a16="http://schemas.microsoft.com/office/drawing/2014/main" id="{D0E5CDC7-B6B4-3813-2AF7-1F1405030BEC}"/>
              </a:ext>
            </a:extLst>
          </p:cNvPr>
          <p:cNvSpPr>
            <a:spLocks noGrp="1" noChangeArrowheads="1"/>
          </p:cNvSpPr>
          <p:nvPr>
            <p:ph idx="1"/>
          </p:nvPr>
        </p:nvSpPr>
        <p:spPr/>
        <p:txBody>
          <a:bodyPr/>
          <a:lstStyle/>
          <a:p>
            <a:pPr eaLnBrk="1" hangingPunct="1"/>
            <a:r>
              <a:rPr lang="zh-CN" altLang="en-US"/>
              <a:t>一般性风险和特定产品的风险都应该被系统化地标识出来</a:t>
            </a:r>
            <a:r>
              <a:rPr lang="en-US" altLang="zh-CN"/>
              <a:t>.</a:t>
            </a:r>
          </a:p>
          <a:p>
            <a:pPr eaLnBrk="1" hangingPunct="1"/>
            <a:r>
              <a:rPr lang="en-US" altLang="zh-CN"/>
              <a:t>“</a:t>
            </a:r>
            <a:r>
              <a:rPr lang="zh-CN" altLang="en-US"/>
              <a:t>如果你不主动攻击风险，风险就会主动攻你”</a:t>
            </a:r>
            <a:endParaRPr lang="en-US" altLang="zh-CN"/>
          </a:p>
          <a:p>
            <a:pPr eaLnBrk="1" hangingPunct="1"/>
            <a:r>
              <a:rPr lang="zh-CN" altLang="en-US"/>
              <a:t>识别风险的一个方法是建立</a:t>
            </a:r>
            <a:r>
              <a:rPr lang="zh-CN" altLang="en-US" b="1">
                <a:solidFill>
                  <a:srgbClr val="FF0000"/>
                </a:solidFill>
              </a:rPr>
              <a:t>风险条目检查表</a:t>
            </a:r>
            <a:r>
              <a:rPr lang="zh-CN" altLang="en-US">
                <a:solidFill>
                  <a:srgbClr val="0070C0"/>
                </a:solidFill>
              </a:rPr>
              <a:t>。</a:t>
            </a:r>
          </a:p>
          <a:p>
            <a:pPr eaLnBrk="1" hangingPunct="1"/>
            <a:endParaRPr lang="zh-CN" altLang="en-US"/>
          </a:p>
          <a:p>
            <a:pPr eaLnBrk="1" hangingPunct="1"/>
            <a:endParaRPr lang="en-US" altLang="zh-CN"/>
          </a:p>
          <a:p>
            <a:pPr eaLnBrk="1" hangingPunct="1"/>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a:extLst>
              <a:ext uri="{FF2B5EF4-FFF2-40B4-BE49-F238E27FC236}">
                <a16:creationId xmlns:a16="http://schemas.microsoft.com/office/drawing/2014/main" id="{1E37F87E-C9F1-19A9-32D7-951018A52B03}"/>
              </a:ext>
            </a:extLst>
          </p:cNvPr>
          <p:cNvSpPr>
            <a:spLocks noGrp="1" noRot="1" noChangeArrowheads="1"/>
          </p:cNvSpPr>
          <p:nvPr>
            <p:ph type="body" idx="1"/>
          </p:nvPr>
        </p:nvSpPr>
        <p:spPr>
          <a:xfrm>
            <a:off x="0" y="301625"/>
            <a:ext cx="9144000" cy="6327775"/>
          </a:xfrm>
        </p:spPr>
        <p:txBody>
          <a:bodyPr/>
          <a:lstStyle/>
          <a:p>
            <a:pPr marL="381000" indent="-381000" eaLnBrk="1" hangingPunct="1">
              <a:lnSpc>
                <a:spcPct val="100000"/>
              </a:lnSpc>
              <a:buFontTx/>
              <a:buAutoNum type="arabicPeriod"/>
            </a:pPr>
            <a:r>
              <a:rPr lang="zh-CN" altLang="en-US" sz="2800" b="1">
                <a:solidFill>
                  <a:srgbClr val="FF0000"/>
                </a:solidFill>
              </a:rPr>
              <a:t>产品规模</a:t>
            </a:r>
            <a:r>
              <a:rPr lang="en-US" altLang="zh-CN" sz="2800"/>
              <a:t>——</a:t>
            </a:r>
            <a:r>
              <a:rPr lang="zh-CN" altLang="en-US" sz="2800"/>
              <a:t>与要建造或要修改的软件的总体规模相关的风险。</a:t>
            </a:r>
          </a:p>
          <a:p>
            <a:pPr marL="381000" indent="-381000" eaLnBrk="1" hangingPunct="1">
              <a:lnSpc>
                <a:spcPct val="100000"/>
              </a:lnSpc>
              <a:buFontTx/>
              <a:buAutoNum type="arabicPeriod"/>
            </a:pPr>
            <a:r>
              <a:rPr lang="zh-CN" altLang="en-US" sz="2800" b="1">
                <a:solidFill>
                  <a:srgbClr val="FF0000"/>
                </a:solidFill>
              </a:rPr>
              <a:t>商业影响</a:t>
            </a:r>
            <a:r>
              <a:rPr lang="en-US" altLang="zh-CN" sz="2800"/>
              <a:t>——</a:t>
            </a:r>
            <a:r>
              <a:rPr lang="zh-CN" altLang="en-US" sz="2800"/>
              <a:t>与管理或市场所加诸的约束相关的风险。</a:t>
            </a:r>
          </a:p>
          <a:p>
            <a:pPr marL="381000" indent="-381000" eaLnBrk="1" hangingPunct="1">
              <a:lnSpc>
                <a:spcPct val="100000"/>
              </a:lnSpc>
              <a:buFontTx/>
              <a:buAutoNum type="arabicPeriod"/>
            </a:pPr>
            <a:r>
              <a:rPr lang="zh-CN" altLang="en-US" sz="2800" b="1">
                <a:solidFill>
                  <a:srgbClr val="FF0000"/>
                </a:solidFill>
              </a:rPr>
              <a:t>客户特性</a:t>
            </a:r>
            <a:r>
              <a:rPr lang="en-US" altLang="zh-CN" sz="2800"/>
              <a:t>——</a:t>
            </a:r>
            <a:r>
              <a:rPr lang="zh-CN" altLang="en-US" sz="2800"/>
              <a:t>与客户的素质以及开发者和客户定期通信的能力相关的风险。</a:t>
            </a:r>
          </a:p>
          <a:p>
            <a:pPr marL="381000" indent="-381000" eaLnBrk="1" hangingPunct="1">
              <a:lnSpc>
                <a:spcPct val="100000"/>
              </a:lnSpc>
              <a:buFontTx/>
              <a:buAutoNum type="arabicPeriod"/>
            </a:pPr>
            <a:r>
              <a:rPr lang="zh-CN" altLang="en-US" sz="2800" b="1">
                <a:solidFill>
                  <a:srgbClr val="FF0000"/>
                </a:solidFill>
              </a:rPr>
              <a:t>过程定义</a:t>
            </a:r>
            <a:r>
              <a:rPr lang="en-US" altLang="zh-CN" sz="2800"/>
              <a:t>——</a:t>
            </a:r>
            <a:r>
              <a:rPr lang="zh-CN" altLang="en-US" sz="2800"/>
              <a:t>与软件过程被定义的程度以及它们被开发组织所遵守的程度相关的风险。</a:t>
            </a:r>
          </a:p>
          <a:p>
            <a:pPr marL="381000" indent="-381000" eaLnBrk="1" hangingPunct="1">
              <a:lnSpc>
                <a:spcPct val="100000"/>
              </a:lnSpc>
              <a:buFontTx/>
              <a:buAutoNum type="arabicPeriod"/>
            </a:pPr>
            <a:r>
              <a:rPr lang="zh-CN" altLang="en-US" sz="2800" b="1">
                <a:solidFill>
                  <a:srgbClr val="FF0000"/>
                </a:solidFill>
              </a:rPr>
              <a:t>开发环境</a:t>
            </a:r>
            <a:r>
              <a:rPr lang="en-US" altLang="zh-CN" sz="2800"/>
              <a:t>——</a:t>
            </a:r>
            <a:r>
              <a:rPr lang="zh-CN" altLang="en-US" sz="2800"/>
              <a:t>与用以建造产品的工具的可用性及质量相关的风险。</a:t>
            </a:r>
          </a:p>
          <a:p>
            <a:pPr marL="381000" indent="-381000" eaLnBrk="1" hangingPunct="1">
              <a:lnSpc>
                <a:spcPct val="100000"/>
              </a:lnSpc>
              <a:buFontTx/>
              <a:buAutoNum type="arabicPeriod"/>
            </a:pPr>
            <a:r>
              <a:rPr lang="zh-CN" altLang="en-US" sz="2800" b="1">
                <a:solidFill>
                  <a:srgbClr val="FF0000"/>
                </a:solidFill>
              </a:rPr>
              <a:t>建造的技术</a:t>
            </a:r>
            <a:r>
              <a:rPr lang="en-US" altLang="zh-CN" sz="2800"/>
              <a:t>——</a:t>
            </a:r>
            <a:r>
              <a:rPr lang="zh-CN" altLang="en-US" sz="2800"/>
              <a:t>与待开发软件的复杂性及系统所包含技术的“新奇性”相关的风险。</a:t>
            </a:r>
          </a:p>
          <a:p>
            <a:pPr marL="381000" indent="-381000" eaLnBrk="1" hangingPunct="1">
              <a:lnSpc>
                <a:spcPct val="100000"/>
              </a:lnSpc>
              <a:buFontTx/>
              <a:buAutoNum type="arabicPeriod"/>
            </a:pPr>
            <a:r>
              <a:rPr lang="zh-CN" altLang="en-US" sz="2800" b="1">
                <a:solidFill>
                  <a:srgbClr val="FF0000"/>
                </a:solidFill>
              </a:rPr>
              <a:t>人员数目及经验</a:t>
            </a:r>
            <a:r>
              <a:rPr lang="en-US" altLang="zh-CN" sz="2800"/>
              <a:t>——</a:t>
            </a:r>
            <a:r>
              <a:rPr lang="zh-CN" altLang="en-US" sz="2800"/>
              <a:t>与参与工作的软件工程师的总体技术水平及项目经验相关的风险。</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C441B598-D6FD-9C76-B83B-A9189F704EE9}"/>
              </a:ext>
            </a:extLst>
          </p:cNvPr>
          <p:cNvSpPr>
            <a:spLocks noGrp="1" noRot="1" noChangeArrowheads="1"/>
          </p:cNvSpPr>
          <p:nvPr>
            <p:ph type="title"/>
          </p:nvPr>
        </p:nvSpPr>
        <p:spPr>
          <a:xfrm>
            <a:off x="301625" y="0"/>
            <a:ext cx="8540750" cy="762000"/>
          </a:xfrm>
        </p:spPr>
        <p:txBody>
          <a:bodyPr/>
          <a:lstStyle/>
          <a:p>
            <a:pPr eaLnBrk="1" hangingPunct="1"/>
            <a:r>
              <a:rPr lang="zh-CN" altLang="en-US" sz="3600" b="1"/>
              <a:t>风险因素和驱动因子</a:t>
            </a:r>
          </a:p>
        </p:txBody>
      </p:sp>
      <p:sp>
        <p:nvSpPr>
          <p:cNvPr id="27650" name="Rectangle 3">
            <a:extLst>
              <a:ext uri="{FF2B5EF4-FFF2-40B4-BE49-F238E27FC236}">
                <a16:creationId xmlns:a16="http://schemas.microsoft.com/office/drawing/2014/main" id="{DAC34F88-0A4A-58BD-5313-661DD4CF7F9E}"/>
              </a:ext>
            </a:extLst>
          </p:cNvPr>
          <p:cNvSpPr>
            <a:spLocks noGrp="1" noRot="1" noChangeArrowheads="1"/>
          </p:cNvSpPr>
          <p:nvPr>
            <p:ph type="body" idx="1"/>
          </p:nvPr>
        </p:nvSpPr>
        <p:spPr>
          <a:xfrm>
            <a:off x="0" y="762000"/>
            <a:ext cx="9144000" cy="5943600"/>
          </a:xfrm>
        </p:spPr>
        <p:txBody>
          <a:bodyPr/>
          <a:lstStyle/>
          <a:p>
            <a:pPr marL="609600" indent="-609600" eaLnBrk="1" hangingPunct="1">
              <a:lnSpc>
                <a:spcPts val="4000"/>
              </a:lnSpc>
            </a:pPr>
            <a:r>
              <a:rPr lang="zh-CN" altLang="en-US"/>
              <a:t>管理者标识影响软件风险因素的</a:t>
            </a:r>
            <a:r>
              <a:rPr lang="zh-CN" altLang="en-US">
                <a:solidFill>
                  <a:srgbClr val="FF0000"/>
                </a:solidFill>
              </a:rPr>
              <a:t>风险驱动因子</a:t>
            </a:r>
            <a:r>
              <a:rPr lang="zh-CN" altLang="en-US"/>
              <a:t>，这些因素包括性能、成本、支持和进度。</a:t>
            </a:r>
          </a:p>
          <a:p>
            <a:pPr marL="609600" indent="-609600" eaLnBrk="1" hangingPunct="1">
              <a:lnSpc>
                <a:spcPts val="4000"/>
              </a:lnSpc>
            </a:pPr>
            <a:r>
              <a:rPr lang="zh-CN" altLang="en-US">
                <a:solidFill>
                  <a:srgbClr val="FF0000"/>
                </a:solidFill>
              </a:rPr>
              <a:t>风险因素</a:t>
            </a:r>
            <a:r>
              <a:rPr lang="zh-CN" altLang="en-US"/>
              <a:t>以如下的方式定义的：</a:t>
            </a:r>
          </a:p>
          <a:p>
            <a:pPr marL="1009650" lvl="1" indent="-609600" eaLnBrk="1" hangingPunct="1">
              <a:lnSpc>
                <a:spcPts val="4000"/>
              </a:lnSpc>
              <a:buFontTx/>
              <a:buAutoNum type="arabicPeriod"/>
            </a:pPr>
            <a:r>
              <a:rPr lang="zh-CN" altLang="en-US">
                <a:solidFill>
                  <a:srgbClr val="0070C0"/>
                </a:solidFill>
              </a:rPr>
              <a:t>性能风险</a:t>
            </a:r>
            <a:r>
              <a:rPr lang="en-US" altLang="zh-CN"/>
              <a:t>——</a:t>
            </a:r>
            <a:r>
              <a:rPr lang="zh-CN" altLang="en-US"/>
              <a:t>产品能够满足需求且符合于其使用目的的不确定的程度。</a:t>
            </a:r>
          </a:p>
          <a:p>
            <a:pPr marL="1009650" lvl="1" indent="-609600" eaLnBrk="1" hangingPunct="1">
              <a:lnSpc>
                <a:spcPts val="4000"/>
              </a:lnSpc>
              <a:buFontTx/>
              <a:buAutoNum type="arabicPeriod"/>
            </a:pPr>
            <a:r>
              <a:rPr lang="zh-CN" altLang="en-US">
                <a:solidFill>
                  <a:srgbClr val="0070C0"/>
                </a:solidFill>
              </a:rPr>
              <a:t>成本风险</a:t>
            </a:r>
            <a:r>
              <a:rPr lang="en-US" altLang="zh-CN"/>
              <a:t>——</a:t>
            </a:r>
            <a:r>
              <a:rPr lang="zh-CN" altLang="en-US"/>
              <a:t>项目预算能够被维持的不确定的程度。</a:t>
            </a:r>
          </a:p>
          <a:p>
            <a:pPr marL="1009650" lvl="1" indent="-609600" eaLnBrk="1" hangingPunct="1">
              <a:lnSpc>
                <a:spcPts val="4000"/>
              </a:lnSpc>
              <a:buFontTx/>
              <a:buAutoNum type="arabicPeriod"/>
            </a:pPr>
            <a:r>
              <a:rPr lang="zh-CN" altLang="en-US">
                <a:solidFill>
                  <a:srgbClr val="0070C0"/>
                </a:solidFill>
              </a:rPr>
              <a:t>支持风险</a:t>
            </a:r>
            <a:r>
              <a:rPr lang="en-US" altLang="zh-CN"/>
              <a:t>——</a:t>
            </a:r>
            <a:r>
              <a:rPr lang="zh-CN" altLang="en-US"/>
              <a:t>软件易于纠错、适应及增强的不确定的程度。</a:t>
            </a:r>
          </a:p>
          <a:p>
            <a:pPr marL="1009650" lvl="1" indent="-609600" eaLnBrk="1" hangingPunct="1">
              <a:lnSpc>
                <a:spcPts val="4000"/>
              </a:lnSpc>
              <a:buFontTx/>
              <a:buAutoNum type="arabicPeriod"/>
            </a:pPr>
            <a:r>
              <a:rPr lang="zh-CN" altLang="en-US">
                <a:solidFill>
                  <a:srgbClr val="0070C0"/>
                </a:solidFill>
              </a:rPr>
              <a:t>进度风险</a:t>
            </a:r>
            <a:r>
              <a:rPr lang="en-US" altLang="zh-CN"/>
              <a:t>——</a:t>
            </a:r>
            <a:r>
              <a:rPr lang="zh-CN" altLang="en-US"/>
              <a:t>项目进度能够被维持且产品能按时交付的不确定的程度。</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0E6E7D5C-C51B-A0B5-CA7A-2F1E92E463A4}"/>
              </a:ext>
            </a:extLst>
          </p:cNvPr>
          <p:cNvSpPr>
            <a:spLocks noGrp="1" noRot="1" noChangeArrowheads="1"/>
          </p:cNvSpPr>
          <p:nvPr>
            <p:ph type="body" idx="1"/>
          </p:nvPr>
        </p:nvSpPr>
        <p:spPr>
          <a:xfrm>
            <a:off x="301625" y="381000"/>
            <a:ext cx="8540750" cy="6019800"/>
          </a:xfrm>
        </p:spPr>
        <p:txBody>
          <a:bodyPr/>
          <a:lstStyle/>
          <a:p>
            <a:pPr marL="609600" indent="-609600" eaLnBrk="1" hangingPunct="1">
              <a:lnSpc>
                <a:spcPct val="90000"/>
              </a:lnSpc>
            </a:pPr>
            <a:r>
              <a:rPr lang="zh-CN" altLang="en-US"/>
              <a:t>每一个风险驱动因子对风险因素的影响均可分为四个影响类别</a:t>
            </a:r>
            <a:r>
              <a:rPr lang="en-US" altLang="zh-CN"/>
              <a:t>:</a:t>
            </a:r>
          </a:p>
          <a:p>
            <a:pPr marL="1009650" lvl="1" indent="-609600" eaLnBrk="1" hangingPunct="1">
              <a:lnSpc>
                <a:spcPct val="90000"/>
              </a:lnSpc>
              <a:buFontTx/>
              <a:buAutoNum type="arabicPeriod"/>
            </a:pPr>
            <a:r>
              <a:rPr lang="zh-CN" altLang="en-US"/>
              <a:t>可忽略的</a:t>
            </a:r>
            <a:r>
              <a:rPr lang="en-US" altLang="zh-CN"/>
              <a:t>;</a:t>
            </a:r>
          </a:p>
          <a:p>
            <a:pPr marL="1009650" lvl="1" indent="-609600" eaLnBrk="1" hangingPunct="1">
              <a:lnSpc>
                <a:spcPct val="90000"/>
              </a:lnSpc>
              <a:buFontTx/>
              <a:buAutoNum type="arabicPeriod"/>
            </a:pPr>
            <a:r>
              <a:rPr lang="zh-CN" altLang="en-US"/>
              <a:t>轻微的</a:t>
            </a:r>
          </a:p>
          <a:p>
            <a:pPr marL="1009650" lvl="1" indent="-609600" eaLnBrk="1" hangingPunct="1">
              <a:lnSpc>
                <a:spcPct val="90000"/>
              </a:lnSpc>
              <a:buFontTx/>
              <a:buAutoNum type="arabicPeriod"/>
            </a:pPr>
            <a:r>
              <a:rPr lang="zh-CN" altLang="en-US"/>
              <a:t>严重的</a:t>
            </a:r>
            <a:r>
              <a:rPr lang="en-US" altLang="zh-CN"/>
              <a:t>;</a:t>
            </a:r>
          </a:p>
          <a:p>
            <a:pPr marL="1009650" lvl="1" indent="-609600" eaLnBrk="1" hangingPunct="1">
              <a:lnSpc>
                <a:spcPct val="90000"/>
              </a:lnSpc>
              <a:buFontTx/>
              <a:buAutoNum type="arabicPeriod"/>
            </a:pPr>
            <a:r>
              <a:rPr lang="zh-CN" altLang="en-US"/>
              <a:t>灾难性的。</a:t>
            </a:r>
          </a:p>
          <a:p>
            <a:pPr marL="609600" indent="-609600" eaLnBrk="1" hangingPunct="1">
              <a:lnSpc>
                <a:spcPct val="90000"/>
              </a:lnSpc>
            </a:pPr>
            <a:r>
              <a:rPr lang="zh-CN" altLang="en-US"/>
              <a:t>下页表指出了由于错误而产生的潜在影响</a:t>
            </a:r>
            <a:r>
              <a:rPr lang="en-US" altLang="zh-CN"/>
              <a:t>(</a:t>
            </a:r>
            <a:r>
              <a:rPr lang="zh-CN" altLang="en-US"/>
              <a:t>标为</a:t>
            </a:r>
            <a:r>
              <a:rPr lang="en-US" altLang="zh-CN"/>
              <a:t>1 </a:t>
            </a:r>
            <a:r>
              <a:rPr lang="zh-CN" altLang="en-US"/>
              <a:t>的行</a:t>
            </a:r>
            <a:r>
              <a:rPr lang="en-US" altLang="zh-CN"/>
              <a:t>)</a:t>
            </a:r>
            <a:r>
              <a:rPr lang="zh-CN" altLang="en-US"/>
              <a:t>或没有达到预期的结果所产生的潜在影响</a:t>
            </a:r>
            <a:r>
              <a:rPr lang="en-US" altLang="zh-CN"/>
              <a:t>(</a:t>
            </a:r>
            <a:r>
              <a:rPr lang="zh-CN" altLang="en-US"/>
              <a:t>标为</a:t>
            </a:r>
            <a:r>
              <a:rPr lang="en-US" altLang="zh-CN"/>
              <a:t>2</a:t>
            </a:r>
            <a:r>
              <a:rPr lang="zh-CN" altLang="en-US"/>
              <a:t>的行</a:t>
            </a:r>
            <a:r>
              <a:rPr lang="en-US" altLang="zh-CN"/>
              <a:t>)</a:t>
            </a:r>
            <a:r>
              <a:rPr lang="zh-CN" altLang="en-US"/>
              <a:t>。</a:t>
            </a:r>
          </a:p>
          <a:p>
            <a:pPr marL="609600" indent="-609600" eaLnBrk="1" hangingPunct="1">
              <a:lnSpc>
                <a:spcPct val="90000"/>
              </a:lnSpc>
            </a:pPr>
            <a:r>
              <a:rPr lang="zh-CN" altLang="en-US"/>
              <a:t>影响类别的选择是以最符合表中描述的特性为基础的。</a:t>
            </a:r>
          </a:p>
          <a:p>
            <a:pPr marL="609600" indent="-609600" eaLnBrk="1" hangingPunct="1">
              <a:lnSpc>
                <a:spcPct val="90000"/>
              </a:lnSpc>
            </a:pP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4">
            <a:extLst>
              <a:ext uri="{FF2B5EF4-FFF2-40B4-BE49-F238E27FC236}">
                <a16:creationId xmlns:a16="http://schemas.microsoft.com/office/drawing/2014/main" id="{6E3EDC8C-912A-EB97-CC2E-540861FE50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801"/>
          <a:stretch>
            <a:fillRect/>
          </a:stretch>
        </p:blipFill>
        <p:spPr bwMode="auto">
          <a:xfrm>
            <a:off x="684213" y="512763"/>
            <a:ext cx="8459787" cy="634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8" name="TextBox 2">
            <a:extLst>
              <a:ext uri="{FF2B5EF4-FFF2-40B4-BE49-F238E27FC236}">
                <a16:creationId xmlns:a16="http://schemas.microsoft.com/office/drawing/2014/main" id="{23464BED-047F-13CA-1630-2778E2974771}"/>
              </a:ext>
            </a:extLst>
          </p:cNvPr>
          <p:cNvSpPr txBox="1">
            <a:spLocks noChangeArrowheads="1"/>
          </p:cNvSpPr>
          <p:nvPr/>
        </p:nvSpPr>
        <p:spPr bwMode="auto">
          <a:xfrm>
            <a:off x="755650" y="188913"/>
            <a:ext cx="16208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2800"/>
              <a:t>影响评估</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20DACAD2-7C7E-B600-99D9-CA67457B50AC}"/>
              </a:ext>
            </a:extLst>
          </p:cNvPr>
          <p:cNvSpPr>
            <a:spLocks noGrp="1" noRot="1" noChangeArrowheads="1"/>
          </p:cNvSpPr>
          <p:nvPr>
            <p:ph type="title"/>
          </p:nvPr>
        </p:nvSpPr>
        <p:spPr>
          <a:xfrm>
            <a:off x="304800" y="0"/>
            <a:ext cx="8540750" cy="914400"/>
          </a:xfrm>
        </p:spPr>
        <p:txBody>
          <a:bodyPr/>
          <a:lstStyle/>
          <a:p>
            <a:pPr eaLnBrk="1" hangingPunct="1"/>
            <a:r>
              <a:rPr lang="hr-HR" altLang="zh-CN" b="1"/>
              <a:t>22.</a:t>
            </a:r>
            <a:r>
              <a:rPr lang="en-US" altLang="zh-CN" b="1"/>
              <a:t>4 </a:t>
            </a:r>
            <a:r>
              <a:rPr lang="zh-CN" altLang="en-US" b="1"/>
              <a:t>风险预测</a:t>
            </a:r>
            <a:endParaRPr lang="zh-CN" altLang="en-US"/>
          </a:p>
        </p:txBody>
      </p:sp>
      <p:sp>
        <p:nvSpPr>
          <p:cNvPr id="30722" name="Rectangle 3">
            <a:extLst>
              <a:ext uri="{FF2B5EF4-FFF2-40B4-BE49-F238E27FC236}">
                <a16:creationId xmlns:a16="http://schemas.microsoft.com/office/drawing/2014/main" id="{197184CD-4F7A-26D8-23DF-ACDAEF329FBD}"/>
              </a:ext>
            </a:extLst>
          </p:cNvPr>
          <p:cNvSpPr>
            <a:spLocks noGrp="1" noRot="1" noChangeArrowheads="1"/>
          </p:cNvSpPr>
          <p:nvPr>
            <p:ph type="body" idx="1"/>
          </p:nvPr>
        </p:nvSpPr>
        <p:spPr>
          <a:xfrm>
            <a:off x="0" y="990600"/>
            <a:ext cx="9144000" cy="5715000"/>
          </a:xfrm>
        </p:spPr>
        <p:txBody>
          <a:bodyPr/>
          <a:lstStyle/>
          <a:p>
            <a:pPr marL="609600" indent="-609600" eaLnBrk="1" hangingPunct="1"/>
            <a:r>
              <a:rPr lang="zh-CN" altLang="en-US"/>
              <a:t>风险预测，又称风险估算，试图从两个方面评估每一个风险</a:t>
            </a:r>
            <a:r>
              <a:rPr lang="en-US" altLang="zh-CN"/>
              <a:t>:</a:t>
            </a:r>
          </a:p>
          <a:p>
            <a:pPr marL="1009650" lvl="1" indent="-609600" eaLnBrk="1" hangingPunct="1">
              <a:buFontTx/>
              <a:buAutoNum type="arabicPeriod"/>
            </a:pPr>
            <a:r>
              <a:rPr lang="zh-CN" altLang="en-US"/>
              <a:t>风险发生的可能性或概率</a:t>
            </a:r>
            <a:r>
              <a:rPr lang="en-US" altLang="zh-CN"/>
              <a:t>;</a:t>
            </a:r>
          </a:p>
          <a:p>
            <a:pPr marL="1009650" lvl="1" indent="-609600" eaLnBrk="1" hangingPunct="1">
              <a:buFontTx/>
              <a:buAutoNum type="arabicPeriod"/>
            </a:pPr>
            <a:r>
              <a:rPr lang="zh-CN" altLang="en-US"/>
              <a:t>以及如果风险发生了，所产生的后果。</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a:extLst>
              <a:ext uri="{FF2B5EF4-FFF2-40B4-BE49-F238E27FC236}">
                <a16:creationId xmlns:a16="http://schemas.microsoft.com/office/drawing/2014/main" id="{E1B1E555-DCD2-08BE-B4FB-3CBB7B36A775}"/>
              </a:ext>
            </a:extLst>
          </p:cNvPr>
          <p:cNvSpPr>
            <a:spLocks noGrp="1" noChangeArrowheads="1"/>
          </p:cNvSpPr>
          <p:nvPr>
            <p:ph type="title"/>
          </p:nvPr>
        </p:nvSpPr>
        <p:spPr/>
        <p:txBody>
          <a:bodyPr/>
          <a:lstStyle/>
          <a:p>
            <a:pPr eaLnBrk="1" hangingPunct="1"/>
            <a:r>
              <a:rPr lang="zh-CN" altLang="en-US" b="1"/>
              <a:t>风险预测（续）</a:t>
            </a:r>
            <a:endParaRPr lang="zh-CN" altLang="en-US"/>
          </a:p>
        </p:txBody>
      </p:sp>
      <p:sp>
        <p:nvSpPr>
          <p:cNvPr id="31746" name="内容占位符 2">
            <a:extLst>
              <a:ext uri="{FF2B5EF4-FFF2-40B4-BE49-F238E27FC236}">
                <a16:creationId xmlns:a16="http://schemas.microsoft.com/office/drawing/2014/main" id="{0FD7E9D8-13F2-325E-77BB-855A13C88577}"/>
              </a:ext>
            </a:extLst>
          </p:cNvPr>
          <p:cNvSpPr>
            <a:spLocks noGrp="1" noChangeArrowheads="1"/>
          </p:cNvSpPr>
          <p:nvPr>
            <p:ph idx="1"/>
          </p:nvPr>
        </p:nvSpPr>
        <p:spPr/>
        <p:txBody>
          <a:bodyPr/>
          <a:lstStyle/>
          <a:p>
            <a:pPr marL="609600" indent="-609600" eaLnBrk="1" hangingPunct="1">
              <a:lnSpc>
                <a:spcPts val="4000"/>
              </a:lnSpc>
            </a:pPr>
            <a:r>
              <a:rPr lang="zh-CN" altLang="en-US" sz="2800"/>
              <a:t>项目计划者，以及其他管理人员和技术人员，一起执行四个风险预测活动：</a:t>
            </a:r>
          </a:p>
          <a:p>
            <a:pPr marL="1009650" lvl="1" indent="-609600" eaLnBrk="1" hangingPunct="1">
              <a:lnSpc>
                <a:spcPts val="4000"/>
              </a:lnSpc>
              <a:buFontTx/>
              <a:buAutoNum type="arabicPeriod"/>
            </a:pPr>
            <a:r>
              <a:rPr lang="zh-CN" altLang="en-US" sz="2400"/>
              <a:t>建立一个尺度，以反映风险发生的可能性；</a:t>
            </a:r>
          </a:p>
          <a:p>
            <a:pPr marL="1009650" lvl="1" indent="-609600" eaLnBrk="1" hangingPunct="1">
              <a:lnSpc>
                <a:spcPts val="4000"/>
              </a:lnSpc>
              <a:buFontTx/>
              <a:buAutoNum type="arabicPeriod"/>
            </a:pPr>
            <a:r>
              <a:rPr lang="zh-CN" altLang="en-US" sz="2400"/>
              <a:t>描述风险的后果；</a:t>
            </a:r>
          </a:p>
          <a:p>
            <a:pPr marL="1009650" lvl="1" indent="-609600" eaLnBrk="1" hangingPunct="1">
              <a:lnSpc>
                <a:spcPts val="4000"/>
              </a:lnSpc>
              <a:buFontTx/>
              <a:buAutoNum type="arabicPeriod"/>
            </a:pPr>
            <a:r>
              <a:rPr lang="zh-CN" altLang="en-US" sz="2400"/>
              <a:t>估算风险对项目及产品的影响；</a:t>
            </a:r>
          </a:p>
          <a:p>
            <a:pPr marL="1009650" lvl="1" indent="-609600" eaLnBrk="1" hangingPunct="1">
              <a:lnSpc>
                <a:spcPts val="4000"/>
              </a:lnSpc>
              <a:buFontTx/>
              <a:buAutoNum type="arabicPeriod"/>
            </a:pPr>
            <a:r>
              <a:rPr lang="zh-CN" altLang="en-US" sz="2400"/>
              <a:t>标注风险预测的整体精确度，以免产生误解。</a:t>
            </a:r>
          </a:p>
          <a:p>
            <a:pPr marL="609600" indent="-609600" eaLnBrk="1" hangingPunct="1"/>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EA3511BC-2097-F4E0-AEFF-ACD1750E9C87}"/>
              </a:ext>
            </a:extLst>
          </p:cNvPr>
          <p:cNvSpPr>
            <a:spLocks noGrp="1" noRot="1" noChangeArrowheads="1"/>
          </p:cNvSpPr>
          <p:nvPr>
            <p:ph type="title"/>
          </p:nvPr>
        </p:nvSpPr>
        <p:spPr>
          <a:xfrm>
            <a:off x="301625" y="76200"/>
            <a:ext cx="8540750" cy="762000"/>
          </a:xfrm>
        </p:spPr>
        <p:txBody>
          <a:bodyPr/>
          <a:lstStyle/>
          <a:p>
            <a:pPr eaLnBrk="1" hangingPunct="1"/>
            <a:r>
              <a:rPr lang="en-US" altLang="zh-CN" b="1"/>
              <a:t>1 </a:t>
            </a:r>
            <a:r>
              <a:rPr lang="zh-CN" altLang="en-US" b="1"/>
              <a:t>建立风险表</a:t>
            </a:r>
            <a:endParaRPr lang="zh-CN" altLang="en-US"/>
          </a:p>
        </p:txBody>
      </p:sp>
      <p:sp>
        <p:nvSpPr>
          <p:cNvPr id="32770" name="Rectangle 3">
            <a:extLst>
              <a:ext uri="{FF2B5EF4-FFF2-40B4-BE49-F238E27FC236}">
                <a16:creationId xmlns:a16="http://schemas.microsoft.com/office/drawing/2014/main" id="{534416F3-DC2C-8FCC-4418-4B0BCDAECAB9}"/>
              </a:ext>
            </a:extLst>
          </p:cNvPr>
          <p:cNvSpPr>
            <a:spLocks noGrp="1" noRot="1" noChangeArrowheads="1"/>
          </p:cNvSpPr>
          <p:nvPr>
            <p:ph type="body" idx="1"/>
          </p:nvPr>
        </p:nvSpPr>
        <p:spPr>
          <a:xfrm>
            <a:off x="0" y="990600"/>
            <a:ext cx="9144000" cy="4498975"/>
          </a:xfrm>
        </p:spPr>
        <p:txBody>
          <a:bodyPr/>
          <a:lstStyle/>
          <a:p>
            <a:pPr eaLnBrk="1" hangingPunct="1">
              <a:lnSpc>
                <a:spcPts val="4200"/>
              </a:lnSpc>
            </a:pPr>
            <a:r>
              <a:rPr lang="zh-CN" altLang="en-US" sz="2800">
                <a:latin typeface="宋体" panose="02010600030101010101" pitchFamily="2" charset="-122"/>
              </a:rPr>
              <a:t>在表中的</a:t>
            </a:r>
            <a:r>
              <a:rPr lang="zh-CN" altLang="en-US" sz="2800">
                <a:solidFill>
                  <a:srgbClr val="0070C0"/>
                </a:solidFill>
                <a:latin typeface="宋体" panose="02010600030101010101" pitchFamily="2" charset="-122"/>
              </a:rPr>
              <a:t>第一列列出所有风险</a:t>
            </a:r>
            <a:r>
              <a:rPr lang="en-US" altLang="zh-CN" sz="2800">
                <a:latin typeface="宋体" panose="02010600030101010101" pitchFamily="2" charset="-122"/>
              </a:rPr>
              <a:t>(</a:t>
            </a:r>
            <a:r>
              <a:rPr lang="zh-CN" altLang="en-US" sz="2800">
                <a:latin typeface="宋体" panose="02010600030101010101" pitchFamily="2" charset="-122"/>
              </a:rPr>
              <a:t>不管多么细微</a:t>
            </a:r>
            <a:r>
              <a:rPr lang="en-US" altLang="zh-CN" sz="2800">
                <a:latin typeface="宋体" panose="02010600030101010101" pitchFamily="2" charset="-122"/>
              </a:rPr>
              <a:t>)</a:t>
            </a:r>
            <a:r>
              <a:rPr lang="zh-CN" altLang="en-US" sz="2800">
                <a:latin typeface="宋体" panose="02010600030101010101" pitchFamily="2" charset="-122"/>
              </a:rPr>
              <a:t>。</a:t>
            </a:r>
          </a:p>
          <a:p>
            <a:pPr eaLnBrk="1" hangingPunct="1">
              <a:lnSpc>
                <a:spcPts val="4200"/>
              </a:lnSpc>
            </a:pPr>
            <a:r>
              <a:rPr lang="zh-CN" altLang="en-US" sz="2800">
                <a:latin typeface="宋体" panose="02010600030101010101" pitchFamily="2" charset="-122"/>
              </a:rPr>
              <a:t>每一个风险在</a:t>
            </a:r>
            <a:r>
              <a:rPr lang="zh-CN" altLang="en-US" sz="2800">
                <a:solidFill>
                  <a:srgbClr val="0070C0"/>
                </a:solidFill>
                <a:latin typeface="宋体" panose="02010600030101010101" pitchFamily="2" charset="-122"/>
              </a:rPr>
              <a:t>第二列上加以分类</a:t>
            </a:r>
            <a:r>
              <a:rPr lang="en-US" altLang="zh-CN" sz="2800">
                <a:latin typeface="宋体" panose="02010600030101010101" pitchFamily="2" charset="-122"/>
              </a:rPr>
              <a:t>(</a:t>
            </a:r>
            <a:r>
              <a:rPr lang="zh-CN" altLang="en-US" sz="2800">
                <a:latin typeface="宋体" panose="02010600030101010101" pitchFamily="2" charset="-122"/>
              </a:rPr>
              <a:t>如，</a:t>
            </a:r>
            <a:r>
              <a:rPr lang="en-US" altLang="zh-CN" sz="2800">
                <a:latin typeface="宋体" panose="02010600030101010101" pitchFamily="2" charset="-122"/>
              </a:rPr>
              <a:t>PS </a:t>
            </a:r>
            <a:r>
              <a:rPr lang="zh-CN" altLang="en-US" sz="2800">
                <a:latin typeface="宋体" panose="02010600030101010101" pitchFamily="2" charset="-122"/>
              </a:rPr>
              <a:t>指产品规模风险，</a:t>
            </a:r>
            <a:r>
              <a:rPr lang="en-US" altLang="zh-CN" sz="2800">
                <a:latin typeface="宋体" panose="02010600030101010101" pitchFamily="2" charset="-122"/>
              </a:rPr>
              <a:t>BU </a:t>
            </a:r>
            <a:r>
              <a:rPr lang="zh-CN" altLang="en-US" sz="2800">
                <a:latin typeface="宋体" panose="02010600030101010101" pitchFamily="2" charset="-122"/>
              </a:rPr>
              <a:t>指商业风险</a:t>
            </a:r>
            <a:r>
              <a:rPr lang="en-US" altLang="zh-CN" sz="2800">
                <a:latin typeface="宋体" panose="02010600030101010101" pitchFamily="2" charset="-122"/>
              </a:rPr>
              <a:t>)</a:t>
            </a:r>
            <a:r>
              <a:rPr lang="zh-CN" altLang="en-US" sz="2800">
                <a:latin typeface="宋体" panose="02010600030101010101" pitchFamily="2" charset="-122"/>
              </a:rPr>
              <a:t>。</a:t>
            </a:r>
          </a:p>
          <a:p>
            <a:pPr eaLnBrk="1" hangingPunct="1">
              <a:lnSpc>
                <a:spcPts val="4200"/>
              </a:lnSpc>
            </a:pPr>
            <a:r>
              <a:rPr lang="zh-CN" altLang="en-US" sz="2800">
                <a:latin typeface="宋体" panose="02010600030101010101" pitchFamily="2" charset="-122"/>
              </a:rPr>
              <a:t>每个风险发生的</a:t>
            </a:r>
            <a:r>
              <a:rPr lang="zh-CN" altLang="en-US" sz="2800">
                <a:solidFill>
                  <a:srgbClr val="0070C0"/>
                </a:solidFill>
                <a:latin typeface="宋体" panose="02010600030101010101" pitchFamily="2" charset="-122"/>
              </a:rPr>
              <a:t>概率输入到第三列</a:t>
            </a:r>
            <a:r>
              <a:rPr lang="zh-CN" altLang="en-US" sz="2800">
                <a:latin typeface="宋体" panose="02010600030101010101" pitchFamily="2" charset="-122"/>
              </a:rPr>
              <a:t>中。每个风险的概率值可以由项目组成员个别估算，然后将这些单个值求平均，得到一个有代表性的概率值。</a:t>
            </a:r>
          </a:p>
          <a:p>
            <a:pPr eaLnBrk="1" hangingPunct="1">
              <a:lnSpc>
                <a:spcPts val="4200"/>
              </a:lnSpc>
            </a:pPr>
            <a:r>
              <a:rPr lang="zh-CN" altLang="en-US" sz="2800">
                <a:latin typeface="宋体" panose="02010600030101010101" pitchFamily="2" charset="-122"/>
              </a:rPr>
              <a:t>评估每个风险所产生的影响。使用前面的特性评估每个风险因素，并确定其影响的类别。</a:t>
            </a:r>
          </a:p>
          <a:p>
            <a:pPr eaLnBrk="1" hangingPunct="1">
              <a:lnSpc>
                <a:spcPts val="4200"/>
              </a:lnSpc>
            </a:pPr>
            <a:r>
              <a:rPr lang="zh-CN" altLang="en-US" sz="2800">
                <a:latin typeface="宋体" panose="02010600030101010101" pitchFamily="2" charset="-122"/>
              </a:rPr>
              <a:t>对四个风险因素</a:t>
            </a:r>
            <a:r>
              <a:rPr lang="en-US" altLang="zh-CN" sz="2800">
                <a:latin typeface="宋体" panose="02010600030101010101" pitchFamily="2" charset="-122"/>
              </a:rPr>
              <a:t>——</a:t>
            </a:r>
            <a:r>
              <a:rPr lang="zh-CN" altLang="en-US" sz="2800">
                <a:latin typeface="宋体" panose="02010600030101010101" pitchFamily="2" charset="-122"/>
              </a:rPr>
              <a:t>性能、支持、成本、及进度</a:t>
            </a:r>
            <a:r>
              <a:rPr lang="en-US" altLang="zh-CN" sz="2800">
                <a:latin typeface="宋体" panose="02010600030101010101" pitchFamily="2" charset="-122"/>
              </a:rPr>
              <a:t>——</a:t>
            </a:r>
            <a:r>
              <a:rPr lang="zh-CN" altLang="en-US" sz="2800">
                <a:latin typeface="宋体" panose="02010600030101010101" pitchFamily="2" charset="-122"/>
              </a:rPr>
              <a:t>的影响类别求平均可得到一个整体的</a:t>
            </a:r>
            <a:r>
              <a:rPr lang="zh-CN" altLang="en-US" sz="2800">
                <a:solidFill>
                  <a:srgbClr val="0070C0"/>
                </a:solidFill>
                <a:latin typeface="宋体" panose="02010600030101010101" pitchFamily="2" charset="-122"/>
              </a:rPr>
              <a:t>影响值</a:t>
            </a:r>
            <a:r>
              <a:rPr lang="zh-CN" altLang="en-US" sz="2800">
                <a:latin typeface="宋体" panose="02010600030101010101" pitchFamily="2" charset="-122"/>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97063820-2AC3-9BAF-8433-B6F8EE226ACE}"/>
              </a:ext>
            </a:extLst>
          </p:cNvPr>
          <p:cNvSpPr>
            <a:spLocks noGrp="1" noRot="1" noChangeArrowheads="1"/>
          </p:cNvSpPr>
          <p:nvPr>
            <p:ph type="title"/>
          </p:nvPr>
        </p:nvSpPr>
        <p:spPr/>
        <p:txBody>
          <a:bodyPr/>
          <a:lstStyle/>
          <a:p>
            <a:pPr eaLnBrk="1" hangingPunct="1"/>
            <a:r>
              <a:rPr lang="hr-HR" altLang="zh-CN" b="1"/>
              <a:t>22.</a:t>
            </a:r>
            <a:r>
              <a:rPr lang="en-US" altLang="zh-CN" b="1"/>
              <a:t>1 </a:t>
            </a:r>
            <a:r>
              <a:rPr lang="zh-CN" altLang="en-US" b="1"/>
              <a:t>被动和主动的风险策略</a:t>
            </a:r>
            <a:endParaRPr lang="zh-CN" altLang="en-US"/>
          </a:p>
        </p:txBody>
      </p:sp>
      <p:sp>
        <p:nvSpPr>
          <p:cNvPr id="15362" name="Rectangle 3">
            <a:extLst>
              <a:ext uri="{FF2B5EF4-FFF2-40B4-BE49-F238E27FC236}">
                <a16:creationId xmlns:a16="http://schemas.microsoft.com/office/drawing/2014/main" id="{81271B20-A95D-0742-5F7E-37D627D78377}"/>
              </a:ext>
            </a:extLst>
          </p:cNvPr>
          <p:cNvSpPr>
            <a:spLocks noGrp="1" noRot="1" noChangeArrowheads="1"/>
          </p:cNvSpPr>
          <p:nvPr>
            <p:ph type="body" idx="1"/>
          </p:nvPr>
        </p:nvSpPr>
        <p:spPr/>
        <p:txBody>
          <a:bodyPr/>
          <a:lstStyle/>
          <a:p>
            <a:pPr eaLnBrk="1" hangingPunct="1"/>
            <a:r>
              <a:rPr lang="zh-CN" altLang="en-US" sz="3600"/>
              <a:t>管理风险对项目成功非常关键。人们对待风险有两种态度</a:t>
            </a:r>
            <a:r>
              <a:rPr lang="en-US" altLang="zh-CN" sz="3600"/>
              <a:t>:</a:t>
            </a:r>
          </a:p>
          <a:p>
            <a:pPr lvl="1" eaLnBrk="1" hangingPunct="1"/>
            <a:r>
              <a:rPr lang="zh-CN" altLang="en-US"/>
              <a:t>一种是</a:t>
            </a:r>
            <a:r>
              <a:rPr lang="zh-CN" altLang="en-US">
                <a:solidFill>
                  <a:srgbClr val="FF0000"/>
                </a:solidFill>
              </a:rPr>
              <a:t>被动态度</a:t>
            </a:r>
            <a:r>
              <a:rPr lang="zh-CN" altLang="en-US"/>
              <a:t>，可比作救火模式。</a:t>
            </a:r>
          </a:p>
          <a:p>
            <a:pPr lvl="1" eaLnBrk="1" hangingPunct="1"/>
            <a:r>
              <a:rPr lang="zh-CN" altLang="en-US"/>
              <a:t>另一种是</a:t>
            </a:r>
            <a:r>
              <a:rPr lang="zh-CN" altLang="en-US">
                <a:solidFill>
                  <a:srgbClr val="FF0000"/>
                </a:solidFill>
              </a:rPr>
              <a:t>主动态度</a:t>
            </a:r>
            <a:r>
              <a:rPr lang="zh-CN" altLang="en-US"/>
              <a:t>，可比作防火模式。</a:t>
            </a:r>
          </a:p>
          <a:p>
            <a:pPr eaLnBrk="1" hangingPunct="1"/>
            <a:endParaRPr kumimoji="1" lang="zh-CN" altLang="en-US"/>
          </a:p>
          <a:p>
            <a:pPr eaLnBrk="1" hangingPunct="1"/>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E585240C-FA2B-06BE-88B7-984E1FD91258}"/>
              </a:ext>
            </a:extLst>
          </p:cNvPr>
          <p:cNvSpPr>
            <a:spLocks noGrp="1" noRot="1" noChangeArrowheads="1"/>
          </p:cNvSpPr>
          <p:nvPr>
            <p:ph type="title"/>
          </p:nvPr>
        </p:nvSpPr>
        <p:spPr>
          <a:xfrm>
            <a:off x="457200" y="-26988"/>
            <a:ext cx="8229600" cy="939801"/>
          </a:xfrm>
        </p:spPr>
        <p:txBody>
          <a:bodyPr/>
          <a:lstStyle/>
          <a:p>
            <a:pPr eaLnBrk="1" hangingPunct="1"/>
            <a:r>
              <a:rPr lang="zh-CN" altLang="en-US" sz="3000"/>
              <a:t>分类前的风险表样本</a:t>
            </a:r>
            <a:endParaRPr lang="zh-CN" altLang="zh-CN" sz="3000"/>
          </a:p>
        </p:txBody>
      </p:sp>
      <p:pic>
        <p:nvPicPr>
          <p:cNvPr id="33794" name="Picture 4">
            <a:extLst>
              <a:ext uri="{FF2B5EF4-FFF2-40B4-BE49-F238E27FC236}">
                <a16:creationId xmlns:a16="http://schemas.microsoft.com/office/drawing/2014/main" id="{0FF561DA-45E2-502A-0D33-5ED34420DF88}"/>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t="4851"/>
          <a:stretch>
            <a:fillRect/>
          </a:stretch>
        </p:blipFill>
        <p:spPr>
          <a:xfrm>
            <a:off x="0" y="765175"/>
            <a:ext cx="9144000" cy="6092825"/>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6750" name="Group 94">
            <a:extLst>
              <a:ext uri="{FF2B5EF4-FFF2-40B4-BE49-F238E27FC236}">
                <a16:creationId xmlns:a16="http://schemas.microsoft.com/office/drawing/2014/main" id="{35FCBC34-8F0E-86A6-6310-0FD34682C5FC}"/>
              </a:ext>
            </a:extLst>
          </p:cNvPr>
          <p:cNvGraphicFramePr>
            <a:graphicFrameLocks noGrp="1"/>
          </p:cNvGraphicFramePr>
          <p:nvPr/>
        </p:nvGraphicFramePr>
        <p:xfrm>
          <a:off x="0" y="177800"/>
          <a:ext cx="9144000" cy="6383338"/>
        </p:xfrm>
        <a:graphic>
          <a:graphicData uri="http://schemas.openxmlformats.org/drawingml/2006/table">
            <a:tbl>
              <a:tblPr/>
              <a:tblGrid>
                <a:gridCol w="4183063">
                  <a:extLst>
                    <a:ext uri="{9D8B030D-6E8A-4147-A177-3AD203B41FA5}">
                      <a16:colId xmlns:a16="http://schemas.microsoft.com/office/drawing/2014/main" val="20000"/>
                    </a:ext>
                  </a:extLst>
                </a:gridCol>
                <a:gridCol w="769937">
                  <a:extLst>
                    <a:ext uri="{9D8B030D-6E8A-4147-A177-3AD203B41FA5}">
                      <a16:colId xmlns:a16="http://schemas.microsoft.com/office/drawing/2014/main" val="20001"/>
                    </a:ext>
                  </a:extLst>
                </a:gridCol>
                <a:gridCol w="1419225">
                  <a:extLst>
                    <a:ext uri="{9D8B030D-6E8A-4147-A177-3AD203B41FA5}">
                      <a16:colId xmlns:a16="http://schemas.microsoft.com/office/drawing/2014/main" val="20002"/>
                    </a:ext>
                  </a:extLst>
                </a:gridCol>
                <a:gridCol w="604838">
                  <a:extLst>
                    <a:ext uri="{9D8B030D-6E8A-4147-A177-3AD203B41FA5}">
                      <a16:colId xmlns:a16="http://schemas.microsoft.com/office/drawing/2014/main" val="20003"/>
                    </a:ext>
                  </a:extLst>
                </a:gridCol>
                <a:gridCol w="1390650">
                  <a:extLst>
                    <a:ext uri="{9D8B030D-6E8A-4147-A177-3AD203B41FA5}">
                      <a16:colId xmlns:a16="http://schemas.microsoft.com/office/drawing/2014/main" val="20004"/>
                    </a:ext>
                  </a:extLst>
                </a:gridCol>
                <a:gridCol w="776287">
                  <a:extLst>
                    <a:ext uri="{9D8B030D-6E8A-4147-A177-3AD203B41FA5}">
                      <a16:colId xmlns:a16="http://schemas.microsoft.com/office/drawing/2014/main" val="20005"/>
                    </a:ext>
                  </a:extLst>
                </a:gridCol>
              </a:tblGrid>
              <a:tr h="1554460">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zh-CN" altLang="en-US" sz="3200" b="0" i="0" u="none" strike="noStrike" cap="none" normalizeH="0" baseline="0">
                          <a:ln>
                            <a:noFill/>
                          </a:ln>
                          <a:solidFill>
                            <a:schemeClr val="tx1"/>
                          </a:solidFill>
                          <a:effectLst/>
                          <a:latin typeface="Tahoma" charset="0"/>
                          <a:ea typeface="宋体" charset="0"/>
                        </a:rPr>
                        <a:t>风险</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zh-CN" altLang="en-US" sz="3200" b="0" i="0" u="none" strike="noStrike" cap="none" normalizeH="0" baseline="0">
                          <a:ln>
                            <a:noFill/>
                          </a:ln>
                          <a:solidFill>
                            <a:schemeClr val="tx1"/>
                          </a:solidFill>
                          <a:effectLst/>
                          <a:latin typeface="Tahoma" charset="0"/>
                          <a:ea typeface="宋体" charset="0"/>
                        </a:rPr>
                        <a:t>分类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zh-CN" altLang="en-US" sz="3200" b="0" i="0" u="none" strike="noStrike" cap="none" normalizeH="0" baseline="0">
                          <a:ln>
                            <a:noFill/>
                          </a:ln>
                          <a:solidFill>
                            <a:schemeClr val="tx1"/>
                          </a:solidFill>
                          <a:effectLst/>
                          <a:latin typeface="Tahoma" charset="0"/>
                          <a:ea typeface="宋体" charset="0"/>
                        </a:rPr>
                        <a:t>概率</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zh-CN" altLang="en-US" sz="3200" b="0" i="0" u="none" strike="noStrike" cap="none" normalizeH="0" baseline="0">
                          <a:ln>
                            <a:noFill/>
                          </a:ln>
                          <a:solidFill>
                            <a:schemeClr val="tx1"/>
                          </a:solidFill>
                          <a:effectLst/>
                          <a:latin typeface="Tahoma" charset="0"/>
                          <a:ea typeface="宋体" charset="0"/>
                        </a:rPr>
                        <a:t>影响</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altLang="zh-CN" sz="3200" b="0" i="0" u="none" strike="noStrike" cap="none" normalizeH="0" baseline="0">
                          <a:ln>
                            <a:noFill/>
                          </a:ln>
                          <a:solidFill>
                            <a:schemeClr val="tx1"/>
                          </a:solidFill>
                          <a:effectLst/>
                          <a:latin typeface="Tahoma" charset="0"/>
                          <a:ea typeface="宋体" charset="0"/>
                        </a:rPr>
                        <a:t>RMMM</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zh-CN" altLang="en-US" sz="3200" b="0" i="0" u="none" strike="noStrike" cap="none" normalizeH="0" baseline="0">
                          <a:ln>
                            <a:noFill/>
                          </a:ln>
                          <a:solidFill>
                            <a:schemeClr val="tx1"/>
                          </a:solidFill>
                          <a:effectLst/>
                          <a:latin typeface="Tahoma" charset="0"/>
                          <a:ea typeface="宋体" charset="0"/>
                        </a:rPr>
                        <a:t>责任人</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106">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zh-CN" altLang="en-US" sz="3200" b="0" i="0" u="none" strike="noStrike" cap="none" normalizeH="0" baseline="0">
                          <a:ln>
                            <a:noFill/>
                          </a:ln>
                          <a:solidFill>
                            <a:schemeClr val="tx1"/>
                          </a:solidFill>
                          <a:effectLst/>
                          <a:latin typeface="Tahoma" charset="0"/>
                          <a:ea typeface="宋体" charset="0"/>
                        </a:rPr>
                        <a:t>项目大小估计过小</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altLang="zh-CN" sz="3200" b="0" i="0" u="none" strike="noStrike" cap="none" normalizeH="0" baseline="0">
                          <a:ln>
                            <a:noFill/>
                          </a:ln>
                          <a:solidFill>
                            <a:schemeClr val="tx1"/>
                          </a:solidFill>
                          <a:effectLst/>
                          <a:latin typeface="Tahoma" charset="0"/>
                          <a:ea typeface="宋体" charset="0"/>
                        </a:rPr>
                        <a:t>PS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altLang="zh-CN" sz="3200" b="0" i="0" u="none" strike="noStrike" cap="none" normalizeH="0" baseline="0">
                          <a:ln>
                            <a:noFill/>
                          </a:ln>
                          <a:solidFill>
                            <a:schemeClr val="tx1"/>
                          </a:solidFill>
                          <a:effectLst/>
                          <a:latin typeface="Tahoma" charset="0"/>
                          <a:ea typeface="宋体" charset="0"/>
                        </a:rPr>
                        <a:t>60%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altLang="zh-CN" sz="3200" b="0" i="0" u="none" strike="noStrike" cap="none" normalizeH="0" baseline="0">
                          <a:ln>
                            <a:noFill/>
                          </a:ln>
                          <a:solidFill>
                            <a:schemeClr val="tx1"/>
                          </a:solidFill>
                          <a:effectLst/>
                          <a:latin typeface="Tahoma" charset="0"/>
                          <a:ea typeface="宋体" charset="0"/>
                        </a:rPr>
                        <a:t>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endParaRPr kumimoji="0" lang="zh-CN" altLang="zh-CN" sz="3200" b="0" i="0" u="none" strike="noStrike" cap="none" normalizeH="0" baseline="0">
                        <a:ln>
                          <a:noFill/>
                        </a:ln>
                        <a:solidFill>
                          <a:schemeClr val="tx1"/>
                        </a:solidFill>
                        <a:effectLst/>
                        <a:latin typeface="Tahoma" charset="0"/>
                        <a:ea typeface="宋体"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endParaRPr kumimoji="0" lang="zh-CN" altLang="zh-CN" sz="3200" b="0" i="0" u="none" strike="noStrike" cap="none" normalizeH="0" baseline="0">
                        <a:ln>
                          <a:noFill/>
                        </a:ln>
                        <a:solidFill>
                          <a:schemeClr val="tx1"/>
                        </a:solidFill>
                        <a:effectLst/>
                        <a:latin typeface="Tahoma" charset="0"/>
                        <a:ea typeface="宋体"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3815">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zh-CN" altLang="en-US" sz="3200" b="0" i="0" u="none" strike="noStrike" cap="none" normalizeH="0" baseline="0">
                          <a:ln>
                            <a:noFill/>
                          </a:ln>
                          <a:solidFill>
                            <a:schemeClr val="tx1"/>
                          </a:solidFill>
                          <a:effectLst/>
                          <a:latin typeface="Tahoma" charset="0"/>
                          <a:ea typeface="宋体" charset="0"/>
                        </a:rPr>
                        <a:t>用户数大大超出预计</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altLang="zh-CN" sz="3200" b="0" i="0" u="none" strike="noStrike" cap="none" normalizeH="0" baseline="0">
                          <a:ln>
                            <a:noFill/>
                          </a:ln>
                          <a:solidFill>
                            <a:schemeClr val="tx1"/>
                          </a:solidFill>
                          <a:effectLst/>
                          <a:latin typeface="Tahoma" charset="0"/>
                          <a:ea typeface="宋体" charset="0"/>
                        </a:rPr>
                        <a:t>PS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altLang="zh-CN" sz="3200" b="0" i="0" u="none" strike="noStrike" cap="none" normalizeH="0" baseline="0">
                          <a:ln>
                            <a:noFill/>
                          </a:ln>
                          <a:solidFill>
                            <a:schemeClr val="tx1"/>
                          </a:solidFill>
                          <a:effectLst/>
                          <a:latin typeface="Tahoma" charset="0"/>
                          <a:ea typeface="宋体" charset="0"/>
                        </a:rPr>
                        <a:t>30%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altLang="zh-CN" sz="3200" b="0" i="0" u="none" strike="noStrike" cap="none" normalizeH="0" baseline="0">
                          <a:ln>
                            <a:noFill/>
                          </a:ln>
                          <a:solidFill>
                            <a:schemeClr val="tx1"/>
                          </a:solidFill>
                          <a:effectLst/>
                          <a:latin typeface="Tahoma" charset="0"/>
                          <a:ea typeface="宋体" charset="0"/>
                        </a:rPr>
                        <a:t>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endParaRPr kumimoji="0" lang="zh-CN" altLang="zh-CN" sz="3200" b="0" i="0" u="none" strike="noStrike" cap="none" normalizeH="0" baseline="0">
                        <a:ln>
                          <a:noFill/>
                        </a:ln>
                        <a:solidFill>
                          <a:schemeClr val="tx1"/>
                        </a:solidFill>
                        <a:effectLst/>
                        <a:latin typeface="Tahoma" charset="0"/>
                        <a:ea typeface="宋体"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endParaRPr kumimoji="0" lang="zh-CN" altLang="zh-CN" sz="3200" b="0" i="0" u="none" strike="noStrike" cap="none" normalizeH="0" baseline="0">
                        <a:ln>
                          <a:noFill/>
                        </a:ln>
                        <a:solidFill>
                          <a:schemeClr val="tx1"/>
                        </a:solidFill>
                        <a:effectLst/>
                        <a:latin typeface="Tahoma" charset="0"/>
                        <a:ea typeface="宋体"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106">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zh-CN" altLang="en-US" sz="3200" b="0" i="0" u="none" strike="noStrike" cap="none" normalizeH="0" baseline="0">
                          <a:ln>
                            <a:noFill/>
                          </a:ln>
                          <a:solidFill>
                            <a:schemeClr val="tx1"/>
                          </a:solidFill>
                          <a:effectLst/>
                          <a:latin typeface="Tahoma" charset="0"/>
                          <a:ea typeface="宋体" charset="0"/>
                        </a:rPr>
                        <a:t>重用件比计划的要少</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altLang="zh-CN" sz="3200" b="0" i="0" u="none" strike="noStrike" cap="none" normalizeH="0" baseline="0">
                          <a:ln>
                            <a:noFill/>
                          </a:ln>
                          <a:solidFill>
                            <a:schemeClr val="tx1"/>
                          </a:solidFill>
                          <a:effectLst/>
                          <a:latin typeface="Tahoma" charset="0"/>
                          <a:ea typeface="宋体" charset="0"/>
                        </a:rPr>
                        <a:t>PS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altLang="zh-CN" sz="3200" b="0" i="0" u="none" strike="noStrike" cap="none" normalizeH="0" baseline="0">
                          <a:ln>
                            <a:noFill/>
                          </a:ln>
                          <a:solidFill>
                            <a:schemeClr val="tx1"/>
                          </a:solidFill>
                          <a:effectLst/>
                          <a:latin typeface="Tahoma" charset="0"/>
                          <a:ea typeface="宋体" charset="0"/>
                        </a:rPr>
                        <a:t>70%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altLang="zh-CN" sz="3200" b="0" i="0" u="none" strike="noStrike" cap="none" normalizeH="0" baseline="0">
                          <a:ln>
                            <a:noFill/>
                          </a:ln>
                          <a:solidFill>
                            <a:schemeClr val="tx1"/>
                          </a:solidFill>
                          <a:effectLst/>
                          <a:latin typeface="Tahoma" charset="0"/>
                          <a:ea typeface="宋体" charset="0"/>
                        </a:rPr>
                        <a:t>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endParaRPr kumimoji="0" lang="zh-CN" altLang="zh-CN" sz="3200" b="0" i="0" u="none" strike="noStrike" cap="none" normalizeH="0" baseline="0">
                        <a:ln>
                          <a:noFill/>
                        </a:ln>
                        <a:solidFill>
                          <a:schemeClr val="tx1"/>
                        </a:solidFill>
                        <a:effectLst/>
                        <a:latin typeface="Tahoma" charset="0"/>
                        <a:ea typeface="宋体"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endParaRPr kumimoji="0" lang="zh-CN" altLang="zh-CN" sz="3200" b="0" i="0" u="none" strike="noStrike" cap="none" normalizeH="0" baseline="0">
                        <a:ln>
                          <a:noFill/>
                        </a:ln>
                        <a:solidFill>
                          <a:schemeClr val="tx1"/>
                        </a:solidFill>
                        <a:effectLst/>
                        <a:latin typeface="Tahoma" charset="0"/>
                        <a:ea typeface="宋体"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2702">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zh-CN" altLang="en-US" sz="3200" b="0" i="0" u="none" strike="noStrike" cap="none" normalizeH="0" baseline="0">
                          <a:ln>
                            <a:noFill/>
                          </a:ln>
                          <a:solidFill>
                            <a:schemeClr val="tx1"/>
                          </a:solidFill>
                          <a:effectLst/>
                          <a:latin typeface="Tahoma" charset="0"/>
                          <a:ea typeface="宋体" charset="0"/>
                        </a:rPr>
                        <a:t>交付截止日期太紧</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altLang="zh-CN" sz="3200" b="0" i="0" u="none" strike="noStrike" cap="none" normalizeH="0" baseline="0">
                          <a:ln>
                            <a:noFill/>
                          </a:ln>
                          <a:solidFill>
                            <a:schemeClr val="tx1"/>
                          </a:solidFill>
                          <a:effectLst/>
                          <a:latin typeface="Tahoma" charset="0"/>
                          <a:ea typeface="宋体" charset="0"/>
                        </a:rPr>
                        <a:t>BU</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altLang="zh-CN" sz="3200" b="0" i="0" u="none" strike="noStrike" cap="none" normalizeH="0" baseline="0">
                          <a:ln>
                            <a:noFill/>
                          </a:ln>
                          <a:solidFill>
                            <a:schemeClr val="tx1"/>
                          </a:solidFill>
                          <a:effectLst/>
                          <a:latin typeface="Tahoma" charset="0"/>
                          <a:ea typeface="宋体" charset="0"/>
                        </a:rPr>
                        <a:t>50%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altLang="zh-CN" sz="3200" b="0" i="0" u="none" strike="noStrike" cap="none" normalizeH="0" baseline="0">
                          <a:ln>
                            <a:noFill/>
                          </a:ln>
                          <a:solidFill>
                            <a:schemeClr val="tx1"/>
                          </a:solidFill>
                          <a:effectLst/>
                          <a:latin typeface="Tahoma" charset="0"/>
                          <a:ea typeface="宋体" charset="0"/>
                        </a:rPr>
                        <a:t>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endParaRPr kumimoji="0" lang="zh-CN" altLang="zh-CN" sz="3200" b="0" i="0" u="none" strike="noStrike" cap="none" normalizeH="0" baseline="0">
                        <a:ln>
                          <a:noFill/>
                        </a:ln>
                        <a:solidFill>
                          <a:schemeClr val="tx1"/>
                        </a:solidFill>
                        <a:effectLst/>
                        <a:latin typeface="Tahoma" charset="0"/>
                        <a:ea typeface="宋体"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endParaRPr kumimoji="0" lang="zh-CN" altLang="zh-CN" sz="3200" b="0" i="0" u="none" strike="noStrike" cap="none" normalizeH="0" baseline="0">
                        <a:ln>
                          <a:noFill/>
                        </a:ln>
                        <a:solidFill>
                          <a:schemeClr val="tx1"/>
                        </a:solidFill>
                        <a:effectLst/>
                        <a:latin typeface="Tahoma" charset="0"/>
                        <a:ea typeface="宋体"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106">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zh-CN" altLang="en-US" sz="3200" b="0" i="0" u="none" strike="noStrike" cap="none" normalizeH="0" baseline="0">
                          <a:ln>
                            <a:noFill/>
                          </a:ln>
                          <a:solidFill>
                            <a:schemeClr val="tx1"/>
                          </a:solidFill>
                          <a:effectLst/>
                          <a:latin typeface="Tahoma" charset="0"/>
                          <a:ea typeface="宋体" charset="0"/>
                        </a:rPr>
                        <a:t>预算不够</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altLang="zh-CN" sz="3200" b="0" i="0" u="none" strike="noStrike" cap="none" normalizeH="0" baseline="0">
                          <a:ln>
                            <a:noFill/>
                          </a:ln>
                          <a:solidFill>
                            <a:schemeClr val="tx1"/>
                          </a:solidFill>
                          <a:effectLst/>
                          <a:latin typeface="Tahoma" charset="0"/>
                          <a:ea typeface="宋体" charset="0"/>
                        </a:rPr>
                        <a:t>CU</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altLang="zh-CN" sz="3200" b="0" i="0" u="none" strike="noStrike" cap="none" normalizeH="0" baseline="0">
                          <a:ln>
                            <a:noFill/>
                          </a:ln>
                          <a:solidFill>
                            <a:schemeClr val="tx1"/>
                          </a:solidFill>
                          <a:effectLst/>
                          <a:latin typeface="Tahoma" charset="0"/>
                          <a:ea typeface="宋体" charset="0"/>
                        </a:rPr>
                        <a:t>40%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altLang="zh-CN" sz="3200" b="0" i="0" u="none" strike="noStrike" cap="none" normalizeH="0" baseline="0">
                          <a:ln>
                            <a:noFill/>
                          </a:ln>
                          <a:solidFill>
                            <a:schemeClr val="tx1"/>
                          </a:solidFill>
                          <a:effectLst/>
                          <a:latin typeface="Tahoma" charset="0"/>
                          <a:ea typeface="宋体" charset="0"/>
                        </a:rPr>
                        <a:t>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endParaRPr kumimoji="0" lang="zh-CN" altLang="zh-CN" sz="3200" b="0" i="0" u="none" strike="noStrike" cap="none" normalizeH="0" baseline="0">
                        <a:ln>
                          <a:noFill/>
                        </a:ln>
                        <a:solidFill>
                          <a:schemeClr val="tx1"/>
                        </a:solidFill>
                        <a:effectLst/>
                        <a:latin typeface="Tahoma" charset="0"/>
                        <a:ea typeface="宋体"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endParaRPr kumimoji="0" lang="zh-CN" altLang="zh-CN" sz="3200" b="0" i="0" u="none" strike="noStrike" cap="none" normalizeH="0" baseline="0">
                        <a:ln>
                          <a:noFill/>
                        </a:ln>
                        <a:solidFill>
                          <a:schemeClr val="tx1"/>
                        </a:solidFill>
                        <a:effectLst/>
                        <a:latin typeface="Tahoma" charset="0"/>
                        <a:ea typeface="宋体"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96830">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zh-CN" altLang="en-US" sz="2800" b="0" i="0" u="none" strike="noStrike" cap="none" normalizeH="0" baseline="0">
                          <a:ln>
                            <a:noFill/>
                          </a:ln>
                          <a:solidFill>
                            <a:schemeClr val="tx1"/>
                          </a:solidFill>
                          <a:effectLst/>
                          <a:latin typeface="Tahoma" charset="0"/>
                          <a:ea typeface="宋体" charset="0"/>
                        </a:rPr>
                        <a:t>采用的技术达不到期望值</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altLang="zh-CN" sz="3200" b="0" i="0" u="none" strike="noStrike" cap="none" normalizeH="0" baseline="0">
                          <a:ln>
                            <a:noFill/>
                          </a:ln>
                          <a:solidFill>
                            <a:schemeClr val="tx1"/>
                          </a:solidFill>
                          <a:effectLst/>
                          <a:latin typeface="Tahoma" charset="0"/>
                          <a:ea typeface="宋体" charset="0"/>
                        </a:rPr>
                        <a:t>TE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altLang="zh-CN" sz="3200" b="0" i="0" u="none" strike="noStrike" cap="none" normalizeH="0" baseline="0">
                          <a:ln>
                            <a:noFill/>
                          </a:ln>
                          <a:solidFill>
                            <a:schemeClr val="tx1"/>
                          </a:solidFill>
                          <a:effectLst/>
                          <a:latin typeface="Tahoma" charset="0"/>
                          <a:ea typeface="宋体" charset="0"/>
                        </a:rPr>
                        <a:t>30%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altLang="zh-CN" sz="3200" b="0" i="0" u="none" strike="noStrike" cap="none" normalizeH="0" baseline="0">
                          <a:ln>
                            <a:noFill/>
                          </a:ln>
                          <a:solidFill>
                            <a:schemeClr val="tx1"/>
                          </a:solidFill>
                          <a:effectLst/>
                          <a:latin typeface="Tahoma" charset="0"/>
                          <a:ea typeface="宋体" charset="0"/>
                        </a:rPr>
                        <a:t>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endParaRPr kumimoji="0" lang="zh-CN" altLang="zh-CN" sz="3200" b="0" i="0" u="none" strike="noStrike" cap="none" normalizeH="0" baseline="0">
                        <a:ln>
                          <a:noFill/>
                        </a:ln>
                        <a:solidFill>
                          <a:schemeClr val="tx1"/>
                        </a:solidFill>
                        <a:effectLst/>
                        <a:latin typeface="Tahoma" charset="0"/>
                        <a:ea typeface="宋体"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endParaRPr kumimoji="0" lang="zh-CN" altLang="zh-CN" sz="3200" b="0" i="0" u="none" strike="noStrike" cap="none" normalizeH="0" baseline="0">
                        <a:ln>
                          <a:noFill/>
                        </a:ln>
                        <a:solidFill>
                          <a:schemeClr val="tx1"/>
                        </a:solidFill>
                        <a:effectLst/>
                        <a:latin typeface="Tahoma" charset="0"/>
                        <a:ea typeface="宋体"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9106">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zh-CN" altLang="en-US" sz="3200" b="0" i="0" u="none" strike="noStrike" cap="none" normalizeH="0" baseline="0">
                          <a:ln>
                            <a:noFill/>
                          </a:ln>
                          <a:solidFill>
                            <a:schemeClr val="tx1"/>
                          </a:solidFill>
                          <a:effectLst/>
                          <a:latin typeface="Tahoma" charset="0"/>
                          <a:ea typeface="宋体" charset="0"/>
                        </a:rPr>
                        <a:t>缺少培训工具</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altLang="zh-CN" sz="3200" b="0" i="0" u="none" strike="noStrike" cap="none" normalizeH="0" baseline="0">
                          <a:ln>
                            <a:noFill/>
                          </a:ln>
                          <a:solidFill>
                            <a:schemeClr val="tx1"/>
                          </a:solidFill>
                          <a:effectLst/>
                          <a:latin typeface="Tahoma" charset="0"/>
                          <a:ea typeface="宋体" charset="0"/>
                        </a:rPr>
                        <a:t>DE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altLang="zh-CN" sz="3200" b="0" i="0" u="none" strike="noStrike" cap="none" normalizeH="0" baseline="0">
                          <a:ln>
                            <a:noFill/>
                          </a:ln>
                          <a:solidFill>
                            <a:schemeClr val="tx1"/>
                          </a:solidFill>
                          <a:effectLst/>
                          <a:latin typeface="Tahoma" charset="0"/>
                          <a:ea typeface="宋体" charset="0"/>
                        </a:rPr>
                        <a:t>80%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altLang="zh-CN" sz="3200" b="0" i="0" u="none" strike="noStrike" cap="none" normalizeH="0" baseline="0">
                          <a:ln>
                            <a:noFill/>
                          </a:ln>
                          <a:solidFill>
                            <a:schemeClr val="tx1"/>
                          </a:solidFill>
                          <a:effectLst/>
                          <a:latin typeface="Tahoma" charset="0"/>
                          <a:ea typeface="宋体" charset="0"/>
                        </a:rPr>
                        <a:t>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endParaRPr kumimoji="0" lang="zh-CN" altLang="zh-CN" sz="3200" b="0" i="0" u="none" strike="noStrike" cap="none" normalizeH="0" baseline="0">
                        <a:ln>
                          <a:noFill/>
                        </a:ln>
                        <a:solidFill>
                          <a:schemeClr val="tx1"/>
                        </a:solidFill>
                        <a:effectLst/>
                        <a:latin typeface="Tahoma" charset="0"/>
                        <a:ea typeface="宋体"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endParaRPr kumimoji="0" lang="zh-CN" altLang="zh-CN" sz="3200" b="0" i="0" u="none" strike="noStrike" cap="none" normalizeH="0" baseline="0">
                        <a:ln>
                          <a:noFill/>
                        </a:ln>
                        <a:solidFill>
                          <a:schemeClr val="tx1"/>
                        </a:solidFill>
                        <a:effectLst/>
                        <a:latin typeface="Tahoma" charset="0"/>
                        <a:ea typeface="宋体"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79106">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zh-CN" altLang="en-US" sz="3200" b="0" i="0" u="none" strike="noStrike" cap="none" normalizeH="0" baseline="0">
                          <a:ln>
                            <a:noFill/>
                          </a:ln>
                          <a:solidFill>
                            <a:schemeClr val="tx1"/>
                          </a:solidFill>
                          <a:effectLst/>
                          <a:latin typeface="Tahoma" charset="0"/>
                          <a:ea typeface="宋体" charset="0"/>
                        </a:rPr>
                        <a:t>员工缺乏经验</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altLang="zh-CN" sz="3200" b="0" i="0" u="none" strike="noStrike" cap="none" normalizeH="0" baseline="0">
                          <a:ln>
                            <a:noFill/>
                          </a:ln>
                          <a:solidFill>
                            <a:schemeClr val="tx1"/>
                          </a:solidFill>
                          <a:effectLst/>
                          <a:latin typeface="Tahoma" charset="0"/>
                          <a:ea typeface="宋体" charset="0"/>
                        </a:rPr>
                        <a:t>ST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altLang="zh-CN" sz="3200" b="0" i="0" u="none" strike="noStrike" cap="none" normalizeH="0" baseline="0">
                          <a:ln>
                            <a:noFill/>
                          </a:ln>
                          <a:solidFill>
                            <a:schemeClr val="tx1"/>
                          </a:solidFill>
                          <a:effectLst/>
                          <a:latin typeface="Tahoma" charset="0"/>
                          <a:ea typeface="宋体" charset="0"/>
                        </a:rPr>
                        <a:t>30%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altLang="zh-CN" sz="3200" b="0" i="0" u="none" strike="noStrike" cap="none" normalizeH="0" baseline="0">
                          <a:ln>
                            <a:noFill/>
                          </a:ln>
                          <a:solidFill>
                            <a:schemeClr val="tx1"/>
                          </a:solidFill>
                          <a:effectLst/>
                          <a:latin typeface="Tahoma" charset="0"/>
                          <a:ea typeface="宋体" charset="0"/>
                        </a:rPr>
                        <a:t>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endParaRPr kumimoji="0" lang="zh-CN" altLang="zh-CN" sz="3200" b="0" i="0" u="none" strike="noStrike" cap="none" normalizeH="0" baseline="0">
                        <a:ln>
                          <a:noFill/>
                        </a:ln>
                        <a:solidFill>
                          <a:schemeClr val="tx1"/>
                        </a:solidFill>
                        <a:effectLst/>
                        <a:latin typeface="Tahoma" charset="0"/>
                        <a:ea typeface="宋体"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50000"/>
                        </a:lnSpc>
                        <a:spcBef>
                          <a:spcPct val="20000"/>
                        </a:spcBef>
                        <a:defRPr sz="2800">
                          <a:solidFill>
                            <a:schemeClr val="tx1"/>
                          </a:solidFill>
                          <a:latin typeface="Arial" charset="0"/>
                          <a:ea typeface="宋体" charset="0"/>
                        </a:defRPr>
                      </a:lvl1pPr>
                      <a:lvl2pPr marL="742950" indent="-285750" eaLnBrk="0" hangingPunct="0">
                        <a:lnSpc>
                          <a:spcPct val="150000"/>
                        </a:lnSpc>
                        <a:spcBef>
                          <a:spcPct val="20000"/>
                        </a:spcBef>
                        <a:defRPr sz="2400">
                          <a:solidFill>
                            <a:schemeClr val="tx1"/>
                          </a:solidFill>
                          <a:latin typeface="Arial" charset="0"/>
                          <a:ea typeface="宋体" charset="0"/>
                        </a:defRPr>
                      </a:lvl2pPr>
                      <a:lvl3pPr marL="1143000" indent="-228600" eaLnBrk="0" hangingPunct="0">
                        <a:lnSpc>
                          <a:spcPct val="150000"/>
                        </a:lnSpc>
                        <a:spcBef>
                          <a:spcPct val="20000"/>
                        </a:spcBef>
                        <a:defRPr sz="2000">
                          <a:solidFill>
                            <a:schemeClr val="tx1"/>
                          </a:solidFill>
                          <a:latin typeface="Arial" charset="0"/>
                          <a:ea typeface="宋体" charset="0"/>
                        </a:defRPr>
                      </a:lvl3pPr>
                      <a:lvl4pPr marL="1600200" indent="-228600" eaLnBrk="0" hangingPunct="0">
                        <a:lnSpc>
                          <a:spcPct val="150000"/>
                        </a:lnSpc>
                        <a:spcBef>
                          <a:spcPct val="20000"/>
                        </a:spcBef>
                        <a:defRPr>
                          <a:solidFill>
                            <a:schemeClr val="tx1"/>
                          </a:solidFill>
                          <a:latin typeface="Arial" charset="0"/>
                          <a:ea typeface="宋体" charset="0"/>
                        </a:defRPr>
                      </a:lvl4pPr>
                      <a:lvl5pPr marL="2057400" indent="-228600" eaLnBrk="0" hangingPunct="0">
                        <a:lnSpc>
                          <a:spcPct val="150000"/>
                        </a:lnSpc>
                        <a:spcBef>
                          <a:spcPct val="20000"/>
                        </a:spcBef>
                        <a:defRPr>
                          <a:solidFill>
                            <a:schemeClr val="tx1"/>
                          </a:solidFill>
                          <a:latin typeface="Arial" charset="0"/>
                          <a:ea typeface="宋体" charset="0"/>
                        </a:defRPr>
                      </a:lvl5pPr>
                      <a:lvl6pPr marL="2514600" indent="-228600" eaLnBrk="0" fontAlgn="base" hangingPunct="0">
                        <a:lnSpc>
                          <a:spcPct val="150000"/>
                        </a:lnSpc>
                        <a:spcBef>
                          <a:spcPct val="20000"/>
                        </a:spcBef>
                        <a:spcAft>
                          <a:spcPct val="0"/>
                        </a:spcAft>
                        <a:defRPr>
                          <a:solidFill>
                            <a:schemeClr val="tx1"/>
                          </a:solidFill>
                          <a:latin typeface="Arial" charset="0"/>
                          <a:ea typeface="宋体" charset="0"/>
                        </a:defRPr>
                      </a:lvl6pPr>
                      <a:lvl7pPr marL="2971800" indent="-228600" eaLnBrk="0" fontAlgn="base" hangingPunct="0">
                        <a:lnSpc>
                          <a:spcPct val="150000"/>
                        </a:lnSpc>
                        <a:spcBef>
                          <a:spcPct val="20000"/>
                        </a:spcBef>
                        <a:spcAft>
                          <a:spcPct val="0"/>
                        </a:spcAft>
                        <a:defRPr>
                          <a:solidFill>
                            <a:schemeClr val="tx1"/>
                          </a:solidFill>
                          <a:latin typeface="Arial" charset="0"/>
                          <a:ea typeface="宋体" charset="0"/>
                        </a:defRPr>
                      </a:lvl7pPr>
                      <a:lvl8pPr marL="3429000" indent="-228600" eaLnBrk="0" fontAlgn="base" hangingPunct="0">
                        <a:lnSpc>
                          <a:spcPct val="150000"/>
                        </a:lnSpc>
                        <a:spcBef>
                          <a:spcPct val="20000"/>
                        </a:spcBef>
                        <a:spcAft>
                          <a:spcPct val="0"/>
                        </a:spcAft>
                        <a:defRPr>
                          <a:solidFill>
                            <a:schemeClr val="tx1"/>
                          </a:solidFill>
                          <a:latin typeface="Arial" charset="0"/>
                          <a:ea typeface="宋体" charset="0"/>
                        </a:defRPr>
                      </a:lvl8pPr>
                      <a:lvl9pPr marL="3886200" indent="-228600" eaLnBrk="0" fontAlgn="base" hangingPunct="0">
                        <a:lnSpc>
                          <a:spcPct val="150000"/>
                        </a:lnSpc>
                        <a:spcBef>
                          <a:spcPct val="20000"/>
                        </a:spcBef>
                        <a:spcAft>
                          <a:spcPct val="0"/>
                        </a:spcAft>
                        <a:defRPr>
                          <a:solidFill>
                            <a:schemeClr val="tx1"/>
                          </a:solidFill>
                          <a:latin typeface="Arial" charset="0"/>
                          <a:ea typeface="宋体"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endParaRPr kumimoji="0" lang="zh-CN" altLang="zh-CN" sz="3200" b="0" i="0" u="none" strike="noStrike" cap="none" normalizeH="0" baseline="0">
                        <a:ln>
                          <a:noFill/>
                        </a:ln>
                        <a:solidFill>
                          <a:schemeClr val="tx1"/>
                        </a:solidFill>
                        <a:effectLst/>
                        <a:latin typeface="Tahoma" charset="0"/>
                        <a:ea typeface="宋体"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a:extLst>
              <a:ext uri="{FF2B5EF4-FFF2-40B4-BE49-F238E27FC236}">
                <a16:creationId xmlns:a16="http://schemas.microsoft.com/office/drawing/2014/main" id="{469B91B4-9712-5EEB-270C-2FD8DED6E4B5}"/>
              </a:ext>
            </a:extLst>
          </p:cNvPr>
          <p:cNvSpPr>
            <a:spLocks noGrp="1" noRot="1" noChangeArrowheads="1"/>
          </p:cNvSpPr>
          <p:nvPr>
            <p:ph type="body" idx="1"/>
          </p:nvPr>
        </p:nvSpPr>
        <p:spPr>
          <a:xfrm>
            <a:off x="304800" y="533400"/>
            <a:ext cx="8616950" cy="5715000"/>
          </a:xfrm>
        </p:spPr>
        <p:txBody>
          <a:bodyPr/>
          <a:lstStyle/>
          <a:p>
            <a:pPr eaLnBrk="1" hangingPunct="1">
              <a:lnSpc>
                <a:spcPct val="90000"/>
              </a:lnSpc>
            </a:pPr>
            <a:r>
              <a:rPr lang="zh-CN" altLang="en-US"/>
              <a:t>影响类别取值：</a:t>
            </a:r>
          </a:p>
          <a:p>
            <a:pPr eaLnBrk="1" hangingPunct="1">
              <a:lnSpc>
                <a:spcPct val="90000"/>
              </a:lnSpc>
            </a:pPr>
            <a:r>
              <a:rPr lang="en-US" altLang="zh-CN"/>
              <a:t>1 —</a:t>
            </a:r>
            <a:r>
              <a:rPr lang="zh-CN" altLang="en-US"/>
              <a:t>灾难的</a:t>
            </a:r>
          </a:p>
          <a:p>
            <a:pPr eaLnBrk="1" hangingPunct="1">
              <a:lnSpc>
                <a:spcPct val="90000"/>
              </a:lnSpc>
            </a:pPr>
            <a:r>
              <a:rPr lang="en-US" altLang="zh-CN"/>
              <a:t>2 —</a:t>
            </a:r>
            <a:r>
              <a:rPr lang="zh-CN" altLang="en-US"/>
              <a:t>严重的</a:t>
            </a:r>
          </a:p>
          <a:p>
            <a:pPr eaLnBrk="1" hangingPunct="1">
              <a:lnSpc>
                <a:spcPct val="90000"/>
              </a:lnSpc>
            </a:pPr>
            <a:r>
              <a:rPr lang="en-US" altLang="zh-CN"/>
              <a:t>3 —</a:t>
            </a:r>
            <a:r>
              <a:rPr lang="zh-CN" altLang="en-US"/>
              <a:t>轻微的</a:t>
            </a:r>
          </a:p>
          <a:p>
            <a:pPr eaLnBrk="1" hangingPunct="1">
              <a:lnSpc>
                <a:spcPct val="90000"/>
              </a:lnSpc>
            </a:pPr>
            <a:r>
              <a:rPr lang="en-US" altLang="zh-CN"/>
              <a:t>4 —</a:t>
            </a:r>
            <a:r>
              <a:rPr lang="zh-CN" altLang="en-US"/>
              <a:t>可忽略的</a:t>
            </a:r>
          </a:p>
          <a:p>
            <a:pPr eaLnBrk="1" hangingPunct="1">
              <a:lnSpc>
                <a:spcPct val="90000"/>
              </a:lnSpc>
            </a:pPr>
            <a:endParaRPr lang="zh-CN" altLang="en-US"/>
          </a:p>
          <a:p>
            <a:pPr eaLnBrk="1" hangingPunct="1">
              <a:lnSpc>
                <a:spcPct val="90000"/>
              </a:lnSpc>
            </a:pPr>
            <a:r>
              <a:rPr lang="zh-CN" altLang="en-US"/>
              <a:t>一旦完成了风险表的前四列内容，就要根据概率及影响来进行排序。</a:t>
            </a:r>
          </a:p>
          <a:p>
            <a:pPr eaLnBrk="1" hangingPunct="1">
              <a:lnSpc>
                <a:spcPct val="90000"/>
              </a:lnSpc>
            </a:pPr>
            <a:r>
              <a:rPr lang="zh-CN" altLang="en-US"/>
              <a:t>高发生概率、高影响的风险放在表的上方，而低概率风险则移到表的下方。</a:t>
            </a:r>
          </a:p>
          <a:p>
            <a:pPr eaLnBrk="1" hangingPunct="1">
              <a:lnSpc>
                <a:spcPct val="90000"/>
              </a:lnSpc>
            </a:pPr>
            <a:r>
              <a:rPr lang="zh-CN" altLang="en-US"/>
              <a:t>这样就完成了第一次风险排序。</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7" name="Rectangle 3">
            <a:extLst>
              <a:ext uri="{FF2B5EF4-FFF2-40B4-BE49-F238E27FC236}">
                <a16:creationId xmlns:a16="http://schemas.microsoft.com/office/drawing/2014/main" id="{F80C3CC9-ECD7-9681-CF28-71E68E032CA3}"/>
              </a:ext>
            </a:extLst>
          </p:cNvPr>
          <p:cNvSpPr>
            <a:spLocks noGrp="1" noRot="1" noChangeArrowheads="1"/>
          </p:cNvSpPr>
          <p:nvPr>
            <p:ph type="body" idx="1"/>
          </p:nvPr>
        </p:nvSpPr>
        <p:spPr>
          <a:xfrm>
            <a:off x="0" y="549275"/>
            <a:ext cx="9144000" cy="5165725"/>
          </a:xfrm>
        </p:spPr>
        <p:txBody>
          <a:bodyPr/>
          <a:lstStyle/>
          <a:p>
            <a:pPr eaLnBrk="1" hangingPunct="1"/>
            <a:r>
              <a:rPr lang="zh-CN" altLang="en-US"/>
              <a:t>管理者研究已排序的表，并定义一条</a:t>
            </a:r>
            <a:r>
              <a:rPr lang="zh-CN" altLang="en-US">
                <a:solidFill>
                  <a:srgbClr val="0070C0"/>
                </a:solidFill>
              </a:rPr>
              <a:t>中止线</a:t>
            </a:r>
            <a:r>
              <a:rPr lang="zh-CN" altLang="en-US"/>
              <a:t>。</a:t>
            </a:r>
          </a:p>
          <a:p>
            <a:pPr lvl="1" eaLnBrk="1" hangingPunct="1"/>
            <a:r>
              <a:rPr lang="zh-CN" altLang="en-US"/>
              <a:t>该中止线</a:t>
            </a:r>
            <a:r>
              <a:rPr lang="en-US" altLang="zh-CN"/>
              <a:t>(</a:t>
            </a:r>
            <a:r>
              <a:rPr lang="zh-CN" altLang="en-US"/>
              <a:t>表中某一点上的一条水平线</a:t>
            </a:r>
            <a:r>
              <a:rPr lang="en-US" altLang="zh-CN"/>
              <a:t>)</a:t>
            </a:r>
            <a:r>
              <a:rPr lang="zh-CN" altLang="en-US"/>
              <a:t>表示：只有那些在线之上的风险才会得到进一步的关注。</a:t>
            </a:r>
          </a:p>
          <a:p>
            <a:pPr eaLnBrk="1" hangingPunct="1"/>
            <a:r>
              <a:rPr lang="zh-CN" altLang="en-US">
                <a:solidFill>
                  <a:srgbClr val="0070C0"/>
                </a:solidFill>
              </a:rPr>
              <a:t>在线下</a:t>
            </a:r>
            <a:r>
              <a:rPr lang="zh-CN" altLang="en-US"/>
              <a:t>的风险则需要再评估以完成</a:t>
            </a:r>
            <a:r>
              <a:rPr lang="zh-CN" altLang="en-US">
                <a:solidFill>
                  <a:srgbClr val="0070C0"/>
                </a:solidFill>
              </a:rPr>
              <a:t>第二次排序</a:t>
            </a:r>
            <a:r>
              <a:rPr lang="zh-CN" altLang="en-US"/>
              <a:t>。</a:t>
            </a:r>
          </a:p>
          <a:p>
            <a:pPr lvl="1" eaLnBrk="1" hangingPunct="1"/>
            <a:r>
              <a:rPr lang="zh-CN" altLang="en-US"/>
              <a:t>一个具有</a:t>
            </a:r>
            <a:r>
              <a:rPr lang="zh-CN" altLang="en-US">
                <a:solidFill>
                  <a:srgbClr val="0070C0"/>
                </a:solidFill>
              </a:rPr>
              <a:t>高影响</a:t>
            </a:r>
            <a:r>
              <a:rPr lang="zh-CN" altLang="en-US"/>
              <a:t>但发生概率很低的风险因素不应该花费太多的管理时间。</a:t>
            </a:r>
          </a:p>
          <a:p>
            <a:pPr lvl="1" eaLnBrk="1" hangingPunct="1"/>
            <a:r>
              <a:rPr lang="zh-CN" altLang="en-US"/>
              <a:t>高影响且发生概率为中到高的风险、以及低影响且高概率的风险，应该首先列入管理考虑之中。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Effect transition="in" filter="blinds(horizontal)">
                                      <p:cBhvr>
                                        <p:cTn id="7" dur="500"/>
                                        <p:tgtEl>
                                          <p:spTgt spid="31846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8467">
                                            <p:txEl>
                                              <p:pRg st="1" end="1"/>
                                            </p:txEl>
                                          </p:spTgt>
                                        </p:tgtEl>
                                        <p:attrNameLst>
                                          <p:attrName>style.visibility</p:attrName>
                                        </p:attrNameLst>
                                      </p:cBhvr>
                                      <p:to>
                                        <p:strVal val="visible"/>
                                      </p:to>
                                    </p:set>
                                    <p:animEffect transition="in" filter="blinds(horizontal)">
                                      <p:cBhvr>
                                        <p:cTn id="10" dur="500"/>
                                        <p:tgtEl>
                                          <p:spTgt spid="31846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18467">
                                            <p:txEl>
                                              <p:pRg st="2" end="2"/>
                                            </p:txEl>
                                          </p:spTgt>
                                        </p:tgtEl>
                                        <p:attrNameLst>
                                          <p:attrName>style.visibility</p:attrName>
                                        </p:attrNameLst>
                                      </p:cBhvr>
                                      <p:to>
                                        <p:strVal val="visible"/>
                                      </p:to>
                                    </p:set>
                                    <p:animEffect transition="in" filter="blinds(horizontal)">
                                      <p:cBhvr>
                                        <p:cTn id="15" dur="500"/>
                                        <p:tgtEl>
                                          <p:spTgt spid="31846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18467">
                                            <p:txEl>
                                              <p:pRg st="3" end="3"/>
                                            </p:txEl>
                                          </p:spTgt>
                                        </p:tgtEl>
                                        <p:attrNameLst>
                                          <p:attrName>style.visibility</p:attrName>
                                        </p:attrNameLst>
                                      </p:cBhvr>
                                      <p:to>
                                        <p:strVal val="visible"/>
                                      </p:to>
                                    </p:set>
                                    <p:animEffect transition="in" filter="blinds(horizontal)">
                                      <p:cBhvr>
                                        <p:cTn id="18" dur="500"/>
                                        <p:tgtEl>
                                          <p:spTgt spid="318467">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18467">
                                            <p:txEl>
                                              <p:pRg st="4" end="4"/>
                                            </p:txEl>
                                          </p:spTgt>
                                        </p:tgtEl>
                                        <p:attrNameLst>
                                          <p:attrName>style.visibility</p:attrName>
                                        </p:attrNameLst>
                                      </p:cBhvr>
                                      <p:to>
                                        <p:strVal val="visible"/>
                                      </p:to>
                                    </p:set>
                                    <p:animEffect transition="in" filter="blinds(horizontal)">
                                      <p:cBhvr>
                                        <p:cTn id="21" dur="500"/>
                                        <p:tgtEl>
                                          <p:spTgt spid="3184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3">
            <a:extLst>
              <a:ext uri="{FF2B5EF4-FFF2-40B4-BE49-F238E27FC236}">
                <a16:creationId xmlns:a16="http://schemas.microsoft.com/office/drawing/2014/main" id="{B9E2C207-FE9E-E248-7C7E-A3E87707E810}"/>
              </a:ext>
            </a:extLst>
          </p:cNvPr>
          <p:cNvSpPr>
            <a:spLocks noGrp="1" noRot="1" noChangeArrowheads="1"/>
          </p:cNvSpPr>
          <p:nvPr>
            <p:ph type="body" idx="1"/>
          </p:nvPr>
        </p:nvSpPr>
        <p:spPr>
          <a:xfrm>
            <a:off x="304800" y="838200"/>
            <a:ext cx="8540750" cy="4498975"/>
          </a:xfrm>
        </p:spPr>
        <p:txBody>
          <a:bodyPr/>
          <a:lstStyle/>
          <a:p>
            <a:pPr eaLnBrk="1" hangingPunct="1"/>
            <a:r>
              <a:rPr lang="zh-CN" altLang="en-US"/>
              <a:t>所有在中止线之上的风险都必须进行管理。</a:t>
            </a:r>
          </a:p>
          <a:p>
            <a:pPr eaLnBrk="1" hangingPunct="1"/>
            <a:r>
              <a:rPr lang="zh-CN" altLang="en-US"/>
              <a:t>标有</a:t>
            </a:r>
            <a:r>
              <a:rPr lang="en-US" altLang="zh-CN">
                <a:solidFill>
                  <a:srgbClr val="FF0000"/>
                </a:solidFill>
              </a:rPr>
              <a:t>RMMM</a:t>
            </a:r>
            <a:r>
              <a:rPr lang="en-US" altLang="zh-CN"/>
              <a:t> </a:t>
            </a:r>
            <a:r>
              <a:rPr lang="zh-CN" altLang="en-US"/>
              <a:t>的列中包含了一个指示器，指向为所有中止线之上的风险所建立的风险缓解、监控、及管理计划</a:t>
            </a:r>
            <a:r>
              <a:rPr lang="en-US" altLang="zh-CN"/>
              <a:t>(Risk Mitigation</a:t>
            </a:r>
            <a:r>
              <a:rPr lang="zh-CN" altLang="en-US"/>
              <a:t>，</a:t>
            </a:r>
            <a:r>
              <a:rPr lang="en-US" altLang="zh-CN"/>
              <a:t>Monitoring and Management Plan)</a:t>
            </a:r>
            <a:r>
              <a:rPr lang="zh-CN" altLang="en-US"/>
              <a:t>，即</a:t>
            </a:r>
            <a:r>
              <a:rPr lang="en-US" altLang="zh-CN"/>
              <a:t> RMMM</a:t>
            </a:r>
          </a:p>
          <a:p>
            <a:pPr eaLnBrk="1" hangingPunct="1"/>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3">
            <a:extLst>
              <a:ext uri="{FF2B5EF4-FFF2-40B4-BE49-F238E27FC236}">
                <a16:creationId xmlns:a16="http://schemas.microsoft.com/office/drawing/2014/main" id="{2F6E4B64-760B-FC3D-EAB1-892819A33A5B}"/>
              </a:ext>
            </a:extLst>
          </p:cNvPr>
          <p:cNvSpPr>
            <a:spLocks noGrp="1" noRot="1" noChangeArrowheads="1"/>
          </p:cNvSpPr>
          <p:nvPr>
            <p:ph type="body" idx="1"/>
          </p:nvPr>
        </p:nvSpPr>
        <p:spPr>
          <a:xfrm>
            <a:off x="457200" y="836613"/>
            <a:ext cx="8229600" cy="5289550"/>
          </a:xfrm>
        </p:spPr>
        <p:txBody>
          <a:bodyPr/>
          <a:lstStyle/>
          <a:p>
            <a:pPr eaLnBrk="1" hangingPunct="1"/>
            <a:r>
              <a:rPr kumimoji="1" lang="zh-CN" altLang="en-US"/>
              <a:t>一般要追踪和控制前</a:t>
            </a:r>
            <a:r>
              <a:rPr kumimoji="1" lang="en-US" altLang="zh-CN"/>
              <a:t>10</a:t>
            </a:r>
            <a:r>
              <a:rPr kumimoji="1" lang="zh-CN" altLang="en-US"/>
              <a:t>个风险。</a:t>
            </a:r>
          </a:p>
          <a:p>
            <a:pPr eaLnBrk="1" hangingPunct="1"/>
            <a:r>
              <a:rPr kumimoji="1" lang="zh-CN" altLang="en-US"/>
              <a:t>每当某个风险的条件或后果有了变化，就要追踪。估计和度量缓解风险所需的工作量，以便纳入项目主计划。</a:t>
            </a:r>
          </a:p>
          <a:p>
            <a:pPr eaLnBrk="1" hangingPunct="1"/>
            <a:r>
              <a:rPr kumimoji="1" lang="zh-CN" altLang="en-US"/>
              <a:t>控制风险的实质是把风险管理计划的活动变为项目管理中的活动。</a:t>
            </a:r>
          </a:p>
          <a:p>
            <a:pPr eaLnBrk="1" hangingPunct="1"/>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DFD33E05-87A2-B657-6449-CA9C50F48CA2}"/>
              </a:ext>
            </a:extLst>
          </p:cNvPr>
          <p:cNvSpPr>
            <a:spLocks noGrp="1" noRot="1" noChangeArrowheads="1"/>
          </p:cNvSpPr>
          <p:nvPr>
            <p:ph type="title"/>
          </p:nvPr>
        </p:nvSpPr>
        <p:spPr/>
        <p:txBody>
          <a:bodyPr/>
          <a:lstStyle/>
          <a:p>
            <a:pPr eaLnBrk="1" hangingPunct="1"/>
            <a:r>
              <a:rPr lang="hr-HR" altLang="zh-CN" b="1"/>
              <a:t>22.</a:t>
            </a:r>
            <a:r>
              <a:rPr lang="en-US" altLang="zh-CN" b="1"/>
              <a:t>6 </a:t>
            </a:r>
            <a:r>
              <a:rPr lang="zh-CN" altLang="en-US" b="1"/>
              <a:t>风险缓解、监控和管理</a:t>
            </a:r>
            <a:endParaRPr lang="zh-CN" altLang="en-US"/>
          </a:p>
        </p:txBody>
      </p:sp>
      <p:sp>
        <p:nvSpPr>
          <p:cNvPr id="39938" name="Rectangle 3">
            <a:extLst>
              <a:ext uri="{FF2B5EF4-FFF2-40B4-BE49-F238E27FC236}">
                <a16:creationId xmlns:a16="http://schemas.microsoft.com/office/drawing/2014/main" id="{D4B5E1B3-4E5B-87F9-3001-17B188F617EA}"/>
              </a:ext>
            </a:extLst>
          </p:cNvPr>
          <p:cNvSpPr>
            <a:spLocks noGrp="1" noRot="1" noChangeArrowheads="1"/>
          </p:cNvSpPr>
          <p:nvPr>
            <p:ph type="body" idx="1"/>
          </p:nvPr>
        </p:nvSpPr>
        <p:spPr/>
        <p:txBody>
          <a:bodyPr/>
          <a:lstStyle/>
          <a:p>
            <a:pPr marL="609600" indent="-609600" eaLnBrk="1" hangingPunct="1"/>
            <a:r>
              <a:rPr lang="zh-CN" altLang="en-US"/>
              <a:t>一个有效的策略必须考虑三个问题：</a:t>
            </a:r>
          </a:p>
          <a:p>
            <a:pPr marL="1009650" lvl="1" indent="-609600" eaLnBrk="1" hangingPunct="1">
              <a:buFontTx/>
              <a:buAutoNum type="arabicPeriod"/>
            </a:pPr>
            <a:r>
              <a:rPr lang="zh-CN" altLang="en-US"/>
              <a:t>风险避免。</a:t>
            </a:r>
          </a:p>
          <a:p>
            <a:pPr marL="1009650" lvl="1" indent="-609600" eaLnBrk="1" hangingPunct="1">
              <a:buFontTx/>
              <a:buAutoNum type="arabicPeriod"/>
            </a:pPr>
            <a:r>
              <a:rPr lang="zh-CN" altLang="en-US"/>
              <a:t>风险监控。</a:t>
            </a:r>
          </a:p>
          <a:p>
            <a:pPr marL="1009650" lvl="1" indent="-609600" eaLnBrk="1" hangingPunct="1">
              <a:buFontTx/>
              <a:buAutoNum type="arabicPeriod"/>
            </a:pPr>
            <a:r>
              <a:rPr lang="zh-CN" altLang="en-US"/>
              <a:t>风险管理及应急计划。</a:t>
            </a:r>
          </a:p>
          <a:p>
            <a:pPr marL="609600" indent="-609600" eaLnBrk="1" hangingPunct="1"/>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56DF06C1-2EE0-202E-28D1-0CF28BA64991}"/>
              </a:ext>
            </a:extLst>
          </p:cNvPr>
          <p:cNvSpPr>
            <a:spLocks noGrp="1" noRot="1" noChangeArrowheads="1"/>
          </p:cNvSpPr>
          <p:nvPr>
            <p:ph type="title"/>
          </p:nvPr>
        </p:nvSpPr>
        <p:spPr/>
        <p:txBody>
          <a:bodyPr/>
          <a:lstStyle/>
          <a:p>
            <a:pPr eaLnBrk="1" hangingPunct="1"/>
            <a:r>
              <a:rPr lang="en-US" altLang="zh-CN" b="1"/>
              <a:t>6.6 RMMM </a:t>
            </a:r>
            <a:r>
              <a:rPr lang="zh-CN" altLang="en-US" b="1"/>
              <a:t>计划</a:t>
            </a:r>
            <a:endParaRPr lang="zh-CN" altLang="en-US"/>
          </a:p>
        </p:txBody>
      </p:sp>
      <p:sp>
        <p:nvSpPr>
          <p:cNvPr id="40962" name="Rectangle 3">
            <a:extLst>
              <a:ext uri="{FF2B5EF4-FFF2-40B4-BE49-F238E27FC236}">
                <a16:creationId xmlns:a16="http://schemas.microsoft.com/office/drawing/2014/main" id="{C1FD1D7C-BC44-734B-2246-481C46922B1D}"/>
              </a:ext>
            </a:extLst>
          </p:cNvPr>
          <p:cNvSpPr>
            <a:spLocks noGrp="1" noRot="1" noChangeArrowheads="1"/>
          </p:cNvSpPr>
          <p:nvPr>
            <p:ph type="body" idx="1"/>
          </p:nvPr>
        </p:nvSpPr>
        <p:spPr>
          <a:xfrm>
            <a:off x="250825" y="1600200"/>
            <a:ext cx="8893175" cy="4525963"/>
          </a:xfrm>
        </p:spPr>
        <p:txBody>
          <a:bodyPr/>
          <a:lstStyle/>
          <a:p>
            <a:pPr eaLnBrk="1" hangingPunct="1"/>
            <a:r>
              <a:rPr lang="zh-CN" altLang="en-US" sz="2800"/>
              <a:t>风险管理策略可以包含在软件项目计划中，或者风险管理步骤也可以组织成一个独立的风险缓解、监控和管理计划</a:t>
            </a:r>
            <a:r>
              <a:rPr lang="en-US" altLang="zh-CN" sz="2800"/>
              <a:t>(RMMM </a:t>
            </a:r>
            <a:r>
              <a:rPr lang="zh-CN" altLang="en-US" sz="2800"/>
              <a:t>计划</a:t>
            </a:r>
            <a:r>
              <a:rPr lang="en-US" altLang="zh-CN" sz="2800"/>
              <a:t>)</a:t>
            </a:r>
            <a:r>
              <a:rPr lang="zh-CN" altLang="en-US" sz="2800"/>
              <a:t>。</a:t>
            </a:r>
          </a:p>
          <a:p>
            <a:pPr eaLnBrk="1" hangingPunct="1"/>
            <a:r>
              <a:rPr lang="en-US" altLang="zh-CN" sz="2800"/>
              <a:t>RMMM </a:t>
            </a:r>
            <a:r>
              <a:rPr lang="zh-CN" altLang="en-US" sz="2800"/>
              <a:t>计划</a:t>
            </a:r>
            <a:r>
              <a:rPr lang="zh-CN" altLang="en-US" sz="2800">
                <a:solidFill>
                  <a:srgbClr val="FF0000"/>
                </a:solidFill>
              </a:rPr>
              <a:t>将所有风险分析工作文档化</a:t>
            </a:r>
            <a:r>
              <a:rPr lang="zh-CN" altLang="en-US" sz="2800"/>
              <a:t>，并由项目管理者作为整个项目计划中的一部分来使用。</a:t>
            </a:r>
          </a:p>
          <a:p>
            <a:pPr eaLnBrk="1" hangingPunct="1"/>
            <a:r>
              <a:rPr lang="en-US" altLang="zh-CN" sz="2800"/>
              <a:t>RMMM </a:t>
            </a:r>
            <a:r>
              <a:rPr lang="zh-CN" altLang="en-US" sz="2800"/>
              <a:t>计划的大纲如下：</a:t>
            </a:r>
          </a:p>
          <a:p>
            <a:pPr eaLnBrk="1" hangingPunct="1"/>
            <a:endParaRPr lang="en-US" altLang="zh-CN" sz="2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
            <a:extLst>
              <a:ext uri="{FF2B5EF4-FFF2-40B4-BE49-F238E27FC236}">
                <a16:creationId xmlns:a16="http://schemas.microsoft.com/office/drawing/2014/main" id="{0C1F231C-9D33-EF4C-AEF8-DC0B0A38FDCB}"/>
              </a:ext>
            </a:extLst>
          </p:cNvPr>
          <p:cNvSpPr>
            <a:spLocks noGrp="1" noRot="1" noChangeArrowheads="1"/>
          </p:cNvSpPr>
          <p:nvPr>
            <p:ph type="body" idx="1"/>
          </p:nvPr>
        </p:nvSpPr>
        <p:spPr>
          <a:xfrm>
            <a:off x="228600" y="0"/>
            <a:ext cx="8839200" cy="6858000"/>
          </a:xfrm>
        </p:spPr>
        <p:txBody>
          <a:bodyPr/>
          <a:lstStyle/>
          <a:p>
            <a:pPr eaLnBrk="1" hangingPunct="1">
              <a:lnSpc>
                <a:spcPct val="90000"/>
              </a:lnSpc>
            </a:pPr>
            <a:r>
              <a:rPr lang="en-US" altLang="zh-CN" b="1"/>
              <a:t>Ⅰ. </a:t>
            </a:r>
            <a:r>
              <a:rPr lang="zh-CN" altLang="en-US" b="1"/>
              <a:t>引言</a:t>
            </a:r>
          </a:p>
          <a:p>
            <a:pPr eaLnBrk="1" hangingPunct="1">
              <a:lnSpc>
                <a:spcPct val="90000"/>
              </a:lnSpc>
              <a:buFontTx/>
              <a:buNone/>
            </a:pPr>
            <a:r>
              <a:rPr lang="zh-CN" altLang="en-US"/>
              <a:t>   </a:t>
            </a:r>
            <a:r>
              <a:rPr lang="en-US" altLang="zh-CN"/>
              <a:t>1.</a:t>
            </a:r>
            <a:r>
              <a:rPr lang="zh-CN" altLang="en-US"/>
              <a:t>文档的范围和目的</a:t>
            </a:r>
            <a:r>
              <a:rPr lang="en-US" altLang="zh-CN"/>
              <a:t>; 2.</a:t>
            </a:r>
            <a:r>
              <a:rPr lang="zh-CN" altLang="en-US"/>
              <a:t>主要风险综述</a:t>
            </a:r>
            <a:r>
              <a:rPr lang="en-US" altLang="zh-CN"/>
              <a:t>; </a:t>
            </a:r>
          </a:p>
          <a:p>
            <a:pPr eaLnBrk="1" hangingPunct="1">
              <a:lnSpc>
                <a:spcPct val="90000"/>
              </a:lnSpc>
              <a:buFontTx/>
              <a:buNone/>
            </a:pPr>
            <a:r>
              <a:rPr lang="en-US" altLang="zh-CN"/>
              <a:t>   3.</a:t>
            </a:r>
            <a:r>
              <a:rPr lang="zh-CN" altLang="en-US"/>
              <a:t>责任</a:t>
            </a:r>
            <a:r>
              <a:rPr lang="en-US" altLang="zh-CN"/>
              <a:t>: a.</a:t>
            </a:r>
            <a:r>
              <a:rPr lang="zh-CN" altLang="en-US"/>
              <a:t>管理者</a:t>
            </a:r>
            <a:r>
              <a:rPr lang="en-US" altLang="zh-CN"/>
              <a:t>; b.</a:t>
            </a:r>
            <a:r>
              <a:rPr lang="zh-CN" altLang="en-US"/>
              <a:t>技术人员</a:t>
            </a:r>
          </a:p>
          <a:p>
            <a:pPr eaLnBrk="1" hangingPunct="1">
              <a:lnSpc>
                <a:spcPct val="90000"/>
              </a:lnSpc>
            </a:pPr>
            <a:r>
              <a:rPr lang="en-US" altLang="zh-CN" b="1"/>
              <a:t>Ⅱ. </a:t>
            </a:r>
            <a:r>
              <a:rPr lang="zh-CN" altLang="en-US" b="1"/>
              <a:t>项目风险表</a:t>
            </a:r>
          </a:p>
          <a:p>
            <a:pPr eaLnBrk="1" hangingPunct="1">
              <a:lnSpc>
                <a:spcPct val="90000"/>
              </a:lnSpc>
              <a:buFontTx/>
              <a:buNone/>
            </a:pPr>
            <a:r>
              <a:rPr lang="zh-CN" altLang="en-US"/>
              <a:t>   </a:t>
            </a:r>
            <a:r>
              <a:rPr lang="en-US" altLang="zh-CN"/>
              <a:t>1.</a:t>
            </a:r>
            <a:r>
              <a:rPr lang="zh-CN" altLang="en-US"/>
              <a:t>中止线之上的所有风险的描述</a:t>
            </a:r>
            <a:r>
              <a:rPr lang="en-US" altLang="zh-CN"/>
              <a:t>; 2.</a:t>
            </a:r>
            <a:r>
              <a:rPr lang="zh-CN" altLang="en-US"/>
              <a:t>影响概率及影响的因素</a:t>
            </a:r>
          </a:p>
          <a:p>
            <a:pPr eaLnBrk="1" hangingPunct="1">
              <a:lnSpc>
                <a:spcPct val="90000"/>
              </a:lnSpc>
            </a:pPr>
            <a:r>
              <a:rPr lang="en-US" altLang="zh-CN" b="1"/>
              <a:t>Ⅲ. </a:t>
            </a:r>
            <a:r>
              <a:rPr lang="zh-CN" altLang="en-US" b="1"/>
              <a:t>风险缓解、监控和管理</a:t>
            </a:r>
          </a:p>
          <a:p>
            <a:pPr eaLnBrk="1" hangingPunct="1">
              <a:lnSpc>
                <a:spcPct val="90000"/>
              </a:lnSpc>
              <a:buFontTx/>
              <a:buNone/>
            </a:pPr>
            <a:r>
              <a:rPr lang="zh-CN" altLang="en-US"/>
              <a:t>   </a:t>
            </a:r>
            <a:r>
              <a:rPr lang="en-US" altLang="zh-CN"/>
              <a:t>n.</a:t>
            </a:r>
            <a:r>
              <a:rPr lang="zh-CN" altLang="en-US"/>
              <a:t>风险＃</a:t>
            </a:r>
            <a:r>
              <a:rPr lang="en-US" altLang="zh-CN"/>
              <a:t>n</a:t>
            </a:r>
          </a:p>
          <a:p>
            <a:pPr eaLnBrk="1" hangingPunct="1">
              <a:lnSpc>
                <a:spcPct val="90000"/>
              </a:lnSpc>
              <a:buFontTx/>
              <a:buNone/>
            </a:pPr>
            <a:r>
              <a:rPr lang="en-US" altLang="zh-CN"/>
              <a:t>   a.</a:t>
            </a:r>
            <a:r>
              <a:rPr lang="zh-CN" altLang="en-US"/>
              <a:t>缓解</a:t>
            </a:r>
            <a:r>
              <a:rPr lang="en-US" altLang="zh-CN"/>
              <a:t>: i.</a:t>
            </a:r>
            <a:r>
              <a:rPr lang="zh-CN" altLang="en-US"/>
              <a:t>一般策略</a:t>
            </a:r>
            <a:r>
              <a:rPr lang="en-US" altLang="zh-CN"/>
              <a:t>; ii.</a:t>
            </a:r>
            <a:r>
              <a:rPr lang="zh-CN" altLang="en-US"/>
              <a:t>缓解风险的特定步骤</a:t>
            </a:r>
          </a:p>
          <a:p>
            <a:pPr eaLnBrk="1" hangingPunct="1">
              <a:lnSpc>
                <a:spcPct val="90000"/>
              </a:lnSpc>
              <a:buFontTx/>
              <a:buNone/>
            </a:pPr>
            <a:r>
              <a:rPr lang="zh-CN" altLang="en-US"/>
              <a:t>   </a:t>
            </a:r>
            <a:r>
              <a:rPr lang="en-US" altLang="zh-CN"/>
              <a:t>b.</a:t>
            </a:r>
            <a:r>
              <a:rPr lang="zh-CN" altLang="en-US"/>
              <a:t>监控</a:t>
            </a:r>
            <a:r>
              <a:rPr lang="en-US" altLang="zh-CN"/>
              <a:t>: i.</a:t>
            </a:r>
            <a:r>
              <a:rPr lang="zh-CN" altLang="en-US"/>
              <a:t>被监控的因素</a:t>
            </a:r>
            <a:r>
              <a:rPr lang="en-US" altLang="zh-CN"/>
              <a:t>; ii.</a:t>
            </a:r>
            <a:r>
              <a:rPr lang="zh-CN" altLang="en-US"/>
              <a:t>监控方法</a:t>
            </a:r>
          </a:p>
          <a:p>
            <a:pPr eaLnBrk="1" hangingPunct="1">
              <a:lnSpc>
                <a:spcPct val="90000"/>
              </a:lnSpc>
              <a:buFontTx/>
              <a:buNone/>
            </a:pPr>
            <a:r>
              <a:rPr lang="zh-CN" altLang="en-US"/>
              <a:t>   </a:t>
            </a:r>
            <a:r>
              <a:rPr lang="en-US" altLang="zh-CN"/>
              <a:t>c.</a:t>
            </a:r>
            <a:r>
              <a:rPr lang="zh-CN" altLang="en-US"/>
              <a:t>管理</a:t>
            </a:r>
            <a:r>
              <a:rPr lang="en-US" altLang="zh-CN"/>
              <a:t>: i.</a:t>
            </a:r>
            <a:r>
              <a:rPr lang="zh-CN" altLang="en-US"/>
              <a:t>意外事件计划</a:t>
            </a:r>
            <a:r>
              <a:rPr lang="en-US" altLang="zh-CN"/>
              <a:t>; ii.</a:t>
            </a:r>
            <a:r>
              <a:rPr lang="zh-CN" altLang="en-US"/>
              <a:t>特殊的考虑</a:t>
            </a:r>
          </a:p>
          <a:p>
            <a:pPr eaLnBrk="1" hangingPunct="1">
              <a:lnSpc>
                <a:spcPct val="90000"/>
              </a:lnSpc>
            </a:pPr>
            <a:r>
              <a:rPr lang="en-US" altLang="zh-CN" b="1"/>
              <a:t>Ⅳ. RMMM </a:t>
            </a:r>
            <a:r>
              <a:rPr lang="zh-CN" altLang="en-US" b="1"/>
              <a:t>计划的迭代时间安排表</a:t>
            </a:r>
          </a:p>
          <a:p>
            <a:pPr eaLnBrk="1" hangingPunct="1">
              <a:lnSpc>
                <a:spcPct val="90000"/>
              </a:lnSpc>
            </a:pPr>
            <a:r>
              <a:rPr lang="en-US" altLang="zh-CN" b="1"/>
              <a:t>Ⅴ. </a:t>
            </a:r>
            <a:r>
              <a:rPr lang="zh-CN" altLang="en-US" b="1"/>
              <a:t>总结</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a:extLst>
              <a:ext uri="{FF2B5EF4-FFF2-40B4-BE49-F238E27FC236}">
                <a16:creationId xmlns:a16="http://schemas.microsoft.com/office/drawing/2014/main" id="{F0A3CDFE-FFC3-97C8-49D7-9071B5450127}"/>
              </a:ext>
            </a:extLst>
          </p:cNvPr>
          <p:cNvSpPr>
            <a:spLocks noGrp="1" noChangeArrowheads="1"/>
          </p:cNvSpPr>
          <p:nvPr>
            <p:ph type="title"/>
          </p:nvPr>
        </p:nvSpPr>
        <p:spPr/>
        <p:txBody>
          <a:bodyPr/>
          <a:lstStyle/>
          <a:p>
            <a:pPr eaLnBrk="1" hangingPunct="1"/>
            <a:r>
              <a:rPr lang="en-US" altLang="zh-CN" b="1"/>
              <a:t>RMMM </a:t>
            </a:r>
            <a:r>
              <a:rPr lang="zh-CN" altLang="en-US" b="1"/>
              <a:t>计划（续）</a:t>
            </a:r>
            <a:endParaRPr lang="zh-CN" altLang="en-US"/>
          </a:p>
        </p:txBody>
      </p:sp>
      <p:sp>
        <p:nvSpPr>
          <p:cNvPr id="43010" name="内容占位符 2">
            <a:extLst>
              <a:ext uri="{FF2B5EF4-FFF2-40B4-BE49-F238E27FC236}">
                <a16:creationId xmlns:a16="http://schemas.microsoft.com/office/drawing/2014/main" id="{13CD4D6D-6F5B-8DF2-2FEA-62496B95D3F8}"/>
              </a:ext>
            </a:extLst>
          </p:cNvPr>
          <p:cNvSpPr>
            <a:spLocks noGrp="1" noChangeArrowheads="1"/>
          </p:cNvSpPr>
          <p:nvPr>
            <p:ph idx="1"/>
          </p:nvPr>
        </p:nvSpPr>
        <p:spPr/>
        <p:txBody>
          <a:bodyPr/>
          <a:lstStyle/>
          <a:p>
            <a:pPr eaLnBrk="1" hangingPunct="1"/>
            <a:r>
              <a:rPr lang="zh-CN" altLang="en-US"/>
              <a:t>某些软件团队并不建立正式的</a:t>
            </a:r>
            <a:r>
              <a:rPr lang="en-US" altLang="zh-CN"/>
              <a:t>RMMM</a:t>
            </a:r>
            <a:r>
              <a:rPr lang="zh-CN" altLang="en-US"/>
              <a:t>文档，而是将每个风险分别使用风险信息表单进行文档化</a:t>
            </a:r>
            <a:endParaRPr lang="en-US" altLang="zh-CN"/>
          </a:p>
          <a:p>
            <a:pPr eaLnBrk="1" hangingPunct="1"/>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3519BE1-0F8F-A0D5-C717-79AE211C0157}"/>
              </a:ext>
            </a:extLst>
          </p:cNvPr>
          <p:cNvSpPr>
            <a:spLocks noGrp="1" noRot="1" noChangeArrowheads="1"/>
          </p:cNvSpPr>
          <p:nvPr>
            <p:ph type="title"/>
          </p:nvPr>
        </p:nvSpPr>
        <p:spPr>
          <a:xfrm>
            <a:off x="301625" y="76200"/>
            <a:ext cx="8537575" cy="762000"/>
          </a:xfrm>
        </p:spPr>
        <p:txBody>
          <a:bodyPr/>
          <a:lstStyle/>
          <a:p>
            <a:pPr eaLnBrk="1" hangingPunct="1"/>
            <a:r>
              <a:rPr lang="zh-CN" altLang="en-US" sz="4000" b="1"/>
              <a:t>被动风险策略</a:t>
            </a:r>
          </a:p>
        </p:txBody>
      </p:sp>
      <p:sp>
        <p:nvSpPr>
          <p:cNvPr id="16386" name="Rectangle 3">
            <a:extLst>
              <a:ext uri="{FF2B5EF4-FFF2-40B4-BE49-F238E27FC236}">
                <a16:creationId xmlns:a16="http://schemas.microsoft.com/office/drawing/2014/main" id="{5534084C-4EC7-1AF9-6C7C-81D6A591B159}"/>
              </a:ext>
            </a:extLst>
          </p:cNvPr>
          <p:cNvSpPr>
            <a:spLocks noGrp="1" noRot="1" noChangeArrowheads="1"/>
          </p:cNvSpPr>
          <p:nvPr>
            <p:ph type="body" idx="1"/>
          </p:nvPr>
        </p:nvSpPr>
        <p:spPr>
          <a:xfrm>
            <a:off x="228600" y="1219200"/>
            <a:ext cx="8763000" cy="5410200"/>
          </a:xfrm>
        </p:spPr>
        <p:txBody>
          <a:bodyPr/>
          <a:lstStyle/>
          <a:p>
            <a:pPr eaLnBrk="1" hangingPunct="1"/>
            <a:r>
              <a:rPr lang="zh-CN" altLang="en-US" sz="2800">
                <a:solidFill>
                  <a:srgbClr val="FF0000"/>
                </a:solidFill>
              </a:rPr>
              <a:t>大多数</a:t>
            </a:r>
            <a:r>
              <a:rPr lang="zh-CN" altLang="en-US" sz="2800"/>
              <a:t>软件项目组还是仅仅依赖于被动风险策略。</a:t>
            </a:r>
            <a:endParaRPr lang="en-US" altLang="zh-CN" sz="2800"/>
          </a:p>
          <a:p>
            <a:pPr lvl="1" eaLnBrk="1" hangingPunct="1"/>
            <a:r>
              <a:rPr lang="zh-CN" altLang="en-US" sz="2400"/>
              <a:t>最多不过是针对可能发生的风险来监督项目，直到它们发生，才处理。</a:t>
            </a:r>
          </a:p>
          <a:p>
            <a:pPr lvl="1" eaLnBrk="1" hangingPunct="1"/>
            <a:r>
              <a:rPr lang="zh-CN" altLang="en-US" sz="2400"/>
              <a:t>更普遍的情况是，对风险不闻不问，直到发生了错误，才赶紧采取行动，试图纠正错误。</a:t>
            </a:r>
          </a:p>
          <a:p>
            <a:pPr lvl="1" eaLnBrk="1" hangingPunct="1"/>
            <a:r>
              <a:rPr lang="zh-CN" altLang="en-US" sz="2400"/>
              <a:t>当这样的努力失败后，“危机管理” 接管一切，这时项目已经处于真正的危机中了。</a:t>
            </a:r>
          </a:p>
          <a:p>
            <a:pPr eaLnBrk="1" hangingPunct="1"/>
            <a:endParaRPr lang="en-US" altLang="zh-CN" sz="2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a:extLst>
              <a:ext uri="{FF2B5EF4-FFF2-40B4-BE49-F238E27FC236}">
                <a16:creationId xmlns:a16="http://schemas.microsoft.com/office/drawing/2014/main" id="{F743A747-3FE7-C58D-15AC-83036338896B}"/>
              </a:ext>
            </a:extLst>
          </p:cNvPr>
          <p:cNvSpPr>
            <a:spLocks noGrp="1" noChangeArrowheads="1"/>
          </p:cNvSpPr>
          <p:nvPr>
            <p:ph type="title"/>
          </p:nvPr>
        </p:nvSpPr>
        <p:spPr/>
        <p:txBody>
          <a:bodyPr/>
          <a:lstStyle/>
          <a:p>
            <a:pPr eaLnBrk="1" hangingPunct="1"/>
            <a:endParaRPr lang="zh-CN" altLang="en-US"/>
          </a:p>
        </p:txBody>
      </p:sp>
      <p:sp>
        <p:nvSpPr>
          <p:cNvPr id="44034" name="内容占位符 2">
            <a:extLst>
              <a:ext uri="{FF2B5EF4-FFF2-40B4-BE49-F238E27FC236}">
                <a16:creationId xmlns:a16="http://schemas.microsoft.com/office/drawing/2014/main" id="{CC874689-9CB3-6515-08F6-F41492C61616}"/>
              </a:ext>
            </a:extLst>
          </p:cNvPr>
          <p:cNvSpPr>
            <a:spLocks noGrp="1" noChangeArrowheads="1"/>
          </p:cNvSpPr>
          <p:nvPr>
            <p:ph idx="1"/>
          </p:nvPr>
        </p:nvSpPr>
        <p:spPr/>
        <p:txBody>
          <a:bodyPr/>
          <a:lstStyle/>
          <a:p>
            <a:pPr eaLnBrk="1" hangingPunct="1"/>
            <a:endParaRPr lang="zh-CN" altLang="en-US"/>
          </a:p>
        </p:txBody>
      </p:sp>
      <p:pic>
        <p:nvPicPr>
          <p:cNvPr id="44035" name="Picture 2">
            <a:extLst>
              <a:ext uri="{FF2B5EF4-FFF2-40B4-BE49-F238E27FC236}">
                <a16:creationId xmlns:a16="http://schemas.microsoft.com/office/drawing/2014/main" id="{EDC78A08-05F6-7791-2286-2A6C33D201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63" y="333375"/>
            <a:ext cx="9390063"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3">
            <a:extLst>
              <a:ext uri="{FF2B5EF4-FFF2-40B4-BE49-F238E27FC236}">
                <a16:creationId xmlns:a16="http://schemas.microsoft.com/office/drawing/2014/main" id="{68FD1414-E2AB-F83E-EDF6-457563329475}"/>
              </a:ext>
            </a:extLst>
          </p:cNvPr>
          <p:cNvSpPr>
            <a:spLocks noGrp="1" noRot="1" noChangeArrowheads="1"/>
          </p:cNvSpPr>
          <p:nvPr>
            <p:ph type="body" idx="1"/>
          </p:nvPr>
        </p:nvSpPr>
        <p:spPr>
          <a:xfrm>
            <a:off x="0" y="0"/>
            <a:ext cx="9144000" cy="6324600"/>
          </a:xfrm>
        </p:spPr>
        <p:txBody>
          <a:bodyPr/>
          <a:lstStyle/>
          <a:p>
            <a:pPr marL="533400" indent="-533400" eaLnBrk="1" hangingPunct="1"/>
            <a:r>
              <a:rPr lang="zh-CN" altLang="en-US"/>
              <a:t>一旦建立了</a:t>
            </a:r>
            <a:r>
              <a:rPr lang="en-US" altLang="zh-CN"/>
              <a:t>RMMM </a:t>
            </a:r>
            <a:r>
              <a:rPr lang="zh-CN" altLang="en-US"/>
              <a:t>计划，且项目开始启动，则风险缓解及监控步骤也开始了。</a:t>
            </a:r>
          </a:p>
          <a:p>
            <a:pPr marL="933450" lvl="1" indent="-533400" eaLnBrk="1" hangingPunct="1"/>
            <a:r>
              <a:rPr lang="zh-CN" altLang="en-US"/>
              <a:t>风险缓解是一种问题避免活动。</a:t>
            </a:r>
          </a:p>
          <a:p>
            <a:pPr marL="933450" lvl="1" indent="-533400" eaLnBrk="1" hangingPunct="1"/>
            <a:r>
              <a:rPr lang="zh-CN" altLang="en-US"/>
              <a:t>风险监控则是一种项目跟踪活动，</a:t>
            </a:r>
          </a:p>
          <a:p>
            <a:pPr marL="533400" indent="-533400" eaLnBrk="1" hangingPunct="1"/>
            <a:r>
              <a:rPr lang="zh-CN" altLang="en-US"/>
              <a:t>它有三个主要目的：</a:t>
            </a:r>
          </a:p>
          <a:p>
            <a:pPr marL="933450" lvl="1" indent="-533400" eaLnBrk="1" hangingPunct="1">
              <a:buFontTx/>
              <a:buAutoNum type="arabicPeriod"/>
            </a:pPr>
            <a:r>
              <a:rPr lang="zh-CN" altLang="en-US"/>
              <a:t>评估一个被预测的风险是否真正发生了；</a:t>
            </a:r>
          </a:p>
          <a:p>
            <a:pPr marL="933450" lvl="1" indent="-533400" eaLnBrk="1" hangingPunct="1">
              <a:buFontTx/>
              <a:buAutoNum type="arabicPeriod"/>
            </a:pPr>
            <a:r>
              <a:rPr lang="zh-CN" altLang="en-US"/>
              <a:t>保证为风险而定义的缓解步骤被正确地实施；</a:t>
            </a:r>
          </a:p>
          <a:p>
            <a:pPr marL="933450" lvl="1" indent="-533400" eaLnBrk="1" hangingPunct="1">
              <a:buFontTx/>
              <a:buAutoNum type="arabicPeriod"/>
            </a:pPr>
            <a:r>
              <a:rPr lang="zh-CN" altLang="en-US"/>
              <a:t>收集能够用于未来风险分析的信息。</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1FE33052-B4B5-E498-0C2D-8DD331C4108A}"/>
              </a:ext>
            </a:extLst>
          </p:cNvPr>
          <p:cNvSpPr>
            <a:spLocks noGrp="1" noRot="1" noChangeArrowheads="1"/>
          </p:cNvSpPr>
          <p:nvPr>
            <p:ph type="title"/>
          </p:nvPr>
        </p:nvSpPr>
        <p:spPr>
          <a:xfrm>
            <a:off x="304800" y="152400"/>
            <a:ext cx="8540750" cy="762000"/>
          </a:xfrm>
        </p:spPr>
        <p:txBody>
          <a:bodyPr/>
          <a:lstStyle/>
          <a:p>
            <a:pPr eaLnBrk="1" hangingPunct="1"/>
            <a:r>
              <a:rPr lang="zh-CN" altLang="en-US" sz="4000" b="1"/>
              <a:t>主动风险策略</a:t>
            </a:r>
          </a:p>
        </p:txBody>
      </p:sp>
      <p:sp>
        <p:nvSpPr>
          <p:cNvPr id="17410" name="Rectangle 3">
            <a:extLst>
              <a:ext uri="{FF2B5EF4-FFF2-40B4-BE49-F238E27FC236}">
                <a16:creationId xmlns:a16="http://schemas.microsoft.com/office/drawing/2014/main" id="{05AE6985-A731-1368-2AF6-E8F8D41C2FC4}"/>
              </a:ext>
            </a:extLst>
          </p:cNvPr>
          <p:cNvSpPr>
            <a:spLocks noGrp="1" noRot="1" noChangeArrowheads="1"/>
          </p:cNvSpPr>
          <p:nvPr>
            <p:ph type="body" idx="1"/>
          </p:nvPr>
        </p:nvSpPr>
        <p:spPr>
          <a:xfrm>
            <a:off x="69850" y="1143000"/>
            <a:ext cx="9074150" cy="4498975"/>
          </a:xfrm>
        </p:spPr>
        <p:txBody>
          <a:bodyPr/>
          <a:lstStyle/>
          <a:p>
            <a:pPr eaLnBrk="1" hangingPunct="1"/>
            <a:r>
              <a:rPr lang="zh-CN" altLang="en-US"/>
              <a:t>主动策略早在</a:t>
            </a:r>
            <a:r>
              <a:rPr lang="zh-CN" altLang="en-US">
                <a:solidFill>
                  <a:srgbClr val="FF0000"/>
                </a:solidFill>
              </a:rPr>
              <a:t>技术工作开始之前</a:t>
            </a:r>
            <a:r>
              <a:rPr lang="zh-CN" altLang="en-US"/>
              <a:t>就已经启动了。</a:t>
            </a:r>
          </a:p>
          <a:p>
            <a:pPr lvl="1" eaLnBrk="1" hangingPunct="1"/>
            <a:r>
              <a:rPr lang="zh-CN" altLang="en-US">
                <a:solidFill>
                  <a:srgbClr val="FF0000"/>
                </a:solidFill>
              </a:rPr>
              <a:t>标识</a:t>
            </a:r>
            <a:r>
              <a:rPr lang="zh-CN" altLang="en-US"/>
              <a:t>出潜在的风险，</a:t>
            </a:r>
            <a:r>
              <a:rPr lang="zh-CN" altLang="en-US">
                <a:solidFill>
                  <a:srgbClr val="FF0000"/>
                </a:solidFill>
              </a:rPr>
              <a:t>评估</a:t>
            </a:r>
            <a:r>
              <a:rPr lang="zh-CN" altLang="en-US"/>
              <a:t>其出现的概率及产生的影响，且按重要性加以排序，然后，软件项目组建立一个计划来</a:t>
            </a:r>
            <a:r>
              <a:rPr lang="zh-CN" altLang="en-US">
                <a:solidFill>
                  <a:srgbClr val="FF0000"/>
                </a:solidFill>
              </a:rPr>
              <a:t>管理风险</a:t>
            </a:r>
            <a:r>
              <a:rPr lang="zh-CN" altLang="en-US"/>
              <a:t>。</a:t>
            </a:r>
          </a:p>
          <a:p>
            <a:pPr eaLnBrk="1" hangingPunct="1"/>
            <a:r>
              <a:rPr lang="zh-CN" altLang="en-US"/>
              <a:t>主要的目标是</a:t>
            </a:r>
            <a:r>
              <a:rPr lang="zh-CN" altLang="en-US">
                <a:solidFill>
                  <a:srgbClr val="FF0000"/>
                </a:solidFill>
              </a:rPr>
              <a:t>预防风险</a:t>
            </a:r>
            <a:r>
              <a:rPr lang="zh-CN" altLang="en-US"/>
              <a:t>，但因为不是所有的风险都能够预防，所以，项目组必须建立一个意外事件的计划</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38BFD794-83C9-9054-6642-2054223C9624}"/>
              </a:ext>
            </a:extLst>
          </p:cNvPr>
          <p:cNvSpPr>
            <a:spLocks noGrp="1" noRot="1" noChangeArrowheads="1"/>
          </p:cNvSpPr>
          <p:nvPr>
            <p:ph type="title"/>
          </p:nvPr>
        </p:nvSpPr>
        <p:spPr>
          <a:xfrm>
            <a:off x="304800" y="228600"/>
            <a:ext cx="8540750" cy="1143000"/>
          </a:xfrm>
        </p:spPr>
        <p:txBody>
          <a:bodyPr/>
          <a:lstStyle/>
          <a:p>
            <a:pPr eaLnBrk="1" hangingPunct="1"/>
            <a:r>
              <a:rPr lang="en-US" altLang="zh-CN" b="1"/>
              <a:t>6.2 </a:t>
            </a:r>
            <a:r>
              <a:rPr lang="zh-CN" altLang="en-US" b="1"/>
              <a:t>软件风险</a:t>
            </a:r>
            <a:endParaRPr lang="zh-CN" altLang="en-US"/>
          </a:p>
        </p:txBody>
      </p:sp>
      <p:sp>
        <p:nvSpPr>
          <p:cNvPr id="18434" name="Rectangle 3">
            <a:extLst>
              <a:ext uri="{FF2B5EF4-FFF2-40B4-BE49-F238E27FC236}">
                <a16:creationId xmlns:a16="http://schemas.microsoft.com/office/drawing/2014/main" id="{C0FA3E91-02AA-A78A-51F0-737F93AD546D}"/>
              </a:ext>
            </a:extLst>
          </p:cNvPr>
          <p:cNvSpPr>
            <a:spLocks noGrp="1" noRot="1" noChangeArrowheads="1"/>
          </p:cNvSpPr>
          <p:nvPr>
            <p:ph type="body" idx="1"/>
          </p:nvPr>
        </p:nvSpPr>
        <p:spPr/>
        <p:txBody>
          <a:bodyPr/>
          <a:lstStyle/>
          <a:p>
            <a:pPr marL="609600" indent="-609600" eaLnBrk="1" hangingPunct="1"/>
            <a:r>
              <a:rPr lang="zh-CN" altLang="en-US"/>
              <a:t>风险特征</a:t>
            </a:r>
            <a:r>
              <a:rPr lang="en-US" altLang="zh-CN"/>
              <a:t>:</a:t>
            </a:r>
          </a:p>
          <a:p>
            <a:pPr marL="1009650" lvl="1" indent="-609600" eaLnBrk="1" hangingPunct="1">
              <a:buFontTx/>
              <a:buAutoNum type="arabicPeriod"/>
            </a:pPr>
            <a:r>
              <a:rPr lang="zh-CN" altLang="en-US">
                <a:solidFill>
                  <a:srgbClr val="FF0000"/>
                </a:solidFill>
              </a:rPr>
              <a:t>不确定性</a:t>
            </a:r>
            <a:endParaRPr lang="en-US" altLang="zh-CN">
              <a:solidFill>
                <a:srgbClr val="FF0000"/>
              </a:solidFill>
            </a:endParaRPr>
          </a:p>
          <a:p>
            <a:pPr marL="1409700" lvl="2" indent="-609600" eaLnBrk="1" hangingPunct="1"/>
            <a:r>
              <a:rPr lang="zh-CN" altLang="en-US"/>
              <a:t>可能发生也可能不发生</a:t>
            </a:r>
            <a:r>
              <a:rPr lang="en-US" altLang="zh-CN"/>
              <a:t>.</a:t>
            </a:r>
          </a:p>
          <a:p>
            <a:pPr marL="1866900" lvl="3" indent="-609600" eaLnBrk="1" hangingPunct="1"/>
            <a:r>
              <a:rPr lang="zh-CN" altLang="en-US"/>
              <a:t>即，没有</a:t>
            </a:r>
            <a:r>
              <a:rPr lang="en-US" altLang="zh-CN"/>
              <a:t>100</a:t>
            </a:r>
            <a:r>
              <a:rPr lang="zh-CN" altLang="en-US"/>
              <a:t>％发生的风险</a:t>
            </a:r>
            <a:r>
              <a:rPr lang="en-US" altLang="zh-CN"/>
              <a:t>.(100</a:t>
            </a:r>
            <a:r>
              <a:rPr lang="zh-CN" altLang="en-US"/>
              <a:t>％发生的风险是加在项目上的约束</a:t>
            </a:r>
            <a:r>
              <a:rPr lang="en-US" altLang="zh-CN"/>
              <a:t>)</a:t>
            </a:r>
            <a:r>
              <a:rPr lang="zh-CN" altLang="en-US"/>
              <a:t>。</a:t>
            </a:r>
          </a:p>
          <a:p>
            <a:pPr marL="1009650" lvl="1" indent="-609600" eaLnBrk="1" hangingPunct="1">
              <a:buFontTx/>
              <a:buAutoNum type="arabicPeriod"/>
            </a:pPr>
            <a:r>
              <a:rPr lang="zh-CN" altLang="en-US">
                <a:solidFill>
                  <a:srgbClr val="FF0000"/>
                </a:solidFill>
              </a:rPr>
              <a:t>损失</a:t>
            </a:r>
            <a:endParaRPr lang="en-US" altLang="zh-CN"/>
          </a:p>
          <a:p>
            <a:pPr marL="1409700" lvl="2" indent="-609600" eaLnBrk="1" hangingPunct="1"/>
            <a:r>
              <a:rPr lang="zh-CN" altLang="en-US"/>
              <a:t>如果风险变成了现实，就会产生恶性后果或损失。</a:t>
            </a:r>
          </a:p>
          <a:p>
            <a:pPr marL="609600" indent="-609600" eaLnBrk="1" hangingPunct="1"/>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8D1FEAF8-35A2-5D2B-5676-B453E63EDA87}"/>
              </a:ext>
            </a:extLst>
          </p:cNvPr>
          <p:cNvSpPr>
            <a:spLocks noGrp="1" noRot="1" noChangeArrowheads="1"/>
          </p:cNvSpPr>
          <p:nvPr>
            <p:ph type="title"/>
          </p:nvPr>
        </p:nvSpPr>
        <p:spPr/>
        <p:txBody>
          <a:bodyPr/>
          <a:lstStyle/>
          <a:p>
            <a:pPr eaLnBrk="1" hangingPunct="1"/>
            <a:r>
              <a:rPr lang="zh-CN" altLang="en-US"/>
              <a:t>风险分类</a:t>
            </a:r>
          </a:p>
        </p:txBody>
      </p:sp>
      <p:sp>
        <p:nvSpPr>
          <p:cNvPr id="19458" name="Rectangle 3">
            <a:extLst>
              <a:ext uri="{FF2B5EF4-FFF2-40B4-BE49-F238E27FC236}">
                <a16:creationId xmlns:a16="http://schemas.microsoft.com/office/drawing/2014/main" id="{624EEBFC-22A9-DB6D-D9B7-DF58BFD65CC9}"/>
              </a:ext>
            </a:extLst>
          </p:cNvPr>
          <p:cNvSpPr>
            <a:spLocks noGrp="1" noRot="1" noChangeArrowheads="1"/>
          </p:cNvSpPr>
          <p:nvPr>
            <p:ph type="body" idx="1"/>
          </p:nvPr>
        </p:nvSpPr>
        <p:spPr>
          <a:xfrm>
            <a:off x="301625" y="1524000"/>
            <a:ext cx="8537575" cy="4498975"/>
          </a:xfrm>
        </p:spPr>
        <p:txBody>
          <a:bodyPr/>
          <a:lstStyle/>
          <a:p>
            <a:pPr marL="609600" indent="-609600" eaLnBrk="1" hangingPunct="1"/>
            <a:r>
              <a:rPr lang="zh-CN" altLang="en-US" sz="2800"/>
              <a:t>进行风险分析时，重要的是量化不确定性的程度及与每个风险相关的损失的程度。为了实现这点，必须考虑不同类型的风险。</a:t>
            </a:r>
          </a:p>
          <a:p>
            <a:pPr marL="1009650" lvl="1" indent="-609600" eaLnBrk="1" hangingPunct="1">
              <a:buFontTx/>
              <a:buAutoNum type="arabicPeriod"/>
            </a:pPr>
            <a:r>
              <a:rPr lang="zh-CN" altLang="en-US" sz="2400">
                <a:solidFill>
                  <a:srgbClr val="FF0000"/>
                </a:solidFill>
              </a:rPr>
              <a:t>项目风险</a:t>
            </a:r>
            <a:r>
              <a:rPr lang="en-US" altLang="zh-CN" sz="2400"/>
              <a:t>: </a:t>
            </a:r>
            <a:r>
              <a:rPr lang="zh-CN" altLang="en-US" sz="2400"/>
              <a:t>威胁到项目计划</a:t>
            </a:r>
          </a:p>
          <a:p>
            <a:pPr marL="1009650" lvl="1" indent="-609600" eaLnBrk="1" hangingPunct="1">
              <a:buFontTx/>
              <a:buAutoNum type="arabicPeriod"/>
            </a:pPr>
            <a:r>
              <a:rPr lang="zh-CN" altLang="en-US" sz="2400">
                <a:solidFill>
                  <a:srgbClr val="FF0000"/>
                </a:solidFill>
              </a:rPr>
              <a:t>技术风险</a:t>
            </a:r>
            <a:r>
              <a:rPr lang="en-US" altLang="zh-CN" sz="2400"/>
              <a:t>: </a:t>
            </a:r>
            <a:r>
              <a:rPr lang="zh-CN" altLang="en-US" sz="2400"/>
              <a:t>威胁到要开发软件的质量及交付时间</a:t>
            </a:r>
          </a:p>
          <a:p>
            <a:pPr marL="1009650" lvl="1" indent="-609600" eaLnBrk="1" hangingPunct="1">
              <a:buFontTx/>
              <a:buAutoNum type="arabicPeriod"/>
            </a:pPr>
            <a:r>
              <a:rPr lang="zh-CN" altLang="en-US" sz="2400">
                <a:solidFill>
                  <a:srgbClr val="FF0000"/>
                </a:solidFill>
              </a:rPr>
              <a:t>商业风险</a:t>
            </a:r>
            <a:r>
              <a:rPr lang="en-US" altLang="zh-CN" sz="2400">
                <a:solidFill>
                  <a:srgbClr val="FF0000"/>
                </a:solidFill>
              </a:rPr>
              <a:t>: </a:t>
            </a:r>
            <a:r>
              <a:rPr lang="zh-CN" altLang="en-US" sz="2400"/>
              <a:t>威胁到要开发软件的生存能力</a:t>
            </a:r>
          </a:p>
          <a:p>
            <a:pPr marL="609600" indent="-609600" eaLnBrk="1" hangingPunct="1"/>
            <a:endParaRPr lang="zh-CN" altLang="en-US" sz="2800"/>
          </a:p>
          <a:p>
            <a:pPr marL="609600" indent="-609600" eaLnBrk="1" hangingPunct="1"/>
            <a:endParaRPr lang="en-US" altLang="zh-CN"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63BEFECA-D3E0-2A6C-141D-BFEAA447F0E1}"/>
              </a:ext>
            </a:extLst>
          </p:cNvPr>
          <p:cNvSpPr>
            <a:spLocks noGrp="1" noRot="1" noChangeArrowheads="1"/>
          </p:cNvSpPr>
          <p:nvPr>
            <p:ph type="title"/>
          </p:nvPr>
        </p:nvSpPr>
        <p:spPr/>
        <p:txBody>
          <a:bodyPr/>
          <a:lstStyle/>
          <a:p>
            <a:pPr eaLnBrk="1" hangingPunct="1"/>
            <a:r>
              <a:rPr lang="zh-CN" altLang="en-US"/>
              <a:t>项目风险</a:t>
            </a:r>
          </a:p>
        </p:txBody>
      </p:sp>
      <p:sp>
        <p:nvSpPr>
          <p:cNvPr id="20482" name="Rectangle 3">
            <a:extLst>
              <a:ext uri="{FF2B5EF4-FFF2-40B4-BE49-F238E27FC236}">
                <a16:creationId xmlns:a16="http://schemas.microsoft.com/office/drawing/2014/main" id="{71398D0A-543B-2022-FB5F-E5F697F4750C}"/>
              </a:ext>
            </a:extLst>
          </p:cNvPr>
          <p:cNvSpPr>
            <a:spLocks noGrp="1" noRot="1" noChangeArrowheads="1"/>
          </p:cNvSpPr>
          <p:nvPr>
            <p:ph type="body" idx="1"/>
          </p:nvPr>
        </p:nvSpPr>
        <p:spPr/>
        <p:txBody>
          <a:bodyPr/>
          <a:lstStyle/>
          <a:p>
            <a:pPr eaLnBrk="1" hangingPunct="1"/>
            <a:r>
              <a:rPr lang="zh-CN" altLang="en-US" sz="2800">
                <a:solidFill>
                  <a:srgbClr val="FF0000"/>
                </a:solidFill>
              </a:rPr>
              <a:t>项目风险</a:t>
            </a:r>
            <a:r>
              <a:rPr lang="zh-CN" altLang="en-US" sz="2800"/>
              <a:t>是指潜在的预算、进度、人力</a:t>
            </a:r>
            <a:r>
              <a:rPr lang="en-US" altLang="zh-CN" sz="2800"/>
              <a:t>(</a:t>
            </a:r>
            <a:r>
              <a:rPr lang="zh-CN" altLang="en-US" sz="2800"/>
              <a:t>工作人员及组织</a:t>
            </a:r>
            <a:r>
              <a:rPr lang="en-US" altLang="zh-CN" sz="2800"/>
              <a:t>)</a:t>
            </a:r>
            <a:r>
              <a:rPr lang="zh-CN" altLang="en-US" sz="2800"/>
              <a:t>、资源、客户、及需求等方面的问题以及它们对软件项目的影响。</a:t>
            </a:r>
          </a:p>
          <a:p>
            <a:pPr eaLnBrk="1" hangingPunct="1"/>
            <a:r>
              <a:rPr lang="zh-CN" altLang="en-US" sz="2800"/>
              <a:t>如果项目风险变成现实，有可能会拖延项目的进度，且增加项目的成本。</a:t>
            </a:r>
          </a:p>
          <a:p>
            <a:pPr eaLnBrk="1" hangingPunct="1"/>
            <a:endParaRPr lang="en-US" altLang="zh-CN"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839D6587-D0AB-35AF-D8FB-FC97BADB6708}"/>
              </a:ext>
            </a:extLst>
          </p:cNvPr>
          <p:cNvSpPr>
            <a:spLocks noGrp="1" noRot="1" noChangeArrowheads="1"/>
          </p:cNvSpPr>
          <p:nvPr>
            <p:ph type="title"/>
          </p:nvPr>
        </p:nvSpPr>
        <p:spPr/>
        <p:txBody>
          <a:bodyPr/>
          <a:lstStyle/>
          <a:p>
            <a:pPr eaLnBrk="1" hangingPunct="1"/>
            <a:r>
              <a:rPr lang="zh-CN" altLang="en-US"/>
              <a:t>技术风险</a:t>
            </a:r>
          </a:p>
        </p:txBody>
      </p:sp>
      <p:sp>
        <p:nvSpPr>
          <p:cNvPr id="21506" name="Rectangle 3">
            <a:extLst>
              <a:ext uri="{FF2B5EF4-FFF2-40B4-BE49-F238E27FC236}">
                <a16:creationId xmlns:a16="http://schemas.microsoft.com/office/drawing/2014/main" id="{58A05485-69BD-65AA-8544-93AA001BC695}"/>
              </a:ext>
            </a:extLst>
          </p:cNvPr>
          <p:cNvSpPr>
            <a:spLocks noGrp="1" noRot="1" noChangeArrowheads="1"/>
          </p:cNvSpPr>
          <p:nvPr>
            <p:ph type="body" idx="1"/>
          </p:nvPr>
        </p:nvSpPr>
        <p:spPr/>
        <p:txBody>
          <a:bodyPr/>
          <a:lstStyle/>
          <a:p>
            <a:pPr eaLnBrk="1" hangingPunct="1"/>
            <a:r>
              <a:rPr lang="zh-CN" altLang="en-US" sz="2800"/>
              <a:t>技术风险是指潜在的设计、实现、接口、验证、和维护等方面的问题。</a:t>
            </a:r>
          </a:p>
          <a:p>
            <a:pPr eaLnBrk="1" hangingPunct="1"/>
            <a:r>
              <a:rPr lang="zh-CN" altLang="en-US" sz="2800"/>
              <a:t>此外，规约的二义性、技术的不确定性、陈旧的技术、及“先进的”技术也是风险因素。</a:t>
            </a:r>
          </a:p>
          <a:p>
            <a:pPr eaLnBrk="1" hangingPunct="1"/>
            <a:r>
              <a:rPr lang="zh-CN" altLang="en-US" sz="2800"/>
              <a:t>技术风险的发生是因为问题比我们所设想的更加难以解决。</a:t>
            </a:r>
          </a:p>
          <a:p>
            <a:pPr eaLnBrk="1" hangingPunct="1"/>
            <a:endParaRPr lang="en-US" altLang="zh-CN"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48C4D133-78D8-F802-AE36-BBB20CE3095E}"/>
              </a:ext>
            </a:extLst>
          </p:cNvPr>
          <p:cNvSpPr>
            <a:spLocks noGrp="1" noRot="1" noChangeArrowheads="1"/>
          </p:cNvSpPr>
          <p:nvPr>
            <p:ph type="title"/>
          </p:nvPr>
        </p:nvSpPr>
        <p:spPr>
          <a:xfrm>
            <a:off x="301625" y="76200"/>
            <a:ext cx="8540750" cy="838200"/>
          </a:xfrm>
        </p:spPr>
        <p:txBody>
          <a:bodyPr/>
          <a:lstStyle/>
          <a:p>
            <a:pPr eaLnBrk="1" hangingPunct="1"/>
            <a:r>
              <a:rPr lang="zh-CN" altLang="en-US"/>
              <a:t>商业风险</a:t>
            </a:r>
          </a:p>
        </p:txBody>
      </p:sp>
      <p:sp>
        <p:nvSpPr>
          <p:cNvPr id="22530" name="Rectangle 3">
            <a:extLst>
              <a:ext uri="{FF2B5EF4-FFF2-40B4-BE49-F238E27FC236}">
                <a16:creationId xmlns:a16="http://schemas.microsoft.com/office/drawing/2014/main" id="{E449FE58-707D-1944-6627-13FD127BE044}"/>
              </a:ext>
            </a:extLst>
          </p:cNvPr>
          <p:cNvSpPr>
            <a:spLocks noGrp="1" noRot="1" noChangeArrowheads="1"/>
          </p:cNvSpPr>
          <p:nvPr>
            <p:ph type="body" idx="1"/>
          </p:nvPr>
        </p:nvSpPr>
        <p:spPr>
          <a:xfrm>
            <a:off x="0" y="990600"/>
            <a:ext cx="8991600" cy="5638800"/>
          </a:xfrm>
        </p:spPr>
        <p:txBody>
          <a:bodyPr/>
          <a:lstStyle/>
          <a:p>
            <a:pPr marL="533400" indent="-533400" eaLnBrk="1" hangingPunct="1"/>
            <a:r>
              <a:rPr lang="zh-CN" altLang="en-US" sz="2800"/>
              <a:t>五个主要的商业风险是：</a:t>
            </a:r>
          </a:p>
          <a:p>
            <a:pPr marL="933450" lvl="1" indent="-533400" eaLnBrk="1" hangingPunct="1">
              <a:buFontTx/>
              <a:buAutoNum type="arabicPeriod"/>
            </a:pPr>
            <a:r>
              <a:rPr lang="zh-CN" altLang="en-US" sz="2400"/>
              <a:t>开发了一个没有人真正需要的优秀产品或系统</a:t>
            </a:r>
            <a:r>
              <a:rPr lang="en-US" altLang="zh-CN" sz="2400"/>
              <a:t>(</a:t>
            </a:r>
            <a:r>
              <a:rPr lang="zh-CN" altLang="en-US" sz="2400">
                <a:solidFill>
                  <a:srgbClr val="FF0000"/>
                </a:solidFill>
              </a:rPr>
              <a:t>市场风险</a:t>
            </a:r>
            <a:r>
              <a:rPr lang="en-US" altLang="zh-CN" sz="2400"/>
              <a:t>)</a:t>
            </a:r>
            <a:r>
              <a:rPr lang="zh-CN" altLang="en-US" sz="2400"/>
              <a:t>；</a:t>
            </a:r>
          </a:p>
          <a:p>
            <a:pPr marL="933450" lvl="1" indent="-533400" eaLnBrk="1" hangingPunct="1">
              <a:buFontTx/>
              <a:buAutoNum type="arabicPeriod"/>
            </a:pPr>
            <a:r>
              <a:rPr lang="zh-CN" altLang="en-US" sz="2400"/>
              <a:t>开发的产品不再符合公司的整体商业策略</a:t>
            </a:r>
            <a:r>
              <a:rPr lang="en-US" altLang="zh-CN" sz="2400"/>
              <a:t>(</a:t>
            </a:r>
            <a:r>
              <a:rPr lang="zh-CN" altLang="en-US" sz="2400">
                <a:solidFill>
                  <a:srgbClr val="FF0000"/>
                </a:solidFill>
              </a:rPr>
              <a:t>策略风险</a:t>
            </a:r>
            <a:r>
              <a:rPr lang="en-US" altLang="zh-CN" sz="2400"/>
              <a:t>)</a:t>
            </a:r>
            <a:r>
              <a:rPr lang="zh-CN" altLang="en-US" sz="2400"/>
              <a:t>；</a:t>
            </a:r>
          </a:p>
          <a:p>
            <a:pPr marL="933450" lvl="1" indent="-533400" eaLnBrk="1" hangingPunct="1">
              <a:buFontTx/>
              <a:buAutoNum type="arabicPeriod"/>
            </a:pPr>
            <a:r>
              <a:rPr lang="zh-CN" altLang="en-US" sz="2400"/>
              <a:t>建造了一个销售部门不知道如何去卖的产品</a:t>
            </a:r>
            <a:r>
              <a:rPr lang="en-US" altLang="zh-CN" sz="2400"/>
              <a:t>(</a:t>
            </a:r>
            <a:r>
              <a:rPr lang="zh-CN" altLang="en-US" sz="2400">
                <a:solidFill>
                  <a:srgbClr val="FF0000"/>
                </a:solidFill>
              </a:rPr>
              <a:t>销售风险</a:t>
            </a:r>
            <a:r>
              <a:rPr lang="en-US" altLang="zh-CN" sz="2400"/>
              <a:t>)</a:t>
            </a:r>
            <a:r>
              <a:rPr lang="zh-CN" altLang="en-US" sz="2400"/>
              <a:t>；</a:t>
            </a:r>
          </a:p>
          <a:p>
            <a:pPr marL="933450" lvl="1" indent="-533400" eaLnBrk="1" hangingPunct="1">
              <a:buFontTx/>
              <a:buAutoNum type="arabicPeriod"/>
            </a:pPr>
            <a:r>
              <a:rPr lang="zh-CN" altLang="en-US" sz="2400"/>
              <a:t>由于重点的转移或人员的变动而失去了高级管理层的支持</a:t>
            </a:r>
            <a:r>
              <a:rPr lang="en-US" altLang="zh-CN" sz="2400"/>
              <a:t>(</a:t>
            </a:r>
            <a:r>
              <a:rPr lang="zh-CN" altLang="en-US" sz="2400">
                <a:solidFill>
                  <a:srgbClr val="FF0000"/>
                </a:solidFill>
              </a:rPr>
              <a:t>管理风险</a:t>
            </a:r>
            <a:r>
              <a:rPr lang="en-US" altLang="zh-CN" sz="2400"/>
              <a:t>)</a:t>
            </a:r>
            <a:r>
              <a:rPr lang="zh-CN" altLang="en-US" sz="2400"/>
              <a:t>；</a:t>
            </a:r>
          </a:p>
          <a:p>
            <a:pPr marL="933450" lvl="1" indent="-533400" eaLnBrk="1" hangingPunct="1">
              <a:buFontTx/>
              <a:buAutoNum type="arabicPeriod"/>
            </a:pPr>
            <a:r>
              <a:rPr lang="zh-CN" altLang="en-US" sz="2400"/>
              <a:t>没有得到预算或人力上的保证</a:t>
            </a:r>
            <a:r>
              <a:rPr lang="en-US" altLang="zh-CN" sz="2400"/>
              <a:t>(</a:t>
            </a:r>
            <a:r>
              <a:rPr lang="zh-CN" altLang="en-US" sz="2400">
                <a:solidFill>
                  <a:srgbClr val="FF0000"/>
                </a:solidFill>
              </a:rPr>
              <a:t>预算风险</a:t>
            </a:r>
            <a:r>
              <a:rPr lang="en-US" altLang="zh-CN" sz="2400"/>
              <a:t>)</a:t>
            </a:r>
            <a:r>
              <a:rPr lang="zh-CN" altLang="en-US" sz="2400"/>
              <a:t>。</a:t>
            </a:r>
          </a:p>
          <a:p>
            <a:pPr marL="533400" indent="-533400" eaLnBrk="1" hangingPunct="1"/>
            <a:r>
              <a:rPr lang="zh-CN" altLang="en-US" sz="2800"/>
              <a:t>商业风险常常会危害项目或产品。</a:t>
            </a:r>
          </a:p>
        </p:txBody>
      </p:sp>
    </p:spTree>
  </p:cSld>
  <p:clrMapOvr>
    <a:masterClrMapping/>
  </p:clrMapOvr>
</p:sld>
</file>

<file path=ppt/theme/theme1.xml><?xml version="1.0" encoding="utf-8"?>
<a:theme xmlns:a="http://schemas.openxmlformats.org/drawingml/2006/main" name="演示文稿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演示文稿1</Template>
  <TotalTime>2</TotalTime>
  <Words>2049</Words>
  <Application>Microsoft Macintosh PowerPoint</Application>
  <PresentationFormat>全屏显示(4:3)</PresentationFormat>
  <Paragraphs>182</Paragraphs>
  <Slides>31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Arial</vt:lpstr>
      <vt:lpstr>宋体</vt:lpstr>
      <vt:lpstr>等线</vt:lpstr>
      <vt:lpstr>华文新魏</vt:lpstr>
      <vt:lpstr>黑体</vt:lpstr>
      <vt:lpstr>Tahoma</vt:lpstr>
      <vt:lpstr>演示文稿1</vt:lpstr>
      <vt:lpstr>第22章 项目风险管理</vt:lpstr>
      <vt:lpstr>22.1 被动和主动的风险策略</vt:lpstr>
      <vt:lpstr>被动风险策略</vt:lpstr>
      <vt:lpstr>主动风险策略</vt:lpstr>
      <vt:lpstr>6.2 软件风险</vt:lpstr>
      <vt:lpstr>风险分类</vt:lpstr>
      <vt:lpstr>项目风险</vt:lpstr>
      <vt:lpstr>技术风险</vt:lpstr>
      <vt:lpstr>商业风险</vt:lpstr>
      <vt:lpstr>22.3 识别风险</vt:lpstr>
      <vt:lpstr>PowerPoint 演示文稿</vt:lpstr>
      <vt:lpstr>识别风险</vt:lpstr>
      <vt:lpstr>PowerPoint 演示文稿</vt:lpstr>
      <vt:lpstr>风险因素和驱动因子</vt:lpstr>
      <vt:lpstr>PowerPoint 演示文稿</vt:lpstr>
      <vt:lpstr>PowerPoint 演示文稿</vt:lpstr>
      <vt:lpstr>22.4 风险预测</vt:lpstr>
      <vt:lpstr>风险预测（续）</vt:lpstr>
      <vt:lpstr>1 建立风险表</vt:lpstr>
      <vt:lpstr>分类前的风险表样本</vt:lpstr>
      <vt:lpstr>PowerPoint 演示文稿</vt:lpstr>
      <vt:lpstr>PowerPoint 演示文稿</vt:lpstr>
      <vt:lpstr>PowerPoint 演示文稿</vt:lpstr>
      <vt:lpstr>PowerPoint 演示文稿</vt:lpstr>
      <vt:lpstr>PowerPoint 演示文稿</vt:lpstr>
      <vt:lpstr>22.6 风险缓解、监控和管理</vt:lpstr>
      <vt:lpstr>6.6 RMMM 计划</vt:lpstr>
      <vt:lpstr>PowerPoint 演示文稿</vt:lpstr>
      <vt:lpstr>RMMM 计划（续）</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第22章 项目风险管理</dc:title>
  <dc:creator>Microsoft Office 用户</dc:creator>
  <cp:lastModifiedBy>Microsoft Office User</cp:lastModifiedBy>
  <cp:revision>3</cp:revision>
  <dcterms:created xsi:type="dcterms:W3CDTF">2017-12-19T11:24:19Z</dcterms:created>
  <dcterms:modified xsi:type="dcterms:W3CDTF">2022-12-18T23:51:24Z</dcterms:modified>
</cp:coreProperties>
</file>