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handoutMasterIdLst>
    <p:handoutMasterId r:id="rId21"/>
  </p:handoutMasterIdLst>
  <p:sldIdLst>
    <p:sldId id="256" r:id="rId3"/>
    <p:sldId id="259" r:id="rId4"/>
    <p:sldId id="258" r:id="rId5"/>
    <p:sldId id="278" r:id="rId6"/>
    <p:sldId id="279" r:id="rId7"/>
    <p:sldId id="300" r:id="rId8"/>
    <p:sldId id="302" r:id="rId9"/>
    <p:sldId id="304" r:id="rId10"/>
    <p:sldId id="305" r:id="rId11"/>
    <p:sldId id="303" r:id="rId12"/>
    <p:sldId id="306" r:id="rId13"/>
    <p:sldId id="324" r:id="rId14"/>
    <p:sldId id="307" r:id="rId15"/>
    <p:sldId id="319" r:id="rId16"/>
    <p:sldId id="310" r:id="rId17"/>
    <p:sldId id="318" r:id="rId18"/>
    <p:sldId id="317" r:id="rId19"/>
    <p:sldId id="325" r:id="rId2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90204" pitchFamily="34" charset="0"/>
        <a:ea typeface="宋体" pitchFamily="2" charset="-122"/>
        <a:cs typeface="+mn-cs"/>
      </a:defRPr>
    </a:lvl5pPr>
    <a:lvl6pPr marL="2286000" algn="l" defTabSz="914400" rtl="0" eaLnBrk="1" latinLnBrk="0" hangingPunct="1">
      <a:defRPr kern="1200">
        <a:solidFill>
          <a:schemeClr val="tx1"/>
        </a:solidFill>
        <a:latin typeface="Arial" panose="020B0604020202090204" pitchFamily="34" charset="0"/>
        <a:ea typeface="宋体" pitchFamily="2" charset="-122"/>
        <a:cs typeface="+mn-cs"/>
      </a:defRPr>
    </a:lvl6pPr>
    <a:lvl7pPr marL="2743200" algn="l" defTabSz="914400" rtl="0" eaLnBrk="1" latinLnBrk="0" hangingPunct="1">
      <a:defRPr kern="1200">
        <a:solidFill>
          <a:schemeClr val="tx1"/>
        </a:solidFill>
        <a:latin typeface="Arial" panose="020B0604020202090204" pitchFamily="34" charset="0"/>
        <a:ea typeface="宋体" pitchFamily="2" charset="-122"/>
        <a:cs typeface="+mn-cs"/>
      </a:defRPr>
    </a:lvl7pPr>
    <a:lvl8pPr marL="3200400" algn="l" defTabSz="914400" rtl="0" eaLnBrk="1" latinLnBrk="0" hangingPunct="1">
      <a:defRPr kern="1200">
        <a:solidFill>
          <a:schemeClr val="tx1"/>
        </a:solidFill>
        <a:latin typeface="Arial" panose="020B0604020202090204" pitchFamily="34" charset="0"/>
        <a:ea typeface="宋体" pitchFamily="2" charset="-122"/>
        <a:cs typeface="+mn-cs"/>
      </a:defRPr>
    </a:lvl8pPr>
    <a:lvl9pPr marL="3657600" algn="l" defTabSz="914400" rtl="0" eaLnBrk="1" latinLnBrk="0" hangingPunct="1">
      <a:defRPr kern="1200">
        <a:solidFill>
          <a:schemeClr val="tx1"/>
        </a:solidFill>
        <a:latin typeface="Arial" panose="020B0604020202090204" pitchFamily="34" charset="0"/>
        <a:ea typeface="宋体"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B166E"/>
    <a:srgbClr val="692AA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99" autoAdjust="0"/>
    <p:restoredTop sz="94740" autoAdjust="0"/>
  </p:normalViewPr>
  <p:slideViewPr>
    <p:cSldViewPr showGuides="1">
      <p:cViewPr varScale="1">
        <p:scale>
          <a:sx n="124" d="100"/>
          <a:sy n="124" d="100"/>
        </p:scale>
        <p:origin x="1720" y="168"/>
      </p:cViewPr>
      <p:guideLst>
        <p:guide orient="horz" pos="2160"/>
        <p:guide pos="2880"/>
      </p:guideLst>
    </p:cSldViewPr>
  </p:slideViewPr>
  <p:outlineViewPr>
    <p:cViewPr>
      <p:scale>
        <a:sx n="33" d="100"/>
        <a:sy n="33" d="100"/>
      </p:scale>
      <p:origin x="0" y="480"/>
    </p:cViewPr>
  </p:outlineViewPr>
  <p:notesTextViewPr>
    <p:cViewPr>
      <p:scale>
        <a:sx n="100" d="100"/>
        <a:sy n="100" d="100"/>
      </p:scale>
      <p:origin x="0" y="0"/>
    </p:cViewPr>
  </p:notesTextViewPr>
  <p:notesViewPr>
    <p:cSldViewPr>
      <p:cViewPr varScale="1">
        <p:scale>
          <a:sx n="54" d="100"/>
          <a:sy n="54" d="100"/>
        </p:scale>
        <p:origin x="-190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handoutMaster" Target="handoutMasters/handoutMaster1.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anose="020B0604020202090204" pitchFamily="34" charset="0"/>
                <a:ea typeface="宋体" pitchFamily="2" charset="-122"/>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eaLnBrk="1" hangingPunct="1">
              <a:defRPr sz="1200">
                <a:latin typeface="Arial" panose="020B0604020202090204" pitchFamily="34" charset="0"/>
                <a:ea typeface="宋体" pitchFamily="2" charset="-122"/>
              </a:defRPr>
            </a:lvl1pPr>
          </a:lstStyle>
          <a:p>
            <a:pPr>
              <a:defRPr/>
            </a:pPr>
            <a:fld id="{8AFA9A01-FEC0-4FA4-A600-E349A0E04B56}"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anose="020B0604020202090204" pitchFamily="34" charset="0"/>
                <a:ea typeface="宋体" pitchFamily="2" charset="-122"/>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smtClean="0"/>
            </a:lvl1pPr>
          </a:lstStyle>
          <a:p>
            <a:pPr>
              <a:defRPr/>
            </a:pPr>
            <a:fld id="{EC920E81-50C7-4133-A995-CC0F9B9D7CF6}"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4" name="图片 7" descr="08f46c7211d24e3a8701b02c.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7380288" y="4221163"/>
            <a:ext cx="750887" cy="1357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098" name="Rectangle 2"/>
          <p:cNvSpPr>
            <a:spLocks noGrp="1" noChangeArrowheads="1"/>
          </p:cNvSpPr>
          <p:nvPr>
            <p:ph type="ctrTitle"/>
          </p:nvPr>
        </p:nvSpPr>
        <p:spPr>
          <a:xfrm>
            <a:off x="685800" y="2130425"/>
            <a:ext cx="7772400" cy="1470025"/>
          </a:xfrm>
        </p:spPr>
        <p:txBody>
          <a:bodyPr/>
          <a:lstStyle>
            <a:lvl1pPr>
              <a:defRPr/>
            </a:lvl1pPr>
          </a:lstStyle>
          <a:p>
            <a:r>
              <a:rPr lang="zh-CN" altLang="en-US"/>
              <a:t>单击此处编辑母版标题样式</a:t>
            </a:r>
            <a:endParaRPr lang="zh-CN" altLang="en-US"/>
          </a:p>
        </p:txBody>
      </p:sp>
      <p:sp>
        <p:nvSpPr>
          <p:cNvPr id="4099"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r>
              <a:rPr lang="zh-CN" altLang="en-US"/>
              <a:t>单击此处编辑母版副标题样式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smtClean="0"/>
            </a:lvl1pPr>
          </a:lstStyle>
          <a:p>
            <a:pPr>
              <a:defRPr/>
            </a:pPr>
            <a:fld id="{8280F8A7-1151-4828-A439-A934C92379D1}"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r>
              <a:rPr lang="zh-CN" altLang="en-US"/>
              <a:t>软件学院  软件工程导论</a:t>
            </a:r>
            <a:endParaRPr lang="en-US" altLang="zh-CN"/>
          </a:p>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endParaRPr lang="en-US" altLang="zh-CN"/>
          </a:p>
        </p:txBody>
      </p:sp>
      <p:sp>
        <p:nvSpPr>
          <p:cNvPr id="6" name="灯片编号占位符 5"/>
          <p:cNvSpPr>
            <a:spLocks noGrp="1"/>
          </p:cNvSpPr>
          <p:nvPr>
            <p:ph type="sldNum" sz="quarter" idx="12"/>
          </p:nvPr>
        </p:nvSpPr>
        <p:spPr/>
        <p:txBody>
          <a:bodyPr/>
          <a:lstStyle>
            <a:lvl1pPr>
              <a:defRPr smtClean="0"/>
            </a:lvl1pPr>
          </a:lstStyle>
          <a:p>
            <a:pPr>
              <a:defRPr/>
            </a:pPr>
            <a:fld id="{7EF3EE9B-BB05-426B-AC9E-F86D27AEC141}"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341851E-5493-448C-9E40-FDF86A0BF73D}"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灯片编号占位符 5"/>
          <p:cNvSpPr>
            <a:spLocks noGrp="1"/>
          </p:cNvSpPr>
          <p:nvPr>
            <p:ph type="sldNum" sz="quarter" idx="10"/>
          </p:nvPr>
        </p:nvSpPr>
        <p:spPr/>
        <p:txBody>
          <a:bodyPr/>
          <a:lstStyle>
            <a:lvl1pPr>
              <a:defRPr smtClean="0"/>
            </a:lvl1pPr>
          </a:lstStyle>
          <a:p>
            <a:pPr>
              <a:defRPr/>
            </a:pPr>
            <a:fld id="{22533DFB-47FA-46E2-BF1B-58E5275E77F8}"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C39FCA25-CFCB-43F5-B50E-551043DD8DED}"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E8D9A052-0887-4DA9-8ABE-B71FBEF08082}"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C08E033-A01A-4EAF-AE94-A5BC71EB7968}"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411C7608-FC83-4FE1-8810-4F6B29124E6D}"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FC34ED20-D36F-417E-B9E6-2CB45900910A}"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B611AB7F-FD3F-4A8C-A5D5-34DD44EC1B7A}"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r>
              <a:rPr lang="zh-CN" altLang="en-US"/>
              <a:t>软件学院  软件工程导论</a:t>
            </a: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27A8659D-6A3D-43A0-AAF7-98D8BDB6F126}"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第五级软件工程</a:t>
            </a:r>
            <a:endParaRPr lang="zh-CN" altLang="en-US"/>
          </a:p>
          <a:p>
            <a:pPr lvl="4"/>
            <a:endParaRPr lang="zh-CN" altLang="en-US"/>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eaLnBrk="1" hangingPunct="1">
              <a:defRPr sz="1400">
                <a:latin typeface="Arial" panose="020B0604020202090204" pitchFamily="34" charset="0"/>
                <a:ea typeface="宋体" pitchFamily="2" charset="-122"/>
              </a:defRPr>
            </a:lvl1pPr>
          </a:lstStyle>
          <a:p>
            <a:pPr>
              <a:defRPr/>
            </a:pPr>
            <a:r>
              <a:rPr lang="zh-CN" altLang="en-US"/>
              <a:t>软件学院  软件工程导论</a:t>
            </a: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a:latin typeface="Arial" panose="020B0604020202090204" pitchFamily="34" charset="0"/>
                <a:ea typeface="宋体"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400" smtClean="0"/>
            </a:lvl1pPr>
          </a:lstStyle>
          <a:p>
            <a:pPr>
              <a:defRPr/>
            </a:pPr>
            <a:fld id="{87C6A9D8-FD48-40D9-902B-59CAE5D78D1E}" type="slidenum">
              <a:rPr lang="en-US" altLang="zh-CN"/>
            </a:fld>
            <a:endParaRPr lang="en-US" altLang="zh-CN"/>
          </a:p>
        </p:txBody>
      </p:sp>
      <p:sp>
        <p:nvSpPr>
          <p:cNvPr id="1031" name="TextBox 10"/>
          <p:cNvSpPr txBox="1">
            <a:spLocks noChangeArrowheads="1"/>
          </p:cNvSpPr>
          <p:nvPr/>
        </p:nvSpPr>
        <p:spPr bwMode="auto">
          <a:xfrm>
            <a:off x="7451725" y="188913"/>
            <a:ext cx="1296988"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90204" pitchFamily="34" charset="0"/>
                <a:ea typeface="宋体" pitchFamily="2" charset="-122"/>
              </a:defRPr>
            </a:lvl1pPr>
            <a:lvl2pPr marL="742950" indent="-285750">
              <a:defRPr>
                <a:solidFill>
                  <a:schemeClr val="tx1"/>
                </a:solidFill>
                <a:latin typeface="Arial" panose="020B0604020202090204" pitchFamily="34" charset="0"/>
                <a:ea typeface="宋体" pitchFamily="2" charset="-122"/>
              </a:defRPr>
            </a:lvl2pPr>
            <a:lvl3pPr marL="1143000" indent="-228600">
              <a:defRPr>
                <a:solidFill>
                  <a:schemeClr val="tx1"/>
                </a:solidFill>
                <a:latin typeface="Arial" panose="020B0604020202090204" pitchFamily="34" charset="0"/>
                <a:ea typeface="宋体" pitchFamily="2" charset="-122"/>
              </a:defRPr>
            </a:lvl3pPr>
            <a:lvl4pPr marL="1600200" indent="-228600">
              <a:defRPr>
                <a:solidFill>
                  <a:schemeClr val="tx1"/>
                </a:solidFill>
                <a:latin typeface="Arial" panose="020B0604020202090204" pitchFamily="34" charset="0"/>
                <a:ea typeface="宋体" pitchFamily="2" charset="-122"/>
              </a:defRPr>
            </a:lvl4pPr>
            <a:lvl5pPr marL="2057400" indent="-228600">
              <a:defRPr>
                <a:solidFill>
                  <a:schemeClr val="tx1"/>
                </a:solidFill>
                <a:latin typeface="Arial" panose="020B0604020202090204"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pitchFamily="2" charset="-122"/>
              </a:defRPr>
            </a:lvl9pPr>
          </a:lstStyle>
          <a:p>
            <a:pPr eaLnBrk="1" hangingPunct="1"/>
            <a:r>
              <a:rPr lang="zh-CN" altLang="en-US">
                <a:solidFill>
                  <a:schemeClr val="bg1"/>
                </a:solidFill>
                <a:latin typeface="华文新魏" panose="02010800040101010101" pitchFamily="2" charset="-122"/>
                <a:ea typeface="华文新魏" panose="02010800040101010101" pitchFamily="2" charset="-122"/>
              </a:rPr>
              <a:t>软 件 工 程</a:t>
            </a:r>
            <a:endParaRPr lang="zh-CN" altLang="en-US">
              <a:solidFill>
                <a:schemeClr val="bg1"/>
              </a:solidFill>
              <a:latin typeface="华文新魏" panose="02010800040101010101" pitchFamily="2" charset="-122"/>
              <a:ea typeface="华文新魏" panose="0201080004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2pPr>
      <a:lvl3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3pPr>
      <a:lvl4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4pPr>
      <a:lvl5pPr algn="ctr" rtl="0" eaLnBrk="0" fontAlgn="base" hangingPunct="0">
        <a:spcBef>
          <a:spcPct val="0"/>
        </a:spcBef>
        <a:spcAft>
          <a:spcPct val="0"/>
        </a:spcAft>
        <a:defRPr sz="4400">
          <a:solidFill>
            <a:schemeClr val="tx2"/>
          </a:solidFill>
          <a:latin typeface="Arial" panose="020B0604020202090204" pitchFamily="34" charset="0"/>
          <a:ea typeface="宋体" pitchFamily="2" charset="-122"/>
        </a:defRPr>
      </a:lvl5pPr>
      <a:lvl6pPr marL="4572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6pPr>
      <a:lvl7pPr marL="9144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7pPr>
      <a:lvl8pPr marL="13716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8pPr>
      <a:lvl9pPr marL="1828800" algn="ctr" rtl="0" eaLnBrk="1" fontAlgn="base" hangingPunct="1">
        <a:spcBef>
          <a:spcPct val="0"/>
        </a:spcBef>
        <a:spcAft>
          <a:spcPct val="0"/>
        </a:spcAft>
        <a:defRPr sz="4400">
          <a:solidFill>
            <a:schemeClr val="tx2"/>
          </a:solidFill>
          <a:latin typeface="Arial" panose="020B0604020202090204" pitchFamily="34" charset="0"/>
          <a:ea typeface="宋体" pitchFamily="2" charset="-122"/>
        </a:defRPr>
      </a:lvl9pPr>
    </p:titleStyle>
    <p:bodyStyle>
      <a:lvl1pPr marL="342900" indent="-342900" algn="l" rtl="0" eaLnBrk="0" fontAlgn="base" hangingPunct="0">
        <a:lnSpc>
          <a:spcPct val="150000"/>
        </a:lnSpc>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lnSpc>
          <a:spcPct val="150000"/>
        </a:lnSpc>
        <a:spcBef>
          <a:spcPct val="20000"/>
        </a:spcBef>
        <a:spcAft>
          <a:spcPct val="0"/>
        </a:spcAft>
        <a:buChar char="–"/>
        <a:defRPr sz="2800">
          <a:solidFill>
            <a:schemeClr val="tx1"/>
          </a:solidFill>
          <a:latin typeface="+mn-lt"/>
          <a:ea typeface="+mn-ea"/>
        </a:defRPr>
      </a:lvl2pPr>
      <a:lvl3pPr marL="1143000" indent="-228600" algn="l" rtl="0" eaLnBrk="0" fontAlgn="base" hangingPunct="0">
        <a:lnSpc>
          <a:spcPct val="150000"/>
        </a:lnSpc>
        <a:spcBef>
          <a:spcPct val="20000"/>
        </a:spcBef>
        <a:spcAft>
          <a:spcPct val="0"/>
        </a:spcAft>
        <a:buChar char="•"/>
        <a:defRPr sz="2400">
          <a:solidFill>
            <a:schemeClr val="tx1"/>
          </a:solidFill>
          <a:latin typeface="+mn-lt"/>
          <a:ea typeface="+mn-ea"/>
        </a:defRPr>
      </a:lvl3pPr>
      <a:lvl4pPr marL="1600200" indent="-228600" algn="l" rtl="0" eaLnBrk="0" fontAlgn="base" hangingPunct="0">
        <a:lnSpc>
          <a:spcPct val="150000"/>
        </a:lnSpc>
        <a:spcBef>
          <a:spcPct val="20000"/>
        </a:spcBef>
        <a:spcAft>
          <a:spcPct val="0"/>
        </a:spcAft>
        <a:buChar char="–"/>
        <a:defRPr sz="2000">
          <a:solidFill>
            <a:schemeClr val="tx1"/>
          </a:solidFill>
          <a:latin typeface="+mn-lt"/>
          <a:ea typeface="+mn-ea"/>
        </a:defRPr>
      </a:lvl4pPr>
      <a:lvl5pPr marL="2057400" indent="-228600" algn="l" rtl="0" eaLnBrk="0" fontAlgn="base" hangingPunct="0">
        <a:lnSpc>
          <a:spcPct val="150000"/>
        </a:lnSpc>
        <a:spcBef>
          <a:spcPct val="20000"/>
        </a:spcBef>
        <a:spcAft>
          <a:spcPct val="0"/>
        </a:spcAft>
        <a:buChar char="»"/>
        <a:defRPr sz="2000">
          <a:solidFill>
            <a:schemeClr val="tx1"/>
          </a:solidFill>
          <a:latin typeface="+mn-lt"/>
          <a:ea typeface="+mn-ea"/>
        </a:defRPr>
      </a:lvl5pPr>
      <a:lvl6pPr marL="2514600" indent="-228600" algn="l" rtl="0" eaLnBrk="1" fontAlgn="base" hangingPunct="1">
        <a:spcBef>
          <a:spcPct val="20000"/>
        </a:spcBef>
        <a:spcAft>
          <a:spcPct val="0"/>
        </a:spcAft>
        <a:buChar char="»"/>
        <a:defRPr sz="2000">
          <a:solidFill>
            <a:schemeClr val="tx1"/>
          </a:solidFill>
          <a:latin typeface="+mn-lt"/>
          <a:ea typeface="+mn-ea"/>
        </a:defRPr>
      </a:lvl6pPr>
      <a:lvl7pPr marL="2971800" indent="-228600" algn="l" rtl="0" eaLnBrk="1" fontAlgn="base" hangingPunct="1">
        <a:spcBef>
          <a:spcPct val="20000"/>
        </a:spcBef>
        <a:spcAft>
          <a:spcPct val="0"/>
        </a:spcAft>
        <a:buChar char="»"/>
        <a:defRPr sz="2000">
          <a:solidFill>
            <a:schemeClr val="tx1"/>
          </a:solidFill>
          <a:latin typeface="+mn-lt"/>
          <a:ea typeface="+mn-ea"/>
        </a:defRPr>
      </a:lvl7pPr>
      <a:lvl8pPr marL="3429000" indent="-228600" algn="l" rtl="0" eaLnBrk="1" fontAlgn="base" hangingPunct="1">
        <a:spcBef>
          <a:spcPct val="20000"/>
        </a:spcBef>
        <a:spcAft>
          <a:spcPct val="0"/>
        </a:spcAft>
        <a:buChar char="»"/>
        <a:defRPr sz="2000">
          <a:solidFill>
            <a:schemeClr val="tx1"/>
          </a:solidFill>
          <a:latin typeface="+mn-lt"/>
          <a:ea typeface="+mn-ea"/>
        </a:defRPr>
      </a:lvl8pPr>
      <a:lvl9pPr marL="3886200" indent="-228600" algn="l" rtl="0" eaLnBrk="1" fontAlgn="base" hangingPunct="1">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5.wmf"/><Relationship Id="rId1" Type="http://schemas.openxmlformats.org/officeDocument/2006/relationships/oleObject" Target="../embeddings/oleObject1.bin"/></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8.wmf"/><Relationship Id="rId3" Type="http://schemas.openxmlformats.org/officeDocument/2006/relationships/oleObject" Target="../embeddings/oleObject3.bin"/><Relationship Id="rId2" Type="http://schemas.openxmlformats.org/officeDocument/2006/relationships/image" Target="../media/image7.wmf"/><Relationship Id="rId1" Type="http://schemas.openxmlformats.org/officeDocument/2006/relationships/oleObject" Target="../embeddings/oleObject2.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hyperlink" Target="&#20250;&#35745;&#32508;&#21512;&#31649;&#29702;&#36719;&#20214;&#21487;&#34892;&#24615;&#30740;&#31350;&#25253;&#21578;.doc" TargetMode="External"/><Relationship Id="rId1" Type="http://schemas.openxmlformats.org/officeDocument/2006/relationships/hyperlink" Target="&#36719;&#20214;&#24037;&#31243;&#25991;&#26723;&#27169;&#26495;/&#19968;&#12289;&#21487;&#34892;&#24615;&#30740;&#31350;&#25253;&#21578;.dot"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ctrTitle"/>
          </p:nvPr>
        </p:nvSpPr>
        <p:spPr>
          <a:xfrm>
            <a:off x="1116013" y="2060575"/>
            <a:ext cx="6934200" cy="533400"/>
          </a:xfrm>
        </p:spPr>
        <p:txBody>
          <a:bodyPr/>
          <a:lstStyle/>
          <a:p>
            <a:pPr eaLnBrk="1" hangingPunct="1">
              <a:defRPr/>
            </a:pPr>
            <a:r>
              <a:rPr lang="zh-CN" altLang="en-US" sz="5000" dirty="0">
                <a:latin typeface="+mn-ea"/>
                <a:ea typeface="+mn-ea"/>
              </a:rPr>
              <a:t>第</a:t>
            </a:r>
            <a:r>
              <a:rPr lang="en-US" altLang="zh-CN" sz="5000" dirty="0">
                <a:latin typeface="+mn-ea"/>
                <a:ea typeface="+mn-ea"/>
              </a:rPr>
              <a:t>4</a:t>
            </a:r>
            <a:r>
              <a:rPr lang="zh-CN" altLang="en-US" sz="5000" dirty="0">
                <a:latin typeface="+mn-ea"/>
                <a:ea typeface="+mn-ea"/>
              </a:rPr>
              <a:t>章 可行性研究</a:t>
            </a:r>
            <a:endParaRPr lang="en-US" altLang="zh-CN" sz="5000" dirty="0">
              <a:latin typeface="+mn-ea"/>
              <a:ea typeface="+mn-ea"/>
            </a:endParaRPr>
          </a:p>
        </p:txBody>
      </p:sp>
      <p:sp>
        <p:nvSpPr>
          <p:cNvPr id="16387" name="Rectangle 3"/>
          <p:cNvSpPr>
            <a:spLocks noGrp="1" noChangeArrowheads="1"/>
          </p:cNvSpPr>
          <p:nvPr>
            <p:ph type="subTitle" idx="1"/>
          </p:nvPr>
        </p:nvSpPr>
        <p:spPr>
          <a:xfrm>
            <a:off x="1619250" y="4076700"/>
            <a:ext cx="4395788" cy="533400"/>
          </a:xfrm>
        </p:spPr>
        <p:txBody>
          <a:bodyPr/>
          <a:lstStyle/>
          <a:p>
            <a:pPr eaLnBrk="1" hangingPunct="1">
              <a:defRPr/>
            </a:pPr>
            <a:r>
              <a:rPr lang="zh-CN" altLang="en-US" dirty="0">
                <a:latin typeface="+mn-ea"/>
              </a:rPr>
              <a:t>王美红</a:t>
            </a:r>
            <a:endParaRPr lang="en-US" altLang="zh-CN" dirty="0">
              <a:latin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内容占位符 2"/>
          <p:cNvSpPr>
            <a:spLocks noGrp="1"/>
          </p:cNvSpPr>
          <p:nvPr>
            <p:ph idx="1"/>
          </p:nvPr>
        </p:nvSpPr>
        <p:spPr/>
        <p:txBody>
          <a:bodyPr/>
          <a:lstStyle/>
          <a:p>
            <a:pPr marL="514350" indent="-514350" eaLnBrk="1" hangingPunct="1">
              <a:buFontTx/>
              <a:buAutoNum type="arabicPeriod" startAt="3"/>
              <a:defRPr/>
            </a:pPr>
            <a:r>
              <a:rPr lang="zh-CN" dirty="0">
                <a:latin typeface="+mn-ea"/>
              </a:rPr>
              <a:t>自动估计成本技术</a:t>
            </a:r>
            <a:endParaRPr lang="en-US" altLang="zh-CN" dirty="0">
              <a:latin typeface="+mn-ea"/>
            </a:endParaRPr>
          </a:p>
          <a:p>
            <a:pPr marL="914400" lvl="1" indent="-514350" eaLnBrk="1" hangingPunct="1">
              <a:defRPr/>
            </a:pPr>
            <a:r>
              <a:rPr lang="zh-CN" altLang="en-US" dirty="0">
                <a:solidFill>
                  <a:schemeClr val="tx2"/>
                </a:solidFill>
                <a:latin typeface="+mn-ea"/>
              </a:rPr>
              <a:t>采用自动估计成本的软件</a:t>
            </a:r>
            <a:endParaRPr lang="en-US" altLang="zh-CN" dirty="0">
              <a:solidFill>
                <a:schemeClr val="tx2"/>
              </a:solidFill>
              <a:latin typeface="+mn-ea"/>
            </a:endParaRPr>
          </a:p>
          <a:p>
            <a:pPr marL="914400" lvl="1" indent="-514350" eaLnBrk="1" hangingPunct="1">
              <a:defRPr/>
            </a:pPr>
            <a:r>
              <a:rPr lang="zh-CN" altLang="en-US" dirty="0">
                <a:solidFill>
                  <a:schemeClr val="tx2"/>
                </a:solidFill>
                <a:latin typeface="+mn-ea"/>
              </a:rPr>
              <a:t>需要以长期搜集的大量历史数据作为基础，还需良好的数据库系统的支持</a:t>
            </a:r>
            <a:endParaRPr lang="zh-CN" altLang="en-US" dirty="0">
              <a:latin typeface="+mn-ea"/>
            </a:endParaRPr>
          </a:p>
        </p:txBody>
      </p:sp>
      <p:sp>
        <p:nvSpPr>
          <p:cNvPr id="8" name="标题 1"/>
          <p:cNvSpPr txBox="1"/>
          <p:nvPr/>
        </p:nvSpPr>
        <p:spPr bwMode="white">
          <a:xfrm>
            <a:off x="1116013" y="549275"/>
            <a:ext cx="7239000" cy="563563"/>
          </a:xfrm>
          <a:prstGeom prst="rect">
            <a:avLst/>
          </a:prstGeom>
          <a:noFill/>
          <a:ln w="9525">
            <a:noFill/>
            <a:miter lim="800000"/>
          </a:ln>
        </p:spPr>
        <p:txBody>
          <a:bodyPr anchor="ctr"/>
          <a:lstStyle/>
          <a:p>
            <a:pPr algn="ctr" eaLnBrk="1" hangingPunct="1">
              <a:defRPr/>
            </a:pPr>
            <a:r>
              <a:rPr lang="zh-CN" altLang="en-US" sz="3600" b="1" kern="0" dirty="0">
                <a:latin typeface="+mj-lt"/>
                <a:ea typeface="+mj-ea"/>
                <a:cs typeface="+mj-cs"/>
              </a:rPr>
              <a:t>三种成本估算技术</a:t>
            </a:r>
            <a:endParaRPr lang="zh-CN" altLang="en-US" sz="3600" b="1" kern="0" dirty="0">
              <a:latin typeface="+mj-lt"/>
              <a:ea typeface="+mj-ea"/>
              <a:cs typeface="+mj-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标题 1"/>
          <p:cNvSpPr>
            <a:spLocks noGrp="1"/>
          </p:cNvSpPr>
          <p:nvPr>
            <p:ph type="title"/>
          </p:nvPr>
        </p:nvSpPr>
        <p:spPr/>
        <p:txBody>
          <a:bodyPr/>
          <a:lstStyle/>
          <a:p>
            <a:pPr eaLnBrk="1" hangingPunct="1">
              <a:defRPr/>
            </a:pPr>
            <a:r>
              <a:rPr lang="en-US" altLang="zh-CN" dirty="0">
                <a:latin typeface="+mn-ea"/>
                <a:ea typeface="+mn-ea"/>
              </a:rPr>
              <a:t>3.2 </a:t>
            </a: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endParaRPr lang="zh-CN" altLang="en-US" dirty="0">
              <a:latin typeface="+mn-ea"/>
              <a:ea typeface="+mn-ea"/>
            </a:endParaRPr>
          </a:p>
        </p:txBody>
      </p:sp>
      <p:sp>
        <p:nvSpPr>
          <p:cNvPr id="46083" name="内容占位符 2"/>
          <p:cNvSpPr>
            <a:spLocks noGrp="1"/>
          </p:cNvSpPr>
          <p:nvPr>
            <p:ph idx="1"/>
          </p:nvPr>
        </p:nvSpPr>
        <p:spPr/>
        <p:txBody>
          <a:bodyPr/>
          <a:lstStyle/>
          <a:p>
            <a:pPr eaLnBrk="1" hangingPunct="1">
              <a:defRPr/>
            </a:pPr>
            <a:r>
              <a:rPr lang="zh-CN" altLang="en-US" dirty="0">
                <a:latin typeface="+mn-ea"/>
              </a:rPr>
              <a:t>估计开发成本</a:t>
            </a:r>
            <a:endParaRPr lang="en-US" altLang="zh-CN" dirty="0">
              <a:latin typeface="+mn-ea"/>
            </a:endParaRPr>
          </a:p>
          <a:p>
            <a:pPr lvl="1" eaLnBrk="1" hangingPunct="1">
              <a:defRPr/>
            </a:pPr>
            <a:r>
              <a:rPr lang="zh-CN" altLang="en-US" dirty="0">
                <a:latin typeface="+mn-ea"/>
              </a:rPr>
              <a:t>更具体的方法后续章节介绍</a:t>
            </a:r>
            <a:endParaRPr lang="en-US" altLang="zh-CN" dirty="0">
              <a:latin typeface="+mn-ea"/>
            </a:endParaRPr>
          </a:p>
          <a:p>
            <a:pPr eaLnBrk="1" hangingPunct="1">
              <a:defRPr/>
            </a:pPr>
            <a:r>
              <a:rPr lang="zh-CN" altLang="en-US" dirty="0">
                <a:latin typeface="+mn-ea"/>
              </a:rPr>
              <a:t>估计运行费用</a:t>
            </a:r>
            <a:endParaRPr lang="en-US" altLang="zh-CN" dirty="0">
              <a:latin typeface="+mn-ea"/>
            </a:endParaRPr>
          </a:p>
          <a:p>
            <a:pPr lvl="1" eaLnBrk="1" hangingPunct="1">
              <a:defRPr/>
            </a:pPr>
            <a:r>
              <a:rPr lang="zh-CN" altLang="en-US" dirty="0">
                <a:latin typeface="+mn-ea"/>
              </a:rPr>
              <a:t>系统的操作费用（操作员人数，工作时间，消耗的物资等）和维护费用</a:t>
            </a:r>
            <a:endParaRPr lang="en-US" altLang="zh-CN" dirty="0">
              <a:latin typeface="+mn-ea"/>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hangingPunct="1">
              <a:defRPr/>
            </a:pPr>
            <a:r>
              <a:rPr lang="en-US" altLang="zh-CN" dirty="0">
                <a:latin typeface="+mn-ea"/>
              </a:rPr>
              <a:t>3.2 </a:t>
            </a:r>
            <a:r>
              <a:rPr lang="zh-CN" altLang="en-US" dirty="0">
                <a:latin typeface="+mn-ea"/>
              </a:rPr>
              <a:t>成本</a:t>
            </a:r>
            <a:r>
              <a:rPr lang="en-US" altLang="zh-CN" dirty="0">
                <a:latin typeface="+mn-ea"/>
              </a:rPr>
              <a:t>/</a:t>
            </a:r>
            <a:r>
              <a:rPr lang="zh-CN" altLang="en-US" dirty="0">
                <a:latin typeface="+mn-ea"/>
              </a:rPr>
              <a:t>效益分析的方法</a:t>
            </a:r>
            <a:endParaRPr lang="zh-CN" altLang="en-US" dirty="0"/>
          </a:p>
        </p:txBody>
      </p:sp>
      <p:sp>
        <p:nvSpPr>
          <p:cNvPr id="3" name="内容占位符 2"/>
          <p:cNvSpPr>
            <a:spLocks noGrp="1"/>
          </p:cNvSpPr>
          <p:nvPr>
            <p:ph idx="1"/>
          </p:nvPr>
        </p:nvSpPr>
        <p:spPr/>
        <p:txBody>
          <a:bodyPr/>
          <a:lstStyle/>
          <a:p>
            <a:pPr eaLnBrk="1" hangingPunct="1">
              <a:defRPr/>
            </a:pPr>
            <a:r>
              <a:rPr lang="zh-CN" altLang="en-US" dirty="0">
                <a:latin typeface="+mn-ea"/>
              </a:rPr>
              <a:t>新系统将带来的经济效益</a:t>
            </a:r>
            <a:endParaRPr lang="en-US" altLang="zh-CN" dirty="0">
              <a:latin typeface="+mn-ea"/>
            </a:endParaRPr>
          </a:p>
          <a:p>
            <a:pPr lvl="1" eaLnBrk="1" hangingPunct="1">
              <a:defRPr/>
            </a:pPr>
            <a:r>
              <a:rPr lang="zh-CN" altLang="en-US" dirty="0">
                <a:latin typeface="+mn-ea"/>
              </a:rPr>
              <a:t>使用新系统而增加的收入和使用新系统可以节省的运行费用</a:t>
            </a:r>
            <a:endParaRPr lang="zh-CN" altLang="en-US" dirty="0">
              <a:latin typeface="+mn-ea"/>
            </a:endParaRPr>
          </a:p>
          <a:p>
            <a:pPr eaLnBrk="1" hangingPunct="1">
              <a:defRPr/>
            </a:pPr>
            <a:endParaRPr lang="zh-CN"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endParaRPr lang="zh-CN" altLang="en-US">
              <a:latin typeface="+mn-ea"/>
              <a:ea typeface="+mn-ea"/>
            </a:endParaRPr>
          </a:p>
        </p:txBody>
      </p:sp>
      <p:sp>
        <p:nvSpPr>
          <p:cNvPr id="1028" name="内容占位符 2"/>
          <p:cNvSpPr>
            <a:spLocks noGrp="1"/>
          </p:cNvSpPr>
          <p:nvPr>
            <p:ph idx="1"/>
          </p:nvPr>
        </p:nvSpPr>
        <p:spPr/>
        <p:txBody>
          <a:bodyPr/>
          <a:lstStyle/>
          <a:p>
            <a:pPr eaLnBrk="1" hangingPunct="1">
              <a:lnSpc>
                <a:spcPct val="100000"/>
              </a:lnSpc>
              <a:defRPr/>
            </a:pPr>
            <a:r>
              <a:rPr lang="zh-CN" altLang="en-US" dirty="0">
                <a:latin typeface="+mn-ea"/>
              </a:rPr>
              <a:t>不能简单地比较成本和效益，应该考虑货币的时间价值</a:t>
            </a:r>
            <a:endParaRPr lang="en-US" altLang="zh-CN" dirty="0">
              <a:latin typeface="+mn-ea"/>
            </a:endParaRPr>
          </a:p>
          <a:p>
            <a:pPr marL="914400" lvl="1" indent="-457200" eaLnBrk="1" hangingPunct="1">
              <a:lnSpc>
                <a:spcPct val="100000"/>
              </a:lnSpc>
              <a:buFontTx/>
              <a:buAutoNum type="arabicPeriod"/>
              <a:defRPr/>
            </a:pPr>
            <a:r>
              <a:rPr lang="zh-CN" altLang="en-US" dirty="0">
                <a:latin typeface="+mn-ea"/>
              </a:rPr>
              <a:t>货币的时间价值</a:t>
            </a: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Tx/>
              <a:buAutoNum type="arabicPeriod"/>
              <a:defRPr/>
            </a:pPr>
            <a:endParaRPr lang="en-US" altLang="zh-CN" dirty="0">
              <a:latin typeface="+mn-ea"/>
            </a:endParaRPr>
          </a:p>
          <a:p>
            <a:pPr marL="914400" lvl="1" indent="-457200" eaLnBrk="1" hangingPunct="1">
              <a:lnSpc>
                <a:spcPct val="100000"/>
              </a:lnSpc>
              <a:buFont typeface="Wingdings" panose="05000000000000000000" pitchFamily="2" charset="2"/>
              <a:buNone/>
              <a:defRPr/>
            </a:pPr>
            <a:r>
              <a:rPr lang="zh-CN" altLang="en-US" dirty="0">
                <a:latin typeface="+mn-ea"/>
              </a:rPr>
              <a:t>例如，修改一个已有的库存清单系统，使它能在每天送给采购员一份</a:t>
            </a:r>
            <a:r>
              <a:rPr lang="zh-CN" altLang="en-US" dirty="0">
                <a:solidFill>
                  <a:schemeClr val="tx2"/>
                </a:solidFill>
                <a:latin typeface="+mn-ea"/>
              </a:rPr>
              <a:t>定货报表。投入大约需</a:t>
            </a:r>
            <a:r>
              <a:rPr lang="en-US" altLang="zh-CN" dirty="0">
                <a:solidFill>
                  <a:schemeClr val="tx2"/>
                </a:solidFill>
                <a:latin typeface="+mn-ea"/>
              </a:rPr>
              <a:t>5000</a:t>
            </a:r>
            <a:r>
              <a:rPr lang="zh-CN" altLang="en-US" dirty="0">
                <a:solidFill>
                  <a:schemeClr val="tx2"/>
                </a:solidFill>
                <a:latin typeface="+mn-ea"/>
              </a:rPr>
              <a:t>元，估计每年节省</a:t>
            </a:r>
            <a:r>
              <a:rPr lang="en-US" altLang="zh-CN" dirty="0">
                <a:solidFill>
                  <a:schemeClr val="tx2"/>
                </a:solidFill>
                <a:latin typeface="+mn-ea"/>
              </a:rPr>
              <a:t>2500</a:t>
            </a:r>
            <a:r>
              <a:rPr lang="zh-CN" altLang="en-US" dirty="0">
                <a:solidFill>
                  <a:schemeClr val="tx2"/>
                </a:solidFill>
                <a:latin typeface="+mn-ea"/>
              </a:rPr>
              <a:t>元，</a:t>
            </a:r>
            <a:r>
              <a:rPr lang="en-US" altLang="zh-CN" dirty="0">
                <a:solidFill>
                  <a:schemeClr val="tx2"/>
                </a:solidFill>
                <a:latin typeface="+mn-ea"/>
              </a:rPr>
              <a:t>5</a:t>
            </a:r>
            <a:r>
              <a:rPr lang="zh-CN" altLang="en-US" dirty="0">
                <a:solidFill>
                  <a:schemeClr val="tx2"/>
                </a:solidFill>
                <a:latin typeface="+mn-ea"/>
              </a:rPr>
              <a:t>年共可节省</a:t>
            </a:r>
            <a:r>
              <a:rPr lang="en-US" altLang="zh-CN" dirty="0">
                <a:solidFill>
                  <a:schemeClr val="tx2"/>
                </a:solidFill>
                <a:latin typeface="+mn-ea"/>
              </a:rPr>
              <a:t>12500</a:t>
            </a:r>
            <a:r>
              <a:rPr lang="zh-CN" altLang="en-US" dirty="0">
                <a:solidFill>
                  <a:schemeClr val="tx2"/>
                </a:solidFill>
                <a:latin typeface="+mn-ea"/>
              </a:rPr>
              <a:t>元</a:t>
            </a:r>
            <a:endParaRPr lang="zh-CN" dirty="0">
              <a:solidFill>
                <a:schemeClr val="tx2"/>
              </a:solidFill>
              <a:latin typeface="+mn-ea"/>
            </a:endParaRPr>
          </a:p>
          <a:p>
            <a:pPr marL="914400" lvl="1" indent="-457200" eaLnBrk="1" hangingPunct="1">
              <a:lnSpc>
                <a:spcPct val="100000"/>
              </a:lnSpc>
              <a:buFontTx/>
              <a:buAutoNum type="arabicPeriod"/>
              <a:defRPr/>
            </a:pPr>
            <a:endParaRPr lang="en-US" altLang="zh-CN" dirty="0">
              <a:latin typeface="+mn-ea"/>
            </a:endParaRPr>
          </a:p>
          <a:p>
            <a:pPr marL="1314450" lvl="2" indent="-457200" eaLnBrk="1" hangingPunct="1">
              <a:lnSpc>
                <a:spcPct val="100000"/>
              </a:lnSpc>
              <a:buFontTx/>
              <a:buAutoNum type="arabicPeriod"/>
              <a:defRPr/>
            </a:pPr>
            <a:endParaRPr lang="zh-CN" altLang="en-US" dirty="0">
              <a:latin typeface="+mn-ea"/>
            </a:endParaRPr>
          </a:p>
        </p:txBody>
      </p:sp>
      <p:graphicFrame>
        <p:nvGraphicFramePr>
          <p:cNvPr id="41988" name="Object 2"/>
          <p:cNvGraphicFramePr>
            <a:graphicFrameLocks noChangeAspect="1"/>
          </p:cNvGraphicFramePr>
          <p:nvPr/>
        </p:nvGraphicFramePr>
        <p:xfrm>
          <a:off x="2195513" y="3284538"/>
          <a:ext cx="2590800" cy="1447800"/>
        </p:xfrm>
        <a:graphic>
          <a:graphicData uri="http://schemas.openxmlformats.org/presentationml/2006/ole">
            <mc:AlternateContent xmlns:mc="http://schemas.openxmlformats.org/markup-compatibility/2006">
              <mc:Choice xmlns:v="urn:schemas-microsoft-com:vml" Requires="v">
                <p:oleObj spid="_x0000_s2" name="公式" r:id="rId1" imgW="862965" imgH="482600" progId="Equation.3">
                  <p:embed/>
                </p:oleObj>
              </mc:Choice>
              <mc:Fallback>
                <p:oleObj name="公式" r:id="rId1" imgW="862965" imgH="4826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513" y="3284538"/>
                        <a:ext cx="2590800" cy="144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1989" name="TextBox 7"/>
          <p:cNvSpPr txBox="1">
            <a:spLocks noChangeArrowheads="1"/>
          </p:cNvSpPr>
          <p:nvPr/>
        </p:nvSpPr>
        <p:spPr bwMode="auto">
          <a:xfrm>
            <a:off x="5435600" y="3644900"/>
            <a:ext cx="2857500"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400"/>
              <a:t>i: </a:t>
            </a:r>
            <a:r>
              <a:rPr lang="zh-CN" altLang="en-US" sz="2400"/>
              <a:t>利率，</a:t>
            </a:r>
            <a:r>
              <a:rPr lang="en-US" altLang="zh-CN" sz="2400"/>
              <a:t>n</a:t>
            </a:r>
            <a:r>
              <a:rPr lang="zh-CN" altLang="en-US" sz="2400"/>
              <a:t>：年数，</a:t>
            </a:r>
            <a:r>
              <a:rPr lang="en-US" altLang="zh-CN" sz="2400"/>
              <a:t>P</a:t>
            </a:r>
            <a:r>
              <a:rPr lang="zh-CN" altLang="en-US" sz="2400"/>
              <a:t>：存入钱数</a:t>
            </a:r>
            <a:endParaRPr lang="zh-CN" altLang="en-US" sz="240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pPr marL="342900" indent="-342900" eaLnBrk="1" hangingPunct="1">
              <a:defRPr/>
            </a:pPr>
            <a:r>
              <a:rPr lang="zh-CN" altLang="en-US">
                <a:latin typeface="+mn-ea"/>
                <a:ea typeface="+mn-ea"/>
              </a:rPr>
              <a:t>货币的时间价值</a:t>
            </a:r>
            <a:endParaRPr lang="zh-CN" altLang="en-US">
              <a:latin typeface="+mn-ea"/>
              <a:ea typeface="+mn-ea"/>
            </a:endParaRPr>
          </a:p>
        </p:txBody>
      </p:sp>
      <p:pic>
        <p:nvPicPr>
          <p:cNvPr id="43011" name="Picture 4"/>
          <p:cNvPicPr>
            <a:picLocks noGrp="1" noChangeAspect="1" noChangeArrowheads="1"/>
          </p:cNvPicPr>
          <p:nvPr>
            <p:ph idx="1"/>
          </p:nvPr>
        </p:nvPicPr>
        <p:blipFill>
          <a:blip r:embed="rId1">
            <a:extLst>
              <a:ext uri="{28A0092B-C50C-407E-A947-70E740481C1C}">
                <a14:useLocalDpi xmlns:a14="http://schemas.microsoft.com/office/drawing/2010/main" val="0"/>
              </a:ext>
            </a:extLst>
          </a:blip>
          <a:srcRect/>
          <a:stretch>
            <a:fillRect/>
          </a:stretch>
        </p:blipFill>
        <p:spPr>
          <a:xfrm>
            <a:off x="357188" y="2857500"/>
            <a:ext cx="8626475" cy="2286000"/>
          </a:xfrm>
          <a:noFill/>
        </p:spPr>
      </p:pic>
      <p:sp>
        <p:nvSpPr>
          <p:cNvPr id="43012" name="TextBox 6"/>
          <p:cNvSpPr txBox="1">
            <a:spLocks noChangeArrowheads="1"/>
          </p:cNvSpPr>
          <p:nvPr/>
        </p:nvSpPr>
        <p:spPr bwMode="auto">
          <a:xfrm>
            <a:off x="1428750" y="1785938"/>
            <a:ext cx="642937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800">
                <a:solidFill>
                  <a:srgbClr val="FF0000"/>
                </a:solidFill>
              </a:rPr>
              <a:t>12500</a:t>
            </a:r>
            <a:r>
              <a:rPr lang="zh-CN" altLang="en-US" sz="2800">
                <a:solidFill>
                  <a:srgbClr val="FF0000"/>
                </a:solidFill>
              </a:rPr>
              <a:t>是若干年以后节省的钱，不能直接和现在投资的</a:t>
            </a:r>
            <a:r>
              <a:rPr lang="en-US" altLang="zh-CN" sz="2800">
                <a:solidFill>
                  <a:srgbClr val="FF0000"/>
                </a:solidFill>
              </a:rPr>
              <a:t>5000</a:t>
            </a:r>
            <a:r>
              <a:rPr lang="zh-CN" altLang="en-US" sz="2800">
                <a:solidFill>
                  <a:srgbClr val="FF0000"/>
                </a:solidFill>
              </a:rPr>
              <a:t>元直接相比较！！</a:t>
            </a:r>
            <a:endParaRPr lang="zh-CN" altLang="en-US" sz="2800">
              <a:solidFill>
                <a:srgbClr val="FF0000"/>
              </a:solidFill>
            </a:endParaRPr>
          </a:p>
        </p:txBody>
      </p:sp>
      <p:sp>
        <p:nvSpPr>
          <p:cNvPr id="43013" name="TextBox 7"/>
          <p:cNvSpPr txBox="1">
            <a:spLocks noChangeArrowheads="1"/>
          </p:cNvSpPr>
          <p:nvPr/>
        </p:nvSpPr>
        <p:spPr bwMode="auto">
          <a:xfrm>
            <a:off x="3714750" y="5214938"/>
            <a:ext cx="1260475" cy="49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en-US" altLang="zh-CN" sz="2600"/>
              <a:t>i</a:t>
            </a:r>
            <a:r>
              <a:rPr lang="zh-CN" altLang="en-US" sz="2600"/>
              <a:t>取</a:t>
            </a:r>
            <a:r>
              <a:rPr lang="en-US" altLang="zh-CN" sz="2600"/>
              <a:t>12%</a:t>
            </a:r>
            <a:endParaRPr lang="zh-CN" altLang="en-US" sz="260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标题 1"/>
          <p:cNvSpPr>
            <a:spLocks noGrp="1"/>
          </p:cNvSpPr>
          <p:nvPr>
            <p:ph type="title"/>
          </p:nvPr>
        </p:nvSpPr>
        <p:spPr/>
        <p:txBody>
          <a:bodyPr/>
          <a:lstStyle/>
          <a:p>
            <a:pPr eaLnBrk="1" hangingPunct="1">
              <a:defRPr/>
            </a:pPr>
            <a:r>
              <a:rPr lang="zh-CN" altLang="en-US" dirty="0">
                <a:latin typeface="+mn-ea"/>
                <a:ea typeface="+mn-ea"/>
              </a:rPr>
              <a:t>成本</a:t>
            </a:r>
            <a:r>
              <a:rPr lang="en-US" altLang="zh-CN" dirty="0">
                <a:latin typeface="+mn-ea"/>
                <a:ea typeface="+mn-ea"/>
              </a:rPr>
              <a:t>/</a:t>
            </a:r>
            <a:r>
              <a:rPr lang="zh-CN" altLang="en-US" dirty="0">
                <a:latin typeface="+mn-ea"/>
                <a:ea typeface="+mn-ea"/>
              </a:rPr>
              <a:t>效益分析的方法</a:t>
            </a:r>
            <a:endParaRPr lang="zh-CN" altLang="en-US" dirty="0">
              <a:latin typeface="+mn-ea"/>
              <a:ea typeface="+mn-ea"/>
            </a:endParaRPr>
          </a:p>
        </p:txBody>
      </p:sp>
      <p:sp>
        <p:nvSpPr>
          <p:cNvPr id="48131" name="内容占位符 2"/>
          <p:cNvSpPr>
            <a:spLocks noGrp="1"/>
          </p:cNvSpPr>
          <p:nvPr>
            <p:ph idx="1"/>
          </p:nvPr>
        </p:nvSpPr>
        <p:spPr/>
        <p:txBody>
          <a:bodyPr/>
          <a:lstStyle/>
          <a:p>
            <a:pPr marL="914400" lvl="1" indent="-514350" eaLnBrk="1" hangingPunct="1">
              <a:buFontTx/>
              <a:buAutoNum type="arabicPeriod" startAt="2"/>
              <a:defRPr/>
            </a:pPr>
            <a:r>
              <a:rPr lang="zh-CN" altLang="en-US" dirty="0">
                <a:solidFill>
                  <a:schemeClr val="tx2"/>
                </a:solidFill>
                <a:latin typeface="+mn-ea"/>
              </a:rPr>
              <a:t>投资回收期</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所谓的投资回收期就是使累计的经济效益等于最初投资所需要的时间</a:t>
            </a:r>
            <a:endParaRPr lang="en-US" altLang="zh-CN" dirty="0">
              <a:solidFill>
                <a:schemeClr val="tx2"/>
              </a:solidFill>
              <a:latin typeface="+mn-ea"/>
            </a:endParaRPr>
          </a:p>
          <a:p>
            <a:pPr marL="1314450" lvl="2" indent="-514350" eaLnBrk="1" hangingPunct="1">
              <a:defRPr/>
            </a:pPr>
            <a:r>
              <a:rPr lang="zh-CN" altLang="en-US" dirty="0">
                <a:solidFill>
                  <a:schemeClr val="tx2"/>
                </a:solidFill>
                <a:latin typeface="+mn-ea"/>
              </a:rPr>
              <a:t>比如一个系统投资</a:t>
            </a:r>
            <a:r>
              <a:rPr lang="en-US" altLang="zh-CN" dirty="0">
                <a:solidFill>
                  <a:schemeClr val="tx2"/>
                </a:solidFill>
                <a:latin typeface="+mn-ea"/>
              </a:rPr>
              <a:t>5000</a:t>
            </a:r>
            <a:r>
              <a:rPr lang="zh-CN" altLang="en-US" dirty="0">
                <a:solidFill>
                  <a:schemeClr val="tx2"/>
                </a:solidFill>
                <a:latin typeface="+mn-ea"/>
              </a:rPr>
              <a:t>元，两年后节省</a:t>
            </a:r>
            <a:r>
              <a:rPr lang="en-US" altLang="zh-CN" dirty="0">
                <a:solidFill>
                  <a:schemeClr val="tx2"/>
                </a:solidFill>
                <a:latin typeface="+mn-ea"/>
              </a:rPr>
              <a:t>4225.12</a:t>
            </a:r>
            <a:r>
              <a:rPr lang="zh-CN" altLang="en-US" dirty="0">
                <a:solidFill>
                  <a:schemeClr val="tx2"/>
                </a:solidFill>
                <a:latin typeface="+mn-ea"/>
              </a:rPr>
              <a:t>元（比投资少</a:t>
            </a:r>
            <a:r>
              <a:rPr lang="en-US" altLang="zh-CN" dirty="0">
                <a:solidFill>
                  <a:schemeClr val="tx2"/>
                </a:solidFill>
                <a:latin typeface="+mn-ea"/>
              </a:rPr>
              <a:t>774.88</a:t>
            </a:r>
            <a:r>
              <a:rPr lang="zh-CN" altLang="en-US" dirty="0">
                <a:solidFill>
                  <a:schemeClr val="tx2"/>
                </a:solidFill>
                <a:latin typeface="+mn-ea"/>
              </a:rPr>
              <a:t>元），第三年以后节省</a:t>
            </a:r>
            <a:r>
              <a:rPr lang="en-US" altLang="zh-CN" dirty="0">
                <a:solidFill>
                  <a:schemeClr val="tx2"/>
                </a:solidFill>
                <a:latin typeface="+mn-ea"/>
              </a:rPr>
              <a:t>1799.45</a:t>
            </a:r>
            <a:r>
              <a:rPr lang="zh-CN" altLang="en-US" dirty="0">
                <a:solidFill>
                  <a:schemeClr val="tx2"/>
                </a:solidFill>
                <a:latin typeface="+mn-ea"/>
              </a:rPr>
              <a:t>元，投资回收期为</a:t>
            </a:r>
            <a:r>
              <a:rPr lang="en-US" altLang="zh-CN" dirty="0">
                <a:solidFill>
                  <a:schemeClr val="tx2"/>
                </a:solidFill>
                <a:latin typeface="+mn-ea"/>
              </a:rPr>
              <a:t>2+774.88/1779.45 =2.4</a:t>
            </a:r>
            <a:r>
              <a:rPr lang="zh-CN" altLang="en-US" dirty="0">
                <a:solidFill>
                  <a:schemeClr val="tx2"/>
                </a:solidFill>
                <a:latin typeface="+mn-ea"/>
              </a:rPr>
              <a:t>年</a:t>
            </a:r>
            <a:endParaRPr lang="zh-CN" altLang="en-US" dirty="0">
              <a:solidFill>
                <a:schemeClr val="tx2"/>
              </a:solidFill>
              <a:latin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标题 1"/>
          <p:cNvSpPr>
            <a:spLocks noGrp="1"/>
          </p:cNvSpPr>
          <p:nvPr>
            <p:ph type="title"/>
          </p:nvPr>
        </p:nvSpPr>
        <p:spPr/>
        <p:txBody>
          <a:bodyPr/>
          <a:lstStyle/>
          <a:p>
            <a:pPr eaLnBrk="1" hangingPunct="1">
              <a:defRPr/>
            </a:pPr>
            <a:r>
              <a:rPr lang="zh-CN" altLang="en-US">
                <a:latin typeface="+mn-ea"/>
                <a:ea typeface="+mn-ea"/>
              </a:rPr>
              <a:t>成本</a:t>
            </a:r>
            <a:r>
              <a:rPr lang="en-US" altLang="zh-CN">
                <a:latin typeface="+mn-ea"/>
                <a:ea typeface="+mn-ea"/>
              </a:rPr>
              <a:t>/</a:t>
            </a:r>
            <a:r>
              <a:rPr lang="zh-CN" altLang="en-US">
                <a:latin typeface="+mn-ea"/>
                <a:ea typeface="+mn-ea"/>
              </a:rPr>
              <a:t>效益分析的方法</a:t>
            </a:r>
            <a:endParaRPr lang="zh-CN" altLang="en-US">
              <a:latin typeface="+mn-ea"/>
              <a:ea typeface="+mn-ea"/>
            </a:endParaRPr>
          </a:p>
        </p:txBody>
      </p:sp>
      <p:sp>
        <p:nvSpPr>
          <p:cNvPr id="2053" name="内容占位符 2"/>
          <p:cNvSpPr>
            <a:spLocks noGrp="1"/>
          </p:cNvSpPr>
          <p:nvPr>
            <p:ph idx="1"/>
          </p:nvPr>
        </p:nvSpPr>
        <p:spPr/>
        <p:txBody>
          <a:bodyPr/>
          <a:lstStyle/>
          <a:p>
            <a:pPr marL="914400" lvl="1" indent="-514350" eaLnBrk="1" hangingPunct="1">
              <a:lnSpc>
                <a:spcPct val="100000"/>
              </a:lnSpc>
              <a:buFontTx/>
              <a:buAutoNum type="arabicPeriod" startAt="3"/>
              <a:defRPr/>
            </a:pPr>
            <a:r>
              <a:rPr lang="zh-CN" altLang="en-US" dirty="0">
                <a:solidFill>
                  <a:schemeClr val="tx2"/>
                </a:solidFill>
                <a:latin typeface="+mn-ea"/>
              </a:rPr>
              <a:t>纯收入</a:t>
            </a:r>
            <a:endParaRPr lang="en-US" altLang="zh-CN" dirty="0">
              <a:solidFill>
                <a:schemeClr val="tx2"/>
              </a:solidFill>
              <a:latin typeface="+mn-ea"/>
            </a:endParaRPr>
          </a:p>
          <a:p>
            <a:pPr marL="1314450" lvl="2" indent="-514350" eaLnBrk="1" hangingPunct="1">
              <a:lnSpc>
                <a:spcPct val="100000"/>
              </a:lnSpc>
              <a:defRPr/>
            </a:pPr>
            <a:r>
              <a:rPr lang="zh-CN" altLang="en-US" dirty="0">
                <a:solidFill>
                  <a:schemeClr val="tx2"/>
                </a:solidFill>
                <a:latin typeface="+mn-ea"/>
              </a:rPr>
              <a:t>系统的累积经济效益（这和成现在值）与投资之差</a:t>
            </a:r>
            <a:endParaRPr lang="zh-CN" altLang="en-US" dirty="0">
              <a:solidFill>
                <a:schemeClr val="tx2"/>
              </a:solidFill>
              <a:latin typeface="+mn-ea"/>
            </a:endParaRPr>
          </a:p>
          <a:p>
            <a:pPr marL="1314450" lvl="2" indent="-514350" eaLnBrk="1" hangingPunct="1">
              <a:lnSpc>
                <a:spcPct val="100000"/>
              </a:lnSpc>
              <a:defRPr/>
            </a:pPr>
            <a:r>
              <a:rPr lang="zh-CN" altLang="en-US" dirty="0">
                <a:solidFill>
                  <a:schemeClr val="tx2"/>
                </a:solidFill>
                <a:latin typeface="+mn-ea"/>
              </a:rPr>
              <a:t>例如上述修改库存清单系统，工程的纯收入是：</a:t>
            </a:r>
            <a:endParaRPr lang="en-US" altLang="zh-CN" dirty="0">
              <a:solidFill>
                <a:schemeClr val="tx2"/>
              </a:solidFill>
              <a:latin typeface="+mn-ea"/>
            </a:endParaRPr>
          </a:p>
          <a:p>
            <a:pPr marL="1771650" lvl="3" indent="-514350" eaLnBrk="1" hangingPunct="1">
              <a:lnSpc>
                <a:spcPct val="100000"/>
              </a:lnSpc>
              <a:defRPr/>
            </a:pPr>
            <a:r>
              <a:rPr lang="en-US" altLang="zh-CN" dirty="0">
                <a:solidFill>
                  <a:schemeClr val="tx2"/>
                </a:solidFill>
                <a:latin typeface="+mn-ea"/>
              </a:rPr>
              <a:t>9011.94-5000 = 4011.94(</a:t>
            </a:r>
            <a:r>
              <a:rPr lang="zh-CN" altLang="en-US" dirty="0">
                <a:solidFill>
                  <a:schemeClr val="tx2"/>
                </a:solidFill>
                <a:latin typeface="+mn-ea"/>
              </a:rPr>
              <a:t>元</a:t>
            </a:r>
            <a:r>
              <a:rPr lang="en-US" altLang="zh-CN" dirty="0">
                <a:solidFill>
                  <a:schemeClr val="tx2"/>
                </a:solidFill>
                <a:latin typeface="+mn-ea"/>
              </a:rPr>
              <a:t>)</a:t>
            </a:r>
            <a:endParaRPr lang="en-US" altLang="zh-CN" dirty="0">
              <a:solidFill>
                <a:schemeClr val="tx2"/>
              </a:solidFill>
              <a:latin typeface="+mn-ea"/>
            </a:endParaRPr>
          </a:p>
          <a:p>
            <a:pPr marL="914400" lvl="1" indent="-514350" eaLnBrk="1" hangingPunct="1">
              <a:lnSpc>
                <a:spcPct val="100000"/>
              </a:lnSpc>
              <a:buFontTx/>
              <a:buAutoNum type="arabicPeriod" startAt="3"/>
              <a:defRPr/>
            </a:pPr>
            <a:r>
              <a:rPr lang="zh-CN" altLang="en-US" dirty="0">
                <a:solidFill>
                  <a:schemeClr val="tx2"/>
                </a:solidFill>
                <a:latin typeface="+mn-ea"/>
              </a:rPr>
              <a:t>投资回收率</a:t>
            </a:r>
            <a:endParaRPr lang="en-US" altLang="zh-CN" dirty="0">
              <a:solidFill>
                <a:schemeClr val="tx2"/>
              </a:solidFill>
              <a:latin typeface="+mn-ea"/>
            </a:endParaRPr>
          </a:p>
          <a:p>
            <a:pPr marL="1314450" lvl="2" indent="-514350" eaLnBrk="1" hangingPunct="1">
              <a:lnSpc>
                <a:spcPct val="100000"/>
              </a:lnSpc>
              <a:defRPr/>
            </a:pPr>
            <a:endParaRPr lang="en-US" altLang="zh-CN" dirty="0">
              <a:latin typeface="+mn-ea"/>
            </a:endParaRPr>
          </a:p>
          <a:p>
            <a:pPr marL="1314450" lvl="2" indent="-514350" eaLnBrk="1" hangingPunct="1">
              <a:lnSpc>
                <a:spcPct val="100000"/>
              </a:lnSpc>
              <a:defRPr/>
            </a:pPr>
            <a:r>
              <a:rPr lang="zh-CN" altLang="en-US" dirty="0">
                <a:latin typeface="+mn-ea"/>
              </a:rPr>
              <a:t>其中：</a:t>
            </a:r>
            <a:r>
              <a:rPr lang="en-US" altLang="zh-CN" dirty="0">
                <a:latin typeface="+mn-ea"/>
              </a:rPr>
              <a:t>P</a:t>
            </a:r>
            <a:r>
              <a:rPr lang="zh-CN" altLang="en-US" dirty="0">
                <a:latin typeface="+mn-ea"/>
              </a:rPr>
              <a:t>是现在的投资额；     是第</a:t>
            </a:r>
            <a:r>
              <a:rPr lang="en-US" altLang="zh-CN" dirty="0" err="1">
                <a:latin typeface="+mn-ea"/>
              </a:rPr>
              <a:t>i</a:t>
            </a:r>
            <a:r>
              <a:rPr lang="zh-CN" altLang="en-US" dirty="0">
                <a:latin typeface="+mn-ea"/>
              </a:rPr>
              <a:t>年年底的效益；</a:t>
            </a:r>
            <a:r>
              <a:rPr lang="en-US" altLang="zh-CN" dirty="0">
                <a:latin typeface="+mn-ea"/>
              </a:rPr>
              <a:t>n</a:t>
            </a:r>
            <a:r>
              <a:rPr lang="zh-CN" altLang="en-US" dirty="0">
                <a:latin typeface="+mn-ea"/>
              </a:rPr>
              <a:t>是系统的使用寿命；</a:t>
            </a:r>
            <a:r>
              <a:rPr lang="en-US" altLang="zh-CN" dirty="0">
                <a:latin typeface="+mn-ea"/>
              </a:rPr>
              <a:t>j</a:t>
            </a:r>
            <a:r>
              <a:rPr lang="zh-CN" altLang="en-US" dirty="0">
                <a:latin typeface="+mn-ea"/>
              </a:rPr>
              <a:t>是投资回收率。</a:t>
            </a:r>
            <a:endParaRPr lang="en-US" altLang="zh-CN" dirty="0">
              <a:latin typeface="+mn-ea"/>
            </a:endParaRPr>
          </a:p>
          <a:p>
            <a:pPr marL="1314450" lvl="2" indent="-514350" eaLnBrk="1" hangingPunct="1">
              <a:lnSpc>
                <a:spcPct val="100000"/>
              </a:lnSpc>
              <a:defRPr/>
            </a:pPr>
            <a:r>
              <a:rPr lang="zh-CN" altLang="en-US" dirty="0">
                <a:latin typeface="+mn-ea"/>
              </a:rPr>
              <a:t>解方程即可得到</a:t>
            </a:r>
            <a:r>
              <a:rPr lang="en-US" altLang="zh-CN" dirty="0">
                <a:latin typeface="+mn-ea"/>
              </a:rPr>
              <a:t>j</a:t>
            </a:r>
            <a:endParaRPr lang="en-US" altLang="zh-CN" dirty="0">
              <a:latin typeface="+mn-ea"/>
            </a:endParaRPr>
          </a:p>
          <a:p>
            <a:pPr marL="1314450" lvl="2" indent="-514350" eaLnBrk="1" hangingPunct="1">
              <a:lnSpc>
                <a:spcPct val="100000"/>
              </a:lnSpc>
              <a:defRPr/>
            </a:pPr>
            <a:r>
              <a:rPr lang="zh-CN" altLang="en-US" dirty="0">
                <a:latin typeface="+mn-ea"/>
              </a:rPr>
              <a:t>例如</a:t>
            </a:r>
            <a:r>
              <a:rPr lang="zh-CN" altLang="en-US" dirty="0">
                <a:solidFill>
                  <a:schemeClr val="tx2"/>
                </a:solidFill>
                <a:latin typeface="+mn-ea"/>
              </a:rPr>
              <a:t>上述修改库存清单系统，工程的投资回收率是</a:t>
            </a:r>
            <a:r>
              <a:rPr lang="en-US" altLang="zh-CN" dirty="0">
                <a:solidFill>
                  <a:schemeClr val="tx2"/>
                </a:solidFill>
                <a:latin typeface="+mn-ea"/>
              </a:rPr>
              <a:t>41%-42%</a:t>
            </a:r>
            <a:endParaRPr lang="zh-CN" altLang="en-US" dirty="0">
              <a:latin typeface="+mn-ea"/>
            </a:endParaRPr>
          </a:p>
          <a:p>
            <a:pPr eaLnBrk="1" hangingPunct="1">
              <a:lnSpc>
                <a:spcPct val="100000"/>
              </a:lnSpc>
              <a:defRPr/>
            </a:pPr>
            <a:endParaRPr lang="zh-CN" altLang="en-US" dirty="0">
              <a:latin typeface="+mn-ea"/>
            </a:endParaRPr>
          </a:p>
        </p:txBody>
      </p:sp>
      <p:graphicFrame>
        <p:nvGraphicFramePr>
          <p:cNvPr id="45060" name="Object 2"/>
          <p:cNvGraphicFramePr>
            <a:graphicFrameLocks noChangeAspect="1"/>
          </p:cNvGraphicFramePr>
          <p:nvPr/>
        </p:nvGraphicFramePr>
        <p:xfrm>
          <a:off x="2214563" y="3786188"/>
          <a:ext cx="6316662" cy="571500"/>
        </p:xfrm>
        <a:graphic>
          <a:graphicData uri="http://schemas.openxmlformats.org/presentationml/2006/ole">
            <mc:AlternateContent xmlns:mc="http://schemas.openxmlformats.org/markup-compatibility/2006">
              <mc:Choice xmlns:v="urn:schemas-microsoft-com:vml" Requires="v">
                <p:oleObj spid="_x0000_s2" name="公式" r:id="rId1" imgW="2667000" imgH="241300" progId="Equation.3">
                  <p:embed/>
                </p:oleObj>
              </mc:Choice>
              <mc:Fallback>
                <p:oleObj name="公式" r:id="rId1" imgW="2667000" imgH="24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14563" y="3786188"/>
                        <a:ext cx="6316662"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5061" name="Object 4"/>
          <p:cNvGraphicFramePr>
            <a:graphicFrameLocks noChangeAspect="1"/>
          </p:cNvGraphicFramePr>
          <p:nvPr/>
        </p:nvGraphicFramePr>
        <p:xfrm>
          <a:off x="5724525" y="4365625"/>
          <a:ext cx="357188" cy="411163"/>
        </p:xfrm>
        <a:graphic>
          <a:graphicData uri="http://schemas.openxmlformats.org/presentationml/2006/ole">
            <mc:AlternateContent xmlns:mc="http://schemas.openxmlformats.org/markup-compatibility/2006">
              <mc:Choice xmlns:v="urn:schemas-microsoft-com:vml" Requires="v">
                <p:oleObj spid="_x0000_s3" name="公式" r:id="rId3" imgW="165100" imgH="228600" progId="Equation.3">
                  <p:embed/>
                </p:oleObj>
              </mc:Choice>
              <mc:Fallback>
                <p:oleObj name="公式" r:id="rId3" imgW="165100" imgH="228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24525" y="4365625"/>
                        <a:ext cx="357188" cy="411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kx="-3284103" algn="br" rotWithShape="0">
                                <a:schemeClr val="bg2">
                                  <a:alpha val="50000"/>
                                </a:schemeClr>
                              </a:outerShdw>
                            </a:effectLst>
                          </a14:hiddenEffects>
                        </a:ext>
                      </a:extLst>
                    </p:spPr>
                  </p:pic>
                </p:oleObj>
              </mc:Fallback>
            </mc:AlternateContent>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标题 1"/>
          <p:cNvSpPr>
            <a:spLocks noGrp="1"/>
          </p:cNvSpPr>
          <p:nvPr>
            <p:ph type="title"/>
          </p:nvPr>
        </p:nvSpPr>
        <p:spPr/>
        <p:txBody>
          <a:bodyPr/>
          <a:lstStyle/>
          <a:p>
            <a:pPr eaLnBrk="1" hangingPunct="1">
              <a:defRPr/>
            </a:pPr>
            <a:r>
              <a:rPr lang="zh-CN" altLang="en-US" dirty="0">
                <a:latin typeface="+mn-ea"/>
                <a:ea typeface="+mn-ea"/>
              </a:rPr>
              <a:t>相关文档</a:t>
            </a:r>
            <a:endParaRPr lang="zh-CN" altLang="en-US" dirty="0">
              <a:latin typeface="+mn-ea"/>
              <a:ea typeface="+mn-ea"/>
            </a:endParaRPr>
          </a:p>
        </p:txBody>
      </p:sp>
      <p:sp>
        <p:nvSpPr>
          <p:cNvPr id="49155" name="内容占位符 2"/>
          <p:cNvSpPr>
            <a:spLocks noGrp="1"/>
          </p:cNvSpPr>
          <p:nvPr>
            <p:ph idx="1"/>
          </p:nvPr>
        </p:nvSpPr>
        <p:spPr/>
        <p:txBody>
          <a:bodyPr/>
          <a:lstStyle/>
          <a:p>
            <a:pPr eaLnBrk="1" hangingPunct="1">
              <a:defRPr/>
            </a:pPr>
            <a:r>
              <a:rPr lang="zh-CN" altLang="en-US" dirty="0">
                <a:latin typeface="+mn-ea"/>
                <a:hlinkClick r:id="rId1" action="ppaction://hlinkfile"/>
              </a:rPr>
              <a:t>可行性研究报告模板</a:t>
            </a:r>
            <a:endParaRPr lang="en-US" altLang="zh-CN" dirty="0">
              <a:latin typeface="+mn-ea"/>
            </a:endParaRPr>
          </a:p>
          <a:p>
            <a:pPr eaLnBrk="1" hangingPunct="1">
              <a:defRPr/>
            </a:pPr>
            <a:r>
              <a:rPr lang="zh-CN" altLang="en-US" dirty="0">
                <a:latin typeface="+mn-ea"/>
                <a:hlinkClick r:id="rId2" action="ppaction://hlinkfile"/>
              </a:rPr>
              <a:t>可行性研究报告示例</a:t>
            </a:r>
            <a:endParaRPr lang="en-US" altLang="zh-CN" dirty="0">
              <a:latin typeface="+mn-ea"/>
            </a:endParaRPr>
          </a:p>
          <a:p>
            <a:pPr eaLnBrk="1" hangingPunct="1">
              <a:defRPr/>
            </a:pPr>
            <a:endParaRPr lang="en-US" altLang="zh-CN" dirty="0">
              <a:latin typeface="+mn-ea"/>
            </a:endParaRPr>
          </a:p>
          <a:p>
            <a:pPr eaLnBrk="1" hangingPunct="1">
              <a:defRPr/>
            </a:pPr>
            <a:endParaRPr lang="en-US" altLang="zh-CN" dirty="0">
              <a:latin typeface="+mn-ea"/>
            </a:endParaRPr>
          </a:p>
          <a:p>
            <a:pPr eaLnBrk="1" hangingPunct="1">
              <a:defRPr/>
            </a:pPr>
            <a:endParaRPr lang="zh-CN" altLang="en-US" dirty="0">
              <a:latin typeface="+mn-ea"/>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p:nvPr>
        </p:nvSpPr>
        <p:spPr/>
        <p:txBody>
          <a:bodyPr/>
          <a:lstStyle/>
          <a:p>
            <a:r>
              <a:rPr lang="zh-CN" altLang="en-US"/>
              <a:t>作业</a:t>
            </a:r>
            <a:endParaRPr lang="zh-CN" altLang="en-US"/>
          </a:p>
        </p:txBody>
      </p:sp>
      <p:sp>
        <p:nvSpPr>
          <p:cNvPr id="47107" name="内容占位符 2"/>
          <p:cNvSpPr>
            <a:spLocks noGrp="1"/>
          </p:cNvSpPr>
          <p:nvPr>
            <p:ph idx="1"/>
          </p:nvPr>
        </p:nvSpPr>
        <p:spPr/>
        <p:txBody>
          <a:bodyPr/>
          <a:lstStyle/>
          <a:p>
            <a:pPr marL="514350" indent="-514350">
              <a:buFontTx/>
              <a:buAutoNum type="arabicPeriod"/>
            </a:pPr>
            <a:r>
              <a:rPr lang="zh-CN" altLang="en-US" sz="2400" dirty="0"/>
              <a:t>（理解）可行性分析要从哪些方面展开？ </a:t>
            </a:r>
            <a:endParaRPr lang="en-US" altLang="zh-CN" sz="2400" dirty="0"/>
          </a:p>
          <a:p>
            <a:pPr marL="514350" indent="-514350">
              <a:buFontTx/>
              <a:buAutoNum type="arabicPeriod"/>
            </a:pPr>
            <a:r>
              <a:rPr lang="zh-CN" altLang="en-US" sz="2400" dirty="0"/>
              <a:t>（交，一组内同学可用一份）某校想要开发一个基于大语言模型的财务制度在线答疑系统，源数据为现有的财务制度文件（</a:t>
            </a:r>
            <a:r>
              <a:rPr lang="en-US" altLang="zh-CN" sz="2400" dirty="0"/>
              <a:t>word</a:t>
            </a:r>
            <a:r>
              <a:rPr lang="zh-CN" altLang="en-US" sz="2400" dirty="0"/>
              <a:t>），请调研其技术可行性、法律</a:t>
            </a:r>
            <a:r>
              <a:rPr lang="zh-CN" altLang="en-US" sz="2400" dirty="0"/>
              <a:t>可行性。</a:t>
            </a:r>
            <a:endParaRPr lang="zh-CN" altLang="en-US" sz="2400" dirty="0"/>
          </a:p>
          <a:p>
            <a:pPr marL="514350" indent="-514350">
              <a:buFontTx/>
              <a:buAutoNum type="arabicPeriod"/>
            </a:pPr>
            <a:endParaRPr lang="zh-CN" altLang="en-US" dirty="0"/>
          </a:p>
          <a:p>
            <a:pPr marL="514350" indent="-514350">
              <a:buFontTx/>
              <a:buAutoNum type="arabicPeriod"/>
            </a:pPr>
            <a:endParaRPr lang="zh-CN" alt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zh-CN" altLang="en-US">
                <a:latin typeface="+mn-ea"/>
                <a:ea typeface="+mn-ea"/>
              </a:rPr>
              <a:t>主要内容</a:t>
            </a:r>
            <a:endParaRPr lang="en-US" altLang="zh-CN">
              <a:latin typeface="+mn-ea"/>
              <a:ea typeface="+mn-ea"/>
            </a:endParaRPr>
          </a:p>
        </p:txBody>
      </p:sp>
      <p:sp>
        <p:nvSpPr>
          <p:cNvPr id="30" name="内容占位符 29"/>
          <p:cNvSpPr>
            <a:spLocks noGrp="1"/>
          </p:cNvSpPr>
          <p:nvPr>
            <p:ph idx="1"/>
          </p:nvPr>
        </p:nvSpPr>
        <p:spPr/>
        <p:txBody>
          <a:bodyPr/>
          <a:lstStyle/>
          <a:p>
            <a:pPr eaLnBrk="1" hangingPunct="1">
              <a:defRPr/>
            </a:pPr>
            <a:r>
              <a:rPr lang="zh-CN" altLang="en-US" dirty="0">
                <a:solidFill>
                  <a:srgbClr val="000000"/>
                </a:solidFill>
                <a:latin typeface="+mn-ea"/>
              </a:rPr>
              <a:t>可行性研究的任务</a:t>
            </a:r>
            <a:endParaRPr lang="en-US" altLang="zh-CN" dirty="0">
              <a:solidFill>
                <a:srgbClr val="000000"/>
              </a:solidFill>
              <a:latin typeface="+mn-ea"/>
            </a:endParaRPr>
          </a:p>
          <a:p>
            <a:pPr eaLnBrk="1" hangingPunct="1">
              <a:defRPr/>
            </a:pPr>
            <a:r>
              <a:rPr lang="zh-CN" altLang="en-US" dirty="0">
                <a:solidFill>
                  <a:srgbClr val="000000"/>
                </a:solidFill>
                <a:latin typeface="+mn-ea"/>
              </a:rPr>
              <a:t>可行性研究的过程</a:t>
            </a:r>
            <a:endParaRPr lang="en-US" altLang="zh-CN" dirty="0">
              <a:solidFill>
                <a:srgbClr val="000000"/>
              </a:solidFill>
              <a:latin typeface="+mn-ea"/>
            </a:endParaRPr>
          </a:p>
          <a:p>
            <a:pPr eaLnBrk="1" hangingPunct="1">
              <a:defRPr/>
            </a:pPr>
            <a:r>
              <a:rPr lang="zh-CN" altLang="en-US" dirty="0">
                <a:solidFill>
                  <a:srgbClr val="000000"/>
                </a:solidFill>
                <a:latin typeface="+mn-ea"/>
              </a:rPr>
              <a:t>成本</a:t>
            </a:r>
            <a:r>
              <a:rPr lang="en-US" altLang="zh-CN" dirty="0">
                <a:solidFill>
                  <a:srgbClr val="000000"/>
                </a:solidFill>
                <a:latin typeface="+mn-ea"/>
              </a:rPr>
              <a:t>/</a:t>
            </a:r>
            <a:r>
              <a:rPr lang="zh-CN" altLang="en-US" dirty="0">
                <a:solidFill>
                  <a:srgbClr val="000000"/>
                </a:solidFill>
                <a:latin typeface="+mn-ea"/>
              </a:rPr>
              <a:t>效益分析</a:t>
            </a:r>
            <a:endParaRPr lang="en-US" altLang="zh-CN"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en-US" altLang="zh-CN" b="1" dirty="0">
              <a:solidFill>
                <a:srgbClr val="000000"/>
              </a:solidFill>
              <a:latin typeface="+mn-ea"/>
            </a:endParaRPr>
          </a:p>
          <a:p>
            <a:pPr eaLnBrk="1" hangingPunct="1">
              <a:defRPr/>
            </a:pPr>
            <a:endParaRPr lang="zh-CN" altLang="en-US" dirty="0">
              <a:latin typeface="+mn-ea"/>
            </a:endParaRPr>
          </a:p>
        </p:txBody>
      </p:sp>
      <p:sp>
        <p:nvSpPr>
          <p:cNvPr id="8196" name="Text Box 3"/>
          <p:cNvSpPr txBox="1">
            <a:spLocks noChangeArrowheads="1"/>
          </p:cNvSpPr>
          <p:nvPr/>
        </p:nvSpPr>
        <p:spPr bwMode="auto">
          <a:xfrm>
            <a:off x="1660525" y="722313"/>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endParaRPr lang="zh-CN" altLang="zh-CN" sz="18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endParaRPr lang="en-US" altLang="zh-CN" dirty="0">
              <a:latin typeface="+mn-ea"/>
              <a:ea typeface="+mn-ea"/>
            </a:endParaRPr>
          </a:p>
        </p:txBody>
      </p:sp>
      <p:sp>
        <p:nvSpPr>
          <p:cNvPr id="18435" name="Rectangle 3"/>
          <p:cNvSpPr>
            <a:spLocks noGrp="1" noChangeArrowheads="1"/>
          </p:cNvSpPr>
          <p:nvPr>
            <p:ph idx="1"/>
          </p:nvPr>
        </p:nvSpPr>
        <p:spPr>
          <a:xfrm>
            <a:off x="1371600" y="1676400"/>
            <a:ext cx="7086600" cy="1538288"/>
          </a:xfrm>
        </p:spPr>
        <p:txBody>
          <a:bodyPr/>
          <a:lstStyle/>
          <a:p>
            <a:pPr eaLnBrk="1" hangingPunct="1">
              <a:lnSpc>
                <a:spcPct val="90000"/>
              </a:lnSpc>
              <a:defRPr/>
            </a:pPr>
            <a:r>
              <a:rPr lang="zh-CN" altLang="en-US" sz="2900">
                <a:latin typeface="+mn-ea"/>
              </a:rPr>
              <a:t>可行性研究的目的</a:t>
            </a:r>
            <a:endParaRPr lang="en-US" altLang="zh-CN" sz="2900">
              <a:latin typeface="+mn-ea"/>
            </a:endParaRPr>
          </a:p>
          <a:p>
            <a:pPr lvl="1" eaLnBrk="1" hangingPunct="1">
              <a:lnSpc>
                <a:spcPct val="90000"/>
              </a:lnSpc>
              <a:defRPr/>
            </a:pPr>
            <a:r>
              <a:rPr lang="zh-CN" altLang="en-US" sz="2500">
                <a:solidFill>
                  <a:schemeClr val="tx2"/>
                </a:solidFill>
                <a:latin typeface="+mn-ea"/>
              </a:rPr>
              <a:t>是用</a:t>
            </a:r>
            <a:r>
              <a:rPr lang="zh-CN" altLang="en-US" sz="2500">
                <a:solidFill>
                  <a:srgbClr val="FF0000"/>
                </a:solidFill>
                <a:latin typeface="+mn-ea"/>
              </a:rPr>
              <a:t>最小的代价</a:t>
            </a:r>
            <a:r>
              <a:rPr lang="zh-CN" altLang="en-US" sz="2500">
                <a:solidFill>
                  <a:schemeClr val="tx2"/>
                </a:solidFill>
                <a:latin typeface="+mn-ea"/>
              </a:rPr>
              <a:t>在</a:t>
            </a:r>
            <a:r>
              <a:rPr lang="zh-CN" altLang="en-US" sz="2500">
                <a:solidFill>
                  <a:srgbClr val="FF0000"/>
                </a:solidFill>
                <a:latin typeface="+mn-ea"/>
              </a:rPr>
              <a:t>近可能短的时间</a:t>
            </a:r>
            <a:r>
              <a:rPr lang="zh-CN" altLang="en-US" sz="2500">
                <a:solidFill>
                  <a:schemeClr val="tx2"/>
                </a:solidFill>
                <a:latin typeface="+mn-ea"/>
              </a:rPr>
              <a:t>内确定问题</a:t>
            </a:r>
            <a:r>
              <a:rPr lang="zh-CN" altLang="en-US" sz="2500">
                <a:solidFill>
                  <a:srgbClr val="FF0000"/>
                </a:solidFill>
                <a:latin typeface="+mn-ea"/>
              </a:rPr>
              <a:t>是否能够解决</a:t>
            </a:r>
            <a:endParaRPr lang="en-US" altLang="zh-CN" sz="2500">
              <a:solidFill>
                <a:srgbClr val="FF0000"/>
              </a:solidFill>
              <a:latin typeface="+mn-ea"/>
            </a:endParaRPr>
          </a:p>
          <a:p>
            <a:pPr lvl="1" eaLnBrk="1" hangingPunct="1">
              <a:lnSpc>
                <a:spcPct val="90000"/>
              </a:lnSpc>
              <a:defRPr/>
            </a:pPr>
            <a:endParaRPr lang="en-US" altLang="zh-CN" sz="2500">
              <a:solidFill>
                <a:schemeClr val="tx2"/>
              </a:solidFill>
              <a:latin typeface="+mn-ea"/>
            </a:endParaRPr>
          </a:p>
          <a:p>
            <a:pPr eaLnBrk="1" hangingPunct="1">
              <a:lnSpc>
                <a:spcPct val="90000"/>
              </a:lnSpc>
              <a:defRPr/>
            </a:pPr>
            <a:endParaRPr lang="en-US" altLang="zh-CN" sz="2900">
              <a:latin typeface="+mn-ea"/>
            </a:endParaRPr>
          </a:p>
        </p:txBody>
      </p:sp>
      <p:sp>
        <p:nvSpPr>
          <p:cNvPr id="5" name="矩形 4"/>
          <p:cNvSpPr/>
          <p:nvPr/>
        </p:nvSpPr>
        <p:spPr>
          <a:xfrm>
            <a:off x="1857356" y="3505802"/>
            <a:ext cx="1275496" cy="923330"/>
          </a:xfrm>
          <a:prstGeom prst="rect">
            <a:avLst/>
          </a:prstGeom>
          <a:noFill/>
        </p:spPr>
        <p:txBody>
          <a:bodyPr>
            <a:spAutoFit/>
          </a:bodyPr>
          <a:lstStyle/>
          <a:p>
            <a:pPr algn="ctr" eaLnBrk="1" hangingPunct="1">
              <a:defRPr/>
            </a:pPr>
            <a:r>
              <a:rPr lang="zh-CN" altLang="en-US" sz="5400" b="1" dirty="0">
                <a:ln w="1905"/>
                <a:solidFill>
                  <a:srgbClr val="FF0000"/>
                </a:solidFill>
                <a:effectLst>
                  <a:innerShdw blurRad="69850" dist="43180" dir="5400000">
                    <a:srgbClr val="000000">
                      <a:alpha val="65000"/>
                    </a:srgbClr>
                  </a:innerShdw>
                </a:effectLst>
                <a:latin typeface="Arial" panose="020B0604020202090204" pitchFamily="34" charset="0"/>
                <a:ea typeface="+mn-ea"/>
              </a:rPr>
              <a:t>？</a:t>
            </a:r>
            <a:endParaRPr lang="zh-CN" altLang="en-US" sz="5400" b="1" dirty="0">
              <a:ln w="1905"/>
              <a:solidFill>
                <a:srgbClr val="FF0000"/>
              </a:solidFill>
              <a:effectLst>
                <a:innerShdw blurRad="69850" dist="43180" dir="5400000">
                  <a:srgbClr val="000000">
                    <a:alpha val="65000"/>
                  </a:srgbClr>
                </a:innerShdw>
              </a:effectLst>
              <a:latin typeface="Arial" panose="020B0604020202090204" pitchFamily="34" charset="0"/>
              <a:ea typeface="+mn-ea"/>
            </a:endParaRPr>
          </a:p>
        </p:txBody>
      </p:sp>
      <p:sp>
        <p:nvSpPr>
          <p:cNvPr id="6" name="TextBox 5"/>
          <p:cNvSpPr txBox="1">
            <a:spLocks noChangeArrowheads="1"/>
          </p:cNvSpPr>
          <p:nvPr/>
        </p:nvSpPr>
        <p:spPr bwMode="auto">
          <a:xfrm>
            <a:off x="3643313" y="342900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sz="3000">
                <a:solidFill>
                  <a:srgbClr val="002060"/>
                </a:solidFill>
              </a:rPr>
              <a:t>主观猜想？</a:t>
            </a:r>
            <a:endParaRPr lang="zh-CN" altLang="en-US" sz="3000">
              <a:solidFill>
                <a:srgbClr val="002060"/>
              </a:solidFill>
            </a:endParaRPr>
          </a:p>
        </p:txBody>
      </p:sp>
      <p:sp>
        <p:nvSpPr>
          <p:cNvPr id="7" name="TextBox 6"/>
          <p:cNvSpPr txBox="1">
            <a:spLocks noChangeArrowheads="1"/>
          </p:cNvSpPr>
          <p:nvPr/>
        </p:nvSpPr>
        <p:spPr bwMode="auto">
          <a:xfrm>
            <a:off x="3643313" y="4286250"/>
            <a:ext cx="2214562" cy="554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50000"/>
              </a:lnSpc>
              <a:spcBef>
                <a:spcPct val="20000"/>
              </a:spcBef>
              <a:buChar char="•"/>
              <a:defRPr sz="3200">
                <a:solidFill>
                  <a:schemeClr val="tx1"/>
                </a:solidFill>
                <a:latin typeface="Arial" panose="020B0604020202090204" pitchFamily="34" charset="0"/>
                <a:ea typeface="宋体" pitchFamily="2" charset="-122"/>
              </a:defRPr>
            </a:lvl1pPr>
            <a:lvl2pPr marL="742950" indent="-285750">
              <a:lnSpc>
                <a:spcPct val="150000"/>
              </a:lnSpc>
              <a:spcBef>
                <a:spcPct val="20000"/>
              </a:spcBef>
              <a:buChar char="–"/>
              <a:defRPr sz="2800">
                <a:solidFill>
                  <a:schemeClr val="tx1"/>
                </a:solidFill>
                <a:latin typeface="Arial" panose="020B0604020202090204" pitchFamily="34" charset="0"/>
                <a:ea typeface="宋体" pitchFamily="2" charset="-122"/>
              </a:defRPr>
            </a:lvl2pPr>
            <a:lvl3pPr marL="1143000" indent="-228600">
              <a:lnSpc>
                <a:spcPct val="150000"/>
              </a:lnSpc>
              <a:spcBef>
                <a:spcPct val="20000"/>
              </a:spcBef>
              <a:buChar char="•"/>
              <a:defRPr sz="2400">
                <a:solidFill>
                  <a:schemeClr val="tx1"/>
                </a:solidFill>
                <a:latin typeface="Arial" panose="020B0604020202090204" pitchFamily="34" charset="0"/>
                <a:ea typeface="宋体" pitchFamily="2" charset="-122"/>
              </a:defRPr>
            </a:lvl3pPr>
            <a:lvl4pPr marL="1600200" indent="-228600">
              <a:lnSpc>
                <a:spcPct val="150000"/>
              </a:lnSpc>
              <a:spcBef>
                <a:spcPct val="20000"/>
              </a:spcBef>
              <a:buChar char="–"/>
              <a:defRPr sz="2000">
                <a:solidFill>
                  <a:schemeClr val="tx1"/>
                </a:solidFill>
                <a:latin typeface="Arial" panose="020B0604020202090204" pitchFamily="34" charset="0"/>
                <a:ea typeface="宋体" pitchFamily="2" charset="-122"/>
              </a:defRPr>
            </a:lvl4pPr>
            <a:lvl5pPr marL="2057400" indent="-228600">
              <a:lnSpc>
                <a:spcPct val="150000"/>
              </a:lnSpc>
              <a:spcBef>
                <a:spcPct val="20000"/>
              </a:spcBef>
              <a:buChar char="»"/>
              <a:defRPr sz="2000">
                <a:solidFill>
                  <a:schemeClr val="tx1"/>
                </a:solidFill>
                <a:latin typeface="Arial" panose="020B0604020202090204" pitchFamily="34" charset="0"/>
                <a:ea typeface="宋体" pitchFamily="2" charset="-122"/>
              </a:defRPr>
            </a:lvl5pPr>
            <a:lvl6pPr marL="25146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6pPr>
            <a:lvl7pPr marL="29718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7pPr>
            <a:lvl8pPr marL="34290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8pPr>
            <a:lvl9pPr marL="3886200" indent="-228600" eaLnBrk="0" fontAlgn="base" hangingPunct="0">
              <a:lnSpc>
                <a:spcPct val="150000"/>
              </a:lnSpc>
              <a:spcBef>
                <a:spcPct val="20000"/>
              </a:spcBef>
              <a:spcAft>
                <a:spcPct val="0"/>
              </a:spcAft>
              <a:buChar char="»"/>
              <a:defRPr sz="2000">
                <a:solidFill>
                  <a:schemeClr val="tx1"/>
                </a:solidFill>
                <a:latin typeface="Arial" panose="020B0604020202090204" pitchFamily="34" charset="0"/>
                <a:ea typeface="宋体" pitchFamily="2" charset="-122"/>
              </a:defRPr>
            </a:lvl9pPr>
          </a:lstStyle>
          <a:p>
            <a:pPr eaLnBrk="1" hangingPunct="1">
              <a:lnSpc>
                <a:spcPct val="100000"/>
              </a:lnSpc>
              <a:spcBef>
                <a:spcPct val="0"/>
              </a:spcBef>
              <a:buFontTx/>
              <a:buNone/>
            </a:pPr>
            <a:r>
              <a:rPr lang="zh-CN" altLang="en-US" sz="3000">
                <a:solidFill>
                  <a:srgbClr val="002060"/>
                </a:solidFill>
              </a:rPr>
              <a:t>客观分析？</a:t>
            </a:r>
            <a:endParaRPr lang="zh-CN" altLang="en-US" sz="3000">
              <a:solidFill>
                <a:srgbClr val="002060"/>
              </a:solidFill>
            </a:endParaRPr>
          </a:p>
        </p:txBody>
      </p:sp>
      <p:sp>
        <p:nvSpPr>
          <p:cNvPr id="9" name="下箭头 8"/>
          <p:cNvSpPr/>
          <p:nvPr/>
        </p:nvSpPr>
        <p:spPr>
          <a:xfrm>
            <a:off x="4357688" y="4786313"/>
            <a:ext cx="214312" cy="500062"/>
          </a:xfrm>
          <a:prstGeom prst="downArrow">
            <a:avLst/>
          </a:prstGeom>
          <a:noFill/>
          <a:ln>
            <a:solidFill>
              <a:srgbClr val="00206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hangingPunct="1">
              <a:defRPr/>
            </a:pPr>
            <a:endParaRPr lang="zh-CN" altLang="en-US">
              <a:solidFill>
                <a:srgbClr val="FFFFFF"/>
              </a:solidFill>
            </a:endParaRPr>
          </a:p>
        </p:txBody>
      </p:sp>
      <p:sp>
        <p:nvSpPr>
          <p:cNvPr id="10" name="矩形 9"/>
          <p:cNvSpPr/>
          <p:nvPr/>
        </p:nvSpPr>
        <p:spPr>
          <a:xfrm>
            <a:off x="1214414" y="5214950"/>
            <a:ext cx="6572297" cy="1138773"/>
          </a:xfrm>
          <a:prstGeom prst="rect">
            <a:avLst/>
          </a:prstGeom>
          <a:noFill/>
        </p:spPr>
        <p:txBody>
          <a:bodyPr>
            <a:spAutoFit/>
          </a:bodyPr>
          <a:lstStyle/>
          <a:p>
            <a:pPr algn="ctr" eaLnBrk="1" hangingPunct="1">
              <a:defRPr/>
            </a:pPr>
            <a:r>
              <a:rPr lang="zh-CN" alt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90204" pitchFamily="34" charset="0"/>
                <a:ea typeface="+mn-ea"/>
              </a:rPr>
              <a:t>在较高层次上以较抽象的方式进行的系统分析和设计过程</a:t>
            </a:r>
            <a:endParaRPr lang="zh-CN" altLang="en-US" sz="3400" b="1"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latin typeface="Arial" panose="020B0604020202090204" pitchFamily="34"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20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4" fill="hold" grpId="0"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wipe(down)">
                                      <p:cBhvr>
                                        <p:cTn id="12" dur="500"/>
                                        <p:tgtEl>
                                          <p:spTgt spid="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up)">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blinds(horizontal)">
                                      <p:cBhvr>
                                        <p:cTn id="2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p:bldP spid="7" grpId="0" build="allAtOnce"/>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p:cNvSpPr>
            <a:spLocks noGrp="1"/>
          </p:cNvSpPr>
          <p:nvPr>
            <p:ph type="title"/>
          </p:nvPr>
        </p:nvSpPr>
        <p:spPr/>
        <p:txBody>
          <a:bodyPr/>
          <a:lstStyle/>
          <a:p>
            <a:pPr eaLnBrk="1" hangingPunct="1">
              <a:defRPr/>
            </a:pPr>
            <a:r>
              <a:rPr lang="en-US" altLang="zh-CN" dirty="0">
                <a:latin typeface="+mn-ea"/>
                <a:ea typeface="+mn-ea"/>
              </a:rPr>
              <a:t>1. </a:t>
            </a:r>
            <a:r>
              <a:rPr lang="zh-CN" altLang="en-US" dirty="0">
                <a:latin typeface="+mn-ea"/>
                <a:ea typeface="+mn-ea"/>
              </a:rPr>
              <a:t>可行性研究的任务</a:t>
            </a:r>
            <a:endParaRPr lang="zh-CN" altLang="en-US" dirty="0">
              <a:latin typeface="+mn-ea"/>
              <a:ea typeface="+mn-ea"/>
            </a:endParaRPr>
          </a:p>
        </p:txBody>
      </p:sp>
      <p:sp>
        <p:nvSpPr>
          <p:cNvPr id="19459" name="内容占位符 2"/>
          <p:cNvSpPr>
            <a:spLocks noGrp="1"/>
          </p:cNvSpPr>
          <p:nvPr>
            <p:ph idx="1"/>
          </p:nvPr>
        </p:nvSpPr>
        <p:spPr/>
        <p:txBody>
          <a:bodyPr/>
          <a:lstStyle/>
          <a:p>
            <a:pPr eaLnBrk="1" hangingPunct="1">
              <a:lnSpc>
                <a:spcPts val="4000"/>
              </a:lnSpc>
              <a:defRPr/>
            </a:pPr>
            <a:r>
              <a:rPr lang="zh-CN" altLang="en-US" dirty="0">
                <a:latin typeface="+mn-ea"/>
              </a:rPr>
              <a:t>探索若干种可选系统实现方案，至少从以下</a:t>
            </a:r>
            <a:r>
              <a:rPr lang="en-US" altLang="zh-CN" dirty="0">
                <a:latin typeface="+mn-ea"/>
              </a:rPr>
              <a:t>3</a:t>
            </a:r>
            <a:r>
              <a:rPr lang="zh-CN" altLang="en-US" dirty="0">
                <a:latin typeface="+mn-ea"/>
              </a:rPr>
              <a:t>个方面研究每种方案的可行性：</a:t>
            </a:r>
            <a:endParaRPr lang="en-US" altLang="zh-CN"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技术可行性</a:t>
            </a:r>
            <a:r>
              <a:rPr lang="zh-CN" altLang="en-US" sz="2400" dirty="0">
                <a:latin typeface="+mn-ea"/>
              </a:rPr>
              <a:t> 使用现有的技术能实现这个系统吗？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经济可行性</a:t>
            </a:r>
            <a:r>
              <a:rPr lang="zh-CN" altLang="en-US" sz="2400" dirty="0">
                <a:latin typeface="+mn-ea"/>
              </a:rPr>
              <a:t> 这个系统的经济效益能超过它的开发成本吗？</a:t>
            </a:r>
            <a:endParaRPr lang="en-US" altLang="zh-CN" sz="2400" dirty="0">
              <a:latin typeface="+mn-ea"/>
            </a:endParaRPr>
          </a:p>
          <a:p>
            <a:pPr marL="914400" lvl="1" indent="-457200" eaLnBrk="1" hangingPunct="1">
              <a:lnSpc>
                <a:spcPct val="100000"/>
              </a:lnSpc>
              <a:buFontTx/>
              <a:buAutoNum type="arabicPeriod"/>
              <a:defRPr/>
            </a:pPr>
            <a:r>
              <a:rPr lang="zh-CN" altLang="en-US" sz="2400" dirty="0">
                <a:solidFill>
                  <a:srgbClr val="FF0000"/>
                </a:solidFill>
                <a:latin typeface="+mn-ea"/>
              </a:rPr>
              <a:t>操作可行性  </a:t>
            </a:r>
            <a:r>
              <a:rPr lang="zh-CN" altLang="en-US" sz="2400" dirty="0">
                <a:latin typeface="+mn-ea"/>
              </a:rPr>
              <a:t>系统的操作方式在这个用户组织内行得通吗？</a:t>
            </a:r>
            <a:endParaRPr lang="en-US" altLang="zh-CN" sz="2400" dirty="0">
              <a:latin typeface="+mn-ea"/>
            </a:endParaRPr>
          </a:p>
          <a:p>
            <a:pPr marL="914400" lvl="1" indent="-457200" eaLnBrk="1" hangingPunct="1">
              <a:lnSpc>
                <a:spcPct val="100000"/>
              </a:lnSpc>
              <a:defRPr/>
            </a:pPr>
            <a:r>
              <a:rPr lang="zh-CN" altLang="en-US" sz="2400" dirty="0">
                <a:latin typeface="+mn-ea"/>
              </a:rPr>
              <a:t>必要时还应该从法律、社会效益等更广泛的方面研究每种解法的可行性。</a:t>
            </a:r>
            <a:endParaRPr lang="en-US" altLang="zh-CN" sz="2400" dirty="0">
              <a:latin typeface="+mn-ea"/>
            </a:endParaRPr>
          </a:p>
          <a:p>
            <a:pPr eaLnBrk="1" hangingPunct="1">
              <a:lnSpc>
                <a:spcPct val="100000"/>
              </a:lnSpc>
              <a:defRPr/>
            </a:pPr>
            <a:r>
              <a:rPr lang="zh-CN" altLang="en-US" sz="2400" dirty="0">
                <a:latin typeface="+mn-ea"/>
              </a:rPr>
              <a:t>一般说来，可行性研究的成本只是预期的工程总成本的</a:t>
            </a:r>
            <a:r>
              <a:rPr lang="en-US" altLang="zh-CN" sz="2400" dirty="0">
                <a:latin typeface="+mn-ea"/>
              </a:rPr>
              <a:t>5%-10%</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9459">
                                            <p:txEl>
                                              <p:pRg st="1" end="1"/>
                                            </p:txEl>
                                          </p:spTgt>
                                        </p:tgtEl>
                                        <p:attrNameLst>
                                          <p:attrName>style.visibility</p:attrName>
                                        </p:attrNameLst>
                                      </p:cBhvr>
                                      <p:to>
                                        <p:strVal val="visible"/>
                                      </p:to>
                                    </p:set>
                                    <p:animEffect transition="in" filter="blinds(horizontal)">
                                      <p:cBhvr>
                                        <p:cTn id="7" dur="500"/>
                                        <p:tgtEl>
                                          <p:spTgt spid="1945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9459">
                                            <p:txEl>
                                              <p:pRg st="2" end="2"/>
                                            </p:txEl>
                                          </p:spTgt>
                                        </p:tgtEl>
                                        <p:attrNameLst>
                                          <p:attrName>style.visibility</p:attrName>
                                        </p:attrNameLst>
                                      </p:cBhvr>
                                      <p:to>
                                        <p:strVal val="visible"/>
                                      </p:to>
                                    </p:set>
                                    <p:animEffect transition="in" filter="blinds(horizontal)">
                                      <p:cBhvr>
                                        <p:cTn id="12" dur="500"/>
                                        <p:tgtEl>
                                          <p:spTgt spid="1945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9459">
                                            <p:txEl>
                                              <p:pRg st="3" end="3"/>
                                            </p:txEl>
                                          </p:spTgt>
                                        </p:tgtEl>
                                        <p:attrNameLst>
                                          <p:attrName>style.visibility</p:attrName>
                                        </p:attrNameLst>
                                      </p:cBhvr>
                                      <p:to>
                                        <p:strVal val="visible"/>
                                      </p:to>
                                    </p:set>
                                    <p:animEffect transition="in" filter="blinds(horizontal)">
                                      <p:cBhvr>
                                        <p:cTn id="17" dur="500"/>
                                        <p:tgtEl>
                                          <p:spTgt spid="19459">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9459">
                                            <p:txEl>
                                              <p:pRg st="4" end="4"/>
                                            </p:txEl>
                                          </p:spTgt>
                                        </p:tgtEl>
                                        <p:attrNameLst>
                                          <p:attrName>style.visibility</p:attrName>
                                        </p:attrNameLst>
                                      </p:cBhvr>
                                      <p:to>
                                        <p:strVal val="visible"/>
                                      </p:to>
                                    </p:set>
                                    <p:animEffect transition="in" filter="blinds(horizontal)">
                                      <p:cBhvr>
                                        <p:cTn id="22" dur="500"/>
                                        <p:tgtEl>
                                          <p:spTgt spid="19459">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9459">
                                            <p:txEl>
                                              <p:pRg st="5" end="5"/>
                                            </p:txEl>
                                          </p:spTgt>
                                        </p:tgtEl>
                                        <p:attrNameLst>
                                          <p:attrName>style.visibility</p:attrName>
                                        </p:attrNameLst>
                                      </p:cBhvr>
                                      <p:to>
                                        <p:strVal val="visible"/>
                                      </p:to>
                                    </p:set>
                                    <p:animEffect transition="in" filter="blinds(horizontal)">
                                      <p:cBhvr>
                                        <p:cTn id="27" dur="500"/>
                                        <p:tgtEl>
                                          <p:spTgt spid="1945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pPr eaLnBrk="1" hangingPunct="1">
              <a:defRPr/>
            </a:pPr>
            <a:r>
              <a:rPr lang="en-US" altLang="zh-CN" dirty="0">
                <a:latin typeface="+mn-ea"/>
                <a:ea typeface="+mn-ea"/>
              </a:rPr>
              <a:t>2 </a:t>
            </a:r>
            <a:r>
              <a:rPr lang="zh-CN" altLang="en-US" dirty="0">
                <a:latin typeface="+mn-ea"/>
                <a:ea typeface="+mn-ea"/>
              </a:rPr>
              <a:t>可行性研究过程</a:t>
            </a:r>
            <a:endParaRPr lang="zh-CN" altLang="en-US" dirty="0">
              <a:latin typeface="+mn-ea"/>
              <a:ea typeface="+mn-ea"/>
            </a:endParaRPr>
          </a:p>
        </p:txBody>
      </p:sp>
      <p:sp>
        <p:nvSpPr>
          <p:cNvPr id="20483" name="内容占位符 2"/>
          <p:cNvSpPr>
            <a:spLocks noGrp="1"/>
          </p:cNvSpPr>
          <p:nvPr>
            <p:ph idx="1"/>
          </p:nvPr>
        </p:nvSpPr>
        <p:spPr/>
        <p:txBody>
          <a:bodyPr/>
          <a:lstStyle/>
          <a:p>
            <a:pPr marL="514350" indent="-514350" eaLnBrk="1" hangingPunct="1">
              <a:lnSpc>
                <a:spcPct val="100000"/>
              </a:lnSpc>
              <a:defRPr/>
            </a:pPr>
            <a:r>
              <a:rPr lang="zh-CN" altLang="en-US" dirty="0">
                <a:latin typeface="+mn-ea"/>
              </a:rPr>
              <a:t>典型的可行性研究过程有下述一些步骤：</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复查系统规模和目标</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研究目前正在使用的系统</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导出新系统的高层逻辑模型</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进一步定义问题</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导出和评价供选择的解法</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推荐行动方针</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草拟开发计划</a:t>
            </a:r>
            <a:endParaRPr lang="en-US" altLang="zh-CN" dirty="0">
              <a:latin typeface="+mn-ea"/>
            </a:endParaRPr>
          </a:p>
          <a:p>
            <a:pPr marL="914400" lvl="1" indent="-514350" eaLnBrk="1" hangingPunct="1">
              <a:lnSpc>
                <a:spcPct val="100000"/>
              </a:lnSpc>
              <a:buFontTx/>
              <a:buAutoNum type="arabicPeriod"/>
              <a:defRPr/>
            </a:pPr>
            <a:r>
              <a:rPr lang="zh-CN" altLang="en-US" dirty="0">
                <a:latin typeface="+mn-ea"/>
              </a:rPr>
              <a:t>书写文档提交审查</a:t>
            </a:r>
            <a:endParaRPr lang="zh-CN" altLang="en-US"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20483">
                                            <p:txEl>
                                              <p:pRg st="1" end="1"/>
                                            </p:txEl>
                                          </p:spTgt>
                                        </p:tgtEl>
                                        <p:attrNameLst>
                                          <p:attrName>style.visibility</p:attrName>
                                        </p:attrNameLst>
                                      </p:cBhvr>
                                      <p:to>
                                        <p:strVal val="visible"/>
                                      </p:to>
                                    </p:set>
                                    <p:animEffect transition="in" filter="blinds(horizontal)">
                                      <p:cBhvr>
                                        <p:cTn id="7" dur="500"/>
                                        <p:tgtEl>
                                          <p:spTgt spid="2048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20483">
                                            <p:txEl>
                                              <p:pRg st="2" end="2"/>
                                            </p:txEl>
                                          </p:spTgt>
                                        </p:tgtEl>
                                        <p:attrNameLst>
                                          <p:attrName>style.visibility</p:attrName>
                                        </p:attrNameLst>
                                      </p:cBhvr>
                                      <p:to>
                                        <p:strVal val="visible"/>
                                      </p:to>
                                    </p:set>
                                    <p:animEffect transition="in" filter="blinds(horizontal)">
                                      <p:cBhvr>
                                        <p:cTn id="12" dur="500"/>
                                        <p:tgtEl>
                                          <p:spTgt spid="2048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20483">
                                            <p:txEl>
                                              <p:pRg st="3" end="3"/>
                                            </p:txEl>
                                          </p:spTgt>
                                        </p:tgtEl>
                                        <p:attrNameLst>
                                          <p:attrName>style.visibility</p:attrName>
                                        </p:attrNameLst>
                                      </p:cBhvr>
                                      <p:to>
                                        <p:strVal val="visible"/>
                                      </p:to>
                                    </p:set>
                                    <p:animEffect transition="in" filter="blinds(horizontal)">
                                      <p:cBhvr>
                                        <p:cTn id="17" dur="500"/>
                                        <p:tgtEl>
                                          <p:spTgt spid="2048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20483">
                                            <p:txEl>
                                              <p:pRg st="4" end="4"/>
                                            </p:txEl>
                                          </p:spTgt>
                                        </p:tgtEl>
                                        <p:attrNameLst>
                                          <p:attrName>style.visibility</p:attrName>
                                        </p:attrNameLst>
                                      </p:cBhvr>
                                      <p:to>
                                        <p:strVal val="visible"/>
                                      </p:to>
                                    </p:set>
                                    <p:animEffect transition="in" filter="blinds(horizontal)">
                                      <p:cBhvr>
                                        <p:cTn id="22" dur="500"/>
                                        <p:tgtEl>
                                          <p:spTgt spid="2048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20483">
                                            <p:txEl>
                                              <p:pRg st="5" end="5"/>
                                            </p:txEl>
                                          </p:spTgt>
                                        </p:tgtEl>
                                        <p:attrNameLst>
                                          <p:attrName>style.visibility</p:attrName>
                                        </p:attrNameLst>
                                      </p:cBhvr>
                                      <p:to>
                                        <p:strVal val="visible"/>
                                      </p:to>
                                    </p:set>
                                    <p:animEffect transition="in" filter="blinds(horizontal)">
                                      <p:cBhvr>
                                        <p:cTn id="27" dur="500"/>
                                        <p:tgtEl>
                                          <p:spTgt spid="2048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20483">
                                            <p:txEl>
                                              <p:pRg st="6" end="6"/>
                                            </p:txEl>
                                          </p:spTgt>
                                        </p:tgtEl>
                                        <p:attrNameLst>
                                          <p:attrName>style.visibility</p:attrName>
                                        </p:attrNameLst>
                                      </p:cBhvr>
                                      <p:to>
                                        <p:strVal val="visible"/>
                                      </p:to>
                                    </p:set>
                                    <p:animEffect transition="in" filter="blinds(horizontal)">
                                      <p:cBhvr>
                                        <p:cTn id="32" dur="500"/>
                                        <p:tgtEl>
                                          <p:spTgt spid="20483">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nodeType="clickEffect">
                                  <p:stCondLst>
                                    <p:cond delay="0"/>
                                  </p:stCondLst>
                                  <p:childTnLst>
                                    <p:set>
                                      <p:cBhvr>
                                        <p:cTn id="36" dur="1" fill="hold">
                                          <p:stCondLst>
                                            <p:cond delay="0"/>
                                          </p:stCondLst>
                                        </p:cTn>
                                        <p:tgtEl>
                                          <p:spTgt spid="20483">
                                            <p:txEl>
                                              <p:pRg st="7" end="7"/>
                                            </p:txEl>
                                          </p:spTgt>
                                        </p:tgtEl>
                                        <p:attrNameLst>
                                          <p:attrName>style.visibility</p:attrName>
                                        </p:attrNameLst>
                                      </p:cBhvr>
                                      <p:to>
                                        <p:strVal val="visible"/>
                                      </p:to>
                                    </p:set>
                                    <p:animEffect transition="in" filter="blinds(horizontal)">
                                      <p:cBhvr>
                                        <p:cTn id="37" dur="500"/>
                                        <p:tgtEl>
                                          <p:spTgt spid="20483">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20483">
                                            <p:txEl>
                                              <p:pRg st="8" end="8"/>
                                            </p:txEl>
                                          </p:spTgt>
                                        </p:tgtEl>
                                        <p:attrNameLst>
                                          <p:attrName>style.visibility</p:attrName>
                                        </p:attrNameLst>
                                      </p:cBhvr>
                                      <p:to>
                                        <p:strVal val="visible"/>
                                      </p:to>
                                    </p:set>
                                    <p:animEffect transition="in" filter="blinds(horizontal)">
                                      <p:cBhvr>
                                        <p:cTn id="42" dur="500"/>
                                        <p:tgtEl>
                                          <p:spTgt spid="2048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标题 1"/>
          <p:cNvSpPr>
            <a:spLocks noGrp="1"/>
          </p:cNvSpPr>
          <p:nvPr>
            <p:ph type="title"/>
          </p:nvPr>
        </p:nvSpPr>
        <p:spPr/>
        <p:txBody>
          <a:bodyPr/>
          <a:lstStyle/>
          <a:p>
            <a:pPr eaLnBrk="1" hangingPunct="1">
              <a:defRPr/>
            </a:pPr>
            <a:r>
              <a:rPr lang="en-US" altLang="zh-CN" dirty="0">
                <a:latin typeface="+mn-ea"/>
                <a:ea typeface="+mn-ea"/>
              </a:rPr>
              <a:t>3 </a:t>
            </a:r>
            <a:r>
              <a:rPr lang="zh-CN" altLang="en-US" dirty="0">
                <a:latin typeface="+mn-ea"/>
                <a:ea typeface="+mn-ea"/>
              </a:rPr>
              <a:t>成本</a:t>
            </a:r>
            <a:r>
              <a:rPr lang="en-US" altLang="zh-CN" dirty="0">
                <a:latin typeface="+mn-ea"/>
                <a:ea typeface="+mn-ea"/>
              </a:rPr>
              <a:t>/</a:t>
            </a:r>
            <a:r>
              <a:rPr lang="zh-CN" altLang="en-US" dirty="0">
                <a:latin typeface="+mn-ea"/>
                <a:ea typeface="+mn-ea"/>
              </a:rPr>
              <a:t>效益分析</a:t>
            </a:r>
            <a:endParaRPr lang="zh-CN" altLang="en-US" dirty="0">
              <a:latin typeface="+mn-ea"/>
              <a:ea typeface="+mn-ea"/>
            </a:endParaRPr>
          </a:p>
        </p:txBody>
      </p:sp>
      <p:sp>
        <p:nvSpPr>
          <p:cNvPr id="40963" name="内容占位符 2"/>
          <p:cNvSpPr>
            <a:spLocks noGrp="1"/>
          </p:cNvSpPr>
          <p:nvPr>
            <p:ph idx="1"/>
          </p:nvPr>
        </p:nvSpPr>
        <p:spPr/>
        <p:txBody>
          <a:bodyPr/>
          <a:lstStyle/>
          <a:p>
            <a:pPr eaLnBrk="1" hangingPunct="1">
              <a:defRPr/>
            </a:pPr>
            <a:r>
              <a:rPr lang="zh-CN" altLang="en-US" dirty="0">
                <a:latin typeface="+mn-ea"/>
              </a:rPr>
              <a:t>成本</a:t>
            </a:r>
            <a:r>
              <a:rPr lang="en-US" altLang="zh-CN" dirty="0">
                <a:latin typeface="+mn-ea"/>
              </a:rPr>
              <a:t>/</a:t>
            </a:r>
            <a:r>
              <a:rPr lang="zh-CN" altLang="en-US" dirty="0">
                <a:latin typeface="+mn-ea"/>
              </a:rPr>
              <a:t>效益分析的目的是：</a:t>
            </a:r>
            <a:endParaRPr lang="en-US" altLang="zh-CN" dirty="0">
              <a:latin typeface="+mn-ea"/>
            </a:endParaRPr>
          </a:p>
          <a:p>
            <a:pPr lvl="1" eaLnBrk="1" hangingPunct="1">
              <a:defRPr/>
            </a:pPr>
            <a:r>
              <a:rPr lang="zh-CN" altLang="en-US" dirty="0">
                <a:latin typeface="+mn-ea"/>
              </a:rPr>
              <a:t>从经济角度分析开发一个特定的新系统是否划算，从而帮助客户组织的负责人正确地作出</a:t>
            </a:r>
            <a:r>
              <a:rPr lang="zh-CN" altLang="en-US" dirty="0">
                <a:solidFill>
                  <a:srgbClr val="FF0000"/>
                </a:solidFill>
                <a:latin typeface="+mn-ea"/>
              </a:rPr>
              <a:t>是否投资</a:t>
            </a:r>
            <a:r>
              <a:rPr lang="zh-CN" altLang="en-US" dirty="0">
                <a:latin typeface="+mn-ea"/>
              </a:rPr>
              <a:t>于这项开发工程的决定</a:t>
            </a:r>
            <a:endParaRPr lang="en-US" altLang="zh-CN" dirty="0">
              <a:latin typeface="+mn-ea"/>
            </a:endParaRPr>
          </a:p>
          <a:p>
            <a:pPr lvl="1" eaLnBrk="1" hangingPunct="1">
              <a:defRPr/>
            </a:pPr>
            <a:endParaRPr lang="zh-CN" altLang="en-US" dirty="0">
              <a:latin typeface="+mn-ea"/>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标题 1"/>
          <p:cNvSpPr>
            <a:spLocks noGrp="1"/>
          </p:cNvSpPr>
          <p:nvPr>
            <p:ph type="title"/>
          </p:nvPr>
        </p:nvSpPr>
        <p:spPr/>
        <p:txBody>
          <a:bodyPr/>
          <a:lstStyle/>
          <a:p>
            <a:pPr eaLnBrk="1" hangingPunct="1">
              <a:defRPr/>
            </a:pPr>
            <a:r>
              <a:rPr lang="en-US" altLang="zh-CN" dirty="0">
                <a:latin typeface="+mn-ea"/>
                <a:ea typeface="+mn-ea"/>
              </a:rPr>
              <a:t>3.1 </a:t>
            </a:r>
            <a:r>
              <a:rPr lang="zh-CN" altLang="en-US" dirty="0">
                <a:latin typeface="+mn-ea"/>
                <a:ea typeface="+mn-ea"/>
              </a:rPr>
              <a:t>成本估计</a:t>
            </a:r>
            <a:endParaRPr lang="zh-CN" altLang="en-US" dirty="0">
              <a:latin typeface="+mn-ea"/>
              <a:ea typeface="+mn-ea"/>
            </a:endParaRPr>
          </a:p>
        </p:txBody>
      </p:sp>
      <p:sp>
        <p:nvSpPr>
          <p:cNvPr id="41987" name="内容占位符 2"/>
          <p:cNvSpPr>
            <a:spLocks noGrp="1"/>
          </p:cNvSpPr>
          <p:nvPr>
            <p:ph idx="1"/>
          </p:nvPr>
        </p:nvSpPr>
        <p:spPr/>
        <p:txBody>
          <a:bodyPr/>
          <a:lstStyle/>
          <a:p>
            <a:pPr eaLnBrk="1" hangingPunct="1">
              <a:defRPr/>
            </a:pPr>
            <a:r>
              <a:rPr lang="zh-CN" altLang="en-US">
                <a:latin typeface="+mn-ea"/>
              </a:rPr>
              <a:t>软件开发成本主要表现为人力消耗（乘以平均工资则得到开发费用）。</a:t>
            </a:r>
            <a:endParaRPr lang="en-US" altLang="zh-CN">
              <a:latin typeface="+mn-ea"/>
            </a:endParaRPr>
          </a:p>
          <a:p>
            <a:pPr eaLnBrk="1" hangingPunct="1">
              <a:defRPr/>
            </a:pPr>
            <a:r>
              <a:rPr lang="zh-CN" altLang="en-US">
                <a:latin typeface="+mn-ea"/>
              </a:rPr>
              <a:t>成本估计不是科学的方法，最好采用几种方法相互校验。</a:t>
            </a:r>
            <a:endParaRPr lang="en-US" altLang="zh-CN">
              <a:latin typeface="+mn-ea"/>
            </a:endParaRPr>
          </a:p>
          <a:p>
            <a:pPr lvl="1" eaLnBrk="1" hangingPunct="1">
              <a:defRPr/>
            </a:pPr>
            <a:endParaRPr lang="zh-CN" altLang="en-US">
              <a:latin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标题 1"/>
          <p:cNvSpPr>
            <a:spLocks noGrp="1"/>
          </p:cNvSpPr>
          <p:nvPr>
            <p:ph type="title"/>
          </p:nvPr>
        </p:nvSpPr>
        <p:spPr/>
        <p:txBody>
          <a:bodyPr/>
          <a:lstStyle/>
          <a:p>
            <a:pPr eaLnBrk="1" hangingPunct="1">
              <a:defRPr/>
            </a:pPr>
            <a:r>
              <a:rPr lang="zh-CN" altLang="en-US">
                <a:latin typeface="+mn-ea"/>
                <a:ea typeface="+mn-ea"/>
              </a:rPr>
              <a:t>三种成本估算技术</a:t>
            </a:r>
            <a:endParaRPr lang="zh-CN" altLang="en-US">
              <a:latin typeface="+mn-ea"/>
              <a:ea typeface="+mn-ea"/>
            </a:endParaRPr>
          </a:p>
        </p:txBody>
      </p:sp>
      <p:sp>
        <p:nvSpPr>
          <p:cNvPr id="43011" name="内容占位符 2"/>
          <p:cNvSpPr>
            <a:spLocks noGrp="1"/>
          </p:cNvSpPr>
          <p:nvPr>
            <p:ph idx="1"/>
          </p:nvPr>
        </p:nvSpPr>
        <p:spPr/>
        <p:txBody>
          <a:bodyPr/>
          <a:lstStyle/>
          <a:p>
            <a:pPr marL="514350" indent="-514350" eaLnBrk="1" hangingPunct="1">
              <a:buFontTx/>
              <a:buAutoNum type="arabicPeriod"/>
              <a:defRPr/>
            </a:pPr>
            <a:r>
              <a:rPr lang="zh-CN" altLang="en-US">
                <a:latin typeface="+mn-ea"/>
              </a:rPr>
              <a:t>代码行技术</a:t>
            </a:r>
            <a:endParaRPr lang="en-US" altLang="zh-CN">
              <a:latin typeface="+mn-ea"/>
            </a:endParaRPr>
          </a:p>
          <a:p>
            <a:pPr lvl="1" eaLnBrk="1" hangingPunct="1">
              <a:defRPr/>
            </a:pPr>
            <a:r>
              <a:rPr lang="zh-CN" altLang="en-US">
                <a:latin typeface="+mn-ea"/>
              </a:rPr>
              <a:t>需要以往开发类似工程的历史数据作为参考</a:t>
            </a:r>
            <a:endParaRPr lang="en-US" altLang="zh-CN">
              <a:latin typeface="+mn-ea"/>
            </a:endParaRPr>
          </a:p>
          <a:p>
            <a:pPr lvl="1" eaLnBrk="1" hangingPunct="1">
              <a:defRPr/>
            </a:pPr>
            <a:r>
              <a:rPr lang="zh-CN" altLang="en-US">
                <a:latin typeface="+mn-ea"/>
              </a:rPr>
              <a:t>计算：每行代码的平均成本</a:t>
            </a:r>
            <a:r>
              <a:rPr lang="en-US" altLang="zh-CN">
                <a:latin typeface="+mn-ea"/>
              </a:rPr>
              <a:t>*</a:t>
            </a:r>
            <a:r>
              <a:rPr lang="zh-CN" altLang="en-US">
                <a:latin typeface="+mn-ea"/>
              </a:rPr>
              <a:t>行数</a:t>
            </a:r>
            <a:endParaRPr lang="en-US" altLang="zh-CN">
              <a:latin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标题 1"/>
          <p:cNvSpPr>
            <a:spLocks noGrp="1"/>
          </p:cNvSpPr>
          <p:nvPr>
            <p:ph type="title"/>
          </p:nvPr>
        </p:nvSpPr>
        <p:spPr/>
        <p:txBody>
          <a:bodyPr/>
          <a:lstStyle/>
          <a:p>
            <a:pPr eaLnBrk="1" hangingPunct="1">
              <a:defRPr/>
            </a:pPr>
            <a:r>
              <a:rPr lang="zh-CN" altLang="en-US">
                <a:latin typeface="+mn-ea"/>
                <a:ea typeface="+mn-ea"/>
              </a:rPr>
              <a:t>三种成本估算技术</a:t>
            </a:r>
            <a:endParaRPr lang="zh-CN" altLang="en-US">
              <a:latin typeface="+mn-ea"/>
              <a:ea typeface="+mn-ea"/>
            </a:endParaRPr>
          </a:p>
        </p:txBody>
      </p:sp>
      <p:sp>
        <p:nvSpPr>
          <p:cNvPr id="44035" name="内容占位符 2"/>
          <p:cNvSpPr>
            <a:spLocks noGrp="1"/>
          </p:cNvSpPr>
          <p:nvPr>
            <p:ph idx="1"/>
          </p:nvPr>
        </p:nvSpPr>
        <p:spPr/>
        <p:txBody>
          <a:bodyPr/>
          <a:lstStyle/>
          <a:p>
            <a:pPr marL="514350" indent="-514350" eaLnBrk="1" hangingPunct="1">
              <a:buFontTx/>
              <a:buAutoNum type="arabicPeriod" startAt="2"/>
              <a:defRPr/>
            </a:pPr>
            <a:r>
              <a:rPr lang="zh-CN" altLang="en-US" dirty="0">
                <a:latin typeface="+mn-ea"/>
              </a:rPr>
              <a:t>代码分解技术</a:t>
            </a:r>
            <a:endParaRPr lang="en-US" altLang="zh-CN" dirty="0">
              <a:latin typeface="+mn-ea"/>
            </a:endParaRPr>
          </a:p>
          <a:p>
            <a:pPr marL="914400" lvl="1" indent="-514350" eaLnBrk="1" hangingPunct="1">
              <a:defRPr/>
            </a:pPr>
            <a:r>
              <a:rPr lang="zh-CN" altLang="en-US" dirty="0">
                <a:latin typeface="+mn-ea"/>
              </a:rPr>
              <a:t>将软件开发过程分解成若干个相对独立的任务，分别估算（人力</a:t>
            </a:r>
            <a:r>
              <a:rPr lang="en-US" altLang="zh-CN" dirty="0">
                <a:latin typeface="+mn-ea"/>
              </a:rPr>
              <a:t>*</a:t>
            </a:r>
            <a:r>
              <a:rPr lang="zh-CN" altLang="en-US" dirty="0">
                <a:latin typeface="+mn-ea"/>
              </a:rPr>
              <a:t>每人每月的平均工资），然后累加</a:t>
            </a:r>
            <a:endParaRPr lang="en-US" altLang="zh-CN" dirty="0">
              <a:latin typeface="+mn-ea"/>
            </a:endParaRPr>
          </a:p>
          <a:p>
            <a:pPr marL="914400" lvl="1" indent="-514350" eaLnBrk="1" hangingPunct="1">
              <a:defRPr/>
            </a:pPr>
            <a:endParaRPr lang="en-US" altLang="zh-CN" dirty="0">
              <a:latin typeface="+mn-ea"/>
            </a:endParaRPr>
          </a:p>
          <a:p>
            <a:pPr marL="914400" lvl="1" indent="-514350" eaLnBrk="1" hangingPunct="1">
              <a:buFontTx/>
              <a:buAutoNum type="arabicPeriod"/>
              <a:defRPr/>
            </a:pPr>
            <a:endParaRPr lang="zh-CN" altLang="en-US" dirty="0">
              <a:latin typeface="+mn-ea"/>
            </a:endParaRPr>
          </a:p>
          <a:p>
            <a:pPr marL="514350" indent="-514350" eaLnBrk="1" hangingPunct="1">
              <a:defRPr/>
            </a:pPr>
            <a:endParaRPr lang="zh-CN" altLang="en-US" dirty="0">
              <a:latin typeface="+mn-ea"/>
            </a:endParaRPr>
          </a:p>
        </p:txBody>
      </p:sp>
      <p:pic>
        <p:nvPicPr>
          <p:cNvPr id="37892" name="Picture 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357313" y="3857625"/>
            <a:ext cx="6572250" cy="1949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软件工程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软件工程模板</Template>
  <TotalTime>0</TotalTime>
  <Words>1416</Words>
  <Application>WPS 表格</Application>
  <PresentationFormat>全屏显示(4:3)</PresentationFormat>
  <Paragraphs>149</Paragraphs>
  <Slides>18</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18</vt:i4>
      </vt:variant>
    </vt:vector>
  </HeadingPairs>
  <TitlesOfParts>
    <vt:vector size="34" baseType="lpstr">
      <vt:lpstr>Arial</vt:lpstr>
      <vt:lpstr>宋体</vt:lpstr>
      <vt:lpstr>Wingdings</vt:lpstr>
      <vt:lpstr>汉仪书宋二KW</vt:lpstr>
      <vt:lpstr>华文新魏</vt:lpstr>
      <vt:lpstr>苹方-简</vt:lpstr>
      <vt:lpstr>微软雅黑</vt:lpstr>
      <vt:lpstr>汉仪旗黑</vt:lpstr>
      <vt:lpstr>宋体</vt:lpstr>
      <vt:lpstr>Arial Unicode MS</vt:lpstr>
      <vt:lpstr>Calibri</vt:lpstr>
      <vt:lpstr>Helvetica Neue</vt:lpstr>
      <vt:lpstr>软件工程模板</vt:lpstr>
      <vt:lpstr>Equation.3</vt:lpstr>
      <vt:lpstr>Equation.3</vt:lpstr>
      <vt:lpstr>Equation.3</vt:lpstr>
      <vt:lpstr>第4章 可行性研究</vt:lpstr>
      <vt:lpstr>主要内容</vt:lpstr>
      <vt:lpstr>1. 可行性研究的任务</vt:lpstr>
      <vt:lpstr>1. 可行性研究的任务</vt:lpstr>
      <vt:lpstr>2 可行性研究过程</vt:lpstr>
      <vt:lpstr>3 成本/效益分析</vt:lpstr>
      <vt:lpstr>3.1 成本估计</vt:lpstr>
      <vt:lpstr>三种成本估算技术</vt:lpstr>
      <vt:lpstr>三种成本估算技术</vt:lpstr>
      <vt:lpstr>PowerPoint 演示文稿</vt:lpstr>
      <vt:lpstr>3.2 成本/效益分析的方法</vt:lpstr>
      <vt:lpstr>3.2 成本/效益分析的方法</vt:lpstr>
      <vt:lpstr>成本/效益分析的方法</vt:lpstr>
      <vt:lpstr>货币的时间价值</vt:lpstr>
      <vt:lpstr>成本/效益分析的方法</vt:lpstr>
      <vt:lpstr>成本/效益分析的方法</vt:lpstr>
      <vt:lpstr>相关文档</vt:lpstr>
      <vt:lpstr>作业</vt:lpstr>
    </vt:vector>
  </TitlesOfParts>
  <Company>微软中国</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dc:title>
  <dc:creator>微软用户</dc:creator>
  <cp:lastModifiedBy>王美红</cp:lastModifiedBy>
  <cp:revision>127</cp:revision>
  <dcterms:created xsi:type="dcterms:W3CDTF">2024-09-19T07:43:45Z</dcterms:created>
  <dcterms:modified xsi:type="dcterms:W3CDTF">2024-09-19T07:43:45Z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3978D03BEE5171D087D7D666FAEBEAE4_42</vt:lpwstr>
  </property>
  <property fmtid="{D5CDD505-2E9C-101B-9397-08002B2CF9AE}" pid="3" name="KSOProductBuildVer">
    <vt:lpwstr>2052-6.7.0.8823</vt:lpwstr>
  </property>
</Properties>
</file>