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2" r:id="rId3"/>
    <p:sldId id="308" r:id="rId4"/>
    <p:sldId id="303" r:id="rId5"/>
    <p:sldId id="293" r:id="rId6"/>
    <p:sldId id="306" r:id="rId7"/>
    <p:sldId id="302" r:id="rId8"/>
    <p:sldId id="307" r:id="rId9"/>
    <p:sldId id="304" r:id="rId10"/>
    <p:sldId id="309" r:id="rId11"/>
    <p:sldId id="296" r:id="rId12"/>
    <p:sldId id="305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6" autoAdjust="0"/>
    <p:restoredTop sz="76307"/>
  </p:normalViewPr>
  <p:slideViewPr>
    <p:cSldViewPr>
      <p:cViewPr varScale="1">
        <p:scale>
          <a:sx n="76" d="100"/>
          <a:sy n="76" d="100"/>
        </p:scale>
        <p:origin x="18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2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7A3AC5-6389-93FF-091A-02C0FEEC26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FF1BD4-A49C-FB2F-1415-2D630AAC3E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742D2DA-324F-4941-9463-3B9DE821FD99}" type="datetimeFigureOut">
              <a:rPr lang="zh-CN" altLang="en-US"/>
              <a:pPr>
                <a:defRPr/>
              </a:pPr>
              <a:t>2024/8/22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8C9E3E-11C2-EC0A-8CBD-B10F858862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E6D0F1-83A0-BDCF-9DBB-E0BE2D77C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A6E1DD5-39D2-2C4E-85DE-96DEDE98D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E2C0697-C38B-41DE-4334-7A0E998FB5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23E69-EE4C-F7DD-F523-1534BA8462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6C95C7DD-D48A-9A43-9628-860D3FD097A4}" type="datetimeFigureOut">
              <a:rPr lang="zh-CN" altLang="en-US"/>
              <a:pPr>
                <a:defRPr/>
              </a:pPr>
              <a:t>2024/8/22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DBB7AD4-5545-C6DB-9990-E6F3EC773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C0C9860-8D91-CE77-0175-48375BB2A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8ADE8-DE78-42FF-473B-24CE3A97E5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2C756B-A1B7-7F5B-9C55-8FB26AE73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2077E21E-620F-4D46-8911-771C85A083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>
            <a:extLst>
              <a:ext uri="{FF2B5EF4-FFF2-40B4-BE49-F238E27FC236}">
                <a16:creationId xmlns:a16="http://schemas.microsoft.com/office/drawing/2014/main" id="{7644B292-E501-5D2D-E204-9A4052D7A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备注占位符 2">
            <a:extLst>
              <a:ext uri="{FF2B5EF4-FFF2-40B4-BE49-F238E27FC236}">
                <a16:creationId xmlns:a16="http://schemas.microsoft.com/office/drawing/2014/main" id="{38A79477-B32B-F21F-C781-1768060E6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平时成绩组成：（随机课堂小测、作业、调研、课堂提问、考勤）</a:t>
            </a:r>
            <a:endParaRPr kumimoji="1" lang="zh-CN" altLang="en-US"/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4F052EB4-EFFC-C9FA-7790-DABFDEB7BC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411E08-EC31-8C40-9A79-748A324DCF8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 descr="08f46c7211d24e3a8701b02c.jpg">
            <a:extLst>
              <a:ext uri="{FF2B5EF4-FFF2-40B4-BE49-F238E27FC236}">
                <a16:creationId xmlns:a16="http://schemas.microsoft.com/office/drawing/2014/main" id="{74A20EE0-8B87-1345-5043-902BAAA756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221163"/>
            <a:ext cx="750887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232ADB-8ACF-2E7E-1AE1-4AC9BC7B43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982254-94EE-FDE8-8B89-0AED83DE37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544E78-D23E-0389-6722-817B139183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4328-ECB7-924F-838E-C6ACA1AFEE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026BAC-6389-8C76-21E7-3CBE425FC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EBC7D9-876F-5271-D54B-1E411DC498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48FFC8-D0D8-58DE-633B-2D635C12E3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D576F-51F4-F64D-B63E-8513699FC9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55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BDAA09-666B-1801-2337-74D41D7F8F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857460-C3D8-51F9-550F-865599D4E6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FDC7F3-8129-DA3B-2FD4-5A54C8E6D8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BC262-CBC2-8D43-8F96-E320CF626D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47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D89581-5E5E-DC01-2923-AABBD4ACEB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D8106A-BF85-FEDD-EC92-6B5D143281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CDA3D-60A6-19A4-527E-A1BE0B254B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37834-ABDA-4D41-8D6B-DE581DFE5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0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719C01-F5E5-75E3-A04C-00257857A6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E2FE6D-6E89-55FC-05ED-3BE525F30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85B0CE-50E2-03B5-449D-251B48DAAB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4A7FA-E4C5-5A48-8619-18E9CCCE9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20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5F5B95-DDE0-2040-7333-19603DB72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1A449-7CE7-CD78-E793-64B55FF7C1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3643E-2A41-3131-D7CE-8E29E87653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39413-FB7E-424E-982E-C8745741C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7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F4EC2B-E703-0DAB-2919-4C2014C78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F4C2111-214E-3365-BAB2-1661845B5D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251006E-23EB-C1BC-291F-5A54A498E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E2A2A-A844-0B42-B960-D6754EAC4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0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423CAD-DB4F-09B3-940F-4BD8E57A0F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134E02-F28B-711C-58C5-F39CBFA85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54D28C-FCE0-6C80-685D-569179B06A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0311F-31B9-564A-A9A5-A9AB886647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80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01CD28C-2681-9D9D-45A7-FA9A99C2F2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96A56C-5312-D366-3089-CB965CAB59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DB2AC2-25B2-B8FD-941F-C942A1D18C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06863-DEA8-9E4A-AE58-2587AEE1C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78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4A94B-718F-559C-F883-5F94FFA119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E838FC-7BE2-B2FC-FA9C-1218E7269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A5F99A-3708-319E-4EE4-91E8E2EAD2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F9FE4-43D9-C344-BA66-5C1E28FDA9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48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56E2D-BD78-355A-D77D-9FA54A2C4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4DA39-3921-B4CA-B43D-00847F2ABA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2F0F4-72AA-5FDB-133B-CCC4BE9DC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28D69-03A8-A541-89AD-29D3883A61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89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5132C3-9FBE-A7A8-D9E5-321A9B2DA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DE667B3-304F-8895-0FCA-7411C92EE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第五级软件工程</a:t>
            </a:r>
          </a:p>
          <a:p>
            <a:pPr lvl="4"/>
            <a:endParaRPr lang="zh-CN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D7291A0-9A5D-1002-116B-FF0305741A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EDF3957-5980-07E6-CEEC-38307468DC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286BF8F-DFA5-EB95-A444-CEB586EEC8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3B18999-1844-934F-AF51-21AD3DFEFE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Box 10">
            <a:extLst>
              <a:ext uri="{FF2B5EF4-FFF2-40B4-BE49-F238E27FC236}">
                <a16:creationId xmlns:a16="http://schemas.microsoft.com/office/drawing/2014/main" id="{A923D92D-970A-5AC4-1738-591382DBB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88913"/>
            <a:ext cx="1296988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软 件 工 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mh@xm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&#12298;&#36719;&#20214;&#24037;&#31243;&#23548;&#35770;&#12299;&#35838;&#31243;&#25945;&#23398;&#22823;&#32434;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009A908E-B493-6130-28FA-28CFAA0ADA2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173538"/>
            <a:ext cx="4032250" cy="935037"/>
            <a:chOff x="158" y="2614"/>
            <a:chExt cx="2540" cy="589"/>
          </a:xfrm>
        </p:grpSpPr>
        <p:sp>
          <p:nvSpPr>
            <p:cNvPr id="15364" name="Text Box 10">
              <a:extLst>
                <a:ext uri="{FF2B5EF4-FFF2-40B4-BE49-F238E27FC236}">
                  <a16:creationId xmlns:a16="http://schemas.microsoft.com/office/drawing/2014/main" id="{F1819E46-DA98-9377-FF4B-5A6B5DC26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614"/>
              <a:ext cx="254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3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65" name="Text Box 11">
              <a:extLst>
                <a:ext uri="{FF2B5EF4-FFF2-40B4-BE49-F238E27FC236}">
                  <a16:creationId xmlns:a16="http://schemas.microsoft.com/office/drawing/2014/main" id="{1EAE9607-39D8-9701-CE73-14D96B295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15"/>
              <a:ext cx="1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362" name="标题 7">
            <a:extLst>
              <a:ext uri="{FF2B5EF4-FFF2-40B4-BE49-F238E27FC236}">
                <a16:creationId xmlns:a16="http://schemas.microsoft.com/office/drawing/2014/main" id="{1BAA4383-CDD0-BB65-4FB8-06D5AD9680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《</a:t>
            </a:r>
            <a:r>
              <a:rPr lang="zh-CN" altLang="en-US"/>
              <a:t>软件工程导论</a:t>
            </a:r>
            <a:r>
              <a:rPr lang="en-US" altLang="zh-CN"/>
              <a:t>》</a:t>
            </a:r>
            <a:r>
              <a:rPr lang="zh-CN" altLang="en-US"/>
              <a:t>课程说明</a:t>
            </a:r>
          </a:p>
        </p:txBody>
      </p:sp>
      <p:sp>
        <p:nvSpPr>
          <p:cNvPr id="15363" name="副标题 8">
            <a:extLst>
              <a:ext uri="{FF2B5EF4-FFF2-40B4-BE49-F238E27FC236}">
                <a16:creationId xmlns:a16="http://schemas.microsoft.com/office/drawing/2014/main" id="{39BEF4A0-8021-4C00-4BE5-A2946114E2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388" y="4005263"/>
            <a:ext cx="4248150" cy="936625"/>
          </a:xfrm>
        </p:spPr>
        <p:txBody>
          <a:bodyPr/>
          <a:lstStyle/>
          <a:p>
            <a:pPr eaLnBrk="1" hangingPunct="1"/>
            <a:r>
              <a:rPr lang="zh-CN" altLang="en-US"/>
              <a:t>王美红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8656D749-F306-5946-D79D-082095A09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教学进度计划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191906-0887-CC41-9BF4-D32912B0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700808"/>
            <a:ext cx="4292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E9FD7CAF-2E99-FAE4-95B2-76C8FF43D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课程主要内容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C0E40CD-5872-4C64-16F1-04AC99742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969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                   </a:t>
            </a:r>
            <a:r>
              <a:rPr lang="zh-CN" altLang="en-US" sz="2800"/>
              <a:t>第一部分： 软件过程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          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                        第二部分：建模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zh-CN" altLang="en-US" sz="2800"/>
              <a:t>四个部分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                    </a:t>
            </a:r>
            <a:r>
              <a:rPr lang="zh-CN" altLang="en-US" sz="2800"/>
              <a:t>第三部分：质量管理</a:t>
            </a:r>
            <a:endParaRPr lang="en-US" altLang="zh-CN" sz="2800"/>
          </a:p>
          <a:p>
            <a:pPr eaLnBrk="1" hangingPunct="1">
              <a:buFontTx/>
              <a:buNone/>
            </a:pP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                    </a:t>
            </a:r>
            <a:r>
              <a:rPr lang="zh-CN" altLang="en-US" sz="2800"/>
              <a:t>第四部分：软件项目管理</a:t>
            </a:r>
            <a:endParaRPr lang="en-US" altLang="zh-CN" sz="2800"/>
          </a:p>
          <a:p>
            <a:pPr eaLnBrk="1" hangingPunct="1">
              <a:buFontTx/>
              <a:buNone/>
            </a:pPr>
            <a:endParaRPr lang="zh-CN" altLang="en-US" sz="280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031071C7-300D-247F-30C0-7E00B2723DAD}"/>
              </a:ext>
            </a:extLst>
          </p:cNvPr>
          <p:cNvSpPr/>
          <p:nvPr/>
        </p:nvSpPr>
        <p:spPr>
          <a:xfrm>
            <a:off x="2071688" y="2565400"/>
            <a:ext cx="571500" cy="32924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4F6B7001-B482-54FB-4D2A-71F0A27F1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学习注意事项</a:t>
            </a:r>
          </a:p>
        </p:txBody>
      </p:sp>
      <p:sp>
        <p:nvSpPr>
          <p:cNvPr id="27650" name="内容占位符 2">
            <a:extLst>
              <a:ext uri="{FF2B5EF4-FFF2-40B4-BE49-F238E27FC236}">
                <a16:creationId xmlns:a16="http://schemas.microsoft.com/office/drawing/2014/main" id="{3F5E4681-4BB2-70CC-E890-432AA49A9F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注重知识的宽度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抓住每章的重点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实践与理论并重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20">
            <a:extLst>
              <a:ext uri="{FF2B5EF4-FFF2-40B4-BE49-F238E27FC236}">
                <a16:creationId xmlns:a16="http://schemas.microsoft.com/office/drawing/2014/main" id="{E57FC7A8-8DF3-08EE-788D-48E843BC9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联系方式</a:t>
            </a:r>
          </a:p>
        </p:txBody>
      </p:sp>
      <p:sp>
        <p:nvSpPr>
          <p:cNvPr id="16386" name="内容占位符 21">
            <a:extLst>
              <a:ext uri="{FF2B5EF4-FFF2-40B4-BE49-F238E27FC236}">
                <a16:creationId xmlns:a16="http://schemas.microsoft.com/office/drawing/2014/main" id="{4D28F97D-8909-3D02-00A6-2C9313A6B5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主讲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王美红 </a:t>
            </a:r>
            <a:r>
              <a:rPr lang="en-US" altLang="zh-CN" sz="2400" dirty="0"/>
              <a:t>13799286518; </a:t>
            </a:r>
            <a:r>
              <a:rPr lang="en-US" altLang="zh-CN" sz="2400" dirty="0">
                <a:hlinkClick r:id="rId2"/>
              </a:rPr>
              <a:t>wangmh@xmu.edu.cn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教学助理：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吴克青 </a:t>
            </a:r>
            <a:r>
              <a:rPr lang="en-US" altLang="zh-CN" sz="2400" dirty="0"/>
              <a:t>18359252215;</a:t>
            </a:r>
            <a:r>
              <a:rPr lang="zh-CN" altLang="en-US" sz="2400" dirty="0"/>
              <a:t> </a:t>
            </a:r>
            <a:r>
              <a:rPr lang="en-US" altLang="zh-CN" sz="2400" dirty="0" err="1"/>
              <a:t>kqwu@xmu.edu.cn</a:t>
            </a:r>
            <a:endParaRPr lang="en-US" altLang="zh-CN" sz="2400" dirty="0"/>
          </a:p>
          <a:p>
            <a:pPr lvl="1" eaLnBrk="1" hangingPunct="1"/>
            <a:endParaRPr lang="en-US" altLang="zh-C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3CF6E599-663B-B5B4-7093-79065B397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课程</a:t>
            </a:r>
            <a:r>
              <a:rPr kumimoji="1" lang="en-US" altLang="zh-CN"/>
              <a:t>QQ</a:t>
            </a:r>
            <a:r>
              <a:rPr kumimoji="1" lang="zh-CN" altLang="en-US"/>
              <a:t>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9E53B7-DC69-8E4C-9869-C30D780D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260" y="1417638"/>
            <a:ext cx="2865480" cy="47251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C6B9176A-672C-CB94-A16D-A7B638F77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资料地址</a:t>
            </a:r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29441A3A-77E0-ADE6-1F64-224BCD921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FTP</a:t>
            </a:r>
          </a:p>
          <a:p>
            <a:pPr lvl="1"/>
            <a:r>
              <a:rPr lang="en-US" altLang="zh-CN" dirty="0"/>
              <a:t>121.192.180.236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F550CB08-B3E7-A4F5-A0D4-9E4A4EB2E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考核方式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913E2571-C935-0D8E-FE2E-7887E8B7E8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成绩组成：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期末笔试</a:t>
            </a:r>
            <a:r>
              <a:rPr lang="en-US" altLang="zh-CN" dirty="0"/>
              <a:t>35%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项目开发文档</a:t>
            </a:r>
            <a:r>
              <a:rPr lang="en-US" altLang="zh-CN" dirty="0"/>
              <a:t>40%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期中考试</a:t>
            </a:r>
            <a:r>
              <a:rPr lang="en-US" altLang="zh-CN" dirty="0"/>
              <a:t>10%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平时（含作业与考勤）</a:t>
            </a:r>
            <a:r>
              <a:rPr lang="en-US" altLang="zh-CN" dirty="0"/>
              <a:t>15%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11E47E04-6538-E3E1-C2E7-E9E3E860D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项目开发文档成绩分布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B31AAE03-02EC-80B6-D227-B3C206C47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arabicPeriod"/>
              <a:defRPr/>
            </a:pPr>
            <a:r>
              <a:rPr lang="en" altLang="zh-CN" sz="2800" dirty="0" err="1"/>
              <a:t>Codearts</a:t>
            </a:r>
            <a:r>
              <a:rPr lang="zh-CN" altLang="en-US" sz="2800" dirty="0"/>
              <a:t>（原</a:t>
            </a:r>
            <a:r>
              <a:rPr lang="en" altLang="zh-CN" sz="2800" dirty="0" err="1"/>
              <a:t>devcloud</a:t>
            </a:r>
            <a:r>
              <a:rPr lang="zh-CN" altLang="en-US" sz="2800" dirty="0"/>
              <a:t>）平台上项目执行情况报告</a:t>
            </a:r>
            <a:r>
              <a:rPr lang="en-US" altLang="zh-CN" sz="2800" dirty="0"/>
              <a:t>20%</a:t>
            </a:r>
          </a:p>
          <a:p>
            <a:pPr marL="514350" indent="-514350">
              <a:buFont typeface="+mj-ea"/>
              <a:buAutoNum type="arabicPeriod"/>
              <a:defRPr/>
            </a:pPr>
            <a:r>
              <a:rPr lang="zh-CN" altLang="en-US" sz="2800" dirty="0"/>
              <a:t>软件需求规格说明书</a:t>
            </a:r>
            <a:r>
              <a:rPr lang="en-US" altLang="zh-CN" sz="2800" dirty="0"/>
              <a:t>30%</a:t>
            </a:r>
            <a:r>
              <a:rPr lang="zh-CN" altLang="en-US" sz="2800" dirty="0"/>
              <a:t>（包含界面原型</a:t>
            </a:r>
            <a:r>
              <a:rPr lang="en-US" altLang="zh-CN" sz="2800" dirty="0"/>
              <a:t>10%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514350" indent="-514350">
              <a:buFont typeface="+mj-ea"/>
              <a:buAutoNum type="arabicPeriod"/>
              <a:defRPr/>
            </a:pPr>
            <a:r>
              <a:rPr lang="zh-CN" altLang="en-US" sz="2800" dirty="0"/>
              <a:t>概要设计说明书</a:t>
            </a:r>
            <a:r>
              <a:rPr lang="en-US" altLang="zh-CN" sz="2800" dirty="0"/>
              <a:t>20%</a:t>
            </a:r>
          </a:p>
          <a:p>
            <a:pPr marL="514350" indent="-514350">
              <a:buFont typeface="+mj-ea"/>
              <a:buAutoNum type="arabicPeriod"/>
              <a:defRPr/>
            </a:pPr>
            <a:r>
              <a:rPr lang="zh-CN" altLang="en-US" sz="2800" dirty="0"/>
              <a:t>详细设计说明书</a:t>
            </a:r>
            <a:r>
              <a:rPr lang="en-US" altLang="zh-CN" sz="2800" dirty="0"/>
              <a:t>20%</a:t>
            </a:r>
          </a:p>
          <a:p>
            <a:pPr marL="514350" indent="-514350">
              <a:buFont typeface="+mj-ea"/>
              <a:buAutoNum type="arabicPeriod"/>
              <a:defRPr/>
            </a:pPr>
            <a:r>
              <a:rPr lang="zh-CN" altLang="en-US" sz="2800" dirty="0"/>
              <a:t>测试计划和两个功能的测试用例</a:t>
            </a:r>
            <a:r>
              <a:rPr lang="en-US" altLang="zh-CN" sz="2800" dirty="0"/>
              <a:t>10%</a:t>
            </a:r>
          </a:p>
          <a:p>
            <a:pPr marL="0" indent="0">
              <a:buFontTx/>
              <a:buNone/>
              <a:defRPr/>
            </a:pPr>
            <a:endParaRPr lang="en-US" altLang="zh-CN" sz="2800" dirty="0"/>
          </a:p>
          <a:p>
            <a:pPr marL="514350" indent="-514350">
              <a:buFontTx/>
              <a:buAutoNum type="arabicPeriod"/>
              <a:defRPr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9036B213-EE54-715B-C199-6946272A3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项目开发文档要求（续）</a:t>
            </a:r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D971FBE8-6426-AD62-D685-0B74DA1D84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/>
            <a:r>
              <a:rPr lang="zh-CN" altLang="en-US"/>
              <a:t>各项项目开发文档均按照最后版本评定，成绩评定依据：</a:t>
            </a:r>
            <a:endParaRPr lang="en-US" altLang="zh-CN"/>
          </a:p>
          <a:p>
            <a:pPr lvl="1" eaLnBrk="1" hangingPunct="1"/>
            <a:r>
              <a:rPr lang="zh-CN" altLang="en-US"/>
              <a:t>规范性（</a:t>
            </a:r>
            <a:r>
              <a:rPr lang="en-US" altLang="zh-CN"/>
              <a:t>20%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/>
            <a:r>
              <a:rPr lang="zh-CN" altLang="en-US"/>
              <a:t>内容的丰富性（</a:t>
            </a:r>
            <a:r>
              <a:rPr lang="en-US" altLang="zh-CN"/>
              <a:t>40%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/>
            <a:r>
              <a:rPr lang="zh-CN" altLang="en-US"/>
              <a:t>内容的正确性（</a:t>
            </a:r>
            <a:r>
              <a:rPr lang="en-US" altLang="zh-CN"/>
              <a:t>40%</a:t>
            </a:r>
            <a:r>
              <a:rPr lang="zh-CN" altLang="en-US"/>
              <a:t>）</a:t>
            </a:r>
            <a:endParaRPr lang="en-US" altLang="zh-CN"/>
          </a:p>
          <a:p>
            <a:pPr eaLnBrk="1" hangingPunct="1"/>
            <a:r>
              <a:rPr lang="zh-CN" altLang="en-US"/>
              <a:t>现场打分：</a:t>
            </a:r>
            <a:endParaRPr lang="en-US" altLang="zh-CN"/>
          </a:p>
          <a:p>
            <a:pPr lvl="1" eaLnBrk="1" hangingPunct="1"/>
            <a:r>
              <a:rPr lang="zh-CN" altLang="en-US"/>
              <a:t>报告：</a:t>
            </a:r>
            <a:r>
              <a:rPr lang="en-US" altLang="zh-CN"/>
              <a:t>50%</a:t>
            </a:r>
          </a:p>
          <a:p>
            <a:pPr lvl="1" eaLnBrk="1" hangingPunct="1"/>
            <a:r>
              <a:rPr lang="zh-CN" altLang="en-US"/>
              <a:t>材料的完备性：</a:t>
            </a:r>
            <a:r>
              <a:rPr lang="en-US" altLang="zh-CN"/>
              <a:t>35%</a:t>
            </a:r>
          </a:p>
          <a:p>
            <a:pPr lvl="1" eaLnBrk="1" hangingPunct="1"/>
            <a:r>
              <a:rPr lang="zh-CN" altLang="en-US"/>
              <a:t>回答问题情况：</a:t>
            </a:r>
            <a:r>
              <a:rPr lang="en-US" altLang="zh-CN"/>
              <a:t>15%</a:t>
            </a: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81909082-1C7E-DD9D-171F-4BB0852A8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课程目标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EABE0DAA-A21A-CB1B-2E45-34D1635193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使学生掌握软件工程的基本概念、基本原理和常用方法，并能够利用这些理论和方法解决实际工程问题。</a:t>
            </a:r>
            <a:endParaRPr lang="en-US" altLang="zh-CN"/>
          </a:p>
          <a:p>
            <a:r>
              <a:rPr lang="zh-CN" altLang="zh-CN"/>
              <a:t>课程旨在培养学生用软件工程思想解决实际复杂工程问题的能力、探索能力、团队协作能力、创新能力和用软件服务社会的责任感和意识。</a:t>
            </a:r>
            <a:endParaRPr lang="zh-CN" altLang="en-US"/>
          </a:p>
          <a:p>
            <a:endParaRPr kumimoji="1" lang="en-US" altLang="zh-CN"/>
          </a:p>
          <a:p>
            <a:pPr lvl="1"/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C51E24F3-B681-811D-0C3B-9AC31E272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教学大纲</a:t>
            </a:r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EED74BFE-7A94-5105-4995-250A87756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教学大纲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软件工程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软件工程模板</Template>
  <TotalTime>1645</TotalTime>
  <Words>324</Words>
  <Application>Microsoft Macintosh PowerPoint</Application>
  <PresentationFormat>全屏显示(4:3)</PresentationFormat>
  <Paragraphs>55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黑体</vt:lpstr>
      <vt:lpstr>华文新魏</vt:lpstr>
      <vt:lpstr>宋体</vt:lpstr>
      <vt:lpstr>Arial</vt:lpstr>
      <vt:lpstr>软件工程模板</vt:lpstr>
      <vt:lpstr>《软件工程导论》课程说明</vt:lpstr>
      <vt:lpstr>联系方式</vt:lpstr>
      <vt:lpstr>课程QQ群</vt:lpstr>
      <vt:lpstr>资料地址</vt:lpstr>
      <vt:lpstr>考核方式</vt:lpstr>
      <vt:lpstr>项目开发文档成绩分布</vt:lpstr>
      <vt:lpstr>项目开发文档要求（续）</vt:lpstr>
      <vt:lpstr>课程目标</vt:lpstr>
      <vt:lpstr>教学大纲</vt:lpstr>
      <vt:lpstr>教学进度计划</vt:lpstr>
      <vt:lpstr>课程主要内容</vt:lpstr>
      <vt:lpstr>学习注意事项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Office 用户</cp:lastModifiedBy>
  <cp:revision>243</cp:revision>
  <dcterms:created xsi:type="dcterms:W3CDTF">2010-07-26T09:35:16Z</dcterms:created>
  <dcterms:modified xsi:type="dcterms:W3CDTF">2024-08-22T06:55:15Z</dcterms:modified>
</cp:coreProperties>
</file>