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"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33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"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9"/>
          <p:cNvSpPr>
            <a:spLocks noChangeArrowheads="1" noChangeShapeType="1" noTextEdit="1"/>
          </p:cNvSpPr>
          <p:nvPr userDrawn="1"/>
        </p:nvSpPr>
        <p:spPr bwMode="auto">
          <a:xfrm>
            <a:off x="6853767" y="90488"/>
            <a:ext cx="3659717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kern="1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正弦稳态电路的分析</a:t>
            </a:r>
            <a:endParaRPr lang="zh-CN" altLang="en-US" sz="2400" kern="1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2" Type="http://schemas.openxmlformats.org/officeDocument/2006/relationships/vmlDrawing" Target="../drawings/vmlDrawing1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36.xml"/><Relationship Id="rId4" Type="http://schemas.openxmlformats.org/officeDocument/2006/relationships/tags" Target="../tags/tag4.xml"/><Relationship Id="rId39" Type="http://schemas.openxmlformats.org/officeDocument/2006/relationships/tags" Target="../tags/tag35.xml"/><Relationship Id="rId38" Type="http://schemas.openxmlformats.org/officeDocument/2006/relationships/tags" Target="../tags/tag34.xml"/><Relationship Id="rId37" Type="http://schemas.openxmlformats.org/officeDocument/2006/relationships/tags" Target="../tags/tag33.xml"/><Relationship Id="rId36" Type="http://schemas.openxmlformats.org/officeDocument/2006/relationships/tags" Target="../tags/tag32.xml"/><Relationship Id="rId35" Type="http://schemas.openxmlformats.org/officeDocument/2006/relationships/tags" Target="../tags/tag31.xml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tags" Target="../tags/tag28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3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image" Target="../media/image3.emf"/><Relationship Id="rId2" Type="http://schemas.openxmlformats.org/officeDocument/2006/relationships/tags" Target="../tags/tag2.xml"/><Relationship Id="rId19" Type="http://schemas.openxmlformats.org/officeDocument/2006/relationships/oleObject" Target="../embeddings/oleObject2.bin"/><Relationship Id="rId18" Type="http://schemas.openxmlformats.org/officeDocument/2006/relationships/tags" Target="../tags/tag16.xml"/><Relationship Id="rId17" Type="http://schemas.openxmlformats.org/officeDocument/2006/relationships/image" Target="../media/image2.emf"/><Relationship Id="rId16" Type="http://schemas.openxmlformats.org/officeDocument/2006/relationships/oleObject" Target="../embeddings/oleObject1.bin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61" name="Group 61"/>
          <p:cNvGrpSpPr/>
          <p:nvPr/>
        </p:nvGrpSpPr>
        <p:grpSpPr bwMode="auto">
          <a:xfrm>
            <a:off x="7946708" y="798513"/>
            <a:ext cx="3095625" cy="2666999"/>
            <a:chOff x="3288" y="436"/>
            <a:chExt cx="1950" cy="1680"/>
          </a:xfrm>
        </p:grpSpPr>
        <p:sp>
          <p:nvSpPr>
            <p:cNvPr id="51262" name="Text Box 62"/>
            <p:cNvSpPr txBox="1">
              <a:spLocks noChangeArrowheads="1"/>
            </p:cNvSpPr>
            <p:nvPr/>
          </p:nvSpPr>
          <p:spPr bwMode="auto">
            <a:xfrm>
              <a:off x="4462" y="844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3" name="Text Box 63"/>
            <p:cNvSpPr txBox="1">
              <a:spLocks noChangeArrowheads="1"/>
            </p:cNvSpPr>
            <p:nvPr/>
          </p:nvSpPr>
          <p:spPr bwMode="auto">
            <a:xfrm>
              <a:off x="4876" y="1826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kumimoji="1" lang="zh-CN" altLang="en-US" sz="24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4423" y="481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flipV="1">
              <a:off x="3470" y="482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3469" y="2024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67" name="Oval 67"/>
            <p:cNvSpPr>
              <a:spLocks noChangeArrowheads="1"/>
            </p:cNvSpPr>
            <p:nvPr/>
          </p:nvSpPr>
          <p:spPr bwMode="auto">
            <a:xfrm>
              <a:off x="3379" y="43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268" name="Oval 68"/>
            <p:cNvSpPr>
              <a:spLocks noChangeArrowheads="1"/>
            </p:cNvSpPr>
            <p:nvPr/>
          </p:nvSpPr>
          <p:spPr bwMode="auto">
            <a:xfrm>
              <a:off x="3378" y="1979"/>
              <a:ext cx="92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269" name="Text Box 69"/>
            <p:cNvSpPr txBox="1">
              <a:spLocks noChangeArrowheads="1"/>
            </p:cNvSpPr>
            <p:nvPr/>
          </p:nvSpPr>
          <p:spPr bwMode="auto">
            <a:xfrm>
              <a:off x="3288" y="1705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876" y="1343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1" name="Text Box 71"/>
            <p:cNvSpPr txBox="1">
              <a:spLocks noChangeArrowheads="1"/>
            </p:cNvSpPr>
            <p:nvPr/>
          </p:nvSpPr>
          <p:spPr bwMode="auto">
            <a:xfrm>
              <a:off x="3288" y="526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86" y="482"/>
              <a:ext cx="0" cy="5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51273" name="Group 73"/>
            <p:cNvGrpSpPr/>
            <p:nvPr/>
          </p:nvGrpSpPr>
          <p:grpSpPr bwMode="auto">
            <a:xfrm>
              <a:off x="4150" y="1071"/>
              <a:ext cx="228" cy="91"/>
              <a:chOff x="3560" y="1752"/>
              <a:chExt cx="363" cy="90"/>
            </a:xfrm>
          </p:grpSpPr>
          <p:sp>
            <p:nvSpPr>
              <p:cNvPr id="51274" name="Line 74"/>
              <p:cNvSpPr>
                <a:spLocks noChangeShapeType="1"/>
              </p:cNvSpPr>
              <p:nvPr/>
            </p:nvSpPr>
            <p:spPr bwMode="auto">
              <a:xfrm>
                <a:off x="3560" y="175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51275" name="Line 75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86" y="1163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3968" y="1344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>
              <a:off x="3968" y="1344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51279" name="Group 79"/>
            <p:cNvGrpSpPr/>
            <p:nvPr/>
          </p:nvGrpSpPr>
          <p:grpSpPr bwMode="auto">
            <a:xfrm>
              <a:off x="3833" y="1570"/>
              <a:ext cx="226" cy="91"/>
              <a:chOff x="3560" y="1752"/>
              <a:chExt cx="363" cy="90"/>
            </a:xfrm>
          </p:grpSpPr>
          <p:sp>
            <p:nvSpPr>
              <p:cNvPr id="51280" name="Line 80"/>
              <p:cNvSpPr>
                <a:spLocks noChangeShapeType="1"/>
              </p:cNvSpPr>
              <p:nvPr/>
            </p:nvSpPr>
            <p:spPr bwMode="auto">
              <a:xfrm>
                <a:off x="3560" y="175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51281" name="Line 81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>
              <a:off x="3968" y="1661"/>
              <a:ext cx="1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>
              <a:off x="4603" y="1344"/>
              <a:ext cx="1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5147" y="197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285" name="Oval 85"/>
            <p:cNvSpPr>
              <a:spLocks noChangeArrowheads="1"/>
            </p:cNvSpPr>
            <p:nvPr/>
          </p:nvSpPr>
          <p:spPr bwMode="auto">
            <a:xfrm>
              <a:off x="5102" y="129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286" name="Text Box 86"/>
            <p:cNvSpPr txBox="1">
              <a:spLocks noChangeArrowheads="1"/>
            </p:cNvSpPr>
            <p:nvPr/>
          </p:nvSpPr>
          <p:spPr bwMode="auto">
            <a:xfrm>
              <a:off x="4304" y="1460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7" name="Text Box 87"/>
            <p:cNvSpPr txBox="1">
              <a:spLocks noChangeArrowheads="1"/>
            </p:cNvSpPr>
            <p:nvPr/>
          </p:nvSpPr>
          <p:spPr bwMode="auto">
            <a:xfrm>
              <a:off x="4878" y="1569"/>
              <a:ext cx="3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8" name="Text Box 88"/>
            <p:cNvSpPr txBox="1">
              <a:spLocks noChangeArrowheads="1"/>
            </p:cNvSpPr>
            <p:nvPr/>
          </p:nvSpPr>
          <p:spPr bwMode="auto">
            <a:xfrm>
              <a:off x="3290" y="889"/>
              <a:ext cx="3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3392" y="1433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90" name="Rectangle 90"/>
            <p:cNvSpPr>
              <a:spLocks noChangeArrowheads="1"/>
            </p:cNvSpPr>
            <p:nvPr/>
          </p:nvSpPr>
          <p:spPr bwMode="auto">
            <a:xfrm>
              <a:off x="4241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51291" name="Rectangle 91"/>
            <p:cNvSpPr>
              <a:spLocks noChangeArrowheads="1"/>
            </p:cNvSpPr>
            <p:nvPr/>
          </p:nvSpPr>
          <p:spPr bwMode="auto">
            <a:xfrm>
              <a:off x="4558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第九章小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10260" y="1524000"/>
            <a:ext cx="642556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一、</a:t>
            </a:r>
            <a:r>
              <a:rPr lang="zh-CN" altLang="en-US" sz="2800">
                <a:solidFill>
                  <a:schemeClr val="bg1"/>
                </a:solidFill>
              </a:rPr>
              <a:t>右图</a:t>
            </a:r>
            <a:r>
              <a:rPr lang="zh-CN" altLang="en-US" sz="2800">
                <a:solidFill>
                  <a:srgbClr val="FFFF00"/>
                </a:solidFill>
              </a:rPr>
              <a:t>已知</a:t>
            </a:r>
            <a:r>
              <a:rPr lang="en-US" altLang="zh-CN" sz="2800">
                <a:solidFill>
                  <a:srgbClr val="FFFF00"/>
                </a:solidFill>
              </a:rPr>
              <a:t>R=|X</a:t>
            </a:r>
            <a:r>
              <a:rPr lang="en-US" altLang="zh-CN" sz="2800" baseline="-25000">
                <a:solidFill>
                  <a:srgbClr val="FFFF00"/>
                </a:solidFill>
              </a:rPr>
              <a:t>C</a:t>
            </a:r>
            <a:r>
              <a:rPr lang="en-US" altLang="zh-CN" sz="2800">
                <a:solidFill>
                  <a:srgbClr val="FFFF00"/>
                </a:solidFill>
              </a:rPr>
              <a:t>|</a:t>
            </a:r>
            <a:r>
              <a:rPr lang="zh-CN" altLang="en-US" sz="2800">
                <a:solidFill>
                  <a:srgbClr val="FFFF00"/>
                </a:solidFill>
              </a:rPr>
              <a:t>，用相量图作图法</a:t>
            </a:r>
            <a:endParaRPr lang="zh-CN" altLang="en-US" sz="280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      </a:t>
            </a:r>
            <a:r>
              <a:rPr lang="zh-CN" altLang="en-US" sz="2800">
                <a:solidFill>
                  <a:srgbClr val="FFFF00"/>
                </a:solidFill>
              </a:rPr>
              <a:t>证明</a:t>
            </a:r>
            <a:r>
              <a:rPr lang="en-US" altLang="zh-CN" sz="2800">
                <a:solidFill>
                  <a:srgbClr val="FFFF00"/>
                </a:solidFill>
              </a:rPr>
              <a:t>u</a:t>
            </a:r>
            <a:r>
              <a:rPr lang="en-US" altLang="zh-CN" sz="2800" baseline="-25000">
                <a:solidFill>
                  <a:srgbClr val="FFFF00"/>
                </a:solidFill>
              </a:rPr>
              <a:t>1</a:t>
            </a:r>
            <a:r>
              <a:rPr lang="zh-CN" altLang="en-US" sz="2800">
                <a:solidFill>
                  <a:srgbClr val="FFFF00"/>
                </a:solidFill>
              </a:rPr>
              <a:t>、</a:t>
            </a:r>
            <a:r>
              <a:rPr lang="en-US" altLang="zh-CN" sz="2800">
                <a:solidFill>
                  <a:srgbClr val="FFFF00"/>
                </a:solidFill>
              </a:rPr>
              <a:t>u</a:t>
            </a:r>
            <a:r>
              <a:rPr lang="en-US" altLang="zh-CN" sz="2800" baseline="-25000">
                <a:solidFill>
                  <a:srgbClr val="FFFF00"/>
                </a:solidFill>
              </a:rPr>
              <a:t>2</a:t>
            </a:r>
            <a:r>
              <a:rPr lang="zh-CN" altLang="en-US" sz="2800">
                <a:solidFill>
                  <a:srgbClr val="FFFF00"/>
                </a:solidFill>
              </a:rPr>
              <a:t>同相位，并求</a:t>
            </a:r>
            <a:r>
              <a:rPr lang="en-US" altLang="zh-CN" sz="2800">
                <a:solidFill>
                  <a:srgbClr val="FFFF00"/>
                </a:solidFill>
              </a:rPr>
              <a:t>U</a:t>
            </a:r>
            <a:r>
              <a:rPr lang="en-US" altLang="zh-CN" sz="2800" baseline="-25000">
                <a:solidFill>
                  <a:srgbClr val="FFFF00"/>
                </a:solidFill>
              </a:rPr>
              <a:t>1</a:t>
            </a:r>
            <a:r>
              <a:rPr lang="en-US" altLang="zh-CN" sz="2800">
                <a:solidFill>
                  <a:srgbClr val="FFFF00"/>
                </a:solidFill>
              </a:rPr>
              <a:t>/U</a:t>
            </a:r>
            <a:r>
              <a:rPr lang="en-US" altLang="zh-CN" sz="2800" baseline="-25000">
                <a:solidFill>
                  <a:srgbClr val="FFFF00"/>
                </a:solidFill>
              </a:rPr>
              <a:t>2</a:t>
            </a:r>
            <a:r>
              <a:rPr lang="zh-CN" altLang="en-US" sz="2800">
                <a:solidFill>
                  <a:srgbClr val="FFFF00"/>
                </a:solidFill>
              </a:rPr>
              <a:t>。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pSp>
        <p:nvGrpSpPr>
          <p:cNvPr id="46281" name="Group 201"/>
          <p:cNvGrpSpPr/>
          <p:nvPr/>
        </p:nvGrpSpPr>
        <p:grpSpPr bwMode="auto">
          <a:xfrm>
            <a:off x="1092518" y="3343910"/>
            <a:ext cx="4113213" cy="2547938"/>
            <a:chOff x="521" y="618"/>
            <a:chExt cx="2591" cy="1605"/>
          </a:xfrm>
        </p:grpSpPr>
        <p:sp>
          <p:nvSpPr>
            <p:cNvPr id="46201" name="Oval 12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84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2" name="Text Box 122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733" y="111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03" name="Text Box 123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81" y="1616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06" name="Line 126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21" y="799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7" name="Line 127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521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8" name="Line 12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521" y="2160"/>
              <a:ext cx="21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9" name="Line 12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601" y="799"/>
              <a:ext cx="12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0" name="Line 13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521" y="1471"/>
              <a:ext cx="3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1" name="Line 131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947" y="1471"/>
              <a:ext cx="65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2" name="Line 13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2239" y="799"/>
              <a:ext cx="0" cy="43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3" name="Line 133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45" y="1633"/>
              <a:ext cx="0" cy="52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4" name="Line 134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854" y="1480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15" name="Line 13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61" y="1479"/>
              <a:ext cx="192" cy="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46216" name="Object 136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853" y="1421"/>
            <a:ext cx="25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3" name="公式" r:id="rId16" imgW="241300" imgH="317500" progId="Equation.3">
                    <p:embed/>
                  </p:oleObj>
                </mc:Choice>
                <mc:Fallback>
                  <p:oleObj name="公式" r:id="rId16" imgW="241300" imgH="31750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1421"/>
                          <a:ext cx="259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17" name="Object 137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634" y="799"/>
            <a:ext cx="22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4" name="公式" r:id="rId19" imgW="190500" imgH="317500" progId="Equation.3">
                    <p:embed/>
                  </p:oleObj>
                </mc:Choice>
                <mc:Fallback>
                  <p:oleObj name="公式" r:id="rId19" imgW="190500" imgH="31750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799"/>
                          <a:ext cx="22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18" name="Text Box 13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888" y="1373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9" name="Text Box 13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19" y="1552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0" name="Text Box 14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83" y="103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1" name="Text Box 14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655" y="1661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2" name="Text Box 142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980" y="1838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3" name="Text Box 143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61" y="1571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4" name="Rectangle 14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75" y="20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25" name="Rectangle 14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55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26" name="Rectangle 14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53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27" name="Rectangle 14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93" y="140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4" name="Line 124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rot="180000" flipV="1">
              <a:off x="745" y="639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scene3d>
              <a:camera prst="orthographicFront">
                <a:rot lat="0" lon="0" rev="54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200" name="Oval 120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472" y="13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199" name="Line 119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653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7" name="Text Box 4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5181600" y="3838575"/>
            <a:ext cx="6340475" cy="194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二、画出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左图</a:t>
            </a:r>
            <a:r>
              <a:rPr lang="zh-CN" altLang="en-US" sz="2800">
                <a:solidFill>
                  <a:srgbClr val="FFFF00"/>
                </a:solidFill>
                <a:sym typeface="+mn-ea"/>
              </a:rPr>
              <a:t>的</a:t>
            </a:r>
            <a:r>
              <a:rPr lang="zh-CN" altLang="en-US" sz="2800">
                <a:solidFill>
                  <a:srgbClr val="FFFF00"/>
                </a:solidFill>
              </a:rPr>
              <a:t>相量模型图，</a:t>
            </a:r>
            <a:endParaRPr lang="zh-CN" altLang="en-US" sz="280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      </a:t>
            </a:r>
            <a:r>
              <a:rPr lang="zh-CN" altLang="en-US" sz="2800">
                <a:solidFill>
                  <a:srgbClr val="FFFF00"/>
                </a:solidFill>
              </a:rPr>
              <a:t>列写回路电流方程和结点电压</a:t>
            </a:r>
            <a:r>
              <a:rPr lang="zh-CN" altLang="en-US" sz="2800">
                <a:solidFill>
                  <a:srgbClr val="FFFF00"/>
                </a:solidFill>
              </a:rPr>
              <a:t>方程，</a:t>
            </a:r>
            <a:endParaRPr lang="zh-CN" altLang="en-US" sz="280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FFFF00"/>
                </a:solidFill>
              </a:rPr>
              <a:t>       </a:t>
            </a:r>
            <a:r>
              <a:rPr lang="zh-CN" altLang="en-US" sz="2800">
                <a:solidFill>
                  <a:srgbClr val="FFFF00"/>
                </a:solidFill>
              </a:rPr>
              <a:t>并整理为标准矩阵</a:t>
            </a:r>
            <a:r>
              <a:rPr lang="zh-CN" altLang="en-US" sz="2800">
                <a:solidFill>
                  <a:srgbClr val="FFFF00"/>
                </a:solidFill>
              </a:rPr>
              <a:t>形式。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36620" y="4542155"/>
            <a:ext cx="658495" cy="168910"/>
            <a:chOff x="11174" y="9719"/>
            <a:chExt cx="1037" cy="266"/>
          </a:xfrm>
          <a:scene3d>
            <a:camera prst="orthographicFront">
              <a:rot lat="0" lon="0" rev="5400000"/>
            </a:camera>
            <a:lightRig rig="threePt" dir="t"/>
          </a:scene3d>
        </p:grpSpPr>
        <p:grpSp>
          <p:nvGrpSpPr>
            <p:cNvPr id="10" name="组合 9"/>
            <p:cNvGrpSpPr/>
            <p:nvPr/>
          </p:nvGrpSpPr>
          <p:grpSpPr>
            <a:xfrm>
              <a:off x="11174" y="9719"/>
              <a:ext cx="506" cy="267"/>
              <a:chOff x="11152" y="9719"/>
              <a:chExt cx="506" cy="267"/>
            </a:xfrm>
          </p:grpSpPr>
          <p:sp>
            <p:nvSpPr>
              <p:cNvPr id="8" name="Arc 198"/>
              <p:cNvSpPr/>
              <p:nvPr>
                <p:custDataLst>
                  <p:tags r:id="rId35"/>
                </p:custDataLst>
              </p:nvPr>
            </p:nvSpPr>
            <p:spPr bwMode="auto">
              <a:xfrm rot="27000000" flipH="1" flipV="1">
                <a:off x="11403" y="9731"/>
                <a:ext cx="267" cy="24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" name="Arc 200"/>
              <p:cNvSpPr/>
              <p:nvPr>
                <p:custDataLst>
                  <p:tags r:id="rId36"/>
                </p:custDataLst>
              </p:nvPr>
            </p:nvSpPr>
            <p:spPr bwMode="auto">
              <a:xfrm rot="27000000" flipH="1" flipV="1">
                <a:off x="11160" y="9726"/>
                <a:ext cx="228" cy="243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11" name="Arc 198"/>
            <p:cNvSpPr/>
            <p:nvPr>
              <p:custDataLst>
                <p:tags r:id="rId37"/>
              </p:custDataLst>
            </p:nvPr>
          </p:nvSpPr>
          <p:spPr bwMode="auto">
            <a:xfrm rot="5400000" flipH="1" flipV="1">
              <a:off x="11703" y="9743"/>
              <a:ext cx="242" cy="24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54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Arc 198"/>
            <p:cNvSpPr/>
            <p:nvPr>
              <p:custDataLst>
                <p:tags r:id="rId38"/>
              </p:custDataLst>
            </p:nvPr>
          </p:nvSpPr>
          <p:spPr bwMode="auto">
            <a:xfrm rot="27000000" flipH="1" flipV="1">
              <a:off x="11969" y="9723"/>
              <a:ext cx="242" cy="243"/>
            </a:xfrm>
            <a:custGeom>
              <a:avLst/>
              <a:gdLst>
                <a:gd name="G0" fmla="+- 1123 0 0"/>
                <a:gd name="G1" fmla="+- 21600 0 0"/>
                <a:gd name="G2" fmla="+- 21600 0 0"/>
                <a:gd name="T0" fmla="*/ 1123 w 22723"/>
                <a:gd name="T1" fmla="*/ 0 h 43200"/>
                <a:gd name="T2" fmla="*/ 0 w 22723"/>
                <a:gd name="T3" fmla="*/ 43171 h 43200"/>
                <a:gd name="T4" fmla="*/ 1123 w 2272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23" h="43200" fill="none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</a:path>
                <a:path w="22723" h="43200" stroke="0" extrusionOk="0">
                  <a:moveTo>
                    <a:pt x="1122" y="0"/>
                  </a:moveTo>
                  <a:cubicBezTo>
                    <a:pt x="13052" y="0"/>
                    <a:pt x="22723" y="9670"/>
                    <a:pt x="22723" y="21600"/>
                  </a:cubicBezTo>
                  <a:cubicBezTo>
                    <a:pt x="22723" y="33529"/>
                    <a:pt x="13052" y="43200"/>
                    <a:pt x="1123" y="43200"/>
                  </a:cubicBezTo>
                  <a:cubicBezTo>
                    <a:pt x="748" y="43200"/>
                    <a:pt x="374" y="43190"/>
                    <a:pt x="0" y="43170"/>
                  </a:cubicBezTo>
                  <a:lnTo>
                    <a:pt x="1123" y="21600"/>
                  </a:lnTo>
                  <a:close/>
                </a:path>
              </a:pathLst>
            </a:custGeom>
            <a:noFill/>
            <a:ln w="254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  <p:sp>
        <p:nvSpPr>
          <p:cNvPr id="14" name="Line 126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2225358" y="3632518"/>
            <a:ext cx="2268000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5" name="Line 119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1967548" y="3327718"/>
            <a:ext cx="0" cy="61200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MmI1YmRmYjZjOWE0NmM0OTExNDI3NzNmYjgxYWQ0NG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45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楷体_GB2312</vt:lpstr>
      <vt:lpstr>新宋体</vt:lpstr>
      <vt:lpstr>华文行楷</vt:lpstr>
      <vt:lpstr>Times New Roman</vt:lpstr>
      <vt:lpstr>隶书</vt:lpstr>
      <vt:lpstr>华文行楷</vt:lpstr>
      <vt:lpstr>Symbol</vt:lpstr>
      <vt:lpstr>方正舒体</vt:lpstr>
      <vt:lpstr>默认设计模板</vt:lpstr>
      <vt:lpstr>Equation.3</vt:lpstr>
      <vt:lpstr>Equation.3</vt:lpstr>
      <vt:lpstr>      阻抗导纳例5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linco</cp:lastModifiedBy>
  <cp:revision>157</cp:revision>
  <dcterms:created xsi:type="dcterms:W3CDTF">2019-06-19T02:08:00Z</dcterms:created>
  <dcterms:modified xsi:type="dcterms:W3CDTF">2023-06-05T09:50:59Z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967081F9BE2C4047A3B0478922E54676_11</vt:lpwstr>
  </property>
</Properties>
</file>